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5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6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5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6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7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9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9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7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3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7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7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ECB6F-D9C3-5548-90AF-B96349DD80F6}" type="datetimeFigureOut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BDA5B-8029-2342-970F-B10A29FFC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0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/Flex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 3402 – System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49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 dirty="0"/>
              <a:t>Two Rules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75438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 dirty="0" err="1" smtClean="0">
                <a:latin typeface="+mn-lt"/>
              </a:rPr>
              <a:t>lex</a:t>
            </a:r>
            <a:r>
              <a:rPr lang="en-US" sz="2000" dirty="0" smtClean="0">
                <a:latin typeface="+mn-lt"/>
              </a:rPr>
              <a:t>/flex </a:t>
            </a:r>
            <a:r>
              <a:rPr lang="en-US" sz="2000" dirty="0">
                <a:latin typeface="+mn-lt"/>
              </a:rPr>
              <a:t>will always match the longest (number of characters) token possible.</a:t>
            </a:r>
          </a:p>
          <a:p>
            <a:pPr marL="0" indent="0">
              <a:spcBef>
                <a:spcPct val="50000"/>
              </a:spcBef>
            </a:pPr>
            <a:endParaRPr lang="en-US" sz="20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+mn-lt"/>
              </a:rPr>
              <a:t>2. If two or more possible tokens are of the same length, then the token with the regular expression that is defined first in the </a:t>
            </a:r>
            <a:r>
              <a:rPr lang="en-US" sz="2000" dirty="0" err="1" smtClean="0">
                <a:latin typeface="+mn-lt"/>
              </a:rPr>
              <a:t>lex</a:t>
            </a:r>
            <a:r>
              <a:rPr lang="en-US" sz="2000" dirty="0" smtClean="0">
                <a:latin typeface="+mn-lt"/>
              </a:rPr>
              <a:t>/flex </a:t>
            </a:r>
            <a:r>
              <a:rPr lang="en-US" sz="2000" dirty="0">
                <a:latin typeface="+mn-lt"/>
              </a:rPr>
              <a:t>specification is favored.</a:t>
            </a:r>
          </a:p>
        </p:txBody>
      </p:sp>
    </p:spTree>
    <p:extLst>
      <p:ext uri="{BB962C8B-B14F-4D97-AF65-F5344CB8AC3E}">
        <p14:creationId xmlns:p14="http://schemas.microsoft.com/office/powerpoint/2010/main" val="1842193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81063"/>
          </a:xfrm>
        </p:spPr>
        <p:txBody>
          <a:bodyPr/>
          <a:lstStyle/>
          <a:p>
            <a:r>
              <a:rPr lang="en-US" sz="4000"/>
              <a:t>Regular Expression Examples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8382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 smtClean="0"/>
              <a:t> a </a:t>
            </a:r>
            <a:r>
              <a:rPr lang="en-US" sz="2400" dirty="0"/>
              <a:t>delimiter for an English sentence</a:t>
            </a:r>
          </a:p>
          <a:p>
            <a:pPr lvl="1">
              <a:spcBef>
                <a:spcPct val="50000"/>
              </a:spcBef>
            </a:pPr>
            <a:r>
              <a:rPr lang="en-US" sz="2400" dirty="0" smtClean="0">
                <a:latin typeface="Courier New"/>
                <a:cs typeface="Courier New"/>
              </a:rPr>
              <a:t>“.” </a:t>
            </a:r>
            <a:r>
              <a:rPr lang="en-US" sz="2400" dirty="0">
                <a:latin typeface="Courier New"/>
                <a:cs typeface="Courier New"/>
              </a:rPr>
              <a:t>| </a:t>
            </a:r>
            <a:r>
              <a:rPr lang="en-US" sz="2400" dirty="0" smtClean="0">
                <a:latin typeface="Courier New"/>
                <a:cs typeface="Courier New"/>
              </a:rPr>
              <a:t>“?” </a:t>
            </a:r>
            <a:r>
              <a:rPr lang="en-US" sz="2400" dirty="0">
                <a:latin typeface="Courier New"/>
                <a:cs typeface="Courier New"/>
              </a:rPr>
              <a:t>| !  </a:t>
            </a:r>
            <a:r>
              <a:rPr lang="en-US" sz="2400" b="1" dirty="0">
                <a:solidFill>
                  <a:srgbClr val="FF0000"/>
                </a:solidFill>
                <a:latin typeface="Courier New"/>
                <a:cs typeface="Courier New"/>
              </a:rPr>
              <a:t>OR</a:t>
            </a:r>
          </a:p>
          <a:p>
            <a:pPr lvl="1">
              <a:spcBef>
                <a:spcPct val="50000"/>
              </a:spcBef>
            </a:pPr>
            <a:r>
              <a:rPr lang="en-US" sz="2400" dirty="0" smtClean="0">
                <a:latin typeface="Courier New"/>
                <a:cs typeface="Courier New"/>
              </a:rPr>
              <a:t>[“.”“?”!</a:t>
            </a:r>
            <a:r>
              <a:rPr lang="en-US" sz="2400" dirty="0">
                <a:latin typeface="Courier New"/>
                <a:cs typeface="Courier New"/>
              </a:rPr>
              <a:t>]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/>
              <a:t> C++ comment:   </a:t>
            </a:r>
            <a:r>
              <a:rPr lang="en-US" sz="2400" dirty="0">
                <a:latin typeface="Courier New"/>
                <a:cs typeface="Courier New"/>
              </a:rPr>
              <a:t>// call foo() </a:t>
            </a:r>
            <a:r>
              <a:rPr lang="en-US" sz="2400" dirty="0" smtClean="0">
                <a:latin typeface="Courier New"/>
                <a:cs typeface="Courier New"/>
              </a:rPr>
              <a:t>here</a:t>
            </a:r>
            <a:endParaRPr lang="en-US" sz="2400" dirty="0">
              <a:latin typeface="Courier New"/>
              <a:cs typeface="Courier New"/>
            </a:endParaRPr>
          </a:p>
          <a:p>
            <a:pPr lvl="1">
              <a:spcBef>
                <a:spcPct val="50000"/>
              </a:spcBef>
            </a:pPr>
            <a:r>
              <a:rPr lang="en-US" sz="2400" dirty="0" smtClean="0">
                <a:latin typeface="Courier New"/>
                <a:cs typeface="Courier New"/>
              </a:rPr>
              <a:t>“//”.</a:t>
            </a:r>
            <a:r>
              <a:rPr lang="en-US" sz="2400" dirty="0">
                <a:latin typeface="Courier New"/>
                <a:cs typeface="Courier New"/>
              </a:rPr>
              <a:t>*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 smtClean="0"/>
              <a:t> white </a:t>
            </a:r>
            <a:r>
              <a:rPr lang="en-US" sz="2400" dirty="0"/>
              <a:t>space</a:t>
            </a:r>
          </a:p>
          <a:p>
            <a:pPr lvl="1">
              <a:spcBef>
                <a:spcPct val="50000"/>
              </a:spcBef>
            </a:pPr>
            <a:r>
              <a:rPr lang="en-US" sz="2400" dirty="0">
                <a:latin typeface="Courier New"/>
                <a:cs typeface="Courier New"/>
              </a:rPr>
              <a:t>[ \t]+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/>
              <a:t> English sentence</a:t>
            </a:r>
            <a:r>
              <a:rPr lang="en-US" sz="2400" dirty="0" smtClean="0"/>
              <a:t>:</a:t>
            </a:r>
            <a:endParaRPr lang="en-US" sz="2400" dirty="0"/>
          </a:p>
          <a:p>
            <a:pPr lvl="1">
              <a:spcBef>
                <a:spcPct val="50000"/>
              </a:spcBef>
            </a:pPr>
            <a:r>
              <a:rPr lang="en-US" sz="2400" dirty="0">
                <a:latin typeface="Courier New"/>
                <a:cs typeface="Courier New"/>
              </a:rPr>
              <a:t>([ \t]+|[a-</a:t>
            </a:r>
            <a:r>
              <a:rPr lang="en-US" sz="2400" dirty="0" err="1">
                <a:latin typeface="Courier New"/>
                <a:cs typeface="Courier New"/>
              </a:rPr>
              <a:t>zA</a:t>
            </a:r>
            <a:r>
              <a:rPr lang="en-US" sz="2400" dirty="0">
                <a:latin typeface="Courier New"/>
                <a:cs typeface="Courier New"/>
              </a:rPr>
              <a:t>-Z]+)+</a:t>
            </a:r>
            <a:r>
              <a:rPr lang="en-US" sz="2400" dirty="0" smtClean="0">
                <a:latin typeface="Courier New"/>
                <a:cs typeface="Courier New"/>
              </a:rPr>
              <a:t>(“.”|</a:t>
            </a:r>
            <a:r>
              <a:rPr lang="en-US" sz="2400" dirty="0" smtClean="0">
                <a:latin typeface="Courier New"/>
                <a:cs typeface="Courier New"/>
              </a:rPr>
              <a:t>“</a:t>
            </a:r>
            <a:r>
              <a:rPr lang="en-US" sz="2400" dirty="0" smtClean="0">
                <a:latin typeface="Courier New"/>
                <a:cs typeface="Courier New"/>
              </a:rPr>
              <a:t>?”|</a:t>
            </a:r>
            <a:r>
              <a:rPr lang="en-US" sz="2400" dirty="0">
                <a:latin typeface="Courier New"/>
                <a:cs typeface="Courier New"/>
              </a:rPr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402131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/>
              <a:t>Special Functions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305800" cy="58674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5000"/>
              </a:spcBef>
            </a:pPr>
            <a:r>
              <a:rPr lang="en-US" sz="2100" dirty="0" err="1">
                <a:latin typeface="Courier New"/>
                <a:cs typeface="Courier New"/>
              </a:rPr>
              <a:t>yytext</a:t>
            </a:r>
            <a:endParaRPr lang="en-US" sz="2100" dirty="0">
              <a:latin typeface="Courier New"/>
              <a:cs typeface="Courier New"/>
            </a:endParaRPr>
          </a:p>
          <a:p>
            <a:pPr marL="914400" lvl="1" indent="-457200">
              <a:lnSpc>
                <a:spcPct val="90000"/>
              </a:lnSpc>
              <a:spcBef>
                <a:spcPct val="5000"/>
              </a:spcBef>
            </a:pPr>
            <a:r>
              <a:rPr lang="en-US" sz="2100" dirty="0"/>
              <a:t>where text matched most recently is stored</a:t>
            </a:r>
          </a:p>
          <a:p>
            <a:pPr marL="533400" indent="-533400">
              <a:lnSpc>
                <a:spcPct val="90000"/>
              </a:lnSpc>
              <a:spcBef>
                <a:spcPct val="5000"/>
              </a:spcBef>
            </a:pPr>
            <a:r>
              <a:rPr lang="en-US" sz="2100" dirty="0" err="1">
                <a:latin typeface="Courier New"/>
                <a:cs typeface="Courier New"/>
              </a:rPr>
              <a:t>yyleng</a:t>
            </a:r>
            <a:endParaRPr lang="en-US" sz="2100" dirty="0">
              <a:latin typeface="Courier New"/>
              <a:cs typeface="Courier New"/>
            </a:endParaRPr>
          </a:p>
          <a:p>
            <a:pPr marL="914400" lvl="1" indent="-457200">
              <a:lnSpc>
                <a:spcPct val="90000"/>
              </a:lnSpc>
              <a:spcBef>
                <a:spcPct val="5000"/>
              </a:spcBef>
            </a:pPr>
            <a:r>
              <a:rPr lang="en-US" sz="2100" dirty="0"/>
              <a:t>number of characters in text most recently matched</a:t>
            </a:r>
          </a:p>
          <a:p>
            <a:pPr marL="533400" indent="-533400">
              <a:lnSpc>
                <a:spcPct val="90000"/>
              </a:lnSpc>
              <a:spcBef>
                <a:spcPct val="5000"/>
              </a:spcBef>
            </a:pPr>
            <a:r>
              <a:rPr lang="en-US" sz="2100" dirty="0" err="1">
                <a:latin typeface="Courier New"/>
                <a:cs typeface="Courier New"/>
              </a:rPr>
              <a:t>yylval</a:t>
            </a:r>
            <a:endParaRPr lang="en-US" sz="2100" dirty="0">
              <a:latin typeface="Courier New"/>
              <a:cs typeface="Courier New"/>
            </a:endParaRPr>
          </a:p>
          <a:p>
            <a:pPr marL="914400" lvl="1" indent="-457200">
              <a:lnSpc>
                <a:spcPct val="90000"/>
              </a:lnSpc>
              <a:spcBef>
                <a:spcPct val="5000"/>
              </a:spcBef>
            </a:pPr>
            <a:r>
              <a:rPr lang="en-US" sz="2100" dirty="0"/>
              <a:t>associated value of current token </a:t>
            </a:r>
          </a:p>
          <a:p>
            <a:pPr marL="533400" indent="-533400">
              <a:lnSpc>
                <a:spcPct val="90000"/>
              </a:lnSpc>
              <a:spcBef>
                <a:spcPct val="5000"/>
              </a:spcBef>
            </a:pPr>
            <a:r>
              <a:rPr lang="en-US" sz="2100" dirty="0" err="1" smtClean="0">
                <a:latin typeface="Courier New"/>
                <a:cs typeface="Courier New"/>
              </a:rPr>
              <a:t>yymore</a:t>
            </a:r>
            <a:r>
              <a:rPr lang="en-US" sz="2100" dirty="0" smtClean="0">
                <a:latin typeface="Courier New"/>
                <a:cs typeface="Courier New"/>
              </a:rPr>
              <a:t> (</a:t>
            </a:r>
            <a:r>
              <a:rPr lang="en-US" sz="2100" dirty="0">
                <a:latin typeface="Courier New"/>
                <a:cs typeface="Courier New"/>
              </a:rPr>
              <a:t>)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</a:pPr>
            <a:r>
              <a:rPr lang="en-US" sz="2100" dirty="0"/>
              <a:t>append next string matched to current contents of </a:t>
            </a:r>
            <a:r>
              <a:rPr lang="en-US" sz="2100" dirty="0" err="1">
                <a:latin typeface="Courier New"/>
                <a:cs typeface="Courier New"/>
              </a:rPr>
              <a:t>yytext</a:t>
            </a:r>
            <a:endParaRPr lang="en-US" sz="2100" dirty="0">
              <a:latin typeface="Courier New"/>
              <a:cs typeface="Courier New"/>
            </a:endParaRPr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r>
              <a:rPr lang="en-US" sz="2100" dirty="0" err="1" smtClean="0">
                <a:latin typeface="Courier New"/>
                <a:cs typeface="Courier New"/>
              </a:rPr>
              <a:t>yyless</a:t>
            </a:r>
            <a:r>
              <a:rPr lang="en-US" sz="2100" dirty="0" smtClean="0">
                <a:latin typeface="Courier New"/>
                <a:cs typeface="Courier New"/>
              </a:rPr>
              <a:t> (</a:t>
            </a:r>
            <a:r>
              <a:rPr lang="en-US" sz="2100" dirty="0">
                <a:latin typeface="Courier New"/>
                <a:cs typeface="Courier New"/>
              </a:rPr>
              <a:t>n)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</a:pPr>
            <a:r>
              <a:rPr lang="en-US" sz="2100" dirty="0"/>
              <a:t>remove from </a:t>
            </a:r>
            <a:r>
              <a:rPr lang="en-US" sz="2100" dirty="0" err="1">
                <a:latin typeface="Courier New"/>
                <a:cs typeface="Courier New"/>
              </a:rPr>
              <a:t>yytext</a:t>
            </a:r>
            <a:r>
              <a:rPr lang="en-US" sz="2100" dirty="0"/>
              <a:t> all but the first </a:t>
            </a:r>
            <a:r>
              <a:rPr lang="en-US" sz="2100" dirty="0">
                <a:latin typeface="Courier New"/>
                <a:cs typeface="Courier New"/>
              </a:rPr>
              <a:t>n</a:t>
            </a:r>
            <a:r>
              <a:rPr lang="en-US" sz="2100" dirty="0"/>
              <a:t> characters</a:t>
            </a:r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r>
              <a:rPr lang="en-US" sz="2100" dirty="0" err="1" smtClean="0">
                <a:latin typeface="Courier New"/>
                <a:cs typeface="Courier New"/>
              </a:rPr>
              <a:t>unput</a:t>
            </a:r>
            <a:r>
              <a:rPr lang="en-US" sz="2100" dirty="0" smtClean="0">
                <a:latin typeface="Courier New"/>
                <a:cs typeface="Courier New"/>
              </a:rPr>
              <a:t> (</a:t>
            </a:r>
            <a:r>
              <a:rPr lang="en-US" sz="2100" dirty="0">
                <a:latin typeface="Courier New"/>
                <a:cs typeface="Courier New"/>
              </a:rPr>
              <a:t>c) 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</a:pPr>
            <a:r>
              <a:rPr lang="en-US" sz="2100" dirty="0"/>
              <a:t>return character c to input stream</a:t>
            </a:r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r>
              <a:rPr lang="en-US" sz="2100" dirty="0" err="1" smtClean="0">
                <a:latin typeface="Courier New"/>
                <a:cs typeface="Courier New"/>
              </a:rPr>
              <a:t>yywrap</a:t>
            </a:r>
            <a:r>
              <a:rPr lang="en-US" sz="2100" dirty="0" smtClean="0">
                <a:latin typeface="Courier New"/>
                <a:cs typeface="Courier New"/>
              </a:rPr>
              <a:t> (</a:t>
            </a:r>
            <a:r>
              <a:rPr lang="en-US" sz="2100" dirty="0">
                <a:latin typeface="Courier New"/>
                <a:cs typeface="Courier New"/>
              </a:rPr>
              <a:t>)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</a:pPr>
            <a:r>
              <a:rPr lang="en-US" sz="2100" dirty="0"/>
              <a:t>may be replaced by user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</a:pPr>
            <a:r>
              <a:rPr lang="en-US" sz="2100" dirty="0"/>
              <a:t>The </a:t>
            </a:r>
            <a:r>
              <a:rPr lang="en-US" sz="2100" dirty="0" err="1" smtClean="0">
                <a:latin typeface="Courier New"/>
                <a:cs typeface="Courier New"/>
              </a:rPr>
              <a:t>yywrap</a:t>
            </a:r>
            <a:r>
              <a:rPr lang="en-US" sz="2100" dirty="0" smtClean="0"/>
              <a:t> method </a:t>
            </a:r>
            <a:r>
              <a:rPr lang="en-US" sz="2100" dirty="0"/>
              <a:t>is called by the lexical </a:t>
            </a:r>
            <a:r>
              <a:rPr lang="en-US" sz="2100" dirty="0" smtClean="0"/>
              <a:t>analyzer </a:t>
            </a:r>
            <a:r>
              <a:rPr lang="en-US" sz="2100" dirty="0"/>
              <a:t>whenever it inputs an </a:t>
            </a:r>
            <a:r>
              <a:rPr lang="en-US" sz="2100" dirty="0">
                <a:latin typeface="Courier New"/>
                <a:cs typeface="Courier New"/>
              </a:rPr>
              <a:t>EOF</a:t>
            </a:r>
            <a:r>
              <a:rPr lang="en-US" sz="2100" dirty="0"/>
              <a:t> as the first character when trying to match a regular expression</a:t>
            </a:r>
          </a:p>
        </p:txBody>
      </p:sp>
    </p:spTree>
    <p:extLst>
      <p:ext uri="{BB962C8B-B14F-4D97-AF65-F5344CB8AC3E}">
        <p14:creationId xmlns:p14="http://schemas.microsoft.com/office/powerpoint/2010/main" val="4039264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Flex Code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flex.l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5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/Flex: </a:t>
            </a:r>
            <a:r>
              <a:rPr lang="en-US" dirty="0"/>
              <a:t>what is it?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8001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err="1" smtClean="0">
                <a:latin typeface="+mn-lt"/>
              </a:rPr>
              <a:t>Lex</a:t>
            </a:r>
            <a:r>
              <a:rPr lang="en-US" sz="2000" dirty="0" smtClean="0">
                <a:latin typeface="+mn-lt"/>
              </a:rPr>
              <a:t>: </a:t>
            </a:r>
            <a:r>
              <a:rPr lang="en-US" sz="2000" dirty="0">
                <a:latin typeface="+mn-lt"/>
              </a:rPr>
              <a:t>a tool for automatically generating a </a:t>
            </a:r>
            <a:r>
              <a:rPr lang="en-US" sz="2000" dirty="0" err="1">
                <a:latin typeface="+mn-lt"/>
              </a:rPr>
              <a:t>lexer</a:t>
            </a:r>
            <a:r>
              <a:rPr lang="en-US" sz="2000" dirty="0">
                <a:latin typeface="+mn-lt"/>
              </a:rPr>
              <a:t> or scanner given a </a:t>
            </a:r>
            <a:r>
              <a:rPr lang="en-US" sz="2000" dirty="0" err="1">
                <a:latin typeface="+mn-lt"/>
              </a:rPr>
              <a:t>lex</a:t>
            </a:r>
            <a:r>
              <a:rPr lang="en-US" sz="2000" dirty="0">
                <a:latin typeface="+mn-lt"/>
              </a:rPr>
              <a:t> specification (.l file</a:t>
            </a:r>
            <a:r>
              <a:rPr lang="en-US" sz="2000" dirty="0" smtClean="0">
                <a:latin typeface="+mn-lt"/>
              </a:rPr>
              <a:t>)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smtClean="0">
                <a:latin typeface="+mn-lt"/>
              </a:rPr>
              <a:t>Flex: Free software alternative to </a:t>
            </a:r>
            <a:r>
              <a:rPr lang="en-US" sz="2000" dirty="0" err="1" smtClean="0">
                <a:latin typeface="+mn-lt"/>
              </a:rPr>
              <a:t>lex</a:t>
            </a:r>
            <a:endParaRPr lang="en-US" sz="2000" dirty="0">
              <a:latin typeface="+mn-lt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+mn-lt"/>
              </a:rPr>
              <a:t>A </a:t>
            </a:r>
            <a:r>
              <a:rPr lang="en-US" sz="2000" dirty="0" err="1">
                <a:latin typeface="+mn-lt"/>
              </a:rPr>
              <a:t>lexer</a:t>
            </a:r>
            <a:r>
              <a:rPr lang="en-US" sz="2000" dirty="0">
                <a:latin typeface="+mn-lt"/>
              </a:rPr>
              <a:t> or scanner is used to perform lexical analysis, or the breaking up of an input stream into meaningful units, or </a:t>
            </a:r>
            <a:r>
              <a:rPr lang="en-US" sz="2000" dirty="0" smtClean="0">
                <a:latin typeface="+mn-lt"/>
              </a:rPr>
              <a:t>tokens.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smtClean="0">
                <a:latin typeface="+mn-lt"/>
              </a:rPr>
              <a:t>For </a:t>
            </a:r>
            <a:r>
              <a:rPr lang="en-US" sz="2000" dirty="0">
                <a:latin typeface="+mn-lt"/>
              </a:rPr>
              <a:t>example, consider breaking a text file up into individual words. </a:t>
            </a:r>
          </a:p>
        </p:txBody>
      </p:sp>
    </p:spTree>
    <p:extLst>
      <p:ext uri="{BB962C8B-B14F-4D97-AF65-F5344CB8AC3E}">
        <p14:creationId xmlns:p14="http://schemas.microsoft.com/office/powerpoint/2010/main" val="1898377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200" b="1" dirty="0"/>
              <a:t>Skeleton of a </a:t>
            </a:r>
            <a:r>
              <a:rPr lang="en-US" sz="3200" b="1" dirty="0" err="1" smtClean="0"/>
              <a:t>lex</a:t>
            </a:r>
            <a:r>
              <a:rPr lang="en-US" sz="3200" b="1" dirty="0" smtClean="0"/>
              <a:t>/flex </a:t>
            </a:r>
            <a:r>
              <a:rPr lang="en-US" sz="3200" b="1" dirty="0"/>
              <a:t>specification (.l file)</a:t>
            </a:r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81000" y="1066800"/>
            <a:ext cx="8382000" cy="5545139"/>
            <a:chOff x="192" y="912"/>
            <a:chExt cx="5280" cy="3493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92" y="1008"/>
              <a:ext cx="3024" cy="3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/>
                <a:t>FILENAME</a:t>
              </a:r>
              <a:r>
                <a:rPr lang="en-US" sz="1800" dirty="0" err="1" smtClean="0"/>
                <a:t>.l</a:t>
              </a:r>
              <a:endParaRPr lang="en-US" sz="1800" dirty="0"/>
            </a:p>
            <a:p>
              <a:pPr>
                <a:spcBef>
                  <a:spcPct val="50000"/>
                </a:spcBef>
              </a:pPr>
              <a:endParaRPr lang="en-US" sz="1800" dirty="0"/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%{</a:t>
              </a:r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&lt; C global variables, </a:t>
              </a:r>
              <a:r>
                <a:rPr lang="en-US" sz="1800" dirty="0" smtClean="0"/>
                <a:t>includes prototypes</a:t>
              </a:r>
              <a:r>
                <a:rPr lang="en-US" sz="1800" dirty="0"/>
                <a:t>, comments &gt;</a:t>
              </a:r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%}</a:t>
              </a:r>
            </a:p>
            <a:p>
              <a:pPr>
                <a:spcBef>
                  <a:spcPct val="50000"/>
                </a:spcBef>
              </a:pPr>
              <a:endParaRPr lang="en-US" sz="1800" dirty="0"/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[DEFINITION SECTION]</a:t>
              </a:r>
            </a:p>
            <a:p>
              <a:pPr>
                <a:spcBef>
                  <a:spcPct val="50000"/>
                </a:spcBef>
              </a:pPr>
              <a:endParaRPr lang="en-US" sz="1800" dirty="0"/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%%</a:t>
              </a:r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[RULES SECTION]</a:t>
              </a:r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%%</a:t>
              </a:r>
            </a:p>
            <a:p>
              <a:pPr>
                <a:spcBef>
                  <a:spcPct val="50000"/>
                </a:spcBef>
              </a:pPr>
              <a:r>
                <a:rPr lang="en-US" sz="1800" dirty="0"/>
                <a:t>&lt; C auxiliary subroutines&gt;</a:t>
              </a: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3600" y="912"/>
              <a:ext cx="18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ourier New"/>
                  <a:cs typeface="Courier New"/>
                </a:rPr>
                <a:t>*.c</a:t>
              </a:r>
              <a:r>
                <a:rPr lang="en-US" sz="1800" dirty="0"/>
                <a:t> is generated after </a:t>
              </a:r>
              <a:r>
                <a:rPr lang="en-US" sz="1800" dirty="0" smtClean="0"/>
                <a:t>running </a:t>
              </a:r>
              <a:r>
                <a:rPr lang="en-US" sz="1800" dirty="0" err="1" smtClean="0"/>
                <a:t>lex</a:t>
              </a:r>
              <a:r>
                <a:rPr lang="en-US" sz="1800" dirty="0" smtClean="0"/>
                <a:t>/flex</a:t>
              </a:r>
              <a:endParaRPr lang="en-US" sz="1800" dirty="0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2160" y="1104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3552" y="1728"/>
              <a:ext cx="18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This part will be embedded into </a:t>
              </a:r>
              <a:r>
                <a:rPr lang="en-US" sz="1800" dirty="0">
                  <a:latin typeface="Courier New"/>
                  <a:cs typeface="Courier New"/>
                </a:rPr>
                <a:t>*.c</a:t>
              </a:r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737" y="1920"/>
              <a:ext cx="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3552" y="2587"/>
              <a:ext cx="192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substitutions, code and start states; will be copied into </a:t>
              </a:r>
              <a:r>
                <a:rPr lang="en-US" sz="1800" dirty="0">
                  <a:latin typeface="Courier New"/>
                  <a:cs typeface="Courier New"/>
                </a:rPr>
                <a:t>*.c</a:t>
              </a:r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1920" y="2848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3552" y="3340"/>
              <a:ext cx="192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define how to scan and what action to take for each token </a:t>
              </a:r>
            </a:p>
          </p:txBody>
        </p:sp>
        <p:sp>
          <p:nvSpPr>
            <p:cNvPr id="3085" name="Line 13"/>
            <p:cNvSpPr>
              <a:spLocks noChangeShapeType="1"/>
            </p:cNvSpPr>
            <p:nvPr/>
          </p:nvSpPr>
          <p:spPr bwMode="auto">
            <a:xfrm>
              <a:off x="1920" y="3586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3539" y="3823"/>
              <a:ext cx="1920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any user code. For example, a main function to call the scanning function </a:t>
              </a:r>
              <a:r>
                <a:rPr lang="en-US" dirty="0" err="1" smtClean="0">
                  <a:latin typeface="Courier New"/>
                  <a:cs typeface="Courier New"/>
                </a:rPr>
                <a:t>yylex</a:t>
              </a:r>
              <a:r>
                <a:rPr lang="en-US" dirty="0" smtClean="0">
                  <a:latin typeface="Courier New"/>
                  <a:cs typeface="Courier New"/>
                </a:rPr>
                <a:t>(</a:t>
              </a:r>
              <a:r>
                <a:rPr lang="en-US" dirty="0">
                  <a:latin typeface="Courier New"/>
                  <a:cs typeface="Courier New"/>
                </a:rPr>
                <a:t>)</a:t>
              </a:r>
              <a:r>
                <a:rPr lang="en-US" dirty="0"/>
                <a:t>.</a:t>
              </a:r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078" y="413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5659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563"/>
            <a:ext cx="8229600" cy="884237"/>
          </a:xfrm>
        </p:spPr>
        <p:txBody>
          <a:bodyPr/>
          <a:lstStyle/>
          <a:p>
            <a:r>
              <a:rPr lang="en-US" sz="4000"/>
              <a:t>The rules section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47800" y="1295400"/>
            <a:ext cx="6629400" cy="531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[RULES SECTION]</a:t>
            </a:r>
          </a:p>
          <a:p>
            <a:pPr>
              <a:spcBef>
                <a:spcPct val="50000"/>
              </a:spcBef>
            </a:pPr>
            <a:endParaRPr lang="en-US" sz="1800" dirty="0">
              <a:latin typeface="Courier New"/>
              <a:cs typeface="Courier New"/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&lt;pattern&gt;	{ </a:t>
            </a:r>
            <a:r>
              <a:rPr lang="en-US" sz="1800" dirty="0">
                <a:cs typeface="Courier New"/>
              </a:rPr>
              <a:t>&lt;action to take when matched&gt; </a:t>
            </a:r>
            <a:r>
              <a:rPr lang="en-US" sz="1800" dirty="0">
                <a:latin typeface="Courier New"/>
                <a:cs typeface="Courier New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&lt;pattern&gt;	{ </a:t>
            </a:r>
            <a:r>
              <a:rPr lang="en-US" sz="1800" dirty="0">
                <a:cs typeface="Courier New"/>
              </a:rPr>
              <a:t>&lt;action to take when matched&gt; </a:t>
            </a:r>
            <a:r>
              <a:rPr lang="en-US" sz="1800" dirty="0">
                <a:latin typeface="Courier New"/>
                <a:cs typeface="Courier New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latin typeface="Courier New"/>
                <a:cs typeface="Courier New"/>
              </a:rPr>
              <a:t>…</a:t>
            </a:r>
            <a:endParaRPr lang="en-US" sz="1800" dirty="0">
              <a:latin typeface="Courier New"/>
              <a:cs typeface="Courier New"/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>
              <a:spcBef>
                <a:spcPct val="50000"/>
              </a:spcBef>
            </a:pPr>
            <a:endParaRPr lang="en-US" sz="1800" dirty="0">
              <a:cs typeface="Courier New"/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cs typeface="Courier New"/>
              </a:rPr>
              <a:t>Patterns are specified by </a:t>
            </a:r>
            <a:r>
              <a:rPr lang="en-US" sz="1800" i="1" dirty="0">
                <a:cs typeface="Courier New"/>
              </a:rPr>
              <a:t>regular expressions</a:t>
            </a:r>
            <a:r>
              <a:rPr lang="en-US" sz="1800" dirty="0">
                <a:cs typeface="Courier New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cs typeface="Courier New"/>
              </a:rPr>
              <a:t>For example: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[A-</a:t>
            </a:r>
            <a:r>
              <a:rPr lang="en-US" sz="1800" dirty="0" err="1">
                <a:latin typeface="Courier New"/>
                <a:cs typeface="Courier New"/>
              </a:rPr>
              <a:t>Za</a:t>
            </a:r>
            <a:r>
              <a:rPr lang="en-US" sz="1800" dirty="0">
                <a:latin typeface="Courier New"/>
                <a:cs typeface="Courier New"/>
              </a:rPr>
              <a:t>-z]*		{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ja-JP" altLang="en-US" sz="1800" dirty="0">
                <a:latin typeface="Courier New"/>
                <a:cs typeface="Courier New"/>
              </a:rPr>
              <a:t>“</a:t>
            </a:r>
            <a:r>
              <a:rPr lang="en-US" sz="1800" dirty="0">
                <a:latin typeface="Courier New"/>
                <a:cs typeface="Courier New"/>
              </a:rPr>
              <a:t>this is a word</a:t>
            </a:r>
            <a:r>
              <a:rPr lang="ja-JP" altLang="en-US" sz="1800" dirty="0">
                <a:latin typeface="Courier New"/>
                <a:cs typeface="Courier New"/>
              </a:rPr>
              <a:t>”</a:t>
            </a:r>
            <a:r>
              <a:rPr lang="en-US" sz="1800" dirty="0">
                <a:latin typeface="Courier New"/>
                <a:cs typeface="Courier New"/>
              </a:rPr>
              <a:t>); }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</p:txBody>
      </p:sp>
    </p:spTree>
    <p:extLst>
      <p:ext uri="{BB962C8B-B14F-4D97-AF65-F5344CB8AC3E}">
        <p14:creationId xmlns:p14="http://schemas.microsoft.com/office/powerpoint/2010/main" val="196529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39775"/>
          </a:xfrm>
        </p:spPr>
        <p:txBody>
          <a:bodyPr/>
          <a:lstStyle/>
          <a:p>
            <a:r>
              <a:rPr lang="en-US" sz="4000"/>
              <a:t>Regular Expression Basics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5800" y="1584325"/>
            <a:ext cx="8001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Courier New"/>
                <a:cs typeface="Courier New"/>
              </a:rPr>
              <a:t>.</a:t>
            </a:r>
            <a:r>
              <a:rPr lang="en-US" sz="2000" dirty="0"/>
              <a:t>   </a:t>
            </a:r>
            <a:r>
              <a:rPr lang="en-US" sz="2000" dirty="0" smtClean="0"/>
              <a:t>		:  </a:t>
            </a:r>
            <a:r>
              <a:rPr lang="en-US" sz="2000" dirty="0"/>
              <a:t>matches any single character except \n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Courier New"/>
                <a:cs typeface="Courier New"/>
              </a:rPr>
              <a:t>*</a:t>
            </a:r>
            <a:r>
              <a:rPr lang="en-US" sz="2000" b="1" dirty="0"/>
              <a:t>   </a:t>
            </a:r>
            <a:r>
              <a:rPr lang="en-US" sz="2000" b="1" dirty="0" smtClean="0"/>
              <a:t>		</a:t>
            </a:r>
            <a:r>
              <a:rPr lang="en-US" sz="2000" dirty="0" smtClean="0"/>
              <a:t>: </a:t>
            </a:r>
            <a:r>
              <a:rPr lang="en-US" sz="2000" dirty="0"/>
              <a:t>matches 0 or more instances of the preceding regular expression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Courier New"/>
                <a:cs typeface="Courier New"/>
              </a:rPr>
              <a:t>+</a:t>
            </a:r>
            <a:r>
              <a:rPr lang="en-US" sz="2000" b="1" dirty="0"/>
              <a:t>  </a:t>
            </a:r>
            <a:r>
              <a:rPr lang="en-US" sz="2000" b="1" dirty="0" smtClean="0"/>
              <a:t>		</a:t>
            </a:r>
            <a:r>
              <a:rPr lang="en-US" sz="2000" dirty="0" smtClean="0"/>
              <a:t>: </a:t>
            </a:r>
            <a:r>
              <a:rPr lang="en-US" sz="2000" dirty="0"/>
              <a:t>matches 1 or more instances of the preceding regular expression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Courier New"/>
                <a:cs typeface="Courier New"/>
              </a:rPr>
              <a:t>?</a:t>
            </a:r>
            <a:r>
              <a:rPr lang="en-US" sz="2000" b="1" dirty="0"/>
              <a:t>  </a:t>
            </a:r>
            <a:r>
              <a:rPr lang="en-US" sz="2000" b="1" dirty="0" smtClean="0"/>
              <a:t>		</a:t>
            </a:r>
            <a:r>
              <a:rPr lang="en-US" sz="2000" dirty="0" smtClean="0"/>
              <a:t>: </a:t>
            </a:r>
            <a:r>
              <a:rPr lang="en-US" sz="2000" dirty="0"/>
              <a:t>matches 0 or 1 of the preceding regular expression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Courier New"/>
                <a:cs typeface="Courier New"/>
              </a:rPr>
              <a:t>|</a:t>
            </a:r>
            <a:r>
              <a:rPr lang="en-US" sz="2000" b="1" dirty="0"/>
              <a:t>   </a:t>
            </a:r>
            <a:r>
              <a:rPr lang="en-US" sz="2000" b="1" dirty="0" smtClean="0"/>
              <a:t>		</a:t>
            </a:r>
            <a:r>
              <a:rPr lang="en-US" sz="2000" dirty="0" smtClean="0"/>
              <a:t>: </a:t>
            </a:r>
            <a:r>
              <a:rPr lang="en-US" sz="2000" dirty="0"/>
              <a:t>matches the preceding or following regular expression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latin typeface="Courier New"/>
                <a:cs typeface="Courier New"/>
              </a:rPr>
              <a:t>[]</a:t>
            </a:r>
            <a:r>
              <a:rPr lang="en-US" sz="2000" b="1" dirty="0" smtClean="0"/>
              <a:t> 		</a:t>
            </a:r>
            <a:r>
              <a:rPr lang="en-US" sz="2000" dirty="0" smtClean="0"/>
              <a:t>: </a:t>
            </a:r>
            <a:r>
              <a:rPr lang="en-US" sz="2000" dirty="0"/>
              <a:t>defines a character class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Courier New"/>
                <a:cs typeface="Courier New"/>
              </a:rPr>
              <a:t>()</a:t>
            </a:r>
            <a:r>
              <a:rPr lang="en-US" sz="2000" b="1" dirty="0"/>
              <a:t>  </a:t>
            </a:r>
            <a:r>
              <a:rPr lang="en-US" sz="2000" b="1" dirty="0" smtClean="0"/>
              <a:t>		</a:t>
            </a:r>
            <a:r>
              <a:rPr lang="en-US" sz="2000" dirty="0" smtClean="0"/>
              <a:t>: </a:t>
            </a:r>
            <a:r>
              <a:rPr lang="en-US" sz="2000" dirty="0"/>
              <a:t>groups enclosed regular expression into a new regular expression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latin typeface="Courier New"/>
                <a:cs typeface="Courier New"/>
              </a:rPr>
              <a:t>“…”	</a:t>
            </a:r>
            <a:r>
              <a:rPr lang="en-US" sz="2000" dirty="0" smtClean="0"/>
              <a:t>: </a:t>
            </a:r>
            <a:r>
              <a:rPr lang="en-US" sz="2000" dirty="0"/>
              <a:t>matches everything within the </a:t>
            </a:r>
            <a:r>
              <a:rPr lang="en-US" sz="2000" dirty="0" smtClean="0">
                <a:latin typeface="Courier New"/>
                <a:cs typeface="Courier New"/>
              </a:rPr>
              <a:t>“ ”</a:t>
            </a:r>
            <a:r>
              <a:rPr lang="en-US" sz="2000" dirty="0" smtClean="0"/>
              <a:t>, literally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210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Lex</a:t>
            </a:r>
            <a:r>
              <a:rPr lang="en-GB" dirty="0" smtClean="0"/>
              <a:t>/Flex </a:t>
            </a:r>
            <a:r>
              <a:rPr lang="en-GB" dirty="0" err="1"/>
              <a:t>Reg</a:t>
            </a:r>
            <a:r>
              <a:rPr lang="en-GB" dirty="0"/>
              <a:t> </a:t>
            </a:r>
            <a:r>
              <a:rPr lang="en-GB" dirty="0" err="1"/>
              <a:t>Exp</a:t>
            </a:r>
            <a:r>
              <a:rPr lang="en-GB" dirty="0"/>
              <a:t> (</a:t>
            </a:r>
            <a:r>
              <a:rPr lang="en-GB" dirty="0" err="1"/>
              <a:t>cont</a:t>
            </a:r>
            <a:r>
              <a:rPr lang="en-GB" dirty="0"/>
              <a:t>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IE" sz="2000" b="1" dirty="0">
                <a:latin typeface="Courier New"/>
                <a:cs typeface="Courier New"/>
              </a:rPr>
              <a:t>x</a:t>
            </a:r>
            <a:r>
              <a:rPr lang="en-IE" sz="2000" dirty="0">
                <a:latin typeface="Courier New"/>
                <a:cs typeface="Courier New"/>
              </a:rPr>
              <a:t>|</a:t>
            </a:r>
            <a:r>
              <a:rPr lang="en-IE" sz="2000" b="1" dirty="0">
                <a:latin typeface="Courier New"/>
                <a:cs typeface="Courier New"/>
              </a:rPr>
              <a:t>y</a:t>
            </a:r>
            <a:r>
              <a:rPr lang="en-IE" sz="2000" dirty="0"/>
              <a:t>	</a:t>
            </a:r>
            <a:r>
              <a:rPr lang="en-IE" sz="2000" dirty="0" smtClean="0"/>
              <a:t>	</a:t>
            </a:r>
            <a:r>
              <a:rPr lang="en-IE" sz="2000" b="1" dirty="0" smtClean="0">
                <a:latin typeface="Courier New"/>
                <a:cs typeface="Courier New"/>
              </a:rPr>
              <a:t>x</a:t>
            </a:r>
            <a:r>
              <a:rPr lang="en-IE" sz="2000" dirty="0" smtClean="0"/>
              <a:t> </a:t>
            </a:r>
            <a:r>
              <a:rPr lang="en-IE" sz="2000" dirty="0"/>
              <a:t>or </a:t>
            </a:r>
            <a:r>
              <a:rPr lang="en-IE" sz="2000" b="1" dirty="0">
                <a:latin typeface="Courier New"/>
                <a:cs typeface="Courier New"/>
              </a:rPr>
              <a:t>y</a:t>
            </a:r>
            <a:endParaRPr lang="en-IE" sz="2000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IE" sz="2000" dirty="0">
                <a:latin typeface="Courier New"/>
                <a:cs typeface="Courier New"/>
              </a:rPr>
              <a:t>{</a:t>
            </a:r>
            <a:r>
              <a:rPr lang="en-IE" sz="2000" b="1" dirty="0">
                <a:latin typeface="Courier New"/>
                <a:cs typeface="Courier New"/>
              </a:rPr>
              <a:t>i</a:t>
            </a:r>
            <a:r>
              <a:rPr lang="en-IE" sz="2000" dirty="0">
                <a:latin typeface="Courier New"/>
                <a:cs typeface="Courier New"/>
              </a:rPr>
              <a:t>}</a:t>
            </a:r>
            <a:r>
              <a:rPr lang="en-IE" sz="2000" dirty="0"/>
              <a:t>	</a:t>
            </a:r>
            <a:r>
              <a:rPr lang="en-IE" sz="2000" dirty="0" smtClean="0"/>
              <a:t>	definition </a:t>
            </a:r>
            <a:r>
              <a:rPr lang="en-IE" sz="2000" dirty="0"/>
              <a:t>of </a:t>
            </a:r>
            <a:r>
              <a:rPr lang="en-IE" sz="2000" b="1" dirty="0">
                <a:latin typeface="Courier New"/>
                <a:cs typeface="Courier New"/>
              </a:rPr>
              <a:t>i</a:t>
            </a:r>
            <a:endParaRPr lang="en-IE" sz="2000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IE" sz="2000" b="1" dirty="0">
                <a:latin typeface="Courier New"/>
                <a:cs typeface="Courier New"/>
              </a:rPr>
              <a:t>x</a:t>
            </a:r>
            <a:r>
              <a:rPr lang="en-IE" sz="2000" dirty="0">
                <a:latin typeface="Courier New"/>
                <a:cs typeface="Courier New"/>
              </a:rPr>
              <a:t>/</a:t>
            </a:r>
            <a:r>
              <a:rPr lang="en-IE" sz="2000" b="1" dirty="0" smtClean="0">
                <a:latin typeface="Courier New"/>
                <a:cs typeface="Courier New"/>
              </a:rPr>
              <a:t>y</a:t>
            </a:r>
            <a:r>
              <a:rPr lang="en-IE" sz="2000" dirty="0" smtClean="0">
                <a:latin typeface="Courier New"/>
                <a:cs typeface="Courier New"/>
              </a:rPr>
              <a:t>		</a:t>
            </a:r>
            <a:r>
              <a:rPr lang="en-IE" sz="2000" b="1" dirty="0" smtClean="0">
                <a:latin typeface="Courier New"/>
                <a:cs typeface="Courier New"/>
              </a:rPr>
              <a:t>x</a:t>
            </a:r>
            <a:r>
              <a:rPr lang="en-IE" sz="2000" dirty="0"/>
              <a:t>, only if followed by </a:t>
            </a:r>
            <a:r>
              <a:rPr lang="en-IE" sz="2000" b="1" dirty="0">
                <a:latin typeface="Courier New"/>
                <a:cs typeface="Courier New"/>
              </a:rPr>
              <a:t>y</a:t>
            </a:r>
            <a:r>
              <a:rPr lang="en-IE" sz="2000" dirty="0"/>
              <a:t> (</a:t>
            </a:r>
            <a:r>
              <a:rPr lang="en-IE" sz="2000" b="1" dirty="0">
                <a:latin typeface="Courier New"/>
                <a:cs typeface="Courier New"/>
              </a:rPr>
              <a:t>y</a:t>
            </a:r>
            <a:r>
              <a:rPr lang="en-IE" sz="2000" dirty="0"/>
              <a:t> not removed from input)</a:t>
            </a:r>
          </a:p>
          <a:p>
            <a:pPr>
              <a:buFontTx/>
              <a:buNone/>
            </a:pPr>
            <a:r>
              <a:rPr lang="en-IE" sz="2000" b="1" dirty="0">
                <a:latin typeface="Courier New"/>
                <a:cs typeface="Courier New"/>
              </a:rPr>
              <a:t>x</a:t>
            </a:r>
            <a:r>
              <a:rPr lang="en-IE" sz="2000" dirty="0">
                <a:latin typeface="Courier New"/>
                <a:cs typeface="Courier New"/>
              </a:rPr>
              <a:t>{</a:t>
            </a:r>
            <a:r>
              <a:rPr lang="en-IE" sz="2000" i="1" dirty="0">
                <a:latin typeface="Courier New"/>
                <a:cs typeface="Courier New"/>
              </a:rPr>
              <a:t>m</a:t>
            </a:r>
            <a:r>
              <a:rPr lang="en-IE" sz="2000" dirty="0">
                <a:latin typeface="Courier New"/>
                <a:cs typeface="Courier New"/>
              </a:rPr>
              <a:t>,</a:t>
            </a:r>
            <a:r>
              <a:rPr lang="en-IE" sz="2000" i="1" dirty="0">
                <a:latin typeface="Courier New"/>
                <a:cs typeface="Courier New"/>
              </a:rPr>
              <a:t>n</a:t>
            </a:r>
            <a:r>
              <a:rPr lang="en-IE" sz="2000" dirty="0" smtClean="0">
                <a:latin typeface="Courier New"/>
                <a:cs typeface="Courier New"/>
              </a:rPr>
              <a:t>}</a:t>
            </a:r>
            <a:r>
              <a:rPr lang="en-IE" sz="2000" dirty="0" smtClean="0"/>
              <a:t>	</a:t>
            </a:r>
            <a:r>
              <a:rPr lang="en-IE" sz="2000" i="1" dirty="0" smtClean="0"/>
              <a:t>m</a:t>
            </a:r>
            <a:r>
              <a:rPr lang="en-IE" sz="2000" dirty="0" smtClean="0"/>
              <a:t> </a:t>
            </a:r>
            <a:r>
              <a:rPr lang="en-IE" sz="2000" dirty="0"/>
              <a:t>to </a:t>
            </a:r>
            <a:r>
              <a:rPr lang="en-IE" sz="2000" i="1" dirty="0"/>
              <a:t>n</a:t>
            </a:r>
            <a:r>
              <a:rPr lang="en-IE" sz="2000" dirty="0"/>
              <a:t> occurrences of </a:t>
            </a:r>
            <a:r>
              <a:rPr lang="en-IE" sz="2000" b="1" dirty="0"/>
              <a:t>x</a:t>
            </a:r>
            <a:endParaRPr lang="en-IE" sz="2000" dirty="0"/>
          </a:p>
          <a:p>
            <a:pPr>
              <a:buFontTx/>
              <a:buNone/>
            </a:pPr>
            <a:r>
              <a:rPr lang="en-IE" sz="2000" dirty="0" smtClean="0">
                <a:latin typeface="Courier New"/>
                <a:cs typeface="Courier New"/>
                <a:sym typeface="Symbol" charset="0"/>
              </a:rPr>
              <a:t></a:t>
            </a:r>
            <a:r>
              <a:rPr lang="en-IE" sz="2000" b="1" dirty="0" smtClean="0">
                <a:latin typeface="Courier New"/>
                <a:cs typeface="Courier New"/>
              </a:rPr>
              <a:t>x</a:t>
            </a:r>
            <a:r>
              <a:rPr lang="en-IE" sz="2000" dirty="0">
                <a:latin typeface="Courier New"/>
                <a:cs typeface="Courier New"/>
              </a:rPr>
              <a:t>	</a:t>
            </a:r>
            <a:r>
              <a:rPr lang="en-IE" sz="2000" dirty="0" smtClean="0">
                <a:latin typeface="Courier New"/>
                <a:cs typeface="Courier New"/>
              </a:rPr>
              <a:t>			</a:t>
            </a:r>
            <a:r>
              <a:rPr lang="en-IE" sz="2000" b="1" dirty="0" smtClean="0">
                <a:latin typeface="Courier New"/>
                <a:cs typeface="Courier New"/>
              </a:rPr>
              <a:t>x</a:t>
            </a:r>
            <a:r>
              <a:rPr lang="en-IE" sz="2000" dirty="0">
                <a:cs typeface="Courier New"/>
              </a:rPr>
              <a:t>, </a:t>
            </a:r>
            <a:r>
              <a:rPr lang="en-IE" sz="2000" dirty="0" smtClean="0"/>
              <a:t>but </a:t>
            </a:r>
            <a:r>
              <a:rPr lang="en-IE" sz="2000" dirty="0"/>
              <a:t>only at beginning of line</a:t>
            </a:r>
            <a:endParaRPr lang="en-IE" sz="2000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IE" sz="2000" b="1" dirty="0" smtClean="0">
                <a:latin typeface="Courier New"/>
                <a:cs typeface="Courier New"/>
              </a:rPr>
              <a:t>x</a:t>
            </a:r>
            <a:r>
              <a:rPr lang="en-IE" sz="2000" dirty="0" smtClean="0">
                <a:latin typeface="Courier New"/>
                <a:cs typeface="Courier New"/>
              </a:rPr>
              <a:t>$</a:t>
            </a:r>
            <a:r>
              <a:rPr lang="en-IE" sz="2000" dirty="0">
                <a:latin typeface="Courier New"/>
                <a:cs typeface="Courier New"/>
              </a:rPr>
              <a:t>	</a:t>
            </a:r>
            <a:r>
              <a:rPr lang="en-IE" sz="2000" dirty="0" smtClean="0">
                <a:latin typeface="Courier New"/>
                <a:cs typeface="Courier New"/>
              </a:rPr>
              <a:t>			</a:t>
            </a:r>
            <a:r>
              <a:rPr lang="en-IE" sz="2000" b="1" dirty="0" smtClean="0">
                <a:latin typeface="Courier New"/>
                <a:cs typeface="Courier New"/>
              </a:rPr>
              <a:t>x</a:t>
            </a:r>
            <a:r>
              <a:rPr lang="en-IE" sz="2000" dirty="0"/>
              <a:t>, but only at end of line</a:t>
            </a:r>
          </a:p>
          <a:p>
            <a:pPr>
              <a:buFontTx/>
              <a:buNone/>
            </a:pPr>
            <a:r>
              <a:rPr lang="en-IE" sz="2000" dirty="0">
                <a:latin typeface="Courier New"/>
                <a:cs typeface="Courier New"/>
              </a:rPr>
              <a:t>"</a:t>
            </a:r>
            <a:r>
              <a:rPr lang="en-IE" sz="2000" b="1" dirty="0">
                <a:latin typeface="Courier New"/>
                <a:cs typeface="Courier New"/>
              </a:rPr>
              <a:t>s</a:t>
            </a:r>
            <a:r>
              <a:rPr lang="en-IE" sz="2000" dirty="0">
                <a:latin typeface="Courier New"/>
                <a:cs typeface="Courier New"/>
              </a:rPr>
              <a:t>"</a:t>
            </a:r>
            <a:r>
              <a:rPr lang="en-IE" sz="2000" dirty="0"/>
              <a:t>		exactly what is in the quotes (except for </a:t>
            </a:r>
            <a:r>
              <a:rPr lang="en-IE" sz="2000" dirty="0">
                <a:latin typeface="Courier New"/>
                <a:cs typeface="Courier New"/>
              </a:rPr>
              <a:t>"\</a:t>
            </a:r>
            <a:r>
              <a:rPr lang="en-IE" sz="2000" dirty="0"/>
              <a:t>" and </a:t>
            </a:r>
            <a:r>
              <a:rPr lang="en-IE" sz="2000" dirty="0" smtClean="0"/>
              <a:t>following 			character</a:t>
            </a:r>
            <a:r>
              <a:rPr lang="en-IE" sz="2000" dirty="0"/>
              <a:t>)</a:t>
            </a:r>
          </a:p>
          <a:p>
            <a:pPr>
              <a:buFontTx/>
              <a:buNone/>
            </a:pPr>
            <a:endParaRPr lang="en-GB" sz="2000" dirty="0"/>
          </a:p>
          <a:p>
            <a:pPr>
              <a:buFontTx/>
              <a:buNone/>
            </a:pPr>
            <a:r>
              <a:rPr lang="en-GB" sz="2000" dirty="0"/>
              <a:t>A regular expression finishes with a space, tab or newline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622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1693863" y="274638"/>
            <a:ext cx="6046787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GB"/>
              <a:t>Meta-characters</a:t>
            </a:r>
            <a:endParaRPr lang="en-IE"/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862273" y="1752600"/>
            <a:ext cx="7666380" cy="449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r>
              <a:rPr lang="en-IE" sz="2000" dirty="0"/>
              <a:t>meta-characters (do not match themselves, because they are used in the preceding reg exps):</a:t>
            </a:r>
          </a:p>
          <a:p>
            <a:pPr lvl="1"/>
            <a:r>
              <a:rPr lang="en-IE" sz="2000" dirty="0"/>
              <a:t> </a:t>
            </a:r>
            <a:r>
              <a:rPr lang="en-IE" sz="2000" dirty="0">
                <a:latin typeface="Courier New"/>
                <a:cs typeface="Courier New"/>
              </a:rPr>
              <a:t>( ) [ ] { } &lt; &gt; + / , ^ * | . \ " $ ? - </a:t>
            </a:r>
            <a:r>
              <a:rPr lang="en-IE" sz="2000" dirty="0" smtClean="0">
                <a:latin typeface="Courier New"/>
                <a:cs typeface="Courier New"/>
              </a:rPr>
              <a:t>%</a:t>
            </a:r>
          </a:p>
          <a:p>
            <a:pPr lvl="1"/>
            <a:endParaRPr lang="en-GB" sz="2000" dirty="0"/>
          </a:p>
          <a:p>
            <a:r>
              <a:rPr lang="en-GB" sz="2000" dirty="0"/>
              <a:t>to match a meta-character, prefix with </a:t>
            </a:r>
            <a:r>
              <a:rPr lang="en-GB" sz="2000" dirty="0">
                <a:latin typeface="Courier New"/>
                <a:cs typeface="Courier New"/>
              </a:rPr>
              <a:t>"\"</a:t>
            </a:r>
          </a:p>
          <a:p>
            <a:endParaRPr lang="en-GB" sz="2000" dirty="0"/>
          </a:p>
          <a:p>
            <a:r>
              <a:rPr lang="en-GB" sz="2000" dirty="0"/>
              <a:t>to match a backslash, tab or newline, </a:t>
            </a:r>
            <a:r>
              <a:rPr lang="en-GB" sz="2000" dirty="0" smtClean="0"/>
              <a:t>use </a:t>
            </a:r>
            <a:r>
              <a:rPr lang="en-IE" sz="2000" dirty="0" smtClean="0">
                <a:latin typeface="Courier New"/>
                <a:cs typeface="Courier New"/>
              </a:rPr>
              <a:t>\</a:t>
            </a:r>
            <a:r>
              <a:rPr lang="en-IE" sz="2000" dirty="0">
                <a:latin typeface="Courier New"/>
                <a:cs typeface="Courier New"/>
              </a:rPr>
              <a:t>\</a:t>
            </a:r>
            <a:r>
              <a:rPr lang="en-IE" sz="2000" dirty="0"/>
              <a:t>, </a:t>
            </a:r>
            <a:r>
              <a:rPr lang="en-IE" sz="2000" dirty="0">
                <a:latin typeface="Courier New"/>
                <a:cs typeface="Courier New"/>
              </a:rPr>
              <a:t>\t</a:t>
            </a:r>
            <a:r>
              <a:rPr lang="en-IE" sz="2000" dirty="0"/>
              <a:t>,  or </a:t>
            </a:r>
            <a:r>
              <a:rPr lang="en-IE" sz="2000" dirty="0">
                <a:latin typeface="Courier New"/>
                <a:cs typeface="Courier New"/>
              </a:rPr>
              <a:t>\</a:t>
            </a:r>
            <a:r>
              <a:rPr lang="en-IE" sz="2000" dirty="0" smtClean="0">
                <a:latin typeface="Courier New"/>
                <a:cs typeface="Courier New"/>
              </a:rPr>
              <a:t>n</a:t>
            </a:r>
            <a:endParaRPr lang="en-IE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3934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Regular Expression Examples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6800" y="1600200"/>
            <a:ext cx="739140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an integer: 12345</a:t>
            </a:r>
          </a:p>
          <a:p>
            <a:pPr lvl="1">
              <a:spcBef>
                <a:spcPct val="50000"/>
              </a:spcBef>
            </a:pPr>
            <a:r>
              <a:rPr lang="en-US" sz="2000" dirty="0">
                <a:latin typeface="Courier New"/>
                <a:cs typeface="Courier New"/>
              </a:rPr>
              <a:t>[1-9][0-9]*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a word: cat</a:t>
            </a:r>
          </a:p>
          <a:p>
            <a:pPr lvl="1">
              <a:spcBef>
                <a:spcPct val="50000"/>
              </a:spcBef>
            </a:pPr>
            <a:r>
              <a:rPr lang="en-US" sz="2000" dirty="0">
                <a:latin typeface="Courier New"/>
                <a:cs typeface="Courier New"/>
              </a:rPr>
              <a:t>[a-</a:t>
            </a:r>
            <a:r>
              <a:rPr lang="en-US" sz="2000" dirty="0" err="1">
                <a:latin typeface="Courier New"/>
                <a:cs typeface="Courier New"/>
              </a:rPr>
              <a:t>zA</a:t>
            </a:r>
            <a:r>
              <a:rPr lang="en-US" sz="2000" dirty="0">
                <a:latin typeface="Courier New"/>
                <a:cs typeface="Courier New"/>
              </a:rPr>
              <a:t>-Z]+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a (possibly) signed integer: 12345 or -12345</a:t>
            </a:r>
          </a:p>
          <a:p>
            <a:pPr lvl="1">
              <a:spcBef>
                <a:spcPct val="50000"/>
              </a:spcBef>
            </a:pPr>
            <a:r>
              <a:rPr lang="en-US" sz="2000" dirty="0">
                <a:latin typeface="Courier New"/>
                <a:cs typeface="Courier New"/>
              </a:rPr>
              <a:t>[-+]?[1-9][0-9]*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a floating point number: 1.2345</a:t>
            </a:r>
          </a:p>
          <a:p>
            <a:pPr lvl="1">
              <a:spcBef>
                <a:spcPct val="50000"/>
              </a:spcBef>
            </a:pPr>
            <a:r>
              <a:rPr lang="en-US" sz="2000" dirty="0">
                <a:latin typeface="Courier New"/>
                <a:cs typeface="Courier New"/>
              </a:rPr>
              <a:t>[0-9]</a:t>
            </a:r>
            <a:r>
              <a:rPr lang="en-US" sz="2000" dirty="0" smtClean="0">
                <a:latin typeface="Courier New"/>
                <a:cs typeface="Courier New"/>
              </a:rPr>
              <a:t>*”.”[</a:t>
            </a:r>
            <a:r>
              <a:rPr lang="en-US" sz="2000" dirty="0">
                <a:latin typeface="Courier New"/>
                <a:cs typeface="Courier New"/>
              </a:rPr>
              <a:t>0-9]+</a:t>
            </a:r>
          </a:p>
        </p:txBody>
      </p:sp>
    </p:spTree>
    <p:extLst>
      <p:ext uri="{BB962C8B-B14F-4D97-AF65-F5344CB8AC3E}">
        <p14:creationId xmlns:p14="http://schemas.microsoft.com/office/powerpoint/2010/main" val="155417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Lex</a:t>
            </a:r>
            <a:r>
              <a:rPr lang="en-GB" dirty="0" smtClean="0"/>
              <a:t>/Flex </a:t>
            </a:r>
            <a:r>
              <a:rPr lang="en-GB" dirty="0"/>
              <a:t>Regular Expressions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en-IE" sz="2000" dirty="0" smtClean="0"/>
              <a:t>Lex/Flex </a:t>
            </a:r>
            <a:r>
              <a:rPr lang="en-IE" sz="2000" dirty="0"/>
              <a:t>uses an extended form of regular </a:t>
            </a:r>
            <a:r>
              <a:rPr lang="en-IE" sz="2000" dirty="0" smtClean="0"/>
              <a:t>expressions: </a:t>
            </a:r>
            <a:endParaRPr lang="en-IE" sz="2000" dirty="0"/>
          </a:p>
          <a:p>
            <a:pPr marL="609600" indent="-609600">
              <a:buFontTx/>
              <a:buNone/>
            </a:pPr>
            <a:r>
              <a:rPr lang="en-IE" sz="2000" dirty="0"/>
              <a:t>	</a:t>
            </a:r>
            <a:endParaRPr lang="en-GB" sz="2000" dirty="0"/>
          </a:p>
          <a:p>
            <a:pPr marL="609600" indent="-609600">
              <a:buFontTx/>
              <a:buAutoNum type="arabicPeriod"/>
            </a:pPr>
            <a:r>
              <a:rPr lang="en-IE" sz="2000" dirty="0">
                <a:latin typeface="Courier New"/>
                <a:cs typeface="Courier New"/>
              </a:rPr>
              <a:t>c</a:t>
            </a:r>
            <a:r>
              <a:rPr lang="en-IE" sz="2000" dirty="0"/>
              <a:t>	any character except meta-characters (see below)</a:t>
            </a:r>
          </a:p>
          <a:p>
            <a:pPr marL="609600" indent="-609600">
              <a:buFontTx/>
              <a:buAutoNum type="arabicPeriod"/>
            </a:pPr>
            <a:r>
              <a:rPr lang="en-IE" sz="2000" dirty="0">
                <a:latin typeface="Courier New"/>
                <a:cs typeface="Courier New"/>
              </a:rPr>
              <a:t>[...]</a:t>
            </a:r>
            <a:r>
              <a:rPr lang="en-IE" sz="2000" dirty="0"/>
              <a:t>	the list of enclosed chars (may be a range)</a:t>
            </a:r>
          </a:p>
          <a:p>
            <a:pPr marL="609600" indent="-609600">
              <a:buFontTx/>
              <a:buAutoNum type="arabicPeriod"/>
            </a:pPr>
            <a:r>
              <a:rPr lang="en-IE" sz="2000" dirty="0">
                <a:latin typeface="Courier New"/>
                <a:cs typeface="Courier New"/>
              </a:rPr>
              <a:t>[</a:t>
            </a:r>
            <a:r>
              <a:rPr lang="en-IE" sz="2000" dirty="0">
                <a:latin typeface="Courier New"/>
                <a:cs typeface="Courier New"/>
                <a:sym typeface="Symbol" charset="0"/>
              </a:rPr>
              <a:t></a:t>
            </a:r>
            <a:r>
              <a:rPr lang="en-IE" sz="2000" dirty="0">
                <a:latin typeface="Courier New"/>
                <a:cs typeface="Courier New"/>
              </a:rPr>
              <a:t>...]</a:t>
            </a:r>
            <a:r>
              <a:rPr lang="en-IE" sz="2000" dirty="0"/>
              <a:t>	the list of chars not enclosed</a:t>
            </a:r>
          </a:p>
          <a:p>
            <a:pPr marL="609600" indent="-609600">
              <a:buFontTx/>
              <a:buAutoNum type="arabicPeriod"/>
            </a:pPr>
            <a:r>
              <a:rPr lang="en-IE" sz="2000" dirty="0" smtClean="0">
                <a:latin typeface="Courier New"/>
                <a:cs typeface="Courier New"/>
              </a:rPr>
              <a:t>.</a:t>
            </a:r>
            <a:r>
              <a:rPr lang="en-IE" sz="2000" dirty="0" smtClean="0"/>
              <a:t>			any </a:t>
            </a:r>
            <a:r>
              <a:rPr lang="en-IE" sz="2000" dirty="0"/>
              <a:t>ASCII char except newline</a:t>
            </a:r>
          </a:p>
          <a:p>
            <a:pPr marL="609600" indent="-609600">
              <a:buFontTx/>
              <a:buAutoNum type="arabicPeriod"/>
            </a:pPr>
            <a:r>
              <a:rPr lang="en-IE" sz="2000" dirty="0" smtClean="0">
                <a:latin typeface="Courier New"/>
                <a:cs typeface="Courier New"/>
              </a:rPr>
              <a:t>xy		</a:t>
            </a:r>
            <a:r>
              <a:rPr lang="en-IE" sz="2000" dirty="0" smtClean="0"/>
              <a:t>concatenation </a:t>
            </a:r>
            <a:r>
              <a:rPr lang="en-IE" sz="2000" dirty="0"/>
              <a:t>of </a:t>
            </a:r>
            <a:r>
              <a:rPr lang="en-IE" sz="2000" dirty="0">
                <a:latin typeface="Courier New"/>
                <a:cs typeface="Courier New"/>
              </a:rPr>
              <a:t>x</a:t>
            </a:r>
            <a:r>
              <a:rPr lang="en-IE" sz="2000" dirty="0"/>
              <a:t> and </a:t>
            </a:r>
            <a:r>
              <a:rPr lang="en-IE" sz="2000" dirty="0">
                <a:latin typeface="Courier New"/>
                <a:cs typeface="Courier New"/>
              </a:rPr>
              <a:t>y</a:t>
            </a:r>
          </a:p>
          <a:p>
            <a:pPr marL="609600" indent="-609600">
              <a:buFontTx/>
              <a:buAutoNum type="arabicPeriod"/>
            </a:pPr>
            <a:r>
              <a:rPr lang="en-IE" sz="2000" dirty="0">
                <a:latin typeface="Courier New"/>
                <a:cs typeface="Courier New"/>
              </a:rPr>
              <a:t>x</a:t>
            </a:r>
            <a:r>
              <a:rPr lang="en-IE" sz="2000" dirty="0" smtClean="0">
                <a:latin typeface="Courier New"/>
                <a:cs typeface="Courier New"/>
              </a:rPr>
              <a:t>*</a:t>
            </a:r>
            <a:endParaRPr lang="en-IE" sz="2000" dirty="0">
              <a:latin typeface="Courier New"/>
              <a:cs typeface="Courier New"/>
            </a:endParaRPr>
          </a:p>
          <a:p>
            <a:pPr marL="609600" indent="-609600">
              <a:buFontTx/>
              <a:buAutoNum type="arabicPeriod"/>
            </a:pPr>
            <a:r>
              <a:rPr lang="en-IE" sz="2000" dirty="0">
                <a:latin typeface="Courier New"/>
                <a:cs typeface="Courier New"/>
              </a:rPr>
              <a:t>x</a:t>
            </a:r>
            <a:r>
              <a:rPr lang="en-IE" sz="2000" dirty="0" smtClean="0">
                <a:latin typeface="Courier New"/>
                <a:cs typeface="Courier New"/>
              </a:rPr>
              <a:t>+</a:t>
            </a:r>
            <a:r>
              <a:rPr lang="en-IE" sz="2000" dirty="0" smtClean="0"/>
              <a:t>		</a:t>
            </a:r>
            <a:r>
              <a:rPr lang="en-IE" sz="2000" dirty="0" smtClean="0">
                <a:latin typeface="Courier New"/>
                <a:cs typeface="Courier New"/>
              </a:rPr>
              <a:t>x</a:t>
            </a:r>
            <a:r>
              <a:rPr lang="en-IE" sz="2000" dirty="0">
                <a:latin typeface="Courier New"/>
                <a:cs typeface="Courier New"/>
              </a:rPr>
              <a:t>*</a:t>
            </a:r>
            <a:r>
              <a:rPr lang="en-IE" sz="2000" dirty="0"/>
              <a:t> but </a:t>
            </a:r>
            <a:r>
              <a:rPr lang="en-IE" sz="2000" dirty="0" smtClean="0"/>
              <a:t>not</a:t>
            </a:r>
            <a:r>
              <a:rPr lang="en-IE" sz="2000" dirty="0" smtClean="0">
                <a:cs typeface="Courier New"/>
              </a:rPr>
              <a:t> </a:t>
            </a:r>
            <a:r>
              <a:rPr lang="el-GR" sz="2000" dirty="0" smtClean="0">
                <a:latin typeface="Courier New"/>
                <a:cs typeface="Courier New"/>
              </a:rPr>
              <a:t>ε</a:t>
            </a:r>
            <a:endParaRPr lang="en-IE" sz="2000" dirty="0">
              <a:latin typeface="Courier New"/>
              <a:cs typeface="Courier New"/>
            </a:endParaRPr>
          </a:p>
          <a:p>
            <a:pPr marL="609600" indent="-609600">
              <a:buFontTx/>
              <a:buAutoNum type="arabicPeriod"/>
            </a:pPr>
            <a:r>
              <a:rPr lang="en-IE" sz="2000" dirty="0">
                <a:latin typeface="Courier New"/>
                <a:cs typeface="Courier New"/>
              </a:rPr>
              <a:t>x?</a:t>
            </a:r>
            <a:r>
              <a:rPr lang="en-IE" sz="2000" dirty="0"/>
              <a:t>	</a:t>
            </a:r>
            <a:r>
              <a:rPr lang="en-IE" sz="2000" dirty="0" smtClean="0"/>
              <a:t>	an </a:t>
            </a:r>
            <a:r>
              <a:rPr lang="en-IE" sz="2000" dirty="0"/>
              <a:t>optional </a:t>
            </a:r>
            <a:r>
              <a:rPr lang="en-IE" sz="2000" dirty="0">
                <a:latin typeface="Courier New"/>
                <a:cs typeface="Courier New"/>
              </a:rPr>
              <a:t>x</a:t>
            </a:r>
            <a:r>
              <a:rPr lang="en-IE" sz="2000" dirty="0"/>
              <a:t> (same as </a:t>
            </a:r>
            <a:r>
              <a:rPr lang="en-IE" sz="2000" dirty="0" smtClean="0">
                <a:latin typeface="Courier New"/>
                <a:cs typeface="Courier New"/>
              </a:rPr>
              <a:t>x|</a:t>
            </a:r>
            <a:r>
              <a:rPr lang="el-GR" sz="2000" dirty="0" smtClean="0">
                <a:latin typeface="Courier New"/>
                <a:cs typeface="Courier New"/>
              </a:rPr>
              <a:t>ε</a:t>
            </a:r>
            <a:r>
              <a:rPr lang="en-IE" sz="2000" dirty="0" smtClean="0"/>
              <a:t>)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699953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628</Words>
  <Application>Microsoft Macintosh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Lex/Flex</vt:lpstr>
      <vt:lpstr>Lex/Flex: what is it?</vt:lpstr>
      <vt:lpstr>Skeleton of a lex/flex specification (.l file)</vt:lpstr>
      <vt:lpstr>The rules section</vt:lpstr>
      <vt:lpstr>Regular Expression Basics</vt:lpstr>
      <vt:lpstr>Lex/Flex Reg Exp (cont)</vt:lpstr>
      <vt:lpstr>Meta-characters</vt:lpstr>
      <vt:lpstr>Regular Expression Examples</vt:lpstr>
      <vt:lpstr>Lex/Flex Regular Expressions</vt:lpstr>
      <vt:lpstr>Two Rules</vt:lpstr>
      <vt:lpstr>Regular Expression Examples</vt:lpstr>
      <vt:lpstr>Special Functions</vt:lpstr>
      <vt:lpstr>Example Flex Code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Lex: what is it?</dc:title>
  <dc:creator>Steven Zittrower</dc:creator>
  <cp:lastModifiedBy>Steven Zittrower</cp:lastModifiedBy>
  <cp:revision>6</cp:revision>
  <dcterms:created xsi:type="dcterms:W3CDTF">2012-03-21T21:18:30Z</dcterms:created>
  <dcterms:modified xsi:type="dcterms:W3CDTF">2012-03-21T21:55:16Z</dcterms:modified>
</cp:coreProperties>
</file>