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69" r:id="rId10"/>
    <p:sldId id="356" r:id="rId11"/>
    <p:sldId id="365" r:id="rId12"/>
    <p:sldId id="361" r:id="rId13"/>
    <p:sldId id="363" r:id="rId14"/>
    <p:sldId id="364" r:id="rId15"/>
    <p:sldId id="366" r:id="rId16"/>
    <p:sldId id="367" r:id="rId1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00" y="-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57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4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mailto:eurip@cs.ucf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ucf.edu/courses/cop3402/spring2012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mailto:xaroth@knights.ucf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steven.zittrower@knights.ucf.ed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registrar.sdes.ucf.edu/calendar/exam/2012/sprin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(Spring 2012)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10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11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12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13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Text editor: 	</a:t>
            </a:r>
            <a:r>
              <a:rPr lang="en-US" sz="2000" b="1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Compiler:	</a:t>
            </a:r>
            <a:r>
              <a:rPr lang="en-US" sz="2000" b="1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language to object code or machine code.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Assembler:	</a:t>
            </a:r>
            <a:r>
              <a:rPr lang="en-US" sz="2000" b="1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object code or machine code.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Static Linker:	</a:t>
            </a:r>
            <a:r>
              <a:rPr lang="en-US" sz="2000" b="1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 			programs and creates the executable code. </a:t>
            </a:r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Debugger	</a:t>
            </a:r>
            <a:r>
              <a:rPr lang="en-US" sz="2000" b="1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 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14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Loader:  </a:t>
            </a:r>
            <a:r>
              <a:rPr lang="en-US" sz="2000" b="1" dirty="0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3300"/>
                </a:solidFill>
              </a:rPr>
              <a:t>Libraries: 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 dirty="0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 dirty="0">
                <a:solidFill>
                  <a:srgbClr val="0000FF"/>
                </a:solidFill>
              </a:rPr>
              <a:t> 	other programs.</a:t>
            </a:r>
            <a:endParaRPr lang="en-US" sz="2000" b="1" dirty="0">
              <a:solidFill>
                <a:srgbClr val="FF3300"/>
              </a:solidFill>
            </a:endParaRPr>
          </a:p>
          <a:p>
            <a:pPr marL="457200" indent="-457200"/>
            <a:endParaRPr lang="en-US" sz="2000" b="1" dirty="0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 dirty="0">
                <a:solidFill>
                  <a:srgbClr val="FF3300"/>
                </a:solidFill>
              </a:rPr>
              <a:t>		</a:t>
            </a:r>
            <a:r>
              <a:rPr lang="en-US" sz="2000" b="1" dirty="0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15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Executable</a:t>
            </a:r>
          </a:p>
          <a:p>
            <a:r>
              <a:rPr lang="en-US" sz="1200" b="1"/>
              <a:t>      File</a:t>
            </a:r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34290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35052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029200" y="3733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4445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 smtClean="0">
                <a:solidFill>
                  <a:srgbClr val="0000FF"/>
                </a:solidFill>
              </a:rPr>
              <a:t>MTWR  </a:t>
            </a:r>
            <a:r>
              <a:rPr lang="en-US" dirty="0">
                <a:solidFill>
                  <a:srgbClr val="0000FF"/>
                </a:solidFill>
              </a:rPr>
              <a:t>from    </a:t>
            </a:r>
            <a:r>
              <a:rPr lang="en-US" dirty="0" smtClean="0">
                <a:solidFill>
                  <a:srgbClr val="0000FF"/>
                </a:solidFill>
              </a:rPr>
              <a:t>2:00 </a:t>
            </a:r>
            <a:r>
              <a:rPr lang="en-US" dirty="0">
                <a:solidFill>
                  <a:srgbClr val="0000FF"/>
                </a:solidFill>
              </a:rPr>
              <a:t>p.m.  to   </a:t>
            </a:r>
            <a:r>
              <a:rPr lang="en-US" dirty="0" smtClean="0">
                <a:solidFill>
                  <a:srgbClr val="0000FF"/>
                </a:solidFill>
              </a:rPr>
              <a:t>4:00 </a:t>
            </a:r>
            <a:r>
              <a:rPr lang="en-US" dirty="0">
                <a:solidFill>
                  <a:srgbClr val="0000FF"/>
                </a:solidFill>
              </a:rPr>
              <a:t>p.m.     (HEC 217)</a:t>
            </a: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 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71628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 smtClean="0">
                <a:solidFill>
                  <a:srgbClr val="0000FF"/>
                </a:solidFill>
              </a:rPr>
              <a:t>TR</a:t>
            </a:r>
            <a:r>
              <a:rPr lang="en-US" sz="2000" dirty="0">
                <a:solidFill>
                  <a:srgbClr val="0000FF"/>
                </a:solidFill>
              </a:rPr>
              <a:t>	 </a:t>
            </a:r>
            <a:r>
              <a:rPr lang="en-US" sz="2000" dirty="0" smtClean="0">
                <a:solidFill>
                  <a:srgbClr val="0000FF"/>
                </a:solidFill>
              </a:rPr>
              <a:t>12</a:t>
            </a:r>
            <a:r>
              <a:rPr lang="en-US" sz="2000" dirty="0">
                <a:solidFill>
                  <a:srgbClr val="0000FF"/>
                </a:solidFill>
              </a:rPr>
              <a:t>:00 p.m. – </a:t>
            </a:r>
            <a:r>
              <a:rPr lang="en-US" sz="2000" dirty="0" smtClean="0">
                <a:solidFill>
                  <a:srgbClr val="0000FF"/>
                </a:solidFill>
              </a:rPr>
              <a:t>1:15 </a:t>
            </a:r>
            <a:r>
              <a:rPr lang="en-US" sz="2000" dirty="0">
                <a:solidFill>
                  <a:srgbClr val="0000FF"/>
                </a:solidFill>
              </a:rPr>
              <a:t>p.m. </a:t>
            </a:r>
            <a:r>
              <a:rPr lang="en-US" sz="2000" dirty="0" smtClean="0">
                <a:solidFill>
                  <a:srgbClr val="0000FF"/>
                </a:solidFill>
              </a:rPr>
              <a:t>(CL1 320 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Recitations: </a:t>
            </a:r>
            <a:r>
              <a:rPr lang="en-US" sz="2000" dirty="0" smtClean="0">
                <a:solidFill>
                  <a:srgbClr val="0000FF"/>
                </a:solidFill>
              </a:rPr>
              <a:t>Thursday  8:30 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.m</a:t>
            </a:r>
            <a:r>
              <a:rPr lang="en-US" sz="2000" dirty="0">
                <a:solidFill>
                  <a:srgbClr val="0000FF"/>
                </a:solidFill>
              </a:rPr>
              <a:t>. –   </a:t>
            </a:r>
            <a:r>
              <a:rPr lang="en-US" sz="2000" dirty="0" smtClean="0">
                <a:solidFill>
                  <a:srgbClr val="0000FF"/>
                </a:solidFill>
              </a:rPr>
              <a:t> 9:20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.m</a:t>
            </a:r>
            <a:r>
              <a:rPr lang="en-US" sz="2000" dirty="0">
                <a:solidFill>
                  <a:srgbClr val="0000FF"/>
                </a:solidFill>
              </a:rPr>
              <a:t>.  (BA </a:t>
            </a:r>
            <a:r>
              <a:rPr lang="en-US" sz="2000" dirty="0" smtClean="0">
                <a:solidFill>
                  <a:srgbClr val="0000FF"/>
                </a:solidFill>
              </a:rPr>
              <a:t>126)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 </a:t>
            </a:r>
            <a:r>
              <a:rPr lang="en-US" sz="2000" dirty="0" smtClean="0">
                <a:solidFill>
                  <a:srgbClr val="0000FF"/>
                </a:solidFill>
              </a:rPr>
              <a:t>        Thursday  9:30  a.m. –  10:20 a.m.  (BA 126)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 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www.cs.ucf.edu/courses/cop3402/spring2012/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COP 3402 Systems Software</a:t>
            </a:r>
            <a:br>
              <a:rPr lang="en-US" sz="4400" b="1" dirty="0">
                <a:solidFill>
                  <a:srgbClr val="0000FF"/>
                </a:solidFill>
              </a:rPr>
            </a:br>
            <a:r>
              <a:rPr lang="en-US" sz="4400" b="1" dirty="0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2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Grading Policy:</a:t>
            </a:r>
            <a:r>
              <a:rPr lang="en-US"/>
              <a:t>	</a:t>
            </a:r>
            <a:r>
              <a:rPr lang="en-US">
                <a:solidFill>
                  <a:srgbClr val="0000FF"/>
                </a:solidFill>
              </a:rPr>
              <a:t>(20%) </a:t>
            </a:r>
            <a:r>
              <a:rPr lang="en-US" b="1">
                <a:solidFill>
                  <a:srgbClr val="0000FF"/>
                </a:solidFill>
              </a:rPr>
              <a:t>Exam #1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(20%) </a:t>
            </a:r>
            <a:r>
              <a:rPr lang="en-US" b="1">
                <a:solidFill>
                  <a:srgbClr val="0000FF"/>
                </a:solidFill>
              </a:rPr>
              <a:t>Exam #2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(25%) </a:t>
            </a:r>
            <a:r>
              <a:rPr lang="en-US" b="1">
                <a:solidFill>
                  <a:srgbClr val="0000FF"/>
                </a:solidFill>
              </a:rPr>
              <a:t>Final Exam</a:t>
            </a:r>
            <a:r>
              <a:rPr lang="en-US">
                <a:solidFill>
                  <a:srgbClr val="0000FF"/>
                </a:solidFill>
              </a:rPr>
              <a:t>   </a:t>
            </a:r>
            <a:r>
              <a:rPr lang="en-US" b="1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(30%) </a:t>
            </a:r>
            <a:r>
              <a:rPr lang="en-US" b="1">
                <a:solidFill>
                  <a:srgbClr val="0000FF"/>
                </a:solidFill>
              </a:rPr>
              <a:t>Programming project.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 (5%)  </a:t>
            </a:r>
            <a:r>
              <a:rPr lang="en-US" b="1">
                <a:solidFill>
                  <a:srgbClr val="0000FF"/>
                </a:solidFill>
              </a:rPr>
              <a:t>Recitations</a:t>
            </a:r>
          </a:p>
          <a:p>
            <a:endParaRPr lang="en-US" u="sng">
              <a:solidFill>
                <a:srgbClr val="FF0000"/>
              </a:solidFill>
            </a:endParaRPr>
          </a:p>
          <a:p>
            <a:endParaRPr lang="en-US" u="sng">
              <a:solidFill>
                <a:srgbClr val="FF0000"/>
              </a:solidFill>
            </a:endParaRPr>
          </a:p>
          <a:p>
            <a:r>
              <a:rPr lang="en-US" b="1" u="sng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>
                <a:solidFill>
                  <a:srgbClr val="FF0000"/>
                </a:solidFill>
              </a:rPr>
              <a:t>“</a:t>
            </a:r>
            <a:r>
              <a:rPr lang="en-US" altLang="ja-JP" b="1" u="sng">
                <a:solidFill>
                  <a:srgbClr val="FF0000"/>
                </a:solidFill>
              </a:rPr>
              <a:t>0</a:t>
            </a:r>
            <a:r>
              <a:rPr lang="ja-JP" altLang="en-US" b="1" u="sng">
                <a:solidFill>
                  <a:srgbClr val="FF0000"/>
                </a:solidFill>
              </a:rPr>
              <a:t>”</a:t>
            </a:r>
            <a:r>
              <a:rPr lang="en-US" altLang="ja-JP" b="1" u="sng">
                <a:solidFill>
                  <a:srgbClr val="FF0000"/>
                </a:solidFill>
              </a:rPr>
              <a:t> for that program).  </a:t>
            </a:r>
            <a:endParaRPr lang="en-US" b="1" u="sng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752600"/>
            <a:ext cx="8077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/>
              <a:t>Material</a:t>
            </a:r>
            <a:r>
              <a:rPr lang="en-US" sz="1600" b="1" dirty="0"/>
              <a:t>:</a:t>
            </a:r>
          </a:p>
          <a:p>
            <a:r>
              <a:rPr lang="en-US" sz="1600" b="1" dirty="0"/>
              <a:t>Lecture notes: </a:t>
            </a:r>
            <a:r>
              <a:rPr lang="en-US" sz="1600" b="1" dirty="0">
                <a:solidFill>
                  <a:srgbClr val="0000FF"/>
                </a:solidFill>
              </a:rPr>
              <a:t>On website.</a:t>
            </a:r>
          </a:p>
          <a:p>
            <a:endParaRPr lang="en-US" sz="1600" b="1" dirty="0">
              <a:solidFill>
                <a:srgbClr val="0000FF"/>
              </a:solidFill>
            </a:endParaRPr>
          </a:p>
          <a:p>
            <a:r>
              <a:rPr lang="en-US" sz="1600" b="1" dirty="0" smtClean="0"/>
              <a:t>Required text:</a:t>
            </a:r>
            <a:endParaRPr lang="en-US" sz="1600" dirty="0" smtClean="0"/>
          </a:p>
          <a:p>
            <a:r>
              <a:rPr lang="en-US" sz="1600" b="1" i="1" dirty="0" smtClean="0"/>
              <a:t>Compilers: Principles, Techniques, &amp; Tools</a:t>
            </a:r>
            <a:r>
              <a:rPr lang="en-US" sz="1600" i="1" dirty="0" smtClean="0"/>
              <a:t>, </a:t>
            </a:r>
            <a:r>
              <a:rPr lang="en-US" sz="1600" dirty="0" smtClean="0"/>
              <a:t>Second Edition by Alfred V. </a:t>
            </a:r>
            <a:r>
              <a:rPr lang="en-US" sz="1600" dirty="0" err="1" smtClean="0"/>
              <a:t>Aho</a:t>
            </a:r>
            <a:r>
              <a:rPr lang="en-US" sz="1600" dirty="0" smtClean="0"/>
              <a:t>, Monica S. Lam, Ravi </a:t>
            </a:r>
            <a:r>
              <a:rPr lang="en-US" sz="1600" dirty="0" err="1" smtClean="0"/>
              <a:t>Sethi</a:t>
            </a:r>
            <a:r>
              <a:rPr lang="en-US" sz="1600" dirty="0" smtClean="0"/>
              <a:t>, and Jeffrey D. </a:t>
            </a:r>
            <a:r>
              <a:rPr lang="en-US" sz="1600" dirty="0" err="1" smtClean="0"/>
              <a:t>Ullman</a:t>
            </a:r>
            <a:r>
              <a:rPr lang="en-US" sz="1600" dirty="0" smtClean="0"/>
              <a:t>. Addison Wesley, 2007</a:t>
            </a:r>
          </a:p>
          <a:p>
            <a:r>
              <a:rPr lang="en-US" sz="1600" i="1" dirty="0" smtClean="0"/>
              <a:t> </a:t>
            </a:r>
            <a:endParaRPr lang="en-US" sz="1600" dirty="0" smtClean="0"/>
          </a:p>
          <a:p>
            <a:r>
              <a:rPr lang="en-US" sz="1600" b="1" dirty="0" smtClean="0"/>
              <a:t>Supplementary texts:</a:t>
            </a:r>
            <a:endParaRPr lang="en-US" sz="1600" dirty="0" smtClean="0"/>
          </a:p>
          <a:p>
            <a:r>
              <a:rPr lang="en-US" sz="1600" b="1" i="1" dirty="0" smtClean="0"/>
              <a:t>Modern Compiler Implementation in C </a:t>
            </a:r>
            <a:r>
              <a:rPr lang="en-US" sz="1600" b="1" dirty="0" smtClean="0"/>
              <a:t> </a:t>
            </a:r>
            <a:r>
              <a:rPr lang="en-US" sz="1600" dirty="0" smtClean="0"/>
              <a:t>by Andrew </a:t>
            </a:r>
            <a:r>
              <a:rPr lang="en-US" sz="1600" dirty="0" err="1" smtClean="0"/>
              <a:t>Appel</a:t>
            </a:r>
            <a:r>
              <a:rPr lang="en-US" sz="1600" dirty="0" smtClean="0"/>
              <a:t>. Cambridge University Press, 1998</a:t>
            </a:r>
          </a:p>
          <a:p>
            <a:r>
              <a:rPr lang="en-US" sz="1600" b="1" i="1" dirty="0" smtClean="0"/>
              <a:t>Compiler Construction:</a:t>
            </a:r>
            <a:r>
              <a:rPr lang="en-US" sz="1600" b="1" dirty="0" smtClean="0"/>
              <a:t> </a:t>
            </a:r>
            <a:r>
              <a:rPr lang="en-US" sz="1600" b="1" i="1" dirty="0" smtClean="0"/>
              <a:t>Principles and Practice </a:t>
            </a:r>
            <a:r>
              <a:rPr lang="en-US" sz="1600" dirty="0" smtClean="0"/>
              <a:t>by Kenneth C. Louden, PWS, 1997</a:t>
            </a:r>
          </a:p>
          <a:p>
            <a:pPr lvl="0"/>
            <a:r>
              <a:rPr lang="en-US" sz="1600" b="1" i="1" dirty="0"/>
              <a:t>System Software: An Introduction to Systems Programming</a:t>
            </a:r>
            <a:r>
              <a:rPr lang="en-US" sz="1600" i="1" dirty="0"/>
              <a:t>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b="1" i="1" dirty="0"/>
              <a:t>Concepts of Programming Languages</a:t>
            </a:r>
            <a:r>
              <a:rPr lang="en-US" sz="1600" i="1" dirty="0"/>
              <a:t>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2010.</a:t>
            </a:r>
          </a:p>
          <a:p>
            <a:endParaRPr lang="en-US" sz="1600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478007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/>
              <a:t>TA: </a:t>
            </a:r>
            <a:r>
              <a:rPr lang="en-US" sz="1600" dirty="0" smtClean="0"/>
              <a:t>Steven </a:t>
            </a:r>
            <a:r>
              <a:rPr lang="en-US" sz="1600" dirty="0" err="1" smtClean="0"/>
              <a:t>Zittrower</a:t>
            </a:r>
            <a:endParaRPr lang="fr-FR" sz="1600" b="1" dirty="0"/>
          </a:p>
          <a:p>
            <a:r>
              <a:rPr lang="fr-FR" sz="1600" dirty="0"/>
              <a:t>email</a:t>
            </a:r>
            <a:r>
              <a:rPr lang="fr-FR" sz="1600" dirty="0" smtClean="0"/>
              <a:t>: </a:t>
            </a:r>
            <a:r>
              <a:rPr lang="fr-FR" sz="1600" u="sng" dirty="0">
                <a:hlinkClick r:id="rId3"/>
              </a:rPr>
              <a:t>steven.zittrower@knights.ucf.edu</a:t>
            </a:r>
            <a:endParaRPr lang="en-US" sz="1600" dirty="0"/>
          </a:p>
          <a:p>
            <a:endParaRPr lang="fr-FR" sz="1600" u="sng" dirty="0"/>
          </a:p>
          <a:p>
            <a:endParaRPr lang="en-US" sz="1600" dirty="0"/>
          </a:p>
          <a:p>
            <a:r>
              <a:rPr lang="en-US" sz="1600" b="1" dirty="0"/>
              <a:t>Office hours:   </a:t>
            </a:r>
            <a:r>
              <a:rPr lang="en-US" sz="1600" dirty="0"/>
              <a:t>Thursday  1:00 p.m. to 4:00 p.m.  </a:t>
            </a:r>
            <a:r>
              <a:rPr lang="en-US" sz="1600" dirty="0" smtClean="0"/>
              <a:t> </a:t>
            </a:r>
          </a:p>
          <a:p>
            <a:r>
              <a:rPr lang="nb-NO" sz="1600" b="1" dirty="0" smtClean="0"/>
              <a:t>Office</a:t>
            </a:r>
            <a:r>
              <a:rPr lang="nb-NO" sz="1600" b="1" dirty="0"/>
              <a:t>:</a:t>
            </a:r>
            <a:r>
              <a:rPr lang="en-US" sz="1600" dirty="0"/>
              <a:t> </a:t>
            </a:r>
            <a:r>
              <a:rPr lang="en-US" sz="1600" dirty="0" smtClean="0"/>
              <a:t>HEC-250</a:t>
            </a:r>
            <a:endParaRPr lang="en-US" sz="1600" dirty="0"/>
          </a:p>
          <a:p>
            <a:endParaRPr lang="nb-NO" sz="1600" b="1" dirty="0"/>
          </a:p>
          <a:p>
            <a:endParaRPr lang="nb-NO" sz="1600" b="1" dirty="0"/>
          </a:p>
          <a:p>
            <a:r>
              <a:rPr lang="nb-NO" sz="1600" b="1" dirty="0"/>
              <a:t>Grader: </a:t>
            </a:r>
            <a:r>
              <a:rPr lang="nb-NO" sz="1600" dirty="0">
                <a:solidFill>
                  <a:srgbClr val="000000"/>
                </a:solidFill>
              </a:rPr>
              <a:t>Justin Pug</a:t>
            </a:r>
          </a:p>
          <a:p>
            <a:r>
              <a:rPr lang="fr-FR" sz="1600" dirty="0"/>
              <a:t>email: </a:t>
            </a:r>
            <a:r>
              <a:rPr lang="fr-FR" sz="1600" dirty="0">
                <a:hlinkClick r:id="rId4"/>
              </a:rPr>
              <a:t>xaroth@knights.ucf.edu</a:t>
            </a:r>
            <a:endParaRPr lang="fr-FR" sz="1600" dirty="0"/>
          </a:p>
          <a:p>
            <a:endParaRPr lang="fr-FR" dirty="0"/>
          </a:p>
          <a:p>
            <a:r>
              <a:rPr lang="en-US" sz="1600" b="1" dirty="0"/>
              <a:t>Office hours:   </a:t>
            </a:r>
            <a:r>
              <a:rPr lang="en-US" sz="1600" dirty="0" smtClean="0"/>
              <a:t>TBA</a:t>
            </a:r>
            <a:endParaRPr lang="en-US" sz="1600" dirty="0"/>
          </a:p>
          <a:p>
            <a:r>
              <a:rPr lang="nb-NO" sz="1600" b="1" dirty="0"/>
              <a:t>Office:</a:t>
            </a:r>
            <a:r>
              <a:rPr lang="en-US" sz="1600" dirty="0"/>
              <a:t> TBA</a:t>
            </a:r>
            <a:endParaRPr lang="nb-NO" dirty="0"/>
          </a:p>
          <a:p>
            <a:endParaRPr lang="en-US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9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457200" y="2209800"/>
            <a:ext cx="833779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/>
              <a:t>Classes begin: Monday,  January 9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.   </a:t>
            </a:r>
            <a:endParaRPr lang="en-US" sz="1600" dirty="0" smtClean="0"/>
          </a:p>
          <a:p>
            <a:r>
              <a:rPr lang="en-US" sz="1600" b="1" dirty="0" smtClean="0"/>
              <a:t>First Midterm exam:    TBA. </a:t>
            </a:r>
            <a:endParaRPr lang="en-US" sz="1600" dirty="0" smtClean="0"/>
          </a:p>
          <a:p>
            <a:pPr lvl="0"/>
            <a:r>
              <a:rPr lang="en-US" sz="1600" b="1" dirty="0" smtClean="0">
                <a:solidFill>
                  <a:srgbClr val="C00000"/>
                </a:solidFill>
              </a:rPr>
              <a:t>Withdrawal deadline: Tuesday,  March  20</a:t>
            </a:r>
            <a:r>
              <a:rPr lang="en-US" sz="16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1600" b="1" dirty="0" smtClean="0">
                <a:solidFill>
                  <a:srgbClr val="C00000"/>
                </a:solidFill>
              </a:rPr>
              <a:t>. </a:t>
            </a:r>
          </a:p>
          <a:p>
            <a:pPr lvl="0"/>
            <a:r>
              <a:rPr lang="en-US" sz="1600" b="1" dirty="0" smtClean="0"/>
              <a:t>Second Midterm exam: TBA. </a:t>
            </a:r>
            <a:endParaRPr lang="en-US" sz="1600" dirty="0" smtClean="0"/>
          </a:p>
          <a:p>
            <a:pPr lvl="0"/>
            <a:r>
              <a:rPr lang="en-US" sz="1600" b="1" dirty="0" smtClean="0"/>
              <a:t>Classes end: Monday,  April  23</a:t>
            </a:r>
            <a:r>
              <a:rPr lang="en-US" sz="1600" b="1" baseline="30000" dirty="0" smtClean="0"/>
              <a:t>rd</a:t>
            </a:r>
            <a:r>
              <a:rPr lang="en-US" sz="1600" b="1" dirty="0" smtClean="0"/>
              <a:t>.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b="1" dirty="0" smtClean="0">
                <a:solidFill>
                  <a:srgbClr val="C00000"/>
                </a:solidFill>
              </a:rPr>
              <a:t>Final exam:  Thursday, April 26 (10:00 a.m. – 12:50 p.m.). 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0"/>
            <a:r>
              <a:rPr lang="en-US" sz="1600" b="1" dirty="0" smtClean="0"/>
              <a:t>Final Exam Schedule: </a:t>
            </a:r>
            <a:r>
              <a:rPr lang="en-US" sz="1600" b="1" u="sng" dirty="0" smtClean="0">
                <a:hlinkClick r:id="rId3"/>
              </a:rPr>
              <a:t>http://www.registrar.sdes.ucf.edu/calendar/exam/2012/spring/</a:t>
            </a:r>
            <a:endParaRPr lang="en-US" sz="1600" dirty="0" smtClean="0"/>
          </a:p>
          <a:p>
            <a:pPr lvl="0"/>
            <a:endParaRPr lang="en-US" sz="1600" b="1" u="sng" dirty="0" smtClean="0"/>
          </a:p>
          <a:p>
            <a:pPr lvl="0"/>
            <a:r>
              <a:rPr lang="en-US" sz="1600" b="1" u="sng" dirty="0" smtClean="0"/>
              <a:t>Spring  Holidays are:</a:t>
            </a:r>
            <a:endParaRPr lang="en-US" sz="1600" dirty="0" smtClean="0"/>
          </a:p>
          <a:p>
            <a:r>
              <a:rPr lang="en-US" sz="1600" b="1" dirty="0" smtClean="0"/>
              <a:t>- Martin Luther King Jr. Day: Monday,  January  16,  2012</a:t>
            </a:r>
            <a:endParaRPr lang="en-US" sz="1600" dirty="0" smtClean="0"/>
          </a:p>
          <a:p>
            <a:r>
              <a:rPr lang="en-US" sz="1600" b="1" dirty="0" smtClean="0"/>
              <a:t>- Spring Break: March  5 – 10, 2012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COP 3402 Systems Software</a:t>
            </a:r>
            <a:br>
              <a:rPr lang="en-US" sz="4400" b="1" dirty="0">
                <a:solidFill>
                  <a:srgbClr val="0000FF"/>
                </a:solidFill>
              </a:rPr>
            </a:br>
            <a:r>
              <a:rPr lang="en-US" sz="4400" b="1" dirty="0" smtClean="0">
                <a:solidFill>
                  <a:srgbClr val="0000FF"/>
                </a:solidFill>
              </a:rPr>
              <a:t>Important Dates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12493</TotalTime>
  <Words>685</Words>
  <Application>Microsoft Macintosh PowerPoint</Application>
  <PresentationFormat>On-screen Show (4:3)</PresentationFormat>
  <Paragraphs>244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COP 3402 Systems Software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 3402 Systems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Rob Traub</cp:lastModifiedBy>
  <cp:revision>248</cp:revision>
  <cp:lastPrinted>2010-01-12T16:52:57Z</cp:lastPrinted>
  <dcterms:created xsi:type="dcterms:W3CDTF">2010-01-12T16:06:39Z</dcterms:created>
  <dcterms:modified xsi:type="dcterms:W3CDTF">2012-01-10T20:38:04Z</dcterms:modified>
</cp:coreProperties>
</file>