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18"/>
  </p:notesMasterIdLst>
  <p:handoutMasterIdLst>
    <p:handoutMasterId r:id="rId19"/>
  </p:handoutMasterIdLst>
  <p:sldIdLst>
    <p:sldId id="256" r:id="rId2"/>
    <p:sldId id="337" r:id="rId3"/>
    <p:sldId id="357" r:id="rId4"/>
    <p:sldId id="358" r:id="rId5"/>
    <p:sldId id="359" r:id="rId6"/>
    <p:sldId id="362" r:id="rId7"/>
    <p:sldId id="368" r:id="rId8"/>
    <p:sldId id="360" r:id="rId9"/>
    <p:sldId id="369" r:id="rId10"/>
    <p:sldId id="356" r:id="rId11"/>
    <p:sldId id="365" r:id="rId12"/>
    <p:sldId id="361" r:id="rId13"/>
    <p:sldId id="363" r:id="rId14"/>
    <p:sldId id="364" r:id="rId15"/>
    <p:sldId id="366" r:id="rId16"/>
    <p:sldId id="367" r:id="rId17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3300"/>
    <a:srgbClr val="FF0000"/>
    <a:srgbClr val="FF3300"/>
    <a:srgbClr val="3333CC"/>
    <a:srgbClr val="3366FF"/>
    <a:srgbClr val="FF0066"/>
    <a:srgbClr val="96969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400" y="-7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24" Type="http://schemas.openxmlformats.org/officeDocument/2006/relationships/tableStyles" Target="tableStyle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19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6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88746C53-6C49-4B4E-8577-EAD79411F5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157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0775" y="692150"/>
            <a:ext cx="4616450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830B8445-4E10-4CB0-82C9-14ECC75ABF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548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16185A-346D-468C-B1D8-5A30629E8994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42D38F-9A14-42FE-987E-B48E85BEA9EF}" type="slidenum">
              <a:rPr lang="en-US"/>
              <a:pPr/>
              <a:t>12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715A28-6340-4549-84EC-53C11AA2D7CC}" type="slidenum">
              <a:rPr lang="en-US"/>
              <a:pPr/>
              <a:t>13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BEEF4B-DBA7-4A0E-8302-270FF9B58A15}" type="slidenum">
              <a:rPr lang="en-US"/>
              <a:pPr/>
              <a:t>14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8A3062-789C-4A40-996D-3C3E9BAF1B27}" type="slidenum">
              <a:rPr lang="en-US"/>
              <a:pPr/>
              <a:t>15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3113BB-F8C9-406E-A69D-69EF2D0F6DDB}" type="slidenum">
              <a:rPr lang="en-US"/>
              <a:pPr/>
              <a:t>16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79F547-8526-4B6B-A20D-F0B11D88A38F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65D41A-E9AC-4DDD-8140-CD71BA0957F8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E5C537-4BDA-45F0-AA4E-B597C47AAEC1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62AC27-3FDA-4B57-968A-1DD264D63436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15F067-E3CF-4B40-AC83-1AA4DA5F2F19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6CFF2D-AF2B-4F19-9976-B6B5E4ED6D21}" type="slidenum">
              <a:rPr lang="en-US"/>
              <a:pPr/>
              <a:t>8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6CFF2D-AF2B-4F19-9976-B6B5E4ED6D21}" type="slidenum">
              <a:rPr lang="en-US"/>
              <a:pPr/>
              <a:t>9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1ACDFD-AD0B-467C-BD35-AE8BD78D45CF}" type="slidenum">
              <a:rPr lang="en-US"/>
              <a:pPr/>
              <a:t>11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1E477E-D6DC-454B-8DAF-C664E314B7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A570F-AD11-4D7C-A75F-87AA1FAA8C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8F9299-A75F-4524-A653-C27ED71235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29E734-6009-44CD-929E-23D10D4FFD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8C258A-CA2D-4D0D-BCB7-8076C2005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6055FC-F944-4D2D-821F-E32A44418A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468D62-283A-4FF5-B134-D98BF598D0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1B82C5-3643-4820-9E47-F8A63B1E58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6BDC07-F447-4BFF-83B8-64C58BE55F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3030C6-70C3-49A6-BDEF-82DC936EBF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527068-3250-4D43-B9FC-901376AA87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29D96BF-6E19-453A-BA84-739BD1B2065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3" Type="http://schemas.openxmlformats.org/officeDocument/2006/relationships/hyperlink" Target="mailto:eurip@cs.ucf.edu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cs.ucf.edu/courses/cop3402/spring2012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hyperlink" Target="mailto:xaroth@knights.ucf.edu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hyperlink" Target="mailto:steven.zittrower@knights.ucf.edu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registrar.sdes.ucf.edu/calendar/exam/2012/sprin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7772400" cy="1470025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828800"/>
            <a:ext cx="7848600" cy="16764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4400" dirty="0" smtClean="0">
                <a:solidFill>
                  <a:srgbClr val="FF0066"/>
                </a:solidFill>
                <a:ea typeface="ＭＳ Ｐゴシック" pitchFamily="34" charset="-128"/>
              </a:rPr>
              <a:t> </a:t>
            </a:r>
          </a:p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ＭＳ Ｐゴシック" pitchFamily="34" charset="-128"/>
              </a:rPr>
              <a:t>Euripides Montagne</a:t>
            </a:r>
          </a:p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ＭＳ Ｐゴシック" pitchFamily="34" charset="-128"/>
              </a:rPr>
              <a:t>University of Central Florida</a:t>
            </a:r>
          </a:p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ＭＳ Ｐゴシック" pitchFamily="34" charset="-128"/>
              </a:rPr>
              <a:t>(Spring 2012)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07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C44D3C-8D1A-4F47-B490-FE5B29E51DC1}" type="slidenum">
              <a:rPr lang="en-US"/>
              <a:pPr/>
              <a:t>10</a:t>
            </a:fld>
            <a:endParaRPr lang="en-US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914400" y="2667000"/>
            <a:ext cx="7162800" cy="2994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 b="1">
                <a:solidFill>
                  <a:srgbClr val="0000FF"/>
                </a:solidFill>
              </a:rPr>
              <a:t>An Introduction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 b="1">
                <a:solidFill>
                  <a:srgbClr val="0000FF"/>
                </a:solidFill>
              </a:rPr>
              <a:t>to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 b="1">
                <a:solidFill>
                  <a:srgbClr val="0000FF"/>
                </a:solidFill>
              </a:rPr>
              <a:t>Systems Software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>
                <a:solidFill>
                  <a:srgbClr val="FF0066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7CEE3D-F0E5-4B3B-B917-B549BCD14667}" type="slidenum">
              <a:rPr lang="en-US"/>
              <a:pPr/>
              <a:t>11</a:t>
            </a:fld>
            <a:endParaRPr lang="en-US"/>
          </a:p>
        </p:txBody>
      </p:sp>
      <p:sp>
        <p:nvSpPr>
          <p:cNvPr id="31748" name="Text Box 2"/>
          <p:cNvSpPr txBox="1">
            <a:spLocks noChangeArrowheads="1"/>
          </p:cNvSpPr>
          <p:nvPr/>
        </p:nvSpPr>
        <p:spPr bwMode="auto">
          <a:xfrm>
            <a:off x="152400" y="914400"/>
            <a:ext cx="8321675" cy="466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Verdana" pitchFamily="34" charset="0"/>
              </a:rPr>
              <a:t>		</a:t>
            </a:r>
            <a:r>
              <a:rPr lang="en-US" sz="2400" b="1">
                <a:solidFill>
                  <a:srgbClr val="0000FF"/>
                </a:solidFill>
                <a:latin typeface="Verdana" pitchFamily="34" charset="0"/>
              </a:rPr>
              <a:t>What is Systems Software?</a:t>
            </a:r>
          </a:p>
          <a:p>
            <a:endParaRPr lang="en-US" sz="2400" b="1">
              <a:solidFill>
                <a:srgbClr val="0000FF"/>
              </a:solidFill>
              <a:latin typeface="Verdana" pitchFamily="34" charset="0"/>
            </a:endParaRP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Systems Software consists of a set of programs that support</a:t>
            </a: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the operation of a computer system and help, the programmer,</a:t>
            </a: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to simplify  the programming process and create an </a:t>
            </a: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environment to run application software efficiently.  </a:t>
            </a:r>
          </a:p>
          <a:p>
            <a:endParaRPr lang="en-US" b="1">
              <a:solidFill>
                <a:srgbClr val="0000FF"/>
              </a:solidFill>
              <a:latin typeface="Verdana" pitchFamily="34" charset="0"/>
            </a:endParaRP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Examples of systems software are:</a:t>
            </a:r>
          </a:p>
          <a:p>
            <a:r>
              <a:rPr lang="en-US" b="1">
                <a:latin typeface="Verdana" pitchFamily="34" charset="0"/>
              </a:rPr>
              <a:t>					</a:t>
            </a:r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Text editors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Compilers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Loaders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Linker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Debugger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Assembler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Operating system</a:t>
            </a:r>
          </a:p>
          <a:p>
            <a:endParaRPr lang="en-US" b="1">
              <a:solidFill>
                <a:srgbClr val="FF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930F6B-0A79-4763-BDBA-BB2A00F6D4B7}" type="slidenum">
              <a:rPr lang="en-US"/>
              <a:pPr/>
              <a:t>12</a:t>
            </a:fld>
            <a:endParaRPr lang="en-US"/>
          </a:p>
        </p:txBody>
      </p:sp>
      <p:sp>
        <p:nvSpPr>
          <p:cNvPr id="33796" name="Text Box 2"/>
          <p:cNvSpPr txBox="1">
            <a:spLocks noChangeArrowheads="1"/>
          </p:cNvSpPr>
          <p:nvPr/>
        </p:nvSpPr>
        <p:spPr bwMode="auto">
          <a:xfrm>
            <a:off x="228600" y="609600"/>
            <a:ext cx="8764588" cy="551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2400" b="1">
                <a:solidFill>
                  <a:srgbClr val="0000FF"/>
                </a:solidFill>
                <a:latin typeface="Verdana" pitchFamily="34" charset="0"/>
              </a:rPr>
              <a:t>Systems software can be classified in two groups:</a:t>
            </a:r>
          </a:p>
          <a:p>
            <a:pPr marL="457200" indent="-457200"/>
            <a:endParaRPr lang="en-US" sz="2400" b="1">
              <a:solidFill>
                <a:srgbClr val="0000FF"/>
              </a:solidFill>
              <a:latin typeface="Verdana" pitchFamily="34" charset="0"/>
            </a:endParaRP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1.- Software to create a program development environment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			</a:t>
            </a:r>
            <a:r>
              <a:rPr lang="en-US" sz="2000" b="1">
                <a:solidFill>
                  <a:srgbClr val="FF0000"/>
                </a:solidFill>
              </a:rPr>
              <a:t>Text editor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Compiler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Assembler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Linker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Debugger (low-level)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2.- Software to create a run-time environment 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			</a:t>
            </a:r>
            <a:r>
              <a:rPr lang="en-US" sz="2000" b="1">
                <a:solidFill>
                  <a:srgbClr val="FF0000"/>
                </a:solidFill>
              </a:rPr>
              <a:t>Operating system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Loader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Dynamic Linker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Program libraries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7DFE3B-8619-43FD-8CEA-5332A867A678}" type="slidenum">
              <a:rPr lang="en-US"/>
              <a:pPr/>
              <a:t>13</a:t>
            </a:fld>
            <a:endParaRPr lang="en-US"/>
          </a:p>
        </p:txBody>
      </p:sp>
      <p:sp>
        <p:nvSpPr>
          <p:cNvPr id="35844" name="Text Box 2"/>
          <p:cNvSpPr txBox="1">
            <a:spLocks noChangeArrowheads="1"/>
          </p:cNvSpPr>
          <p:nvPr/>
        </p:nvSpPr>
        <p:spPr bwMode="auto">
          <a:xfrm>
            <a:off x="228600" y="609600"/>
            <a:ext cx="8442325" cy="539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2000" b="1">
                <a:solidFill>
                  <a:srgbClr val="0000FF"/>
                </a:solidFill>
                <a:latin typeface="Verdana" pitchFamily="34" charset="0"/>
              </a:rPr>
              <a:t>Systems Software: Program Development Environment</a:t>
            </a:r>
          </a:p>
          <a:p>
            <a:pPr marL="457200" indent="-457200"/>
            <a:endParaRPr lang="en-US" sz="2000" b="1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Text editor: 	</a:t>
            </a:r>
            <a:r>
              <a:rPr lang="en-US" sz="2000" b="1">
                <a:solidFill>
                  <a:srgbClr val="0000FF"/>
                </a:solidFill>
              </a:rPr>
              <a:t>Software that permits the creation and editing of 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			text files (i.e. application programs).</a:t>
            </a:r>
          </a:p>
          <a:p>
            <a:pPr marL="457200" indent="-457200"/>
            <a:endParaRPr lang="en-US" sz="2000" b="1">
              <a:solidFill>
                <a:srgbClr val="0000FF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Compiler:	</a:t>
            </a:r>
            <a:r>
              <a:rPr lang="en-US" sz="2000" b="1">
                <a:solidFill>
                  <a:srgbClr val="0000FF"/>
                </a:solidFill>
              </a:rPr>
              <a:t>Translates programs written in a high level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			language to object code or machine code.</a:t>
            </a:r>
          </a:p>
          <a:p>
            <a:pPr marL="457200" indent="-457200"/>
            <a:endParaRPr lang="en-US" sz="2000" b="1">
              <a:solidFill>
                <a:srgbClr val="0000FF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Assembler:	</a:t>
            </a:r>
            <a:r>
              <a:rPr lang="en-US" sz="2000" b="1">
                <a:solidFill>
                  <a:srgbClr val="0000FF"/>
                </a:solidFill>
              </a:rPr>
              <a:t>Translates programs written in assembly language to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			object code or machine code.</a:t>
            </a:r>
            <a:r>
              <a:rPr lang="en-US" sz="2000" b="1">
                <a:solidFill>
                  <a:srgbClr val="FF0000"/>
                </a:solidFill>
              </a:rPr>
              <a:t> </a:t>
            </a:r>
          </a:p>
          <a:p>
            <a:pPr marL="457200" indent="-457200"/>
            <a:endParaRPr lang="en-US" sz="2000" b="1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Static Linker:	</a:t>
            </a:r>
            <a:r>
              <a:rPr lang="en-US" sz="2000" b="1">
                <a:solidFill>
                  <a:srgbClr val="0000FF"/>
                </a:solidFill>
              </a:rPr>
              <a:t>Combines and resolves references between object 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 			programs and creates the executable code. </a:t>
            </a:r>
            <a:endParaRPr lang="en-US" sz="2000" b="1">
              <a:solidFill>
                <a:srgbClr val="FF0000"/>
              </a:solidFill>
            </a:endParaRPr>
          </a:p>
          <a:p>
            <a:pPr marL="457200" indent="-457200"/>
            <a:endParaRPr lang="en-US" sz="2000" b="1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Debugger	</a:t>
            </a:r>
            <a:r>
              <a:rPr lang="en-US" sz="2000" b="1">
                <a:solidFill>
                  <a:srgbClr val="0000FF"/>
                </a:solidFill>
              </a:rPr>
              <a:t>It is used to debug executable programs and their  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(low-level)	related object code and source program.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 </a:t>
            </a:r>
            <a:endParaRPr lang="en-US" sz="2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8E6A2A-E33A-42BD-9AB7-871EE19C2112}" type="slidenum">
              <a:rPr lang="en-US"/>
              <a:pPr/>
              <a:t>14</a:t>
            </a:fld>
            <a:endParaRPr lang="en-US"/>
          </a:p>
        </p:txBody>
      </p:sp>
      <p:sp>
        <p:nvSpPr>
          <p:cNvPr id="37892" name="Text Box 2"/>
          <p:cNvSpPr txBox="1">
            <a:spLocks noChangeArrowheads="1"/>
          </p:cNvSpPr>
          <p:nvPr/>
        </p:nvSpPr>
        <p:spPr bwMode="auto">
          <a:xfrm>
            <a:off x="152400" y="381000"/>
            <a:ext cx="8991600" cy="628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2000" b="1" dirty="0">
                <a:solidFill>
                  <a:srgbClr val="0000FF"/>
                </a:solidFill>
                <a:latin typeface="Verdana" pitchFamily="34" charset="0"/>
              </a:rPr>
              <a:t>Systems Software: Run-Time Environment</a:t>
            </a:r>
          </a:p>
          <a:p>
            <a:pPr marL="457200" indent="-457200"/>
            <a:endParaRPr lang="en-US" sz="2000" b="1" dirty="0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 dirty="0">
                <a:solidFill>
                  <a:srgbClr val="FF0000"/>
                </a:solidFill>
              </a:rPr>
              <a:t>Loader:  </a:t>
            </a:r>
            <a:r>
              <a:rPr lang="en-US" sz="2000" b="1" dirty="0">
                <a:solidFill>
                  <a:srgbClr val="0000FF"/>
                </a:solidFill>
              </a:rPr>
              <a:t>Loads an executable code and starts its execution.</a:t>
            </a:r>
          </a:p>
          <a:p>
            <a:pPr marL="457200" indent="-457200"/>
            <a:endParaRPr lang="en-US" sz="2000" b="1" dirty="0">
              <a:solidFill>
                <a:srgbClr val="0000FF"/>
              </a:solidFill>
            </a:endParaRPr>
          </a:p>
          <a:p>
            <a:pPr marL="457200" indent="-457200"/>
            <a:r>
              <a:rPr lang="en-US" sz="2000" b="1" dirty="0">
                <a:solidFill>
                  <a:srgbClr val="FF3300"/>
                </a:solidFill>
              </a:rPr>
              <a:t>Libraries: 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</a:p>
          <a:p>
            <a:pPr marL="914400" lvl="1" indent="-457200"/>
            <a:r>
              <a:rPr lang="en-US" b="1" dirty="0">
                <a:solidFill>
                  <a:srgbClr val="0000FF"/>
                </a:solidFill>
              </a:rPr>
              <a:t> 	Precompiled programs that create a set of functions for use by</a:t>
            </a:r>
          </a:p>
          <a:p>
            <a:pPr marL="914400" lvl="1" indent="-457200"/>
            <a:r>
              <a:rPr lang="en-US" b="1" dirty="0">
                <a:solidFill>
                  <a:srgbClr val="0000FF"/>
                </a:solidFill>
              </a:rPr>
              <a:t> 	other programs.</a:t>
            </a:r>
            <a:endParaRPr lang="en-US" sz="2000" b="1" dirty="0">
              <a:solidFill>
                <a:srgbClr val="FF3300"/>
              </a:solidFill>
            </a:endParaRPr>
          </a:p>
          <a:p>
            <a:pPr marL="457200" indent="-457200"/>
            <a:endParaRPr lang="en-US" sz="2000" b="1" dirty="0">
              <a:solidFill>
                <a:srgbClr val="FF3300"/>
              </a:solidFill>
            </a:endParaRPr>
          </a:p>
          <a:p>
            <a:pPr marL="457200" indent="-457200"/>
            <a:r>
              <a:rPr lang="en-US" sz="2000" b="1" dirty="0">
                <a:solidFill>
                  <a:srgbClr val="FF3300"/>
                </a:solidFill>
              </a:rPr>
              <a:t>Dynamic Linker:	 </a:t>
            </a:r>
          </a:p>
          <a:p>
            <a:pPr marL="457200" indent="-457200"/>
            <a:r>
              <a:rPr lang="en-US" sz="2000" b="1" dirty="0">
                <a:solidFill>
                  <a:srgbClr val="FF3300"/>
                </a:solidFill>
              </a:rPr>
              <a:t>		</a:t>
            </a:r>
            <a:r>
              <a:rPr lang="en-US" sz="2000" b="1" dirty="0">
                <a:solidFill>
                  <a:srgbClr val="0000FF"/>
                </a:solidFill>
              </a:rPr>
              <a:t>Loads and links shared libraries at run-time</a:t>
            </a:r>
          </a:p>
          <a:p>
            <a:pPr marL="457200" indent="-457200"/>
            <a:endParaRPr lang="en-US" sz="2000" b="1" dirty="0">
              <a:solidFill>
                <a:srgbClr val="0000FF"/>
              </a:solidFill>
            </a:endParaRPr>
          </a:p>
          <a:p>
            <a:pPr marL="457200" indent="-457200"/>
            <a:r>
              <a:rPr lang="en-US" sz="2000" b="1" dirty="0">
                <a:solidFill>
                  <a:srgbClr val="FF0000"/>
                </a:solidFill>
              </a:rPr>
              <a:t>Operating system: </a:t>
            </a:r>
          </a:p>
          <a:p>
            <a:pPr marL="457200" indent="-457200"/>
            <a:endParaRPr lang="en-US" sz="2000" b="1" dirty="0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 dirty="0">
                <a:solidFill>
                  <a:srgbClr val="FF0000"/>
                </a:solidFill>
              </a:rPr>
              <a:t>	</a:t>
            </a:r>
            <a:r>
              <a:rPr lang="en-US" sz="2000" b="1" dirty="0">
                <a:solidFill>
                  <a:srgbClr val="0000FF"/>
                </a:solidFill>
              </a:rPr>
              <a:t>An event driven program that make an abstraction of the computer</a:t>
            </a:r>
          </a:p>
          <a:p>
            <a:pPr marL="457200" indent="-457200"/>
            <a:r>
              <a:rPr lang="en-US" sz="2000" b="1" dirty="0">
                <a:solidFill>
                  <a:srgbClr val="0000FF"/>
                </a:solidFill>
              </a:rPr>
              <a:t>	system. The operating system handles all resources efficiently, </a:t>
            </a:r>
          </a:p>
          <a:p>
            <a:pPr marL="457200" indent="-457200"/>
            <a:r>
              <a:rPr lang="en-US" sz="2000" b="1" dirty="0">
                <a:solidFill>
                  <a:srgbClr val="0000FF"/>
                </a:solidFill>
              </a:rPr>
              <a:t>	creates an environment for application programs to run, and provides a friendly interface between the user and the computer system. </a:t>
            </a:r>
          </a:p>
          <a:p>
            <a:pPr marL="457200" indent="-457200"/>
            <a:endParaRPr lang="en-US" sz="2000" b="1" dirty="0">
              <a:solidFill>
                <a:srgbClr val="0000FF"/>
              </a:solidFill>
            </a:endParaRPr>
          </a:p>
          <a:p>
            <a:pPr marL="914400" lvl="1" indent="-457200">
              <a:lnSpc>
                <a:spcPct val="140000"/>
              </a:lnSpc>
            </a:pP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D830BE-04C7-496F-B388-6A26FD5FE023}" type="slidenum">
              <a:rPr lang="en-US"/>
              <a:pPr/>
              <a:t>15</a:t>
            </a:fld>
            <a:endParaRPr lang="en-US"/>
          </a:p>
        </p:txBody>
      </p:sp>
      <p:sp>
        <p:nvSpPr>
          <p:cNvPr id="39940" name="Rectangle 2"/>
          <p:cNvSpPr>
            <a:spLocks noChangeArrowheads="1"/>
          </p:cNvSpPr>
          <p:nvPr/>
        </p:nvSpPr>
        <p:spPr bwMode="auto">
          <a:xfrm>
            <a:off x="838200" y="838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Text Box 3"/>
          <p:cNvSpPr txBox="1">
            <a:spLocks noChangeArrowheads="1"/>
          </p:cNvSpPr>
          <p:nvPr/>
        </p:nvSpPr>
        <p:spPr bwMode="auto">
          <a:xfrm>
            <a:off x="898525" y="947738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Source</a:t>
            </a:r>
          </a:p>
          <a:p>
            <a:r>
              <a:rPr lang="en-US" sz="1200" b="1"/>
              <a:t>Program</a:t>
            </a:r>
          </a:p>
        </p:txBody>
      </p:sp>
      <p:sp>
        <p:nvSpPr>
          <p:cNvPr id="39942" name="Rectangle 7"/>
          <p:cNvSpPr>
            <a:spLocks noChangeArrowheads="1"/>
          </p:cNvSpPr>
          <p:nvPr/>
        </p:nvSpPr>
        <p:spPr bwMode="auto">
          <a:xfrm>
            <a:off x="4114800" y="3124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Rectangle 8"/>
          <p:cNvSpPr>
            <a:spLocks noChangeArrowheads="1"/>
          </p:cNvSpPr>
          <p:nvPr/>
        </p:nvSpPr>
        <p:spPr bwMode="auto">
          <a:xfrm>
            <a:off x="4114800" y="5410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Oval 11"/>
          <p:cNvSpPr>
            <a:spLocks noChangeArrowheads="1"/>
          </p:cNvSpPr>
          <p:nvPr/>
        </p:nvSpPr>
        <p:spPr bwMode="auto">
          <a:xfrm>
            <a:off x="2667000" y="6858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Text Box 13"/>
          <p:cNvSpPr txBox="1">
            <a:spLocks noChangeArrowheads="1"/>
          </p:cNvSpPr>
          <p:nvPr/>
        </p:nvSpPr>
        <p:spPr bwMode="auto">
          <a:xfrm>
            <a:off x="2667000" y="914400"/>
            <a:ext cx="935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</a:rPr>
              <a:t>Compiler/</a:t>
            </a:r>
          </a:p>
          <a:p>
            <a:r>
              <a:rPr lang="en-US" sz="1200" b="1">
                <a:solidFill>
                  <a:srgbClr val="0000FF"/>
                </a:solidFill>
              </a:rPr>
              <a:t>assembler</a:t>
            </a:r>
          </a:p>
        </p:txBody>
      </p:sp>
      <p:sp>
        <p:nvSpPr>
          <p:cNvPr id="39946" name="Line 14"/>
          <p:cNvSpPr>
            <a:spLocks noChangeShapeType="1"/>
          </p:cNvSpPr>
          <p:nvPr/>
        </p:nvSpPr>
        <p:spPr bwMode="auto">
          <a:xfrm>
            <a:off x="1905000" y="1143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7" name="Text Box 15"/>
          <p:cNvSpPr txBox="1">
            <a:spLocks noChangeArrowheads="1"/>
          </p:cNvSpPr>
          <p:nvPr/>
        </p:nvSpPr>
        <p:spPr bwMode="auto">
          <a:xfrm>
            <a:off x="4267200" y="914400"/>
            <a:ext cx="719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Object</a:t>
            </a:r>
          </a:p>
          <a:p>
            <a:r>
              <a:rPr lang="en-US" sz="1200" b="1"/>
              <a:t>Module</a:t>
            </a:r>
          </a:p>
        </p:txBody>
      </p:sp>
      <p:sp>
        <p:nvSpPr>
          <p:cNvPr id="39948" name="Line 16"/>
          <p:cNvSpPr>
            <a:spLocks noChangeShapeType="1"/>
          </p:cNvSpPr>
          <p:nvPr/>
        </p:nvSpPr>
        <p:spPr bwMode="auto">
          <a:xfrm>
            <a:off x="3581400" y="1143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9" name="Oval 17"/>
          <p:cNvSpPr>
            <a:spLocks noChangeArrowheads="1"/>
          </p:cNvSpPr>
          <p:nvPr/>
        </p:nvSpPr>
        <p:spPr bwMode="auto">
          <a:xfrm>
            <a:off x="4191000" y="18288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Text Box 19"/>
          <p:cNvSpPr txBox="1">
            <a:spLocks noChangeArrowheads="1"/>
          </p:cNvSpPr>
          <p:nvPr/>
        </p:nvSpPr>
        <p:spPr bwMode="auto">
          <a:xfrm>
            <a:off x="4191000" y="2057400"/>
            <a:ext cx="982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</a:rPr>
              <a:t>Link Editor</a:t>
            </a:r>
          </a:p>
          <a:p>
            <a:r>
              <a:rPr lang="en-US" sz="1200" b="1">
                <a:solidFill>
                  <a:srgbClr val="0000FF"/>
                </a:solidFill>
              </a:rPr>
              <a:t>  (Linker)</a:t>
            </a:r>
          </a:p>
        </p:txBody>
      </p:sp>
      <p:sp>
        <p:nvSpPr>
          <p:cNvPr id="39951" name="Line 20"/>
          <p:cNvSpPr>
            <a:spLocks noChangeShapeType="1"/>
          </p:cNvSpPr>
          <p:nvPr/>
        </p:nvSpPr>
        <p:spPr bwMode="auto">
          <a:xfrm>
            <a:off x="4648200" y="1447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2" name="Rectangle 21"/>
          <p:cNvSpPr>
            <a:spLocks noChangeArrowheads="1"/>
          </p:cNvSpPr>
          <p:nvPr/>
        </p:nvSpPr>
        <p:spPr bwMode="auto">
          <a:xfrm>
            <a:off x="5638800" y="1219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Text Box 22"/>
          <p:cNvSpPr txBox="1">
            <a:spLocks noChangeArrowheads="1"/>
          </p:cNvSpPr>
          <p:nvPr/>
        </p:nvSpPr>
        <p:spPr bwMode="auto">
          <a:xfrm>
            <a:off x="5638800" y="1295400"/>
            <a:ext cx="115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/>
              <a:t>Other Object </a:t>
            </a:r>
          </a:p>
          <a:p>
            <a:r>
              <a:rPr lang="en-US" sz="1200" b="1"/>
              <a:t>   Modules</a:t>
            </a:r>
          </a:p>
        </p:txBody>
      </p:sp>
      <p:sp>
        <p:nvSpPr>
          <p:cNvPr id="39954" name="Line 23"/>
          <p:cNvSpPr>
            <a:spLocks noChangeShapeType="1"/>
          </p:cNvSpPr>
          <p:nvPr/>
        </p:nvSpPr>
        <p:spPr bwMode="auto">
          <a:xfrm flipH="1">
            <a:off x="5029200" y="1524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5" name="Oval 24"/>
          <p:cNvSpPr>
            <a:spLocks noChangeArrowheads="1"/>
          </p:cNvSpPr>
          <p:nvPr/>
        </p:nvSpPr>
        <p:spPr bwMode="auto">
          <a:xfrm>
            <a:off x="4191000" y="40386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6" name="Rectangle 25"/>
          <p:cNvSpPr>
            <a:spLocks noChangeArrowheads="1"/>
          </p:cNvSpPr>
          <p:nvPr/>
        </p:nvSpPr>
        <p:spPr bwMode="auto">
          <a:xfrm>
            <a:off x="4114800" y="838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7" name="Text Box 26"/>
          <p:cNvSpPr txBox="1">
            <a:spLocks noChangeArrowheads="1"/>
          </p:cNvSpPr>
          <p:nvPr/>
        </p:nvSpPr>
        <p:spPr bwMode="auto">
          <a:xfrm>
            <a:off x="4267200" y="4343400"/>
            <a:ext cx="735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</a:rPr>
              <a:t> Loader</a:t>
            </a:r>
          </a:p>
        </p:txBody>
      </p:sp>
      <p:sp>
        <p:nvSpPr>
          <p:cNvPr id="39958" name="Text Box 27"/>
          <p:cNvSpPr txBox="1">
            <a:spLocks noChangeArrowheads="1"/>
          </p:cNvSpPr>
          <p:nvPr/>
        </p:nvSpPr>
        <p:spPr bwMode="auto">
          <a:xfrm>
            <a:off x="4114800" y="3200400"/>
            <a:ext cx="98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Executable</a:t>
            </a:r>
          </a:p>
          <a:p>
            <a:r>
              <a:rPr lang="en-US" sz="1200" b="1"/>
              <a:t>      File</a:t>
            </a:r>
          </a:p>
        </p:txBody>
      </p:sp>
      <p:sp>
        <p:nvSpPr>
          <p:cNvPr id="39959" name="Line 28"/>
          <p:cNvSpPr>
            <a:spLocks noChangeShapeType="1"/>
          </p:cNvSpPr>
          <p:nvPr/>
        </p:nvSpPr>
        <p:spPr bwMode="auto">
          <a:xfrm>
            <a:off x="4648200" y="2743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0" name="Line 29"/>
          <p:cNvSpPr>
            <a:spLocks noChangeShapeType="1"/>
          </p:cNvSpPr>
          <p:nvPr/>
        </p:nvSpPr>
        <p:spPr bwMode="auto">
          <a:xfrm>
            <a:off x="4648200" y="3733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1" name="Rectangle 30"/>
          <p:cNvSpPr>
            <a:spLocks noChangeArrowheads="1"/>
          </p:cNvSpPr>
          <p:nvPr/>
        </p:nvSpPr>
        <p:spPr bwMode="auto">
          <a:xfrm>
            <a:off x="5638800" y="34290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2" name="Text Box 31"/>
          <p:cNvSpPr txBox="1">
            <a:spLocks noChangeArrowheads="1"/>
          </p:cNvSpPr>
          <p:nvPr/>
        </p:nvSpPr>
        <p:spPr bwMode="auto">
          <a:xfrm>
            <a:off x="5791200" y="3505200"/>
            <a:ext cx="723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System</a:t>
            </a:r>
          </a:p>
          <a:p>
            <a:r>
              <a:rPr lang="en-US" sz="1200" b="1"/>
              <a:t>Library</a:t>
            </a:r>
          </a:p>
        </p:txBody>
      </p:sp>
      <p:sp>
        <p:nvSpPr>
          <p:cNvPr id="39963" name="Line 32"/>
          <p:cNvSpPr>
            <a:spLocks noChangeShapeType="1"/>
          </p:cNvSpPr>
          <p:nvPr/>
        </p:nvSpPr>
        <p:spPr bwMode="auto">
          <a:xfrm flipH="1">
            <a:off x="5029200" y="37338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4" name="Line 33"/>
          <p:cNvSpPr>
            <a:spLocks noChangeShapeType="1"/>
          </p:cNvSpPr>
          <p:nvPr/>
        </p:nvSpPr>
        <p:spPr bwMode="auto">
          <a:xfrm>
            <a:off x="4648200" y="4953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5" name="Rectangle 34"/>
          <p:cNvSpPr>
            <a:spLocks noChangeArrowheads="1"/>
          </p:cNvSpPr>
          <p:nvPr/>
        </p:nvSpPr>
        <p:spPr bwMode="auto">
          <a:xfrm>
            <a:off x="5638800" y="4724400"/>
            <a:ext cx="1295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6" name="Text Box 35"/>
          <p:cNvSpPr txBox="1">
            <a:spLocks noChangeArrowheads="1"/>
          </p:cNvSpPr>
          <p:nvPr/>
        </p:nvSpPr>
        <p:spPr bwMode="auto">
          <a:xfrm>
            <a:off x="5638800" y="4724400"/>
            <a:ext cx="1309688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Dynamically</a:t>
            </a:r>
          </a:p>
          <a:p>
            <a:r>
              <a:rPr lang="en-US" sz="1200" b="1"/>
              <a:t>Loaded System</a:t>
            </a:r>
          </a:p>
          <a:p>
            <a:r>
              <a:rPr lang="en-US" sz="1200" b="1"/>
              <a:t>Library</a:t>
            </a:r>
          </a:p>
        </p:txBody>
      </p:sp>
      <p:sp>
        <p:nvSpPr>
          <p:cNvPr id="39967" name="Text Box 36"/>
          <p:cNvSpPr txBox="1">
            <a:spLocks noChangeArrowheads="1"/>
          </p:cNvSpPr>
          <p:nvPr/>
        </p:nvSpPr>
        <p:spPr bwMode="auto">
          <a:xfrm>
            <a:off x="4267200" y="5486400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Running</a:t>
            </a:r>
          </a:p>
          <a:p>
            <a:r>
              <a:rPr lang="en-US" sz="1200" b="1"/>
              <a:t>Program</a:t>
            </a:r>
          </a:p>
        </p:txBody>
      </p:sp>
      <p:sp>
        <p:nvSpPr>
          <p:cNvPr id="39968" name="Text Box 37"/>
          <p:cNvSpPr txBox="1">
            <a:spLocks noChangeArrowheads="1"/>
          </p:cNvSpPr>
          <p:nvPr/>
        </p:nvSpPr>
        <p:spPr bwMode="auto">
          <a:xfrm>
            <a:off x="5638800" y="5562600"/>
            <a:ext cx="26304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Computer hardware + OS</a:t>
            </a:r>
          </a:p>
        </p:txBody>
      </p:sp>
      <p:sp>
        <p:nvSpPr>
          <p:cNvPr id="39969" name="Line 39"/>
          <p:cNvSpPr>
            <a:spLocks noChangeShapeType="1"/>
          </p:cNvSpPr>
          <p:nvPr/>
        </p:nvSpPr>
        <p:spPr bwMode="auto">
          <a:xfrm flipH="1">
            <a:off x="5257800" y="5715000"/>
            <a:ext cx="381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70" name="AutoShape 40"/>
          <p:cNvSpPr>
            <a:spLocks/>
          </p:cNvSpPr>
          <p:nvPr/>
        </p:nvSpPr>
        <p:spPr bwMode="auto">
          <a:xfrm>
            <a:off x="3581400" y="1981200"/>
            <a:ext cx="457200" cy="3124200"/>
          </a:xfrm>
          <a:prstGeom prst="leftBrace">
            <a:avLst>
              <a:gd name="adj1" fmla="val 569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1" name="Text Box 42"/>
          <p:cNvSpPr txBox="1">
            <a:spLocks noChangeArrowheads="1"/>
          </p:cNvSpPr>
          <p:nvPr/>
        </p:nvSpPr>
        <p:spPr bwMode="auto">
          <a:xfrm>
            <a:off x="2514600" y="3429000"/>
            <a:ext cx="1020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Load time</a:t>
            </a:r>
          </a:p>
        </p:txBody>
      </p:sp>
      <p:sp>
        <p:nvSpPr>
          <p:cNvPr id="39972" name="Text Box 43"/>
          <p:cNvSpPr txBox="1">
            <a:spLocks noChangeArrowheads="1"/>
          </p:cNvSpPr>
          <p:nvPr/>
        </p:nvSpPr>
        <p:spPr bwMode="auto">
          <a:xfrm>
            <a:off x="2438400" y="228600"/>
            <a:ext cx="1298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Compile time</a:t>
            </a:r>
          </a:p>
        </p:txBody>
      </p:sp>
      <p:sp>
        <p:nvSpPr>
          <p:cNvPr id="39973" name="Text Box 44"/>
          <p:cNvSpPr txBox="1">
            <a:spLocks noChangeArrowheads="1"/>
          </p:cNvSpPr>
          <p:nvPr/>
        </p:nvSpPr>
        <p:spPr bwMode="auto">
          <a:xfrm>
            <a:off x="2057400" y="5562600"/>
            <a:ext cx="1444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Execution time</a:t>
            </a:r>
          </a:p>
        </p:txBody>
      </p:sp>
      <p:sp>
        <p:nvSpPr>
          <p:cNvPr id="39974" name="AutoShape 45"/>
          <p:cNvSpPr>
            <a:spLocks/>
          </p:cNvSpPr>
          <p:nvPr/>
        </p:nvSpPr>
        <p:spPr bwMode="auto">
          <a:xfrm>
            <a:off x="3657600" y="53340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5" name="AutoShape 46"/>
          <p:cNvSpPr>
            <a:spLocks/>
          </p:cNvSpPr>
          <p:nvPr/>
        </p:nvSpPr>
        <p:spPr bwMode="auto">
          <a:xfrm rot="5400000">
            <a:off x="3009900" y="114300"/>
            <a:ext cx="152400" cy="990600"/>
          </a:xfrm>
          <a:prstGeom prst="leftBrace">
            <a:avLst>
              <a:gd name="adj1" fmla="val 54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6" name="Line 47"/>
          <p:cNvSpPr>
            <a:spLocks noChangeShapeType="1"/>
          </p:cNvSpPr>
          <p:nvPr/>
        </p:nvSpPr>
        <p:spPr bwMode="auto">
          <a:xfrm flipH="1">
            <a:off x="5029200" y="49530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7772400" cy="1470025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667000"/>
            <a:ext cx="7848600" cy="16764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Next class we will talk about</a:t>
            </a:r>
          </a:p>
          <a:p>
            <a:pPr eaLnBrk="1" hangingPunct="1"/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  The processor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as an instruction interpreter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C499A0-6391-443A-99FA-E73E59D02CD8}" type="slidenum">
              <a:rPr lang="en-US"/>
              <a:pPr/>
              <a:t>2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Outline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914400" y="2514600"/>
            <a:ext cx="7848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Course Organization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endParaRPr lang="en-US" sz="28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What is Systems software?</a:t>
            </a:r>
          </a:p>
          <a:p>
            <a:pPr marL="457200" indent="-457200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E95172-7E26-4FCE-BA6A-6F8C7539F6B6}" type="slidenum">
              <a:rPr lang="en-US"/>
              <a:pPr/>
              <a:t>3</a:t>
            </a:fld>
            <a:endParaRPr lang="en-US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914400" y="3124200"/>
            <a:ext cx="744450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/>
              <a:t>Instructor:</a:t>
            </a:r>
            <a:r>
              <a:rPr lang="en-US" dirty="0"/>
              <a:t>  </a:t>
            </a:r>
            <a:r>
              <a:rPr lang="en-US" b="1" dirty="0">
                <a:solidFill>
                  <a:srgbClr val="0000FF"/>
                </a:solidFill>
              </a:rPr>
              <a:t>Euripides Montagne</a:t>
            </a:r>
            <a:r>
              <a:rPr lang="en-US" b="1" dirty="0"/>
              <a:t>	</a:t>
            </a:r>
          </a:p>
          <a:p>
            <a:endParaRPr lang="en-US" dirty="0"/>
          </a:p>
          <a:p>
            <a:r>
              <a:rPr lang="en-US" b="1" dirty="0"/>
              <a:t>Tele.: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(407)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823-2684</a:t>
            </a:r>
            <a:r>
              <a:rPr lang="en-US" dirty="0"/>
              <a:t>	</a:t>
            </a:r>
          </a:p>
          <a:p>
            <a:endParaRPr lang="en-US" dirty="0"/>
          </a:p>
          <a:p>
            <a:r>
              <a:rPr lang="en-US" b="1" dirty="0"/>
              <a:t>email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eurip@eecs.ucf.edu</a:t>
            </a:r>
            <a:endParaRPr lang="en-US" dirty="0"/>
          </a:p>
          <a:p>
            <a:r>
              <a:rPr lang="en-US" b="1" dirty="0"/>
              <a:t> </a:t>
            </a:r>
          </a:p>
          <a:p>
            <a:r>
              <a:rPr lang="en-US" b="1" dirty="0"/>
              <a:t>Office hours:	</a:t>
            </a:r>
            <a:r>
              <a:rPr lang="en-US" dirty="0" smtClean="0">
                <a:solidFill>
                  <a:srgbClr val="0000FF"/>
                </a:solidFill>
              </a:rPr>
              <a:t>MTWR  </a:t>
            </a:r>
            <a:r>
              <a:rPr lang="en-US" dirty="0">
                <a:solidFill>
                  <a:srgbClr val="0000FF"/>
                </a:solidFill>
              </a:rPr>
              <a:t>from    </a:t>
            </a:r>
            <a:r>
              <a:rPr lang="en-US" dirty="0" smtClean="0">
                <a:solidFill>
                  <a:srgbClr val="0000FF"/>
                </a:solidFill>
              </a:rPr>
              <a:t>2:00 </a:t>
            </a:r>
            <a:r>
              <a:rPr lang="en-US" dirty="0">
                <a:solidFill>
                  <a:srgbClr val="0000FF"/>
                </a:solidFill>
              </a:rPr>
              <a:t>p.m.  to   </a:t>
            </a:r>
            <a:r>
              <a:rPr lang="en-US" dirty="0" smtClean="0">
                <a:solidFill>
                  <a:srgbClr val="0000FF"/>
                </a:solidFill>
              </a:rPr>
              <a:t>4:00 </a:t>
            </a:r>
            <a:r>
              <a:rPr lang="en-US" dirty="0">
                <a:solidFill>
                  <a:srgbClr val="0000FF"/>
                </a:solidFill>
              </a:rPr>
              <a:t>p.m.     (HEC 217)</a:t>
            </a:r>
          </a:p>
          <a:p>
            <a:r>
              <a:rPr lang="en-US" dirty="0">
                <a:solidFill>
                  <a:srgbClr val="0000FF"/>
                </a:solidFill>
              </a:rPr>
              <a:t>		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  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endParaRPr lang="en-US" dirty="0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81000" y="2057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Who am I and where  to find me?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FFFC54-346A-4DCC-8B3C-5FEFCE3416B8}" type="slidenum">
              <a:rPr lang="en-US"/>
              <a:pPr/>
              <a:t>4</a:t>
            </a:fld>
            <a:endParaRPr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762000" y="2590800"/>
            <a:ext cx="7162800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/>
              <a:t>Lecture meetings: </a:t>
            </a:r>
            <a:r>
              <a:rPr lang="en-US" sz="2000" dirty="0" smtClean="0">
                <a:solidFill>
                  <a:srgbClr val="0000FF"/>
                </a:solidFill>
              </a:rPr>
              <a:t>TR</a:t>
            </a:r>
            <a:r>
              <a:rPr lang="en-US" sz="2000" dirty="0">
                <a:solidFill>
                  <a:srgbClr val="0000FF"/>
                </a:solidFill>
              </a:rPr>
              <a:t>	 </a:t>
            </a:r>
            <a:r>
              <a:rPr lang="en-US" sz="2000" dirty="0" smtClean="0">
                <a:solidFill>
                  <a:srgbClr val="0000FF"/>
                </a:solidFill>
              </a:rPr>
              <a:t>12</a:t>
            </a:r>
            <a:r>
              <a:rPr lang="en-US" sz="2000" dirty="0">
                <a:solidFill>
                  <a:srgbClr val="0000FF"/>
                </a:solidFill>
              </a:rPr>
              <a:t>:00 p.m. – </a:t>
            </a:r>
            <a:r>
              <a:rPr lang="en-US" sz="2000" dirty="0" smtClean="0">
                <a:solidFill>
                  <a:srgbClr val="0000FF"/>
                </a:solidFill>
              </a:rPr>
              <a:t>1:15 </a:t>
            </a:r>
            <a:r>
              <a:rPr lang="en-US" sz="2000" dirty="0">
                <a:solidFill>
                  <a:srgbClr val="0000FF"/>
                </a:solidFill>
              </a:rPr>
              <a:t>p.m. </a:t>
            </a:r>
            <a:r>
              <a:rPr lang="en-US" sz="2000" dirty="0" smtClean="0">
                <a:solidFill>
                  <a:srgbClr val="0000FF"/>
                </a:solidFill>
              </a:rPr>
              <a:t>(CL1 320 </a:t>
            </a:r>
            <a:r>
              <a:rPr lang="en-US" sz="2000" dirty="0">
                <a:solidFill>
                  <a:srgbClr val="0000FF"/>
                </a:solidFill>
              </a:rPr>
              <a:t>)</a:t>
            </a:r>
          </a:p>
          <a:p>
            <a:endParaRPr lang="en-US" sz="2000" dirty="0">
              <a:solidFill>
                <a:srgbClr val="0000FF"/>
              </a:solidFill>
            </a:endParaRPr>
          </a:p>
          <a:p>
            <a:endParaRPr lang="en-US" sz="2000" b="1" dirty="0"/>
          </a:p>
          <a:p>
            <a:r>
              <a:rPr lang="en-US" sz="2000" b="1" dirty="0"/>
              <a:t>Recitations: </a:t>
            </a:r>
            <a:r>
              <a:rPr lang="en-US" sz="2000" dirty="0" smtClean="0">
                <a:solidFill>
                  <a:srgbClr val="0000FF"/>
                </a:solidFill>
              </a:rPr>
              <a:t>Thursday  8:30  </a:t>
            </a:r>
            <a:r>
              <a:rPr lang="en-US" sz="2000" dirty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.m</a:t>
            </a:r>
            <a:r>
              <a:rPr lang="en-US" sz="2000" dirty="0">
                <a:solidFill>
                  <a:srgbClr val="0000FF"/>
                </a:solidFill>
              </a:rPr>
              <a:t>. –   </a:t>
            </a:r>
            <a:r>
              <a:rPr lang="en-US" sz="2000" dirty="0" smtClean="0">
                <a:solidFill>
                  <a:srgbClr val="0000FF"/>
                </a:solidFill>
              </a:rPr>
              <a:t> 9:20 </a:t>
            </a:r>
            <a:r>
              <a:rPr lang="en-US" sz="2000" dirty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.m</a:t>
            </a:r>
            <a:r>
              <a:rPr lang="en-US" sz="2000" dirty="0">
                <a:solidFill>
                  <a:srgbClr val="0000FF"/>
                </a:solidFill>
              </a:rPr>
              <a:t>.  (BA </a:t>
            </a:r>
            <a:r>
              <a:rPr lang="en-US" sz="2000" dirty="0" smtClean="0">
                <a:solidFill>
                  <a:srgbClr val="0000FF"/>
                </a:solidFill>
              </a:rPr>
              <a:t>126) </a:t>
            </a:r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>
                <a:solidFill>
                  <a:srgbClr val="0000FF"/>
                </a:solidFill>
              </a:rPr>
              <a:t>	 </a:t>
            </a:r>
            <a:r>
              <a:rPr lang="en-US" sz="2000" dirty="0" smtClean="0">
                <a:solidFill>
                  <a:srgbClr val="0000FF"/>
                </a:solidFill>
              </a:rPr>
              <a:t>        Thursday  9:30  a.m. –  10:20 a.m.  (BA 126) </a:t>
            </a:r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>
                <a:solidFill>
                  <a:srgbClr val="0000FF"/>
                </a:solidFill>
              </a:rPr>
              <a:t>		 </a:t>
            </a:r>
          </a:p>
          <a:p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b="1" dirty="0"/>
              <a:t>Web page:</a:t>
            </a:r>
            <a:r>
              <a:rPr lang="en-US" dirty="0"/>
              <a:t> </a:t>
            </a:r>
            <a:r>
              <a:rPr lang="en-US" b="1" dirty="0">
                <a:hlinkClick r:id="rId3"/>
              </a:rPr>
              <a:t>http://</a:t>
            </a:r>
            <a:r>
              <a:rPr lang="en-US" b="1" dirty="0" smtClean="0">
                <a:hlinkClick r:id="rId3"/>
              </a:rPr>
              <a:t>www.cs.ucf.edu/courses/cop3402/spring2012/</a:t>
            </a:r>
            <a:endParaRPr lang="en-US" b="1" dirty="0"/>
          </a:p>
          <a:p>
            <a:endParaRPr lang="en-US" b="1" dirty="0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 dirty="0">
                <a:solidFill>
                  <a:srgbClr val="0000FF"/>
                </a:solidFill>
              </a:rPr>
              <a:t>COP 3402 Systems Software</a:t>
            </a:r>
            <a:br>
              <a:rPr lang="en-US" sz="4400" b="1" dirty="0">
                <a:solidFill>
                  <a:srgbClr val="0000FF"/>
                </a:solidFill>
              </a:rPr>
            </a:br>
            <a:r>
              <a:rPr lang="en-US" sz="4400" b="1" dirty="0">
                <a:solidFill>
                  <a:srgbClr val="0000FF"/>
                </a:solidFill>
              </a:rPr>
              <a:t>Course information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1229B3-8BBE-4899-90E3-BF731012142B}" type="slidenum">
              <a:rPr lang="en-US"/>
              <a:pPr/>
              <a:t>5</a:t>
            </a:fld>
            <a:endParaRPr lang="en-US"/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228600" y="2286000"/>
            <a:ext cx="851535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Course Outline: </a:t>
            </a:r>
            <a:r>
              <a:rPr lang="en-US"/>
              <a:t>This course is designed to provide a fundamental understanding </a:t>
            </a:r>
          </a:p>
          <a:p>
            <a:r>
              <a:rPr lang="en-US"/>
              <a:t>of real and virtual machines as language processor. We will study the processor </a:t>
            </a:r>
          </a:p>
          <a:p>
            <a:r>
              <a:rPr lang="en-US"/>
              <a:t>as an instruction interpreter. Compilers, assemblers, and virtual machines will be </a:t>
            </a:r>
          </a:p>
          <a:p>
            <a:r>
              <a:rPr lang="en-US"/>
              <a:t>presented as systems software for program development. An introduction to </a:t>
            </a:r>
          </a:p>
          <a:p>
            <a:r>
              <a:rPr lang="en-US"/>
              <a:t>Operating system will be given. </a:t>
            </a:r>
          </a:p>
          <a:p>
            <a:endParaRPr lang="en-US" b="1"/>
          </a:p>
          <a:p>
            <a:r>
              <a:rPr lang="en-US" b="1"/>
              <a:t>Course Topics: </a:t>
            </a:r>
            <a:r>
              <a:rPr lang="en-US"/>
              <a:t>introduction to compilers and interpreters, virtual machines, </a:t>
            </a:r>
          </a:p>
          <a:p>
            <a:r>
              <a:rPr lang="en-US"/>
              <a:t>computer architecture and assembler, loaders and linkers, macro-processors, </a:t>
            </a:r>
          </a:p>
          <a:p>
            <a:r>
              <a:rPr lang="en-US"/>
              <a:t>run time environment and operating systems</a:t>
            </a:r>
          </a:p>
          <a:p>
            <a:endParaRPr lang="en-US" b="1"/>
          </a:p>
          <a:p>
            <a:r>
              <a:rPr lang="en-US" b="1"/>
              <a:t>Prerequisites:</a:t>
            </a:r>
            <a:endParaRPr lang="en-US"/>
          </a:p>
          <a:p>
            <a:r>
              <a:rPr lang="en-US"/>
              <a:t>COP 3502 – Computer Science I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Course outline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0015B5-A814-49BD-B3C2-839800AF102B}" type="slidenum">
              <a:rPr lang="en-US"/>
              <a:pPr/>
              <a:t>6</a:t>
            </a:fld>
            <a:endParaRPr lang="en-US"/>
          </a:p>
        </p:txBody>
      </p:sp>
      <p:sp>
        <p:nvSpPr>
          <p:cNvPr id="25604" name="Text Box 2"/>
          <p:cNvSpPr txBox="1">
            <a:spLocks noChangeArrowheads="1"/>
          </p:cNvSpPr>
          <p:nvPr/>
        </p:nvSpPr>
        <p:spPr bwMode="auto">
          <a:xfrm>
            <a:off x="1066800" y="2298700"/>
            <a:ext cx="784225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Grading Policy:</a:t>
            </a:r>
            <a:r>
              <a:rPr lang="en-US"/>
              <a:t>	</a:t>
            </a:r>
            <a:r>
              <a:rPr lang="en-US">
                <a:solidFill>
                  <a:srgbClr val="0000FF"/>
                </a:solidFill>
              </a:rPr>
              <a:t>(20%) </a:t>
            </a:r>
            <a:r>
              <a:rPr lang="en-US" b="1">
                <a:solidFill>
                  <a:srgbClr val="0000FF"/>
                </a:solidFill>
              </a:rPr>
              <a:t>Exam #1</a:t>
            </a:r>
            <a:r>
              <a:rPr lang="en-US">
                <a:solidFill>
                  <a:srgbClr val="0000FF"/>
                </a:solidFill>
              </a:rPr>
              <a:t>  </a:t>
            </a:r>
          </a:p>
          <a:p>
            <a:r>
              <a:rPr lang="en-US">
                <a:solidFill>
                  <a:srgbClr val="0000FF"/>
                </a:solidFill>
              </a:rPr>
              <a:t>		(20%) </a:t>
            </a:r>
            <a:r>
              <a:rPr lang="en-US" b="1">
                <a:solidFill>
                  <a:srgbClr val="0000FF"/>
                </a:solidFill>
              </a:rPr>
              <a:t>Exam #2</a:t>
            </a:r>
            <a:r>
              <a:rPr lang="en-US">
                <a:solidFill>
                  <a:srgbClr val="0000FF"/>
                </a:solidFill>
              </a:rPr>
              <a:t>  </a:t>
            </a:r>
          </a:p>
          <a:p>
            <a:r>
              <a:rPr lang="en-US">
                <a:solidFill>
                  <a:srgbClr val="0000FF"/>
                </a:solidFill>
              </a:rPr>
              <a:t>		(25%) </a:t>
            </a:r>
            <a:r>
              <a:rPr lang="en-US" b="1">
                <a:solidFill>
                  <a:srgbClr val="0000FF"/>
                </a:solidFill>
              </a:rPr>
              <a:t>Final Exam</a:t>
            </a:r>
            <a:r>
              <a:rPr lang="en-US">
                <a:solidFill>
                  <a:srgbClr val="0000FF"/>
                </a:solidFill>
              </a:rPr>
              <a:t>   </a:t>
            </a:r>
            <a:r>
              <a:rPr lang="en-US" b="1">
                <a:solidFill>
                  <a:srgbClr val="0000FF"/>
                </a:solidFill>
              </a:rPr>
              <a:t> </a:t>
            </a:r>
            <a:endParaRPr lang="en-US">
              <a:solidFill>
                <a:srgbClr val="0000FF"/>
              </a:solidFill>
            </a:endParaRPr>
          </a:p>
          <a:p>
            <a:r>
              <a:rPr lang="en-US">
                <a:solidFill>
                  <a:srgbClr val="0000FF"/>
                </a:solidFill>
              </a:rPr>
              <a:t>		(30%) </a:t>
            </a:r>
            <a:r>
              <a:rPr lang="en-US" b="1">
                <a:solidFill>
                  <a:srgbClr val="0000FF"/>
                </a:solidFill>
              </a:rPr>
              <a:t>Programming project.</a:t>
            </a:r>
            <a:endParaRPr lang="en-US">
              <a:solidFill>
                <a:srgbClr val="0000FF"/>
              </a:solidFill>
            </a:endParaRPr>
          </a:p>
          <a:p>
            <a:r>
              <a:rPr lang="en-US">
                <a:solidFill>
                  <a:srgbClr val="0000FF"/>
                </a:solidFill>
              </a:rPr>
              <a:t>		 (5%)  </a:t>
            </a:r>
            <a:r>
              <a:rPr lang="en-US" b="1">
                <a:solidFill>
                  <a:srgbClr val="0000FF"/>
                </a:solidFill>
              </a:rPr>
              <a:t>Recitations</a:t>
            </a:r>
          </a:p>
          <a:p>
            <a:endParaRPr lang="en-US" u="sng">
              <a:solidFill>
                <a:srgbClr val="FF0000"/>
              </a:solidFill>
            </a:endParaRPr>
          </a:p>
          <a:p>
            <a:endParaRPr lang="en-US" u="sng">
              <a:solidFill>
                <a:srgbClr val="FF0000"/>
              </a:solidFill>
            </a:endParaRPr>
          </a:p>
          <a:p>
            <a:r>
              <a:rPr lang="en-US" b="1" u="sng">
                <a:solidFill>
                  <a:srgbClr val="FF0000"/>
                </a:solidFill>
              </a:rPr>
              <a:t>Each programming project will have a due date and points will be </a:t>
            </a:r>
          </a:p>
          <a:p>
            <a:r>
              <a:rPr lang="en-US" b="1" u="sng">
                <a:solidFill>
                  <a:srgbClr val="FF0000"/>
                </a:solidFill>
              </a:rPr>
              <a:t>subtracted for submission after that date ( up to  2 days late, 20 % off; </a:t>
            </a:r>
          </a:p>
          <a:p>
            <a:r>
              <a:rPr lang="en-US" b="1" u="sng">
                <a:solidFill>
                  <a:srgbClr val="FF0000"/>
                </a:solidFill>
              </a:rPr>
              <a:t>more than two days late, you get </a:t>
            </a:r>
            <a:r>
              <a:rPr lang="ja-JP" altLang="en-US" b="1" u="sng">
                <a:solidFill>
                  <a:srgbClr val="FF0000"/>
                </a:solidFill>
              </a:rPr>
              <a:t>“</a:t>
            </a:r>
            <a:r>
              <a:rPr lang="en-US" altLang="ja-JP" b="1" u="sng">
                <a:solidFill>
                  <a:srgbClr val="FF0000"/>
                </a:solidFill>
              </a:rPr>
              <a:t>0</a:t>
            </a:r>
            <a:r>
              <a:rPr lang="ja-JP" altLang="en-US" b="1" u="sng">
                <a:solidFill>
                  <a:srgbClr val="FF0000"/>
                </a:solidFill>
              </a:rPr>
              <a:t>”</a:t>
            </a:r>
            <a:r>
              <a:rPr lang="en-US" altLang="ja-JP" b="1" u="sng">
                <a:solidFill>
                  <a:srgbClr val="FF0000"/>
                </a:solidFill>
              </a:rPr>
              <a:t> for that program).  </a:t>
            </a:r>
            <a:endParaRPr lang="en-US" b="1" u="sng">
              <a:solidFill>
                <a:srgbClr val="FF0000"/>
              </a:solidFill>
            </a:endParaRPr>
          </a:p>
        </p:txBody>
      </p:sp>
      <p:sp>
        <p:nvSpPr>
          <p:cNvPr id="25605" name="Rectangle 3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Course outline (continued)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6602F5-E9AD-431F-91DC-DD828AD4E932}" type="slidenum">
              <a:rPr lang="en-US"/>
              <a:pPr/>
              <a:t>7</a:t>
            </a:fld>
            <a:endParaRPr lang="en-US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762000" y="1752600"/>
            <a:ext cx="80772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u="sng" dirty="0"/>
              <a:t>Material</a:t>
            </a:r>
            <a:r>
              <a:rPr lang="en-US" sz="1600" b="1" dirty="0"/>
              <a:t>:</a:t>
            </a:r>
          </a:p>
          <a:p>
            <a:r>
              <a:rPr lang="en-US" sz="1600" b="1" dirty="0"/>
              <a:t>Lecture notes: </a:t>
            </a:r>
            <a:r>
              <a:rPr lang="en-US" sz="1600" b="1" dirty="0">
                <a:solidFill>
                  <a:srgbClr val="0000FF"/>
                </a:solidFill>
              </a:rPr>
              <a:t>On website.</a:t>
            </a:r>
          </a:p>
          <a:p>
            <a:endParaRPr lang="en-US" sz="1600" b="1" dirty="0">
              <a:solidFill>
                <a:srgbClr val="0000FF"/>
              </a:solidFill>
            </a:endParaRPr>
          </a:p>
          <a:p>
            <a:r>
              <a:rPr lang="en-US" sz="1600" b="1" dirty="0" smtClean="0"/>
              <a:t>Required text:</a:t>
            </a:r>
            <a:endParaRPr lang="en-US" sz="1600" dirty="0" smtClean="0"/>
          </a:p>
          <a:p>
            <a:r>
              <a:rPr lang="en-US" sz="1600" b="1" i="1" dirty="0" smtClean="0"/>
              <a:t>Compilers: Principles, Techniques, &amp; Tools</a:t>
            </a:r>
            <a:r>
              <a:rPr lang="en-US" sz="1600" i="1" dirty="0" smtClean="0"/>
              <a:t>, </a:t>
            </a:r>
            <a:r>
              <a:rPr lang="en-US" sz="1600" dirty="0" smtClean="0"/>
              <a:t>Second Edition by Alfred V. </a:t>
            </a:r>
            <a:r>
              <a:rPr lang="en-US" sz="1600" dirty="0" err="1" smtClean="0"/>
              <a:t>Aho</a:t>
            </a:r>
            <a:r>
              <a:rPr lang="en-US" sz="1600" dirty="0" smtClean="0"/>
              <a:t>, Monica S. Lam, Ravi </a:t>
            </a:r>
            <a:r>
              <a:rPr lang="en-US" sz="1600" dirty="0" err="1" smtClean="0"/>
              <a:t>Sethi</a:t>
            </a:r>
            <a:r>
              <a:rPr lang="en-US" sz="1600" dirty="0" smtClean="0"/>
              <a:t>, and Jeffrey D. </a:t>
            </a:r>
            <a:r>
              <a:rPr lang="en-US" sz="1600" dirty="0" err="1" smtClean="0"/>
              <a:t>Ullman</a:t>
            </a:r>
            <a:r>
              <a:rPr lang="en-US" sz="1600" dirty="0" smtClean="0"/>
              <a:t>. Addison Wesley, 2007</a:t>
            </a:r>
          </a:p>
          <a:p>
            <a:r>
              <a:rPr lang="en-US" sz="1600" i="1" dirty="0" smtClean="0"/>
              <a:t> </a:t>
            </a:r>
            <a:endParaRPr lang="en-US" sz="1600" dirty="0" smtClean="0"/>
          </a:p>
          <a:p>
            <a:r>
              <a:rPr lang="en-US" sz="1600" b="1" dirty="0" smtClean="0"/>
              <a:t>Supplementary texts:</a:t>
            </a:r>
            <a:endParaRPr lang="en-US" sz="1600" dirty="0" smtClean="0"/>
          </a:p>
          <a:p>
            <a:r>
              <a:rPr lang="en-US" sz="1600" b="1" i="1" dirty="0" smtClean="0"/>
              <a:t>Modern Compiler Implementation in C </a:t>
            </a:r>
            <a:r>
              <a:rPr lang="en-US" sz="1600" b="1" dirty="0" smtClean="0"/>
              <a:t> </a:t>
            </a:r>
            <a:r>
              <a:rPr lang="en-US" sz="1600" dirty="0" smtClean="0"/>
              <a:t>by Andrew </a:t>
            </a:r>
            <a:r>
              <a:rPr lang="en-US" sz="1600" dirty="0" err="1" smtClean="0"/>
              <a:t>Appel</a:t>
            </a:r>
            <a:r>
              <a:rPr lang="en-US" sz="1600" dirty="0" smtClean="0"/>
              <a:t>. Cambridge University Press, 1998</a:t>
            </a:r>
          </a:p>
          <a:p>
            <a:r>
              <a:rPr lang="en-US" sz="1600" b="1" i="1" dirty="0" smtClean="0"/>
              <a:t>Compiler Construction:</a:t>
            </a:r>
            <a:r>
              <a:rPr lang="en-US" sz="1600" b="1" dirty="0" smtClean="0"/>
              <a:t> </a:t>
            </a:r>
            <a:r>
              <a:rPr lang="en-US" sz="1600" b="1" i="1" dirty="0" smtClean="0"/>
              <a:t>Principles and Practice </a:t>
            </a:r>
            <a:r>
              <a:rPr lang="en-US" sz="1600" dirty="0" smtClean="0"/>
              <a:t>by Kenneth C. Louden, PWS, 1997</a:t>
            </a:r>
          </a:p>
          <a:p>
            <a:pPr lvl="0"/>
            <a:r>
              <a:rPr lang="en-US" sz="1600" b="1" i="1" dirty="0"/>
              <a:t>System Software: An Introduction to Systems Programming</a:t>
            </a:r>
            <a:r>
              <a:rPr lang="en-US" sz="1600" i="1" dirty="0"/>
              <a:t>, </a:t>
            </a:r>
            <a:r>
              <a:rPr lang="en-US" sz="1600" dirty="0"/>
              <a:t>3</a:t>
            </a:r>
            <a:r>
              <a:rPr lang="en-US" sz="1600" baseline="30000" dirty="0"/>
              <a:t>rd</a:t>
            </a:r>
            <a:r>
              <a:rPr lang="en-US" sz="1600" dirty="0"/>
              <a:t>  Edition</a:t>
            </a:r>
            <a:r>
              <a:rPr lang="en-US" sz="1600" i="1" dirty="0"/>
              <a:t> </a:t>
            </a:r>
            <a:r>
              <a:rPr lang="en-US" sz="1600" dirty="0"/>
              <a:t>by Leland Beck, 1997.</a:t>
            </a:r>
          </a:p>
          <a:p>
            <a:r>
              <a:rPr lang="en-US" sz="1600" b="1" i="1" dirty="0"/>
              <a:t>Concepts of Programming Languages</a:t>
            </a:r>
            <a:r>
              <a:rPr lang="en-US" sz="1600" i="1" dirty="0"/>
              <a:t>, </a:t>
            </a:r>
            <a:r>
              <a:rPr lang="en-US" sz="1600" dirty="0"/>
              <a:t>8</a:t>
            </a:r>
            <a:r>
              <a:rPr lang="en-US" sz="1600" baseline="30000" dirty="0"/>
              <a:t>th</a:t>
            </a:r>
            <a:r>
              <a:rPr lang="en-US" sz="1600" dirty="0"/>
              <a:t> Edition by Robert W. </a:t>
            </a:r>
            <a:r>
              <a:rPr lang="en-US" sz="1600" dirty="0" err="1"/>
              <a:t>Sebesta</a:t>
            </a:r>
            <a:r>
              <a:rPr lang="en-US" sz="1600" dirty="0"/>
              <a:t>.  Addison Wesley, 2010.</a:t>
            </a:r>
          </a:p>
          <a:p>
            <a:endParaRPr lang="en-US" sz="1600" dirty="0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609600" y="228600"/>
            <a:ext cx="7467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</a:rPr>
              <a:t>COP 3402 Systems Software</a:t>
            </a:r>
            <a:br>
              <a:rPr lang="en-US" sz="4000" b="1">
                <a:solidFill>
                  <a:srgbClr val="0000FF"/>
                </a:solidFill>
              </a:rPr>
            </a:br>
            <a:r>
              <a:rPr lang="en-US" sz="4000" b="1">
                <a:solidFill>
                  <a:srgbClr val="0000FF"/>
                </a:solidFill>
              </a:rPr>
              <a:t>Course outline (continued)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867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CC5F92-A26D-4DB8-AA51-7B42430B1125}" type="slidenum">
              <a:rPr lang="en-US"/>
              <a:pPr/>
              <a:t>8</a:t>
            </a:fld>
            <a:endParaRPr lang="en-US"/>
          </a:p>
        </p:txBody>
      </p:sp>
      <p:sp>
        <p:nvSpPr>
          <p:cNvPr id="28676" name="Text Box 2"/>
          <p:cNvSpPr txBox="1">
            <a:spLocks noChangeArrowheads="1"/>
          </p:cNvSpPr>
          <p:nvPr/>
        </p:nvSpPr>
        <p:spPr bwMode="auto">
          <a:xfrm>
            <a:off x="1219200" y="2133600"/>
            <a:ext cx="4780074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 b="1" dirty="0"/>
              <a:t>TA: </a:t>
            </a:r>
            <a:r>
              <a:rPr lang="en-US" sz="1600" dirty="0" smtClean="0"/>
              <a:t>Steven </a:t>
            </a:r>
            <a:r>
              <a:rPr lang="en-US" sz="1600" dirty="0" err="1" smtClean="0"/>
              <a:t>Zittrower</a:t>
            </a:r>
            <a:endParaRPr lang="fr-FR" sz="1600" b="1" dirty="0"/>
          </a:p>
          <a:p>
            <a:r>
              <a:rPr lang="fr-FR" sz="1600" dirty="0"/>
              <a:t>email</a:t>
            </a:r>
            <a:r>
              <a:rPr lang="fr-FR" sz="1600" dirty="0" smtClean="0"/>
              <a:t>: </a:t>
            </a:r>
            <a:r>
              <a:rPr lang="fr-FR" sz="1600" u="sng" dirty="0">
                <a:hlinkClick r:id="rId3"/>
              </a:rPr>
              <a:t>steven.zittrower@knights.ucf.edu</a:t>
            </a:r>
            <a:endParaRPr lang="en-US" sz="1600" dirty="0"/>
          </a:p>
          <a:p>
            <a:endParaRPr lang="fr-FR" sz="1600" u="sng" dirty="0"/>
          </a:p>
          <a:p>
            <a:endParaRPr lang="en-US" sz="1600" dirty="0"/>
          </a:p>
          <a:p>
            <a:r>
              <a:rPr lang="en-US" sz="1600" b="1" dirty="0"/>
              <a:t>Office hours:   </a:t>
            </a:r>
            <a:r>
              <a:rPr lang="en-US" sz="1600" dirty="0"/>
              <a:t>Thursday  1:00 p.m. to 4:00 p.m.  </a:t>
            </a:r>
            <a:r>
              <a:rPr lang="en-US" sz="1600" dirty="0" smtClean="0"/>
              <a:t> </a:t>
            </a:r>
          </a:p>
          <a:p>
            <a:r>
              <a:rPr lang="nb-NO" sz="1600" b="1" dirty="0" smtClean="0"/>
              <a:t>Office</a:t>
            </a:r>
            <a:r>
              <a:rPr lang="nb-NO" sz="1600" b="1" dirty="0"/>
              <a:t>:</a:t>
            </a:r>
            <a:r>
              <a:rPr lang="en-US" sz="1600" dirty="0"/>
              <a:t> </a:t>
            </a:r>
            <a:r>
              <a:rPr lang="en-US" sz="1600" dirty="0" smtClean="0"/>
              <a:t>HEC-250</a:t>
            </a:r>
            <a:endParaRPr lang="en-US" sz="1600" dirty="0"/>
          </a:p>
          <a:p>
            <a:endParaRPr lang="nb-NO" sz="1600" b="1" dirty="0"/>
          </a:p>
          <a:p>
            <a:endParaRPr lang="nb-NO" sz="1600" b="1" dirty="0"/>
          </a:p>
          <a:p>
            <a:r>
              <a:rPr lang="nb-NO" sz="1600" b="1" dirty="0"/>
              <a:t>Grader: </a:t>
            </a:r>
            <a:r>
              <a:rPr lang="nb-NO" sz="1600" dirty="0">
                <a:solidFill>
                  <a:srgbClr val="000000"/>
                </a:solidFill>
              </a:rPr>
              <a:t>Justin Pug</a:t>
            </a:r>
          </a:p>
          <a:p>
            <a:r>
              <a:rPr lang="fr-FR" sz="1600" dirty="0"/>
              <a:t>email: </a:t>
            </a:r>
            <a:r>
              <a:rPr lang="fr-FR" sz="1600" dirty="0">
                <a:hlinkClick r:id="rId4"/>
              </a:rPr>
              <a:t>xaroth@knights.ucf.edu</a:t>
            </a:r>
            <a:endParaRPr lang="fr-FR" sz="1600" dirty="0"/>
          </a:p>
          <a:p>
            <a:endParaRPr lang="fr-FR" dirty="0"/>
          </a:p>
          <a:p>
            <a:r>
              <a:rPr lang="en-US" sz="1600" b="1" dirty="0"/>
              <a:t>Office hours:   </a:t>
            </a:r>
            <a:r>
              <a:rPr lang="en-US" sz="1600" dirty="0" smtClean="0"/>
              <a:t>TBA</a:t>
            </a:r>
            <a:endParaRPr lang="en-US" sz="1600" dirty="0"/>
          </a:p>
          <a:p>
            <a:r>
              <a:rPr lang="nb-NO" sz="1600" b="1" dirty="0"/>
              <a:t>Office:</a:t>
            </a:r>
            <a:r>
              <a:rPr lang="en-US" sz="1600" dirty="0"/>
              <a:t> TBA</a:t>
            </a:r>
            <a:endParaRPr lang="nb-NO" dirty="0"/>
          </a:p>
          <a:p>
            <a:endParaRPr lang="en-US" dirty="0"/>
          </a:p>
        </p:txBody>
      </p:sp>
      <p:sp>
        <p:nvSpPr>
          <p:cNvPr id="28677" name="Rectangle 3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Who are your TAs?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867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CC5F92-A26D-4DB8-AA51-7B42430B1125}" type="slidenum">
              <a:rPr lang="en-US"/>
              <a:pPr/>
              <a:t>9</a:t>
            </a:fld>
            <a:endParaRPr lang="en-US"/>
          </a:p>
        </p:txBody>
      </p:sp>
      <p:sp>
        <p:nvSpPr>
          <p:cNvPr id="28676" name="Text Box 2"/>
          <p:cNvSpPr txBox="1">
            <a:spLocks noChangeArrowheads="1"/>
          </p:cNvSpPr>
          <p:nvPr/>
        </p:nvSpPr>
        <p:spPr bwMode="auto">
          <a:xfrm>
            <a:off x="457200" y="2209800"/>
            <a:ext cx="8337795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dirty="0" smtClean="0"/>
              <a:t>Classes begin: Monday,  January 9</a:t>
            </a:r>
            <a:r>
              <a:rPr lang="en-US" sz="1600" b="1" baseline="30000" dirty="0" smtClean="0"/>
              <a:t>th</a:t>
            </a:r>
            <a:r>
              <a:rPr lang="en-US" sz="1600" b="1" dirty="0" smtClean="0"/>
              <a:t>.   </a:t>
            </a:r>
            <a:endParaRPr lang="en-US" sz="1600" dirty="0" smtClean="0"/>
          </a:p>
          <a:p>
            <a:r>
              <a:rPr lang="en-US" sz="1600" b="1" dirty="0" smtClean="0"/>
              <a:t>First Midterm exam:    TBA. </a:t>
            </a:r>
            <a:endParaRPr lang="en-US" sz="1600" dirty="0" smtClean="0"/>
          </a:p>
          <a:p>
            <a:pPr lvl="0"/>
            <a:r>
              <a:rPr lang="en-US" sz="1600" b="1" dirty="0" smtClean="0">
                <a:solidFill>
                  <a:srgbClr val="C00000"/>
                </a:solidFill>
              </a:rPr>
              <a:t>Withdrawal deadline: Tuesday,  March  20</a:t>
            </a:r>
            <a:r>
              <a:rPr lang="en-US" sz="1600" b="1" baseline="30000" dirty="0" smtClean="0">
                <a:solidFill>
                  <a:srgbClr val="C00000"/>
                </a:solidFill>
              </a:rPr>
              <a:t>th</a:t>
            </a:r>
            <a:r>
              <a:rPr lang="en-US" sz="1600" b="1" dirty="0" smtClean="0">
                <a:solidFill>
                  <a:srgbClr val="C00000"/>
                </a:solidFill>
              </a:rPr>
              <a:t>. </a:t>
            </a:r>
          </a:p>
          <a:p>
            <a:pPr lvl="0"/>
            <a:r>
              <a:rPr lang="en-US" sz="1600" b="1" dirty="0" smtClean="0"/>
              <a:t>Second Midterm exam: TBA. </a:t>
            </a:r>
            <a:endParaRPr lang="en-US" sz="1600" dirty="0" smtClean="0"/>
          </a:p>
          <a:p>
            <a:pPr lvl="0"/>
            <a:r>
              <a:rPr lang="en-US" sz="1600" b="1" dirty="0" smtClean="0"/>
              <a:t>Classes end: Monday,  April  23</a:t>
            </a:r>
            <a:r>
              <a:rPr lang="en-US" sz="1600" b="1" baseline="30000" dirty="0" smtClean="0"/>
              <a:t>rd</a:t>
            </a:r>
            <a:r>
              <a:rPr lang="en-US" sz="1600" b="1" dirty="0" smtClean="0"/>
              <a:t>.</a:t>
            </a:r>
          </a:p>
          <a:p>
            <a:pPr lvl="0"/>
            <a:endParaRPr lang="en-US" sz="1600" dirty="0" smtClean="0"/>
          </a:p>
          <a:p>
            <a:pPr lvl="0"/>
            <a:r>
              <a:rPr lang="en-US" sz="1600" b="1" dirty="0" smtClean="0">
                <a:solidFill>
                  <a:srgbClr val="C00000"/>
                </a:solidFill>
              </a:rPr>
              <a:t>Final exam:  Thursday, April 26 (10:00 a.m. – 12:50 p.m.). </a:t>
            </a:r>
            <a:endParaRPr lang="en-US" sz="1600" dirty="0" smtClean="0">
              <a:solidFill>
                <a:srgbClr val="C00000"/>
              </a:solidFill>
            </a:endParaRPr>
          </a:p>
          <a:p>
            <a:pPr lvl="0"/>
            <a:r>
              <a:rPr lang="en-US" sz="1600" b="1" dirty="0" smtClean="0"/>
              <a:t>Final Exam Schedule: </a:t>
            </a:r>
            <a:r>
              <a:rPr lang="en-US" sz="1600" b="1" u="sng" dirty="0" smtClean="0">
                <a:hlinkClick r:id="rId3"/>
              </a:rPr>
              <a:t>http://www.registrar.sdes.ucf.edu/calendar/exam/2012/spring/</a:t>
            </a:r>
            <a:endParaRPr lang="en-US" sz="1600" dirty="0" smtClean="0"/>
          </a:p>
          <a:p>
            <a:pPr lvl="0"/>
            <a:endParaRPr lang="en-US" sz="1600" b="1" u="sng" dirty="0" smtClean="0"/>
          </a:p>
          <a:p>
            <a:pPr lvl="0"/>
            <a:r>
              <a:rPr lang="en-US" sz="1600" b="1" u="sng" dirty="0" smtClean="0"/>
              <a:t>Spring  Holidays are:</a:t>
            </a:r>
            <a:endParaRPr lang="en-US" sz="1600" dirty="0" smtClean="0"/>
          </a:p>
          <a:p>
            <a:r>
              <a:rPr lang="en-US" sz="1600" b="1" dirty="0" smtClean="0"/>
              <a:t>- Martin Luther King Jr. Day: Monday,  January  16,  2012</a:t>
            </a:r>
            <a:endParaRPr lang="en-US" sz="1600" dirty="0" smtClean="0"/>
          </a:p>
          <a:p>
            <a:r>
              <a:rPr lang="en-US" sz="1600" b="1" dirty="0" smtClean="0"/>
              <a:t>- Spring Break: March  5 – 10, 2012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28677" name="Rectangle 3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 dirty="0">
                <a:solidFill>
                  <a:srgbClr val="0000FF"/>
                </a:solidFill>
              </a:rPr>
              <a:t>COP 3402 Systems Software</a:t>
            </a:r>
            <a:br>
              <a:rPr lang="en-US" sz="4400" b="1" dirty="0">
                <a:solidFill>
                  <a:srgbClr val="0000FF"/>
                </a:solidFill>
              </a:rPr>
            </a:br>
            <a:r>
              <a:rPr lang="en-US" sz="4400" b="1" dirty="0" smtClean="0">
                <a:solidFill>
                  <a:srgbClr val="0000FF"/>
                </a:solidFill>
              </a:rPr>
              <a:t>Important Dates</a:t>
            </a:r>
            <a:endParaRPr lang="en-US" sz="4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12493</TotalTime>
  <Words>685</Words>
  <Application>Microsoft Macintosh PowerPoint</Application>
  <PresentationFormat>On-screen Show (4:3)</PresentationFormat>
  <Paragraphs>244</Paragraphs>
  <Slides>16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COP 3402 Systems Software</vt:lpstr>
      <vt:lpstr>Outline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COP 3402 Systems Software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Rob Traub</cp:lastModifiedBy>
  <cp:revision>248</cp:revision>
  <cp:lastPrinted>2010-01-12T16:52:57Z</cp:lastPrinted>
  <dcterms:created xsi:type="dcterms:W3CDTF">2010-01-12T16:06:39Z</dcterms:created>
  <dcterms:modified xsi:type="dcterms:W3CDTF">2012-01-10T20:38:04Z</dcterms:modified>
</cp:coreProperties>
</file>