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sldIdLst>
    <p:sldId id="256" r:id="rId2"/>
    <p:sldId id="290" r:id="rId3"/>
    <p:sldId id="291" r:id="rId4"/>
    <p:sldId id="292" r:id="rId5"/>
    <p:sldId id="294" r:id="rId6"/>
    <p:sldId id="295" r:id="rId7"/>
    <p:sldId id="296" r:id="rId8"/>
    <p:sldId id="297" r:id="rId9"/>
    <p:sldId id="298" r:id="rId10"/>
    <p:sldId id="299" r:id="rId11"/>
    <p:sldId id="301" r:id="rId12"/>
    <p:sldId id="302" r:id="rId13"/>
    <p:sldId id="303" r:id="rId14"/>
    <p:sldId id="304" r:id="rId15"/>
    <p:sldId id="305" r:id="rId16"/>
    <p:sldId id="306" r:id="rId17"/>
    <p:sldId id="307" r:id="rId18"/>
    <p:sldId id="315" r:id="rId19"/>
    <p:sldId id="293" r:id="rId20"/>
    <p:sldId id="316" r:id="rId21"/>
    <p:sldId id="318" r:id="rId22"/>
    <p:sldId id="319" r:id="rId23"/>
    <p:sldId id="320" r:id="rId24"/>
    <p:sldId id="321" r:id="rId25"/>
    <p:sldId id="322" r:id="rId26"/>
    <p:sldId id="323" r:id="rId27"/>
    <p:sldId id="324" r:id="rId28"/>
    <p:sldId id="325" r:id="rId29"/>
    <p:sldId id="326" r:id="rId30"/>
    <p:sldId id="327" r:id="rId31"/>
    <p:sldId id="328" r:id="rId32"/>
    <p:sldId id="329" r:id="rId33"/>
    <p:sldId id="330" r:id="rId34"/>
    <p:sldId id="331" r:id="rId35"/>
    <p:sldId id="332" r:id="rId36"/>
    <p:sldId id="333" r:id="rId37"/>
    <p:sldId id="334" r:id="rId38"/>
    <p:sldId id="335" r:id="rId39"/>
    <p:sldId id="336" r:id="rId40"/>
    <p:sldId id="337" r:id="rId41"/>
    <p:sldId id="338" r:id="rId42"/>
    <p:sldId id="339" r:id="rId43"/>
    <p:sldId id="340" r:id="rId44"/>
    <p:sldId id="341" r:id="rId45"/>
    <p:sldId id="317" r:id="rId46"/>
    <p:sldId id="342" r:id="rId47"/>
    <p:sldId id="310" r:id="rId48"/>
    <p:sldId id="343" r:id="rId49"/>
    <p:sldId id="344" r:id="rId50"/>
    <p:sldId id="312" r:id="rId51"/>
    <p:sldId id="345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47" autoAdjust="0"/>
    <p:restoredTop sz="94660"/>
  </p:normalViewPr>
  <p:slideViewPr>
    <p:cSldViewPr>
      <p:cViewPr varScale="1">
        <p:scale>
          <a:sx n="73" d="100"/>
          <a:sy n="73" d="100"/>
        </p:scale>
        <p:origin x="-4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45128C-4FF3-4DCB-9D64-164D51585337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077636-B956-4C1D-9F62-8BF9BE851C2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77636-B956-4C1D-9F62-8BF9BE851C2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77636-B956-4C1D-9F62-8BF9BE851C23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77636-B956-4C1D-9F62-8BF9BE851C23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77636-B956-4C1D-9F62-8BF9BE851C23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77636-B956-4C1D-9F62-8BF9BE851C23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77636-B956-4C1D-9F62-8BF9BE851C23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77636-B956-4C1D-9F62-8BF9BE851C23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77636-B956-4C1D-9F62-8BF9BE851C23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77636-B956-4C1D-9F62-8BF9BE851C23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77636-B956-4C1D-9F62-8BF9BE851C23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77636-B956-4C1D-9F62-8BF9BE851C23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77636-B956-4C1D-9F62-8BF9BE851C2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77636-B956-4C1D-9F62-8BF9BE851C23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77636-B956-4C1D-9F62-8BF9BE851C23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77636-B956-4C1D-9F62-8BF9BE851C23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77636-B956-4C1D-9F62-8BF9BE851C23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77636-B956-4C1D-9F62-8BF9BE851C23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77636-B956-4C1D-9F62-8BF9BE851C23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77636-B956-4C1D-9F62-8BF9BE851C23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77636-B956-4C1D-9F62-8BF9BE851C23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77636-B956-4C1D-9F62-8BF9BE851C23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77636-B956-4C1D-9F62-8BF9BE851C23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77636-B956-4C1D-9F62-8BF9BE851C2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77636-B956-4C1D-9F62-8BF9BE851C23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77636-B956-4C1D-9F62-8BF9BE851C23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77636-B956-4C1D-9F62-8BF9BE851C2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77636-B956-4C1D-9F62-8BF9BE851C2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77636-B956-4C1D-9F62-8BF9BE851C2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77636-B956-4C1D-9F62-8BF9BE851C2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77636-B956-4C1D-9F62-8BF9BE851C2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77636-B956-4C1D-9F62-8BF9BE851C23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566B-E543-46BB-B2C7-84A030806FEA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CB28C-61A9-4926-AE32-43EE4E06321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566B-E543-46BB-B2C7-84A030806FEA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CB28C-61A9-4926-AE32-43EE4E06321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566B-E543-46BB-B2C7-84A030806FEA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CB28C-61A9-4926-AE32-43EE4E06321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566B-E543-46BB-B2C7-84A030806FEA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CB28C-61A9-4926-AE32-43EE4E06321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566B-E543-46BB-B2C7-84A030806FEA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CB28C-61A9-4926-AE32-43EE4E06321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566B-E543-46BB-B2C7-84A030806FEA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CB28C-61A9-4926-AE32-43EE4E06321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566B-E543-46BB-B2C7-84A030806FEA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CB28C-61A9-4926-AE32-43EE4E06321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566B-E543-46BB-B2C7-84A030806FEA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CB28C-61A9-4926-AE32-43EE4E06321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566B-E543-46BB-B2C7-84A030806FEA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CB28C-61A9-4926-AE32-43EE4E06321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566B-E543-46BB-B2C7-84A030806FEA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CB28C-61A9-4926-AE32-43EE4E06321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566B-E543-46BB-B2C7-84A030806FEA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CB28C-61A9-4926-AE32-43EE4E06321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5566B-E543-46BB-B2C7-84A030806FEA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CB28C-61A9-4926-AE32-43EE4E06321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Functional Value return and</a:t>
            </a:r>
            <a:br>
              <a:rPr lang="en-US" dirty="0" smtClean="0"/>
            </a:br>
            <a:r>
              <a:rPr lang="en-US" dirty="0" smtClean="0"/>
              <a:t>Parameter Passing</a:t>
            </a:r>
            <a:endParaRPr lang="en-U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COP 3402 System Software</a:t>
            </a:r>
          </a:p>
          <a:p>
            <a:r>
              <a:rPr lang="en-US" dirty="0" smtClean="0"/>
              <a:t>Summer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Functional Value Return</a:t>
            </a:r>
            <a:endParaRPr lang="en-US" dirty="0"/>
          </a:p>
        </p:txBody>
      </p:sp>
      <p:sp>
        <p:nvSpPr>
          <p:cNvPr id="53" name="Text Box 6"/>
          <p:cNvSpPr txBox="1">
            <a:spLocks noChangeArrowheads="1"/>
          </p:cNvSpPr>
          <p:nvPr/>
        </p:nvSpPr>
        <p:spPr bwMode="auto">
          <a:xfrm>
            <a:off x="7680325" y="16002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3" name="26 Grupo"/>
          <p:cNvGrpSpPr/>
          <p:nvPr/>
        </p:nvGrpSpPr>
        <p:grpSpPr>
          <a:xfrm>
            <a:off x="7543800" y="2209800"/>
            <a:ext cx="1371600" cy="304800"/>
            <a:chOff x="5715000" y="1143000"/>
            <a:chExt cx="1371600" cy="304800"/>
          </a:xfrm>
        </p:grpSpPr>
        <p:sp>
          <p:nvSpPr>
            <p:cNvPr id="55" name="5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SL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6" name="5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4" name="33 Grupo"/>
          <p:cNvGrpSpPr/>
          <p:nvPr/>
        </p:nvGrpSpPr>
        <p:grpSpPr>
          <a:xfrm>
            <a:off x="7543800" y="2514600"/>
            <a:ext cx="1371600" cy="304800"/>
            <a:chOff x="5715000" y="1143000"/>
            <a:chExt cx="1371600" cy="304800"/>
          </a:xfrm>
        </p:grpSpPr>
        <p:sp>
          <p:nvSpPr>
            <p:cNvPr id="58" name="5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DL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9" name="5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36 Grupo"/>
          <p:cNvGrpSpPr/>
          <p:nvPr/>
        </p:nvGrpSpPr>
        <p:grpSpPr>
          <a:xfrm>
            <a:off x="7543800" y="2819400"/>
            <a:ext cx="1371600" cy="304800"/>
            <a:chOff x="5715000" y="1143000"/>
            <a:chExt cx="1371600" cy="304800"/>
          </a:xfrm>
        </p:grpSpPr>
        <p:sp>
          <p:nvSpPr>
            <p:cNvPr id="61" name="6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RA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2" name="6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36 Grupo"/>
          <p:cNvGrpSpPr/>
          <p:nvPr/>
        </p:nvGrpSpPr>
        <p:grpSpPr>
          <a:xfrm>
            <a:off x="7543800" y="3124200"/>
            <a:ext cx="1371600" cy="304800"/>
            <a:chOff x="5715000" y="1143000"/>
            <a:chExt cx="1371600" cy="304800"/>
          </a:xfrm>
        </p:grpSpPr>
        <p:sp>
          <p:nvSpPr>
            <p:cNvPr id="64" name="63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x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5" name="64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" name="36 Grupo"/>
          <p:cNvGrpSpPr/>
          <p:nvPr/>
        </p:nvGrpSpPr>
        <p:grpSpPr>
          <a:xfrm>
            <a:off x="7543800" y="3429000"/>
            <a:ext cx="1371600" cy="304800"/>
            <a:chOff x="5715000" y="1143000"/>
            <a:chExt cx="1371600" cy="304800"/>
          </a:xfrm>
        </p:grpSpPr>
        <p:sp>
          <p:nvSpPr>
            <p:cNvPr id="67" name="6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y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8" name="6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8" name="36 Grupo"/>
          <p:cNvGrpSpPr/>
          <p:nvPr/>
        </p:nvGrpSpPr>
        <p:grpSpPr>
          <a:xfrm>
            <a:off x="7543800" y="3733800"/>
            <a:ext cx="1371600" cy="304800"/>
            <a:chOff x="5715000" y="1143000"/>
            <a:chExt cx="1371600" cy="304800"/>
          </a:xfrm>
        </p:grpSpPr>
        <p:sp>
          <p:nvSpPr>
            <p:cNvPr id="70" name="6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71" name="7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4" name="26 Grupo"/>
          <p:cNvGrpSpPr/>
          <p:nvPr/>
        </p:nvGrpSpPr>
        <p:grpSpPr>
          <a:xfrm>
            <a:off x="7543800" y="1905000"/>
            <a:ext cx="1371600" cy="304800"/>
            <a:chOff x="5715000" y="1143000"/>
            <a:chExt cx="1371600" cy="304800"/>
          </a:xfrm>
        </p:grpSpPr>
        <p:sp>
          <p:nvSpPr>
            <p:cNvPr id="97" name="9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FV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8" name="9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sp>
        <p:nvSpPr>
          <p:cNvPr id="99" name="2 Marcador de contenido"/>
          <p:cNvSpPr>
            <a:spLocks noGrp="1"/>
          </p:cNvSpPr>
          <p:nvPr>
            <p:ph idx="1"/>
          </p:nvPr>
        </p:nvSpPr>
        <p:spPr>
          <a:xfrm>
            <a:off x="457200" y="1798637"/>
            <a:ext cx="4267200" cy="45259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procedure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w;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begin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w := x;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w := w*w*w;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return := w;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end;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x := 5;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y := 25 + call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 10;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write y;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endParaRPr lang="en-US" dirty="0"/>
          </a:p>
        </p:txBody>
      </p:sp>
      <p:sp>
        <p:nvSpPr>
          <p:cNvPr id="100" name="Text Box 4"/>
          <p:cNvSpPr txBox="1">
            <a:spLocks noChangeArrowheads="1"/>
          </p:cNvSpPr>
          <p:nvPr/>
        </p:nvSpPr>
        <p:spPr bwMode="auto">
          <a:xfrm>
            <a:off x="4800600" y="1676400"/>
            <a:ext cx="2286000" cy="348005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05 LOD 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06 LOD 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07 OPR 0 MUL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08 LOD 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09 OPR 0 MUL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10 STO 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11 LOD 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12 STO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13 OPR 0 RET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  <a:endParaRPr lang="en-US" sz="1500" dirty="0">
              <a:solidFill>
                <a:srgbClr val="000000"/>
              </a:solidFill>
            </a:endParaRPr>
          </a:p>
        </p:txBody>
      </p:sp>
      <p:sp>
        <p:nvSpPr>
          <p:cNvPr id="101" name="100 Flecha derecha"/>
          <p:cNvSpPr/>
          <p:nvPr/>
        </p:nvSpPr>
        <p:spPr>
          <a:xfrm>
            <a:off x="4495800" y="4495800"/>
            <a:ext cx="381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Functional Value Return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/>
          <a:lstStyle/>
          <a:p>
            <a:r>
              <a:rPr lang="en-US" dirty="0" smtClean="0"/>
              <a:t>The FV is still in the stack, but we must recover it before using it. </a:t>
            </a:r>
          </a:p>
          <a:p>
            <a:r>
              <a:rPr lang="en-US" dirty="0" smtClean="0"/>
              <a:t>Two types of calls:</a:t>
            </a:r>
          </a:p>
          <a:p>
            <a:pPr lvl="1"/>
            <a:r>
              <a:rPr lang="en-US" dirty="0" smtClean="0"/>
              <a:t>Do not use FV (discard it).</a:t>
            </a:r>
          </a:p>
          <a:p>
            <a:pPr lvl="1"/>
            <a:r>
              <a:rPr lang="en-US" dirty="0" smtClean="0"/>
              <a:t>Use FV (recover it).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Recover FV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/>
          <a:lstStyle/>
          <a:p>
            <a:r>
              <a:rPr lang="en-US" dirty="0" smtClean="0"/>
              <a:t>This happens when we call the function inside an expression. </a:t>
            </a:r>
          </a:p>
          <a:p>
            <a:r>
              <a:rPr lang="en-US" dirty="0" smtClean="0"/>
              <a:t>The FV is one position over the SP.</a:t>
            </a:r>
          </a:p>
          <a:p>
            <a:r>
              <a:rPr lang="en-US" dirty="0" smtClean="0"/>
              <a:t>Just increment the SP by 1 (INC 0 1).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Functional Value Return</a:t>
            </a:r>
            <a:endParaRPr lang="en-US" dirty="0"/>
          </a:p>
        </p:txBody>
      </p:sp>
      <p:sp>
        <p:nvSpPr>
          <p:cNvPr id="53" name="Text Box 6"/>
          <p:cNvSpPr txBox="1">
            <a:spLocks noChangeArrowheads="1"/>
          </p:cNvSpPr>
          <p:nvPr/>
        </p:nvSpPr>
        <p:spPr bwMode="auto">
          <a:xfrm>
            <a:off x="7680325" y="16002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3" name="26 Grupo"/>
          <p:cNvGrpSpPr/>
          <p:nvPr/>
        </p:nvGrpSpPr>
        <p:grpSpPr>
          <a:xfrm>
            <a:off x="7543800" y="2209800"/>
            <a:ext cx="1371600" cy="304800"/>
            <a:chOff x="5715000" y="1143000"/>
            <a:chExt cx="1371600" cy="304800"/>
          </a:xfrm>
        </p:grpSpPr>
        <p:sp>
          <p:nvSpPr>
            <p:cNvPr id="55" name="5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SL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6" name="5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4" name="33 Grupo"/>
          <p:cNvGrpSpPr/>
          <p:nvPr/>
        </p:nvGrpSpPr>
        <p:grpSpPr>
          <a:xfrm>
            <a:off x="7543800" y="2514600"/>
            <a:ext cx="1371600" cy="304800"/>
            <a:chOff x="5715000" y="1143000"/>
            <a:chExt cx="1371600" cy="304800"/>
          </a:xfrm>
        </p:grpSpPr>
        <p:sp>
          <p:nvSpPr>
            <p:cNvPr id="58" name="5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DL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9" name="5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36 Grupo"/>
          <p:cNvGrpSpPr/>
          <p:nvPr/>
        </p:nvGrpSpPr>
        <p:grpSpPr>
          <a:xfrm>
            <a:off x="7543800" y="2819400"/>
            <a:ext cx="1371600" cy="304800"/>
            <a:chOff x="5715000" y="1143000"/>
            <a:chExt cx="1371600" cy="304800"/>
          </a:xfrm>
        </p:grpSpPr>
        <p:sp>
          <p:nvSpPr>
            <p:cNvPr id="61" name="6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RA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2" name="6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36 Grupo"/>
          <p:cNvGrpSpPr/>
          <p:nvPr/>
        </p:nvGrpSpPr>
        <p:grpSpPr>
          <a:xfrm>
            <a:off x="7543800" y="3124200"/>
            <a:ext cx="1371600" cy="304800"/>
            <a:chOff x="5715000" y="1143000"/>
            <a:chExt cx="1371600" cy="304800"/>
          </a:xfrm>
        </p:grpSpPr>
        <p:sp>
          <p:nvSpPr>
            <p:cNvPr id="64" name="63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x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5" name="64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" name="36 Grupo"/>
          <p:cNvGrpSpPr/>
          <p:nvPr/>
        </p:nvGrpSpPr>
        <p:grpSpPr>
          <a:xfrm>
            <a:off x="7543800" y="3429000"/>
            <a:ext cx="1371600" cy="304800"/>
            <a:chOff x="5715000" y="1143000"/>
            <a:chExt cx="1371600" cy="304800"/>
          </a:xfrm>
        </p:grpSpPr>
        <p:sp>
          <p:nvSpPr>
            <p:cNvPr id="67" name="6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y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8" name="6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8" name="36 Grupo"/>
          <p:cNvGrpSpPr/>
          <p:nvPr/>
        </p:nvGrpSpPr>
        <p:grpSpPr>
          <a:xfrm>
            <a:off x="7543800" y="3733800"/>
            <a:ext cx="1371600" cy="304800"/>
            <a:chOff x="5715000" y="1143000"/>
            <a:chExt cx="1371600" cy="304800"/>
          </a:xfrm>
        </p:grpSpPr>
        <p:sp>
          <p:nvSpPr>
            <p:cNvPr id="70" name="6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71" name="7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9" name="26 Grupo"/>
          <p:cNvGrpSpPr/>
          <p:nvPr/>
        </p:nvGrpSpPr>
        <p:grpSpPr>
          <a:xfrm>
            <a:off x="7543800" y="1905000"/>
            <a:ext cx="1371600" cy="304800"/>
            <a:chOff x="5715000" y="1143000"/>
            <a:chExt cx="1371600" cy="304800"/>
          </a:xfrm>
        </p:grpSpPr>
        <p:sp>
          <p:nvSpPr>
            <p:cNvPr id="97" name="9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FV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8" name="9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sp>
        <p:nvSpPr>
          <p:cNvPr id="99" name="2 Marcador de contenido"/>
          <p:cNvSpPr>
            <a:spLocks noGrp="1"/>
          </p:cNvSpPr>
          <p:nvPr>
            <p:ph idx="1"/>
          </p:nvPr>
        </p:nvSpPr>
        <p:spPr>
          <a:xfrm>
            <a:off x="457200" y="1798637"/>
            <a:ext cx="4267200" cy="45259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procedure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w;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begin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w := x;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w := w*w*w;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return := w;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end;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x := 5;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y := 25 + call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 10;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write y;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endParaRPr lang="en-US" dirty="0"/>
          </a:p>
        </p:txBody>
      </p:sp>
      <p:sp>
        <p:nvSpPr>
          <p:cNvPr id="100" name="Text Box 4"/>
          <p:cNvSpPr txBox="1">
            <a:spLocks noChangeArrowheads="1"/>
          </p:cNvSpPr>
          <p:nvPr/>
        </p:nvSpPr>
        <p:spPr bwMode="auto">
          <a:xfrm>
            <a:off x="4800600" y="1676400"/>
            <a:ext cx="2286000" cy="4711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12 STO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13 OPR 0 RET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16 LIT 0 25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17 CAL 0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18 INC 0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19 OPR 0 SUM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20 LIT 0 10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21 OPR 0 DIV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22 STO 0 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23 LOD 0 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24 SIO 0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25 OPR 0 RET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0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1" name="100 Flecha derecha"/>
          <p:cNvSpPr/>
          <p:nvPr/>
        </p:nvSpPr>
        <p:spPr>
          <a:xfrm>
            <a:off x="4495800" y="2362200"/>
            <a:ext cx="381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Functional Value Return</a:t>
            </a:r>
            <a:endParaRPr lang="en-US" dirty="0"/>
          </a:p>
        </p:txBody>
      </p:sp>
      <p:sp>
        <p:nvSpPr>
          <p:cNvPr id="53" name="Text Box 6"/>
          <p:cNvSpPr txBox="1">
            <a:spLocks noChangeArrowheads="1"/>
          </p:cNvSpPr>
          <p:nvPr/>
        </p:nvSpPr>
        <p:spPr bwMode="auto">
          <a:xfrm>
            <a:off x="7680325" y="16002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3" name="26 Grupo"/>
          <p:cNvGrpSpPr/>
          <p:nvPr/>
        </p:nvGrpSpPr>
        <p:grpSpPr>
          <a:xfrm>
            <a:off x="7543800" y="2209800"/>
            <a:ext cx="1371600" cy="304800"/>
            <a:chOff x="5715000" y="1143000"/>
            <a:chExt cx="1371600" cy="304800"/>
          </a:xfrm>
        </p:grpSpPr>
        <p:sp>
          <p:nvSpPr>
            <p:cNvPr id="55" name="5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SL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6" name="5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4" name="33 Grupo"/>
          <p:cNvGrpSpPr/>
          <p:nvPr/>
        </p:nvGrpSpPr>
        <p:grpSpPr>
          <a:xfrm>
            <a:off x="7543800" y="2514600"/>
            <a:ext cx="1371600" cy="304800"/>
            <a:chOff x="5715000" y="1143000"/>
            <a:chExt cx="1371600" cy="304800"/>
          </a:xfrm>
        </p:grpSpPr>
        <p:sp>
          <p:nvSpPr>
            <p:cNvPr id="58" name="5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DL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9" name="5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36 Grupo"/>
          <p:cNvGrpSpPr/>
          <p:nvPr/>
        </p:nvGrpSpPr>
        <p:grpSpPr>
          <a:xfrm>
            <a:off x="7543800" y="2819400"/>
            <a:ext cx="1371600" cy="304800"/>
            <a:chOff x="5715000" y="1143000"/>
            <a:chExt cx="1371600" cy="304800"/>
          </a:xfrm>
        </p:grpSpPr>
        <p:sp>
          <p:nvSpPr>
            <p:cNvPr id="61" name="6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RA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2" name="6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36 Grupo"/>
          <p:cNvGrpSpPr/>
          <p:nvPr/>
        </p:nvGrpSpPr>
        <p:grpSpPr>
          <a:xfrm>
            <a:off x="7543800" y="3124200"/>
            <a:ext cx="1371600" cy="304800"/>
            <a:chOff x="5715000" y="1143000"/>
            <a:chExt cx="1371600" cy="304800"/>
          </a:xfrm>
        </p:grpSpPr>
        <p:sp>
          <p:nvSpPr>
            <p:cNvPr id="64" name="63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x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5" name="64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" name="36 Grupo"/>
          <p:cNvGrpSpPr/>
          <p:nvPr/>
        </p:nvGrpSpPr>
        <p:grpSpPr>
          <a:xfrm>
            <a:off x="7543800" y="3429000"/>
            <a:ext cx="1371600" cy="304800"/>
            <a:chOff x="5715000" y="1143000"/>
            <a:chExt cx="1371600" cy="304800"/>
          </a:xfrm>
        </p:grpSpPr>
        <p:sp>
          <p:nvSpPr>
            <p:cNvPr id="67" name="6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y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8" name="6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8" name="36 Grupo"/>
          <p:cNvGrpSpPr/>
          <p:nvPr/>
        </p:nvGrpSpPr>
        <p:grpSpPr>
          <a:xfrm>
            <a:off x="7543800" y="3733800"/>
            <a:ext cx="1371600" cy="304800"/>
            <a:chOff x="5715000" y="1143000"/>
            <a:chExt cx="1371600" cy="304800"/>
          </a:xfrm>
        </p:grpSpPr>
        <p:sp>
          <p:nvSpPr>
            <p:cNvPr id="70" name="6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71" name="7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9" name="26 Grupo"/>
          <p:cNvGrpSpPr/>
          <p:nvPr/>
        </p:nvGrpSpPr>
        <p:grpSpPr>
          <a:xfrm>
            <a:off x="7543800" y="1905000"/>
            <a:ext cx="1371600" cy="304800"/>
            <a:chOff x="5715000" y="1143000"/>
            <a:chExt cx="1371600" cy="304800"/>
          </a:xfrm>
        </p:grpSpPr>
        <p:sp>
          <p:nvSpPr>
            <p:cNvPr id="97" name="9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FV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8" name="9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sp>
        <p:nvSpPr>
          <p:cNvPr id="99" name="2 Marcador de contenido"/>
          <p:cNvSpPr>
            <a:spLocks noGrp="1"/>
          </p:cNvSpPr>
          <p:nvPr>
            <p:ph idx="1"/>
          </p:nvPr>
        </p:nvSpPr>
        <p:spPr>
          <a:xfrm>
            <a:off x="457200" y="1798637"/>
            <a:ext cx="4267200" cy="45259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procedure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w;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begin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w := x;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w := w*w*w;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return := w;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end;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x := 5;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y := 25 + call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 10;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write y;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endParaRPr lang="en-US" dirty="0"/>
          </a:p>
        </p:txBody>
      </p:sp>
      <p:sp>
        <p:nvSpPr>
          <p:cNvPr id="100" name="Text Box 4"/>
          <p:cNvSpPr txBox="1">
            <a:spLocks noChangeArrowheads="1"/>
          </p:cNvSpPr>
          <p:nvPr/>
        </p:nvSpPr>
        <p:spPr bwMode="auto">
          <a:xfrm>
            <a:off x="4800600" y="1676400"/>
            <a:ext cx="2286000" cy="4711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12 STO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13 OPR 0 RET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16 LIT 0 25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17 CAL 0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18 INC 0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19 OPR 0 SUM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20 LIT 0 10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21 OPR 0 DIV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22 STO 0 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23 LOD 0 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24 SIO 0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25 OPR 0 RET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0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1" name="100 Flecha derecha"/>
          <p:cNvSpPr/>
          <p:nvPr/>
        </p:nvSpPr>
        <p:spPr>
          <a:xfrm>
            <a:off x="4495800" y="3276600"/>
            <a:ext cx="381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Functional Value Return</a:t>
            </a:r>
            <a:endParaRPr lang="en-US" dirty="0"/>
          </a:p>
        </p:txBody>
      </p:sp>
      <p:sp>
        <p:nvSpPr>
          <p:cNvPr id="53" name="Text Box 6"/>
          <p:cNvSpPr txBox="1">
            <a:spLocks noChangeArrowheads="1"/>
          </p:cNvSpPr>
          <p:nvPr/>
        </p:nvSpPr>
        <p:spPr bwMode="auto">
          <a:xfrm>
            <a:off x="7680325" y="16002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3" name="26 Grupo"/>
          <p:cNvGrpSpPr/>
          <p:nvPr/>
        </p:nvGrpSpPr>
        <p:grpSpPr>
          <a:xfrm>
            <a:off x="7543800" y="2209800"/>
            <a:ext cx="1371600" cy="304800"/>
            <a:chOff x="5715000" y="1143000"/>
            <a:chExt cx="1371600" cy="304800"/>
          </a:xfrm>
        </p:grpSpPr>
        <p:sp>
          <p:nvSpPr>
            <p:cNvPr id="55" name="5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SL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6" name="5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4" name="33 Grupo"/>
          <p:cNvGrpSpPr/>
          <p:nvPr/>
        </p:nvGrpSpPr>
        <p:grpSpPr>
          <a:xfrm>
            <a:off x="7543800" y="2514600"/>
            <a:ext cx="1371600" cy="304800"/>
            <a:chOff x="5715000" y="1143000"/>
            <a:chExt cx="1371600" cy="304800"/>
          </a:xfrm>
        </p:grpSpPr>
        <p:sp>
          <p:nvSpPr>
            <p:cNvPr id="58" name="5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DL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9" name="5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36 Grupo"/>
          <p:cNvGrpSpPr/>
          <p:nvPr/>
        </p:nvGrpSpPr>
        <p:grpSpPr>
          <a:xfrm>
            <a:off x="7543800" y="2819400"/>
            <a:ext cx="1371600" cy="304800"/>
            <a:chOff x="5715000" y="1143000"/>
            <a:chExt cx="1371600" cy="304800"/>
          </a:xfrm>
        </p:grpSpPr>
        <p:sp>
          <p:nvSpPr>
            <p:cNvPr id="61" name="6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RA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2" name="6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36 Grupo"/>
          <p:cNvGrpSpPr/>
          <p:nvPr/>
        </p:nvGrpSpPr>
        <p:grpSpPr>
          <a:xfrm>
            <a:off x="7543800" y="3124200"/>
            <a:ext cx="1371600" cy="304800"/>
            <a:chOff x="5715000" y="1143000"/>
            <a:chExt cx="1371600" cy="304800"/>
          </a:xfrm>
        </p:grpSpPr>
        <p:sp>
          <p:nvSpPr>
            <p:cNvPr id="64" name="63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x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5" name="64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" name="36 Grupo"/>
          <p:cNvGrpSpPr/>
          <p:nvPr/>
        </p:nvGrpSpPr>
        <p:grpSpPr>
          <a:xfrm>
            <a:off x="7543800" y="3429000"/>
            <a:ext cx="1371600" cy="304800"/>
            <a:chOff x="5715000" y="1143000"/>
            <a:chExt cx="1371600" cy="304800"/>
          </a:xfrm>
        </p:grpSpPr>
        <p:sp>
          <p:nvSpPr>
            <p:cNvPr id="67" name="6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y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8" name="6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8" name="36 Grupo"/>
          <p:cNvGrpSpPr/>
          <p:nvPr/>
        </p:nvGrpSpPr>
        <p:grpSpPr>
          <a:xfrm>
            <a:off x="7543800" y="3733800"/>
            <a:ext cx="1371600" cy="304800"/>
            <a:chOff x="5715000" y="1143000"/>
            <a:chExt cx="1371600" cy="304800"/>
          </a:xfrm>
        </p:grpSpPr>
        <p:sp>
          <p:nvSpPr>
            <p:cNvPr id="70" name="6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71" name="7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9" name="26 Grupo"/>
          <p:cNvGrpSpPr/>
          <p:nvPr/>
        </p:nvGrpSpPr>
        <p:grpSpPr>
          <a:xfrm>
            <a:off x="7543800" y="1905000"/>
            <a:ext cx="1371600" cy="304800"/>
            <a:chOff x="5715000" y="1143000"/>
            <a:chExt cx="1371600" cy="304800"/>
          </a:xfrm>
        </p:grpSpPr>
        <p:sp>
          <p:nvSpPr>
            <p:cNvPr id="97" name="9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FV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8" name="9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sp>
        <p:nvSpPr>
          <p:cNvPr id="99" name="2 Marcador de contenido"/>
          <p:cNvSpPr>
            <a:spLocks noGrp="1"/>
          </p:cNvSpPr>
          <p:nvPr>
            <p:ph idx="1"/>
          </p:nvPr>
        </p:nvSpPr>
        <p:spPr>
          <a:xfrm>
            <a:off x="457200" y="1798637"/>
            <a:ext cx="4267200" cy="45259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procedure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w;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begin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w := x;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w := w*w*w;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return := w;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end;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x := 5;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y := 25 + call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 10;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write y;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endParaRPr lang="en-US" dirty="0"/>
          </a:p>
        </p:txBody>
      </p:sp>
      <p:sp>
        <p:nvSpPr>
          <p:cNvPr id="100" name="Text Box 4"/>
          <p:cNvSpPr txBox="1">
            <a:spLocks noChangeArrowheads="1"/>
          </p:cNvSpPr>
          <p:nvPr/>
        </p:nvSpPr>
        <p:spPr bwMode="auto">
          <a:xfrm>
            <a:off x="4800600" y="1676400"/>
            <a:ext cx="2286000" cy="4711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12 STO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13 OPR 0 RET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16 LIT 0 25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17 CAL 0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18 INC 0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19 OPR 0 SUM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20 LIT 0 10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21 OPR 0 DIV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22 STO 0 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23 LOD 0 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24 SIO 0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25 OPR 0 RET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0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1" name="100 Flecha derecha"/>
          <p:cNvSpPr/>
          <p:nvPr/>
        </p:nvSpPr>
        <p:spPr>
          <a:xfrm>
            <a:off x="4495800" y="3581400"/>
            <a:ext cx="381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36 Grupo"/>
          <p:cNvGrpSpPr/>
          <p:nvPr/>
        </p:nvGrpSpPr>
        <p:grpSpPr>
          <a:xfrm>
            <a:off x="7543800" y="4038600"/>
            <a:ext cx="1371600" cy="304800"/>
            <a:chOff x="5715000" y="1143000"/>
            <a:chExt cx="1371600" cy="304800"/>
          </a:xfrm>
        </p:grpSpPr>
        <p:sp>
          <p:nvSpPr>
            <p:cNvPr id="29" name="2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FV=125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0" name="29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7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Functional Value Return</a:t>
            </a:r>
            <a:endParaRPr lang="en-US" dirty="0"/>
          </a:p>
        </p:txBody>
      </p:sp>
      <p:sp>
        <p:nvSpPr>
          <p:cNvPr id="53" name="Text Box 6"/>
          <p:cNvSpPr txBox="1">
            <a:spLocks noChangeArrowheads="1"/>
          </p:cNvSpPr>
          <p:nvPr/>
        </p:nvSpPr>
        <p:spPr bwMode="auto">
          <a:xfrm>
            <a:off x="7680325" y="16002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3" name="26 Grupo"/>
          <p:cNvGrpSpPr/>
          <p:nvPr/>
        </p:nvGrpSpPr>
        <p:grpSpPr>
          <a:xfrm>
            <a:off x="7543800" y="2209800"/>
            <a:ext cx="1371600" cy="304800"/>
            <a:chOff x="5715000" y="1143000"/>
            <a:chExt cx="1371600" cy="304800"/>
          </a:xfrm>
        </p:grpSpPr>
        <p:sp>
          <p:nvSpPr>
            <p:cNvPr id="55" name="5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SL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6" name="5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4" name="33 Grupo"/>
          <p:cNvGrpSpPr/>
          <p:nvPr/>
        </p:nvGrpSpPr>
        <p:grpSpPr>
          <a:xfrm>
            <a:off x="7543800" y="2514600"/>
            <a:ext cx="1371600" cy="304800"/>
            <a:chOff x="5715000" y="1143000"/>
            <a:chExt cx="1371600" cy="304800"/>
          </a:xfrm>
        </p:grpSpPr>
        <p:sp>
          <p:nvSpPr>
            <p:cNvPr id="58" name="5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DL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9" name="5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36 Grupo"/>
          <p:cNvGrpSpPr/>
          <p:nvPr/>
        </p:nvGrpSpPr>
        <p:grpSpPr>
          <a:xfrm>
            <a:off x="7543800" y="2819400"/>
            <a:ext cx="1371600" cy="304800"/>
            <a:chOff x="5715000" y="1143000"/>
            <a:chExt cx="1371600" cy="304800"/>
          </a:xfrm>
        </p:grpSpPr>
        <p:sp>
          <p:nvSpPr>
            <p:cNvPr id="61" name="6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RA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2" name="6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36 Grupo"/>
          <p:cNvGrpSpPr/>
          <p:nvPr/>
        </p:nvGrpSpPr>
        <p:grpSpPr>
          <a:xfrm>
            <a:off x="7543800" y="3124200"/>
            <a:ext cx="1371600" cy="304800"/>
            <a:chOff x="5715000" y="1143000"/>
            <a:chExt cx="1371600" cy="304800"/>
          </a:xfrm>
        </p:grpSpPr>
        <p:sp>
          <p:nvSpPr>
            <p:cNvPr id="64" name="63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x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5" name="64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" name="36 Grupo"/>
          <p:cNvGrpSpPr/>
          <p:nvPr/>
        </p:nvGrpSpPr>
        <p:grpSpPr>
          <a:xfrm>
            <a:off x="7543800" y="3429000"/>
            <a:ext cx="1371600" cy="304800"/>
            <a:chOff x="5715000" y="1143000"/>
            <a:chExt cx="1371600" cy="304800"/>
          </a:xfrm>
        </p:grpSpPr>
        <p:sp>
          <p:nvSpPr>
            <p:cNvPr id="67" name="6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y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8" name="6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8" name="36 Grupo"/>
          <p:cNvGrpSpPr/>
          <p:nvPr/>
        </p:nvGrpSpPr>
        <p:grpSpPr>
          <a:xfrm>
            <a:off x="7543800" y="3733800"/>
            <a:ext cx="1371600" cy="304800"/>
            <a:chOff x="5715000" y="1143000"/>
            <a:chExt cx="1371600" cy="304800"/>
          </a:xfrm>
        </p:grpSpPr>
        <p:sp>
          <p:nvSpPr>
            <p:cNvPr id="70" name="6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150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71" name="7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9" name="26 Grupo"/>
          <p:cNvGrpSpPr/>
          <p:nvPr/>
        </p:nvGrpSpPr>
        <p:grpSpPr>
          <a:xfrm>
            <a:off x="7543800" y="1905000"/>
            <a:ext cx="1371600" cy="304800"/>
            <a:chOff x="5715000" y="1143000"/>
            <a:chExt cx="1371600" cy="304800"/>
          </a:xfrm>
        </p:grpSpPr>
        <p:sp>
          <p:nvSpPr>
            <p:cNvPr id="97" name="9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FV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8" name="9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sp>
        <p:nvSpPr>
          <p:cNvPr id="99" name="2 Marcador de contenido"/>
          <p:cNvSpPr>
            <a:spLocks noGrp="1"/>
          </p:cNvSpPr>
          <p:nvPr>
            <p:ph idx="1"/>
          </p:nvPr>
        </p:nvSpPr>
        <p:spPr>
          <a:xfrm>
            <a:off x="457200" y="1798637"/>
            <a:ext cx="4267200" cy="45259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procedure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w;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begin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w := x;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w := w*w*w;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return := w;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end;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x := 5;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y := 25 + call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 10;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write y;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endParaRPr lang="en-US" dirty="0"/>
          </a:p>
        </p:txBody>
      </p:sp>
      <p:sp>
        <p:nvSpPr>
          <p:cNvPr id="100" name="Text Box 4"/>
          <p:cNvSpPr txBox="1">
            <a:spLocks noChangeArrowheads="1"/>
          </p:cNvSpPr>
          <p:nvPr/>
        </p:nvSpPr>
        <p:spPr bwMode="auto">
          <a:xfrm>
            <a:off x="4800600" y="1676400"/>
            <a:ext cx="2286000" cy="4711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12 STO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13 OPR 0 RET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16 LIT 0 25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17 CAL 0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18 INC 0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19 OPR 0 SUM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20 LIT 0 10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21 OPR 0 DIV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22 STO 0 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23 LOD 0 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24 SIO 0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25 OPR 0 RET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0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1" name="100 Flecha derecha"/>
          <p:cNvSpPr/>
          <p:nvPr/>
        </p:nvSpPr>
        <p:spPr>
          <a:xfrm>
            <a:off x="4495800" y="3886200"/>
            <a:ext cx="381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Recover FV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/>
          <a:lstStyle/>
          <a:p>
            <a:r>
              <a:rPr lang="en-US" dirty="0" smtClean="0"/>
              <a:t>To use function calls inside expressions, we must treat them as factors. </a:t>
            </a:r>
          </a:p>
          <a:p>
            <a:endParaRPr lang="en-US" dirty="0" smtClean="0"/>
          </a:p>
          <a:p>
            <a:pPr>
              <a:buNone/>
            </a:pPr>
            <a:r>
              <a:rPr lang="en-US" sz="2400" dirty="0" smtClean="0"/>
              <a:t>factor ::= </a:t>
            </a:r>
            <a:r>
              <a:rPr lang="en-US" sz="2400" dirty="0" err="1" smtClean="0"/>
              <a:t>ident</a:t>
            </a:r>
            <a:r>
              <a:rPr lang="en-US" sz="2400" dirty="0" smtClean="0"/>
              <a:t> | number | "</a:t>
            </a:r>
            <a:r>
              <a:rPr lang="en-US" sz="2400" b="1" dirty="0" smtClean="0"/>
              <a:t>(</a:t>
            </a:r>
            <a:r>
              <a:rPr lang="en-US" sz="2400" dirty="0" smtClean="0"/>
              <a:t>" expression "</a:t>
            </a:r>
            <a:r>
              <a:rPr lang="en-US" sz="2400" b="1" dirty="0" smtClean="0"/>
              <a:t>)</a:t>
            </a:r>
            <a:r>
              <a:rPr lang="en-US" sz="2400" dirty="0" smtClean="0"/>
              <a:t>" | "</a:t>
            </a:r>
            <a:r>
              <a:rPr lang="en-US" sz="2400" b="1" dirty="0" smtClean="0"/>
              <a:t>call</a:t>
            </a:r>
            <a:r>
              <a:rPr lang="en-US" sz="2400" dirty="0" smtClean="0"/>
              <a:t>" </a:t>
            </a:r>
            <a:r>
              <a:rPr lang="en-US" sz="2400" dirty="0" err="1" smtClean="0"/>
              <a:t>ident</a:t>
            </a:r>
            <a:r>
              <a:rPr lang="en-US" sz="2400" b="1" dirty="0" smtClean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Differentiate call types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/>
          <a:lstStyle/>
          <a:p>
            <a:r>
              <a:rPr lang="en-US" dirty="0" smtClean="0"/>
              <a:t>When used as factor, we must generate INC.</a:t>
            </a:r>
            <a:endParaRPr lang="en-US" dirty="0" smtClean="0"/>
          </a:p>
          <a:p>
            <a:pPr>
              <a:buNone/>
            </a:pPr>
            <a:r>
              <a:rPr lang="en-US" sz="2400" dirty="0" smtClean="0"/>
              <a:t>factor ::= </a:t>
            </a:r>
            <a:r>
              <a:rPr lang="en-US" sz="2400" dirty="0" err="1" smtClean="0"/>
              <a:t>ident</a:t>
            </a:r>
            <a:r>
              <a:rPr lang="en-US" sz="2400" dirty="0" smtClean="0"/>
              <a:t> | number | "</a:t>
            </a:r>
            <a:r>
              <a:rPr lang="en-US" sz="2400" b="1" dirty="0" smtClean="0"/>
              <a:t>(</a:t>
            </a:r>
            <a:r>
              <a:rPr lang="en-US" sz="2400" dirty="0" smtClean="0"/>
              <a:t>" expression "</a:t>
            </a:r>
            <a:r>
              <a:rPr lang="en-US" sz="2400" b="1" dirty="0" smtClean="0"/>
              <a:t>)</a:t>
            </a:r>
            <a:r>
              <a:rPr lang="en-US" sz="2400" dirty="0" smtClean="0"/>
              <a:t>" | "</a:t>
            </a:r>
            <a:r>
              <a:rPr lang="en-US" sz="2400" b="1" dirty="0" smtClean="0"/>
              <a:t>call</a:t>
            </a:r>
            <a:r>
              <a:rPr lang="en-US" sz="2400" dirty="0" smtClean="0"/>
              <a:t>" </a:t>
            </a:r>
            <a:r>
              <a:rPr lang="en-US" sz="2400" dirty="0" err="1" smtClean="0"/>
              <a:t>ident</a:t>
            </a:r>
            <a:r>
              <a:rPr lang="en-US" sz="2400" b="1" dirty="0" smtClean="0"/>
              <a:t>.</a:t>
            </a:r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endParaRPr lang="en-US" sz="2400" b="1" dirty="0" smtClean="0"/>
          </a:p>
          <a:p>
            <a:r>
              <a:rPr lang="en-US" dirty="0" smtClean="0"/>
              <a:t>When used </a:t>
            </a:r>
            <a:r>
              <a:rPr lang="en-US" dirty="0" smtClean="0"/>
              <a:t>as statement, we do nothing else.</a:t>
            </a:r>
            <a:endParaRPr lang="en-US" sz="2400" b="1" dirty="0" smtClean="0"/>
          </a:p>
          <a:p>
            <a:pPr>
              <a:buNone/>
            </a:pPr>
            <a:r>
              <a:rPr lang="en-US" sz="2400" dirty="0" smtClean="0"/>
              <a:t>statement   ::= [ </a:t>
            </a:r>
            <a:r>
              <a:rPr lang="en-US" sz="2400" dirty="0" smtClean="0"/>
              <a:t>…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	| "</a:t>
            </a:r>
            <a:r>
              <a:rPr lang="en-US" sz="2400" b="1" dirty="0" smtClean="0"/>
              <a:t>call</a:t>
            </a:r>
            <a:r>
              <a:rPr lang="en-US" sz="2400" dirty="0" smtClean="0"/>
              <a:t>" </a:t>
            </a:r>
            <a:r>
              <a:rPr lang="en-US" sz="2400" dirty="0" err="1" smtClean="0"/>
              <a:t>ident</a:t>
            </a:r>
            <a:r>
              <a:rPr lang="en-US" sz="2400" dirty="0" smtClean="0"/>
              <a:t> </a:t>
            </a:r>
            <a:r>
              <a:rPr lang="en-US" sz="2400" dirty="0" smtClean="0"/>
              <a:t>parameter-list</a:t>
            </a:r>
          </a:p>
          <a:p>
            <a:pPr>
              <a:buNone/>
            </a:pPr>
            <a:r>
              <a:rPr lang="en-US" sz="2400" dirty="0" smtClean="0"/>
              <a:t>		</a:t>
            </a:r>
            <a:r>
              <a:rPr lang="en-US" sz="2400" dirty="0" smtClean="0"/>
              <a:t>…</a:t>
            </a: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Parameter Passing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98637"/>
            <a:ext cx="6934200" cy="4525963"/>
          </a:xfrm>
        </p:spPr>
        <p:txBody>
          <a:bodyPr/>
          <a:lstStyle/>
          <a:p>
            <a:r>
              <a:rPr lang="en-US" dirty="0" smtClean="0"/>
              <a:t>Decouples the input of a procedure.</a:t>
            </a:r>
          </a:p>
          <a:p>
            <a:r>
              <a:rPr lang="en-US" dirty="0" smtClean="0"/>
              <a:t>We treat parameter exactly as variables, with one distinction:</a:t>
            </a:r>
          </a:p>
          <a:p>
            <a:pPr lvl="1"/>
            <a:r>
              <a:rPr lang="en-US" dirty="0" smtClean="0"/>
              <a:t>The value of a parameter is set before we call the procedure.</a:t>
            </a:r>
          </a:p>
          <a:p>
            <a:r>
              <a:rPr lang="en-US" dirty="0" smtClean="0"/>
              <a:t>We must add parameter slots in the </a:t>
            </a:r>
            <a:r>
              <a:rPr lang="en-US" dirty="0" smtClean="0"/>
              <a:t>AR, before the variable slots.</a:t>
            </a:r>
            <a:endParaRPr lang="en-US" dirty="0"/>
          </a:p>
        </p:txBody>
      </p:sp>
      <p:grpSp>
        <p:nvGrpSpPr>
          <p:cNvPr id="4" name="26 Grupo"/>
          <p:cNvGrpSpPr/>
          <p:nvPr/>
        </p:nvGrpSpPr>
        <p:grpSpPr>
          <a:xfrm>
            <a:off x="7543800" y="4419600"/>
            <a:ext cx="1371600" cy="304800"/>
            <a:chOff x="5715000" y="1143000"/>
            <a:chExt cx="1371600" cy="304800"/>
          </a:xfrm>
        </p:grpSpPr>
        <p:sp>
          <p:nvSpPr>
            <p:cNvPr id="5" name="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SL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" name="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" name="33 Grupo"/>
          <p:cNvGrpSpPr/>
          <p:nvPr/>
        </p:nvGrpSpPr>
        <p:grpSpPr>
          <a:xfrm>
            <a:off x="7543800" y="4724400"/>
            <a:ext cx="1371600" cy="304800"/>
            <a:chOff x="5715000" y="1143000"/>
            <a:chExt cx="1371600" cy="304800"/>
          </a:xfrm>
        </p:grpSpPr>
        <p:sp>
          <p:nvSpPr>
            <p:cNvPr id="8" name="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DL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" name="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0" name="36 Grupo"/>
          <p:cNvGrpSpPr/>
          <p:nvPr/>
        </p:nvGrpSpPr>
        <p:grpSpPr>
          <a:xfrm>
            <a:off x="7543800" y="5029200"/>
            <a:ext cx="1371600" cy="304800"/>
            <a:chOff x="5715000" y="1143000"/>
            <a:chExt cx="1371600" cy="304800"/>
          </a:xfrm>
        </p:grpSpPr>
        <p:sp>
          <p:nvSpPr>
            <p:cNvPr id="11" name="1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RA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12" name="1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3" name="36 Grupo"/>
          <p:cNvGrpSpPr/>
          <p:nvPr/>
        </p:nvGrpSpPr>
        <p:grpSpPr>
          <a:xfrm>
            <a:off x="7543800" y="5334000"/>
            <a:ext cx="1371600" cy="304800"/>
            <a:chOff x="5715000" y="1143000"/>
            <a:chExt cx="1371600" cy="304800"/>
          </a:xfrm>
        </p:grpSpPr>
        <p:sp>
          <p:nvSpPr>
            <p:cNvPr id="14" name="13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err="1" smtClean="0">
                  <a:latin typeface="Courier10 BT" pitchFamily="49" charset="0"/>
                </a:rPr>
                <a:t>params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15" name="14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6" name="36 Grupo"/>
          <p:cNvGrpSpPr/>
          <p:nvPr/>
        </p:nvGrpSpPr>
        <p:grpSpPr>
          <a:xfrm>
            <a:off x="7543800" y="5638800"/>
            <a:ext cx="1371600" cy="304800"/>
            <a:chOff x="5715000" y="1143000"/>
            <a:chExt cx="1371600" cy="304800"/>
          </a:xfrm>
        </p:grpSpPr>
        <p:sp>
          <p:nvSpPr>
            <p:cNvPr id="17" name="1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…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18" name="1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X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2" name="26 Grupo"/>
          <p:cNvGrpSpPr/>
          <p:nvPr/>
        </p:nvGrpSpPr>
        <p:grpSpPr>
          <a:xfrm>
            <a:off x="7543800" y="4114800"/>
            <a:ext cx="1371600" cy="304800"/>
            <a:chOff x="5715000" y="1143000"/>
            <a:chExt cx="1371600" cy="304800"/>
          </a:xfrm>
        </p:grpSpPr>
        <p:sp>
          <p:nvSpPr>
            <p:cNvPr id="23" name="2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FV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24" name="2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5" name="36 Grupo"/>
          <p:cNvGrpSpPr/>
          <p:nvPr/>
        </p:nvGrpSpPr>
        <p:grpSpPr>
          <a:xfrm>
            <a:off x="7543800" y="5943600"/>
            <a:ext cx="1371600" cy="304800"/>
            <a:chOff x="5715000" y="1143000"/>
            <a:chExt cx="1371600" cy="304800"/>
          </a:xfrm>
        </p:grpSpPr>
        <p:sp>
          <p:nvSpPr>
            <p:cNvPr id="26" name="2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err="1" smtClean="0">
                  <a:latin typeface="Courier10 BT" pitchFamily="49" charset="0"/>
                </a:rPr>
                <a:t>vars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27" name="26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X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8" name="36 Grupo"/>
          <p:cNvGrpSpPr/>
          <p:nvPr/>
        </p:nvGrpSpPr>
        <p:grpSpPr>
          <a:xfrm>
            <a:off x="7543800" y="6248400"/>
            <a:ext cx="1371600" cy="304800"/>
            <a:chOff x="5715000" y="1143000"/>
            <a:chExt cx="1371600" cy="304800"/>
          </a:xfrm>
        </p:grpSpPr>
        <p:sp>
          <p:nvSpPr>
            <p:cNvPr id="29" name="2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…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0" name="29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X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PL/0 Program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f, n;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procedure fact;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ans1;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begin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ans1:=n;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n:= n-1;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if n = 0 then f := 1;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if n &gt; 0 then call fact;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f:=f*ans1;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end;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n:=3;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call fact;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write f;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end.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4" name="3 Conector recto de flecha"/>
          <p:cNvCxnSpPr>
            <a:stCxn id="5" idx="1"/>
          </p:cNvCxnSpPr>
          <p:nvPr/>
        </p:nvCxnSpPr>
        <p:spPr>
          <a:xfrm flipH="1" flipV="1">
            <a:off x="1828800" y="1828801"/>
            <a:ext cx="1676400" cy="3993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4 CuadroTexto"/>
          <p:cNvSpPr txBox="1"/>
          <p:nvPr/>
        </p:nvSpPr>
        <p:spPr>
          <a:xfrm>
            <a:off x="3505200" y="1905000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Global variables used to send and receive data from procedure.</a:t>
            </a:r>
            <a:endParaRPr lang="en-US" dirty="0"/>
          </a:p>
        </p:txBody>
      </p:sp>
      <p:cxnSp>
        <p:nvCxnSpPr>
          <p:cNvPr id="7" name="6 Conector recto de flecha"/>
          <p:cNvCxnSpPr>
            <a:stCxn id="8" idx="1"/>
          </p:cNvCxnSpPr>
          <p:nvPr/>
        </p:nvCxnSpPr>
        <p:spPr>
          <a:xfrm flipH="1" flipV="1">
            <a:off x="2133600" y="2438400"/>
            <a:ext cx="3200400" cy="1071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>
            <a:off x="5334000" y="3048000"/>
            <a:ext cx="289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Local variables needed to keep temporal calculations and values.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How Parameter Passing works?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/>
          <a:lstStyle/>
          <a:p>
            <a:r>
              <a:rPr lang="en-US" dirty="0" smtClean="0"/>
              <a:t>Before the call, we must set the value of the parameters.</a:t>
            </a:r>
          </a:p>
          <a:p>
            <a:r>
              <a:rPr lang="en-US" dirty="0" smtClean="0"/>
              <a:t>Each parameter is an expression, so first solve all expressions. </a:t>
            </a:r>
          </a:p>
          <a:p>
            <a:r>
              <a:rPr lang="en-US" dirty="0" smtClean="0"/>
              <a:t>We must predict the position of parameters.</a:t>
            </a:r>
          </a:p>
          <a:p>
            <a:r>
              <a:rPr lang="en-US" dirty="0" smtClean="0"/>
              <a:t>Copy expressions results to parameter slots.</a:t>
            </a:r>
          </a:p>
          <a:p>
            <a:r>
              <a:rPr lang="en-US" dirty="0" smtClean="0"/>
              <a:t>Then make the call.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err="1" smtClean="0"/>
              <a:t>Param</a:t>
            </a:r>
            <a:r>
              <a:rPr lang="en-US" dirty="0" smtClean="0"/>
              <a:t> Passing Example</a:t>
            </a:r>
            <a:endParaRPr lang="en-US" dirty="0"/>
          </a:p>
        </p:txBody>
      </p:sp>
      <p:sp>
        <p:nvSpPr>
          <p:cNvPr id="53" name="Text Box 6"/>
          <p:cNvSpPr txBox="1">
            <a:spLocks noChangeArrowheads="1"/>
          </p:cNvSpPr>
          <p:nvPr/>
        </p:nvSpPr>
        <p:spPr bwMode="auto">
          <a:xfrm>
            <a:off x="7680325" y="16002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3" name="26 Grupo"/>
          <p:cNvGrpSpPr/>
          <p:nvPr/>
        </p:nvGrpSpPr>
        <p:grpSpPr>
          <a:xfrm>
            <a:off x="7543800" y="2209800"/>
            <a:ext cx="1371600" cy="304800"/>
            <a:chOff x="5715000" y="1143000"/>
            <a:chExt cx="1371600" cy="304800"/>
          </a:xfrm>
        </p:grpSpPr>
        <p:sp>
          <p:nvSpPr>
            <p:cNvPr id="55" name="5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SL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6" name="5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4" name="33 Grupo"/>
          <p:cNvGrpSpPr/>
          <p:nvPr/>
        </p:nvGrpSpPr>
        <p:grpSpPr>
          <a:xfrm>
            <a:off x="7543800" y="2514600"/>
            <a:ext cx="1371600" cy="304800"/>
            <a:chOff x="5715000" y="1143000"/>
            <a:chExt cx="1371600" cy="304800"/>
          </a:xfrm>
        </p:grpSpPr>
        <p:sp>
          <p:nvSpPr>
            <p:cNvPr id="58" name="5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DL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9" name="5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36 Grupo"/>
          <p:cNvGrpSpPr/>
          <p:nvPr/>
        </p:nvGrpSpPr>
        <p:grpSpPr>
          <a:xfrm>
            <a:off x="7543800" y="2819400"/>
            <a:ext cx="1371600" cy="304800"/>
            <a:chOff x="5715000" y="1143000"/>
            <a:chExt cx="1371600" cy="304800"/>
          </a:xfrm>
        </p:grpSpPr>
        <p:sp>
          <p:nvSpPr>
            <p:cNvPr id="61" name="6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RA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2" name="6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36 Grupo"/>
          <p:cNvGrpSpPr/>
          <p:nvPr/>
        </p:nvGrpSpPr>
        <p:grpSpPr>
          <a:xfrm>
            <a:off x="7543800" y="3124200"/>
            <a:ext cx="1371600" cy="304800"/>
            <a:chOff x="5715000" y="1143000"/>
            <a:chExt cx="1371600" cy="304800"/>
          </a:xfrm>
        </p:grpSpPr>
        <p:sp>
          <p:nvSpPr>
            <p:cNvPr id="64" name="63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x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5" name="64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" name="36 Grupo"/>
          <p:cNvGrpSpPr/>
          <p:nvPr/>
        </p:nvGrpSpPr>
        <p:grpSpPr>
          <a:xfrm>
            <a:off x="7543800" y="3429000"/>
            <a:ext cx="1371600" cy="304800"/>
            <a:chOff x="5715000" y="1143000"/>
            <a:chExt cx="1371600" cy="304800"/>
          </a:xfrm>
        </p:grpSpPr>
        <p:sp>
          <p:nvSpPr>
            <p:cNvPr id="67" name="6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y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8" name="6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9" name="26 Grupo"/>
          <p:cNvGrpSpPr/>
          <p:nvPr/>
        </p:nvGrpSpPr>
        <p:grpSpPr>
          <a:xfrm>
            <a:off x="7543800" y="1905000"/>
            <a:ext cx="1371600" cy="304800"/>
            <a:chOff x="5715000" y="1143000"/>
            <a:chExt cx="1371600" cy="304800"/>
          </a:xfrm>
        </p:grpSpPr>
        <p:sp>
          <p:nvSpPr>
            <p:cNvPr id="97" name="9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FV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8" name="9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sp>
        <p:nvSpPr>
          <p:cNvPr id="99" name="2 Marcador de contenido"/>
          <p:cNvSpPr>
            <a:spLocks noGrp="1"/>
          </p:cNvSpPr>
          <p:nvPr>
            <p:ph idx="1"/>
          </p:nvPr>
        </p:nvSpPr>
        <p:spPr>
          <a:xfrm>
            <a:off x="457200" y="1798637"/>
            <a:ext cx="4267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procedure sum(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begin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return :=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a+b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end;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x := 5;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y := call sum(x,2*x);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write y;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end.</a:t>
            </a:r>
            <a:endParaRPr lang="en-US" sz="2000" dirty="0"/>
          </a:p>
        </p:txBody>
      </p:sp>
      <p:sp>
        <p:nvSpPr>
          <p:cNvPr id="100" name="Text Box 4"/>
          <p:cNvSpPr txBox="1">
            <a:spLocks noChangeArrowheads="1"/>
          </p:cNvSpPr>
          <p:nvPr/>
        </p:nvSpPr>
        <p:spPr bwMode="auto">
          <a:xfrm>
            <a:off x="4800600" y="1676400"/>
            <a:ext cx="2286000" cy="440338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8  INC 0 6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9  LIT 0 5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10 STO 0 4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11 LOD 0 4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12 LIT 0 2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13 LOD 0 4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14 OPR 0 4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15 STO 0 11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16 STO 0 10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17 CAL 0 1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18 INC 0 1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19 STO 0 5</a:t>
            </a:r>
            <a:endParaRPr lang="en-US" sz="2000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0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1" name="100 Flecha derecha"/>
          <p:cNvSpPr/>
          <p:nvPr/>
        </p:nvSpPr>
        <p:spPr>
          <a:xfrm>
            <a:off x="4495800" y="2133600"/>
            <a:ext cx="381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27 Flecha derecha"/>
          <p:cNvSpPr/>
          <p:nvPr/>
        </p:nvSpPr>
        <p:spPr>
          <a:xfrm>
            <a:off x="7086600" y="3429000"/>
            <a:ext cx="381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err="1" smtClean="0"/>
              <a:t>Param</a:t>
            </a:r>
            <a:r>
              <a:rPr lang="en-US" dirty="0" smtClean="0"/>
              <a:t> Passing Example</a:t>
            </a:r>
            <a:endParaRPr lang="en-US" dirty="0"/>
          </a:p>
        </p:txBody>
      </p:sp>
      <p:sp>
        <p:nvSpPr>
          <p:cNvPr id="53" name="Text Box 6"/>
          <p:cNvSpPr txBox="1">
            <a:spLocks noChangeArrowheads="1"/>
          </p:cNvSpPr>
          <p:nvPr/>
        </p:nvSpPr>
        <p:spPr bwMode="auto">
          <a:xfrm>
            <a:off x="7680325" y="16002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3" name="26 Grupo"/>
          <p:cNvGrpSpPr/>
          <p:nvPr/>
        </p:nvGrpSpPr>
        <p:grpSpPr>
          <a:xfrm>
            <a:off x="7543800" y="2209800"/>
            <a:ext cx="1371600" cy="304800"/>
            <a:chOff x="5715000" y="1143000"/>
            <a:chExt cx="1371600" cy="304800"/>
          </a:xfrm>
        </p:grpSpPr>
        <p:sp>
          <p:nvSpPr>
            <p:cNvPr id="55" name="5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SL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6" name="5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4" name="33 Grupo"/>
          <p:cNvGrpSpPr/>
          <p:nvPr/>
        </p:nvGrpSpPr>
        <p:grpSpPr>
          <a:xfrm>
            <a:off x="7543800" y="2514600"/>
            <a:ext cx="1371600" cy="304800"/>
            <a:chOff x="5715000" y="1143000"/>
            <a:chExt cx="1371600" cy="304800"/>
          </a:xfrm>
        </p:grpSpPr>
        <p:sp>
          <p:nvSpPr>
            <p:cNvPr id="58" name="5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DL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9" name="5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36 Grupo"/>
          <p:cNvGrpSpPr/>
          <p:nvPr/>
        </p:nvGrpSpPr>
        <p:grpSpPr>
          <a:xfrm>
            <a:off x="7543800" y="2819400"/>
            <a:ext cx="1371600" cy="304800"/>
            <a:chOff x="5715000" y="1143000"/>
            <a:chExt cx="1371600" cy="304800"/>
          </a:xfrm>
        </p:grpSpPr>
        <p:sp>
          <p:nvSpPr>
            <p:cNvPr id="61" name="6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RA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2" name="6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36 Grupo"/>
          <p:cNvGrpSpPr/>
          <p:nvPr/>
        </p:nvGrpSpPr>
        <p:grpSpPr>
          <a:xfrm>
            <a:off x="7543800" y="3124200"/>
            <a:ext cx="1371600" cy="304800"/>
            <a:chOff x="5715000" y="1143000"/>
            <a:chExt cx="1371600" cy="304800"/>
          </a:xfrm>
        </p:grpSpPr>
        <p:sp>
          <p:nvSpPr>
            <p:cNvPr id="64" name="63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x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5" name="64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" name="36 Grupo"/>
          <p:cNvGrpSpPr/>
          <p:nvPr/>
        </p:nvGrpSpPr>
        <p:grpSpPr>
          <a:xfrm>
            <a:off x="7543800" y="3429000"/>
            <a:ext cx="1371600" cy="304800"/>
            <a:chOff x="5715000" y="1143000"/>
            <a:chExt cx="1371600" cy="304800"/>
          </a:xfrm>
        </p:grpSpPr>
        <p:sp>
          <p:nvSpPr>
            <p:cNvPr id="67" name="6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y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8" name="6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8" name="26 Grupo"/>
          <p:cNvGrpSpPr/>
          <p:nvPr/>
        </p:nvGrpSpPr>
        <p:grpSpPr>
          <a:xfrm>
            <a:off x="7543800" y="1905000"/>
            <a:ext cx="1371600" cy="304800"/>
            <a:chOff x="5715000" y="1143000"/>
            <a:chExt cx="1371600" cy="304800"/>
          </a:xfrm>
        </p:grpSpPr>
        <p:sp>
          <p:nvSpPr>
            <p:cNvPr id="97" name="9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FV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8" name="9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sp>
        <p:nvSpPr>
          <p:cNvPr id="99" name="2 Marcador de contenido"/>
          <p:cNvSpPr>
            <a:spLocks noGrp="1"/>
          </p:cNvSpPr>
          <p:nvPr>
            <p:ph idx="1"/>
          </p:nvPr>
        </p:nvSpPr>
        <p:spPr>
          <a:xfrm>
            <a:off x="457200" y="1798637"/>
            <a:ext cx="4267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procedure sum(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begin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return :=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a+b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end;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x := 5;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y := call sum(x,2*x);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write y;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end.</a:t>
            </a:r>
            <a:endParaRPr lang="en-US" sz="2000" dirty="0"/>
          </a:p>
        </p:txBody>
      </p:sp>
      <p:sp>
        <p:nvSpPr>
          <p:cNvPr id="100" name="Text Box 4"/>
          <p:cNvSpPr txBox="1">
            <a:spLocks noChangeArrowheads="1"/>
          </p:cNvSpPr>
          <p:nvPr/>
        </p:nvSpPr>
        <p:spPr bwMode="auto">
          <a:xfrm>
            <a:off x="4800600" y="1676400"/>
            <a:ext cx="2286000" cy="440338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8  INC 0 6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9  LIT 0 5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10 STO 0 4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11 LOD 0 4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12 LIT 0 2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13 LOD 0 4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14 OPR 0 4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15 STO 0 11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16 STO 0 10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17 CAL 0 1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18 INC 0 1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19 STO 0 5</a:t>
            </a:r>
            <a:endParaRPr lang="en-US" sz="2000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0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1" name="100 Flecha derecha"/>
          <p:cNvSpPr/>
          <p:nvPr/>
        </p:nvSpPr>
        <p:spPr>
          <a:xfrm>
            <a:off x="4495800" y="2362200"/>
            <a:ext cx="381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36 Grupo"/>
          <p:cNvGrpSpPr/>
          <p:nvPr/>
        </p:nvGrpSpPr>
        <p:grpSpPr>
          <a:xfrm>
            <a:off x="7543800" y="3733800"/>
            <a:ext cx="1371600" cy="304800"/>
            <a:chOff x="5715000" y="1143000"/>
            <a:chExt cx="1371600" cy="304800"/>
          </a:xfrm>
        </p:grpSpPr>
        <p:sp>
          <p:nvSpPr>
            <p:cNvPr id="26" name="2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27" name="26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sp>
        <p:nvSpPr>
          <p:cNvPr id="28" name="27 Flecha derecha"/>
          <p:cNvSpPr/>
          <p:nvPr/>
        </p:nvSpPr>
        <p:spPr>
          <a:xfrm>
            <a:off x="7086600" y="3733800"/>
            <a:ext cx="381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err="1" smtClean="0"/>
              <a:t>Param</a:t>
            </a:r>
            <a:r>
              <a:rPr lang="en-US" dirty="0" smtClean="0"/>
              <a:t> Passing Example</a:t>
            </a:r>
            <a:endParaRPr lang="en-US" dirty="0"/>
          </a:p>
        </p:txBody>
      </p:sp>
      <p:sp>
        <p:nvSpPr>
          <p:cNvPr id="53" name="Text Box 6"/>
          <p:cNvSpPr txBox="1">
            <a:spLocks noChangeArrowheads="1"/>
          </p:cNvSpPr>
          <p:nvPr/>
        </p:nvSpPr>
        <p:spPr bwMode="auto">
          <a:xfrm>
            <a:off x="7680325" y="16002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3" name="26 Grupo"/>
          <p:cNvGrpSpPr/>
          <p:nvPr/>
        </p:nvGrpSpPr>
        <p:grpSpPr>
          <a:xfrm>
            <a:off x="7543800" y="2209800"/>
            <a:ext cx="1371600" cy="304800"/>
            <a:chOff x="5715000" y="1143000"/>
            <a:chExt cx="1371600" cy="304800"/>
          </a:xfrm>
        </p:grpSpPr>
        <p:sp>
          <p:nvSpPr>
            <p:cNvPr id="55" name="5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SL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6" name="5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4" name="33 Grupo"/>
          <p:cNvGrpSpPr/>
          <p:nvPr/>
        </p:nvGrpSpPr>
        <p:grpSpPr>
          <a:xfrm>
            <a:off x="7543800" y="2514600"/>
            <a:ext cx="1371600" cy="304800"/>
            <a:chOff x="5715000" y="1143000"/>
            <a:chExt cx="1371600" cy="304800"/>
          </a:xfrm>
        </p:grpSpPr>
        <p:sp>
          <p:nvSpPr>
            <p:cNvPr id="58" name="5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DL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9" name="5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36 Grupo"/>
          <p:cNvGrpSpPr/>
          <p:nvPr/>
        </p:nvGrpSpPr>
        <p:grpSpPr>
          <a:xfrm>
            <a:off x="7543800" y="2819400"/>
            <a:ext cx="1371600" cy="304800"/>
            <a:chOff x="5715000" y="1143000"/>
            <a:chExt cx="1371600" cy="304800"/>
          </a:xfrm>
        </p:grpSpPr>
        <p:sp>
          <p:nvSpPr>
            <p:cNvPr id="61" name="6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RA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2" name="6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36 Grupo"/>
          <p:cNvGrpSpPr/>
          <p:nvPr/>
        </p:nvGrpSpPr>
        <p:grpSpPr>
          <a:xfrm>
            <a:off x="7543800" y="3124200"/>
            <a:ext cx="1371600" cy="304800"/>
            <a:chOff x="5715000" y="1143000"/>
            <a:chExt cx="1371600" cy="304800"/>
          </a:xfrm>
        </p:grpSpPr>
        <p:sp>
          <p:nvSpPr>
            <p:cNvPr id="64" name="63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x=5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5" name="64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" name="36 Grupo"/>
          <p:cNvGrpSpPr/>
          <p:nvPr/>
        </p:nvGrpSpPr>
        <p:grpSpPr>
          <a:xfrm>
            <a:off x="7543800" y="3429000"/>
            <a:ext cx="1371600" cy="304800"/>
            <a:chOff x="5715000" y="1143000"/>
            <a:chExt cx="1371600" cy="304800"/>
          </a:xfrm>
        </p:grpSpPr>
        <p:sp>
          <p:nvSpPr>
            <p:cNvPr id="67" name="6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y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8" name="6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8" name="26 Grupo"/>
          <p:cNvGrpSpPr/>
          <p:nvPr/>
        </p:nvGrpSpPr>
        <p:grpSpPr>
          <a:xfrm>
            <a:off x="7543800" y="1905000"/>
            <a:ext cx="1371600" cy="304800"/>
            <a:chOff x="5715000" y="1143000"/>
            <a:chExt cx="1371600" cy="304800"/>
          </a:xfrm>
        </p:grpSpPr>
        <p:sp>
          <p:nvSpPr>
            <p:cNvPr id="97" name="9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FV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8" name="9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sp>
        <p:nvSpPr>
          <p:cNvPr id="99" name="2 Marcador de contenido"/>
          <p:cNvSpPr>
            <a:spLocks noGrp="1"/>
          </p:cNvSpPr>
          <p:nvPr>
            <p:ph idx="1"/>
          </p:nvPr>
        </p:nvSpPr>
        <p:spPr>
          <a:xfrm>
            <a:off x="457200" y="1798637"/>
            <a:ext cx="4267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procedure sum(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begin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return :=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a+b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end;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x := 5;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y := call sum(x,2*x);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write y;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end.</a:t>
            </a:r>
            <a:endParaRPr lang="en-US" sz="2000" dirty="0"/>
          </a:p>
        </p:txBody>
      </p:sp>
      <p:sp>
        <p:nvSpPr>
          <p:cNvPr id="100" name="Text Box 4"/>
          <p:cNvSpPr txBox="1">
            <a:spLocks noChangeArrowheads="1"/>
          </p:cNvSpPr>
          <p:nvPr/>
        </p:nvSpPr>
        <p:spPr bwMode="auto">
          <a:xfrm>
            <a:off x="4800600" y="1676400"/>
            <a:ext cx="2286000" cy="440338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8  INC 0 6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9  LIT 0 5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10 STO 0 4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11 LOD 0 4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12 LIT 0 2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13 LOD 0 4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14 OPR 0 4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15 STO 0 11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16 STO 0 10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17 CAL 0 1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18 INC 0 1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19 STO 0 5</a:t>
            </a:r>
            <a:endParaRPr lang="en-US" sz="2000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0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1" name="100 Flecha derecha"/>
          <p:cNvSpPr/>
          <p:nvPr/>
        </p:nvSpPr>
        <p:spPr>
          <a:xfrm>
            <a:off x="4495800" y="2667000"/>
            <a:ext cx="381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27 Flecha derecha"/>
          <p:cNvSpPr/>
          <p:nvPr/>
        </p:nvSpPr>
        <p:spPr>
          <a:xfrm>
            <a:off x="7086600" y="3429000"/>
            <a:ext cx="381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err="1" smtClean="0"/>
              <a:t>Param</a:t>
            </a:r>
            <a:r>
              <a:rPr lang="en-US" dirty="0" smtClean="0"/>
              <a:t> Passing Example</a:t>
            </a:r>
            <a:endParaRPr lang="en-US" dirty="0"/>
          </a:p>
        </p:txBody>
      </p:sp>
      <p:sp>
        <p:nvSpPr>
          <p:cNvPr id="53" name="Text Box 6"/>
          <p:cNvSpPr txBox="1">
            <a:spLocks noChangeArrowheads="1"/>
          </p:cNvSpPr>
          <p:nvPr/>
        </p:nvSpPr>
        <p:spPr bwMode="auto">
          <a:xfrm>
            <a:off x="7680325" y="16002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3" name="26 Grupo"/>
          <p:cNvGrpSpPr/>
          <p:nvPr/>
        </p:nvGrpSpPr>
        <p:grpSpPr>
          <a:xfrm>
            <a:off x="7543800" y="2209800"/>
            <a:ext cx="1371600" cy="304800"/>
            <a:chOff x="5715000" y="1143000"/>
            <a:chExt cx="1371600" cy="304800"/>
          </a:xfrm>
        </p:grpSpPr>
        <p:sp>
          <p:nvSpPr>
            <p:cNvPr id="55" name="5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SL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6" name="5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4" name="33 Grupo"/>
          <p:cNvGrpSpPr/>
          <p:nvPr/>
        </p:nvGrpSpPr>
        <p:grpSpPr>
          <a:xfrm>
            <a:off x="7543800" y="2514600"/>
            <a:ext cx="1371600" cy="304800"/>
            <a:chOff x="5715000" y="1143000"/>
            <a:chExt cx="1371600" cy="304800"/>
          </a:xfrm>
        </p:grpSpPr>
        <p:sp>
          <p:nvSpPr>
            <p:cNvPr id="58" name="5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DL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9" name="5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36 Grupo"/>
          <p:cNvGrpSpPr/>
          <p:nvPr/>
        </p:nvGrpSpPr>
        <p:grpSpPr>
          <a:xfrm>
            <a:off x="7543800" y="2819400"/>
            <a:ext cx="1371600" cy="304800"/>
            <a:chOff x="5715000" y="1143000"/>
            <a:chExt cx="1371600" cy="304800"/>
          </a:xfrm>
        </p:grpSpPr>
        <p:sp>
          <p:nvSpPr>
            <p:cNvPr id="61" name="6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RA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2" name="6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36 Grupo"/>
          <p:cNvGrpSpPr/>
          <p:nvPr/>
        </p:nvGrpSpPr>
        <p:grpSpPr>
          <a:xfrm>
            <a:off x="7543800" y="3124200"/>
            <a:ext cx="1371600" cy="304800"/>
            <a:chOff x="5715000" y="1143000"/>
            <a:chExt cx="1371600" cy="304800"/>
          </a:xfrm>
        </p:grpSpPr>
        <p:sp>
          <p:nvSpPr>
            <p:cNvPr id="64" name="63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x=5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5" name="64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" name="36 Grupo"/>
          <p:cNvGrpSpPr/>
          <p:nvPr/>
        </p:nvGrpSpPr>
        <p:grpSpPr>
          <a:xfrm>
            <a:off x="7543800" y="3429000"/>
            <a:ext cx="1371600" cy="304800"/>
            <a:chOff x="5715000" y="1143000"/>
            <a:chExt cx="1371600" cy="304800"/>
          </a:xfrm>
        </p:grpSpPr>
        <p:sp>
          <p:nvSpPr>
            <p:cNvPr id="67" name="6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y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8" name="6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8" name="26 Grupo"/>
          <p:cNvGrpSpPr/>
          <p:nvPr/>
        </p:nvGrpSpPr>
        <p:grpSpPr>
          <a:xfrm>
            <a:off x="7543800" y="1905000"/>
            <a:ext cx="1371600" cy="304800"/>
            <a:chOff x="5715000" y="1143000"/>
            <a:chExt cx="1371600" cy="304800"/>
          </a:xfrm>
        </p:grpSpPr>
        <p:sp>
          <p:nvSpPr>
            <p:cNvPr id="97" name="9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FV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8" name="9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sp>
        <p:nvSpPr>
          <p:cNvPr id="99" name="2 Marcador de contenido"/>
          <p:cNvSpPr>
            <a:spLocks noGrp="1"/>
          </p:cNvSpPr>
          <p:nvPr>
            <p:ph idx="1"/>
          </p:nvPr>
        </p:nvSpPr>
        <p:spPr>
          <a:xfrm>
            <a:off x="457200" y="1798637"/>
            <a:ext cx="4267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procedure sum(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begin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return :=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a+b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end;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x := 5;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y := call sum(x,2*x);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write y;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end.</a:t>
            </a:r>
            <a:endParaRPr lang="en-US" sz="2000" dirty="0"/>
          </a:p>
        </p:txBody>
      </p:sp>
      <p:sp>
        <p:nvSpPr>
          <p:cNvPr id="100" name="Text Box 4"/>
          <p:cNvSpPr txBox="1">
            <a:spLocks noChangeArrowheads="1"/>
          </p:cNvSpPr>
          <p:nvPr/>
        </p:nvSpPr>
        <p:spPr bwMode="auto">
          <a:xfrm>
            <a:off x="4800600" y="1676400"/>
            <a:ext cx="2286000" cy="440338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8  INC 0 6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9  LIT 0 5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10 STO 0 4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11 LOD 0 4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12 LIT 0 2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13 LOD 0 4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14 OPR 0 4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15 STO 0 11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16 STO 0 10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17 CAL 0 1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18 INC 0 1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19 STO 0 5</a:t>
            </a:r>
            <a:endParaRPr lang="en-US" sz="2000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0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1" name="100 Flecha derecha"/>
          <p:cNvSpPr/>
          <p:nvPr/>
        </p:nvSpPr>
        <p:spPr>
          <a:xfrm>
            <a:off x="4495800" y="2971800"/>
            <a:ext cx="381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36 Grupo"/>
          <p:cNvGrpSpPr/>
          <p:nvPr/>
        </p:nvGrpSpPr>
        <p:grpSpPr>
          <a:xfrm>
            <a:off x="7543800" y="3733800"/>
            <a:ext cx="1371600" cy="304800"/>
            <a:chOff x="5715000" y="1143000"/>
            <a:chExt cx="1371600" cy="304800"/>
          </a:xfrm>
        </p:grpSpPr>
        <p:sp>
          <p:nvSpPr>
            <p:cNvPr id="26" name="2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27" name="26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sp>
        <p:nvSpPr>
          <p:cNvPr id="28" name="27 Flecha derecha"/>
          <p:cNvSpPr/>
          <p:nvPr/>
        </p:nvSpPr>
        <p:spPr>
          <a:xfrm>
            <a:off x="7086600" y="3733800"/>
            <a:ext cx="381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err="1" smtClean="0"/>
              <a:t>Param</a:t>
            </a:r>
            <a:r>
              <a:rPr lang="en-US" dirty="0" smtClean="0"/>
              <a:t> Passing Example</a:t>
            </a:r>
            <a:endParaRPr lang="en-US" dirty="0"/>
          </a:p>
        </p:txBody>
      </p:sp>
      <p:sp>
        <p:nvSpPr>
          <p:cNvPr id="53" name="Text Box 6"/>
          <p:cNvSpPr txBox="1">
            <a:spLocks noChangeArrowheads="1"/>
          </p:cNvSpPr>
          <p:nvPr/>
        </p:nvSpPr>
        <p:spPr bwMode="auto">
          <a:xfrm>
            <a:off x="7680325" y="16002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3" name="26 Grupo"/>
          <p:cNvGrpSpPr/>
          <p:nvPr/>
        </p:nvGrpSpPr>
        <p:grpSpPr>
          <a:xfrm>
            <a:off x="7543800" y="2209800"/>
            <a:ext cx="1371600" cy="304800"/>
            <a:chOff x="5715000" y="1143000"/>
            <a:chExt cx="1371600" cy="304800"/>
          </a:xfrm>
        </p:grpSpPr>
        <p:sp>
          <p:nvSpPr>
            <p:cNvPr id="55" name="5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SL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6" name="5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4" name="33 Grupo"/>
          <p:cNvGrpSpPr/>
          <p:nvPr/>
        </p:nvGrpSpPr>
        <p:grpSpPr>
          <a:xfrm>
            <a:off x="7543800" y="2514600"/>
            <a:ext cx="1371600" cy="304800"/>
            <a:chOff x="5715000" y="1143000"/>
            <a:chExt cx="1371600" cy="304800"/>
          </a:xfrm>
        </p:grpSpPr>
        <p:sp>
          <p:nvSpPr>
            <p:cNvPr id="58" name="5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DL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9" name="5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36 Grupo"/>
          <p:cNvGrpSpPr/>
          <p:nvPr/>
        </p:nvGrpSpPr>
        <p:grpSpPr>
          <a:xfrm>
            <a:off x="7543800" y="2819400"/>
            <a:ext cx="1371600" cy="304800"/>
            <a:chOff x="5715000" y="1143000"/>
            <a:chExt cx="1371600" cy="304800"/>
          </a:xfrm>
        </p:grpSpPr>
        <p:sp>
          <p:nvSpPr>
            <p:cNvPr id="61" name="6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RA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2" name="6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36 Grupo"/>
          <p:cNvGrpSpPr/>
          <p:nvPr/>
        </p:nvGrpSpPr>
        <p:grpSpPr>
          <a:xfrm>
            <a:off x="7543800" y="3124200"/>
            <a:ext cx="1371600" cy="304800"/>
            <a:chOff x="5715000" y="1143000"/>
            <a:chExt cx="1371600" cy="304800"/>
          </a:xfrm>
        </p:grpSpPr>
        <p:sp>
          <p:nvSpPr>
            <p:cNvPr id="64" name="63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x=5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5" name="64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" name="36 Grupo"/>
          <p:cNvGrpSpPr/>
          <p:nvPr/>
        </p:nvGrpSpPr>
        <p:grpSpPr>
          <a:xfrm>
            <a:off x="7543800" y="3429000"/>
            <a:ext cx="1371600" cy="304800"/>
            <a:chOff x="5715000" y="1143000"/>
            <a:chExt cx="1371600" cy="304800"/>
          </a:xfrm>
        </p:grpSpPr>
        <p:sp>
          <p:nvSpPr>
            <p:cNvPr id="67" name="6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y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8" name="6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8" name="26 Grupo"/>
          <p:cNvGrpSpPr/>
          <p:nvPr/>
        </p:nvGrpSpPr>
        <p:grpSpPr>
          <a:xfrm>
            <a:off x="7543800" y="1905000"/>
            <a:ext cx="1371600" cy="304800"/>
            <a:chOff x="5715000" y="1143000"/>
            <a:chExt cx="1371600" cy="304800"/>
          </a:xfrm>
        </p:grpSpPr>
        <p:sp>
          <p:nvSpPr>
            <p:cNvPr id="97" name="9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FV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8" name="9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sp>
        <p:nvSpPr>
          <p:cNvPr id="99" name="2 Marcador de contenido"/>
          <p:cNvSpPr>
            <a:spLocks noGrp="1"/>
          </p:cNvSpPr>
          <p:nvPr>
            <p:ph idx="1"/>
          </p:nvPr>
        </p:nvSpPr>
        <p:spPr>
          <a:xfrm>
            <a:off x="457200" y="1798637"/>
            <a:ext cx="4267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procedure sum(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begin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return :=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a+b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end;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x := 5;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y := call sum(x,2*x);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write y;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end.</a:t>
            </a:r>
            <a:endParaRPr lang="en-US" sz="2000" dirty="0"/>
          </a:p>
        </p:txBody>
      </p:sp>
      <p:sp>
        <p:nvSpPr>
          <p:cNvPr id="100" name="Text Box 4"/>
          <p:cNvSpPr txBox="1">
            <a:spLocks noChangeArrowheads="1"/>
          </p:cNvSpPr>
          <p:nvPr/>
        </p:nvSpPr>
        <p:spPr bwMode="auto">
          <a:xfrm>
            <a:off x="4800600" y="1676400"/>
            <a:ext cx="2286000" cy="440338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8  INC 0 6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9  LIT 0 5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10 STO 0 4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11 LOD 0 4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12 LIT 0 2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13 LOD 0 4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14 OPR 0 4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15 STO 0 11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16 STO 0 10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17 CAL 0 1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18 INC 0 1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19 STO 0 5</a:t>
            </a:r>
            <a:endParaRPr lang="en-US" sz="2000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0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1" name="100 Flecha derecha"/>
          <p:cNvSpPr/>
          <p:nvPr/>
        </p:nvSpPr>
        <p:spPr>
          <a:xfrm>
            <a:off x="4495800" y="3276600"/>
            <a:ext cx="381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36 Grupo"/>
          <p:cNvGrpSpPr/>
          <p:nvPr/>
        </p:nvGrpSpPr>
        <p:grpSpPr>
          <a:xfrm>
            <a:off x="7543800" y="3733800"/>
            <a:ext cx="1371600" cy="304800"/>
            <a:chOff x="5715000" y="1143000"/>
            <a:chExt cx="1371600" cy="304800"/>
          </a:xfrm>
        </p:grpSpPr>
        <p:sp>
          <p:nvSpPr>
            <p:cNvPr id="26" name="2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27" name="26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8" name="36 Grupo"/>
          <p:cNvGrpSpPr/>
          <p:nvPr/>
        </p:nvGrpSpPr>
        <p:grpSpPr>
          <a:xfrm>
            <a:off x="7543800" y="4038600"/>
            <a:ext cx="1371600" cy="304800"/>
            <a:chOff x="5715000" y="1143000"/>
            <a:chExt cx="1371600" cy="304800"/>
          </a:xfrm>
        </p:grpSpPr>
        <p:sp>
          <p:nvSpPr>
            <p:cNvPr id="29" name="2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0" name="29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7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sp>
        <p:nvSpPr>
          <p:cNvPr id="31" name="30 Flecha derecha"/>
          <p:cNvSpPr/>
          <p:nvPr/>
        </p:nvSpPr>
        <p:spPr>
          <a:xfrm>
            <a:off x="7086600" y="4038600"/>
            <a:ext cx="381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err="1" smtClean="0"/>
              <a:t>Param</a:t>
            </a:r>
            <a:r>
              <a:rPr lang="en-US" dirty="0" smtClean="0"/>
              <a:t> Passing Example</a:t>
            </a:r>
            <a:endParaRPr lang="en-US" dirty="0"/>
          </a:p>
        </p:txBody>
      </p:sp>
      <p:sp>
        <p:nvSpPr>
          <p:cNvPr id="53" name="Text Box 6"/>
          <p:cNvSpPr txBox="1">
            <a:spLocks noChangeArrowheads="1"/>
          </p:cNvSpPr>
          <p:nvPr/>
        </p:nvSpPr>
        <p:spPr bwMode="auto">
          <a:xfrm>
            <a:off x="7680325" y="16002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3" name="26 Grupo"/>
          <p:cNvGrpSpPr/>
          <p:nvPr/>
        </p:nvGrpSpPr>
        <p:grpSpPr>
          <a:xfrm>
            <a:off x="7543800" y="2209800"/>
            <a:ext cx="1371600" cy="304800"/>
            <a:chOff x="5715000" y="1143000"/>
            <a:chExt cx="1371600" cy="304800"/>
          </a:xfrm>
        </p:grpSpPr>
        <p:sp>
          <p:nvSpPr>
            <p:cNvPr id="55" name="5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SL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6" name="5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4" name="33 Grupo"/>
          <p:cNvGrpSpPr/>
          <p:nvPr/>
        </p:nvGrpSpPr>
        <p:grpSpPr>
          <a:xfrm>
            <a:off x="7543800" y="2514600"/>
            <a:ext cx="1371600" cy="304800"/>
            <a:chOff x="5715000" y="1143000"/>
            <a:chExt cx="1371600" cy="304800"/>
          </a:xfrm>
        </p:grpSpPr>
        <p:sp>
          <p:nvSpPr>
            <p:cNvPr id="58" name="5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DL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9" name="5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36 Grupo"/>
          <p:cNvGrpSpPr/>
          <p:nvPr/>
        </p:nvGrpSpPr>
        <p:grpSpPr>
          <a:xfrm>
            <a:off x="7543800" y="2819400"/>
            <a:ext cx="1371600" cy="304800"/>
            <a:chOff x="5715000" y="1143000"/>
            <a:chExt cx="1371600" cy="304800"/>
          </a:xfrm>
        </p:grpSpPr>
        <p:sp>
          <p:nvSpPr>
            <p:cNvPr id="61" name="6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RA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2" name="6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36 Grupo"/>
          <p:cNvGrpSpPr/>
          <p:nvPr/>
        </p:nvGrpSpPr>
        <p:grpSpPr>
          <a:xfrm>
            <a:off x="7543800" y="3124200"/>
            <a:ext cx="1371600" cy="304800"/>
            <a:chOff x="5715000" y="1143000"/>
            <a:chExt cx="1371600" cy="304800"/>
          </a:xfrm>
        </p:grpSpPr>
        <p:sp>
          <p:nvSpPr>
            <p:cNvPr id="64" name="63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x=5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5" name="64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" name="36 Grupo"/>
          <p:cNvGrpSpPr/>
          <p:nvPr/>
        </p:nvGrpSpPr>
        <p:grpSpPr>
          <a:xfrm>
            <a:off x="7543800" y="3429000"/>
            <a:ext cx="1371600" cy="304800"/>
            <a:chOff x="5715000" y="1143000"/>
            <a:chExt cx="1371600" cy="304800"/>
          </a:xfrm>
        </p:grpSpPr>
        <p:sp>
          <p:nvSpPr>
            <p:cNvPr id="67" name="6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y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8" name="6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8" name="26 Grupo"/>
          <p:cNvGrpSpPr/>
          <p:nvPr/>
        </p:nvGrpSpPr>
        <p:grpSpPr>
          <a:xfrm>
            <a:off x="7543800" y="1905000"/>
            <a:ext cx="1371600" cy="304800"/>
            <a:chOff x="5715000" y="1143000"/>
            <a:chExt cx="1371600" cy="304800"/>
          </a:xfrm>
        </p:grpSpPr>
        <p:sp>
          <p:nvSpPr>
            <p:cNvPr id="97" name="9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FV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8" name="9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sp>
        <p:nvSpPr>
          <p:cNvPr id="99" name="2 Marcador de contenido"/>
          <p:cNvSpPr>
            <a:spLocks noGrp="1"/>
          </p:cNvSpPr>
          <p:nvPr>
            <p:ph idx="1"/>
          </p:nvPr>
        </p:nvSpPr>
        <p:spPr>
          <a:xfrm>
            <a:off x="457200" y="1798637"/>
            <a:ext cx="4267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procedure sum(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begin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return :=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a+b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end;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x := 5;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y := call sum(x,2*x);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write y;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end.</a:t>
            </a:r>
            <a:endParaRPr lang="en-US" sz="2000" dirty="0"/>
          </a:p>
        </p:txBody>
      </p:sp>
      <p:sp>
        <p:nvSpPr>
          <p:cNvPr id="100" name="Text Box 4"/>
          <p:cNvSpPr txBox="1">
            <a:spLocks noChangeArrowheads="1"/>
          </p:cNvSpPr>
          <p:nvPr/>
        </p:nvSpPr>
        <p:spPr bwMode="auto">
          <a:xfrm>
            <a:off x="4800600" y="1676400"/>
            <a:ext cx="2286000" cy="440338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8  INC 0 6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9  LIT 0 5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10 STO 0 4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11 LOD 0 4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12 LIT 0 2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13 LOD 0 4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14 OPR 0 4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15 STO 0 11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16 STO 0 10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17 CAL 0 1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18 INC 0 1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19 STO 0 5</a:t>
            </a:r>
            <a:endParaRPr lang="en-US" sz="2000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0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1" name="100 Flecha derecha"/>
          <p:cNvSpPr/>
          <p:nvPr/>
        </p:nvSpPr>
        <p:spPr>
          <a:xfrm>
            <a:off x="4495800" y="3581400"/>
            <a:ext cx="381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36 Grupo"/>
          <p:cNvGrpSpPr/>
          <p:nvPr/>
        </p:nvGrpSpPr>
        <p:grpSpPr>
          <a:xfrm>
            <a:off x="7543800" y="3733800"/>
            <a:ext cx="1371600" cy="304800"/>
            <a:chOff x="5715000" y="1143000"/>
            <a:chExt cx="1371600" cy="304800"/>
          </a:xfrm>
        </p:grpSpPr>
        <p:sp>
          <p:nvSpPr>
            <p:cNvPr id="26" name="2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27" name="26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0" name="36 Grupo"/>
          <p:cNvGrpSpPr/>
          <p:nvPr/>
        </p:nvGrpSpPr>
        <p:grpSpPr>
          <a:xfrm>
            <a:off x="7543800" y="4038600"/>
            <a:ext cx="1371600" cy="304800"/>
            <a:chOff x="5715000" y="1143000"/>
            <a:chExt cx="1371600" cy="304800"/>
          </a:xfrm>
        </p:grpSpPr>
        <p:sp>
          <p:nvSpPr>
            <p:cNvPr id="29" name="2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0" name="29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7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31" name="36 Grupo"/>
          <p:cNvGrpSpPr/>
          <p:nvPr/>
        </p:nvGrpSpPr>
        <p:grpSpPr>
          <a:xfrm>
            <a:off x="7543800" y="4343400"/>
            <a:ext cx="1371600" cy="304800"/>
            <a:chOff x="5715000" y="1143000"/>
            <a:chExt cx="1371600" cy="304800"/>
          </a:xfrm>
        </p:grpSpPr>
        <p:sp>
          <p:nvSpPr>
            <p:cNvPr id="32" name="31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3" name="3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8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sp>
        <p:nvSpPr>
          <p:cNvPr id="37" name="36 Flecha derecha"/>
          <p:cNvSpPr/>
          <p:nvPr/>
        </p:nvSpPr>
        <p:spPr>
          <a:xfrm>
            <a:off x="7086600" y="4343400"/>
            <a:ext cx="381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err="1" smtClean="0"/>
              <a:t>Param</a:t>
            </a:r>
            <a:r>
              <a:rPr lang="en-US" dirty="0" smtClean="0"/>
              <a:t> Passing Example</a:t>
            </a:r>
            <a:endParaRPr lang="en-US" dirty="0"/>
          </a:p>
        </p:txBody>
      </p:sp>
      <p:sp>
        <p:nvSpPr>
          <p:cNvPr id="53" name="Text Box 6"/>
          <p:cNvSpPr txBox="1">
            <a:spLocks noChangeArrowheads="1"/>
          </p:cNvSpPr>
          <p:nvPr/>
        </p:nvSpPr>
        <p:spPr bwMode="auto">
          <a:xfrm>
            <a:off x="7680325" y="16002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3" name="26 Grupo"/>
          <p:cNvGrpSpPr/>
          <p:nvPr/>
        </p:nvGrpSpPr>
        <p:grpSpPr>
          <a:xfrm>
            <a:off x="7543800" y="2209800"/>
            <a:ext cx="1371600" cy="304800"/>
            <a:chOff x="5715000" y="1143000"/>
            <a:chExt cx="1371600" cy="304800"/>
          </a:xfrm>
        </p:grpSpPr>
        <p:sp>
          <p:nvSpPr>
            <p:cNvPr id="55" name="5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SL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6" name="5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4" name="33 Grupo"/>
          <p:cNvGrpSpPr/>
          <p:nvPr/>
        </p:nvGrpSpPr>
        <p:grpSpPr>
          <a:xfrm>
            <a:off x="7543800" y="2514600"/>
            <a:ext cx="1371600" cy="304800"/>
            <a:chOff x="5715000" y="1143000"/>
            <a:chExt cx="1371600" cy="304800"/>
          </a:xfrm>
        </p:grpSpPr>
        <p:sp>
          <p:nvSpPr>
            <p:cNvPr id="58" name="5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DL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9" name="5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36 Grupo"/>
          <p:cNvGrpSpPr/>
          <p:nvPr/>
        </p:nvGrpSpPr>
        <p:grpSpPr>
          <a:xfrm>
            <a:off x="7543800" y="2819400"/>
            <a:ext cx="1371600" cy="304800"/>
            <a:chOff x="5715000" y="1143000"/>
            <a:chExt cx="1371600" cy="304800"/>
          </a:xfrm>
        </p:grpSpPr>
        <p:sp>
          <p:nvSpPr>
            <p:cNvPr id="61" name="6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RA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2" name="6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36 Grupo"/>
          <p:cNvGrpSpPr/>
          <p:nvPr/>
        </p:nvGrpSpPr>
        <p:grpSpPr>
          <a:xfrm>
            <a:off x="7543800" y="3124200"/>
            <a:ext cx="1371600" cy="304800"/>
            <a:chOff x="5715000" y="1143000"/>
            <a:chExt cx="1371600" cy="304800"/>
          </a:xfrm>
        </p:grpSpPr>
        <p:sp>
          <p:nvSpPr>
            <p:cNvPr id="64" name="63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x=5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5" name="64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" name="36 Grupo"/>
          <p:cNvGrpSpPr/>
          <p:nvPr/>
        </p:nvGrpSpPr>
        <p:grpSpPr>
          <a:xfrm>
            <a:off x="7543800" y="3429000"/>
            <a:ext cx="1371600" cy="304800"/>
            <a:chOff x="5715000" y="1143000"/>
            <a:chExt cx="1371600" cy="304800"/>
          </a:xfrm>
        </p:grpSpPr>
        <p:sp>
          <p:nvSpPr>
            <p:cNvPr id="67" name="6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y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8" name="6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8" name="26 Grupo"/>
          <p:cNvGrpSpPr/>
          <p:nvPr/>
        </p:nvGrpSpPr>
        <p:grpSpPr>
          <a:xfrm>
            <a:off x="7543800" y="1905000"/>
            <a:ext cx="1371600" cy="304800"/>
            <a:chOff x="5715000" y="1143000"/>
            <a:chExt cx="1371600" cy="304800"/>
          </a:xfrm>
        </p:grpSpPr>
        <p:sp>
          <p:nvSpPr>
            <p:cNvPr id="97" name="9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FV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8" name="9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sp>
        <p:nvSpPr>
          <p:cNvPr id="99" name="2 Marcador de contenido"/>
          <p:cNvSpPr>
            <a:spLocks noGrp="1"/>
          </p:cNvSpPr>
          <p:nvPr>
            <p:ph idx="1"/>
          </p:nvPr>
        </p:nvSpPr>
        <p:spPr>
          <a:xfrm>
            <a:off x="457200" y="1798637"/>
            <a:ext cx="4267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procedure sum(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begin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return :=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a+b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end;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x := 5;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y := call sum(x,2*x);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write y;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end.</a:t>
            </a:r>
            <a:endParaRPr lang="en-US" sz="2000" dirty="0"/>
          </a:p>
        </p:txBody>
      </p:sp>
      <p:sp>
        <p:nvSpPr>
          <p:cNvPr id="100" name="Text Box 4"/>
          <p:cNvSpPr txBox="1">
            <a:spLocks noChangeArrowheads="1"/>
          </p:cNvSpPr>
          <p:nvPr/>
        </p:nvSpPr>
        <p:spPr bwMode="auto">
          <a:xfrm>
            <a:off x="4800600" y="1676400"/>
            <a:ext cx="2286000" cy="440338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8  INC 0 6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9  LIT 0 5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10 STO 0 4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11 LOD 0 4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12 LIT 0 2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13 LOD 0 4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14 OPR 0 4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15 STO 0 11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16 STO 0 10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17 CAL 0 1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18 INC 0 1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19 STO 0 5</a:t>
            </a:r>
            <a:endParaRPr lang="en-US" sz="2000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0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1" name="100 Flecha derecha"/>
          <p:cNvSpPr/>
          <p:nvPr/>
        </p:nvSpPr>
        <p:spPr>
          <a:xfrm>
            <a:off x="4495800" y="3962400"/>
            <a:ext cx="381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36 Grupo"/>
          <p:cNvGrpSpPr/>
          <p:nvPr/>
        </p:nvGrpSpPr>
        <p:grpSpPr>
          <a:xfrm>
            <a:off x="7543800" y="3733800"/>
            <a:ext cx="1371600" cy="304800"/>
            <a:chOff x="5715000" y="1143000"/>
            <a:chExt cx="1371600" cy="304800"/>
          </a:xfrm>
        </p:grpSpPr>
        <p:sp>
          <p:nvSpPr>
            <p:cNvPr id="26" name="2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27" name="26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0" name="36 Grupo"/>
          <p:cNvGrpSpPr/>
          <p:nvPr/>
        </p:nvGrpSpPr>
        <p:grpSpPr>
          <a:xfrm>
            <a:off x="7543800" y="4038600"/>
            <a:ext cx="1371600" cy="304800"/>
            <a:chOff x="5715000" y="1143000"/>
            <a:chExt cx="1371600" cy="304800"/>
          </a:xfrm>
        </p:grpSpPr>
        <p:sp>
          <p:nvSpPr>
            <p:cNvPr id="29" name="2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10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0" name="29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7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sp>
        <p:nvSpPr>
          <p:cNvPr id="34" name="33 Flecha derecha"/>
          <p:cNvSpPr/>
          <p:nvPr/>
        </p:nvSpPr>
        <p:spPr>
          <a:xfrm>
            <a:off x="7086600" y="4038600"/>
            <a:ext cx="381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err="1" smtClean="0"/>
              <a:t>Param</a:t>
            </a:r>
            <a:r>
              <a:rPr lang="en-US" dirty="0" smtClean="0"/>
              <a:t> Passing Example</a:t>
            </a:r>
            <a:endParaRPr lang="en-US" dirty="0"/>
          </a:p>
        </p:txBody>
      </p:sp>
      <p:sp>
        <p:nvSpPr>
          <p:cNvPr id="53" name="Text Box 6"/>
          <p:cNvSpPr txBox="1">
            <a:spLocks noChangeArrowheads="1"/>
          </p:cNvSpPr>
          <p:nvPr/>
        </p:nvSpPr>
        <p:spPr bwMode="auto">
          <a:xfrm>
            <a:off x="7680325" y="16002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3" name="26 Grupo"/>
          <p:cNvGrpSpPr/>
          <p:nvPr/>
        </p:nvGrpSpPr>
        <p:grpSpPr>
          <a:xfrm>
            <a:off x="7543800" y="2209800"/>
            <a:ext cx="1371600" cy="304800"/>
            <a:chOff x="5715000" y="1143000"/>
            <a:chExt cx="1371600" cy="304800"/>
          </a:xfrm>
        </p:grpSpPr>
        <p:sp>
          <p:nvSpPr>
            <p:cNvPr id="55" name="5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SL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6" name="5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4" name="33 Grupo"/>
          <p:cNvGrpSpPr/>
          <p:nvPr/>
        </p:nvGrpSpPr>
        <p:grpSpPr>
          <a:xfrm>
            <a:off x="7543800" y="2514600"/>
            <a:ext cx="1371600" cy="304800"/>
            <a:chOff x="5715000" y="1143000"/>
            <a:chExt cx="1371600" cy="304800"/>
          </a:xfrm>
        </p:grpSpPr>
        <p:sp>
          <p:nvSpPr>
            <p:cNvPr id="58" name="5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DL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9" name="5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36 Grupo"/>
          <p:cNvGrpSpPr/>
          <p:nvPr/>
        </p:nvGrpSpPr>
        <p:grpSpPr>
          <a:xfrm>
            <a:off x="7543800" y="2819400"/>
            <a:ext cx="1371600" cy="304800"/>
            <a:chOff x="5715000" y="1143000"/>
            <a:chExt cx="1371600" cy="304800"/>
          </a:xfrm>
        </p:grpSpPr>
        <p:sp>
          <p:nvSpPr>
            <p:cNvPr id="61" name="6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RA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2" name="6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36 Grupo"/>
          <p:cNvGrpSpPr/>
          <p:nvPr/>
        </p:nvGrpSpPr>
        <p:grpSpPr>
          <a:xfrm>
            <a:off x="7543800" y="3124200"/>
            <a:ext cx="1371600" cy="304800"/>
            <a:chOff x="5715000" y="1143000"/>
            <a:chExt cx="1371600" cy="304800"/>
          </a:xfrm>
        </p:grpSpPr>
        <p:sp>
          <p:nvSpPr>
            <p:cNvPr id="64" name="63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x=5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5" name="64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" name="36 Grupo"/>
          <p:cNvGrpSpPr/>
          <p:nvPr/>
        </p:nvGrpSpPr>
        <p:grpSpPr>
          <a:xfrm>
            <a:off x="7543800" y="3429000"/>
            <a:ext cx="1371600" cy="304800"/>
            <a:chOff x="5715000" y="1143000"/>
            <a:chExt cx="1371600" cy="304800"/>
          </a:xfrm>
        </p:grpSpPr>
        <p:sp>
          <p:nvSpPr>
            <p:cNvPr id="67" name="6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y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8" name="6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8" name="26 Grupo"/>
          <p:cNvGrpSpPr/>
          <p:nvPr/>
        </p:nvGrpSpPr>
        <p:grpSpPr>
          <a:xfrm>
            <a:off x="7543800" y="1905000"/>
            <a:ext cx="1371600" cy="304800"/>
            <a:chOff x="5715000" y="1143000"/>
            <a:chExt cx="1371600" cy="304800"/>
          </a:xfrm>
        </p:grpSpPr>
        <p:sp>
          <p:nvSpPr>
            <p:cNvPr id="97" name="9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FV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8" name="9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sp>
        <p:nvSpPr>
          <p:cNvPr id="99" name="2 Marcador de contenido"/>
          <p:cNvSpPr>
            <a:spLocks noGrp="1"/>
          </p:cNvSpPr>
          <p:nvPr>
            <p:ph idx="1"/>
          </p:nvPr>
        </p:nvSpPr>
        <p:spPr>
          <a:xfrm>
            <a:off x="457200" y="1798637"/>
            <a:ext cx="4267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procedure sum(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begin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return :=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a+b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end;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x := 5;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y := call sum(x,2*x);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write y;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end.</a:t>
            </a:r>
            <a:endParaRPr lang="en-US" sz="2000" dirty="0"/>
          </a:p>
        </p:txBody>
      </p:sp>
      <p:sp>
        <p:nvSpPr>
          <p:cNvPr id="100" name="Text Box 4"/>
          <p:cNvSpPr txBox="1">
            <a:spLocks noChangeArrowheads="1"/>
          </p:cNvSpPr>
          <p:nvPr/>
        </p:nvSpPr>
        <p:spPr bwMode="auto">
          <a:xfrm>
            <a:off x="4800600" y="1676400"/>
            <a:ext cx="2286000" cy="440338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8  INC 0 6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9  LIT 0 5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10 STO 0 4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11 LOD 0 4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12 LIT 0 2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13 LOD 0 4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14 OPR 0 4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15 STO 0 11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16 STO 0 10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17 CAL 0 1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18 INC 0 1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19 STO 0 5</a:t>
            </a:r>
            <a:endParaRPr lang="en-US" sz="2000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0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1" name="100 Flecha derecha"/>
          <p:cNvSpPr/>
          <p:nvPr/>
        </p:nvSpPr>
        <p:spPr>
          <a:xfrm>
            <a:off x="4495800" y="4191000"/>
            <a:ext cx="381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36 Grupo"/>
          <p:cNvGrpSpPr/>
          <p:nvPr/>
        </p:nvGrpSpPr>
        <p:grpSpPr>
          <a:xfrm>
            <a:off x="7543800" y="3733800"/>
            <a:ext cx="1371600" cy="304800"/>
            <a:chOff x="5715000" y="1143000"/>
            <a:chExt cx="1371600" cy="304800"/>
          </a:xfrm>
        </p:grpSpPr>
        <p:sp>
          <p:nvSpPr>
            <p:cNvPr id="26" name="2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27" name="26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0" name="36 Grupo"/>
          <p:cNvGrpSpPr/>
          <p:nvPr/>
        </p:nvGrpSpPr>
        <p:grpSpPr>
          <a:xfrm>
            <a:off x="7543800" y="4038600"/>
            <a:ext cx="1371600" cy="304800"/>
            <a:chOff x="5715000" y="1143000"/>
            <a:chExt cx="1371600" cy="304800"/>
          </a:xfrm>
        </p:grpSpPr>
        <p:sp>
          <p:nvSpPr>
            <p:cNvPr id="29" name="2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10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0" name="29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7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31" name="36 Grupo"/>
          <p:cNvGrpSpPr/>
          <p:nvPr/>
        </p:nvGrpSpPr>
        <p:grpSpPr>
          <a:xfrm>
            <a:off x="7543800" y="4343400"/>
            <a:ext cx="1371600" cy="304800"/>
            <a:chOff x="5715000" y="1143000"/>
            <a:chExt cx="1371600" cy="304800"/>
          </a:xfrm>
        </p:grpSpPr>
        <p:sp>
          <p:nvSpPr>
            <p:cNvPr id="32" name="31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--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3" name="3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8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34" name="36 Grupo"/>
          <p:cNvGrpSpPr/>
          <p:nvPr/>
        </p:nvGrpSpPr>
        <p:grpSpPr>
          <a:xfrm>
            <a:off x="7543800" y="4648200"/>
            <a:ext cx="1371600" cy="304800"/>
            <a:chOff x="5715000" y="1143000"/>
            <a:chExt cx="1371600" cy="304800"/>
          </a:xfrm>
        </p:grpSpPr>
        <p:sp>
          <p:nvSpPr>
            <p:cNvPr id="35" name="3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--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6" name="3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9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37" name="36 Grupo"/>
          <p:cNvGrpSpPr/>
          <p:nvPr/>
        </p:nvGrpSpPr>
        <p:grpSpPr>
          <a:xfrm>
            <a:off x="7543800" y="4953000"/>
            <a:ext cx="1371600" cy="304800"/>
            <a:chOff x="5715000" y="1143000"/>
            <a:chExt cx="1371600" cy="304800"/>
          </a:xfrm>
        </p:grpSpPr>
        <p:sp>
          <p:nvSpPr>
            <p:cNvPr id="38" name="3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--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9" name="3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10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40" name="39 Grupo"/>
          <p:cNvGrpSpPr/>
          <p:nvPr/>
        </p:nvGrpSpPr>
        <p:grpSpPr>
          <a:xfrm>
            <a:off x="7543800" y="5257800"/>
            <a:ext cx="1371600" cy="304800"/>
            <a:chOff x="5715000" y="1143000"/>
            <a:chExt cx="1371600" cy="304800"/>
          </a:xfrm>
        </p:grpSpPr>
        <p:sp>
          <p:nvSpPr>
            <p:cNvPr id="41" name="4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10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42" name="4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11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sp>
        <p:nvSpPr>
          <p:cNvPr id="43" name="42 Flecha derecha"/>
          <p:cNvSpPr/>
          <p:nvPr/>
        </p:nvSpPr>
        <p:spPr>
          <a:xfrm>
            <a:off x="7086600" y="3733800"/>
            <a:ext cx="381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err="1" smtClean="0"/>
              <a:t>Param</a:t>
            </a:r>
            <a:r>
              <a:rPr lang="en-US" dirty="0" smtClean="0"/>
              <a:t> Passing Example</a:t>
            </a:r>
            <a:endParaRPr lang="en-US" dirty="0"/>
          </a:p>
        </p:txBody>
      </p:sp>
      <p:sp>
        <p:nvSpPr>
          <p:cNvPr id="53" name="Text Box 6"/>
          <p:cNvSpPr txBox="1">
            <a:spLocks noChangeArrowheads="1"/>
          </p:cNvSpPr>
          <p:nvPr/>
        </p:nvSpPr>
        <p:spPr bwMode="auto">
          <a:xfrm>
            <a:off x="7680325" y="16002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3" name="26 Grupo"/>
          <p:cNvGrpSpPr/>
          <p:nvPr/>
        </p:nvGrpSpPr>
        <p:grpSpPr>
          <a:xfrm>
            <a:off x="7543800" y="2209800"/>
            <a:ext cx="1371600" cy="304800"/>
            <a:chOff x="5715000" y="1143000"/>
            <a:chExt cx="1371600" cy="304800"/>
          </a:xfrm>
        </p:grpSpPr>
        <p:sp>
          <p:nvSpPr>
            <p:cNvPr id="55" name="5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SL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6" name="5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4" name="33 Grupo"/>
          <p:cNvGrpSpPr/>
          <p:nvPr/>
        </p:nvGrpSpPr>
        <p:grpSpPr>
          <a:xfrm>
            <a:off x="7543800" y="2514600"/>
            <a:ext cx="1371600" cy="304800"/>
            <a:chOff x="5715000" y="1143000"/>
            <a:chExt cx="1371600" cy="304800"/>
          </a:xfrm>
        </p:grpSpPr>
        <p:sp>
          <p:nvSpPr>
            <p:cNvPr id="58" name="5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DL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9" name="5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36 Grupo"/>
          <p:cNvGrpSpPr/>
          <p:nvPr/>
        </p:nvGrpSpPr>
        <p:grpSpPr>
          <a:xfrm>
            <a:off x="7543800" y="2819400"/>
            <a:ext cx="1371600" cy="304800"/>
            <a:chOff x="5715000" y="1143000"/>
            <a:chExt cx="1371600" cy="304800"/>
          </a:xfrm>
        </p:grpSpPr>
        <p:sp>
          <p:nvSpPr>
            <p:cNvPr id="61" name="6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RA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2" name="6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36 Grupo"/>
          <p:cNvGrpSpPr/>
          <p:nvPr/>
        </p:nvGrpSpPr>
        <p:grpSpPr>
          <a:xfrm>
            <a:off x="7543800" y="3124200"/>
            <a:ext cx="1371600" cy="304800"/>
            <a:chOff x="5715000" y="1143000"/>
            <a:chExt cx="1371600" cy="304800"/>
          </a:xfrm>
        </p:grpSpPr>
        <p:sp>
          <p:nvSpPr>
            <p:cNvPr id="64" name="63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x=5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5" name="64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" name="36 Grupo"/>
          <p:cNvGrpSpPr/>
          <p:nvPr/>
        </p:nvGrpSpPr>
        <p:grpSpPr>
          <a:xfrm>
            <a:off x="7543800" y="3429000"/>
            <a:ext cx="1371600" cy="304800"/>
            <a:chOff x="5715000" y="1143000"/>
            <a:chExt cx="1371600" cy="304800"/>
          </a:xfrm>
        </p:grpSpPr>
        <p:sp>
          <p:nvSpPr>
            <p:cNvPr id="67" name="6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y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8" name="6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8" name="26 Grupo"/>
          <p:cNvGrpSpPr/>
          <p:nvPr/>
        </p:nvGrpSpPr>
        <p:grpSpPr>
          <a:xfrm>
            <a:off x="7543800" y="1905000"/>
            <a:ext cx="1371600" cy="304800"/>
            <a:chOff x="5715000" y="1143000"/>
            <a:chExt cx="1371600" cy="304800"/>
          </a:xfrm>
        </p:grpSpPr>
        <p:sp>
          <p:nvSpPr>
            <p:cNvPr id="97" name="9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FV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8" name="9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sp>
        <p:nvSpPr>
          <p:cNvPr id="99" name="2 Marcador de contenido"/>
          <p:cNvSpPr>
            <a:spLocks noGrp="1"/>
          </p:cNvSpPr>
          <p:nvPr>
            <p:ph idx="1"/>
          </p:nvPr>
        </p:nvSpPr>
        <p:spPr>
          <a:xfrm>
            <a:off x="457200" y="1798637"/>
            <a:ext cx="4267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procedure sum(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begin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return :=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a+b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end;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x := 5;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y := call sum(x,2*x);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write y;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end.</a:t>
            </a:r>
            <a:endParaRPr lang="en-US" sz="2000" dirty="0"/>
          </a:p>
        </p:txBody>
      </p:sp>
      <p:sp>
        <p:nvSpPr>
          <p:cNvPr id="100" name="Text Box 4"/>
          <p:cNvSpPr txBox="1">
            <a:spLocks noChangeArrowheads="1"/>
          </p:cNvSpPr>
          <p:nvPr/>
        </p:nvSpPr>
        <p:spPr bwMode="auto">
          <a:xfrm>
            <a:off x="4800600" y="1676400"/>
            <a:ext cx="2286000" cy="440338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8  INC 0 6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9  LIT 0 5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10 STO 0 4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11 LOD 0 4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12 LIT 0 2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13 LOD 0 4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14 OPR 0 4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15 STO 0 11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16 STO 0 10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17 CAL 0 1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18 INC 0 1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19 STO 0 5</a:t>
            </a:r>
            <a:endParaRPr lang="en-US" sz="2000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0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1" name="100 Flecha derecha"/>
          <p:cNvSpPr/>
          <p:nvPr/>
        </p:nvSpPr>
        <p:spPr>
          <a:xfrm>
            <a:off x="4495800" y="4495800"/>
            <a:ext cx="381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36 Grupo"/>
          <p:cNvGrpSpPr/>
          <p:nvPr/>
        </p:nvGrpSpPr>
        <p:grpSpPr>
          <a:xfrm>
            <a:off x="7543800" y="3733800"/>
            <a:ext cx="1371600" cy="304800"/>
            <a:chOff x="5715000" y="1143000"/>
            <a:chExt cx="1371600" cy="304800"/>
          </a:xfrm>
        </p:grpSpPr>
        <p:sp>
          <p:nvSpPr>
            <p:cNvPr id="26" name="2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27" name="26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0" name="36 Grupo"/>
          <p:cNvGrpSpPr/>
          <p:nvPr/>
        </p:nvGrpSpPr>
        <p:grpSpPr>
          <a:xfrm>
            <a:off x="7543800" y="4038600"/>
            <a:ext cx="1371600" cy="304800"/>
            <a:chOff x="5715000" y="1143000"/>
            <a:chExt cx="1371600" cy="304800"/>
          </a:xfrm>
        </p:grpSpPr>
        <p:sp>
          <p:nvSpPr>
            <p:cNvPr id="29" name="2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10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0" name="29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7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1" name="36 Grupo"/>
          <p:cNvGrpSpPr/>
          <p:nvPr/>
        </p:nvGrpSpPr>
        <p:grpSpPr>
          <a:xfrm>
            <a:off x="7543800" y="4343400"/>
            <a:ext cx="1371600" cy="304800"/>
            <a:chOff x="5715000" y="1143000"/>
            <a:chExt cx="1371600" cy="304800"/>
          </a:xfrm>
        </p:grpSpPr>
        <p:sp>
          <p:nvSpPr>
            <p:cNvPr id="32" name="31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--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3" name="3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8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2" name="36 Grupo"/>
          <p:cNvGrpSpPr/>
          <p:nvPr/>
        </p:nvGrpSpPr>
        <p:grpSpPr>
          <a:xfrm>
            <a:off x="7543800" y="4648200"/>
            <a:ext cx="1371600" cy="304800"/>
            <a:chOff x="5715000" y="1143000"/>
            <a:chExt cx="1371600" cy="304800"/>
          </a:xfrm>
        </p:grpSpPr>
        <p:sp>
          <p:nvSpPr>
            <p:cNvPr id="35" name="3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--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6" name="3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9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3" name="36 Grupo"/>
          <p:cNvGrpSpPr/>
          <p:nvPr/>
        </p:nvGrpSpPr>
        <p:grpSpPr>
          <a:xfrm>
            <a:off x="7543800" y="4953000"/>
            <a:ext cx="1371600" cy="304800"/>
            <a:chOff x="5715000" y="1143000"/>
            <a:chExt cx="1371600" cy="304800"/>
          </a:xfrm>
        </p:grpSpPr>
        <p:sp>
          <p:nvSpPr>
            <p:cNvPr id="38" name="3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9" name="3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10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4" name="39 Grupo"/>
          <p:cNvGrpSpPr/>
          <p:nvPr/>
        </p:nvGrpSpPr>
        <p:grpSpPr>
          <a:xfrm>
            <a:off x="7543800" y="5257800"/>
            <a:ext cx="1371600" cy="304800"/>
            <a:chOff x="5715000" y="1143000"/>
            <a:chExt cx="1371600" cy="304800"/>
          </a:xfrm>
        </p:grpSpPr>
        <p:sp>
          <p:nvSpPr>
            <p:cNvPr id="41" name="4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10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42" name="4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11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sp>
        <p:nvSpPr>
          <p:cNvPr id="43" name="42 Flecha derecha"/>
          <p:cNvSpPr/>
          <p:nvPr/>
        </p:nvSpPr>
        <p:spPr>
          <a:xfrm>
            <a:off x="7086600" y="3429000"/>
            <a:ext cx="381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Extended PL/0 Program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num;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procedure factorial(x);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begin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	if x = 0 then return := 1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	else return := x * call factorial(x-1);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end;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num := call factorial(3);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write num;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end.</a:t>
            </a:r>
            <a:endParaRPr lang="en-US" sz="1800" dirty="0" err="1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5" name="4 Conector recto de flecha"/>
          <p:cNvCxnSpPr>
            <a:stCxn id="6" idx="1"/>
          </p:cNvCxnSpPr>
          <p:nvPr/>
        </p:nvCxnSpPr>
        <p:spPr>
          <a:xfrm flipH="1" flipV="1">
            <a:off x="4343400" y="4267200"/>
            <a:ext cx="1676400" cy="266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6019800" y="4343400"/>
            <a:ext cx="2895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Parameter Passing</a:t>
            </a:r>
            <a:endParaRPr lang="en-US" dirty="0"/>
          </a:p>
        </p:txBody>
      </p:sp>
      <p:cxnSp>
        <p:nvCxnSpPr>
          <p:cNvPr id="8" name="7 Conector recto de flecha"/>
          <p:cNvCxnSpPr>
            <a:stCxn id="9" idx="1"/>
          </p:cNvCxnSpPr>
          <p:nvPr/>
        </p:nvCxnSpPr>
        <p:spPr>
          <a:xfrm flipH="1">
            <a:off x="3429000" y="1714500"/>
            <a:ext cx="1905000" cy="419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5334000" y="1524000"/>
            <a:ext cx="2895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Parameter Passing</a:t>
            </a:r>
            <a:endParaRPr lang="en-US" dirty="0"/>
          </a:p>
        </p:txBody>
      </p:sp>
      <p:cxnSp>
        <p:nvCxnSpPr>
          <p:cNvPr id="11" name="10 Conector recto de flecha"/>
          <p:cNvCxnSpPr>
            <a:stCxn id="12" idx="1"/>
          </p:cNvCxnSpPr>
          <p:nvPr/>
        </p:nvCxnSpPr>
        <p:spPr>
          <a:xfrm flipH="1" flipV="1">
            <a:off x="2590800" y="3352800"/>
            <a:ext cx="1676400" cy="266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4267200" y="3429000"/>
            <a:ext cx="2895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Functional Value return</a:t>
            </a:r>
            <a:endParaRPr lang="en-US" dirty="0"/>
          </a:p>
        </p:txBody>
      </p:sp>
      <p:cxnSp>
        <p:nvCxnSpPr>
          <p:cNvPr id="13" name="12 Conector recto de flecha"/>
          <p:cNvCxnSpPr>
            <a:stCxn id="14" idx="1"/>
          </p:cNvCxnSpPr>
          <p:nvPr/>
        </p:nvCxnSpPr>
        <p:spPr>
          <a:xfrm flipH="1" flipV="1">
            <a:off x="1371600" y="4343400"/>
            <a:ext cx="1066800" cy="1104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13 CuadroTexto"/>
          <p:cNvSpPr txBox="1"/>
          <p:nvPr/>
        </p:nvSpPr>
        <p:spPr>
          <a:xfrm>
            <a:off x="2438400" y="5257800"/>
            <a:ext cx="2895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Functional Value return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2" grpId="0"/>
      <p:bldP spid="1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err="1" smtClean="0"/>
              <a:t>Param</a:t>
            </a:r>
            <a:r>
              <a:rPr lang="en-US" dirty="0" smtClean="0"/>
              <a:t> Passing Example</a:t>
            </a:r>
            <a:endParaRPr lang="en-US" dirty="0"/>
          </a:p>
        </p:txBody>
      </p:sp>
      <p:sp>
        <p:nvSpPr>
          <p:cNvPr id="53" name="Text Box 6"/>
          <p:cNvSpPr txBox="1">
            <a:spLocks noChangeArrowheads="1"/>
          </p:cNvSpPr>
          <p:nvPr/>
        </p:nvSpPr>
        <p:spPr bwMode="auto">
          <a:xfrm>
            <a:off x="7680325" y="16002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3" name="26 Grupo"/>
          <p:cNvGrpSpPr/>
          <p:nvPr/>
        </p:nvGrpSpPr>
        <p:grpSpPr>
          <a:xfrm>
            <a:off x="7543800" y="2209800"/>
            <a:ext cx="1371600" cy="304800"/>
            <a:chOff x="5715000" y="1143000"/>
            <a:chExt cx="1371600" cy="304800"/>
          </a:xfrm>
        </p:grpSpPr>
        <p:sp>
          <p:nvSpPr>
            <p:cNvPr id="55" name="5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SL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6" name="5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4" name="33 Grupo"/>
          <p:cNvGrpSpPr/>
          <p:nvPr/>
        </p:nvGrpSpPr>
        <p:grpSpPr>
          <a:xfrm>
            <a:off x="7543800" y="2514600"/>
            <a:ext cx="1371600" cy="304800"/>
            <a:chOff x="5715000" y="1143000"/>
            <a:chExt cx="1371600" cy="304800"/>
          </a:xfrm>
        </p:grpSpPr>
        <p:sp>
          <p:nvSpPr>
            <p:cNvPr id="58" name="5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DL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9" name="5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36 Grupo"/>
          <p:cNvGrpSpPr/>
          <p:nvPr/>
        </p:nvGrpSpPr>
        <p:grpSpPr>
          <a:xfrm>
            <a:off x="7543800" y="2819400"/>
            <a:ext cx="1371600" cy="304800"/>
            <a:chOff x="5715000" y="1143000"/>
            <a:chExt cx="1371600" cy="304800"/>
          </a:xfrm>
        </p:grpSpPr>
        <p:sp>
          <p:nvSpPr>
            <p:cNvPr id="61" name="6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RA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2" name="6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36 Grupo"/>
          <p:cNvGrpSpPr/>
          <p:nvPr/>
        </p:nvGrpSpPr>
        <p:grpSpPr>
          <a:xfrm>
            <a:off x="7543800" y="3124200"/>
            <a:ext cx="1371600" cy="304800"/>
            <a:chOff x="5715000" y="1143000"/>
            <a:chExt cx="1371600" cy="304800"/>
          </a:xfrm>
        </p:grpSpPr>
        <p:sp>
          <p:nvSpPr>
            <p:cNvPr id="64" name="63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x=5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5" name="64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" name="36 Grupo"/>
          <p:cNvGrpSpPr/>
          <p:nvPr/>
        </p:nvGrpSpPr>
        <p:grpSpPr>
          <a:xfrm>
            <a:off x="7543800" y="3429000"/>
            <a:ext cx="1371600" cy="304800"/>
            <a:chOff x="5715000" y="1143000"/>
            <a:chExt cx="1371600" cy="304800"/>
          </a:xfrm>
        </p:grpSpPr>
        <p:sp>
          <p:nvSpPr>
            <p:cNvPr id="67" name="6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y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8" name="6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8" name="26 Grupo"/>
          <p:cNvGrpSpPr/>
          <p:nvPr/>
        </p:nvGrpSpPr>
        <p:grpSpPr>
          <a:xfrm>
            <a:off x="7543800" y="1905000"/>
            <a:ext cx="1371600" cy="304800"/>
            <a:chOff x="5715000" y="1143000"/>
            <a:chExt cx="1371600" cy="304800"/>
          </a:xfrm>
        </p:grpSpPr>
        <p:sp>
          <p:nvSpPr>
            <p:cNvPr id="97" name="9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FV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8" name="9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sp>
        <p:nvSpPr>
          <p:cNvPr id="99" name="2 Marcador de contenido"/>
          <p:cNvSpPr>
            <a:spLocks noGrp="1"/>
          </p:cNvSpPr>
          <p:nvPr>
            <p:ph idx="1"/>
          </p:nvPr>
        </p:nvSpPr>
        <p:spPr>
          <a:xfrm>
            <a:off x="457200" y="1798637"/>
            <a:ext cx="4267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procedure sum(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begin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return :=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a+b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end;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x := 5;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y := call sum(x,2*x);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write y;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end.</a:t>
            </a:r>
            <a:endParaRPr lang="en-US" sz="2000" dirty="0"/>
          </a:p>
        </p:txBody>
      </p:sp>
      <p:sp>
        <p:nvSpPr>
          <p:cNvPr id="100" name="Text Box 4"/>
          <p:cNvSpPr txBox="1">
            <a:spLocks noChangeArrowheads="1"/>
          </p:cNvSpPr>
          <p:nvPr/>
        </p:nvSpPr>
        <p:spPr bwMode="auto">
          <a:xfrm>
            <a:off x="4800600" y="1676400"/>
            <a:ext cx="2286000" cy="440338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8  INC 0 6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9  LIT 0 5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10 STO 0 4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11 LOD 0 4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12 LIT 0 2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13 LOD 0 4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14 OPR 0 4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15 STO 0 11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16 STO 0 10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17 CAL 0 1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18 INC 0 1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19 STO 0 5</a:t>
            </a:r>
            <a:endParaRPr lang="en-US" sz="2000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0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1" name="100 Flecha derecha"/>
          <p:cNvSpPr/>
          <p:nvPr/>
        </p:nvSpPr>
        <p:spPr>
          <a:xfrm>
            <a:off x="4495800" y="4800600"/>
            <a:ext cx="381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36 Grupo"/>
          <p:cNvGrpSpPr/>
          <p:nvPr/>
        </p:nvGrpSpPr>
        <p:grpSpPr>
          <a:xfrm>
            <a:off x="7543800" y="3733800"/>
            <a:ext cx="1371600" cy="304800"/>
            <a:chOff x="5715000" y="1143000"/>
            <a:chExt cx="1371600" cy="304800"/>
          </a:xfrm>
        </p:grpSpPr>
        <p:sp>
          <p:nvSpPr>
            <p:cNvPr id="26" name="2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FV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27" name="26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0" name="36 Grupo"/>
          <p:cNvGrpSpPr/>
          <p:nvPr/>
        </p:nvGrpSpPr>
        <p:grpSpPr>
          <a:xfrm>
            <a:off x="7543800" y="4038600"/>
            <a:ext cx="1371600" cy="304800"/>
            <a:chOff x="5715000" y="1143000"/>
            <a:chExt cx="1371600" cy="304800"/>
          </a:xfrm>
        </p:grpSpPr>
        <p:sp>
          <p:nvSpPr>
            <p:cNvPr id="29" name="2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SL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0" name="29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7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1" name="36 Grupo"/>
          <p:cNvGrpSpPr/>
          <p:nvPr/>
        </p:nvGrpSpPr>
        <p:grpSpPr>
          <a:xfrm>
            <a:off x="7543800" y="4343400"/>
            <a:ext cx="1371600" cy="304800"/>
            <a:chOff x="5715000" y="1143000"/>
            <a:chExt cx="1371600" cy="304800"/>
          </a:xfrm>
        </p:grpSpPr>
        <p:sp>
          <p:nvSpPr>
            <p:cNvPr id="32" name="31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DL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3" name="3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8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2" name="36 Grupo"/>
          <p:cNvGrpSpPr/>
          <p:nvPr/>
        </p:nvGrpSpPr>
        <p:grpSpPr>
          <a:xfrm>
            <a:off x="7543800" y="4648200"/>
            <a:ext cx="1371600" cy="304800"/>
            <a:chOff x="5715000" y="1143000"/>
            <a:chExt cx="1371600" cy="304800"/>
          </a:xfrm>
        </p:grpSpPr>
        <p:sp>
          <p:nvSpPr>
            <p:cNvPr id="35" name="3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RA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6" name="3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9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3" name="36 Grupo"/>
          <p:cNvGrpSpPr/>
          <p:nvPr/>
        </p:nvGrpSpPr>
        <p:grpSpPr>
          <a:xfrm>
            <a:off x="7543800" y="4953000"/>
            <a:ext cx="1371600" cy="304800"/>
            <a:chOff x="5715000" y="1143000"/>
            <a:chExt cx="1371600" cy="304800"/>
          </a:xfrm>
        </p:grpSpPr>
        <p:sp>
          <p:nvSpPr>
            <p:cNvPr id="38" name="3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9" name="3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10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4" name="39 Grupo"/>
          <p:cNvGrpSpPr/>
          <p:nvPr/>
        </p:nvGrpSpPr>
        <p:grpSpPr>
          <a:xfrm>
            <a:off x="7543800" y="5257800"/>
            <a:ext cx="1371600" cy="304800"/>
            <a:chOff x="5715000" y="1143000"/>
            <a:chExt cx="1371600" cy="304800"/>
          </a:xfrm>
        </p:grpSpPr>
        <p:sp>
          <p:nvSpPr>
            <p:cNvPr id="41" name="4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10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42" name="4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11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sp>
        <p:nvSpPr>
          <p:cNvPr id="43" name="42 Flecha derecha"/>
          <p:cNvSpPr/>
          <p:nvPr/>
        </p:nvSpPr>
        <p:spPr>
          <a:xfrm>
            <a:off x="7086600" y="3429000"/>
            <a:ext cx="381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err="1" smtClean="0"/>
              <a:t>Param</a:t>
            </a:r>
            <a:r>
              <a:rPr lang="en-US" dirty="0" smtClean="0"/>
              <a:t> Passing Example</a:t>
            </a:r>
            <a:endParaRPr lang="en-US" dirty="0"/>
          </a:p>
        </p:txBody>
      </p:sp>
      <p:sp>
        <p:nvSpPr>
          <p:cNvPr id="53" name="Text Box 6"/>
          <p:cNvSpPr txBox="1">
            <a:spLocks noChangeArrowheads="1"/>
          </p:cNvSpPr>
          <p:nvPr/>
        </p:nvSpPr>
        <p:spPr bwMode="auto">
          <a:xfrm>
            <a:off x="7680325" y="16002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3" name="26 Grupo"/>
          <p:cNvGrpSpPr/>
          <p:nvPr/>
        </p:nvGrpSpPr>
        <p:grpSpPr>
          <a:xfrm>
            <a:off x="7543800" y="2209800"/>
            <a:ext cx="1371600" cy="304800"/>
            <a:chOff x="5715000" y="1143000"/>
            <a:chExt cx="1371600" cy="304800"/>
          </a:xfrm>
        </p:grpSpPr>
        <p:sp>
          <p:nvSpPr>
            <p:cNvPr id="55" name="5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SL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6" name="5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4" name="33 Grupo"/>
          <p:cNvGrpSpPr/>
          <p:nvPr/>
        </p:nvGrpSpPr>
        <p:grpSpPr>
          <a:xfrm>
            <a:off x="7543800" y="2514600"/>
            <a:ext cx="1371600" cy="304800"/>
            <a:chOff x="5715000" y="1143000"/>
            <a:chExt cx="1371600" cy="304800"/>
          </a:xfrm>
        </p:grpSpPr>
        <p:sp>
          <p:nvSpPr>
            <p:cNvPr id="58" name="5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DL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9" name="5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36 Grupo"/>
          <p:cNvGrpSpPr/>
          <p:nvPr/>
        </p:nvGrpSpPr>
        <p:grpSpPr>
          <a:xfrm>
            <a:off x="7543800" y="2819400"/>
            <a:ext cx="1371600" cy="304800"/>
            <a:chOff x="5715000" y="1143000"/>
            <a:chExt cx="1371600" cy="304800"/>
          </a:xfrm>
        </p:grpSpPr>
        <p:sp>
          <p:nvSpPr>
            <p:cNvPr id="61" name="6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RA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2" name="6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36 Grupo"/>
          <p:cNvGrpSpPr/>
          <p:nvPr/>
        </p:nvGrpSpPr>
        <p:grpSpPr>
          <a:xfrm>
            <a:off x="7543800" y="3124200"/>
            <a:ext cx="1371600" cy="304800"/>
            <a:chOff x="5715000" y="1143000"/>
            <a:chExt cx="1371600" cy="304800"/>
          </a:xfrm>
        </p:grpSpPr>
        <p:sp>
          <p:nvSpPr>
            <p:cNvPr id="64" name="63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x=5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5" name="64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" name="36 Grupo"/>
          <p:cNvGrpSpPr/>
          <p:nvPr/>
        </p:nvGrpSpPr>
        <p:grpSpPr>
          <a:xfrm>
            <a:off x="7543800" y="3429000"/>
            <a:ext cx="1371600" cy="304800"/>
            <a:chOff x="5715000" y="1143000"/>
            <a:chExt cx="1371600" cy="304800"/>
          </a:xfrm>
        </p:grpSpPr>
        <p:sp>
          <p:nvSpPr>
            <p:cNvPr id="67" name="6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y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8" name="6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8" name="26 Grupo"/>
          <p:cNvGrpSpPr/>
          <p:nvPr/>
        </p:nvGrpSpPr>
        <p:grpSpPr>
          <a:xfrm>
            <a:off x="7543800" y="1905000"/>
            <a:ext cx="1371600" cy="304800"/>
            <a:chOff x="5715000" y="1143000"/>
            <a:chExt cx="1371600" cy="304800"/>
          </a:xfrm>
        </p:grpSpPr>
        <p:sp>
          <p:nvSpPr>
            <p:cNvPr id="97" name="9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FV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8" name="9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sp>
        <p:nvSpPr>
          <p:cNvPr id="99" name="2 Marcador de contenido"/>
          <p:cNvSpPr>
            <a:spLocks noGrp="1"/>
          </p:cNvSpPr>
          <p:nvPr>
            <p:ph idx="1"/>
          </p:nvPr>
        </p:nvSpPr>
        <p:spPr>
          <a:xfrm>
            <a:off x="457200" y="1798637"/>
            <a:ext cx="4267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procedure sum(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begin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return :=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a+b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end;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x := 5;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y := call sum(x,2*x);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write y;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end.</a:t>
            </a:r>
            <a:endParaRPr lang="en-US" sz="2000" dirty="0"/>
          </a:p>
        </p:txBody>
      </p:sp>
      <p:sp>
        <p:nvSpPr>
          <p:cNvPr id="100" name="Text Box 4"/>
          <p:cNvSpPr txBox="1">
            <a:spLocks noChangeArrowheads="1"/>
          </p:cNvSpPr>
          <p:nvPr/>
        </p:nvSpPr>
        <p:spPr bwMode="auto">
          <a:xfrm>
            <a:off x="4800600" y="1676400"/>
            <a:ext cx="2286000" cy="286450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 JMP 0 2</a:t>
            </a: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2 INC 0 6</a:t>
            </a: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3 LOD 0 4</a:t>
            </a: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4 LOD 0 5</a:t>
            </a: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5 OPR 0 2</a:t>
            </a: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6 STO 0 0</a:t>
            </a: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7 OPR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  <a:endParaRPr lang="en-US" sz="20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1" name="100 Flecha derecha"/>
          <p:cNvSpPr/>
          <p:nvPr/>
        </p:nvSpPr>
        <p:spPr>
          <a:xfrm>
            <a:off x="4495800" y="2057400"/>
            <a:ext cx="381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36 Grupo"/>
          <p:cNvGrpSpPr/>
          <p:nvPr/>
        </p:nvGrpSpPr>
        <p:grpSpPr>
          <a:xfrm>
            <a:off x="7543800" y="3733800"/>
            <a:ext cx="1371600" cy="304800"/>
            <a:chOff x="5715000" y="1143000"/>
            <a:chExt cx="1371600" cy="304800"/>
          </a:xfrm>
        </p:grpSpPr>
        <p:sp>
          <p:nvSpPr>
            <p:cNvPr id="26" name="2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FV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27" name="26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0" name="36 Grupo"/>
          <p:cNvGrpSpPr/>
          <p:nvPr/>
        </p:nvGrpSpPr>
        <p:grpSpPr>
          <a:xfrm>
            <a:off x="7543800" y="4038600"/>
            <a:ext cx="1371600" cy="304800"/>
            <a:chOff x="5715000" y="1143000"/>
            <a:chExt cx="1371600" cy="304800"/>
          </a:xfrm>
        </p:grpSpPr>
        <p:sp>
          <p:nvSpPr>
            <p:cNvPr id="29" name="2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SL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0" name="29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7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1" name="36 Grupo"/>
          <p:cNvGrpSpPr/>
          <p:nvPr/>
        </p:nvGrpSpPr>
        <p:grpSpPr>
          <a:xfrm>
            <a:off x="7543800" y="4343400"/>
            <a:ext cx="1371600" cy="304800"/>
            <a:chOff x="5715000" y="1143000"/>
            <a:chExt cx="1371600" cy="304800"/>
          </a:xfrm>
        </p:grpSpPr>
        <p:sp>
          <p:nvSpPr>
            <p:cNvPr id="32" name="31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DL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3" name="3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8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2" name="36 Grupo"/>
          <p:cNvGrpSpPr/>
          <p:nvPr/>
        </p:nvGrpSpPr>
        <p:grpSpPr>
          <a:xfrm>
            <a:off x="7543800" y="4648200"/>
            <a:ext cx="1371600" cy="304800"/>
            <a:chOff x="5715000" y="1143000"/>
            <a:chExt cx="1371600" cy="304800"/>
          </a:xfrm>
        </p:grpSpPr>
        <p:sp>
          <p:nvSpPr>
            <p:cNvPr id="35" name="3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RA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6" name="3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9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3" name="36 Grupo"/>
          <p:cNvGrpSpPr/>
          <p:nvPr/>
        </p:nvGrpSpPr>
        <p:grpSpPr>
          <a:xfrm>
            <a:off x="7543800" y="4953000"/>
            <a:ext cx="1371600" cy="304800"/>
            <a:chOff x="5715000" y="1143000"/>
            <a:chExt cx="1371600" cy="304800"/>
          </a:xfrm>
        </p:grpSpPr>
        <p:sp>
          <p:nvSpPr>
            <p:cNvPr id="38" name="3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a=5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9" name="3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10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4" name="39 Grupo"/>
          <p:cNvGrpSpPr/>
          <p:nvPr/>
        </p:nvGrpSpPr>
        <p:grpSpPr>
          <a:xfrm>
            <a:off x="7543800" y="5257800"/>
            <a:ext cx="1371600" cy="304800"/>
            <a:chOff x="5715000" y="1143000"/>
            <a:chExt cx="1371600" cy="304800"/>
          </a:xfrm>
        </p:grpSpPr>
        <p:sp>
          <p:nvSpPr>
            <p:cNvPr id="41" name="4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b=10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42" name="4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11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sp>
        <p:nvSpPr>
          <p:cNvPr id="43" name="42 Flecha derecha"/>
          <p:cNvSpPr/>
          <p:nvPr/>
        </p:nvSpPr>
        <p:spPr>
          <a:xfrm>
            <a:off x="7086600" y="3429000"/>
            <a:ext cx="381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err="1" smtClean="0"/>
              <a:t>Param</a:t>
            </a:r>
            <a:r>
              <a:rPr lang="en-US" dirty="0" smtClean="0"/>
              <a:t> Passing Example</a:t>
            </a:r>
            <a:endParaRPr lang="en-US" dirty="0"/>
          </a:p>
        </p:txBody>
      </p:sp>
      <p:sp>
        <p:nvSpPr>
          <p:cNvPr id="53" name="Text Box 6"/>
          <p:cNvSpPr txBox="1">
            <a:spLocks noChangeArrowheads="1"/>
          </p:cNvSpPr>
          <p:nvPr/>
        </p:nvSpPr>
        <p:spPr bwMode="auto">
          <a:xfrm>
            <a:off x="7680325" y="16002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3" name="26 Grupo"/>
          <p:cNvGrpSpPr/>
          <p:nvPr/>
        </p:nvGrpSpPr>
        <p:grpSpPr>
          <a:xfrm>
            <a:off x="7543800" y="2209800"/>
            <a:ext cx="1371600" cy="304800"/>
            <a:chOff x="5715000" y="1143000"/>
            <a:chExt cx="1371600" cy="304800"/>
          </a:xfrm>
        </p:grpSpPr>
        <p:sp>
          <p:nvSpPr>
            <p:cNvPr id="55" name="5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SL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6" name="5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4" name="33 Grupo"/>
          <p:cNvGrpSpPr/>
          <p:nvPr/>
        </p:nvGrpSpPr>
        <p:grpSpPr>
          <a:xfrm>
            <a:off x="7543800" y="2514600"/>
            <a:ext cx="1371600" cy="304800"/>
            <a:chOff x="5715000" y="1143000"/>
            <a:chExt cx="1371600" cy="304800"/>
          </a:xfrm>
        </p:grpSpPr>
        <p:sp>
          <p:nvSpPr>
            <p:cNvPr id="58" name="5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DL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9" name="5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36 Grupo"/>
          <p:cNvGrpSpPr/>
          <p:nvPr/>
        </p:nvGrpSpPr>
        <p:grpSpPr>
          <a:xfrm>
            <a:off x="7543800" y="2819400"/>
            <a:ext cx="1371600" cy="304800"/>
            <a:chOff x="5715000" y="1143000"/>
            <a:chExt cx="1371600" cy="304800"/>
          </a:xfrm>
        </p:grpSpPr>
        <p:sp>
          <p:nvSpPr>
            <p:cNvPr id="61" name="6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RA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2" name="6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36 Grupo"/>
          <p:cNvGrpSpPr/>
          <p:nvPr/>
        </p:nvGrpSpPr>
        <p:grpSpPr>
          <a:xfrm>
            <a:off x="7543800" y="3124200"/>
            <a:ext cx="1371600" cy="304800"/>
            <a:chOff x="5715000" y="1143000"/>
            <a:chExt cx="1371600" cy="304800"/>
          </a:xfrm>
        </p:grpSpPr>
        <p:sp>
          <p:nvSpPr>
            <p:cNvPr id="64" name="63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x=5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5" name="64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" name="36 Grupo"/>
          <p:cNvGrpSpPr/>
          <p:nvPr/>
        </p:nvGrpSpPr>
        <p:grpSpPr>
          <a:xfrm>
            <a:off x="7543800" y="3429000"/>
            <a:ext cx="1371600" cy="304800"/>
            <a:chOff x="5715000" y="1143000"/>
            <a:chExt cx="1371600" cy="304800"/>
          </a:xfrm>
        </p:grpSpPr>
        <p:sp>
          <p:nvSpPr>
            <p:cNvPr id="67" name="6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y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8" name="6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8" name="26 Grupo"/>
          <p:cNvGrpSpPr/>
          <p:nvPr/>
        </p:nvGrpSpPr>
        <p:grpSpPr>
          <a:xfrm>
            <a:off x="7543800" y="1905000"/>
            <a:ext cx="1371600" cy="304800"/>
            <a:chOff x="5715000" y="1143000"/>
            <a:chExt cx="1371600" cy="304800"/>
          </a:xfrm>
        </p:grpSpPr>
        <p:sp>
          <p:nvSpPr>
            <p:cNvPr id="97" name="9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FV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8" name="9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sp>
        <p:nvSpPr>
          <p:cNvPr id="99" name="2 Marcador de contenido"/>
          <p:cNvSpPr>
            <a:spLocks noGrp="1"/>
          </p:cNvSpPr>
          <p:nvPr>
            <p:ph idx="1"/>
          </p:nvPr>
        </p:nvSpPr>
        <p:spPr>
          <a:xfrm>
            <a:off x="457200" y="1798637"/>
            <a:ext cx="4267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procedure sum(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begin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return :=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a+b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end;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x := 5;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y := call sum(x,2*x);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write y;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end.</a:t>
            </a:r>
            <a:endParaRPr lang="en-US" sz="2000" dirty="0"/>
          </a:p>
        </p:txBody>
      </p:sp>
      <p:sp>
        <p:nvSpPr>
          <p:cNvPr id="100" name="Text Box 4"/>
          <p:cNvSpPr txBox="1">
            <a:spLocks noChangeArrowheads="1"/>
          </p:cNvSpPr>
          <p:nvPr/>
        </p:nvSpPr>
        <p:spPr bwMode="auto">
          <a:xfrm>
            <a:off x="4800600" y="1676400"/>
            <a:ext cx="2286000" cy="286450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 JMP 0 2</a:t>
            </a: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2 INC 0 6</a:t>
            </a: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3 LOD 0 4</a:t>
            </a: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4 LOD 0 5</a:t>
            </a: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5 OPR 0 2</a:t>
            </a: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6 STO 0 0</a:t>
            </a: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7 OPR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  <a:endParaRPr lang="en-US" sz="20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1" name="100 Flecha derecha"/>
          <p:cNvSpPr/>
          <p:nvPr/>
        </p:nvSpPr>
        <p:spPr>
          <a:xfrm>
            <a:off x="4495800" y="2362200"/>
            <a:ext cx="381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36 Grupo"/>
          <p:cNvGrpSpPr/>
          <p:nvPr/>
        </p:nvGrpSpPr>
        <p:grpSpPr>
          <a:xfrm>
            <a:off x="7543800" y="3733800"/>
            <a:ext cx="1371600" cy="304800"/>
            <a:chOff x="5715000" y="1143000"/>
            <a:chExt cx="1371600" cy="304800"/>
          </a:xfrm>
        </p:grpSpPr>
        <p:sp>
          <p:nvSpPr>
            <p:cNvPr id="26" name="2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FV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27" name="26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0" name="36 Grupo"/>
          <p:cNvGrpSpPr/>
          <p:nvPr/>
        </p:nvGrpSpPr>
        <p:grpSpPr>
          <a:xfrm>
            <a:off x="7543800" y="4038600"/>
            <a:ext cx="1371600" cy="304800"/>
            <a:chOff x="5715000" y="1143000"/>
            <a:chExt cx="1371600" cy="304800"/>
          </a:xfrm>
        </p:grpSpPr>
        <p:sp>
          <p:nvSpPr>
            <p:cNvPr id="29" name="2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SL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0" name="29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7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1" name="36 Grupo"/>
          <p:cNvGrpSpPr/>
          <p:nvPr/>
        </p:nvGrpSpPr>
        <p:grpSpPr>
          <a:xfrm>
            <a:off x="7543800" y="4343400"/>
            <a:ext cx="1371600" cy="304800"/>
            <a:chOff x="5715000" y="1143000"/>
            <a:chExt cx="1371600" cy="304800"/>
          </a:xfrm>
        </p:grpSpPr>
        <p:sp>
          <p:nvSpPr>
            <p:cNvPr id="32" name="31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DL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3" name="3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8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2" name="36 Grupo"/>
          <p:cNvGrpSpPr/>
          <p:nvPr/>
        </p:nvGrpSpPr>
        <p:grpSpPr>
          <a:xfrm>
            <a:off x="7543800" y="4648200"/>
            <a:ext cx="1371600" cy="304800"/>
            <a:chOff x="5715000" y="1143000"/>
            <a:chExt cx="1371600" cy="304800"/>
          </a:xfrm>
        </p:grpSpPr>
        <p:sp>
          <p:nvSpPr>
            <p:cNvPr id="35" name="3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RA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6" name="3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9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3" name="36 Grupo"/>
          <p:cNvGrpSpPr/>
          <p:nvPr/>
        </p:nvGrpSpPr>
        <p:grpSpPr>
          <a:xfrm>
            <a:off x="7543800" y="4953000"/>
            <a:ext cx="1371600" cy="304800"/>
            <a:chOff x="5715000" y="1143000"/>
            <a:chExt cx="1371600" cy="304800"/>
          </a:xfrm>
        </p:grpSpPr>
        <p:sp>
          <p:nvSpPr>
            <p:cNvPr id="38" name="3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a=5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9" name="3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10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4" name="39 Grupo"/>
          <p:cNvGrpSpPr/>
          <p:nvPr/>
        </p:nvGrpSpPr>
        <p:grpSpPr>
          <a:xfrm>
            <a:off x="7543800" y="5257800"/>
            <a:ext cx="1371600" cy="304800"/>
            <a:chOff x="5715000" y="1143000"/>
            <a:chExt cx="1371600" cy="304800"/>
          </a:xfrm>
        </p:grpSpPr>
        <p:sp>
          <p:nvSpPr>
            <p:cNvPr id="41" name="4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b=10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42" name="4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11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sp>
        <p:nvSpPr>
          <p:cNvPr id="43" name="42 Flecha derecha"/>
          <p:cNvSpPr/>
          <p:nvPr/>
        </p:nvSpPr>
        <p:spPr>
          <a:xfrm>
            <a:off x="7086600" y="5257800"/>
            <a:ext cx="381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err="1" smtClean="0"/>
              <a:t>Param</a:t>
            </a:r>
            <a:r>
              <a:rPr lang="en-US" dirty="0" smtClean="0"/>
              <a:t> Passing Example</a:t>
            </a:r>
            <a:endParaRPr lang="en-US" dirty="0"/>
          </a:p>
        </p:txBody>
      </p:sp>
      <p:sp>
        <p:nvSpPr>
          <p:cNvPr id="53" name="Text Box 6"/>
          <p:cNvSpPr txBox="1">
            <a:spLocks noChangeArrowheads="1"/>
          </p:cNvSpPr>
          <p:nvPr/>
        </p:nvSpPr>
        <p:spPr bwMode="auto">
          <a:xfrm>
            <a:off x="7680325" y="16002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3" name="26 Grupo"/>
          <p:cNvGrpSpPr/>
          <p:nvPr/>
        </p:nvGrpSpPr>
        <p:grpSpPr>
          <a:xfrm>
            <a:off x="7543800" y="2209800"/>
            <a:ext cx="1371600" cy="304800"/>
            <a:chOff x="5715000" y="1143000"/>
            <a:chExt cx="1371600" cy="304800"/>
          </a:xfrm>
        </p:grpSpPr>
        <p:sp>
          <p:nvSpPr>
            <p:cNvPr id="55" name="5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SL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6" name="5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4" name="33 Grupo"/>
          <p:cNvGrpSpPr/>
          <p:nvPr/>
        </p:nvGrpSpPr>
        <p:grpSpPr>
          <a:xfrm>
            <a:off x="7543800" y="2514600"/>
            <a:ext cx="1371600" cy="304800"/>
            <a:chOff x="5715000" y="1143000"/>
            <a:chExt cx="1371600" cy="304800"/>
          </a:xfrm>
        </p:grpSpPr>
        <p:sp>
          <p:nvSpPr>
            <p:cNvPr id="58" name="5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DL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9" name="5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36 Grupo"/>
          <p:cNvGrpSpPr/>
          <p:nvPr/>
        </p:nvGrpSpPr>
        <p:grpSpPr>
          <a:xfrm>
            <a:off x="7543800" y="2819400"/>
            <a:ext cx="1371600" cy="304800"/>
            <a:chOff x="5715000" y="1143000"/>
            <a:chExt cx="1371600" cy="304800"/>
          </a:xfrm>
        </p:grpSpPr>
        <p:sp>
          <p:nvSpPr>
            <p:cNvPr id="61" name="6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RA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2" name="6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36 Grupo"/>
          <p:cNvGrpSpPr/>
          <p:nvPr/>
        </p:nvGrpSpPr>
        <p:grpSpPr>
          <a:xfrm>
            <a:off x="7543800" y="3124200"/>
            <a:ext cx="1371600" cy="304800"/>
            <a:chOff x="5715000" y="1143000"/>
            <a:chExt cx="1371600" cy="304800"/>
          </a:xfrm>
        </p:grpSpPr>
        <p:sp>
          <p:nvSpPr>
            <p:cNvPr id="64" name="63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x=5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5" name="64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" name="36 Grupo"/>
          <p:cNvGrpSpPr/>
          <p:nvPr/>
        </p:nvGrpSpPr>
        <p:grpSpPr>
          <a:xfrm>
            <a:off x="7543800" y="3429000"/>
            <a:ext cx="1371600" cy="304800"/>
            <a:chOff x="5715000" y="1143000"/>
            <a:chExt cx="1371600" cy="304800"/>
          </a:xfrm>
        </p:grpSpPr>
        <p:sp>
          <p:nvSpPr>
            <p:cNvPr id="67" name="6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y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8" name="6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8" name="26 Grupo"/>
          <p:cNvGrpSpPr/>
          <p:nvPr/>
        </p:nvGrpSpPr>
        <p:grpSpPr>
          <a:xfrm>
            <a:off x="7543800" y="1905000"/>
            <a:ext cx="1371600" cy="304800"/>
            <a:chOff x="5715000" y="1143000"/>
            <a:chExt cx="1371600" cy="304800"/>
          </a:xfrm>
        </p:grpSpPr>
        <p:sp>
          <p:nvSpPr>
            <p:cNvPr id="97" name="9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FV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8" name="9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sp>
        <p:nvSpPr>
          <p:cNvPr id="99" name="2 Marcador de contenido"/>
          <p:cNvSpPr>
            <a:spLocks noGrp="1"/>
          </p:cNvSpPr>
          <p:nvPr>
            <p:ph idx="1"/>
          </p:nvPr>
        </p:nvSpPr>
        <p:spPr>
          <a:xfrm>
            <a:off x="457200" y="1798637"/>
            <a:ext cx="4267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procedure sum(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begin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return :=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a+b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end;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x := 5;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y := call sum(x,2*x);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write y;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end.</a:t>
            </a:r>
            <a:endParaRPr lang="en-US" sz="2000" dirty="0"/>
          </a:p>
        </p:txBody>
      </p:sp>
      <p:sp>
        <p:nvSpPr>
          <p:cNvPr id="100" name="Text Box 4"/>
          <p:cNvSpPr txBox="1">
            <a:spLocks noChangeArrowheads="1"/>
          </p:cNvSpPr>
          <p:nvPr/>
        </p:nvSpPr>
        <p:spPr bwMode="auto">
          <a:xfrm>
            <a:off x="4800600" y="1676400"/>
            <a:ext cx="2286000" cy="286450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 JMP 0 2</a:t>
            </a: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2 INC 0 6</a:t>
            </a: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3 LOD 0 4</a:t>
            </a: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4 LOD 0 5</a:t>
            </a: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5 OPR 0 2</a:t>
            </a: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6 STO 0 0</a:t>
            </a: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7 OPR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  <a:endParaRPr lang="en-US" sz="20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1" name="100 Flecha derecha"/>
          <p:cNvSpPr/>
          <p:nvPr/>
        </p:nvSpPr>
        <p:spPr>
          <a:xfrm>
            <a:off x="4495800" y="2667000"/>
            <a:ext cx="381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36 Grupo"/>
          <p:cNvGrpSpPr/>
          <p:nvPr/>
        </p:nvGrpSpPr>
        <p:grpSpPr>
          <a:xfrm>
            <a:off x="7543800" y="3733800"/>
            <a:ext cx="1371600" cy="304800"/>
            <a:chOff x="5715000" y="1143000"/>
            <a:chExt cx="1371600" cy="304800"/>
          </a:xfrm>
        </p:grpSpPr>
        <p:sp>
          <p:nvSpPr>
            <p:cNvPr id="26" name="2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FV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27" name="26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0" name="36 Grupo"/>
          <p:cNvGrpSpPr/>
          <p:nvPr/>
        </p:nvGrpSpPr>
        <p:grpSpPr>
          <a:xfrm>
            <a:off x="7543800" y="4038600"/>
            <a:ext cx="1371600" cy="304800"/>
            <a:chOff x="5715000" y="1143000"/>
            <a:chExt cx="1371600" cy="304800"/>
          </a:xfrm>
        </p:grpSpPr>
        <p:sp>
          <p:nvSpPr>
            <p:cNvPr id="29" name="2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SL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0" name="29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7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1" name="36 Grupo"/>
          <p:cNvGrpSpPr/>
          <p:nvPr/>
        </p:nvGrpSpPr>
        <p:grpSpPr>
          <a:xfrm>
            <a:off x="7543800" y="4343400"/>
            <a:ext cx="1371600" cy="304800"/>
            <a:chOff x="5715000" y="1143000"/>
            <a:chExt cx="1371600" cy="304800"/>
          </a:xfrm>
        </p:grpSpPr>
        <p:sp>
          <p:nvSpPr>
            <p:cNvPr id="32" name="31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DL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3" name="3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8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2" name="36 Grupo"/>
          <p:cNvGrpSpPr/>
          <p:nvPr/>
        </p:nvGrpSpPr>
        <p:grpSpPr>
          <a:xfrm>
            <a:off x="7543800" y="4648200"/>
            <a:ext cx="1371600" cy="304800"/>
            <a:chOff x="5715000" y="1143000"/>
            <a:chExt cx="1371600" cy="304800"/>
          </a:xfrm>
        </p:grpSpPr>
        <p:sp>
          <p:nvSpPr>
            <p:cNvPr id="35" name="3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RA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6" name="3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9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3" name="36 Grupo"/>
          <p:cNvGrpSpPr/>
          <p:nvPr/>
        </p:nvGrpSpPr>
        <p:grpSpPr>
          <a:xfrm>
            <a:off x="7543800" y="4953000"/>
            <a:ext cx="1371600" cy="304800"/>
            <a:chOff x="5715000" y="1143000"/>
            <a:chExt cx="1371600" cy="304800"/>
          </a:xfrm>
        </p:grpSpPr>
        <p:sp>
          <p:nvSpPr>
            <p:cNvPr id="38" name="3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a=5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9" name="3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10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4" name="39 Grupo"/>
          <p:cNvGrpSpPr/>
          <p:nvPr/>
        </p:nvGrpSpPr>
        <p:grpSpPr>
          <a:xfrm>
            <a:off x="7543800" y="5257800"/>
            <a:ext cx="1371600" cy="304800"/>
            <a:chOff x="5715000" y="1143000"/>
            <a:chExt cx="1371600" cy="304800"/>
          </a:xfrm>
        </p:grpSpPr>
        <p:sp>
          <p:nvSpPr>
            <p:cNvPr id="41" name="4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b=10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42" name="4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11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sp>
        <p:nvSpPr>
          <p:cNvPr id="43" name="42 Flecha derecha"/>
          <p:cNvSpPr/>
          <p:nvPr/>
        </p:nvSpPr>
        <p:spPr>
          <a:xfrm>
            <a:off x="7086600" y="5562600"/>
            <a:ext cx="381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36 Grupo"/>
          <p:cNvGrpSpPr/>
          <p:nvPr/>
        </p:nvGrpSpPr>
        <p:grpSpPr>
          <a:xfrm>
            <a:off x="7543800" y="5562600"/>
            <a:ext cx="1371600" cy="304800"/>
            <a:chOff x="5715000" y="1143000"/>
            <a:chExt cx="1371600" cy="304800"/>
          </a:xfrm>
        </p:grpSpPr>
        <p:sp>
          <p:nvSpPr>
            <p:cNvPr id="45" name="4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46" name="4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10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err="1" smtClean="0"/>
              <a:t>Param</a:t>
            </a:r>
            <a:r>
              <a:rPr lang="en-US" dirty="0" smtClean="0"/>
              <a:t> Passing Example</a:t>
            </a:r>
            <a:endParaRPr lang="en-US" dirty="0"/>
          </a:p>
        </p:txBody>
      </p:sp>
      <p:sp>
        <p:nvSpPr>
          <p:cNvPr id="53" name="Text Box 6"/>
          <p:cNvSpPr txBox="1">
            <a:spLocks noChangeArrowheads="1"/>
          </p:cNvSpPr>
          <p:nvPr/>
        </p:nvSpPr>
        <p:spPr bwMode="auto">
          <a:xfrm>
            <a:off x="7680325" y="16002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3" name="26 Grupo"/>
          <p:cNvGrpSpPr/>
          <p:nvPr/>
        </p:nvGrpSpPr>
        <p:grpSpPr>
          <a:xfrm>
            <a:off x="7543800" y="2209800"/>
            <a:ext cx="1371600" cy="304800"/>
            <a:chOff x="5715000" y="1143000"/>
            <a:chExt cx="1371600" cy="304800"/>
          </a:xfrm>
        </p:grpSpPr>
        <p:sp>
          <p:nvSpPr>
            <p:cNvPr id="55" name="5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SL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6" name="5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4" name="33 Grupo"/>
          <p:cNvGrpSpPr/>
          <p:nvPr/>
        </p:nvGrpSpPr>
        <p:grpSpPr>
          <a:xfrm>
            <a:off x="7543800" y="2514600"/>
            <a:ext cx="1371600" cy="304800"/>
            <a:chOff x="5715000" y="1143000"/>
            <a:chExt cx="1371600" cy="304800"/>
          </a:xfrm>
        </p:grpSpPr>
        <p:sp>
          <p:nvSpPr>
            <p:cNvPr id="58" name="5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DL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9" name="5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36 Grupo"/>
          <p:cNvGrpSpPr/>
          <p:nvPr/>
        </p:nvGrpSpPr>
        <p:grpSpPr>
          <a:xfrm>
            <a:off x="7543800" y="2819400"/>
            <a:ext cx="1371600" cy="304800"/>
            <a:chOff x="5715000" y="1143000"/>
            <a:chExt cx="1371600" cy="304800"/>
          </a:xfrm>
        </p:grpSpPr>
        <p:sp>
          <p:nvSpPr>
            <p:cNvPr id="61" name="6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RA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2" name="6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36 Grupo"/>
          <p:cNvGrpSpPr/>
          <p:nvPr/>
        </p:nvGrpSpPr>
        <p:grpSpPr>
          <a:xfrm>
            <a:off x="7543800" y="3124200"/>
            <a:ext cx="1371600" cy="304800"/>
            <a:chOff x="5715000" y="1143000"/>
            <a:chExt cx="1371600" cy="304800"/>
          </a:xfrm>
        </p:grpSpPr>
        <p:sp>
          <p:nvSpPr>
            <p:cNvPr id="64" name="63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x=5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5" name="64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" name="36 Grupo"/>
          <p:cNvGrpSpPr/>
          <p:nvPr/>
        </p:nvGrpSpPr>
        <p:grpSpPr>
          <a:xfrm>
            <a:off x="7543800" y="3429000"/>
            <a:ext cx="1371600" cy="304800"/>
            <a:chOff x="5715000" y="1143000"/>
            <a:chExt cx="1371600" cy="304800"/>
          </a:xfrm>
        </p:grpSpPr>
        <p:sp>
          <p:nvSpPr>
            <p:cNvPr id="67" name="6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y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8" name="6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8" name="26 Grupo"/>
          <p:cNvGrpSpPr/>
          <p:nvPr/>
        </p:nvGrpSpPr>
        <p:grpSpPr>
          <a:xfrm>
            <a:off x="7543800" y="1905000"/>
            <a:ext cx="1371600" cy="304800"/>
            <a:chOff x="5715000" y="1143000"/>
            <a:chExt cx="1371600" cy="304800"/>
          </a:xfrm>
        </p:grpSpPr>
        <p:sp>
          <p:nvSpPr>
            <p:cNvPr id="97" name="9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FV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8" name="9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sp>
        <p:nvSpPr>
          <p:cNvPr id="99" name="2 Marcador de contenido"/>
          <p:cNvSpPr>
            <a:spLocks noGrp="1"/>
          </p:cNvSpPr>
          <p:nvPr>
            <p:ph idx="1"/>
          </p:nvPr>
        </p:nvSpPr>
        <p:spPr>
          <a:xfrm>
            <a:off x="457200" y="1798637"/>
            <a:ext cx="4267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procedure sum(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begin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return :=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a+b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end;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x := 5;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y := call sum(x,2*x);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write y;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end.</a:t>
            </a:r>
            <a:endParaRPr lang="en-US" sz="2000" dirty="0"/>
          </a:p>
        </p:txBody>
      </p:sp>
      <p:sp>
        <p:nvSpPr>
          <p:cNvPr id="100" name="Text Box 4"/>
          <p:cNvSpPr txBox="1">
            <a:spLocks noChangeArrowheads="1"/>
          </p:cNvSpPr>
          <p:nvPr/>
        </p:nvSpPr>
        <p:spPr bwMode="auto">
          <a:xfrm>
            <a:off x="4800600" y="1676400"/>
            <a:ext cx="2286000" cy="286450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 JMP 0 2</a:t>
            </a: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2 INC 0 6</a:t>
            </a: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3 LOD 0 4</a:t>
            </a: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4 LOD 0 5</a:t>
            </a: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5 OPR 0 2</a:t>
            </a: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6 STO 0 0</a:t>
            </a: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7 OPR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  <a:endParaRPr lang="en-US" sz="20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1" name="100 Flecha derecha"/>
          <p:cNvSpPr/>
          <p:nvPr/>
        </p:nvSpPr>
        <p:spPr>
          <a:xfrm>
            <a:off x="4495800" y="2971800"/>
            <a:ext cx="381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36 Grupo"/>
          <p:cNvGrpSpPr/>
          <p:nvPr/>
        </p:nvGrpSpPr>
        <p:grpSpPr>
          <a:xfrm>
            <a:off x="7543800" y="3733800"/>
            <a:ext cx="1371600" cy="304800"/>
            <a:chOff x="5715000" y="1143000"/>
            <a:chExt cx="1371600" cy="304800"/>
          </a:xfrm>
        </p:grpSpPr>
        <p:sp>
          <p:nvSpPr>
            <p:cNvPr id="26" name="2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FV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27" name="26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0" name="36 Grupo"/>
          <p:cNvGrpSpPr/>
          <p:nvPr/>
        </p:nvGrpSpPr>
        <p:grpSpPr>
          <a:xfrm>
            <a:off x="7543800" y="4038600"/>
            <a:ext cx="1371600" cy="304800"/>
            <a:chOff x="5715000" y="1143000"/>
            <a:chExt cx="1371600" cy="304800"/>
          </a:xfrm>
        </p:grpSpPr>
        <p:sp>
          <p:nvSpPr>
            <p:cNvPr id="29" name="2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SL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0" name="29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7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1" name="36 Grupo"/>
          <p:cNvGrpSpPr/>
          <p:nvPr/>
        </p:nvGrpSpPr>
        <p:grpSpPr>
          <a:xfrm>
            <a:off x="7543800" y="4343400"/>
            <a:ext cx="1371600" cy="304800"/>
            <a:chOff x="5715000" y="1143000"/>
            <a:chExt cx="1371600" cy="304800"/>
          </a:xfrm>
        </p:grpSpPr>
        <p:sp>
          <p:nvSpPr>
            <p:cNvPr id="32" name="31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DL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3" name="3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8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2" name="36 Grupo"/>
          <p:cNvGrpSpPr/>
          <p:nvPr/>
        </p:nvGrpSpPr>
        <p:grpSpPr>
          <a:xfrm>
            <a:off x="7543800" y="4648200"/>
            <a:ext cx="1371600" cy="304800"/>
            <a:chOff x="5715000" y="1143000"/>
            <a:chExt cx="1371600" cy="304800"/>
          </a:xfrm>
        </p:grpSpPr>
        <p:sp>
          <p:nvSpPr>
            <p:cNvPr id="35" name="3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RA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6" name="3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9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3" name="36 Grupo"/>
          <p:cNvGrpSpPr/>
          <p:nvPr/>
        </p:nvGrpSpPr>
        <p:grpSpPr>
          <a:xfrm>
            <a:off x="7543800" y="4953000"/>
            <a:ext cx="1371600" cy="304800"/>
            <a:chOff x="5715000" y="1143000"/>
            <a:chExt cx="1371600" cy="304800"/>
          </a:xfrm>
        </p:grpSpPr>
        <p:sp>
          <p:nvSpPr>
            <p:cNvPr id="38" name="3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a=5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9" name="3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10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4" name="39 Grupo"/>
          <p:cNvGrpSpPr/>
          <p:nvPr/>
        </p:nvGrpSpPr>
        <p:grpSpPr>
          <a:xfrm>
            <a:off x="7543800" y="5257800"/>
            <a:ext cx="1371600" cy="304800"/>
            <a:chOff x="5715000" y="1143000"/>
            <a:chExt cx="1371600" cy="304800"/>
          </a:xfrm>
        </p:grpSpPr>
        <p:sp>
          <p:nvSpPr>
            <p:cNvPr id="41" name="4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b=10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42" name="4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11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sp>
        <p:nvSpPr>
          <p:cNvPr id="43" name="42 Flecha derecha"/>
          <p:cNvSpPr/>
          <p:nvPr/>
        </p:nvSpPr>
        <p:spPr>
          <a:xfrm>
            <a:off x="7086600" y="5867400"/>
            <a:ext cx="381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36 Grupo"/>
          <p:cNvGrpSpPr/>
          <p:nvPr/>
        </p:nvGrpSpPr>
        <p:grpSpPr>
          <a:xfrm>
            <a:off x="7543800" y="5562600"/>
            <a:ext cx="1371600" cy="304800"/>
            <a:chOff x="5715000" y="1143000"/>
            <a:chExt cx="1371600" cy="304800"/>
          </a:xfrm>
        </p:grpSpPr>
        <p:sp>
          <p:nvSpPr>
            <p:cNvPr id="45" name="4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46" name="4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10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47" name="39 Grupo"/>
          <p:cNvGrpSpPr/>
          <p:nvPr/>
        </p:nvGrpSpPr>
        <p:grpSpPr>
          <a:xfrm>
            <a:off x="7543800" y="5867400"/>
            <a:ext cx="1371600" cy="304800"/>
            <a:chOff x="5715000" y="1143000"/>
            <a:chExt cx="1371600" cy="304800"/>
          </a:xfrm>
        </p:grpSpPr>
        <p:sp>
          <p:nvSpPr>
            <p:cNvPr id="48" name="4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10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49" name="4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11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err="1" smtClean="0"/>
              <a:t>Param</a:t>
            </a:r>
            <a:r>
              <a:rPr lang="en-US" dirty="0" smtClean="0"/>
              <a:t> Passing Example</a:t>
            </a:r>
            <a:endParaRPr lang="en-US" dirty="0"/>
          </a:p>
        </p:txBody>
      </p:sp>
      <p:sp>
        <p:nvSpPr>
          <p:cNvPr id="53" name="Text Box 6"/>
          <p:cNvSpPr txBox="1">
            <a:spLocks noChangeArrowheads="1"/>
          </p:cNvSpPr>
          <p:nvPr/>
        </p:nvSpPr>
        <p:spPr bwMode="auto">
          <a:xfrm>
            <a:off x="7680325" y="16002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3" name="26 Grupo"/>
          <p:cNvGrpSpPr/>
          <p:nvPr/>
        </p:nvGrpSpPr>
        <p:grpSpPr>
          <a:xfrm>
            <a:off x="7543800" y="2209800"/>
            <a:ext cx="1371600" cy="304800"/>
            <a:chOff x="5715000" y="1143000"/>
            <a:chExt cx="1371600" cy="304800"/>
          </a:xfrm>
        </p:grpSpPr>
        <p:sp>
          <p:nvSpPr>
            <p:cNvPr id="55" name="5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SL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6" name="5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4" name="33 Grupo"/>
          <p:cNvGrpSpPr/>
          <p:nvPr/>
        </p:nvGrpSpPr>
        <p:grpSpPr>
          <a:xfrm>
            <a:off x="7543800" y="2514600"/>
            <a:ext cx="1371600" cy="304800"/>
            <a:chOff x="5715000" y="1143000"/>
            <a:chExt cx="1371600" cy="304800"/>
          </a:xfrm>
        </p:grpSpPr>
        <p:sp>
          <p:nvSpPr>
            <p:cNvPr id="58" name="5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DL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9" name="5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36 Grupo"/>
          <p:cNvGrpSpPr/>
          <p:nvPr/>
        </p:nvGrpSpPr>
        <p:grpSpPr>
          <a:xfrm>
            <a:off x="7543800" y="2819400"/>
            <a:ext cx="1371600" cy="304800"/>
            <a:chOff x="5715000" y="1143000"/>
            <a:chExt cx="1371600" cy="304800"/>
          </a:xfrm>
        </p:grpSpPr>
        <p:sp>
          <p:nvSpPr>
            <p:cNvPr id="61" name="6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RA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2" name="6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36 Grupo"/>
          <p:cNvGrpSpPr/>
          <p:nvPr/>
        </p:nvGrpSpPr>
        <p:grpSpPr>
          <a:xfrm>
            <a:off x="7543800" y="3124200"/>
            <a:ext cx="1371600" cy="304800"/>
            <a:chOff x="5715000" y="1143000"/>
            <a:chExt cx="1371600" cy="304800"/>
          </a:xfrm>
        </p:grpSpPr>
        <p:sp>
          <p:nvSpPr>
            <p:cNvPr id="64" name="63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x=5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5" name="64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" name="36 Grupo"/>
          <p:cNvGrpSpPr/>
          <p:nvPr/>
        </p:nvGrpSpPr>
        <p:grpSpPr>
          <a:xfrm>
            <a:off x="7543800" y="3429000"/>
            <a:ext cx="1371600" cy="304800"/>
            <a:chOff x="5715000" y="1143000"/>
            <a:chExt cx="1371600" cy="304800"/>
          </a:xfrm>
        </p:grpSpPr>
        <p:sp>
          <p:nvSpPr>
            <p:cNvPr id="67" name="6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y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8" name="6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8" name="26 Grupo"/>
          <p:cNvGrpSpPr/>
          <p:nvPr/>
        </p:nvGrpSpPr>
        <p:grpSpPr>
          <a:xfrm>
            <a:off x="7543800" y="1905000"/>
            <a:ext cx="1371600" cy="304800"/>
            <a:chOff x="5715000" y="1143000"/>
            <a:chExt cx="1371600" cy="304800"/>
          </a:xfrm>
        </p:grpSpPr>
        <p:sp>
          <p:nvSpPr>
            <p:cNvPr id="97" name="9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FV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8" name="9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sp>
        <p:nvSpPr>
          <p:cNvPr id="99" name="2 Marcador de contenido"/>
          <p:cNvSpPr>
            <a:spLocks noGrp="1"/>
          </p:cNvSpPr>
          <p:nvPr>
            <p:ph idx="1"/>
          </p:nvPr>
        </p:nvSpPr>
        <p:spPr>
          <a:xfrm>
            <a:off x="457200" y="1798637"/>
            <a:ext cx="4267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procedure sum(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begin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return :=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a+b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end;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x := 5;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y := call sum(x,2*x);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write y;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end.</a:t>
            </a:r>
            <a:endParaRPr lang="en-US" sz="2000" dirty="0"/>
          </a:p>
        </p:txBody>
      </p:sp>
      <p:sp>
        <p:nvSpPr>
          <p:cNvPr id="100" name="Text Box 4"/>
          <p:cNvSpPr txBox="1">
            <a:spLocks noChangeArrowheads="1"/>
          </p:cNvSpPr>
          <p:nvPr/>
        </p:nvSpPr>
        <p:spPr bwMode="auto">
          <a:xfrm>
            <a:off x="4800600" y="1676400"/>
            <a:ext cx="2286000" cy="286450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 JMP 0 2</a:t>
            </a: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2 INC 0 6</a:t>
            </a: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3 LOD 0 4</a:t>
            </a: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4 LOD 0 5</a:t>
            </a: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5 OPR 0 2</a:t>
            </a: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6 STO 0 0</a:t>
            </a: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7 OPR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  <a:endParaRPr lang="en-US" sz="20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1" name="100 Flecha derecha"/>
          <p:cNvSpPr/>
          <p:nvPr/>
        </p:nvSpPr>
        <p:spPr>
          <a:xfrm>
            <a:off x="4495800" y="3276600"/>
            <a:ext cx="381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36 Grupo"/>
          <p:cNvGrpSpPr/>
          <p:nvPr/>
        </p:nvGrpSpPr>
        <p:grpSpPr>
          <a:xfrm>
            <a:off x="7543800" y="3733800"/>
            <a:ext cx="1371600" cy="304800"/>
            <a:chOff x="5715000" y="1143000"/>
            <a:chExt cx="1371600" cy="304800"/>
          </a:xfrm>
        </p:grpSpPr>
        <p:sp>
          <p:nvSpPr>
            <p:cNvPr id="26" name="2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FV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27" name="26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0" name="36 Grupo"/>
          <p:cNvGrpSpPr/>
          <p:nvPr/>
        </p:nvGrpSpPr>
        <p:grpSpPr>
          <a:xfrm>
            <a:off x="7543800" y="4038600"/>
            <a:ext cx="1371600" cy="304800"/>
            <a:chOff x="5715000" y="1143000"/>
            <a:chExt cx="1371600" cy="304800"/>
          </a:xfrm>
        </p:grpSpPr>
        <p:sp>
          <p:nvSpPr>
            <p:cNvPr id="29" name="2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SL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0" name="29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7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1" name="36 Grupo"/>
          <p:cNvGrpSpPr/>
          <p:nvPr/>
        </p:nvGrpSpPr>
        <p:grpSpPr>
          <a:xfrm>
            <a:off x="7543800" y="4343400"/>
            <a:ext cx="1371600" cy="304800"/>
            <a:chOff x="5715000" y="1143000"/>
            <a:chExt cx="1371600" cy="304800"/>
          </a:xfrm>
        </p:grpSpPr>
        <p:sp>
          <p:nvSpPr>
            <p:cNvPr id="32" name="31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DL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3" name="3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8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2" name="36 Grupo"/>
          <p:cNvGrpSpPr/>
          <p:nvPr/>
        </p:nvGrpSpPr>
        <p:grpSpPr>
          <a:xfrm>
            <a:off x="7543800" y="4648200"/>
            <a:ext cx="1371600" cy="304800"/>
            <a:chOff x="5715000" y="1143000"/>
            <a:chExt cx="1371600" cy="304800"/>
          </a:xfrm>
        </p:grpSpPr>
        <p:sp>
          <p:nvSpPr>
            <p:cNvPr id="35" name="3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RA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6" name="3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9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3" name="36 Grupo"/>
          <p:cNvGrpSpPr/>
          <p:nvPr/>
        </p:nvGrpSpPr>
        <p:grpSpPr>
          <a:xfrm>
            <a:off x="7543800" y="4953000"/>
            <a:ext cx="1371600" cy="304800"/>
            <a:chOff x="5715000" y="1143000"/>
            <a:chExt cx="1371600" cy="304800"/>
          </a:xfrm>
        </p:grpSpPr>
        <p:sp>
          <p:nvSpPr>
            <p:cNvPr id="38" name="3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a=5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9" name="3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10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4" name="39 Grupo"/>
          <p:cNvGrpSpPr/>
          <p:nvPr/>
        </p:nvGrpSpPr>
        <p:grpSpPr>
          <a:xfrm>
            <a:off x="7543800" y="5257800"/>
            <a:ext cx="1371600" cy="304800"/>
            <a:chOff x="5715000" y="1143000"/>
            <a:chExt cx="1371600" cy="304800"/>
          </a:xfrm>
        </p:grpSpPr>
        <p:sp>
          <p:nvSpPr>
            <p:cNvPr id="41" name="4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b=10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42" name="4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11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sp>
        <p:nvSpPr>
          <p:cNvPr id="43" name="42 Flecha derecha"/>
          <p:cNvSpPr/>
          <p:nvPr/>
        </p:nvSpPr>
        <p:spPr>
          <a:xfrm>
            <a:off x="7086600" y="5562600"/>
            <a:ext cx="381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36 Grupo"/>
          <p:cNvGrpSpPr/>
          <p:nvPr/>
        </p:nvGrpSpPr>
        <p:grpSpPr>
          <a:xfrm>
            <a:off x="7543800" y="5562600"/>
            <a:ext cx="1371600" cy="304800"/>
            <a:chOff x="5715000" y="1143000"/>
            <a:chExt cx="1371600" cy="304800"/>
          </a:xfrm>
        </p:grpSpPr>
        <p:sp>
          <p:nvSpPr>
            <p:cNvPr id="45" name="4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15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46" name="4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10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6" name="39 Grupo"/>
          <p:cNvGrpSpPr/>
          <p:nvPr/>
        </p:nvGrpSpPr>
        <p:grpSpPr>
          <a:xfrm>
            <a:off x="7543800" y="5867400"/>
            <a:ext cx="1371600" cy="304800"/>
            <a:chOff x="5715000" y="1143000"/>
            <a:chExt cx="1371600" cy="304800"/>
          </a:xfrm>
        </p:grpSpPr>
        <p:sp>
          <p:nvSpPr>
            <p:cNvPr id="48" name="4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10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49" name="4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11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err="1" smtClean="0"/>
              <a:t>Param</a:t>
            </a:r>
            <a:r>
              <a:rPr lang="en-US" dirty="0" smtClean="0"/>
              <a:t> Passing Example</a:t>
            </a:r>
            <a:endParaRPr lang="en-US" dirty="0"/>
          </a:p>
        </p:txBody>
      </p:sp>
      <p:sp>
        <p:nvSpPr>
          <p:cNvPr id="53" name="Text Box 6"/>
          <p:cNvSpPr txBox="1">
            <a:spLocks noChangeArrowheads="1"/>
          </p:cNvSpPr>
          <p:nvPr/>
        </p:nvSpPr>
        <p:spPr bwMode="auto">
          <a:xfrm>
            <a:off x="7680325" y="16002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3" name="26 Grupo"/>
          <p:cNvGrpSpPr/>
          <p:nvPr/>
        </p:nvGrpSpPr>
        <p:grpSpPr>
          <a:xfrm>
            <a:off x="7543800" y="2209800"/>
            <a:ext cx="1371600" cy="304800"/>
            <a:chOff x="5715000" y="1143000"/>
            <a:chExt cx="1371600" cy="304800"/>
          </a:xfrm>
        </p:grpSpPr>
        <p:sp>
          <p:nvSpPr>
            <p:cNvPr id="55" name="5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SL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6" name="5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4" name="33 Grupo"/>
          <p:cNvGrpSpPr/>
          <p:nvPr/>
        </p:nvGrpSpPr>
        <p:grpSpPr>
          <a:xfrm>
            <a:off x="7543800" y="2514600"/>
            <a:ext cx="1371600" cy="304800"/>
            <a:chOff x="5715000" y="1143000"/>
            <a:chExt cx="1371600" cy="304800"/>
          </a:xfrm>
        </p:grpSpPr>
        <p:sp>
          <p:nvSpPr>
            <p:cNvPr id="58" name="5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DL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9" name="5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36 Grupo"/>
          <p:cNvGrpSpPr/>
          <p:nvPr/>
        </p:nvGrpSpPr>
        <p:grpSpPr>
          <a:xfrm>
            <a:off x="7543800" y="2819400"/>
            <a:ext cx="1371600" cy="304800"/>
            <a:chOff x="5715000" y="1143000"/>
            <a:chExt cx="1371600" cy="304800"/>
          </a:xfrm>
        </p:grpSpPr>
        <p:sp>
          <p:nvSpPr>
            <p:cNvPr id="61" name="6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RA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2" name="6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36 Grupo"/>
          <p:cNvGrpSpPr/>
          <p:nvPr/>
        </p:nvGrpSpPr>
        <p:grpSpPr>
          <a:xfrm>
            <a:off x="7543800" y="3124200"/>
            <a:ext cx="1371600" cy="304800"/>
            <a:chOff x="5715000" y="1143000"/>
            <a:chExt cx="1371600" cy="304800"/>
          </a:xfrm>
        </p:grpSpPr>
        <p:sp>
          <p:nvSpPr>
            <p:cNvPr id="64" name="63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x=5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5" name="64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" name="36 Grupo"/>
          <p:cNvGrpSpPr/>
          <p:nvPr/>
        </p:nvGrpSpPr>
        <p:grpSpPr>
          <a:xfrm>
            <a:off x="7543800" y="3429000"/>
            <a:ext cx="1371600" cy="304800"/>
            <a:chOff x="5715000" y="1143000"/>
            <a:chExt cx="1371600" cy="304800"/>
          </a:xfrm>
        </p:grpSpPr>
        <p:sp>
          <p:nvSpPr>
            <p:cNvPr id="67" name="6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y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8" name="6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8" name="26 Grupo"/>
          <p:cNvGrpSpPr/>
          <p:nvPr/>
        </p:nvGrpSpPr>
        <p:grpSpPr>
          <a:xfrm>
            <a:off x="7543800" y="1905000"/>
            <a:ext cx="1371600" cy="304800"/>
            <a:chOff x="5715000" y="1143000"/>
            <a:chExt cx="1371600" cy="304800"/>
          </a:xfrm>
        </p:grpSpPr>
        <p:sp>
          <p:nvSpPr>
            <p:cNvPr id="97" name="9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FV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8" name="9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sp>
        <p:nvSpPr>
          <p:cNvPr id="99" name="2 Marcador de contenido"/>
          <p:cNvSpPr>
            <a:spLocks noGrp="1"/>
          </p:cNvSpPr>
          <p:nvPr>
            <p:ph idx="1"/>
          </p:nvPr>
        </p:nvSpPr>
        <p:spPr>
          <a:xfrm>
            <a:off x="457200" y="1798637"/>
            <a:ext cx="4267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procedure sum(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begin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return :=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a+b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end;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x := 5;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y := call sum(x,2*x);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write y;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end.</a:t>
            </a:r>
            <a:endParaRPr lang="en-US" sz="2000" dirty="0"/>
          </a:p>
        </p:txBody>
      </p:sp>
      <p:sp>
        <p:nvSpPr>
          <p:cNvPr id="100" name="Text Box 4"/>
          <p:cNvSpPr txBox="1">
            <a:spLocks noChangeArrowheads="1"/>
          </p:cNvSpPr>
          <p:nvPr/>
        </p:nvSpPr>
        <p:spPr bwMode="auto">
          <a:xfrm>
            <a:off x="4800600" y="1676400"/>
            <a:ext cx="2286000" cy="286450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 JMP 0 2</a:t>
            </a: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2 INC 0 6</a:t>
            </a: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3 LOD 0 4</a:t>
            </a: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4 LOD 0 5</a:t>
            </a: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5 OPR 0 2</a:t>
            </a: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6 STO 0 0</a:t>
            </a: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7 OPR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  <a:endParaRPr lang="en-US" sz="20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1" name="100 Flecha derecha"/>
          <p:cNvSpPr/>
          <p:nvPr/>
        </p:nvSpPr>
        <p:spPr>
          <a:xfrm>
            <a:off x="4495800" y="3581400"/>
            <a:ext cx="381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36 Grupo"/>
          <p:cNvGrpSpPr/>
          <p:nvPr/>
        </p:nvGrpSpPr>
        <p:grpSpPr>
          <a:xfrm>
            <a:off x="7543800" y="3733800"/>
            <a:ext cx="1371600" cy="304800"/>
            <a:chOff x="5715000" y="1143000"/>
            <a:chExt cx="1371600" cy="304800"/>
          </a:xfrm>
        </p:grpSpPr>
        <p:sp>
          <p:nvSpPr>
            <p:cNvPr id="26" name="2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FV=15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27" name="26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0" name="36 Grupo"/>
          <p:cNvGrpSpPr/>
          <p:nvPr/>
        </p:nvGrpSpPr>
        <p:grpSpPr>
          <a:xfrm>
            <a:off x="7543800" y="4038600"/>
            <a:ext cx="1371600" cy="304800"/>
            <a:chOff x="5715000" y="1143000"/>
            <a:chExt cx="1371600" cy="304800"/>
          </a:xfrm>
        </p:grpSpPr>
        <p:sp>
          <p:nvSpPr>
            <p:cNvPr id="29" name="2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SL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0" name="29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7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1" name="36 Grupo"/>
          <p:cNvGrpSpPr/>
          <p:nvPr/>
        </p:nvGrpSpPr>
        <p:grpSpPr>
          <a:xfrm>
            <a:off x="7543800" y="4343400"/>
            <a:ext cx="1371600" cy="304800"/>
            <a:chOff x="5715000" y="1143000"/>
            <a:chExt cx="1371600" cy="304800"/>
          </a:xfrm>
        </p:grpSpPr>
        <p:sp>
          <p:nvSpPr>
            <p:cNvPr id="32" name="31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DL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3" name="3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8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2" name="36 Grupo"/>
          <p:cNvGrpSpPr/>
          <p:nvPr/>
        </p:nvGrpSpPr>
        <p:grpSpPr>
          <a:xfrm>
            <a:off x="7543800" y="4648200"/>
            <a:ext cx="1371600" cy="304800"/>
            <a:chOff x="5715000" y="1143000"/>
            <a:chExt cx="1371600" cy="304800"/>
          </a:xfrm>
        </p:grpSpPr>
        <p:sp>
          <p:nvSpPr>
            <p:cNvPr id="35" name="3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RA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6" name="3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9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3" name="36 Grupo"/>
          <p:cNvGrpSpPr/>
          <p:nvPr/>
        </p:nvGrpSpPr>
        <p:grpSpPr>
          <a:xfrm>
            <a:off x="7543800" y="4953000"/>
            <a:ext cx="1371600" cy="304800"/>
            <a:chOff x="5715000" y="1143000"/>
            <a:chExt cx="1371600" cy="304800"/>
          </a:xfrm>
        </p:grpSpPr>
        <p:sp>
          <p:nvSpPr>
            <p:cNvPr id="38" name="3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a=5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9" name="3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10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4" name="39 Grupo"/>
          <p:cNvGrpSpPr/>
          <p:nvPr/>
        </p:nvGrpSpPr>
        <p:grpSpPr>
          <a:xfrm>
            <a:off x="7543800" y="5257800"/>
            <a:ext cx="1371600" cy="304800"/>
            <a:chOff x="5715000" y="1143000"/>
            <a:chExt cx="1371600" cy="304800"/>
          </a:xfrm>
        </p:grpSpPr>
        <p:sp>
          <p:nvSpPr>
            <p:cNvPr id="41" name="4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b=10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42" name="4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11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sp>
        <p:nvSpPr>
          <p:cNvPr id="43" name="42 Flecha derecha"/>
          <p:cNvSpPr/>
          <p:nvPr/>
        </p:nvSpPr>
        <p:spPr>
          <a:xfrm>
            <a:off x="7086600" y="5257800"/>
            <a:ext cx="381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36 Grupo"/>
          <p:cNvGrpSpPr/>
          <p:nvPr/>
        </p:nvGrpSpPr>
        <p:grpSpPr>
          <a:xfrm>
            <a:off x="7543800" y="5562600"/>
            <a:ext cx="1371600" cy="304800"/>
            <a:chOff x="5715000" y="1143000"/>
            <a:chExt cx="1371600" cy="304800"/>
          </a:xfrm>
        </p:grpSpPr>
        <p:sp>
          <p:nvSpPr>
            <p:cNvPr id="45" name="4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15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46" name="4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10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6" name="39 Grupo"/>
          <p:cNvGrpSpPr/>
          <p:nvPr/>
        </p:nvGrpSpPr>
        <p:grpSpPr>
          <a:xfrm>
            <a:off x="7543800" y="5867400"/>
            <a:ext cx="1371600" cy="304800"/>
            <a:chOff x="5715000" y="1143000"/>
            <a:chExt cx="1371600" cy="304800"/>
          </a:xfrm>
        </p:grpSpPr>
        <p:sp>
          <p:nvSpPr>
            <p:cNvPr id="48" name="4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10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49" name="4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11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err="1" smtClean="0"/>
              <a:t>Param</a:t>
            </a:r>
            <a:r>
              <a:rPr lang="en-US" dirty="0" smtClean="0"/>
              <a:t> Passing Example</a:t>
            </a:r>
            <a:endParaRPr lang="en-US" dirty="0"/>
          </a:p>
        </p:txBody>
      </p:sp>
      <p:sp>
        <p:nvSpPr>
          <p:cNvPr id="53" name="Text Box 6"/>
          <p:cNvSpPr txBox="1">
            <a:spLocks noChangeArrowheads="1"/>
          </p:cNvSpPr>
          <p:nvPr/>
        </p:nvSpPr>
        <p:spPr bwMode="auto">
          <a:xfrm>
            <a:off x="7680325" y="16002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3" name="26 Grupo"/>
          <p:cNvGrpSpPr/>
          <p:nvPr/>
        </p:nvGrpSpPr>
        <p:grpSpPr>
          <a:xfrm>
            <a:off x="7543800" y="2209800"/>
            <a:ext cx="1371600" cy="304800"/>
            <a:chOff x="5715000" y="1143000"/>
            <a:chExt cx="1371600" cy="304800"/>
          </a:xfrm>
        </p:grpSpPr>
        <p:sp>
          <p:nvSpPr>
            <p:cNvPr id="55" name="5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SL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6" name="5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4" name="33 Grupo"/>
          <p:cNvGrpSpPr/>
          <p:nvPr/>
        </p:nvGrpSpPr>
        <p:grpSpPr>
          <a:xfrm>
            <a:off x="7543800" y="2514600"/>
            <a:ext cx="1371600" cy="304800"/>
            <a:chOff x="5715000" y="1143000"/>
            <a:chExt cx="1371600" cy="304800"/>
          </a:xfrm>
        </p:grpSpPr>
        <p:sp>
          <p:nvSpPr>
            <p:cNvPr id="58" name="5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DL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9" name="5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36 Grupo"/>
          <p:cNvGrpSpPr/>
          <p:nvPr/>
        </p:nvGrpSpPr>
        <p:grpSpPr>
          <a:xfrm>
            <a:off x="7543800" y="2819400"/>
            <a:ext cx="1371600" cy="304800"/>
            <a:chOff x="5715000" y="1143000"/>
            <a:chExt cx="1371600" cy="304800"/>
          </a:xfrm>
        </p:grpSpPr>
        <p:sp>
          <p:nvSpPr>
            <p:cNvPr id="61" name="6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RA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2" name="6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36 Grupo"/>
          <p:cNvGrpSpPr/>
          <p:nvPr/>
        </p:nvGrpSpPr>
        <p:grpSpPr>
          <a:xfrm>
            <a:off x="7543800" y="3124200"/>
            <a:ext cx="1371600" cy="304800"/>
            <a:chOff x="5715000" y="1143000"/>
            <a:chExt cx="1371600" cy="304800"/>
          </a:xfrm>
        </p:grpSpPr>
        <p:sp>
          <p:nvSpPr>
            <p:cNvPr id="64" name="63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x=5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5" name="64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" name="36 Grupo"/>
          <p:cNvGrpSpPr/>
          <p:nvPr/>
        </p:nvGrpSpPr>
        <p:grpSpPr>
          <a:xfrm>
            <a:off x="7543800" y="3429000"/>
            <a:ext cx="1371600" cy="304800"/>
            <a:chOff x="5715000" y="1143000"/>
            <a:chExt cx="1371600" cy="304800"/>
          </a:xfrm>
        </p:grpSpPr>
        <p:sp>
          <p:nvSpPr>
            <p:cNvPr id="67" name="6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y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8" name="6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8" name="26 Grupo"/>
          <p:cNvGrpSpPr/>
          <p:nvPr/>
        </p:nvGrpSpPr>
        <p:grpSpPr>
          <a:xfrm>
            <a:off x="7543800" y="1905000"/>
            <a:ext cx="1371600" cy="304800"/>
            <a:chOff x="5715000" y="1143000"/>
            <a:chExt cx="1371600" cy="304800"/>
          </a:xfrm>
        </p:grpSpPr>
        <p:sp>
          <p:nvSpPr>
            <p:cNvPr id="97" name="9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FV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8" name="9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sp>
        <p:nvSpPr>
          <p:cNvPr id="99" name="2 Marcador de contenido"/>
          <p:cNvSpPr>
            <a:spLocks noGrp="1"/>
          </p:cNvSpPr>
          <p:nvPr>
            <p:ph idx="1"/>
          </p:nvPr>
        </p:nvSpPr>
        <p:spPr>
          <a:xfrm>
            <a:off x="457200" y="1798637"/>
            <a:ext cx="4267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procedure sum(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begin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return :=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a+b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end;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x := 5;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y := call sum(x,2*x);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write y;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end.</a:t>
            </a:r>
            <a:endParaRPr lang="en-US" sz="2000" dirty="0"/>
          </a:p>
        </p:txBody>
      </p:sp>
      <p:sp>
        <p:nvSpPr>
          <p:cNvPr id="100" name="Text Box 4"/>
          <p:cNvSpPr txBox="1">
            <a:spLocks noChangeArrowheads="1"/>
          </p:cNvSpPr>
          <p:nvPr/>
        </p:nvSpPr>
        <p:spPr bwMode="auto">
          <a:xfrm>
            <a:off x="4800600" y="1676400"/>
            <a:ext cx="2286000" cy="286450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 JMP 0 2</a:t>
            </a: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2 INC 0 6</a:t>
            </a: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3 LOD 0 4</a:t>
            </a: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4 LOD 0 5</a:t>
            </a: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5 OPR 0 2</a:t>
            </a: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6 STO 0 0</a:t>
            </a: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7 OPR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  <a:endParaRPr lang="en-US" sz="20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1" name="100 Flecha derecha"/>
          <p:cNvSpPr/>
          <p:nvPr/>
        </p:nvSpPr>
        <p:spPr>
          <a:xfrm>
            <a:off x="4495800" y="3886200"/>
            <a:ext cx="381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36 Grupo"/>
          <p:cNvGrpSpPr/>
          <p:nvPr/>
        </p:nvGrpSpPr>
        <p:grpSpPr>
          <a:xfrm>
            <a:off x="7543800" y="3733800"/>
            <a:ext cx="1371600" cy="304800"/>
            <a:chOff x="5715000" y="1143000"/>
            <a:chExt cx="1371600" cy="304800"/>
          </a:xfrm>
        </p:grpSpPr>
        <p:sp>
          <p:nvSpPr>
            <p:cNvPr id="26" name="2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FV=15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27" name="26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0" name="36 Grupo"/>
          <p:cNvGrpSpPr/>
          <p:nvPr/>
        </p:nvGrpSpPr>
        <p:grpSpPr>
          <a:xfrm>
            <a:off x="7543800" y="4038600"/>
            <a:ext cx="1371600" cy="304800"/>
            <a:chOff x="5715000" y="1143000"/>
            <a:chExt cx="1371600" cy="304800"/>
          </a:xfrm>
        </p:grpSpPr>
        <p:sp>
          <p:nvSpPr>
            <p:cNvPr id="29" name="2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SL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0" name="29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7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1" name="36 Grupo"/>
          <p:cNvGrpSpPr/>
          <p:nvPr/>
        </p:nvGrpSpPr>
        <p:grpSpPr>
          <a:xfrm>
            <a:off x="7543800" y="4343400"/>
            <a:ext cx="1371600" cy="304800"/>
            <a:chOff x="5715000" y="1143000"/>
            <a:chExt cx="1371600" cy="304800"/>
          </a:xfrm>
        </p:grpSpPr>
        <p:sp>
          <p:nvSpPr>
            <p:cNvPr id="32" name="31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DL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3" name="3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8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2" name="36 Grupo"/>
          <p:cNvGrpSpPr/>
          <p:nvPr/>
        </p:nvGrpSpPr>
        <p:grpSpPr>
          <a:xfrm>
            <a:off x="7543800" y="4648200"/>
            <a:ext cx="1371600" cy="304800"/>
            <a:chOff x="5715000" y="1143000"/>
            <a:chExt cx="1371600" cy="304800"/>
          </a:xfrm>
        </p:grpSpPr>
        <p:sp>
          <p:nvSpPr>
            <p:cNvPr id="35" name="3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RA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6" name="3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9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3" name="36 Grupo"/>
          <p:cNvGrpSpPr/>
          <p:nvPr/>
        </p:nvGrpSpPr>
        <p:grpSpPr>
          <a:xfrm>
            <a:off x="7543800" y="4953000"/>
            <a:ext cx="1371600" cy="304800"/>
            <a:chOff x="5715000" y="1143000"/>
            <a:chExt cx="1371600" cy="304800"/>
          </a:xfrm>
        </p:grpSpPr>
        <p:sp>
          <p:nvSpPr>
            <p:cNvPr id="38" name="3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a=5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9" name="3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10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4" name="39 Grupo"/>
          <p:cNvGrpSpPr/>
          <p:nvPr/>
        </p:nvGrpSpPr>
        <p:grpSpPr>
          <a:xfrm>
            <a:off x="7543800" y="5257800"/>
            <a:ext cx="1371600" cy="304800"/>
            <a:chOff x="5715000" y="1143000"/>
            <a:chExt cx="1371600" cy="304800"/>
          </a:xfrm>
        </p:grpSpPr>
        <p:sp>
          <p:nvSpPr>
            <p:cNvPr id="41" name="4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b=10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42" name="4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11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sp>
        <p:nvSpPr>
          <p:cNvPr id="43" name="42 Flecha derecha"/>
          <p:cNvSpPr/>
          <p:nvPr/>
        </p:nvSpPr>
        <p:spPr>
          <a:xfrm>
            <a:off x="7086600" y="3429000"/>
            <a:ext cx="381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36 Grupo"/>
          <p:cNvGrpSpPr/>
          <p:nvPr/>
        </p:nvGrpSpPr>
        <p:grpSpPr>
          <a:xfrm>
            <a:off x="7543800" y="5562600"/>
            <a:ext cx="1371600" cy="304800"/>
            <a:chOff x="5715000" y="1143000"/>
            <a:chExt cx="1371600" cy="304800"/>
          </a:xfrm>
        </p:grpSpPr>
        <p:sp>
          <p:nvSpPr>
            <p:cNvPr id="45" name="4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15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46" name="4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10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6" name="39 Grupo"/>
          <p:cNvGrpSpPr/>
          <p:nvPr/>
        </p:nvGrpSpPr>
        <p:grpSpPr>
          <a:xfrm>
            <a:off x="7543800" y="5867400"/>
            <a:ext cx="1371600" cy="304800"/>
            <a:chOff x="5715000" y="1143000"/>
            <a:chExt cx="1371600" cy="304800"/>
          </a:xfrm>
        </p:grpSpPr>
        <p:sp>
          <p:nvSpPr>
            <p:cNvPr id="48" name="4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10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49" name="4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11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err="1" smtClean="0"/>
              <a:t>Param</a:t>
            </a:r>
            <a:r>
              <a:rPr lang="en-US" dirty="0" smtClean="0"/>
              <a:t> Passing Example</a:t>
            </a:r>
            <a:endParaRPr lang="en-US" dirty="0"/>
          </a:p>
        </p:txBody>
      </p:sp>
      <p:sp>
        <p:nvSpPr>
          <p:cNvPr id="53" name="Text Box 6"/>
          <p:cNvSpPr txBox="1">
            <a:spLocks noChangeArrowheads="1"/>
          </p:cNvSpPr>
          <p:nvPr/>
        </p:nvSpPr>
        <p:spPr bwMode="auto">
          <a:xfrm>
            <a:off x="7680325" y="16002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3" name="26 Grupo"/>
          <p:cNvGrpSpPr/>
          <p:nvPr/>
        </p:nvGrpSpPr>
        <p:grpSpPr>
          <a:xfrm>
            <a:off x="7543800" y="2209800"/>
            <a:ext cx="1371600" cy="304800"/>
            <a:chOff x="5715000" y="1143000"/>
            <a:chExt cx="1371600" cy="304800"/>
          </a:xfrm>
        </p:grpSpPr>
        <p:sp>
          <p:nvSpPr>
            <p:cNvPr id="55" name="5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SL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6" name="5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4" name="33 Grupo"/>
          <p:cNvGrpSpPr/>
          <p:nvPr/>
        </p:nvGrpSpPr>
        <p:grpSpPr>
          <a:xfrm>
            <a:off x="7543800" y="2514600"/>
            <a:ext cx="1371600" cy="304800"/>
            <a:chOff x="5715000" y="1143000"/>
            <a:chExt cx="1371600" cy="304800"/>
          </a:xfrm>
        </p:grpSpPr>
        <p:sp>
          <p:nvSpPr>
            <p:cNvPr id="58" name="5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DL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9" name="5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36 Grupo"/>
          <p:cNvGrpSpPr/>
          <p:nvPr/>
        </p:nvGrpSpPr>
        <p:grpSpPr>
          <a:xfrm>
            <a:off x="7543800" y="2819400"/>
            <a:ext cx="1371600" cy="304800"/>
            <a:chOff x="5715000" y="1143000"/>
            <a:chExt cx="1371600" cy="304800"/>
          </a:xfrm>
        </p:grpSpPr>
        <p:sp>
          <p:nvSpPr>
            <p:cNvPr id="61" name="6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RA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2" name="6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36 Grupo"/>
          <p:cNvGrpSpPr/>
          <p:nvPr/>
        </p:nvGrpSpPr>
        <p:grpSpPr>
          <a:xfrm>
            <a:off x="7543800" y="3124200"/>
            <a:ext cx="1371600" cy="304800"/>
            <a:chOff x="5715000" y="1143000"/>
            <a:chExt cx="1371600" cy="304800"/>
          </a:xfrm>
        </p:grpSpPr>
        <p:sp>
          <p:nvSpPr>
            <p:cNvPr id="64" name="63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x=5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5" name="64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" name="36 Grupo"/>
          <p:cNvGrpSpPr/>
          <p:nvPr/>
        </p:nvGrpSpPr>
        <p:grpSpPr>
          <a:xfrm>
            <a:off x="7543800" y="3429000"/>
            <a:ext cx="1371600" cy="304800"/>
            <a:chOff x="5715000" y="1143000"/>
            <a:chExt cx="1371600" cy="304800"/>
          </a:xfrm>
        </p:grpSpPr>
        <p:sp>
          <p:nvSpPr>
            <p:cNvPr id="67" name="6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y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8" name="6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8" name="26 Grupo"/>
          <p:cNvGrpSpPr/>
          <p:nvPr/>
        </p:nvGrpSpPr>
        <p:grpSpPr>
          <a:xfrm>
            <a:off x="7543800" y="1905000"/>
            <a:ext cx="1371600" cy="304800"/>
            <a:chOff x="5715000" y="1143000"/>
            <a:chExt cx="1371600" cy="304800"/>
          </a:xfrm>
        </p:grpSpPr>
        <p:sp>
          <p:nvSpPr>
            <p:cNvPr id="97" name="9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FV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8" name="9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sp>
        <p:nvSpPr>
          <p:cNvPr id="99" name="2 Marcador de contenido"/>
          <p:cNvSpPr>
            <a:spLocks noGrp="1"/>
          </p:cNvSpPr>
          <p:nvPr>
            <p:ph idx="1"/>
          </p:nvPr>
        </p:nvSpPr>
        <p:spPr>
          <a:xfrm>
            <a:off x="457200" y="1798637"/>
            <a:ext cx="4267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procedure sum(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begin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return :=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a+b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end;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x := 5;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y := call sum(x,2*x);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write y;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end.</a:t>
            </a:r>
            <a:endParaRPr lang="en-US" sz="2000" dirty="0"/>
          </a:p>
        </p:txBody>
      </p:sp>
      <p:sp>
        <p:nvSpPr>
          <p:cNvPr id="100" name="Text Box 4"/>
          <p:cNvSpPr txBox="1">
            <a:spLocks noChangeArrowheads="1"/>
          </p:cNvSpPr>
          <p:nvPr/>
        </p:nvSpPr>
        <p:spPr bwMode="auto">
          <a:xfrm>
            <a:off x="4800600" y="1676400"/>
            <a:ext cx="2286000" cy="501893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8  INC 0 6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9  LIT 0 5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10 STO 0 4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11 LOD 0 4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12 LIT 0 2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13 LOD 0 4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14 OPR 0 4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15 STO 0 11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16 STO 0 10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17 CAL 0 1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18 INC 0 1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19 STO 0 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20 LOD 0 5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21 SIO 0 1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22 OPR 0 0</a:t>
            </a:r>
            <a:endParaRPr lang="en-US" sz="2000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1" name="100 Flecha derecha"/>
          <p:cNvSpPr/>
          <p:nvPr/>
        </p:nvSpPr>
        <p:spPr>
          <a:xfrm>
            <a:off x="4495800" y="4800600"/>
            <a:ext cx="381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36 Grupo"/>
          <p:cNvGrpSpPr/>
          <p:nvPr/>
        </p:nvGrpSpPr>
        <p:grpSpPr>
          <a:xfrm>
            <a:off x="7543800" y="3733800"/>
            <a:ext cx="1371600" cy="304800"/>
            <a:chOff x="5715000" y="1143000"/>
            <a:chExt cx="1371600" cy="304800"/>
          </a:xfrm>
        </p:grpSpPr>
        <p:sp>
          <p:nvSpPr>
            <p:cNvPr id="26" name="2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FV=15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27" name="26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0" name="36 Grupo"/>
          <p:cNvGrpSpPr/>
          <p:nvPr/>
        </p:nvGrpSpPr>
        <p:grpSpPr>
          <a:xfrm>
            <a:off x="7543800" y="4038600"/>
            <a:ext cx="1371600" cy="304800"/>
            <a:chOff x="5715000" y="1143000"/>
            <a:chExt cx="1371600" cy="304800"/>
          </a:xfrm>
        </p:grpSpPr>
        <p:sp>
          <p:nvSpPr>
            <p:cNvPr id="29" name="2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SL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0" name="29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7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1" name="36 Grupo"/>
          <p:cNvGrpSpPr/>
          <p:nvPr/>
        </p:nvGrpSpPr>
        <p:grpSpPr>
          <a:xfrm>
            <a:off x="7543800" y="4343400"/>
            <a:ext cx="1371600" cy="304800"/>
            <a:chOff x="5715000" y="1143000"/>
            <a:chExt cx="1371600" cy="304800"/>
          </a:xfrm>
        </p:grpSpPr>
        <p:sp>
          <p:nvSpPr>
            <p:cNvPr id="32" name="31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DL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3" name="3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8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2" name="36 Grupo"/>
          <p:cNvGrpSpPr/>
          <p:nvPr/>
        </p:nvGrpSpPr>
        <p:grpSpPr>
          <a:xfrm>
            <a:off x="7543800" y="4648200"/>
            <a:ext cx="1371600" cy="304800"/>
            <a:chOff x="5715000" y="1143000"/>
            <a:chExt cx="1371600" cy="304800"/>
          </a:xfrm>
        </p:grpSpPr>
        <p:sp>
          <p:nvSpPr>
            <p:cNvPr id="35" name="3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RA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6" name="3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9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3" name="36 Grupo"/>
          <p:cNvGrpSpPr/>
          <p:nvPr/>
        </p:nvGrpSpPr>
        <p:grpSpPr>
          <a:xfrm>
            <a:off x="7543800" y="4953000"/>
            <a:ext cx="1371600" cy="304800"/>
            <a:chOff x="5715000" y="1143000"/>
            <a:chExt cx="1371600" cy="304800"/>
          </a:xfrm>
        </p:grpSpPr>
        <p:sp>
          <p:nvSpPr>
            <p:cNvPr id="38" name="3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a=5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9" name="3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10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4" name="39 Grupo"/>
          <p:cNvGrpSpPr/>
          <p:nvPr/>
        </p:nvGrpSpPr>
        <p:grpSpPr>
          <a:xfrm>
            <a:off x="7543800" y="5257800"/>
            <a:ext cx="1371600" cy="304800"/>
            <a:chOff x="5715000" y="1143000"/>
            <a:chExt cx="1371600" cy="304800"/>
          </a:xfrm>
        </p:grpSpPr>
        <p:sp>
          <p:nvSpPr>
            <p:cNvPr id="41" name="4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b=10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42" name="4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11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sp>
        <p:nvSpPr>
          <p:cNvPr id="43" name="42 Flecha derecha"/>
          <p:cNvSpPr/>
          <p:nvPr/>
        </p:nvSpPr>
        <p:spPr>
          <a:xfrm>
            <a:off x="7086600" y="3429000"/>
            <a:ext cx="381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36 Grupo"/>
          <p:cNvGrpSpPr/>
          <p:nvPr/>
        </p:nvGrpSpPr>
        <p:grpSpPr>
          <a:xfrm>
            <a:off x="7543800" y="5562600"/>
            <a:ext cx="1371600" cy="304800"/>
            <a:chOff x="5715000" y="1143000"/>
            <a:chExt cx="1371600" cy="304800"/>
          </a:xfrm>
        </p:grpSpPr>
        <p:sp>
          <p:nvSpPr>
            <p:cNvPr id="45" name="4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15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46" name="4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10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6" name="39 Grupo"/>
          <p:cNvGrpSpPr/>
          <p:nvPr/>
        </p:nvGrpSpPr>
        <p:grpSpPr>
          <a:xfrm>
            <a:off x="7543800" y="5867400"/>
            <a:ext cx="1371600" cy="304800"/>
            <a:chOff x="5715000" y="1143000"/>
            <a:chExt cx="1371600" cy="304800"/>
          </a:xfrm>
        </p:grpSpPr>
        <p:sp>
          <p:nvSpPr>
            <p:cNvPr id="48" name="4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10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49" name="4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11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err="1" smtClean="0"/>
              <a:t>Param</a:t>
            </a:r>
            <a:r>
              <a:rPr lang="en-US" dirty="0" smtClean="0"/>
              <a:t> Passing Example</a:t>
            </a:r>
            <a:endParaRPr lang="en-US" dirty="0"/>
          </a:p>
        </p:txBody>
      </p:sp>
      <p:sp>
        <p:nvSpPr>
          <p:cNvPr id="53" name="Text Box 6"/>
          <p:cNvSpPr txBox="1">
            <a:spLocks noChangeArrowheads="1"/>
          </p:cNvSpPr>
          <p:nvPr/>
        </p:nvSpPr>
        <p:spPr bwMode="auto">
          <a:xfrm>
            <a:off x="7680325" y="16002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3" name="26 Grupo"/>
          <p:cNvGrpSpPr/>
          <p:nvPr/>
        </p:nvGrpSpPr>
        <p:grpSpPr>
          <a:xfrm>
            <a:off x="7543800" y="2209800"/>
            <a:ext cx="1371600" cy="304800"/>
            <a:chOff x="5715000" y="1143000"/>
            <a:chExt cx="1371600" cy="304800"/>
          </a:xfrm>
        </p:grpSpPr>
        <p:sp>
          <p:nvSpPr>
            <p:cNvPr id="55" name="5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SL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6" name="5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4" name="33 Grupo"/>
          <p:cNvGrpSpPr/>
          <p:nvPr/>
        </p:nvGrpSpPr>
        <p:grpSpPr>
          <a:xfrm>
            <a:off x="7543800" y="2514600"/>
            <a:ext cx="1371600" cy="304800"/>
            <a:chOff x="5715000" y="1143000"/>
            <a:chExt cx="1371600" cy="304800"/>
          </a:xfrm>
        </p:grpSpPr>
        <p:sp>
          <p:nvSpPr>
            <p:cNvPr id="58" name="5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DL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9" name="5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36 Grupo"/>
          <p:cNvGrpSpPr/>
          <p:nvPr/>
        </p:nvGrpSpPr>
        <p:grpSpPr>
          <a:xfrm>
            <a:off x="7543800" y="2819400"/>
            <a:ext cx="1371600" cy="304800"/>
            <a:chOff x="5715000" y="1143000"/>
            <a:chExt cx="1371600" cy="304800"/>
          </a:xfrm>
        </p:grpSpPr>
        <p:sp>
          <p:nvSpPr>
            <p:cNvPr id="61" name="6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RA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2" name="6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36 Grupo"/>
          <p:cNvGrpSpPr/>
          <p:nvPr/>
        </p:nvGrpSpPr>
        <p:grpSpPr>
          <a:xfrm>
            <a:off x="7543800" y="3124200"/>
            <a:ext cx="1371600" cy="304800"/>
            <a:chOff x="5715000" y="1143000"/>
            <a:chExt cx="1371600" cy="304800"/>
          </a:xfrm>
        </p:grpSpPr>
        <p:sp>
          <p:nvSpPr>
            <p:cNvPr id="64" name="63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x=5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5" name="64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" name="36 Grupo"/>
          <p:cNvGrpSpPr/>
          <p:nvPr/>
        </p:nvGrpSpPr>
        <p:grpSpPr>
          <a:xfrm>
            <a:off x="7543800" y="3429000"/>
            <a:ext cx="1371600" cy="304800"/>
            <a:chOff x="5715000" y="1143000"/>
            <a:chExt cx="1371600" cy="304800"/>
          </a:xfrm>
        </p:grpSpPr>
        <p:sp>
          <p:nvSpPr>
            <p:cNvPr id="67" name="6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y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8" name="6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8" name="26 Grupo"/>
          <p:cNvGrpSpPr/>
          <p:nvPr/>
        </p:nvGrpSpPr>
        <p:grpSpPr>
          <a:xfrm>
            <a:off x="7543800" y="1905000"/>
            <a:ext cx="1371600" cy="304800"/>
            <a:chOff x="5715000" y="1143000"/>
            <a:chExt cx="1371600" cy="304800"/>
          </a:xfrm>
        </p:grpSpPr>
        <p:sp>
          <p:nvSpPr>
            <p:cNvPr id="97" name="9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FV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8" name="9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sp>
        <p:nvSpPr>
          <p:cNvPr id="99" name="2 Marcador de contenido"/>
          <p:cNvSpPr>
            <a:spLocks noGrp="1"/>
          </p:cNvSpPr>
          <p:nvPr>
            <p:ph idx="1"/>
          </p:nvPr>
        </p:nvSpPr>
        <p:spPr>
          <a:xfrm>
            <a:off x="457200" y="1798637"/>
            <a:ext cx="4267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procedure sum(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begin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return :=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a+b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end;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x := 5;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y := call sum(x,2*x);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write y;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end.</a:t>
            </a:r>
            <a:endParaRPr lang="en-US" sz="2000" dirty="0"/>
          </a:p>
        </p:txBody>
      </p:sp>
      <p:sp>
        <p:nvSpPr>
          <p:cNvPr id="100" name="Text Box 4"/>
          <p:cNvSpPr txBox="1">
            <a:spLocks noChangeArrowheads="1"/>
          </p:cNvSpPr>
          <p:nvPr/>
        </p:nvSpPr>
        <p:spPr bwMode="auto">
          <a:xfrm>
            <a:off x="4800600" y="1676400"/>
            <a:ext cx="2286000" cy="501893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8  INC 0 6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9  LIT 0 5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10 STO 0 4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11 LOD 0 4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12 LIT 0 2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13 LOD 0 4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14 OPR 0 4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15 STO 0 11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16 STO 0 10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17 CAL 0 1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18 INC 0 1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19 STO 0 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20 LOD 0 5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21 SIO 0 1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22 OPR 0 0</a:t>
            </a:r>
            <a:endParaRPr lang="en-US" sz="2000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1" name="100 Flecha derecha"/>
          <p:cNvSpPr/>
          <p:nvPr/>
        </p:nvSpPr>
        <p:spPr>
          <a:xfrm>
            <a:off x="4495800" y="5105400"/>
            <a:ext cx="381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36 Grupo"/>
          <p:cNvGrpSpPr/>
          <p:nvPr/>
        </p:nvGrpSpPr>
        <p:grpSpPr>
          <a:xfrm>
            <a:off x="7543800" y="3733800"/>
            <a:ext cx="1371600" cy="304800"/>
            <a:chOff x="5715000" y="1143000"/>
            <a:chExt cx="1371600" cy="304800"/>
          </a:xfrm>
        </p:grpSpPr>
        <p:sp>
          <p:nvSpPr>
            <p:cNvPr id="26" name="2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FV=15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27" name="26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0" name="36 Grupo"/>
          <p:cNvGrpSpPr/>
          <p:nvPr/>
        </p:nvGrpSpPr>
        <p:grpSpPr>
          <a:xfrm>
            <a:off x="7543800" y="4038600"/>
            <a:ext cx="1371600" cy="304800"/>
            <a:chOff x="5715000" y="1143000"/>
            <a:chExt cx="1371600" cy="304800"/>
          </a:xfrm>
        </p:grpSpPr>
        <p:sp>
          <p:nvSpPr>
            <p:cNvPr id="29" name="2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SL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0" name="29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7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1" name="36 Grupo"/>
          <p:cNvGrpSpPr/>
          <p:nvPr/>
        </p:nvGrpSpPr>
        <p:grpSpPr>
          <a:xfrm>
            <a:off x="7543800" y="4343400"/>
            <a:ext cx="1371600" cy="304800"/>
            <a:chOff x="5715000" y="1143000"/>
            <a:chExt cx="1371600" cy="304800"/>
          </a:xfrm>
        </p:grpSpPr>
        <p:sp>
          <p:nvSpPr>
            <p:cNvPr id="32" name="31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DL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3" name="3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8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2" name="36 Grupo"/>
          <p:cNvGrpSpPr/>
          <p:nvPr/>
        </p:nvGrpSpPr>
        <p:grpSpPr>
          <a:xfrm>
            <a:off x="7543800" y="4648200"/>
            <a:ext cx="1371600" cy="304800"/>
            <a:chOff x="5715000" y="1143000"/>
            <a:chExt cx="1371600" cy="304800"/>
          </a:xfrm>
        </p:grpSpPr>
        <p:sp>
          <p:nvSpPr>
            <p:cNvPr id="35" name="3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RA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6" name="3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9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3" name="36 Grupo"/>
          <p:cNvGrpSpPr/>
          <p:nvPr/>
        </p:nvGrpSpPr>
        <p:grpSpPr>
          <a:xfrm>
            <a:off x="7543800" y="4953000"/>
            <a:ext cx="1371600" cy="304800"/>
            <a:chOff x="5715000" y="1143000"/>
            <a:chExt cx="1371600" cy="304800"/>
          </a:xfrm>
        </p:grpSpPr>
        <p:sp>
          <p:nvSpPr>
            <p:cNvPr id="38" name="3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a=5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9" name="3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10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4" name="39 Grupo"/>
          <p:cNvGrpSpPr/>
          <p:nvPr/>
        </p:nvGrpSpPr>
        <p:grpSpPr>
          <a:xfrm>
            <a:off x="7543800" y="5257800"/>
            <a:ext cx="1371600" cy="304800"/>
            <a:chOff x="5715000" y="1143000"/>
            <a:chExt cx="1371600" cy="304800"/>
          </a:xfrm>
        </p:grpSpPr>
        <p:sp>
          <p:nvSpPr>
            <p:cNvPr id="41" name="4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b=10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42" name="4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11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sp>
        <p:nvSpPr>
          <p:cNvPr id="43" name="42 Flecha derecha"/>
          <p:cNvSpPr/>
          <p:nvPr/>
        </p:nvSpPr>
        <p:spPr>
          <a:xfrm>
            <a:off x="7086600" y="3733800"/>
            <a:ext cx="381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36 Grupo"/>
          <p:cNvGrpSpPr/>
          <p:nvPr/>
        </p:nvGrpSpPr>
        <p:grpSpPr>
          <a:xfrm>
            <a:off x="7543800" y="5562600"/>
            <a:ext cx="1371600" cy="304800"/>
            <a:chOff x="5715000" y="1143000"/>
            <a:chExt cx="1371600" cy="304800"/>
          </a:xfrm>
        </p:grpSpPr>
        <p:sp>
          <p:nvSpPr>
            <p:cNvPr id="45" name="4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15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46" name="4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10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6" name="39 Grupo"/>
          <p:cNvGrpSpPr/>
          <p:nvPr/>
        </p:nvGrpSpPr>
        <p:grpSpPr>
          <a:xfrm>
            <a:off x="7543800" y="5867400"/>
            <a:ext cx="1371600" cy="304800"/>
            <a:chOff x="5715000" y="1143000"/>
            <a:chExt cx="1371600" cy="304800"/>
          </a:xfrm>
        </p:grpSpPr>
        <p:sp>
          <p:nvSpPr>
            <p:cNvPr id="48" name="4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10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49" name="4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11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Functional Value Return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Decouples the output of a procedure.</a:t>
            </a:r>
          </a:p>
          <a:p>
            <a:r>
              <a:rPr lang="en-US" dirty="0" smtClean="0"/>
              <a:t>Uses the Functional Value (FV) slot in the activation record to return a value.</a:t>
            </a:r>
          </a:p>
          <a:p>
            <a:r>
              <a:rPr lang="en-US" dirty="0" smtClean="0"/>
              <a:t>When parsing the procedure declaration, we insert a variable called “return” with level+1 and address=0.</a:t>
            </a:r>
          </a:p>
          <a:p>
            <a:r>
              <a:rPr lang="en-US" dirty="0" smtClean="0"/>
              <a:t>FV is accessed </a:t>
            </a:r>
            <a:r>
              <a:rPr lang="en-US" dirty="0" smtClean="0"/>
              <a:t>through “return</a:t>
            </a:r>
            <a:r>
              <a:rPr lang="en-US" dirty="0" smtClean="0"/>
              <a:t>”.</a:t>
            </a:r>
          </a:p>
          <a:p>
            <a:pPr lvl="1"/>
            <a:r>
              <a:rPr lang="en-US" dirty="0" smtClean="0"/>
              <a:t>return := 5;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err="1" smtClean="0"/>
              <a:t>Param</a:t>
            </a:r>
            <a:r>
              <a:rPr lang="en-US" dirty="0" smtClean="0"/>
              <a:t> Passing Example</a:t>
            </a:r>
            <a:endParaRPr lang="en-US" dirty="0"/>
          </a:p>
        </p:txBody>
      </p:sp>
      <p:sp>
        <p:nvSpPr>
          <p:cNvPr id="53" name="Text Box 6"/>
          <p:cNvSpPr txBox="1">
            <a:spLocks noChangeArrowheads="1"/>
          </p:cNvSpPr>
          <p:nvPr/>
        </p:nvSpPr>
        <p:spPr bwMode="auto">
          <a:xfrm>
            <a:off x="7680325" y="16002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3" name="26 Grupo"/>
          <p:cNvGrpSpPr/>
          <p:nvPr/>
        </p:nvGrpSpPr>
        <p:grpSpPr>
          <a:xfrm>
            <a:off x="7543800" y="2209800"/>
            <a:ext cx="1371600" cy="304800"/>
            <a:chOff x="5715000" y="1143000"/>
            <a:chExt cx="1371600" cy="304800"/>
          </a:xfrm>
        </p:grpSpPr>
        <p:sp>
          <p:nvSpPr>
            <p:cNvPr id="55" name="5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SL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6" name="5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4" name="33 Grupo"/>
          <p:cNvGrpSpPr/>
          <p:nvPr/>
        </p:nvGrpSpPr>
        <p:grpSpPr>
          <a:xfrm>
            <a:off x="7543800" y="2514600"/>
            <a:ext cx="1371600" cy="304800"/>
            <a:chOff x="5715000" y="1143000"/>
            <a:chExt cx="1371600" cy="304800"/>
          </a:xfrm>
        </p:grpSpPr>
        <p:sp>
          <p:nvSpPr>
            <p:cNvPr id="58" name="5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DL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9" name="5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36 Grupo"/>
          <p:cNvGrpSpPr/>
          <p:nvPr/>
        </p:nvGrpSpPr>
        <p:grpSpPr>
          <a:xfrm>
            <a:off x="7543800" y="2819400"/>
            <a:ext cx="1371600" cy="304800"/>
            <a:chOff x="5715000" y="1143000"/>
            <a:chExt cx="1371600" cy="304800"/>
          </a:xfrm>
        </p:grpSpPr>
        <p:sp>
          <p:nvSpPr>
            <p:cNvPr id="61" name="6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RA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2" name="6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36 Grupo"/>
          <p:cNvGrpSpPr/>
          <p:nvPr/>
        </p:nvGrpSpPr>
        <p:grpSpPr>
          <a:xfrm>
            <a:off x="7543800" y="3124200"/>
            <a:ext cx="1371600" cy="304800"/>
            <a:chOff x="5715000" y="1143000"/>
            <a:chExt cx="1371600" cy="304800"/>
          </a:xfrm>
        </p:grpSpPr>
        <p:sp>
          <p:nvSpPr>
            <p:cNvPr id="64" name="63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x=5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5" name="64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" name="36 Grupo"/>
          <p:cNvGrpSpPr/>
          <p:nvPr/>
        </p:nvGrpSpPr>
        <p:grpSpPr>
          <a:xfrm>
            <a:off x="7543800" y="3429000"/>
            <a:ext cx="1371600" cy="304800"/>
            <a:chOff x="5715000" y="1143000"/>
            <a:chExt cx="1371600" cy="304800"/>
          </a:xfrm>
        </p:grpSpPr>
        <p:sp>
          <p:nvSpPr>
            <p:cNvPr id="67" name="6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y=15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8" name="6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8" name="26 Grupo"/>
          <p:cNvGrpSpPr/>
          <p:nvPr/>
        </p:nvGrpSpPr>
        <p:grpSpPr>
          <a:xfrm>
            <a:off x="7543800" y="1905000"/>
            <a:ext cx="1371600" cy="304800"/>
            <a:chOff x="5715000" y="1143000"/>
            <a:chExt cx="1371600" cy="304800"/>
          </a:xfrm>
        </p:grpSpPr>
        <p:sp>
          <p:nvSpPr>
            <p:cNvPr id="97" name="9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FV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8" name="9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sp>
        <p:nvSpPr>
          <p:cNvPr id="99" name="2 Marcador de contenido"/>
          <p:cNvSpPr>
            <a:spLocks noGrp="1"/>
          </p:cNvSpPr>
          <p:nvPr>
            <p:ph idx="1"/>
          </p:nvPr>
        </p:nvSpPr>
        <p:spPr>
          <a:xfrm>
            <a:off x="457200" y="1798637"/>
            <a:ext cx="4267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procedure sum(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begin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return :=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a+b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end;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x := 5;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y := call sum(x,2*x);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write y;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end.</a:t>
            </a:r>
            <a:endParaRPr lang="en-US" sz="2000" dirty="0"/>
          </a:p>
        </p:txBody>
      </p:sp>
      <p:sp>
        <p:nvSpPr>
          <p:cNvPr id="100" name="Text Box 4"/>
          <p:cNvSpPr txBox="1">
            <a:spLocks noChangeArrowheads="1"/>
          </p:cNvSpPr>
          <p:nvPr/>
        </p:nvSpPr>
        <p:spPr bwMode="auto">
          <a:xfrm>
            <a:off x="4800600" y="1676400"/>
            <a:ext cx="2286000" cy="501893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8  INC 0 6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9  LIT 0 5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10 STO 0 4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11 LOD 0 4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12 LIT 0 2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13 LOD 0 4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14 OPR 0 4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15 STO 0 11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16 STO 0 10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17 CAL 0 1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18 INC 0 1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19 STO 0 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20 LOD 0 5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21 SIO 0 1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22 OPR 0 0</a:t>
            </a:r>
            <a:endParaRPr lang="en-US" sz="2000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1" name="100 Flecha derecha"/>
          <p:cNvSpPr/>
          <p:nvPr/>
        </p:nvSpPr>
        <p:spPr>
          <a:xfrm>
            <a:off x="4495800" y="5410200"/>
            <a:ext cx="381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36 Grupo"/>
          <p:cNvGrpSpPr/>
          <p:nvPr/>
        </p:nvGrpSpPr>
        <p:grpSpPr>
          <a:xfrm>
            <a:off x="7543800" y="3733800"/>
            <a:ext cx="1371600" cy="304800"/>
            <a:chOff x="5715000" y="1143000"/>
            <a:chExt cx="1371600" cy="304800"/>
          </a:xfrm>
        </p:grpSpPr>
        <p:sp>
          <p:nvSpPr>
            <p:cNvPr id="26" name="2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FV=15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27" name="26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0" name="36 Grupo"/>
          <p:cNvGrpSpPr/>
          <p:nvPr/>
        </p:nvGrpSpPr>
        <p:grpSpPr>
          <a:xfrm>
            <a:off x="7543800" y="4038600"/>
            <a:ext cx="1371600" cy="304800"/>
            <a:chOff x="5715000" y="1143000"/>
            <a:chExt cx="1371600" cy="304800"/>
          </a:xfrm>
        </p:grpSpPr>
        <p:sp>
          <p:nvSpPr>
            <p:cNvPr id="29" name="2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SL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0" name="29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7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1" name="36 Grupo"/>
          <p:cNvGrpSpPr/>
          <p:nvPr/>
        </p:nvGrpSpPr>
        <p:grpSpPr>
          <a:xfrm>
            <a:off x="7543800" y="4343400"/>
            <a:ext cx="1371600" cy="304800"/>
            <a:chOff x="5715000" y="1143000"/>
            <a:chExt cx="1371600" cy="304800"/>
          </a:xfrm>
        </p:grpSpPr>
        <p:sp>
          <p:nvSpPr>
            <p:cNvPr id="32" name="31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DL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3" name="3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8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2" name="36 Grupo"/>
          <p:cNvGrpSpPr/>
          <p:nvPr/>
        </p:nvGrpSpPr>
        <p:grpSpPr>
          <a:xfrm>
            <a:off x="7543800" y="4648200"/>
            <a:ext cx="1371600" cy="304800"/>
            <a:chOff x="5715000" y="1143000"/>
            <a:chExt cx="1371600" cy="304800"/>
          </a:xfrm>
        </p:grpSpPr>
        <p:sp>
          <p:nvSpPr>
            <p:cNvPr id="35" name="3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RA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6" name="3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9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3" name="36 Grupo"/>
          <p:cNvGrpSpPr/>
          <p:nvPr/>
        </p:nvGrpSpPr>
        <p:grpSpPr>
          <a:xfrm>
            <a:off x="7543800" y="4953000"/>
            <a:ext cx="1371600" cy="304800"/>
            <a:chOff x="5715000" y="1143000"/>
            <a:chExt cx="1371600" cy="304800"/>
          </a:xfrm>
        </p:grpSpPr>
        <p:sp>
          <p:nvSpPr>
            <p:cNvPr id="38" name="3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a=5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9" name="3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10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4" name="39 Grupo"/>
          <p:cNvGrpSpPr/>
          <p:nvPr/>
        </p:nvGrpSpPr>
        <p:grpSpPr>
          <a:xfrm>
            <a:off x="7543800" y="5257800"/>
            <a:ext cx="1371600" cy="304800"/>
            <a:chOff x="5715000" y="1143000"/>
            <a:chExt cx="1371600" cy="304800"/>
          </a:xfrm>
        </p:grpSpPr>
        <p:sp>
          <p:nvSpPr>
            <p:cNvPr id="41" name="4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b=10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42" name="4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11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sp>
        <p:nvSpPr>
          <p:cNvPr id="43" name="42 Flecha derecha"/>
          <p:cNvSpPr/>
          <p:nvPr/>
        </p:nvSpPr>
        <p:spPr>
          <a:xfrm>
            <a:off x="7086600" y="3429000"/>
            <a:ext cx="381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36 Grupo"/>
          <p:cNvGrpSpPr/>
          <p:nvPr/>
        </p:nvGrpSpPr>
        <p:grpSpPr>
          <a:xfrm>
            <a:off x="7543800" y="5562600"/>
            <a:ext cx="1371600" cy="304800"/>
            <a:chOff x="5715000" y="1143000"/>
            <a:chExt cx="1371600" cy="304800"/>
          </a:xfrm>
        </p:grpSpPr>
        <p:sp>
          <p:nvSpPr>
            <p:cNvPr id="45" name="4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15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46" name="4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10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6" name="39 Grupo"/>
          <p:cNvGrpSpPr/>
          <p:nvPr/>
        </p:nvGrpSpPr>
        <p:grpSpPr>
          <a:xfrm>
            <a:off x="7543800" y="5867400"/>
            <a:ext cx="1371600" cy="304800"/>
            <a:chOff x="5715000" y="1143000"/>
            <a:chExt cx="1371600" cy="304800"/>
          </a:xfrm>
        </p:grpSpPr>
        <p:sp>
          <p:nvSpPr>
            <p:cNvPr id="48" name="4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10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49" name="4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11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err="1" smtClean="0"/>
              <a:t>Param</a:t>
            </a:r>
            <a:r>
              <a:rPr lang="en-US" dirty="0" smtClean="0"/>
              <a:t> Passing Example</a:t>
            </a:r>
            <a:endParaRPr lang="en-US" dirty="0"/>
          </a:p>
        </p:txBody>
      </p:sp>
      <p:sp>
        <p:nvSpPr>
          <p:cNvPr id="53" name="Text Box 6"/>
          <p:cNvSpPr txBox="1">
            <a:spLocks noChangeArrowheads="1"/>
          </p:cNvSpPr>
          <p:nvPr/>
        </p:nvSpPr>
        <p:spPr bwMode="auto">
          <a:xfrm>
            <a:off x="7680325" y="16002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3" name="26 Grupo"/>
          <p:cNvGrpSpPr/>
          <p:nvPr/>
        </p:nvGrpSpPr>
        <p:grpSpPr>
          <a:xfrm>
            <a:off x="7543800" y="2209800"/>
            <a:ext cx="1371600" cy="304800"/>
            <a:chOff x="5715000" y="1143000"/>
            <a:chExt cx="1371600" cy="304800"/>
          </a:xfrm>
        </p:grpSpPr>
        <p:sp>
          <p:nvSpPr>
            <p:cNvPr id="55" name="5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SL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6" name="5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4" name="33 Grupo"/>
          <p:cNvGrpSpPr/>
          <p:nvPr/>
        </p:nvGrpSpPr>
        <p:grpSpPr>
          <a:xfrm>
            <a:off x="7543800" y="2514600"/>
            <a:ext cx="1371600" cy="304800"/>
            <a:chOff x="5715000" y="1143000"/>
            <a:chExt cx="1371600" cy="304800"/>
          </a:xfrm>
        </p:grpSpPr>
        <p:sp>
          <p:nvSpPr>
            <p:cNvPr id="58" name="5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DL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9" name="5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36 Grupo"/>
          <p:cNvGrpSpPr/>
          <p:nvPr/>
        </p:nvGrpSpPr>
        <p:grpSpPr>
          <a:xfrm>
            <a:off x="7543800" y="2819400"/>
            <a:ext cx="1371600" cy="304800"/>
            <a:chOff x="5715000" y="1143000"/>
            <a:chExt cx="1371600" cy="304800"/>
          </a:xfrm>
        </p:grpSpPr>
        <p:sp>
          <p:nvSpPr>
            <p:cNvPr id="61" name="6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RA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2" name="6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36 Grupo"/>
          <p:cNvGrpSpPr/>
          <p:nvPr/>
        </p:nvGrpSpPr>
        <p:grpSpPr>
          <a:xfrm>
            <a:off x="7543800" y="3124200"/>
            <a:ext cx="1371600" cy="304800"/>
            <a:chOff x="5715000" y="1143000"/>
            <a:chExt cx="1371600" cy="304800"/>
          </a:xfrm>
        </p:grpSpPr>
        <p:sp>
          <p:nvSpPr>
            <p:cNvPr id="64" name="63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x=5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5" name="64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" name="36 Grupo"/>
          <p:cNvGrpSpPr/>
          <p:nvPr/>
        </p:nvGrpSpPr>
        <p:grpSpPr>
          <a:xfrm>
            <a:off x="7543800" y="3429000"/>
            <a:ext cx="1371600" cy="304800"/>
            <a:chOff x="5715000" y="1143000"/>
            <a:chExt cx="1371600" cy="304800"/>
          </a:xfrm>
        </p:grpSpPr>
        <p:sp>
          <p:nvSpPr>
            <p:cNvPr id="67" name="6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y=15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8" name="6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8" name="26 Grupo"/>
          <p:cNvGrpSpPr/>
          <p:nvPr/>
        </p:nvGrpSpPr>
        <p:grpSpPr>
          <a:xfrm>
            <a:off x="7543800" y="1905000"/>
            <a:ext cx="1371600" cy="304800"/>
            <a:chOff x="5715000" y="1143000"/>
            <a:chExt cx="1371600" cy="304800"/>
          </a:xfrm>
        </p:grpSpPr>
        <p:sp>
          <p:nvSpPr>
            <p:cNvPr id="97" name="9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FV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8" name="9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sp>
        <p:nvSpPr>
          <p:cNvPr id="99" name="2 Marcador de contenido"/>
          <p:cNvSpPr>
            <a:spLocks noGrp="1"/>
          </p:cNvSpPr>
          <p:nvPr>
            <p:ph idx="1"/>
          </p:nvPr>
        </p:nvSpPr>
        <p:spPr>
          <a:xfrm>
            <a:off x="457200" y="1798637"/>
            <a:ext cx="4267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procedure sum(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begin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return :=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a+b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end;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x := 5;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y := call sum(x,2*x);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write y;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end.</a:t>
            </a:r>
            <a:endParaRPr lang="en-US" sz="2000" dirty="0"/>
          </a:p>
        </p:txBody>
      </p:sp>
      <p:sp>
        <p:nvSpPr>
          <p:cNvPr id="100" name="Text Box 4"/>
          <p:cNvSpPr txBox="1">
            <a:spLocks noChangeArrowheads="1"/>
          </p:cNvSpPr>
          <p:nvPr/>
        </p:nvSpPr>
        <p:spPr bwMode="auto">
          <a:xfrm>
            <a:off x="4800600" y="1676400"/>
            <a:ext cx="2286000" cy="501893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8  INC 0 6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9  LIT 0 5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10 STO 0 4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11 LOD 0 4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12 LIT 0 2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13 LOD 0 4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14 OPR 0 4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15 STO 0 11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16 STO 0 10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17 CAL 0 1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18 INC 0 1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19 STO 0 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20 LOD 0 5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21 SIO 0 1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22 OPR 0 0</a:t>
            </a:r>
            <a:endParaRPr lang="en-US" sz="2000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1" name="100 Flecha derecha"/>
          <p:cNvSpPr/>
          <p:nvPr/>
        </p:nvSpPr>
        <p:spPr>
          <a:xfrm>
            <a:off x="4495800" y="5715000"/>
            <a:ext cx="381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36 Grupo"/>
          <p:cNvGrpSpPr/>
          <p:nvPr/>
        </p:nvGrpSpPr>
        <p:grpSpPr>
          <a:xfrm>
            <a:off x="7543800" y="3733800"/>
            <a:ext cx="1371600" cy="304800"/>
            <a:chOff x="5715000" y="1143000"/>
            <a:chExt cx="1371600" cy="304800"/>
          </a:xfrm>
        </p:grpSpPr>
        <p:sp>
          <p:nvSpPr>
            <p:cNvPr id="26" name="2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15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27" name="26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0" name="36 Grupo"/>
          <p:cNvGrpSpPr/>
          <p:nvPr/>
        </p:nvGrpSpPr>
        <p:grpSpPr>
          <a:xfrm>
            <a:off x="7543800" y="4038600"/>
            <a:ext cx="1371600" cy="304800"/>
            <a:chOff x="5715000" y="1143000"/>
            <a:chExt cx="1371600" cy="304800"/>
          </a:xfrm>
        </p:grpSpPr>
        <p:sp>
          <p:nvSpPr>
            <p:cNvPr id="29" name="2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SL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0" name="29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7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1" name="36 Grupo"/>
          <p:cNvGrpSpPr/>
          <p:nvPr/>
        </p:nvGrpSpPr>
        <p:grpSpPr>
          <a:xfrm>
            <a:off x="7543800" y="4343400"/>
            <a:ext cx="1371600" cy="304800"/>
            <a:chOff x="5715000" y="1143000"/>
            <a:chExt cx="1371600" cy="304800"/>
          </a:xfrm>
        </p:grpSpPr>
        <p:sp>
          <p:nvSpPr>
            <p:cNvPr id="32" name="31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DL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3" name="3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8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2" name="36 Grupo"/>
          <p:cNvGrpSpPr/>
          <p:nvPr/>
        </p:nvGrpSpPr>
        <p:grpSpPr>
          <a:xfrm>
            <a:off x="7543800" y="4648200"/>
            <a:ext cx="1371600" cy="304800"/>
            <a:chOff x="5715000" y="1143000"/>
            <a:chExt cx="1371600" cy="304800"/>
          </a:xfrm>
        </p:grpSpPr>
        <p:sp>
          <p:nvSpPr>
            <p:cNvPr id="35" name="3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RA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6" name="3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9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3" name="36 Grupo"/>
          <p:cNvGrpSpPr/>
          <p:nvPr/>
        </p:nvGrpSpPr>
        <p:grpSpPr>
          <a:xfrm>
            <a:off x="7543800" y="4953000"/>
            <a:ext cx="1371600" cy="304800"/>
            <a:chOff x="5715000" y="1143000"/>
            <a:chExt cx="1371600" cy="304800"/>
          </a:xfrm>
        </p:grpSpPr>
        <p:sp>
          <p:nvSpPr>
            <p:cNvPr id="38" name="3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a=5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9" name="3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10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4" name="39 Grupo"/>
          <p:cNvGrpSpPr/>
          <p:nvPr/>
        </p:nvGrpSpPr>
        <p:grpSpPr>
          <a:xfrm>
            <a:off x="7543800" y="5257800"/>
            <a:ext cx="1371600" cy="304800"/>
            <a:chOff x="5715000" y="1143000"/>
            <a:chExt cx="1371600" cy="304800"/>
          </a:xfrm>
        </p:grpSpPr>
        <p:sp>
          <p:nvSpPr>
            <p:cNvPr id="41" name="4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b=10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42" name="4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11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sp>
        <p:nvSpPr>
          <p:cNvPr id="43" name="42 Flecha derecha"/>
          <p:cNvSpPr/>
          <p:nvPr/>
        </p:nvSpPr>
        <p:spPr>
          <a:xfrm>
            <a:off x="7086600" y="3733800"/>
            <a:ext cx="381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36 Grupo"/>
          <p:cNvGrpSpPr/>
          <p:nvPr/>
        </p:nvGrpSpPr>
        <p:grpSpPr>
          <a:xfrm>
            <a:off x="7543800" y="5562600"/>
            <a:ext cx="1371600" cy="304800"/>
            <a:chOff x="5715000" y="1143000"/>
            <a:chExt cx="1371600" cy="304800"/>
          </a:xfrm>
        </p:grpSpPr>
        <p:sp>
          <p:nvSpPr>
            <p:cNvPr id="45" name="4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15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46" name="4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10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6" name="39 Grupo"/>
          <p:cNvGrpSpPr/>
          <p:nvPr/>
        </p:nvGrpSpPr>
        <p:grpSpPr>
          <a:xfrm>
            <a:off x="7543800" y="5867400"/>
            <a:ext cx="1371600" cy="304800"/>
            <a:chOff x="5715000" y="1143000"/>
            <a:chExt cx="1371600" cy="304800"/>
          </a:xfrm>
        </p:grpSpPr>
        <p:sp>
          <p:nvSpPr>
            <p:cNvPr id="48" name="4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10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49" name="4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11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err="1" smtClean="0"/>
              <a:t>Param</a:t>
            </a:r>
            <a:r>
              <a:rPr lang="en-US" dirty="0" smtClean="0"/>
              <a:t> Passing Example</a:t>
            </a:r>
            <a:endParaRPr lang="en-US" dirty="0"/>
          </a:p>
        </p:txBody>
      </p:sp>
      <p:sp>
        <p:nvSpPr>
          <p:cNvPr id="53" name="Text Box 6"/>
          <p:cNvSpPr txBox="1">
            <a:spLocks noChangeArrowheads="1"/>
          </p:cNvSpPr>
          <p:nvPr/>
        </p:nvSpPr>
        <p:spPr bwMode="auto">
          <a:xfrm>
            <a:off x="7680325" y="16002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3" name="26 Grupo"/>
          <p:cNvGrpSpPr/>
          <p:nvPr/>
        </p:nvGrpSpPr>
        <p:grpSpPr>
          <a:xfrm>
            <a:off x="7543800" y="2209800"/>
            <a:ext cx="1371600" cy="304800"/>
            <a:chOff x="5715000" y="1143000"/>
            <a:chExt cx="1371600" cy="304800"/>
          </a:xfrm>
        </p:grpSpPr>
        <p:sp>
          <p:nvSpPr>
            <p:cNvPr id="55" name="5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SL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6" name="5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4" name="33 Grupo"/>
          <p:cNvGrpSpPr/>
          <p:nvPr/>
        </p:nvGrpSpPr>
        <p:grpSpPr>
          <a:xfrm>
            <a:off x="7543800" y="2514600"/>
            <a:ext cx="1371600" cy="304800"/>
            <a:chOff x="5715000" y="1143000"/>
            <a:chExt cx="1371600" cy="304800"/>
          </a:xfrm>
        </p:grpSpPr>
        <p:sp>
          <p:nvSpPr>
            <p:cNvPr id="58" name="5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DL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9" name="5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36 Grupo"/>
          <p:cNvGrpSpPr/>
          <p:nvPr/>
        </p:nvGrpSpPr>
        <p:grpSpPr>
          <a:xfrm>
            <a:off x="7543800" y="2819400"/>
            <a:ext cx="1371600" cy="304800"/>
            <a:chOff x="5715000" y="1143000"/>
            <a:chExt cx="1371600" cy="304800"/>
          </a:xfrm>
        </p:grpSpPr>
        <p:sp>
          <p:nvSpPr>
            <p:cNvPr id="61" name="6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RA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2" name="6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36 Grupo"/>
          <p:cNvGrpSpPr/>
          <p:nvPr/>
        </p:nvGrpSpPr>
        <p:grpSpPr>
          <a:xfrm>
            <a:off x="7543800" y="3124200"/>
            <a:ext cx="1371600" cy="304800"/>
            <a:chOff x="5715000" y="1143000"/>
            <a:chExt cx="1371600" cy="304800"/>
          </a:xfrm>
        </p:grpSpPr>
        <p:sp>
          <p:nvSpPr>
            <p:cNvPr id="64" name="63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x=5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5" name="64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" name="36 Grupo"/>
          <p:cNvGrpSpPr/>
          <p:nvPr/>
        </p:nvGrpSpPr>
        <p:grpSpPr>
          <a:xfrm>
            <a:off x="7543800" y="3429000"/>
            <a:ext cx="1371600" cy="304800"/>
            <a:chOff x="5715000" y="1143000"/>
            <a:chExt cx="1371600" cy="304800"/>
          </a:xfrm>
        </p:grpSpPr>
        <p:sp>
          <p:nvSpPr>
            <p:cNvPr id="67" name="6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y=15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8" name="6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8" name="26 Grupo"/>
          <p:cNvGrpSpPr/>
          <p:nvPr/>
        </p:nvGrpSpPr>
        <p:grpSpPr>
          <a:xfrm>
            <a:off x="7543800" y="1905000"/>
            <a:ext cx="1371600" cy="304800"/>
            <a:chOff x="5715000" y="1143000"/>
            <a:chExt cx="1371600" cy="304800"/>
          </a:xfrm>
        </p:grpSpPr>
        <p:sp>
          <p:nvSpPr>
            <p:cNvPr id="97" name="9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FV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8" name="9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sp>
        <p:nvSpPr>
          <p:cNvPr id="99" name="2 Marcador de contenido"/>
          <p:cNvSpPr>
            <a:spLocks noGrp="1"/>
          </p:cNvSpPr>
          <p:nvPr>
            <p:ph idx="1"/>
          </p:nvPr>
        </p:nvSpPr>
        <p:spPr>
          <a:xfrm>
            <a:off x="457200" y="1798637"/>
            <a:ext cx="4267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procedure sum(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begin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return :=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a+b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end;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x := 5;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y := call sum(x,2*x);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write y;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end.</a:t>
            </a:r>
            <a:endParaRPr lang="en-US" sz="2000" dirty="0"/>
          </a:p>
        </p:txBody>
      </p:sp>
      <p:sp>
        <p:nvSpPr>
          <p:cNvPr id="100" name="Text Box 4"/>
          <p:cNvSpPr txBox="1">
            <a:spLocks noChangeArrowheads="1"/>
          </p:cNvSpPr>
          <p:nvPr/>
        </p:nvSpPr>
        <p:spPr bwMode="auto">
          <a:xfrm>
            <a:off x="4800600" y="1676400"/>
            <a:ext cx="2286000" cy="501893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8  INC 0 6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9  LIT 0 5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10 STO 0 4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11 LOD 0 4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12 LIT 0 2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13 LOD 0 4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14 OPR 0 4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15 STO 0 11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16 STO 0 10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17 CAL 0 1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18 INC 0 1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19 STO 0 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20 LOD 0 5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21 SIO 0 1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22 OPR 0 0</a:t>
            </a:r>
            <a:endParaRPr lang="en-US" sz="2000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1" name="100 Flecha derecha"/>
          <p:cNvSpPr/>
          <p:nvPr/>
        </p:nvSpPr>
        <p:spPr>
          <a:xfrm>
            <a:off x="4495800" y="6019800"/>
            <a:ext cx="381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36 Grupo"/>
          <p:cNvGrpSpPr/>
          <p:nvPr/>
        </p:nvGrpSpPr>
        <p:grpSpPr>
          <a:xfrm>
            <a:off x="7543800" y="3733800"/>
            <a:ext cx="1371600" cy="304800"/>
            <a:chOff x="5715000" y="1143000"/>
            <a:chExt cx="1371600" cy="304800"/>
          </a:xfrm>
        </p:grpSpPr>
        <p:sp>
          <p:nvSpPr>
            <p:cNvPr id="26" name="2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15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27" name="26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0" name="36 Grupo"/>
          <p:cNvGrpSpPr/>
          <p:nvPr/>
        </p:nvGrpSpPr>
        <p:grpSpPr>
          <a:xfrm>
            <a:off x="7543800" y="4038600"/>
            <a:ext cx="1371600" cy="304800"/>
            <a:chOff x="5715000" y="1143000"/>
            <a:chExt cx="1371600" cy="304800"/>
          </a:xfrm>
        </p:grpSpPr>
        <p:sp>
          <p:nvSpPr>
            <p:cNvPr id="29" name="2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SL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0" name="29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7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1" name="36 Grupo"/>
          <p:cNvGrpSpPr/>
          <p:nvPr/>
        </p:nvGrpSpPr>
        <p:grpSpPr>
          <a:xfrm>
            <a:off x="7543800" y="4343400"/>
            <a:ext cx="1371600" cy="304800"/>
            <a:chOff x="5715000" y="1143000"/>
            <a:chExt cx="1371600" cy="304800"/>
          </a:xfrm>
        </p:grpSpPr>
        <p:sp>
          <p:nvSpPr>
            <p:cNvPr id="32" name="31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DL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3" name="3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8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2" name="36 Grupo"/>
          <p:cNvGrpSpPr/>
          <p:nvPr/>
        </p:nvGrpSpPr>
        <p:grpSpPr>
          <a:xfrm>
            <a:off x="7543800" y="4648200"/>
            <a:ext cx="1371600" cy="304800"/>
            <a:chOff x="5715000" y="1143000"/>
            <a:chExt cx="1371600" cy="304800"/>
          </a:xfrm>
        </p:grpSpPr>
        <p:sp>
          <p:nvSpPr>
            <p:cNvPr id="35" name="3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RA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6" name="3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9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3" name="36 Grupo"/>
          <p:cNvGrpSpPr/>
          <p:nvPr/>
        </p:nvGrpSpPr>
        <p:grpSpPr>
          <a:xfrm>
            <a:off x="7543800" y="4953000"/>
            <a:ext cx="1371600" cy="304800"/>
            <a:chOff x="5715000" y="1143000"/>
            <a:chExt cx="1371600" cy="304800"/>
          </a:xfrm>
        </p:grpSpPr>
        <p:sp>
          <p:nvSpPr>
            <p:cNvPr id="38" name="3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a=5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9" name="3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10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4" name="39 Grupo"/>
          <p:cNvGrpSpPr/>
          <p:nvPr/>
        </p:nvGrpSpPr>
        <p:grpSpPr>
          <a:xfrm>
            <a:off x="7543800" y="5257800"/>
            <a:ext cx="1371600" cy="304800"/>
            <a:chOff x="5715000" y="1143000"/>
            <a:chExt cx="1371600" cy="304800"/>
          </a:xfrm>
        </p:grpSpPr>
        <p:sp>
          <p:nvSpPr>
            <p:cNvPr id="41" name="4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b=10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42" name="4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11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sp>
        <p:nvSpPr>
          <p:cNvPr id="43" name="42 Flecha derecha"/>
          <p:cNvSpPr/>
          <p:nvPr/>
        </p:nvSpPr>
        <p:spPr>
          <a:xfrm>
            <a:off x="7086600" y="3429000"/>
            <a:ext cx="381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36 Grupo"/>
          <p:cNvGrpSpPr/>
          <p:nvPr/>
        </p:nvGrpSpPr>
        <p:grpSpPr>
          <a:xfrm>
            <a:off x="7543800" y="5562600"/>
            <a:ext cx="1371600" cy="304800"/>
            <a:chOff x="5715000" y="1143000"/>
            <a:chExt cx="1371600" cy="304800"/>
          </a:xfrm>
        </p:grpSpPr>
        <p:sp>
          <p:nvSpPr>
            <p:cNvPr id="45" name="4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15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46" name="4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10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6" name="39 Grupo"/>
          <p:cNvGrpSpPr/>
          <p:nvPr/>
        </p:nvGrpSpPr>
        <p:grpSpPr>
          <a:xfrm>
            <a:off x="7543800" y="5867400"/>
            <a:ext cx="1371600" cy="304800"/>
            <a:chOff x="5715000" y="1143000"/>
            <a:chExt cx="1371600" cy="304800"/>
          </a:xfrm>
        </p:grpSpPr>
        <p:sp>
          <p:nvSpPr>
            <p:cNvPr id="48" name="4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10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49" name="4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11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err="1" smtClean="0"/>
              <a:t>Param</a:t>
            </a:r>
            <a:r>
              <a:rPr lang="en-US" dirty="0" smtClean="0"/>
              <a:t> Passing Example</a:t>
            </a:r>
            <a:endParaRPr lang="en-US" dirty="0"/>
          </a:p>
        </p:txBody>
      </p:sp>
      <p:sp>
        <p:nvSpPr>
          <p:cNvPr id="53" name="Text Box 6"/>
          <p:cNvSpPr txBox="1">
            <a:spLocks noChangeArrowheads="1"/>
          </p:cNvSpPr>
          <p:nvPr/>
        </p:nvSpPr>
        <p:spPr bwMode="auto">
          <a:xfrm>
            <a:off x="7680325" y="16002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3" name="26 Grupo"/>
          <p:cNvGrpSpPr/>
          <p:nvPr/>
        </p:nvGrpSpPr>
        <p:grpSpPr>
          <a:xfrm>
            <a:off x="7543800" y="2209800"/>
            <a:ext cx="1371600" cy="304800"/>
            <a:chOff x="5715000" y="1143000"/>
            <a:chExt cx="1371600" cy="304800"/>
          </a:xfrm>
        </p:grpSpPr>
        <p:sp>
          <p:nvSpPr>
            <p:cNvPr id="55" name="5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SL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6" name="5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4" name="33 Grupo"/>
          <p:cNvGrpSpPr/>
          <p:nvPr/>
        </p:nvGrpSpPr>
        <p:grpSpPr>
          <a:xfrm>
            <a:off x="7543800" y="2514600"/>
            <a:ext cx="1371600" cy="304800"/>
            <a:chOff x="5715000" y="1143000"/>
            <a:chExt cx="1371600" cy="304800"/>
          </a:xfrm>
        </p:grpSpPr>
        <p:sp>
          <p:nvSpPr>
            <p:cNvPr id="58" name="5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DL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9" name="5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36 Grupo"/>
          <p:cNvGrpSpPr/>
          <p:nvPr/>
        </p:nvGrpSpPr>
        <p:grpSpPr>
          <a:xfrm>
            <a:off x="7543800" y="2819400"/>
            <a:ext cx="1371600" cy="304800"/>
            <a:chOff x="5715000" y="1143000"/>
            <a:chExt cx="1371600" cy="304800"/>
          </a:xfrm>
        </p:grpSpPr>
        <p:sp>
          <p:nvSpPr>
            <p:cNvPr id="61" name="6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RA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2" name="6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36 Grupo"/>
          <p:cNvGrpSpPr/>
          <p:nvPr/>
        </p:nvGrpSpPr>
        <p:grpSpPr>
          <a:xfrm>
            <a:off x="7543800" y="3124200"/>
            <a:ext cx="1371600" cy="304800"/>
            <a:chOff x="5715000" y="1143000"/>
            <a:chExt cx="1371600" cy="304800"/>
          </a:xfrm>
        </p:grpSpPr>
        <p:sp>
          <p:nvSpPr>
            <p:cNvPr id="64" name="63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x=5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5" name="64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" name="36 Grupo"/>
          <p:cNvGrpSpPr/>
          <p:nvPr/>
        </p:nvGrpSpPr>
        <p:grpSpPr>
          <a:xfrm>
            <a:off x="7543800" y="3429000"/>
            <a:ext cx="1371600" cy="304800"/>
            <a:chOff x="5715000" y="1143000"/>
            <a:chExt cx="1371600" cy="304800"/>
          </a:xfrm>
        </p:grpSpPr>
        <p:sp>
          <p:nvSpPr>
            <p:cNvPr id="67" name="6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y=15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8" name="6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8" name="26 Grupo"/>
          <p:cNvGrpSpPr/>
          <p:nvPr/>
        </p:nvGrpSpPr>
        <p:grpSpPr>
          <a:xfrm>
            <a:off x="7543800" y="1905000"/>
            <a:ext cx="1371600" cy="304800"/>
            <a:chOff x="5715000" y="1143000"/>
            <a:chExt cx="1371600" cy="304800"/>
          </a:xfrm>
        </p:grpSpPr>
        <p:sp>
          <p:nvSpPr>
            <p:cNvPr id="97" name="9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FV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8" name="9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sp>
        <p:nvSpPr>
          <p:cNvPr id="99" name="2 Marcador de contenido"/>
          <p:cNvSpPr>
            <a:spLocks noGrp="1"/>
          </p:cNvSpPr>
          <p:nvPr>
            <p:ph idx="1"/>
          </p:nvPr>
        </p:nvSpPr>
        <p:spPr>
          <a:xfrm>
            <a:off x="457200" y="1798637"/>
            <a:ext cx="4267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procedure sum(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begin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return :=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a+b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end;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x := 5;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y := call sum(x,2*x);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write y;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end.</a:t>
            </a:r>
            <a:endParaRPr lang="en-US" sz="2000" dirty="0"/>
          </a:p>
        </p:txBody>
      </p:sp>
      <p:sp>
        <p:nvSpPr>
          <p:cNvPr id="100" name="Text Box 4"/>
          <p:cNvSpPr txBox="1">
            <a:spLocks noChangeArrowheads="1"/>
          </p:cNvSpPr>
          <p:nvPr/>
        </p:nvSpPr>
        <p:spPr bwMode="auto">
          <a:xfrm>
            <a:off x="4800600" y="1676400"/>
            <a:ext cx="2286000" cy="501893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8  INC 0 6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9  LIT 0 5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10 STO 0 4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11 LOD 0 4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12 LIT 0 2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13 LOD 0 4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14 OPR 0 4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15 STO 0 11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16 STO 0 10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17 CAL 0 1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18 INC 0 1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19 STO 0 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20 LOD 0 5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21 SIO 0 1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22 OPR 0 0</a:t>
            </a:r>
            <a:endParaRPr lang="en-US" sz="2000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1" name="100 Flecha derecha"/>
          <p:cNvSpPr/>
          <p:nvPr/>
        </p:nvSpPr>
        <p:spPr>
          <a:xfrm>
            <a:off x="4495800" y="6324600"/>
            <a:ext cx="381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36 Grupo"/>
          <p:cNvGrpSpPr/>
          <p:nvPr/>
        </p:nvGrpSpPr>
        <p:grpSpPr>
          <a:xfrm>
            <a:off x="7543800" y="3733800"/>
            <a:ext cx="1371600" cy="304800"/>
            <a:chOff x="5715000" y="1143000"/>
            <a:chExt cx="1371600" cy="304800"/>
          </a:xfrm>
        </p:grpSpPr>
        <p:sp>
          <p:nvSpPr>
            <p:cNvPr id="26" name="2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15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27" name="26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0" name="36 Grupo"/>
          <p:cNvGrpSpPr/>
          <p:nvPr/>
        </p:nvGrpSpPr>
        <p:grpSpPr>
          <a:xfrm>
            <a:off x="7543800" y="4038600"/>
            <a:ext cx="1371600" cy="304800"/>
            <a:chOff x="5715000" y="1143000"/>
            <a:chExt cx="1371600" cy="304800"/>
          </a:xfrm>
        </p:grpSpPr>
        <p:sp>
          <p:nvSpPr>
            <p:cNvPr id="29" name="2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SL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0" name="29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7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1" name="36 Grupo"/>
          <p:cNvGrpSpPr/>
          <p:nvPr/>
        </p:nvGrpSpPr>
        <p:grpSpPr>
          <a:xfrm>
            <a:off x="7543800" y="4343400"/>
            <a:ext cx="1371600" cy="304800"/>
            <a:chOff x="5715000" y="1143000"/>
            <a:chExt cx="1371600" cy="304800"/>
          </a:xfrm>
        </p:grpSpPr>
        <p:sp>
          <p:nvSpPr>
            <p:cNvPr id="32" name="31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DL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3" name="3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8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2" name="36 Grupo"/>
          <p:cNvGrpSpPr/>
          <p:nvPr/>
        </p:nvGrpSpPr>
        <p:grpSpPr>
          <a:xfrm>
            <a:off x="7543800" y="4648200"/>
            <a:ext cx="1371600" cy="304800"/>
            <a:chOff x="5715000" y="1143000"/>
            <a:chExt cx="1371600" cy="304800"/>
          </a:xfrm>
        </p:grpSpPr>
        <p:sp>
          <p:nvSpPr>
            <p:cNvPr id="35" name="3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RA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6" name="3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9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3" name="36 Grupo"/>
          <p:cNvGrpSpPr/>
          <p:nvPr/>
        </p:nvGrpSpPr>
        <p:grpSpPr>
          <a:xfrm>
            <a:off x="7543800" y="4953000"/>
            <a:ext cx="1371600" cy="304800"/>
            <a:chOff x="5715000" y="1143000"/>
            <a:chExt cx="1371600" cy="304800"/>
          </a:xfrm>
        </p:grpSpPr>
        <p:sp>
          <p:nvSpPr>
            <p:cNvPr id="38" name="3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a=5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9" name="3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10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4" name="39 Grupo"/>
          <p:cNvGrpSpPr/>
          <p:nvPr/>
        </p:nvGrpSpPr>
        <p:grpSpPr>
          <a:xfrm>
            <a:off x="7543800" y="5257800"/>
            <a:ext cx="1371600" cy="304800"/>
            <a:chOff x="5715000" y="1143000"/>
            <a:chExt cx="1371600" cy="304800"/>
          </a:xfrm>
        </p:grpSpPr>
        <p:sp>
          <p:nvSpPr>
            <p:cNvPr id="41" name="4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b=10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42" name="4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11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sp>
        <p:nvSpPr>
          <p:cNvPr id="43" name="42 Flecha derecha"/>
          <p:cNvSpPr/>
          <p:nvPr/>
        </p:nvSpPr>
        <p:spPr>
          <a:xfrm>
            <a:off x="7086600" y="1600200"/>
            <a:ext cx="381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36 Grupo"/>
          <p:cNvGrpSpPr/>
          <p:nvPr/>
        </p:nvGrpSpPr>
        <p:grpSpPr>
          <a:xfrm>
            <a:off x="7543800" y="5562600"/>
            <a:ext cx="1371600" cy="304800"/>
            <a:chOff x="5715000" y="1143000"/>
            <a:chExt cx="1371600" cy="304800"/>
          </a:xfrm>
        </p:grpSpPr>
        <p:sp>
          <p:nvSpPr>
            <p:cNvPr id="45" name="4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15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46" name="4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10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6" name="39 Grupo"/>
          <p:cNvGrpSpPr/>
          <p:nvPr/>
        </p:nvGrpSpPr>
        <p:grpSpPr>
          <a:xfrm>
            <a:off x="7543800" y="5867400"/>
            <a:ext cx="1371600" cy="304800"/>
            <a:chOff x="5715000" y="1143000"/>
            <a:chExt cx="1371600" cy="304800"/>
          </a:xfrm>
        </p:grpSpPr>
        <p:sp>
          <p:nvSpPr>
            <p:cNvPr id="48" name="4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10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49" name="4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11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PL/0 Extended grammar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procedure-declaration ::= 	</a:t>
            </a:r>
            <a:r>
              <a:rPr lang="en-US" sz="2000" dirty="0" smtClean="0"/>
              <a:t>{ </a:t>
            </a:r>
            <a:r>
              <a:rPr lang="en-US" sz="2000" dirty="0" smtClean="0"/>
              <a:t>"</a:t>
            </a:r>
            <a:r>
              <a:rPr lang="en-US" sz="2000" b="1" dirty="0" smtClean="0"/>
              <a:t>procedure</a:t>
            </a:r>
            <a:r>
              <a:rPr lang="en-US" sz="2000" dirty="0" smtClean="0"/>
              <a:t>" </a:t>
            </a:r>
            <a:r>
              <a:rPr lang="en-US" sz="2000" dirty="0" err="1" smtClean="0"/>
              <a:t>ident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7030A0"/>
                </a:solidFill>
              </a:rPr>
              <a:t>parameter-block</a:t>
            </a:r>
            <a:r>
              <a:rPr lang="en-US" sz="2000" dirty="0" smtClean="0"/>
              <a:t> "</a:t>
            </a:r>
            <a:r>
              <a:rPr lang="en-US" sz="2000" b="1" dirty="0" smtClean="0"/>
              <a:t>;</a:t>
            </a:r>
            <a:r>
              <a:rPr lang="en-US" sz="2000" dirty="0" smtClean="0"/>
              <a:t>" block "</a:t>
            </a:r>
            <a:r>
              <a:rPr lang="en-US" sz="2000" b="1" dirty="0" smtClean="0"/>
              <a:t>;</a:t>
            </a:r>
            <a:r>
              <a:rPr lang="en-US" sz="2000" dirty="0" smtClean="0"/>
              <a:t>" }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>
                <a:solidFill>
                  <a:srgbClr val="7030A0"/>
                </a:solidFill>
              </a:rPr>
              <a:t>parameter-block</a:t>
            </a:r>
            <a:r>
              <a:rPr lang="en-US" sz="2000" dirty="0" smtClean="0"/>
              <a:t> </a:t>
            </a:r>
            <a:r>
              <a:rPr lang="en-US" sz="2000" dirty="0" smtClean="0"/>
              <a:t>::= </a:t>
            </a:r>
            <a:r>
              <a:rPr lang="en-US" sz="2000" dirty="0" smtClean="0"/>
              <a:t>"(" [ </a:t>
            </a:r>
            <a:r>
              <a:rPr lang="en-US" sz="2000" dirty="0" err="1" smtClean="0"/>
              <a:t>ident</a:t>
            </a:r>
            <a:r>
              <a:rPr lang="en-US" sz="2000" dirty="0" smtClean="0"/>
              <a:t> { "," </a:t>
            </a:r>
            <a:r>
              <a:rPr lang="en-US" sz="2000" dirty="0" err="1" smtClean="0"/>
              <a:t>ident</a:t>
            </a:r>
            <a:r>
              <a:rPr lang="en-US" sz="2000" dirty="0" smtClean="0"/>
              <a:t> } ] ")".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parameter-list</a:t>
            </a:r>
            <a:r>
              <a:rPr lang="en-US" sz="2000" dirty="0" smtClean="0"/>
              <a:t> </a:t>
            </a:r>
            <a:r>
              <a:rPr lang="en-US" sz="2000" dirty="0" smtClean="0"/>
              <a:t>::= </a:t>
            </a:r>
            <a:r>
              <a:rPr lang="en-US" sz="2000" dirty="0" smtClean="0"/>
              <a:t>" </a:t>
            </a:r>
            <a:r>
              <a:rPr lang="en-US" sz="2000" dirty="0" smtClean="0"/>
              <a:t>(" [ expression { "," expression } ] </a:t>
            </a:r>
            <a:r>
              <a:rPr lang="en-US" sz="2000" dirty="0" smtClean="0"/>
              <a:t>")"</a:t>
            </a:r>
            <a:r>
              <a:rPr lang="en-US" sz="2000" b="1" dirty="0" smtClean="0"/>
              <a:t>.</a:t>
            </a:r>
            <a:endParaRPr lang="en-US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statement   ::= [ </a:t>
            </a:r>
            <a:r>
              <a:rPr lang="en-US" sz="2000" dirty="0" smtClean="0"/>
              <a:t>…| </a:t>
            </a:r>
            <a:r>
              <a:rPr lang="en-US" sz="2000" dirty="0" smtClean="0"/>
              <a:t>"</a:t>
            </a:r>
            <a:r>
              <a:rPr lang="en-US" sz="2000" b="1" dirty="0" smtClean="0"/>
              <a:t>call</a:t>
            </a:r>
            <a:r>
              <a:rPr lang="en-US" sz="2000" dirty="0" smtClean="0"/>
              <a:t>" </a:t>
            </a:r>
            <a:r>
              <a:rPr lang="en-US" sz="2000" dirty="0" err="1" smtClean="0"/>
              <a:t>ident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parameter-list</a:t>
            </a:r>
            <a:r>
              <a:rPr lang="en-US" sz="2000" dirty="0" smtClean="0"/>
              <a:t>|… ].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factor </a:t>
            </a:r>
            <a:r>
              <a:rPr lang="en-US" sz="2000" dirty="0" smtClean="0"/>
              <a:t>::= </a:t>
            </a:r>
            <a:r>
              <a:rPr lang="en-US" sz="2000" dirty="0" err="1" smtClean="0"/>
              <a:t>ident</a:t>
            </a:r>
            <a:r>
              <a:rPr lang="en-US" sz="2000" dirty="0" smtClean="0"/>
              <a:t> | number | "</a:t>
            </a:r>
            <a:r>
              <a:rPr lang="en-US" sz="2000" b="1" dirty="0" smtClean="0"/>
              <a:t>(</a:t>
            </a:r>
            <a:r>
              <a:rPr lang="en-US" sz="2000" dirty="0" smtClean="0"/>
              <a:t>" expression "</a:t>
            </a:r>
            <a:r>
              <a:rPr lang="en-US" sz="2000" b="1" dirty="0" smtClean="0"/>
              <a:t>)</a:t>
            </a:r>
            <a:r>
              <a:rPr lang="en-US" sz="2000" dirty="0" smtClean="0"/>
              <a:t>" | "</a:t>
            </a:r>
            <a:r>
              <a:rPr lang="en-US" sz="2000" b="1" dirty="0" smtClean="0"/>
              <a:t>call</a:t>
            </a:r>
            <a:r>
              <a:rPr lang="en-US" sz="2000" dirty="0" smtClean="0"/>
              <a:t>" </a:t>
            </a:r>
            <a:r>
              <a:rPr lang="en-US" sz="2000" dirty="0" err="1" smtClean="0"/>
              <a:t>ident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parameter-list</a:t>
            </a:r>
            <a:r>
              <a:rPr lang="en-US" sz="2000" b="1" dirty="0" smtClean="0"/>
              <a:t>.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Parsing the parameter block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 the procedure declaration, we found the parameter block.</a:t>
            </a:r>
          </a:p>
          <a:p>
            <a:r>
              <a:rPr lang="en-US" dirty="0" smtClean="0"/>
              <a:t>For each </a:t>
            </a:r>
            <a:r>
              <a:rPr lang="en-US" dirty="0" err="1" smtClean="0"/>
              <a:t>ident</a:t>
            </a:r>
            <a:r>
              <a:rPr lang="en-US" dirty="0" smtClean="0"/>
              <a:t> found, insert a new symbol in the symbol table with level+1 and corresponding address.</a:t>
            </a:r>
          </a:p>
          <a:p>
            <a:r>
              <a:rPr lang="en-US" dirty="0" smtClean="0"/>
              <a:t>The address of the first parameter is 4 (size of basic AR).</a:t>
            </a:r>
          </a:p>
          <a:p>
            <a:r>
              <a:rPr lang="en-US" dirty="0" smtClean="0"/>
              <a:t>Each subsequent parameter gets the next address (5, 6, etc</a:t>
            </a:r>
            <a:r>
              <a:rPr lang="en-US" dirty="0" smtClean="0"/>
              <a:t>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parameter-block()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179637"/>
            <a:ext cx="8229600" cy="4525963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s-CR" dirty="0" err="1" smtClean="0">
                <a:latin typeface="Courier New" pitchFamily="49" charset="0"/>
                <a:cs typeface="Courier New" pitchFamily="49" charset="0"/>
              </a:rPr>
              <a:t>procedure</a:t>
            </a:r>
            <a:r>
              <a:rPr lang="es-C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CR" dirty="0" err="1" smtClean="0">
                <a:latin typeface="Courier New" pitchFamily="49" charset="0"/>
                <a:cs typeface="Courier New" pitchFamily="49" charset="0"/>
              </a:rPr>
              <a:t>parameter</a:t>
            </a:r>
            <a:r>
              <a:rPr lang="es-CR" dirty="0" smtClean="0">
                <a:latin typeface="Courier New" pitchFamily="49" charset="0"/>
                <a:cs typeface="Courier New" pitchFamily="49" charset="0"/>
              </a:rPr>
              <a:t>-block();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s-CR" dirty="0" err="1" smtClean="0">
                <a:latin typeface="Courier New" pitchFamily="49" charset="0"/>
                <a:cs typeface="Courier New" pitchFamily="49" charset="0"/>
              </a:rPr>
              <a:t>begin</a:t>
            </a:r>
            <a:endParaRPr lang="es-CR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s-CR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s-CR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s-CR" dirty="0" smtClean="0">
                <a:latin typeface="Courier New" pitchFamily="49" charset="0"/>
                <a:cs typeface="Courier New" pitchFamily="49" charset="0"/>
              </a:rPr>
              <a:t> := 4;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s-CR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if(token &lt;&gt; “(”) then ERROR(“Procedure must have parameters”);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get_token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if(token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ident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then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enter(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ident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level+1,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get_token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while (token = “,”) begin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get_token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if(token &lt;&gt;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ident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then ERROR();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enter(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ident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level+1,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get_token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end;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end;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if token &lt;&gt; “)” then ERROR(“Bad procedure declaration”);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get_token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533400" y="1524000"/>
            <a:ext cx="45834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parameter-block</a:t>
            </a:r>
            <a:r>
              <a:rPr lang="en-US" dirty="0" smtClean="0"/>
              <a:t> ::= "(" [ </a:t>
            </a:r>
            <a:r>
              <a:rPr lang="en-US" dirty="0" err="1" smtClean="0"/>
              <a:t>ident</a:t>
            </a:r>
            <a:r>
              <a:rPr lang="en-US" dirty="0" smtClean="0"/>
              <a:t> { "," </a:t>
            </a:r>
            <a:r>
              <a:rPr lang="en-US" dirty="0" err="1" smtClean="0"/>
              <a:t>ident</a:t>
            </a:r>
            <a:r>
              <a:rPr lang="en-US" dirty="0" smtClean="0"/>
              <a:t> } ] ")".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Address of variables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/>
          <a:lstStyle/>
          <a:p>
            <a:r>
              <a:rPr lang="en-US" dirty="0" smtClean="0"/>
              <a:t>The address of the first variable </a:t>
            </a:r>
            <a:r>
              <a:rPr lang="en-US" dirty="0" smtClean="0"/>
              <a:t>is </a:t>
            </a:r>
            <a:r>
              <a:rPr lang="en-US" dirty="0" smtClean="0"/>
              <a:t>address of last </a:t>
            </a:r>
            <a:r>
              <a:rPr lang="en-US" dirty="0" smtClean="0"/>
              <a:t>parameter plus 1.</a:t>
            </a:r>
            <a:endParaRPr lang="en-US" dirty="0" smtClean="0"/>
          </a:p>
          <a:p>
            <a:r>
              <a:rPr lang="en-US" dirty="0" smtClean="0"/>
              <a:t>Each subsequent variable gets the next address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 must somehow pass the address of the last parameter to function </a:t>
            </a:r>
            <a:r>
              <a:rPr lang="en-US" dirty="0" err="1" smtClean="0"/>
              <a:t>var-decl</a:t>
            </a:r>
            <a:r>
              <a:rPr lang="en-US" dirty="0" smtClean="0"/>
              <a:t>().</a:t>
            </a:r>
            <a:endParaRPr lang="en-US" dirty="0" smtClean="0"/>
          </a:p>
          <a:p>
            <a:r>
              <a:rPr lang="en-US" dirty="0" smtClean="0"/>
              <a:t>Don’t forget to insert variable </a:t>
            </a:r>
            <a:r>
              <a:rPr lang="en-US" dirty="0" smtClean="0"/>
              <a:t>“</a:t>
            </a:r>
            <a:r>
              <a:rPr lang="en-US" dirty="0" smtClean="0"/>
              <a:t>return”.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Parsing the parameter list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E</a:t>
            </a:r>
            <a:r>
              <a:rPr lang="en-US" dirty="0" smtClean="0"/>
              <a:t>ach time we have a call, we found the parameter list.</a:t>
            </a:r>
          </a:p>
          <a:p>
            <a:r>
              <a:rPr lang="en-US" dirty="0" smtClean="0"/>
              <a:t>We must generate code for solving each expression.</a:t>
            </a:r>
          </a:p>
          <a:p>
            <a:r>
              <a:rPr lang="en-US" dirty="0" smtClean="0"/>
              <a:t>Then generate code to store results in parameter slots.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parameter-list()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179637"/>
            <a:ext cx="8229600" cy="4525963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procedure parameter-list();</a:t>
            </a:r>
          </a:p>
          <a:p>
            <a:pPr>
              <a:buNone/>
            </a:pPr>
            <a:r>
              <a:rPr lang="es-CR" dirty="0" err="1" smtClean="0">
                <a:latin typeface="Courier New" pitchFamily="49" charset="0"/>
                <a:cs typeface="Courier New" pitchFamily="49" charset="0"/>
              </a:rPr>
              <a:t>begin</a:t>
            </a:r>
            <a:endParaRPr lang="es-CR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s-CR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s-CR" dirty="0" err="1" smtClean="0">
                <a:latin typeface="Courier New" pitchFamily="49" charset="0"/>
                <a:cs typeface="Courier New" pitchFamily="49" charset="0"/>
              </a:rPr>
              <a:t>params</a:t>
            </a:r>
            <a:r>
              <a:rPr lang="es-CR" dirty="0" smtClean="0">
                <a:latin typeface="Courier New" pitchFamily="49" charset="0"/>
                <a:cs typeface="Courier New" pitchFamily="49" charset="0"/>
              </a:rPr>
              <a:t> = 0;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s-CR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if(token &lt;&gt; “(”) then ERROR(“Missing parameter list at call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”);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s-CR" dirty="0" err="1" smtClean="0">
                <a:latin typeface="Courier New" pitchFamily="49" charset="0"/>
                <a:cs typeface="Courier New" pitchFamily="49" charset="0"/>
              </a:rPr>
              <a:t>get_token</a:t>
            </a:r>
            <a:r>
              <a:rPr lang="es-CR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s-CR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s-CR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s-CR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R" dirty="0" err="1" smtClean="0">
                <a:latin typeface="Courier New" pitchFamily="49" charset="0"/>
                <a:cs typeface="Courier New" pitchFamily="49" charset="0"/>
              </a:rPr>
              <a:t>token</a:t>
            </a:r>
            <a:r>
              <a:rPr lang="es-CR" dirty="0" smtClean="0">
                <a:latin typeface="Courier New" pitchFamily="49" charset="0"/>
                <a:cs typeface="Courier New" pitchFamily="49" charset="0"/>
              </a:rPr>
              <a:t> &lt;&gt; “)”) </a:t>
            </a:r>
            <a:r>
              <a:rPr lang="es-CR" dirty="0" err="1" smtClean="0">
                <a:latin typeface="Courier New" pitchFamily="49" charset="0"/>
                <a:cs typeface="Courier New" pitchFamily="49" charset="0"/>
              </a:rPr>
              <a:t>then</a:t>
            </a:r>
            <a:r>
              <a:rPr lang="es-C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CR" dirty="0" err="1" smtClean="0">
                <a:latin typeface="Courier New" pitchFamily="49" charset="0"/>
                <a:cs typeface="Courier New" pitchFamily="49" charset="0"/>
              </a:rPr>
              <a:t>begin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s-CR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s-CR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s-CR" dirty="0" err="1" smtClean="0">
                <a:latin typeface="Courier New" pitchFamily="49" charset="0"/>
                <a:cs typeface="Courier New" pitchFamily="49" charset="0"/>
              </a:rPr>
              <a:t>expression</a:t>
            </a:r>
            <a:r>
              <a:rPr lang="es-CR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s-CR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s-CR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s-CR" dirty="0" err="1" smtClean="0">
                <a:latin typeface="Courier New" pitchFamily="49" charset="0"/>
                <a:cs typeface="Courier New" pitchFamily="49" charset="0"/>
              </a:rPr>
              <a:t>params</a:t>
            </a:r>
            <a:r>
              <a:rPr lang="es-CR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pPr>
              <a:buNone/>
            </a:pPr>
            <a:r>
              <a:rPr lang="es-CR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s-CR" dirty="0" err="1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s-CR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s-CR" dirty="0" err="1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s-CR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s-CR" dirty="0" err="1" smtClean="0">
                <a:latin typeface="Courier New" pitchFamily="49" charset="0"/>
                <a:cs typeface="Courier New" pitchFamily="49" charset="0"/>
              </a:rPr>
              <a:t>token</a:t>
            </a:r>
            <a:r>
              <a:rPr lang="es-CR" dirty="0" smtClean="0">
                <a:latin typeface="Courier New" pitchFamily="49" charset="0"/>
                <a:cs typeface="Courier New" pitchFamily="49" charset="0"/>
              </a:rPr>
              <a:t> = “,”) </a:t>
            </a:r>
            <a:r>
              <a:rPr lang="es-CR" dirty="0" err="1" smtClean="0">
                <a:latin typeface="Courier New" pitchFamily="49" charset="0"/>
                <a:cs typeface="Courier New" pitchFamily="49" charset="0"/>
              </a:rPr>
              <a:t>begin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s-CR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s-CR" dirty="0" err="1" smtClean="0">
                <a:latin typeface="Courier New" pitchFamily="49" charset="0"/>
                <a:cs typeface="Courier New" pitchFamily="49" charset="0"/>
              </a:rPr>
              <a:t>get_token</a:t>
            </a:r>
            <a:r>
              <a:rPr lang="es-CR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s-CR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s-CR" dirty="0" err="1" smtClean="0">
                <a:latin typeface="Courier New" pitchFamily="49" charset="0"/>
                <a:cs typeface="Courier New" pitchFamily="49" charset="0"/>
              </a:rPr>
              <a:t>expression</a:t>
            </a:r>
            <a:r>
              <a:rPr lang="es-CR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s-CR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s-CR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s-CR" dirty="0" err="1" smtClean="0">
                <a:latin typeface="Courier New" pitchFamily="49" charset="0"/>
                <a:cs typeface="Courier New" pitchFamily="49" charset="0"/>
              </a:rPr>
              <a:t>param</a:t>
            </a:r>
            <a:r>
              <a:rPr lang="es-CR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end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while(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&gt; 0){ // Save results into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slots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gen(STO, 0, stack_size+4-1);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--;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}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if (token &lt;&gt; “)”) then ERROR(“Bad calling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formating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.”);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s-CR" dirty="0" err="1" smtClean="0">
                <a:latin typeface="Courier New" pitchFamily="49" charset="0"/>
                <a:cs typeface="Courier New" pitchFamily="49" charset="0"/>
              </a:rPr>
              <a:t>get_token</a:t>
            </a:r>
            <a:r>
              <a:rPr lang="es-CR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s-CR" dirty="0" err="1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s-CR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533400" y="1524000"/>
            <a:ext cx="54409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parameter-list</a:t>
            </a:r>
            <a:r>
              <a:rPr lang="en-US" dirty="0" smtClean="0"/>
              <a:t> ::= " (" [ expression { "," expression } ] ")"</a:t>
            </a:r>
            <a:r>
              <a:rPr lang="en-US" b="1" dirty="0" smtClean="0"/>
              <a:t>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Functional Value Return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98637"/>
            <a:ext cx="4267200" cy="45259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procedure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w;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begin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w := x;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w := w*w*w;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return := w;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end;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x := 5;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y := 25 + call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 10;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write y;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800600" y="1676400"/>
            <a:ext cx="2286000" cy="348005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05 LOD 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06 LOD 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07 OPR 0 MUL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08 LOD 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09 OPR 0 MUL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10 STO 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11 LOD 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12 STO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13 OPR 0 RET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  <a:endParaRPr lang="en-US" sz="1500" dirty="0">
              <a:solidFill>
                <a:srgbClr val="000000"/>
              </a:solidFill>
            </a:endParaRPr>
          </a:p>
        </p:txBody>
      </p:sp>
      <p:cxnSp>
        <p:nvCxnSpPr>
          <p:cNvPr id="6" name="5 Conector recto de flecha"/>
          <p:cNvCxnSpPr/>
          <p:nvPr/>
        </p:nvCxnSpPr>
        <p:spPr>
          <a:xfrm>
            <a:off x="3352800" y="3810000"/>
            <a:ext cx="15240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stack_size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/>
          <a:lstStyle/>
          <a:p>
            <a:r>
              <a:rPr lang="en-US" dirty="0" smtClean="0"/>
              <a:t>In </a:t>
            </a:r>
            <a:r>
              <a:rPr lang="en-US" dirty="0" smtClean="0"/>
              <a:t>order to predict the position of the parameter slots, we need to know the size of the stack at the moment we do the call.</a:t>
            </a:r>
          </a:p>
          <a:p>
            <a:r>
              <a:rPr lang="en-US" dirty="0" smtClean="0"/>
              <a:t>The stack only grows or shrinks for certain instructions.</a:t>
            </a:r>
          </a:p>
          <a:p>
            <a:r>
              <a:rPr lang="en-US" dirty="0" smtClean="0"/>
              <a:t>We detect when those instructions are issued, and increment or decrement the stack size accordingly.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err="1" smtClean="0"/>
              <a:t>updateStackSize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105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CR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s-CR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CR" sz="1500" dirty="0" smtClean="0">
                <a:latin typeface="Courier New" pitchFamily="49" charset="0"/>
                <a:cs typeface="Courier New" pitchFamily="49" charset="0"/>
              </a:rPr>
              <a:t>gen(</a:t>
            </a:r>
            <a:r>
              <a:rPr lang="es-CR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s-CR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CR" sz="1500" dirty="0" err="1" smtClean="0">
                <a:latin typeface="Courier New" pitchFamily="49" charset="0"/>
                <a:cs typeface="Courier New" pitchFamily="49" charset="0"/>
              </a:rPr>
              <a:t>op</a:t>
            </a:r>
            <a:r>
              <a:rPr lang="es-CR" sz="15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s-CR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s-CR" sz="1500" dirty="0" smtClean="0">
                <a:latin typeface="Courier New" pitchFamily="49" charset="0"/>
                <a:cs typeface="Courier New" pitchFamily="49" charset="0"/>
              </a:rPr>
              <a:t> l, </a:t>
            </a:r>
            <a:r>
              <a:rPr lang="es-CR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s-CR" sz="1500" dirty="0" smtClean="0">
                <a:latin typeface="Courier New" pitchFamily="49" charset="0"/>
                <a:cs typeface="Courier New" pitchFamily="49" charset="0"/>
              </a:rPr>
              <a:t> m){	</a:t>
            </a:r>
            <a:endParaRPr lang="es-CR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s-CR" sz="15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s-CR" sz="15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s-CR" sz="1500" dirty="0" err="1" smtClean="0">
                <a:latin typeface="Courier New" pitchFamily="49" charset="0"/>
                <a:cs typeface="Courier New" pitchFamily="49" charset="0"/>
              </a:rPr>
              <a:t>code</a:t>
            </a:r>
            <a:r>
              <a:rPr lang="es-CR" sz="15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s-CR" sz="1500" dirty="0" err="1" smtClean="0">
                <a:latin typeface="Courier New" pitchFamily="49" charset="0"/>
                <a:cs typeface="Courier New" pitchFamily="49" charset="0"/>
              </a:rPr>
              <a:t>code_size</a:t>
            </a:r>
            <a:r>
              <a:rPr lang="es-CR" sz="1500" dirty="0" smtClean="0">
                <a:latin typeface="Courier New" pitchFamily="49" charset="0"/>
                <a:cs typeface="Courier New" pitchFamily="49" charset="0"/>
              </a:rPr>
              <a:t>].</a:t>
            </a:r>
            <a:r>
              <a:rPr lang="es-CR" sz="1500" dirty="0" err="1" smtClean="0">
                <a:latin typeface="Courier New" pitchFamily="49" charset="0"/>
                <a:cs typeface="Courier New" pitchFamily="49" charset="0"/>
              </a:rPr>
              <a:t>op</a:t>
            </a:r>
            <a:r>
              <a:rPr lang="es-CR" sz="15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s-CR" sz="1500" dirty="0" err="1" smtClean="0">
                <a:latin typeface="Courier New" pitchFamily="49" charset="0"/>
                <a:cs typeface="Courier New" pitchFamily="49" charset="0"/>
              </a:rPr>
              <a:t>op</a:t>
            </a:r>
            <a:r>
              <a:rPr lang="es-CR" sz="15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s-CR" sz="15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s-CR" sz="1500" dirty="0" err="1" smtClean="0">
                <a:latin typeface="Courier New" pitchFamily="49" charset="0"/>
                <a:cs typeface="Courier New" pitchFamily="49" charset="0"/>
              </a:rPr>
              <a:t>code</a:t>
            </a:r>
            <a:r>
              <a:rPr lang="es-CR" sz="15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s-CR" sz="1500" dirty="0" err="1" smtClean="0">
                <a:latin typeface="Courier New" pitchFamily="49" charset="0"/>
                <a:cs typeface="Courier New" pitchFamily="49" charset="0"/>
              </a:rPr>
              <a:t>code_size</a:t>
            </a:r>
            <a:r>
              <a:rPr lang="es-CR" sz="1500" dirty="0" smtClean="0">
                <a:latin typeface="Courier New" pitchFamily="49" charset="0"/>
                <a:cs typeface="Courier New" pitchFamily="49" charset="0"/>
              </a:rPr>
              <a:t>].l = l</a:t>
            </a:r>
            <a:r>
              <a:rPr lang="es-CR" sz="15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s-CR" sz="15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s-CR" sz="1500" dirty="0" err="1" smtClean="0">
                <a:latin typeface="Courier New" pitchFamily="49" charset="0"/>
                <a:cs typeface="Courier New" pitchFamily="49" charset="0"/>
              </a:rPr>
              <a:t>code</a:t>
            </a:r>
            <a:r>
              <a:rPr lang="es-CR" sz="15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s-CR" sz="1500" dirty="0" err="1" smtClean="0">
                <a:latin typeface="Courier New" pitchFamily="49" charset="0"/>
                <a:cs typeface="Courier New" pitchFamily="49" charset="0"/>
              </a:rPr>
              <a:t>code_size</a:t>
            </a:r>
            <a:r>
              <a:rPr lang="es-CR" sz="1500" dirty="0" smtClean="0">
                <a:latin typeface="Courier New" pitchFamily="49" charset="0"/>
                <a:cs typeface="Courier New" pitchFamily="49" charset="0"/>
              </a:rPr>
              <a:t>].m = m</a:t>
            </a:r>
            <a:r>
              <a:rPr lang="es-CR" sz="15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s-CR" sz="15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s-CR" sz="1500" dirty="0" err="1" smtClean="0">
                <a:latin typeface="Courier New" pitchFamily="49" charset="0"/>
                <a:cs typeface="Courier New" pitchFamily="49" charset="0"/>
              </a:rPr>
              <a:t>updateStackSize</a:t>
            </a:r>
            <a:r>
              <a:rPr lang="es-CR" sz="15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R" sz="1500" dirty="0" err="1" smtClean="0">
                <a:latin typeface="Courier New" pitchFamily="49" charset="0"/>
                <a:cs typeface="Courier New" pitchFamily="49" charset="0"/>
              </a:rPr>
              <a:t>op,l,m</a:t>
            </a:r>
            <a:r>
              <a:rPr lang="es-CR" sz="1500" dirty="0" smtClean="0">
                <a:latin typeface="Courier New" pitchFamily="49" charset="0"/>
                <a:cs typeface="Courier New" pitchFamily="49" charset="0"/>
              </a:rPr>
              <a:t>);	</a:t>
            </a:r>
            <a:endParaRPr lang="es-CR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s-CR" sz="15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s-CR" sz="15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s-CR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CR" sz="1500" dirty="0" err="1" smtClean="0">
                <a:latin typeface="Courier New" pitchFamily="49" charset="0"/>
                <a:cs typeface="Courier New" pitchFamily="49" charset="0"/>
              </a:rPr>
              <a:t>code_size</a:t>
            </a:r>
            <a:r>
              <a:rPr lang="es-CR" sz="1500" dirty="0" smtClean="0">
                <a:latin typeface="Courier New" pitchFamily="49" charset="0"/>
                <a:cs typeface="Courier New" pitchFamily="49" charset="0"/>
              </a:rPr>
              <a:t>++;</a:t>
            </a:r>
            <a:endParaRPr lang="en-US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s-CR" sz="15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s-CR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s-CR" sz="15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es-CR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CR" sz="1500" dirty="0" err="1" smtClean="0">
                <a:latin typeface="Courier New" pitchFamily="49" charset="0"/>
                <a:cs typeface="Courier New" pitchFamily="49" charset="0"/>
              </a:rPr>
              <a:t>updateStackSize</a:t>
            </a:r>
            <a:r>
              <a:rPr lang="es-CR" sz="15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R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s-CR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CR" sz="1500" dirty="0" err="1" smtClean="0">
                <a:latin typeface="Courier New" pitchFamily="49" charset="0"/>
                <a:cs typeface="Courier New" pitchFamily="49" charset="0"/>
              </a:rPr>
              <a:t>op</a:t>
            </a:r>
            <a:r>
              <a:rPr lang="es-CR" sz="15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s-CR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s-CR" sz="1500" dirty="0" smtClean="0">
                <a:latin typeface="Courier New" pitchFamily="49" charset="0"/>
                <a:cs typeface="Courier New" pitchFamily="49" charset="0"/>
              </a:rPr>
              <a:t> l, </a:t>
            </a:r>
            <a:r>
              <a:rPr lang="es-CR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s-CR" sz="1500" dirty="0" smtClean="0">
                <a:latin typeface="Courier New" pitchFamily="49" charset="0"/>
                <a:cs typeface="Courier New" pitchFamily="49" charset="0"/>
              </a:rPr>
              <a:t> m</a:t>
            </a:r>
            <a:r>
              <a:rPr lang="es-CR" sz="1500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>
              <a:buNone/>
            </a:pPr>
            <a:r>
              <a:rPr lang="es-CR" sz="15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s-CR" sz="15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s-CR" sz="15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R" sz="1500" dirty="0" err="1" smtClean="0">
                <a:latin typeface="Courier New" pitchFamily="49" charset="0"/>
                <a:cs typeface="Courier New" pitchFamily="49" charset="0"/>
              </a:rPr>
              <a:t>op</a:t>
            </a:r>
            <a:r>
              <a:rPr lang="es-CR" sz="1500" dirty="0" smtClean="0">
                <a:latin typeface="Courier New" pitchFamily="49" charset="0"/>
                <a:cs typeface="Courier New" pitchFamily="49" charset="0"/>
              </a:rPr>
              <a:t> == LIT, LOD, READ){</a:t>
            </a:r>
          </a:p>
          <a:p>
            <a:pPr>
              <a:buNone/>
            </a:pPr>
            <a:r>
              <a:rPr lang="es-CR" sz="15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s-CR" sz="1500" dirty="0" err="1" smtClean="0">
                <a:latin typeface="Courier New" pitchFamily="49" charset="0"/>
                <a:cs typeface="Courier New" pitchFamily="49" charset="0"/>
              </a:rPr>
              <a:t>stack_size</a:t>
            </a:r>
            <a:r>
              <a:rPr lang="es-CR" sz="1500" dirty="0" smtClean="0">
                <a:latin typeface="Courier New" pitchFamily="49" charset="0"/>
                <a:cs typeface="Courier New" pitchFamily="49" charset="0"/>
              </a:rPr>
              <a:t>++;</a:t>
            </a:r>
            <a:endParaRPr lang="es-CR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s-CR" sz="1500" dirty="0" smtClean="0">
                <a:latin typeface="Courier New" pitchFamily="49" charset="0"/>
                <a:cs typeface="Courier New" pitchFamily="49" charset="0"/>
              </a:rPr>
              <a:t>	}</a:t>
            </a:r>
            <a:r>
              <a:rPr lang="es-CR" sz="1500" dirty="0" err="1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s-CR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CR" sz="15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s-CR" sz="15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s-CR" sz="1500" dirty="0" err="1" smtClean="0">
                <a:latin typeface="Courier New" pitchFamily="49" charset="0"/>
                <a:cs typeface="Courier New" pitchFamily="49" charset="0"/>
              </a:rPr>
              <a:t>op</a:t>
            </a:r>
            <a:r>
              <a:rPr lang="es-CR" sz="1500" dirty="0" smtClean="0">
                <a:latin typeface="Courier New" pitchFamily="49" charset="0"/>
                <a:cs typeface="Courier New" pitchFamily="49" charset="0"/>
              </a:rPr>
              <a:t> == STO, JPC, WRITE){</a:t>
            </a:r>
          </a:p>
          <a:p>
            <a:pPr>
              <a:buNone/>
            </a:pPr>
            <a:r>
              <a:rPr lang="es-CR" sz="15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s-CR" sz="1500" dirty="0" err="1" smtClean="0">
                <a:latin typeface="Courier New" pitchFamily="49" charset="0"/>
                <a:cs typeface="Courier New" pitchFamily="49" charset="0"/>
              </a:rPr>
              <a:t>stack_size</a:t>
            </a:r>
            <a:r>
              <a:rPr lang="es-CR" sz="1500" dirty="0" smtClean="0">
                <a:latin typeface="Courier New" pitchFamily="49" charset="0"/>
                <a:cs typeface="Courier New" pitchFamily="49" charset="0"/>
              </a:rPr>
              <a:t>--;</a:t>
            </a:r>
            <a:endParaRPr lang="es-CR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s-CR" sz="1500" dirty="0" smtClean="0">
                <a:latin typeface="Courier New" pitchFamily="49" charset="0"/>
                <a:cs typeface="Courier New" pitchFamily="49" charset="0"/>
              </a:rPr>
              <a:t>	}</a:t>
            </a:r>
            <a:r>
              <a:rPr lang="es-CR" sz="1500" dirty="0" err="1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s-CR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CR" sz="15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s-CR" sz="15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s-CR" sz="1500" dirty="0" err="1" smtClean="0">
                <a:latin typeface="Courier New" pitchFamily="49" charset="0"/>
                <a:cs typeface="Courier New" pitchFamily="49" charset="0"/>
              </a:rPr>
              <a:t>op</a:t>
            </a:r>
            <a:r>
              <a:rPr lang="es-CR" sz="1500" dirty="0" smtClean="0">
                <a:latin typeface="Courier New" pitchFamily="49" charset="0"/>
                <a:cs typeface="Courier New" pitchFamily="49" charset="0"/>
              </a:rPr>
              <a:t> == INC){</a:t>
            </a:r>
          </a:p>
          <a:p>
            <a:pPr>
              <a:buNone/>
            </a:pPr>
            <a:r>
              <a:rPr lang="es-CR" sz="15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s-CR" sz="1500" dirty="0" err="1" smtClean="0">
                <a:latin typeface="Courier New" pitchFamily="49" charset="0"/>
                <a:cs typeface="Courier New" pitchFamily="49" charset="0"/>
              </a:rPr>
              <a:t>stack_size</a:t>
            </a:r>
            <a:r>
              <a:rPr lang="es-CR" sz="1500" dirty="0" smtClean="0">
                <a:latin typeface="Courier New" pitchFamily="49" charset="0"/>
                <a:cs typeface="Courier New" pitchFamily="49" charset="0"/>
              </a:rPr>
              <a:t> += m;</a:t>
            </a:r>
            <a:endParaRPr lang="es-CR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s-CR" sz="1500" dirty="0" smtClean="0">
                <a:latin typeface="Courier New" pitchFamily="49" charset="0"/>
                <a:cs typeface="Courier New" pitchFamily="49" charset="0"/>
              </a:rPr>
              <a:t>	}</a:t>
            </a:r>
            <a:r>
              <a:rPr lang="es-CR" sz="1500" dirty="0" err="1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s-CR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CR" sz="15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s-CR" sz="15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s-CR" sz="1500" dirty="0" err="1" smtClean="0">
                <a:latin typeface="Courier New" pitchFamily="49" charset="0"/>
                <a:cs typeface="Courier New" pitchFamily="49" charset="0"/>
              </a:rPr>
              <a:t>op</a:t>
            </a:r>
            <a:r>
              <a:rPr lang="es-CR" sz="1500" dirty="0" smtClean="0">
                <a:latin typeface="Courier New" pitchFamily="49" charset="0"/>
                <a:cs typeface="Courier New" pitchFamily="49" charset="0"/>
              </a:rPr>
              <a:t> == OPR){</a:t>
            </a:r>
          </a:p>
          <a:p>
            <a:pPr>
              <a:buNone/>
            </a:pPr>
            <a:r>
              <a:rPr lang="es-CR" sz="15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s-CR" sz="15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s-CR" sz="1500" dirty="0" smtClean="0">
                <a:latin typeface="Courier New" pitchFamily="49" charset="0"/>
                <a:cs typeface="Courier New" pitchFamily="49" charset="0"/>
              </a:rPr>
              <a:t>(m == RET) {</a:t>
            </a:r>
            <a:r>
              <a:rPr lang="es-CR" sz="1500" dirty="0" err="1" smtClean="0">
                <a:latin typeface="Courier New" pitchFamily="49" charset="0"/>
                <a:cs typeface="Courier New" pitchFamily="49" charset="0"/>
              </a:rPr>
              <a:t>stack_size</a:t>
            </a:r>
            <a:r>
              <a:rPr lang="es-CR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CR" sz="1500" dirty="0" smtClean="0">
                <a:latin typeface="Courier New" pitchFamily="49" charset="0"/>
                <a:cs typeface="Courier New" pitchFamily="49" charset="0"/>
              </a:rPr>
              <a:t>= 0;}</a:t>
            </a:r>
          </a:p>
          <a:p>
            <a:pPr>
              <a:buNone/>
            </a:pPr>
            <a:r>
              <a:rPr lang="es-CR" sz="15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s-CR" sz="15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s-CR" sz="1500" dirty="0" err="1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s-CR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CR" sz="15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s-CR" sz="1500" dirty="0" smtClean="0">
                <a:latin typeface="Courier New" pitchFamily="49" charset="0"/>
                <a:cs typeface="Courier New" pitchFamily="49" charset="0"/>
              </a:rPr>
              <a:t> (m != NEG, ODD) {</a:t>
            </a:r>
            <a:r>
              <a:rPr lang="es-CR" sz="1500" dirty="0" err="1" smtClean="0">
                <a:latin typeface="Courier New" pitchFamily="49" charset="0"/>
                <a:cs typeface="Courier New" pitchFamily="49" charset="0"/>
              </a:rPr>
              <a:t>stack_size</a:t>
            </a:r>
            <a:r>
              <a:rPr lang="es-CR" sz="150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s-CR" sz="1500" smtClean="0">
                <a:latin typeface="Courier New" pitchFamily="49" charset="0"/>
                <a:cs typeface="Courier New" pitchFamily="49" charset="0"/>
              </a:rPr>
              <a:t>-;}</a:t>
            </a:r>
            <a:endParaRPr lang="es-CR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s-CR" sz="1500" dirty="0" smtClean="0">
                <a:latin typeface="Courier New" pitchFamily="49" charset="0"/>
                <a:cs typeface="Courier New" pitchFamily="49" charset="0"/>
              </a:rPr>
              <a:t>	}</a:t>
            </a:r>
            <a:endParaRPr lang="es-CR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s-CR" sz="15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Functional Value Return</a:t>
            </a:r>
            <a:endParaRPr lang="en-US" dirty="0"/>
          </a:p>
        </p:txBody>
      </p:sp>
      <p:sp>
        <p:nvSpPr>
          <p:cNvPr id="53" name="Text Box 6"/>
          <p:cNvSpPr txBox="1">
            <a:spLocks noChangeArrowheads="1"/>
          </p:cNvSpPr>
          <p:nvPr/>
        </p:nvSpPr>
        <p:spPr bwMode="auto">
          <a:xfrm>
            <a:off x="7680325" y="16002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54" name="26 Grupo"/>
          <p:cNvGrpSpPr/>
          <p:nvPr/>
        </p:nvGrpSpPr>
        <p:grpSpPr>
          <a:xfrm>
            <a:off x="7543800" y="2209800"/>
            <a:ext cx="1371600" cy="304800"/>
            <a:chOff x="5715000" y="1143000"/>
            <a:chExt cx="1371600" cy="304800"/>
          </a:xfrm>
        </p:grpSpPr>
        <p:sp>
          <p:nvSpPr>
            <p:cNvPr id="55" name="5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SL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6" name="5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7" name="33 Grupo"/>
          <p:cNvGrpSpPr/>
          <p:nvPr/>
        </p:nvGrpSpPr>
        <p:grpSpPr>
          <a:xfrm>
            <a:off x="7543800" y="2514600"/>
            <a:ext cx="1371600" cy="304800"/>
            <a:chOff x="5715000" y="1143000"/>
            <a:chExt cx="1371600" cy="304800"/>
          </a:xfrm>
        </p:grpSpPr>
        <p:sp>
          <p:nvSpPr>
            <p:cNvPr id="58" name="5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DL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9" name="5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0" name="36 Grupo"/>
          <p:cNvGrpSpPr/>
          <p:nvPr/>
        </p:nvGrpSpPr>
        <p:grpSpPr>
          <a:xfrm>
            <a:off x="7543800" y="2819400"/>
            <a:ext cx="1371600" cy="304800"/>
            <a:chOff x="5715000" y="1143000"/>
            <a:chExt cx="1371600" cy="304800"/>
          </a:xfrm>
        </p:grpSpPr>
        <p:sp>
          <p:nvSpPr>
            <p:cNvPr id="61" name="6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RA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2" name="6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3" name="36 Grupo"/>
          <p:cNvGrpSpPr/>
          <p:nvPr/>
        </p:nvGrpSpPr>
        <p:grpSpPr>
          <a:xfrm>
            <a:off x="7543800" y="3124200"/>
            <a:ext cx="1371600" cy="304800"/>
            <a:chOff x="5715000" y="1143000"/>
            <a:chExt cx="1371600" cy="304800"/>
          </a:xfrm>
        </p:grpSpPr>
        <p:sp>
          <p:nvSpPr>
            <p:cNvPr id="64" name="63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x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5" name="64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6" name="36 Grupo"/>
          <p:cNvGrpSpPr/>
          <p:nvPr/>
        </p:nvGrpSpPr>
        <p:grpSpPr>
          <a:xfrm>
            <a:off x="7543800" y="3429000"/>
            <a:ext cx="1371600" cy="304800"/>
            <a:chOff x="5715000" y="1143000"/>
            <a:chExt cx="1371600" cy="304800"/>
          </a:xfrm>
        </p:grpSpPr>
        <p:sp>
          <p:nvSpPr>
            <p:cNvPr id="67" name="6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y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8" name="6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9" name="36 Grupo"/>
          <p:cNvGrpSpPr/>
          <p:nvPr/>
        </p:nvGrpSpPr>
        <p:grpSpPr>
          <a:xfrm>
            <a:off x="7543800" y="3733800"/>
            <a:ext cx="1371600" cy="304800"/>
            <a:chOff x="5715000" y="1143000"/>
            <a:chExt cx="1371600" cy="304800"/>
          </a:xfrm>
        </p:grpSpPr>
        <p:sp>
          <p:nvSpPr>
            <p:cNvPr id="70" name="6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71" name="7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2" name="36 Grupo"/>
          <p:cNvGrpSpPr/>
          <p:nvPr/>
        </p:nvGrpSpPr>
        <p:grpSpPr>
          <a:xfrm>
            <a:off x="7543800" y="4038600"/>
            <a:ext cx="1371600" cy="304800"/>
            <a:chOff x="5715000" y="1143000"/>
            <a:chExt cx="1371600" cy="304800"/>
          </a:xfrm>
        </p:grpSpPr>
        <p:sp>
          <p:nvSpPr>
            <p:cNvPr id="73" name="7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FV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74" name="7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7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5" name="36 Grupo"/>
          <p:cNvGrpSpPr/>
          <p:nvPr/>
        </p:nvGrpSpPr>
        <p:grpSpPr>
          <a:xfrm>
            <a:off x="7543800" y="4343400"/>
            <a:ext cx="1371600" cy="304800"/>
            <a:chOff x="5715000" y="1143000"/>
            <a:chExt cx="1371600" cy="304800"/>
          </a:xfrm>
        </p:grpSpPr>
        <p:sp>
          <p:nvSpPr>
            <p:cNvPr id="76" name="7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SL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77" name="76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8" name="36 Grupo"/>
          <p:cNvGrpSpPr/>
          <p:nvPr/>
        </p:nvGrpSpPr>
        <p:grpSpPr>
          <a:xfrm>
            <a:off x="7543800" y="4648200"/>
            <a:ext cx="1371600" cy="304800"/>
            <a:chOff x="5715000" y="1143000"/>
            <a:chExt cx="1371600" cy="304800"/>
          </a:xfrm>
        </p:grpSpPr>
        <p:sp>
          <p:nvSpPr>
            <p:cNvPr id="79" name="7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DL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0" name="79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9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81" name="36 Grupo"/>
          <p:cNvGrpSpPr/>
          <p:nvPr/>
        </p:nvGrpSpPr>
        <p:grpSpPr>
          <a:xfrm>
            <a:off x="7543800" y="4953000"/>
            <a:ext cx="1371600" cy="304800"/>
            <a:chOff x="5715000" y="1143000"/>
            <a:chExt cx="1371600" cy="304800"/>
          </a:xfrm>
        </p:grpSpPr>
        <p:sp>
          <p:nvSpPr>
            <p:cNvPr id="82" name="81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RA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3" name="8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10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84" name="36 Grupo"/>
          <p:cNvGrpSpPr/>
          <p:nvPr/>
        </p:nvGrpSpPr>
        <p:grpSpPr>
          <a:xfrm>
            <a:off x="7543800" y="5257800"/>
            <a:ext cx="1371600" cy="304800"/>
            <a:chOff x="5715000" y="1143000"/>
            <a:chExt cx="1371600" cy="304800"/>
          </a:xfrm>
        </p:grpSpPr>
        <p:sp>
          <p:nvSpPr>
            <p:cNvPr id="85" name="8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w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6" name="8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11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87" name="36 Grupo"/>
          <p:cNvGrpSpPr/>
          <p:nvPr/>
        </p:nvGrpSpPr>
        <p:grpSpPr>
          <a:xfrm>
            <a:off x="7543800" y="5562600"/>
            <a:ext cx="1371600" cy="304800"/>
            <a:chOff x="5715000" y="1143000"/>
            <a:chExt cx="1371600" cy="304800"/>
          </a:xfrm>
        </p:grpSpPr>
        <p:sp>
          <p:nvSpPr>
            <p:cNvPr id="88" name="8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125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9" name="8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12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96" name="26 Grupo"/>
          <p:cNvGrpSpPr/>
          <p:nvPr/>
        </p:nvGrpSpPr>
        <p:grpSpPr>
          <a:xfrm>
            <a:off x="7543800" y="1905000"/>
            <a:ext cx="1371600" cy="304800"/>
            <a:chOff x="5715000" y="1143000"/>
            <a:chExt cx="1371600" cy="304800"/>
          </a:xfrm>
        </p:grpSpPr>
        <p:sp>
          <p:nvSpPr>
            <p:cNvPr id="97" name="9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FV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8" name="9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sp>
        <p:nvSpPr>
          <p:cNvPr id="99" name="2 Marcador de contenido"/>
          <p:cNvSpPr>
            <a:spLocks noGrp="1"/>
          </p:cNvSpPr>
          <p:nvPr>
            <p:ph idx="1"/>
          </p:nvPr>
        </p:nvSpPr>
        <p:spPr>
          <a:xfrm>
            <a:off x="457200" y="1798637"/>
            <a:ext cx="4267200" cy="45259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procedure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w;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begin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w := x;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w := w*w*w;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return := w;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end;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x := 5;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y := 25 + call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 10;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write y;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endParaRPr lang="en-US" dirty="0"/>
          </a:p>
        </p:txBody>
      </p:sp>
      <p:sp>
        <p:nvSpPr>
          <p:cNvPr id="100" name="Text Box 4"/>
          <p:cNvSpPr txBox="1">
            <a:spLocks noChangeArrowheads="1"/>
          </p:cNvSpPr>
          <p:nvPr/>
        </p:nvSpPr>
        <p:spPr bwMode="auto">
          <a:xfrm>
            <a:off x="4800600" y="1676400"/>
            <a:ext cx="2286000" cy="348005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05 LOD 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06 LOD 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07 OPR 0 MUL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08 LOD 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09 OPR 0 MUL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10 STO 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11 LOD 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12 STO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13 OPR 0 RET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  <a:endParaRPr lang="en-US" sz="1500" dirty="0">
              <a:solidFill>
                <a:srgbClr val="000000"/>
              </a:solidFill>
            </a:endParaRPr>
          </a:p>
        </p:txBody>
      </p:sp>
      <p:sp>
        <p:nvSpPr>
          <p:cNvPr id="101" name="100 Flecha derecha"/>
          <p:cNvSpPr/>
          <p:nvPr/>
        </p:nvSpPr>
        <p:spPr>
          <a:xfrm>
            <a:off x="4495800" y="3276600"/>
            <a:ext cx="381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Functional Value Return</a:t>
            </a:r>
            <a:endParaRPr lang="en-US" dirty="0"/>
          </a:p>
        </p:txBody>
      </p:sp>
      <p:sp>
        <p:nvSpPr>
          <p:cNvPr id="53" name="Text Box 6"/>
          <p:cNvSpPr txBox="1">
            <a:spLocks noChangeArrowheads="1"/>
          </p:cNvSpPr>
          <p:nvPr/>
        </p:nvSpPr>
        <p:spPr bwMode="auto">
          <a:xfrm>
            <a:off x="7680325" y="16002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3" name="26 Grupo"/>
          <p:cNvGrpSpPr/>
          <p:nvPr/>
        </p:nvGrpSpPr>
        <p:grpSpPr>
          <a:xfrm>
            <a:off x="7543800" y="2209800"/>
            <a:ext cx="1371600" cy="304800"/>
            <a:chOff x="5715000" y="1143000"/>
            <a:chExt cx="1371600" cy="304800"/>
          </a:xfrm>
        </p:grpSpPr>
        <p:sp>
          <p:nvSpPr>
            <p:cNvPr id="55" name="5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SL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6" name="5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4" name="33 Grupo"/>
          <p:cNvGrpSpPr/>
          <p:nvPr/>
        </p:nvGrpSpPr>
        <p:grpSpPr>
          <a:xfrm>
            <a:off x="7543800" y="2514600"/>
            <a:ext cx="1371600" cy="304800"/>
            <a:chOff x="5715000" y="1143000"/>
            <a:chExt cx="1371600" cy="304800"/>
          </a:xfrm>
        </p:grpSpPr>
        <p:sp>
          <p:nvSpPr>
            <p:cNvPr id="58" name="5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DL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9" name="5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36 Grupo"/>
          <p:cNvGrpSpPr/>
          <p:nvPr/>
        </p:nvGrpSpPr>
        <p:grpSpPr>
          <a:xfrm>
            <a:off x="7543800" y="2819400"/>
            <a:ext cx="1371600" cy="304800"/>
            <a:chOff x="5715000" y="1143000"/>
            <a:chExt cx="1371600" cy="304800"/>
          </a:xfrm>
        </p:grpSpPr>
        <p:sp>
          <p:nvSpPr>
            <p:cNvPr id="61" name="6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RA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2" name="6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36 Grupo"/>
          <p:cNvGrpSpPr/>
          <p:nvPr/>
        </p:nvGrpSpPr>
        <p:grpSpPr>
          <a:xfrm>
            <a:off x="7543800" y="3124200"/>
            <a:ext cx="1371600" cy="304800"/>
            <a:chOff x="5715000" y="1143000"/>
            <a:chExt cx="1371600" cy="304800"/>
          </a:xfrm>
        </p:grpSpPr>
        <p:sp>
          <p:nvSpPr>
            <p:cNvPr id="64" name="63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x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5" name="64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" name="36 Grupo"/>
          <p:cNvGrpSpPr/>
          <p:nvPr/>
        </p:nvGrpSpPr>
        <p:grpSpPr>
          <a:xfrm>
            <a:off x="7543800" y="3429000"/>
            <a:ext cx="1371600" cy="304800"/>
            <a:chOff x="5715000" y="1143000"/>
            <a:chExt cx="1371600" cy="304800"/>
          </a:xfrm>
        </p:grpSpPr>
        <p:sp>
          <p:nvSpPr>
            <p:cNvPr id="67" name="6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y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8" name="6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8" name="36 Grupo"/>
          <p:cNvGrpSpPr/>
          <p:nvPr/>
        </p:nvGrpSpPr>
        <p:grpSpPr>
          <a:xfrm>
            <a:off x="7543800" y="3733800"/>
            <a:ext cx="1371600" cy="304800"/>
            <a:chOff x="5715000" y="1143000"/>
            <a:chExt cx="1371600" cy="304800"/>
          </a:xfrm>
        </p:grpSpPr>
        <p:sp>
          <p:nvSpPr>
            <p:cNvPr id="70" name="6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71" name="7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9" name="36 Grupo"/>
          <p:cNvGrpSpPr/>
          <p:nvPr/>
        </p:nvGrpSpPr>
        <p:grpSpPr>
          <a:xfrm>
            <a:off x="7543800" y="4038600"/>
            <a:ext cx="1371600" cy="304800"/>
            <a:chOff x="5715000" y="1143000"/>
            <a:chExt cx="1371600" cy="304800"/>
          </a:xfrm>
        </p:grpSpPr>
        <p:sp>
          <p:nvSpPr>
            <p:cNvPr id="73" name="7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FV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74" name="7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7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0" name="36 Grupo"/>
          <p:cNvGrpSpPr/>
          <p:nvPr/>
        </p:nvGrpSpPr>
        <p:grpSpPr>
          <a:xfrm>
            <a:off x="7543800" y="4343400"/>
            <a:ext cx="1371600" cy="304800"/>
            <a:chOff x="5715000" y="1143000"/>
            <a:chExt cx="1371600" cy="304800"/>
          </a:xfrm>
        </p:grpSpPr>
        <p:sp>
          <p:nvSpPr>
            <p:cNvPr id="76" name="7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SL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77" name="76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1" name="36 Grupo"/>
          <p:cNvGrpSpPr/>
          <p:nvPr/>
        </p:nvGrpSpPr>
        <p:grpSpPr>
          <a:xfrm>
            <a:off x="7543800" y="4648200"/>
            <a:ext cx="1371600" cy="304800"/>
            <a:chOff x="5715000" y="1143000"/>
            <a:chExt cx="1371600" cy="304800"/>
          </a:xfrm>
        </p:grpSpPr>
        <p:sp>
          <p:nvSpPr>
            <p:cNvPr id="79" name="7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DL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0" name="79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9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2" name="36 Grupo"/>
          <p:cNvGrpSpPr/>
          <p:nvPr/>
        </p:nvGrpSpPr>
        <p:grpSpPr>
          <a:xfrm>
            <a:off x="7543800" y="4953000"/>
            <a:ext cx="1371600" cy="304800"/>
            <a:chOff x="5715000" y="1143000"/>
            <a:chExt cx="1371600" cy="304800"/>
          </a:xfrm>
        </p:grpSpPr>
        <p:sp>
          <p:nvSpPr>
            <p:cNvPr id="82" name="81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RA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3" name="8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10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3" name="36 Grupo"/>
          <p:cNvGrpSpPr/>
          <p:nvPr/>
        </p:nvGrpSpPr>
        <p:grpSpPr>
          <a:xfrm>
            <a:off x="7543800" y="5257800"/>
            <a:ext cx="1371600" cy="304800"/>
            <a:chOff x="5715000" y="1143000"/>
            <a:chExt cx="1371600" cy="304800"/>
          </a:xfrm>
        </p:grpSpPr>
        <p:sp>
          <p:nvSpPr>
            <p:cNvPr id="85" name="8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w=125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6" name="8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11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5" name="26 Grupo"/>
          <p:cNvGrpSpPr/>
          <p:nvPr/>
        </p:nvGrpSpPr>
        <p:grpSpPr>
          <a:xfrm>
            <a:off x="7543800" y="1905000"/>
            <a:ext cx="1371600" cy="304800"/>
            <a:chOff x="5715000" y="1143000"/>
            <a:chExt cx="1371600" cy="304800"/>
          </a:xfrm>
        </p:grpSpPr>
        <p:sp>
          <p:nvSpPr>
            <p:cNvPr id="97" name="9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FV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8" name="9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sp>
        <p:nvSpPr>
          <p:cNvPr id="99" name="2 Marcador de contenido"/>
          <p:cNvSpPr>
            <a:spLocks noGrp="1"/>
          </p:cNvSpPr>
          <p:nvPr>
            <p:ph idx="1"/>
          </p:nvPr>
        </p:nvSpPr>
        <p:spPr>
          <a:xfrm>
            <a:off x="457200" y="1798637"/>
            <a:ext cx="4267200" cy="45259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procedure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w;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begin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w := x;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w := w*w*w;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return := w;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end;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x := 5;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y := 25 + call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 10;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write y;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endParaRPr lang="en-US" dirty="0"/>
          </a:p>
        </p:txBody>
      </p:sp>
      <p:sp>
        <p:nvSpPr>
          <p:cNvPr id="100" name="Text Box 4"/>
          <p:cNvSpPr txBox="1">
            <a:spLocks noChangeArrowheads="1"/>
          </p:cNvSpPr>
          <p:nvPr/>
        </p:nvSpPr>
        <p:spPr bwMode="auto">
          <a:xfrm>
            <a:off x="4800600" y="1676400"/>
            <a:ext cx="2286000" cy="348005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05 LOD 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06 LOD 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07 OPR 0 MUL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08 LOD 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09 OPR 0 MUL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10 STO 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11 LOD 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12 STO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13 OPR 0 RET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  <a:endParaRPr lang="en-US" sz="1500" dirty="0">
              <a:solidFill>
                <a:srgbClr val="000000"/>
              </a:solidFill>
            </a:endParaRPr>
          </a:p>
        </p:txBody>
      </p:sp>
      <p:sp>
        <p:nvSpPr>
          <p:cNvPr id="101" name="100 Flecha derecha"/>
          <p:cNvSpPr/>
          <p:nvPr/>
        </p:nvSpPr>
        <p:spPr>
          <a:xfrm>
            <a:off x="4495800" y="3581400"/>
            <a:ext cx="381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Functional Value Return</a:t>
            </a:r>
            <a:endParaRPr lang="en-US" dirty="0"/>
          </a:p>
        </p:txBody>
      </p:sp>
      <p:sp>
        <p:nvSpPr>
          <p:cNvPr id="53" name="Text Box 6"/>
          <p:cNvSpPr txBox="1">
            <a:spLocks noChangeArrowheads="1"/>
          </p:cNvSpPr>
          <p:nvPr/>
        </p:nvSpPr>
        <p:spPr bwMode="auto">
          <a:xfrm>
            <a:off x="7680325" y="16002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3" name="26 Grupo"/>
          <p:cNvGrpSpPr/>
          <p:nvPr/>
        </p:nvGrpSpPr>
        <p:grpSpPr>
          <a:xfrm>
            <a:off x="7543800" y="2209800"/>
            <a:ext cx="1371600" cy="304800"/>
            <a:chOff x="5715000" y="1143000"/>
            <a:chExt cx="1371600" cy="304800"/>
          </a:xfrm>
        </p:grpSpPr>
        <p:sp>
          <p:nvSpPr>
            <p:cNvPr id="55" name="5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SL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6" name="5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4" name="33 Grupo"/>
          <p:cNvGrpSpPr/>
          <p:nvPr/>
        </p:nvGrpSpPr>
        <p:grpSpPr>
          <a:xfrm>
            <a:off x="7543800" y="2514600"/>
            <a:ext cx="1371600" cy="304800"/>
            <a:chOff x="5715000" y="1143000"/>
            <a:chExt cx="1371600" cy="304800"/>
          </a:xfrm>
        </p:grpSpPr>
        <p:sp>
          <p:nvSpPr>
            <p:cNvPr id="58" name="5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DL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9" name="5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36 Grupo"/>
          <p:cNvGrpSpPr/>
          <p:nvPr/>
        </p:nvGrpSpPr>
        <p:grpSpPr>
          <a:xfrm>
            <a:off x="7543800" y="2819400"/>
            <a:ext cx="1371600" cy="304800"/>
            <a:chOff x="5715000" y="1143000"/>
            <a:chExt cx="1371600" cy="304800"/>
          </a:xfrm>
        </p:grpSpPr>
        <p:sp>
          <p:nvSpPr>
            <p:cNvPr id="61" name="6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RA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2" name="6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36 Grupo"/>
          <p:cNvGrpSpPr/>
          <p:nvPr/>
        </p:nvGrpSpPr>
        <p:grpSpPr>
          <a:xfrm>
            <a:off x="7543800" y="3124200"/>
            <a:ext cx="1371600" cy="304800"/>
            <a:chOff x="5715000" y="1143000"/>
            <a:chExt cx="1371600" cy="304800"/>
          </a:xfrm>
        </p:grpSpPr>
        <p:sp>
          <p:nvSpPr>
            <p:cNvPr id="64" name="63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x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5" name="64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" name="36 Grupo"/>
          <p:cNvGrpSpPr/>
          <p:nvPr/>
        </p:nvGrpSpPr>
        <p:grpSpPr>
          <a:xfrm>
            <a:off x="7543800" y="3429000"/>
            <a:ext cx="1371600" cy="304800"/>
            <a:chOff x="5715000" y="1143000"/>
            <a:chExt cx="1371600" cy="304800"/>
          </a:xfrm>
        </p:grpSpPr>
        <p:sp>
          <p:nvSpPr>
            <p:cNvPr id="67" name="6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y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8" name="6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8" name="36 Grupo"/>
          <p:cNvGrpSpPr/>
          <p:nvPr/>
        </p:nvGrpSpPr>
        <p:grpSpPr>
          <a:xfrm>
            <a:off x="7543800" y="3733800"/>
            <a:ext cx="1371600" cy="304800"/>
            <a:chOff x="5715000" y="1143000"/>
            <a:chExt cx="1371600" cy="304800"/>
          </a:xfrm>
        </p:grpSpPr>
        <p:sp>
          <p:nvSpPr>
            <p:cNvPr id="70" name="6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71" name="7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9" name="36 Grupo"/>
          <p:cNvGrpSpPr/>
          <p:nvPr/>
        </p:nvGrpSpPr>
        <p:grpSpPr>
          <a:xfrm>
            <a:off x="7543800" y="4038600"/>
            <a:ext cx="1371600" cy="304800"/>
            <a:chOff x="5715000" y="1143000"/>
            <a:chExt cx="1371600" cy="304800"/>
          </a:xfrm>
        </p:grpSpPr>
        <p:sp>
          <p:nvSpPr>
            <p:cNvPr id="73" name="7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FV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74" name="7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7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0" name="36 Grupo"/>
          <p:cNvGrpSpPr/>
          <p:nvPr/>
        </p:nvGrpSpPr>
        <p:grpSpPr>
          <a:xfrm>
            <a:off x="7543800" y="4343400"/>
            <a:ext cx="1371600" cy="304800"/>
            <a:chOff x="5715000" y="1143000"/>
            <a:chExt cx="1371600" cy="304800"/>
          </a:xfrm>
        </p:grpSpPr>
        <p:sp>
          <p:nvSpPr>
            <p:cNvPr id="76" name="7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SL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77" name="76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1" name="36 Grupo"/>
          <p:cNvGrpSpPr/>
          <p:nvPr/>
        </p:nvGrpSpPr>
        <p:grpSpPr>
          <a:xfrm>
            <a:off x="7543800" y="4648200"/>
            <a:ext cx="1371600" cy="304800"/>
            <a:chOff x="5715000" y="1143000"/>
            <a:chExt cx="1371600" cy="304800"/>
          </a:xfrm>
        </p:grpSpPr>
        <p:sp>
          <p:nvSpPr>
            <p:cNvPr id="79" name="7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DL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0" name="79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9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2" name="36 Grupo"/>
          <p:cNvGrpSpPr/>
          <p:nvPr/>
        </p:nvGrpSpPr>
        <p:grpSpPr>
          <a:xfrm>
            <a:off x="7543800" y="4953000"/>
            <a:ext cx="1371600" cy="304800"/>
            <a:chOff x="5715000" y="1143000"/>
            <a:chExt cx="1371600" cy="304800"/>
          </a:xfrm>
        </p:grpSpPr>
        <p:sp>
          <p:nvSpPr>
            <p:cNvPr id="82" name="81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RA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3" name="8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10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3" name="36 Grupo"/>
          <p:cNvGrpSpPr/>
          <p:nvPr/>
        </p:nvGrpSpPr>
        <p:grpSpPr>
          <a:xfrm>
            <a:off x="7543800" y="5257800"/>
            <a:ext cx="1371600" cy="304800"/>
            <a:chOff x="5715000" y="1143000"/>
            <a:chExt cx="1371600" cy="304800"/>
          </a:xfrm>
        </p:grpSpPr>
        <p:sp>
          <p:nvSpPr>
            <p:cNvPr id="85" name="8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w=125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6" name="8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11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4" name="26 Grupo"/>
          <p:cNvGrpSpPr/>
          <p:nvPr/>
        </p:nvGrpSpPr>
        <p:grpSpPr>
          <a:xfrm>
            <a:off x="7543800" y="1905000"/>
            <a:ext cx="1371600" cy="304800"/>
            <a:chOff x="5715000" y="1143000"/>
            <a:chExt cx="1371600" cy="304800"/>
          </a:xfrm>
        </p:grpSpPr>
        <p:sp>
          <p:nvSpPr>
            <p:cNvPr id="97" name="9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FV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8" name="9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sp>
        <p:nvSpPr>
          <p:cNvPr id="99" name="2 Marcador de contenido"/>
          <p:cNvSpPr>
            <a:spLocks noGrp="1"/>
          </p:cNvSpPr>
          <p:nvPr>
            <p:ph idx="1"/>
          </p:nvPr>
        </p:nvSpPr>
        <p:spPr>
          <a:xfrm>
            <a:off x="457200" y="1798637"/>
            <a:ext cx="4267200" cy="45259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procedure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w;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begin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w := x;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w := w*w*w;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return := w;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end;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x := 5;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y := 25 + call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 10;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write y;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endParaRPr lang="en-US" dirty="0"/>
          </a:p>
        </p:txBody>
      </p:sp>
      <p:sp>
        <p:nvSpPr>
          <p:cNvPr id="100" name="Text Box 4"/>
          <p:cNvSpPr txBox="1">
            <a:spLocks noChangeArrowheads="1"/>
          </p:cNvSpPr>
          <p:nvPr/>
        </p:nvSpPr>
        <p:spPr bwMode="auto">
          <a:xfrm>
            <a:off x="4800600" y="1676400"/>
            <a:ext cx="2286000" cy="348005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05 LOD 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06 LOD 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07 OPR 0 MUL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08 LOD 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09 OPR 0 MUL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10 STO 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11 LOD 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12 STO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13 OPR 0 RET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  <a:endParaRPr lang="en-US" sz="1500" dirty="0">
              <a:solidFill>
                <a:srgbClr val="000000"/>
              </a:solidFill>
            </a:endParaRPr>
          </a:p>
        </p:txBody>
      </p:sp>
      <p:sp>
        <p:nvSpPr>
          <p:cNvPr id="101" name="100 Flecha derecha"/>
          <p:cNvSpPr/>
          <p:nvPr/>
        </p:nvSpPr>
        <p:spPr>
          <a:xfrm>
            <a:off x="4495800" y="3886200"/>
            <a:ext cx="381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36 Grupo"/>
          <p:cNvGrpSpPr/>
          <p:nvPr/>
        </p:nvGrpSpPr>
        <p:grpSpPr>
          <a:xfrm>
            <a:off x="7543800" y="5562600"/>
            <a:ext cx="1371600" cy="304800"/>
            <a:chOff x="5715000" y="1143000"/>
            <a:chExt cx="1371600" cy="304800"/>
          </a:xfrm>
        </p:grpSpPr>
        <p:sp>
          <p:nvSpPr>
            <p:cNvPr id="44" name="43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125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45" name="44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12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Functional Value Return</a:t>
            </a:r>
            <a:endParaRPr lang="en-US" dirty="0"/>
          </a:p>
        </p:txBody>
      </p:sp>
      <p:sp>
        <p:nvSpPr>
          <p:cNvPr id="53" name="Text Box 6"/>
          <p:cNvSpPr txBox="1">
            <a:spLocks noChangeArrowheads="1"/>
          </p:cNvSpPr>
          <p:nvPr/>
        </p:nvSpPr>
        <p:spPr bwMode="auto">
          <a:xfrm>
            <a:off x="7680325" y="16002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3" name="26 Grupo"/>
          <p:cNvGrpSpPr/>
          <p:nvPr/>
        </p:nvGrpSpPr>
        <p:grpSpPr>
          <a:xfrm>
            <a:off x="7543800" y="2209800"/>
            <a:ext cx="1371600" cy="304800"/>
            <a:chOff x="5715000" y="1143000"/>
            <a:chExt cx="1371600" cy="304800"/>
          </a:xfrm>
        </p:grpSpPr>
        <p:sp>
          <p:nvSpPr>
            <p:cNvPr id="55" name="5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SL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6" name="5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4" name="33 Grupo"/>
          <p:cNvGrpSpPr/>
          <p:nvPr/>
        </p:nvGrpSpPr>
        <p:grpSpPr>
          <a:xfrm>
            <a:off x="7543800" y="2514600"/>
            <a:ext cx="1371600" cy="304800"/>
            <a:chOff x="5715000" y="1143000"/>
            <a:chExt cx="1371600" cy="304800"/>
          </a:xfrm>
        </p:grpSpPr>
        <p:sp>
          <p:nvSpPr>
            <p:cNvPr id="58" name="5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DL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9" name="5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36 Grupo"/>
          <p:cNvGrpSpPr/>
          <p:nvPr/>
        </p:nvGrpSpPr>
        <p:grpSpPr>
          <a:xfrm>
            <a:off x="7543800" y="2819400"/>
            <a:ext cx="1371600" cy="304800"/>
            <a:chOff x="5715000" y="1143000"/>
            <a:chExt cx="1371600" cy="304800"/>
          </a:xfrm>
        </p:grpSpPr>
        <p:sp>
          <p:nvSpPr>
            <p:cNvPr id="61" name="6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RA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2" name="6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36 Grupo"/>
          <p:cNvGrpSpPr/>
          <p:nvPr/>
        </p:nvGrpSpPr>
        <p:grpSpPr>
          <a:xfrm>
            <a:off x="7543800" y="3124200"/>
            <a:ext cx="1371600" cy="304800"/>
            <a:chOff x="5715000" y="1143000"/>
            <a:chExt cx="1371600" cy="304800"/>
          </a:xfrm>
        </p:grpSpPr>
        <p:sp>
          <p:nvSpPr>
            <p:cNvPr id="64" name="63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x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5" name="64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" name="36 Grupo"/>
          <p:cNvGrpSpPr/>
          <p:nvPr/>
        </p:nvGrpSpPr>
        <p:grpSpPr>
          <a:xfrm>
            <a:off x="7543800" y="3429000"/>
            <a:ext cx="1371600" cy="304800"/>
            <a:chOff x="5715000" y="1143000"/>
            <a:chExt cx="1371600" cy="304800"/>
          </a:xfrm>
        </p:grpSpPr>
        <p:sp>
          <p:nvSpPr>
            <p:cNvPr id="67" name="6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y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8" name="6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8" name="36 Grupo"/>
          <p:cNvGrpSpPr/>
          <p:nvPr/>
        </p:nvGrpSpPr>
        <p:grpSpPr>
          <a:xfrm>
            <a:off x="7543800" y="3733800"/>
            <a:ext cx="1371600" cy="304800"/>
            <a:chOff x="5715000" y="1143000"/>
            <a:chExt cx="1371600" cy="304800"/>
          </a:xfrm>
        </p:grpSpPr>
        <p:sp>
          <p:nvSpPr>
            <p:cNvPr id="70" name="6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71" name="7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9" name="36 Grupo"/>
          <p:cNvGrpSpPr/>
          <p:nvPr/>
        </p:nvGrpSpPr>
        <p:grpSpPr>
          <a:xfrm>
            <a:off x="7543800" y="4038600"/>
            <a:ext cx="1371600" cy="304800"/>
            <a:chOff x="5715000" y="1143000"/>
            <a:chExt cx="1371600" cy="304800"/>
          </a:xfrm>
        </p:grpSpPr>
        <p:sp>
          <p:nvSpPr>
            <p:cNvPr id="73" name="7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FV=125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74" name="7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7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0" name="36 Grupo"/>
          <p:cNvGrpSpPr/>
          <p:nvPr/>
        </p:nvGrpSpPr>
        <p:grpSpPr>
          <a:xfrm>
            <a:off x="7543800" y="4343400"/>
            <a:ext cx="1371600" cy="304800"/>
            <a:chOff x="5715000" y="1143000"/>
            <a:chExt cx="1371600" cy="304800"/>
          </a:xfrm>
        </p:grpSpPr>
        <p:sp>
          <p:nvSpPr>
            <p:cNvPr id="76" name="7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SL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77" name="76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1" name="36 Grupo"/>
          <p:cNvGrpSpPr/>
          <p:nvPr/>
        </p:nvGrpSpPr>
        <p:grpSpPr>
          <a:xfrm>
            <a:off x="7543800" y="4648200"/>
            <a:ext cx="1371600" cy="304800"/>
            <a:chOff x="5715000" y="1143000"/>
            <a:chExt cx="1371600" cy="304800"/>
          </a:xfrm>
        </p:grpSpPr>
        <p:sp>
          <p:nvSpPr>
            <p:cNvPr id="79" name="7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DL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0" name="79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9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2" name="36 Grupo"/>
          <p:cNvGrpSpPr/>
          <p:nvPr/>
        </p:nvGrpSpPr>
        <p:grpSpPr>
          <a:xfrm>
            <a:off x="7543800" y="4953000"/>
            <a:ext cx="1371600" cy="304800"/>
            <a:chOff x="5715000" y="1143000"/>
            <a:chExt cx="1371600" cy="304800"/>
          </a:xfrm>
        </p:grpSpPr>
        <p:sp>
          <p:nvSpPr>
            <p:cNvPr id="82" name="81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RA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3" name="82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10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3" name="36 Grupo"/>
          <p:cNvGrpSpPr/>
          <p:nvPr/>
        </p:nvGrpSpPr>
        <p:grpSpPr>
          <a:xfrm>
            <a:off x="7543800" y="5257800"/>
            <a:ext cx="1371600" cy="304800"/>
            <a:chOff x="5715000" y="1143000"/>
            <a:chExt cx="1371600" cy="304800"/>
          </a:xfrm>
        </p:grpSpPr>
        <p:sp>
          <p:nvSpPr>
            <p:cNvPr id="85" name="8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w=125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86" name="8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11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4" name="26 Grupo"/>
          <p:cNvGrpSpPr/>
          <p:nvPr/>
        </p:nvGrpSpPr>
        <p:grpSpPr>
          <a:xfrm>
            <a:off x="7543800" y="1905000"/>
            <a:ext cx="1371600" cy="304800"/>
            <a:chOff x="5715000" y="1143000"/>
            <a:chExt cx="1371600" cy="304800"/>
          </a:xfrm>
        </p:grpSpPr>
        <p:sp>
          <p:nvSpPr>
            <p:cNvPr id="97" name="9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latin typeface="Courier10 BT" pitchFamily="49" charset="0"/>
                </a:rPr>
                <a:t>FV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98" name="9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sp>
        <p:nvSpPr>
          <p:cNvPr id="99" name="2 Marcador de contenido"/>
          <p:cNvSpPr>
            <a:spLocks noGrp="1"/>
          </p:cNvSpPr>
          <p:nvPr>
            <p:ph idx="1"/>
          </p:nvPr>
        </p:nvSpPr>
        <p:spPr>
          <a:xfrm>
            <a:off x="457200" y="1798637"/>
            <a:ext cx="4267200" cy="45259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procedure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w;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begin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w := x;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w := w*w*w;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return := w;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end;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x := 5;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y := 25 + call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 10;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write y;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endParaRPr lang="en-US" dirty="0"/>
          </a:p>
        </p:txBody>
      </p:sp>
      <p:sp>
        <p:nvSpPr>
          <p:cNvPr id="100" name="Text Box 4"/>
          <p:cNvSpPr txBox="1">
            <a:spLocks noChangeArrowheads="1"/>
          </p:cNvSpPr>
          <p:nvPr/>
        </p:nvSpPr>
        <p:spPr bwMode="auto">
          <a:xfrm>
            <a:off x="4800600" y="1676400"/>
            <a:ext cx="2286000" cy="348005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05 LOD 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06 LOD 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07 OPR 0 MUL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08 LOD 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09 OPR 0 MUL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10 STO 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11 LOD 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12 STO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13 OPR 0 RET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  <a:endParaRPr lang="en-US" sz="1500" dirty="0">
              <a:solidFill>
                <a:srgbClr val="000000"/>
              </a:solidFill>
            </a:endParaRPr>
          </a:p>
        </p:txBody>
      </p:sp>
      <p:sp>
        <p:nvSpPr>
          <p:cNvPr id="101" name="100 Flecha derecha"/>
          <p:cNvSpPr/>
          <p:nvPr/>
        </p:nvSpPr>
        <p:spPr>
          <a:xfrm>
            <a:off x="4495800" y="4191000"/>
            <a:ext cx="381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till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</Template>
  <TotalTime>567</TotalTime>
  <Words>2234</Words>
  <Application>Microsoft Office PowerPoint</Application>
  <PresentationFormat>Presentación en pantalla (4:3)</PresentationFormat>
  <Paragraphs>1749</Paragraphs>
  <Slides>51</Slides>
  <Notes>31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51</vt:i4>
      </vt:variant>
    </vt:vector>
  </HeadingPairs>
  <TitlesOfParts>
    <vt:vector size="52" baseType="lpstr">
      <vt:lpstr>Plantilla</vt:lpstr>
      <vt:lpstr>Functional Value return and Parameter Passing</vt:lpstr>
      <vt:lpstr>PL/0 Program</vt:lpstr>
      <vt:lpstr>Extended PL/0 Program</vt:lpstr>
      <vt:lpstr>Functional Value Return</vt:lpstr>
      <vt:lpstr>Functional Value Return</vt:lpstr>
      <vt:lpstr>Functional Value Return</vt:lpstr>
      <vt:lpstr>Functional Value Return</vt:lpstr>
      <vt:lpstr>Functional Value Return</vt:lpstr>
      <vt:lpstr>Functional Value Return</vt:lpstr>
      <vt:lpstr>Functional Value Return</vt:lpstr>
      <vt:lpstr>Functional Value Return</vt:lpstr>
      <vt:lpstr>Recover FV</vt:lpstr>
      <vt:lpstr>Functional Value Return</vt:lpstr>
      <vt:lpstr>Functional Value Return</vt:lpstr>
      <vt:lpstr>Functional Value Return</vt:lpstr>
      <vt:lpstr>Functional Value Return</vt:lpstr>
      <vt:lpstr>Recover FV</vt:lpstr>
      <vt:lpstr>Differentiate call types</vt:lpstr>
      <vt:lpstr>Parameter Passing</vt:lpstr>
      <vt:lpstr>How Parameter Passing works?</vt:lpstr>
      <vt:lpstr>Param Passing Example</vt:lpstr>
      <vt:lpstr>Param Passing Example</vt:lpstr>
      <vt:lpstr>Param Passing Example</vt:lpstr>
      <vt:lpstr>Param Passing Example</vt:lpstr>
      <vt:lpstr>Param Passing Example</vt:lpstr>
      <vt:lpstr>Param Passing Example</vt:lpstr>
      <vt:lpstr>Param Passing Example</vt:lpstr>
      <vt:lpstr>Param Passing Example</vt:lpstr>
      <vt:lpstr>Param Passing Example</vt:lpstr>
      <vt:lpstr>Param Passing Example</vt:lpstr>
      <vt:lpstr>Param Passing Example</vt:lpstr>
      <vt:lpstr>Param Passing Example</vt:lpstr>
      <vt:lpstr>Param Passing Example</vt:lpstr>
      <vt:lpstr>Param Passing Example</vt:lpstr>
      <vt:lpstr>Param Passing Example</vt:lpstr>
      <vt:lpstr>Param Passing Example</vt:lpstr>
      <vt:lpstr>Param Passing Example</vt:lpstr>
      <vt:lpstr>Param Passing Example</vt:lpstr>
      <vt:lpstr>Param Passing Example</vt:lpstr>
      <vt:lpstr>Param Passing Example</vt:lpstr>
      <vt:lpstr>Param Passing Example</vt:lpstr>
      <vt:lpstr>Param Passing Example</vt:lpstr>
      <vt:lpstr>Param Passing Example</vt:lpstr>
      <vt:lpstr>PL/0 Extended grammar</vt:lpstr>
      <vt:lpstr>Parsing the parameter block</vt:lpstr>
      <vt:lpstr>parameter-block()</vt:lpstr>
      <vt:lpstr>Address of variables</vt:lpstr>
      <vt:lpstr>Parsing the parameter list</vt:lpstr>
      <vt:lpstr>parameter-list()</vt:lpstr>
      <vt:lpstr>What is stack_size?</vt:lpstr>
      <vt:lpstr>updateStackSize()</vt:lpstr>
    </vt:vector>
  </TitlesOfParts>
  <Company>NERV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Procedures: Code Generation (Part 2)</dc:title>
  <dc:creator>Edward Aymerich</dc:creator>
  <cp:lastModifiedBy>Edward Aymerich Sánchez</cp:lastModifiedBy>
  <cp:revision>23</cp:revision>
  <dcterms:created xsi:type="dcterms:W3CDTF">2014-07-16T13:22:05Z</dcterms:created>
  <dcterms:modified xsi:type="dcterms:W3CDTF">2014-11-19T21:20:40Z</dcterms:modified>
</cp:coreProperties>
</file>