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90" r:id="rId3"/>
    <p:sldId id="291" r:id="rId4"/>
    <p:sldId id="292" r:id="rId5"/>
    <p:sldId id="294" r:id="rId6"/>
    <p:sldId id="295" r:id="rId7"/>
    <p:sldId id="296" r:id="rId8"/>
    <p:sldId id="297" r:id="rId9"/>
    <p:sldId id="298" r:id="rId10"/>
    <p:sldId id="299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15" r:id="rId19"/>
    <p:sldId id="293" r:id="rId20"/>
    <p:sldId id="316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7" r:id="rId41"/>
    <p:sldId id="338" r:id="rId42"/>
    <p:sldId id="339" r:id="rId43"/>
    <p:sldId id="340" r:id="rId44"/>
    <p:sldId id="341" r:id="rId45"/>
    <p:sldId id="317" r:id="rId46"/>
    <p:sldId id="342" r:id="rId47"/>
    <p:sldId id="310" r:id="rId48"/>
    <p:sldId id="343" r:id="rId49"/>
    <p:sldId id="344" r:id="rId50"/>
    <p:sldId id="312" r:id="rId51"/>
    <p:sldId id="345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>
      <p:cViewPr varScale="1">
        <p:scale>
          <a:sx n="73" d="100"/>
          <a:sy n="73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5128C-4FF3-4DCB-9D64-164D51585337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77636-B956-4C1D-9F62-8BF9BE851C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77636-B956-4C1D-9F62-8BF9BE851C2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5566B-E543-46BB-B2C7-84A030806FEA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Functional Value return and</a:t>
            </a:r>
            <a:br>
              <a:rPr lang="en-US" dirty="0" smtClean="0"/>
            </a:br>
            <a:r>
              <a:rPr lang="en-US" dirty="0" smtClean="0"/>
              <a:t>Parameter Passing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 3402 System Software</a:t>
            </a:r>
          </a:p>
          <a:p>
            <a:r>
              <a:rPr lang="en-US" dirty="0" smtClean="0"/>
              <a:t>Summer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70" name="6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1" name="7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w*w*w;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:=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 := 25 + 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3480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06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07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08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09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STO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4495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The FV is still in the stack, but we must recover it before using it. </a:t>
            </a:r>
          </a:p>
          <a:p>
            <a:r>
              <a:rPr lang="en-US" dirty="0" smtClean="0"/>
              <a:t>Two types of calls:</a:t>
            </a:r>
          </a:p>
          <a:p>
            <a:pPr lvl="1"/>
            <a:r>
              <a:rPr lang="en-US" dirty="0" smtClean="0"/>
              <a:t>Do not use FV (discard it).</a:t>
            </a:r>
          </a:p>
          <a:p>
            <a:pPr lvl="1"/>
            <a:r>
              <a:rPr lang="en-US" dirty="0" smtClean="0"/>
              <a:t>Use FV (recover it).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Recover FV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This happens when we call the function inside an expression. </a:t>
            </a:r>
          </a:p>
          <a:p>
            <a:r>
              <a:rPr lang="en-US" dirty="0" smtClean="0"/>
              <a:t>The FV is one position over the SP.</a:t>
            </a:r>
          </a:p>
          <a:p>
            <a:r>
              <a:rPr lang="en-US" dirty="0" smtClean="0"/>
              <a:t>Just increment the SP by 1 (INC 0 1).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70" name="6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1" name="7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9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w*w*w;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:=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 := 25 + 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711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STO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LIT 0 25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OPR 0 SUM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20 LIT 0 10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21 OPR 0 DIV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STO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23 LOD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24 SIO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25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2362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70" name="6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1" name="7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9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w*w*w;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:=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 := 25 + 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711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STO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LIT 0 25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OPR 0 SUM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20 LIT 0 10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21 OPR 0 DIV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STO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23 LOD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24 SIO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25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276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70" name="6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1" name="7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9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w*w*w;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:=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 := 25 + 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711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STO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LIT 0 25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OPR 0 SUM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20 LIT 0 10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21 OPR 0 DIV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STO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23 LOD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24 SIO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25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581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FV=125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70" name="6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1" name="7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9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w*w*w;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:=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 := 25 + 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711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STO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LIT 0 25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OPR 0 SUM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20 LIT 0 10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21 OPR 0 DIV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STO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23 LOD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24 SIO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25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886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Recover FV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To use function calls inside expressions, we must treat them as factors. 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dirty="0" smtClean="0"/>
              <a:t>factor ::= </a:t>
            </a:r>
            <a:r>
              <a:rPr lang="en-US" sz="2400" dirty="0" err="1" smtClean="0"/>
              <a:t>ident</a:t>
            </a:r>
            <a:r>
              <a:rPr lang="en-US" sz="2400" dirty="0" smtClean="0"/>
              <a:t> | number | "</a:t>
            </a:r>
            <a:r>
              <a:rPr lang="en-US" sz="2400" b="1" dirty="0" smtClean="0"/>
              <a:t>(</a:t>
            </a:r>
            <a:r>
              <a:rPr lang="en-US" sz="2400" dirty="0" smtClean="0"/>
              <a:t>" expression "</a:t>
            </a:r>
            <a:r>
              <a:rPr lang="en-US" sz="2400" b="1" dirty="0" smtClean="0"/>
              <a:t>)</a:t>
            </a:r>
            <a:r>
              <a:rPr lang="en-US" sz="2400" dirty="0" smtClean="0"/>
              <a:t>" | "</a:t>
            </a:r>
            <a:r>
              <a:rPr lang="en-US" sz="2400" b="1" dirty="0" smtClean="0"/>
              <a:t>call</a:t>
            </a:r>
            <a:r>
              <a:rPr lang="en-US" sz="2400" dirty="0" smtClean="0"/>
              <a:t>" </a:t>
            </a:r>
            <a:r>
              <a:rPr lang="en-US" sz="2400" dirty="0" err="1" smtClean="0"/>
              <a:t>ident</a:t>
            </a:r>
            <a:r>
              <a:rPr lang="en-US" sz="2400" b="1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Differentiate call types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When used as factor, we must generate INC.</a:t>
            </a:r>
            <a:endParaRPr lang="en-US" dirty="0" smtClean="0"/>
          </a:p>
          <a:p>
            <a:pPr>
              <a:buNone/>
            </a:pPr>
            <a:r>
              <a:rPr lang="en-US" sz="2400" dirty="0" smtClean="0"/>
              <a:t>factor ::= </a:t>
            </a:r>
            <a:r>
              <a:rPr lang="en-US" sz="2400" dirty="0" err="1" smtClean="0"/>
              <a:t>ident</a:t>
            </a:r>
            <a:r>
              <a:rPr lang="en-US" sz="2400" dirty="0" smtClean="0"/>
              <a:t> | number | "</a:t>
            </a:r>
            <a:r>
              <a:rPr lang="en-US" sz="2400" b="1" dirty="0" smtClean="0"/>
              <a:t>(</a:t>
            </a:r>
            <a:r>
              <a:rPr lang="en-US" sz="2400" dirty="0" smtClean="0"/>
              <a:t>" expression "</a:t>
            </a:r>
            <a:r>
              <a:rPr lang="en-US" sz="2400" b="1" dirty="0" smtClean="0"/>
              <a:t>)</a:t>
            </a:r>
            <a:r>
              <a:rPr lang="en-US" sz="2400" dirty="0" smtClean="0"/>
              <a:t>" | "</a:t>
            </a:r>
            <a:r>
              <a:rPr lang="en-US" sz="2400" b="1" dirty="0" smtClean="0"/>
              <a:t>call</a:t>
            </a:r>
            <a:r>
              <a:rPr lang="en-US" sz="2400" dirty="0" smtClean="0"/>
              <a:t>" </a:t>
            </a:r>
            <a:r>
              <a:rPr lang="en-US" sz="2400" dirty="0" err="1" smtClean="0"/>
              <a:t>ident</a:t>
            </a:r>
            <a:r>
              <a:rPr lang="en-US" sz="2400" b="1" dirty="0" smtClean="0"/>
              <a:t>.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r>
              <a:rPr lang="en-US" dirty="0" smtClean="0"/>
              <a:t>When used </a:t>
            </a:r>
            <a:r>
              <a:rPr lang="en-US" dirty="0" smtClean="0"/>
              <a:t>as statement, we do nothing else.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statement   ::= [ </a:t>
            </a:r>
            <a:r>
              <a:rPr lang="en-US" sz="2400" dirty="0" smtClean="0"/>
              <a:t>…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| "</a:t>
            </a:r>
            <a:r>
              <a:rPr lang="en-US" sz="2400" b="1" dirty="0" smtClean="0"/>
              <a:t>call</a:t>
            </a:r>
            <a:r>
              <a:rPr lang="en-US" sz="2400" dirty="0" smtClean="0"/>
              <a:t>" </a:t>
            </a:r>
            <a:r>
              <a:rPr lang="en-US" sz="2400" dirty="0" err="1" smtClean="0"/>
              <a:t>ident</a:t>
            </a:r>
            <a:r>
              <a:rPr lang="en-US" sz="2400" dirty="0" smtClean="0"/>
              <a:t> </a:t>
            </a:r>
            <a:r>
              <a:rPr lang="en-US" sz="2400" dirty="0" smtClean="0"/>
              <a:t>parameter-list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smtClean="0"/>
              <a:t>…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Parameter Passing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6934200" cy="4525963"/>
          </a:xfrm>
        </p:spPr>
        <p:txBody>
          <a:bodyPr/>
          <a:lstStyle/>
          <a:p>
            <a:r>
              <a:rPr lang="en-US" dirty="0" smtClean="0"/>
              <a:t>Decouples the input of a procedure.</a:t>
            </a:r>
          </a:p>
          <a:p>
            <a:r>
              <a:rPr lang="en-US" dirty="0" smtClean="0"/>
              <a:t>We treat parameter exactly as variables, with one distinction:</a:t>
            </a:r>
          </a:p>
          <a:p>
            <a:pPr lvl="1"/>
            <a:r>
              <a:rPr lang="en-US" dirty="0" smtClean="0"/>
              <a:t>The value of a parameter is set before we call the procedure.</a:t>
            </a:r>
          </a:p>
          <a:p>
            <a:r>
              <a:rPr lang="en-US" dirty="0" smtClean="0"/>
              <a:t>We must add parameter slots in the </a:t>
            </a:r>
            <a:r>
              <a:rPr lang="en-US" dirty="0" smtClean="0"/>
              <a:t>AR, before the variable slots.</a:t>
            </a:r>
            <a:endParaRPr lang="en-US" dirty="0"/>
          </a:p>
        </p:txBody>
      </p:sp>
      <p:grpSp>
        <p:nvGrpSpPr>
          <p:cNvPr id="4" name="26 Grupo"/>
          <p:cNvGrpSpPr/>
          <p:nvPr/>
        </p:nvGrpSpPr>
        <p:grpSpPr>
          <a:xfrm>
            <a:off x="7543800" y="4419600"/>
            <a:ext cx="1371600" cy="304800"/>
            <a:chOff x="5715000" y="1143000"/>
            <a:chExt cx="1371600" cy="304800"/>
          </a:xfrm>
        </p:grpSpPr>
        <p:sp>
          <p:nvSpPr>
            <p:cNvPr id="5" name="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" name="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3 Grupo"/>
          <p:cNvGrpSpPr/>
          <p:nvPr/>
        </p:nvGrpSpPr>
        <p:grpSpPr>
          <a:xfrm>
            <a:off x="7543800" y="4724400"/>
            <a:ext cx="1371600" cy="304800"/>
            <a:chOff x="5715000" y="1143000"/>
            <a:chExt cx="1371600" cy="304800"/>
          </a:xfrm>
        </p:grpSpPr>
        <p:sp>
          <p:nvSpPr>
            <p:cNvPr id="8" name="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" name="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5029200"/>
            <a:ext cx="1371600" cy="304800"/>
            <a:chOff x="5715000" y="1143000"/>
            <a:chExt cx="1371600" cy="304800"/>
          </a:xfrm>
        </p:grpSpPr>
        <p:sp>
          <p:nvSpPr>
            <p:cNvPr id="11" name="1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12" name="1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5334000"/>
            <a:ext cx="1371600" cy="304800"/>
            <a:chOff x="5715000" y="1143000"/>
            <a:chExt cx="1371600" cy="304800"/>
          </a:xfrm>
        </p:grpSpPr>
        <p:sp>
          <p:nvSpPr>
            <p:cNvPr id="14" name="1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err="1" smtClean="0">
                  <a:latin typeface="Courier10 BT" pitchFamily="49" charset="0"/>
                </a:rPr>
                <a:t>params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15" name="1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6" name="36 Grupo"/>
          <p:cNvGrpSpPr/>
          <p:nvPr/>
        </p:nvGrpSpPr>
        <p:grpSpPr>
          <a:xfrm>
            <a:off x="7543800" y="5638800"/>
            <a:ext cx="1371600" cy="304800"/>
            <a:chOff x="5715000" y="1143000"/>
            <a:chExt cx="1371600" cy="304800"/>
          </a:xfrm>
        </p:grpSpPr>
        <p:sp>
          <p:nvSpPr>
            <p:cNvPr id="17" name="1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…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18" name="1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26 Grupo"/>
          <p:cNvGrpSpPr/>
          <p:nvPr/>
        </p:nvGrpSpPr>
        <p:grpSpPr>
          <a:xfrm>
            <a:off x="7543800" y="4114800"/>
            <a:ext cx="1371600" cy="304800"/>
            <a:chOff x="5715000" y="1143000"/>
            <a:chExt cx="1371600" cy="304800"/>
          </a:xfrm>
        </p:grpSpPr>
        <p:sp>
          <p:nvSpPr>
            <p:cNvPr id="23" name="2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4" name="2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5" name="36 Grupo"/>
          <p:cNvGrpSpPr/>
          <p:nvPr/>
        </p:nvGrpSpPr>
        <p:grpSpPr>
          <a:xfrm>
            <a:off x="7543800" y="59436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err="1" smtClean="0">
                  <a:latin typeface="Courier10 BT" pitchFamily="49" charset="0"/>
                </a:rPr>
                <a:t>vars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7543800" y="62484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…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PL/0 Program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f, n;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fact;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ans1;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ans1:=n;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n:= n-1;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if n = 0 then f := 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if n &gt; 0 then call fact;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f:=f*ans1;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n:=3;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fact;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f;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" name="3 Conector recto de flecha"/>
          <p:cNvCxnSpPr>
            <a:stCxn id="5" idx="1"/>
          </p:cNvCxnSpPr>
          <p:nvPr/>
        </p:nvCxnSpPr>
        <p:spPr>
          <a:xfrm flipH="1" flipV="1">
            <a:off x="1828800" y="1828801"/>
            <a:ext cx="1676400" cy="399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3505200" y="19050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Global variables used to send and receive data from procedure.</a:t>
            </a:r>
            <a:endParaRPr lang="en-US" dirty="0"/>
          </a:p>
        </p:txBody>
      </p:sp>
      <p:cxnSp>
        <p:nvCxnSpPr>
          <p:cNvPr id="7" name="6 Conector recto de flecha"/>
          <p:cNvCxnSpPr>
            <a:stCxn id="8" idx="1"/>
          </p:cNvCxnSpPr>
          <p:nvPr/>
        </p:nvCxnSpPr>
        <p:spPr>
          <a:xfrm flipH="1" flipV="1">
            <a:off x="2133600" y="2438400"/>
            <a:ext cx="3200400" cy="1071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5334000" y="30480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 variables needed to keep temporal calculations and values.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How Parameter Passing works?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Before the call, we must set the value of the parameters.</a:t>
            </a:r>
          </a:p>
          <a:p>
            <a:r>
              <a:rPr lang="en-US" dirty="0" smtClean="0"/>
              <a:t>Each parameter is an expression, so first solve all expressions. </a:t>
            </a:r>
          </a:p>
          <a:p>
            <a:r>
              <a:rPr lang="en-US" dirty="0" smtClean="0"/>
              <a:t>We must predict the position of parameters.</a:t>
            </a:r>
          </a:p>
          <a:p>
            <a:r>
              <a:rPr lang="en-US" dirty="0" smtClean="0"/>
              <a:t>Copy expressions results to parameter slots.</a:t>
            </a:r>
          </a:p>
          <a:p>
            <a:r>
              <a:rPr lang="en-US" dirty="0" smtClean="0"/>
              <a:t>Then make the call.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9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5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2133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Flecha derecha"/>
          <p:cNvSpPr/>
          <p:nvPr/>
        </p:nvSpPr>
        <p:spPr>
          <a:xfrm>
            <a:off x="70866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5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2362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28" name="27 Flecha derecha"/>
          <p:cNvSpPr/>
          <p:nvPr/>
        </p:nvSpPr>
        <p:spPr>
          <a:xfrm>
            <a:off x="7086600" y="3733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5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2667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Flecha derecha"/>
          <p:cNvSpPr/>
          <p:nvPr/>
        </p:nvSpPr>
        <p:spPr>
          <a:xfrm>
            <a:off x="70866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5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2971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28" name="27 Flecha derecha"/>
          <p:cNvSpPr/>
          <p:nvPr/>
        </p:nvSpPr>
        <p:spPr>
          <a:xfrm>
            <a:off x="7086600" y="3733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5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276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31" name="30 Flecha derecha"/>
          <p:cNvSpPr/>
          <p:nvPr/>
        </p:nvSpPr>
        <p:spPr>
          <a:xfrm>
            <a:off x="7086600" y="4038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5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581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37" name="36 Flecha derecha"/>
          <p:cNvSpPr/>
          <p:nvPr/>
        </p:nvSpPr>
        <p:spPr>
          <a:xfrm>
            <a:off x="7086600" y="4343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5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962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34" name="33 Flecha derecha"/>
          <p:cNvSpPr/>
          <p:nvPr/>
        </p:nvSpPr>
        <p:spPr>
          <a:xfrm>
            <a:off x="7086600" y="4038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5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4191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--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4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--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7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--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0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3733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5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4495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--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--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Extended PL/0 Program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procedure factorial(x);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if x = 0 then return := 1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else return := x * call factorial(x-1);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num := call factorial(3);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write num;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1800" dirty="0" err="1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4 Conector recto de flecha"/>
          <p:cNvCxnSpPr>
            <a:stCxn id="6" idx="1"/>
          </p:cNvCxnSpPr>
          <p:nvPr/>
        </p:nvCxnSpPr>
        <p:spPr>
          <a:xfrm flipH="1" flipV="1">
            <a:off x="4343400" y="4267200"/>
            <a:ext cx="16764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019800" y="43434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Parameter Passing</a:t>
            </a:r>
            <a:endParaRPr lang="en-US" dirty="0"/>
          </a:p>
        </p:txBody>
      </p:sp>
      <p:cxnSp>
        <p:nvCxnSpPr>
          <p:cNvPr id="8" name="7 Conector recto de flecha"/>
          <p:cNvCxnSpPr>
            <a:stCxn id="9" idx="1"/>
          </p:cNvCxnSpPr>
          <p:nvPr/>
        </p:nvCxnSpPr>
        <p:spPr>
          <a:xfrm flipH="1">
            <a:off x="3429000" y="1714500"/>
            <a:ext cx="19050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334000" y="15240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Parameter Passing</a:t>
            </a:r>
            <a:endParaRPr lang="en-US" dirty="0"/>
          </a:p>
        </p:txBody>
      </p:sp>
      <p:cxnSp>
        <p:nvCxnSpPr>
          <p:cNvPr id="11" name="10 Conector recto de flecha"/>
          <p:cNvCxnSpPr>
            <a:stCxn id="12" idx="1"/>
          </p:cNvCxnSpPr>
          <p:nvPr/>
        </p:nvCxnSpPr>
        <p:spPr>
          <a:xfrm flipH="1" flipV="1">
            <a:off x="2590800" y="3352800"/>
            <a:ext cx="16764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4267200" y="34290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cxnSp>
        <p:nvCxnSpPr>
          <p:cNvPr id="13" name="12 Conector recto de flecha"/>
          <p:cNvCxnSpPr>
            <a:stCxn id="14" idx="1"/>
          </p:cNvCxnSpPr>
          <p:nvPr/>
        </p:nvCxnSpPr>
        <p:spPr>
          <a:xfrm flipH="1" flipV="1">
            <a:off x="1371600" y="4343400"/>
            <a:ext cx="1066800" cy="1104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2438400" y="52578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5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4800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2864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 JMP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 INC 0 6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 LOD 0 4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 LOD 0 5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 OPR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 STO 0 0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2057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2864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 JMP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 INC 0 6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 LOD 0 4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 LOD 0 5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 OPR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 STO 0 0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2362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5257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2864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 JMP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 INC 0 6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 LOD 0 4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 LOD 0 5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 OPR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 STO 0 0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2667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5562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2864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 JMP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 INC 0 6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 LOD 0 4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 LOD 0 5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 OPR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 STO 0 0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2971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5867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7" name="39 Grupo"/>
          <p:cNvGrpSpPr/>
          <p:nvPr/>
        </p:nvGrpSpPr>
        <p:grpSpPr>
          <a:xfrm>
            <a:off x="7543800" y="5867400"/>
            <a:ext cx="1371600" cy="304800"/>
            <a:chOff x="5715000" y="1143000"/>
            <a:chExt cx="1371600" cy="304800"/>
          </a:xfrm>
        </p:grpSpPr>
        <p:sp>
          <p:nvSpPr>
            <p:cNvPr id="48" name="4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9" name="4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2864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 JMP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 INC 0 6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 LOD 0 4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 LOD 0 5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 OPR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 STO 0 0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276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5562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6" name="39 Grupo"/>
          <p:cNvGrpSpPr/>
          <p:nvPr/>
        </p:nvGrpSpPr>
        <p:grpSpPr>
          <a:xfrm>
            <a:off x="7543800" y="5867400"/>
            <a:ext cx="1371600" cy="304800"/>
            <a:chOff x="5715000" y="1143000"/>
            <a:chExt cx="1371600" cy="304800"/>
          </a:xfrm>
        </p:grpSpPr>
        <p:sp>
          <p:nvSpPr>
            <p:cNvPr id="48" name="4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9" name="4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2864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 JMP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 INC 0 6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 LOD 0 4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 LOD 0 5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 OPR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 STO 0 0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581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FV=15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5257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6" name="39 Grupo"/>
          <p:cNvGrpSpPr/>
          <p:nvPr/>
        </p:nvGrpSpPr>
        <p:grpSpPr>
          <a:xfrm>
            <a:off x="7543800" y="5867400"/>
            <a:ext cx="1371600" cy="304800"/>
            <a:chOff x="5715000" y="1143000"/>
            <a:chExt cx="1371600" cy="304800"/>
          </a:xfrm>
        </p:grpSpPr>
        <p:sp>
          <p:nvSpPr>
            <p:cNvPr id="48" name="4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9" name="4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2864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 JMP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 INC 0 6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 LOD 0 4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4 LOD 0 5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 OPR 0 2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6 STO 0 0</a:t>
            </a: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7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886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FV=15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6" name="39 Grupo"/>
          <p:cNvGrpSpPr/>
          <p:nvPr/>
        </p:nvGrpSpPr>
        <p:grpSpPr>
          <a:xfrm>
            <a:off x="7543800" y="5867400"/>
            <a:ext cx="1371600" cy="304800"/>
            <a:chOff x="5715000" y="1143000"/>
            <a:chExt cx="1371600" cy="304800"/>
          </a:xfrm>
        </p:grpSpPr>
        <p:sp>
          <p:nvSpPr>
            <p:cNvPr id="48" name="4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9" name="4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5018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20 LOD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21 SIO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OPR 0 0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4800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FV=15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6" name="39 Grupo"/>
          <p:cNvGrpSpPr/>
          <p:nvPr/>
        </p:nvGrpSpPr>
        <p:grpSpPr>
          <a:xfrm>
            <a:off x="7543800" y="5867400"/>
            <a:ext cx="1371600" cy="304800"/>
            <a:chOff x="5715000" y="1143000"/>
            <a:chExt cx="1371600" cy="304800"/>
          </a:xfrm>
        </p:grpSpPr>
        <p:sp>
          <p:nvSpPr>
            <p:cNvPr id="48" name="4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9" name="4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5018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20 LOD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21 SIO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OPR 0 0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5105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FV=15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3733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6" name="39 Grupo"/>
          <p:cNvGrpSpPr/>
          <p:nvPr/>
        </p:nvGrpSpPr>
        <p:grpSpPr>
          <a:xfrm>
            <a:off x="7543800" y="5867400"/>
            <a:ext cx="1371600" cy="304800"/>
            <a:chOff x="5715000" y="1143000"/>
            <a:chExt cx="1371600" cy="304800"/>
          </a:xfrm>
        </p:grpSpPr>
        <p:sp>
          <p:nvSpPr>
            <p:cNvPr id="48" name="4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9" name="4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Decouples the output of a procedure.</a:t>
            </a:r>
          </a:p>
          <a:p>
            <a:r>
              <a:rPr lang="en-US" dirty="0" smtClean="0"/>
              <a:t>Uses the Functional Value (FV) slot in the activation record to return a value.</a:t>
            </a:r>
          </a:p>
          <a:p>
            <a:r>
              <a:rPr lang="en-US" dirty="0" smtClean="0"/>
              <a:t>When parsing the procedure declaration, we insert a variable called “return” with level+1 and address=0.</a:t>
            </a:r>
          </a:p>
          <a:p>
            <a:r>
              <a:rPr lang="en-US" dirty="0" smtClean="0"/>
              <a:t>FV is accessed </a:t>
            </a:r>
            <a:r>
              <a:rPr lang="en-US" dirty="0" smtClean="0"/>
              <a:t>through “return</a:t>
            </a:r>
            <a:r>
              <a:rPr lang="en-US" dirty="0" smtClean="0"/>
              <a:t>”.</a:t>
            </a:r>
          </a:p>
          <a:p>
            <a:pPr lvl="1"/>
            <a:r>
              <a:rPr lang="en-US" dirty="0" smtClean="0"/>
              <a:t>return := 5;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y=15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5018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20 LOD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21 SIO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OPR 0 0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5410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FV=15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6" name="39 Grupo"/>
          <p:cNvGrpSpPr/>
          <p:nvPr/>
        </p:nvGrpSpPr>
        <p:grpSpPr>
          <a:xfrm>
            <a:off x="7543800" y="5867400"/>
            <a:ext cx="1371600" cy="304800"/>
            <a:chOff x="5715000" y="1143000"/>
            <a:chExt cx="1371600" cy="304800"/>
          </a:xfrm>
        </p:grpSpPr>
        <p:sp>
          <p:nvSpPr>
            <p:cNvPr id="48" name="4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9" name="4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y=15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5018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20 LOD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21 SIO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OPR 0 0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5715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3733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6" name="39 Grupo"/>
          <p:cNvGrpSpPr/>
          <p:nvPr/>
        </p:nvGrpSpPr>
        <p:grpSpPr>
          <a:xfrm>
            <a:off x="7543800" y="5867400"/>
            <a:ext cx="1371600" cy="304800"/>
            <a:chOff x="5715000" y="1143000"/>
            <a:chExt cx="1371600" cy="304800"/>
          </a:xfrm>
        </p:grpSpPr>
        <p:sp>
          <p:nvSpPr>
            <p:cNvPr id="48" name="4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9" name="4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y=15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5018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20 LOD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21 SIO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OPR 0 0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60198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3429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6" name="39 Grupo"/>
          <p:cNvGrpSpPr/>
          <p:nvPr/>
        </p:nvGrpSpPr>
        <p:grpSpPr>
          <a:xfrm>
            <a:off x="7543800" y="5867400"/>
            <a:ext cx="1371600" cy="304800"/>
            <a:chOff x="5715000" y="1143000"/>
            <a:chExt cx="1371600" cy="304800"/>
          </a:xfrm>
        </p:grpSpPr>
        <p:sp>
          <p:nvSpPr>
            <p:cNvPr id="48" name="4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9" name="4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Param</a:t>
            </a:r>
            <a:r>
              <a:rPr lang="en-US" dirty="0" smtClean="0"/>
              <a:t> Passing Example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y=15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sum(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return :=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y := call sum(x,2*x);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sz="2000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5018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8  INC 0 6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9  LIT 0 5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LIT 0 2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LOD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14 OPR 0 4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15 STO 0 11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16 STO 0 10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17 CAL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18 INC 0 1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19 STO 0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20 LOD 0 5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21 SIO 0 1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22 OPR 0 0</a:t>
            </a:r>
            <a:endParaRPr lang="en-US" sz="20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6324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26" name="2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29" name="2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32" name="3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9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a=5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39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b=10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7086600" y="1600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5" name="4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6" name="4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6" name="39 Grupo"/>
          <p:cNvGrpSpPr/>
          <p:nvPr/>
        </p:nvGrpSpPr>
        <p:grpSpPr>
          <a:xfrm>
            <a:off x="7543800" y="5867400"/>
            <a:ext cx="1371600" cy="304800"/>
            <a:chOff x="5715000" y="1143000"/>
            <a:chExt cx="1371600" cy="304800"/>
          </a:xfrm>
        </p:grpSpPr>
        <p:sp>
          <p:nvSpPr>
            <p:cNvPr id="48" name="4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9" name="4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11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PL/0 Extended grammar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procedure-declaration ::= 	</a:t>
            </a:r>
            <a:r>
              <a:rPr lang="en-US" sz="2000" dirty="0" smtClean="0"/>
              <a:t>{ </a:t>
            </a:r>
            <a:r>
              <a:rPr lang="en-US" sz="2000" dirty="0" smtClean="0"/>
              <a:t>"</a:t>
            </a:r>
            <a:r>
              <a:rPr lang="en-US" sz="2000" b="1" dirty="0" smtClean="0"/>
              <a:t>procedure</a:t>
            </a:r>
            <a:r>
              <a:rPr lang="en-US" sz="2000" dirty="0" smtClean="0"/>
              <a:t>" </a:t>
            </a:r>
            <a:r>
              <a:rPr lang="en-US" sz="2000" dirty="0" err="1" smtClean="0"/>
              <a:t>ident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7030A0"/>
                </a:solidFill>
              </a:rPr>
              <a:t>parameter-block</a:t>
            </a:r>
            <a:r>
              <a:rPr lang="en-US" sz="2000" dirty="0" smtClean="0"/>
              <a:t> "</a:t>
            </a:r>
            <a:r>
              <a:rPr lang="en-US" sz="2000" b="1" dirty="0" smtClean="0"/>
              <a:t>;</a:t>
            </a:r>
            <a:r>
              <a:rPr lang="en-US" sz="2000" dirty="0" smtClean="0"/>
              <a:t>" block "</a:t>
            </a:r>
            <a:r>
              <a:rPr lang="en-US" sz="2000" b="1" dirty="0" smtClean="0"/>
              <a:t>;</a:t>
            </a:r>
            <a:r>
              <a:rPr lang="en-US" sz="2000" dirty="0" smtClean="0"/>
              <a:t>" }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parameter-block</a:t>
            </a:r>
            <a:r>
              <a:rPr lang="en-US" sz="2000" dirty="0" smtClean="0"/>
              <a:t> </a:t>
            </a:r>
            <a:r>
              <a:rPr lang="en-US" sz="2000" dirty="0" smtClean="0"/>
              <a:t>::= </a:t>
            </a:r>
            <a:r>
              <a:rPr lang="en-US" sz="2000" dirty="0" smtClean="0"/>
              <a:t>"(" [ </a:t>
            </a:r>
            <a:r>
              <a:rPr lang="en-US" sz="2000" dirty="0" err="1" smtClean="0"/>
              <a:t>ident</a:t>
            </a:r>
            <a:r>
              <a:rPr lang="en-US" sz="2000" dirty="0" smtClean="0"/>
              <a:t> { "," </a:t>
            </a:r>
            <a:r>
              <a:rPr lang="en-US" sz="2000" dirty="0" err="1" smtClean="0"/>
              <a:t>ident</a:t>
            </a:r>
            <a:r>
              <a:rPr lang="en-US" sz="2000" dirty="0" smtClean="0"/>
              <a:t> } ] ")".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parameter-list</a:t>
            </a:r>
            <a:r>
              <a:rPr lang="en-US" sz="2000" dirty="0" smtClean="0"/>
              <a:t> </a:t>
            </a:r>
            <a:r>
              <a:rPr lang="en-US" sz="2000" dirty="0" smtClean="0"/>
              <a:t>::= </a:t>
            </a:r>
            <a:r>
              <a:rPr lang="en-US" sz="2000" dirty="0" smtClean="0"/>
              <a:t>" </a:t>
            </a:r>
            <a:r>
              <a:rPr lang="en-US" sz="2000" dirty="0" smtClean="0"/>
              <a:t>(" [ expression { "," expression } ] </a:t>
            </a:r>
            <a:r>
              <a:rPr lang="en-US" sz="2000" dirty="0" smtClean="0"/>
              <a:t>")"</a:t>
            </a:r>
            <a:r>
              <a:rPr lang="en-US" sz="2000" b="1" dirty="0" smtClean="0"/>
              <a:t>.</a:t>
            </a:r>
            <a:endParaRPr lang="en-US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statement   ::= [ </a:t>
            </a:r>
            <a:r>
              <a:rPr lang="en-US" sz="2000" dirty="0" smtClean="0"/>
              <a:t>…| </a:t>
            </a:r>
            <a:r>
              <a:rPr lang="en-US" sz="2000" dirty="0" smtClean="0"/>
              <a:t>"</a:t>
            </a:r>
            <a:r>
              <a:rPr lang="en-US" sz="2000" b="1" dirty="0" smtClean="0"/>
              <a:t>call</a:t>
            </a:r>
            <a:r>
              <a:rPr lang="en-US" sz="2000" dirty="0" smtClean="0"/>
              <a:t>" </a:t>
            </a:r>
            <a:r>
              <a:rPr lang="en-US" sz="2000" dirty="0" err="1" smtClean="0"/>
              <a:t>ident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parameter-list</a:t>
            </a:r>
            <a:r>
              <a:rPr lang="en-US" sz="2000" dirty="0" smtClean="0"/>
              <a:t>|… ].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factor </a:t>
            </a:r>
            <a:r>
              <a:rPr lang="en-US" sz="2000" dirty="0" smtClean="0"/>
              <a:t>::= </a:t>
            </a:r>
            <a:r>
              <a:rPr lang="en-US" sz="2000" dirty="0" err="1" smtClean="0"/>
              <a:t>ident</a:t>
            </a:r>
            <a:r>
              <a:rPr lang="en-US" sz="2000" dirty="0" smtClean="0"/>
              <a:t> | number | "</a:t>
            </a:r>
            <a:r>
              <a:rPr lang="en-US" sz="2000" b="1" dirty="0" smtClean="0"/>
              <a:t>(</a:t>
            </a:r>
            <a:r>
              <a:rPr lang="en-US" sz="2000" dirty="0" smtClean="0"/>
              <a:t>" expression "</a:t>
            </a:r>
            <a:r>
              <a:rPr lang="en-US" sz="2000" b="1" dirty="0" smtClean="0"/>
              <a:t>)</a:t>
            </a:r>
            <a:r>
              <a:rPr lang="en-US" sz="2000" dirty="0" smtClean="0"/>
              <a:t>" | "</a:t>
            </a:r>
            <a:r>
              <a:rPr lang="en-US" sz="2000" b="1" dirty="0" smtClean="0"/>
              <a:t>call</a:t>
            </a:r>
            <a:r>
              <a:rPr lang="en-US" sz="2000" dirty="0" smtClean="0"/>
              <a:t>" </a:t>
            </a:r>
            <a:r>
              <a:rPr lang="en-US" sz="2000" dirty="0" err="1" smtClean="0"/>
              <a:t>ident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parameter-list</a:t>
            </a:r>
            <a:r>
              <a:rPr lang="en-US" sz="2000" b="1" dirty="0" smtClean="0"/>
              <a:t>.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Parsing the parameter block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the procedure declaration, we found the parameter block.</a:t>
            </a:r>
          </a:p>
          <a:p>
            <a:r>
              <a:rPr lang="en-US" dirty="0" smtClean="0"/>
              <a:t>For each </a:t>
            </a:r>
            <a:r>
              <a:rPr lang="en-US" dirty="0" err="1" smtClean="0"/>
              <a:t>ident</a:t>
            </a:r>
            <a:r>
              <a:rPr lang="en-US" dirty="0" smtClean="0"/>
              <a:t> found, insert a new symbol in the symbol table with level+1 and corresponding address.</a:t>
            </a:r>
          </a:p>
          <a:p>
            <a:r>
              <a:rPr lang="en-US" dirty="0" smtClean="0"/>
              <a:t>The address of the first parameter is 4 (size of basic AR).</a:t>
            </a:r>
          </a:p>
          <a:p>
            <a:r>
              <a:rPr lang="en-US" dirty="0" smtClean="0"/>
              <a:t>Each subsequent parameter gets the next address (5, 6, etc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parameter-block()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parameter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-block();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begin</a:t>
            </a:r>
            <a:endParaRPr lang="es-C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 := 4;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if(token &lt;&gt; “(”) then ERROR(“Procedure must have parameters”);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get_token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if(token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ident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then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enter(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ident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level+1,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get_token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while (token = “,”) 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get_token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if(token &lt;&gt;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ident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then ERROR();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enter(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ident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level+1,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get_token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 token &lt;&gt; “)” then ERROR(“Bad procedure declaration”);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get_token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33400" y="1524000"/>
            <a:ext cx="4583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parameter-block</a:t>
            </a:r>
            <a:r>
              <a:rPr lang="en-US" dirty="0" smtClean="0"/>
              <a:t> ::= "(" [ </a:t>
            </a:r>
            <a:r>
              <a:rPr lang="en-US" dirty="0" err="1" smtClean="0"/>
              <a:t>ident</a:t>
            </a:r>
            <a:r>
              <a:rPr lang="en-US" dirty="0" smtClean="0"/>
              <a:t> { "," </a:t>
            </a:r>
            <a:r>
              <a:rPr lang="en-US" dirty="0" err="1" smtClean="0"/>
              <a:t>ident</a:t>
            </a:r>
            <a:r>
              <a:rPr lang="en-US" dirty="0" smtClean="0"/>
              <a:t> } ] ")".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Address of variables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The address of the first variable </a:t>
            </a:r>
            <a:r>
              <a:rPr lang="en-US" dirty="0" smtClean="0"/>
              <a:t>is </a:t>
            </a:r>
            <a:r>
              <a:rPr lang="en-US" dirty="0" smtClean="0"/>
              <a:t>address of last </a:t>
            </a:r>
            <a:r>
              <a:rPr lang="en-US" dirty="0" smtClean="0"/>
              <a:t>parameter plus 1.</a:t>
            </a:r>
            <a:endParaRPr lang="en-US" dirty="0" smtClean="0"/>
          </a:p>
          <a:p>
            <a:r>
              <a:rPr lang="en-US" dirty="0" smtClean="0"/>
              <a:t>Each subsequent variable gets the next address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must somehow pass the address of the last parameter to function </a:t>
            </a:r>
            <a:r>
              <a:rPr lang="en-US" dirty="0" err="1" smtClean="0"/>
              <a:t>var-decl</a:t>
            </a:r>
            <a:r>
              <a:rPr lang="en-US" dirty="0" smtClean="0"/>
              <a:t>().</a:t>
            </a:r>
            <a:endParaRPr lang="en-US" dirty="0" smtClean="0"/>
          </a:p>
          <a:p>
            <a:r>
              <a:rPr lang="en-US" dirty="0" smtClean="0"/>
              <a:t>Don’t forget to insert variable </a:t>
            </a:r>
            <a:r>
              <a:rPr lang="en-US" dirty="0" smtClean="0"/>
              <a:t>“</a:t>
            </a:r>
            <a:r>
              <a:rPr lang="en-US" dirty="0" smtClean="0"/>
              <a:t>return”.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Parsing the parameter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</a:t>
            </a:r>
            <a:r>
              <a:rPr lang="en-US" dirty="0" smtClean="0"/>
              <a:t>ach time we have a call, we found the parameter list.</a:t>
            </a:r>
          </a:p>
          <a:p>
            <a:r>
              <a:rPr lang="en-US" dirty="0" smtClean="0"/>
              <a:t>We must generate code for solving each expression.</a:t>
            </a:r>
          </a:p>
          <a:p>
            <a:r>
              <a:rPr lang="en-US" dirty="0" smtClean="0"/>
              <a:t>Then generate code to store results in parameter slots.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parameter-list()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parameter-list();</a:t>
            </a:r>
          </a:p>
          <a:p>
            <a:pPr>
              <a:buNone/>
            </a:pP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begin</a:t>
            </a:r>
            <a:endParaRPr lang="es-C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 = 0;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if(token &lt;&gt; “(”) then ERROR(“Missing parameter list at call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get_token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token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 &lt;&gt; “)”) 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begin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expression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token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 = “,”) 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begin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get_token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expression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 0){ // Save results into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slots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gen(STO, 0, stack_size+4-1);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--;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(token &lt;&gt; “)”) then ERROR(“Bad calling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formating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.”);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get_token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s-CR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33400" y="1524000"/>
            <a:ext cx="544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parameter-list</a:t>
            </a:r>
            <a:r>
              <a:rPr lang="en-US" dirty="0" smtClean="0"/>
              <a:t> ::= " (" [ expression { "," expression } ] ")"</a:t>
            </a:r>
            <a:r>
              <a:rPr lang="en-US" b="1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w*w*w;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:=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 := 25 + 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3480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06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07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08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09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STO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1500" dirty="0">
              <a:solidFill>
                <a:srgbClr val="000000"/>
              </a:solidFill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3352800" y="3810000"/>
            <a:ext cx="1524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stack_size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/>
              <a:t>order to predict the position of the parameter slots, we need to know the size of the stack at the moment we do the call.</a:t>
            </a:r>
          </a:p>
          <a:p>
            <a:r>
              <a:rPr lang="en-US" dirty="0" smtClean="0"/>
              <a:t>The stack only grows or shrinks for certain instructions.</a:t>
            </a:r>
          </a:p>
          <a:p>
            <a:r>
              <a:rPr lang="en-US" dirty="0" smtClean="0"/>
              <a:t>We detect when those instructions are issued, and increment or decrement the stack size accordingly.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updateStackSize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gen(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op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l,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m){	</a:t>
            </a:r>
            <a:endParaRPr lang="es-C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code_size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].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op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op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code_size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].l = l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code_size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].m = m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updateStackSize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op,l,m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);	</a:t>
            </a:r>
            <a:endParaRPr lang="es-C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code_size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s-C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updateStackSize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op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l,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m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op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== LIT, LOD, READ){</a:t>
            </a: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stack_size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s-C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}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op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== STO, JPC, WRITE){</a:t>
            </a: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stack_size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--;</a:t>
            </a:r>
            <a:endParaRPr lang="es-C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}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op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== INC){</a:t>
            </a: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stack_size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+= m;</a:t>
            </a:r>
            <a:endParaRPr lang="es-C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}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op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== OPR){</a:t>
            </a: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(m == RET) {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stack_size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= 0;}</a:t>
            </a: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 (m != NEG, ODD) {</a:t>
            </a:r>
            <a:r>
              <a:rPr lang="es-CR" sz="1500" dirty="0" err="1" smtClean="0">
                <a:latin typeface="Courier New" pitchFamily="49" charset="0"/>
                <a:cs typeface="Courier New" pitchFamily="49" charset="0"/>
              </a:rPr>
              <a:t>stack_size</a:t>
            </a:r>
            <a:r>
              <a:rPr lang="es-CR" sz="150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s-CR" sz="1500" smtClean="0">
                <a:latin typeface="Courier New" pitchFamily="49" charset="0"/>
                <a:cs typeface="Courier New" pitchFamily="49" charset="0"/>
              </a:rPr>
              <a:t>-;}</a:t>
            </a:r>
            <a:endParaRPr lang="es-C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s-CR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CR" sz="15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54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7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0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3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6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9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70" name="6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1" name="7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2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5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76" name="7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7" name="7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8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79" name="7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0" name="7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1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82" name="8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3" name="8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4" name="36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85" name="8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w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6" name="8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7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88" name="8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9" name="8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96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w*w*w;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:=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 := 25 + 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3480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06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07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08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09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STO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276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70" name="6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1" name="7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9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76" name="7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7" name="7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79" name="7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0" name="7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82" name="8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3" name="8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85" name="8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w=125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6" name="8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5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w*w*w;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:=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 := 25 + 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3480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06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07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08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09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STO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5814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70" name="6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1" name="7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9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76" name="7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7" name="7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79" name="7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0" name="7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82" name="8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3" name="8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85" name="8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w=125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6" name="8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w*w*w;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:=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 := 25 + 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3480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06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07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08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09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STO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3886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36 Grupo"/>
          <p:cNvGrpSpPr/>
          <p:nvPr/>
        </p:nvGrpSpPr>
        <p:grpSpPr>
          <a:xfrm>
            <a:off x="7543800" y="5562600"/>
            <a:ext cx="1371600" cy="304800"/>
            <a:chOff x="5715000" y="1143000"/>
            <a:chExt cx="1371600" cy="304800"/>
          </a:xfrm>
        </p:grpSpPr>
        <p:sp>
          <p:nvSpPr>
            <p:cNvPr id="44" name="4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5" name="4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Functional Value Return</a:t>
            </a:r>
            <a:endParaRPr lang="en-US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7680325" y="1600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7543800" y="22098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7543800" y="2514600"/>
            <a:ext cx="1371600" cy="304800"/>
            <a:chOff x="5715000" y="1143000"/>
            <a:chExt cx="1371600" cy="304800"/>
          </a:xfrm>
        </p:grpSpPr>
        <p:sp>
          <p:nvSpPr>
            <p:cNvPr id="58" name="5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9" name="5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7543800" y="2819400"/>
            <a:ext cx="1371600" cy="304800"/>
            <a:chOff x="5715000" y="1143000"/>
            <a:chExt cx="1371600" cy="304800"/>
          </a:xfrm>
        </p:grpSpPr>
        <p:sp>
          <p:nvSpPr>
            <p:cNvPr id="61" name="6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36 Grupo"/>
          <p:cNvGrpSpPr/>
          <p:nvPr/>
        </p:nvGrpSpPr>
        <p:grpSpPr>
          <a:xfrm>
            <a:off x="7543800" y="3124200"/>
            <a:ext cx="1371600" cy="304800"/>
            <a:chOff x="5715000" y="1143000"/>
            <a:chExt cx="1371600" cy="304800"/>
          </a:xfrm>
        </p:grpSpPr>
        <p:sp>
          <p:nvSpPr>
            <p:cNvPr id="64" name="63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x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5" name="64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7543800" y="3429000"/>
            <a:ext cx="1371600" cy="304800"/>
            <a:chOff x="5715000" y="1143000"/>
            <a:chExt cx="1371600" cy="304800"/>
          </a:xfrm>
        </p:grpSpPr>
        <p:sp>
          <p:nvSpPr>
            <p:cNvPr id="67" name="6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y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8" name="6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7543800" y="3733800"/>
            <a:ext cx="1371600" cy="304800"/>
            <a:chOff x="5715000" y="1143000"/>
            <a:chExt cx="1371600" cy="304800"/>
          </a:xfrm>
        </p:grpSpPr>
        <p:sp>
          <p:nvSpPr>
            <p:cNvPr id="70" name="6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1" name="7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9" name="36 Grupo"/>
          <p:cNvGrpSpPr/>
          <p:nvPr/>
        </p:nvGrpSpPr>
        <p:grpSpPr>
          <a:xfrm>
            <a:off x="7543800" y="40386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FV=125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0" name="36 Grupo"/>
          <p:cNvGrpSpPr/>
          <p:nvPr/>
        </p:nvGrpSpPr>
        <p:grpSpPr>
          <a:xfrm>
            <a:off x="7543800" y="4343400"/>
            <a:ext cx="1371600" cy="304800"/>
            <a:chOff x="5715000" y="1143000"/>
            <a:chExt cx="1371600" cy="304800"/>
          </a:xfrm>
        </p:grpSpPr>
        <p:sp>
          <p:nvSpPr>
            <p:cNvPr id="76" name="7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SL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7" name="7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7543800" y="4648200"/>
            <a:ext cx="1371600" cy="304800"/>
            <a:chOff x="5715000" y="1143000"/>
            <a:chExt cx="1371600" cy="304800"/>
          </a:xfrm>
        </p:grpSpPr>
        <p:sp>
          <p:nvSpPr>
            <p:cNvPr id="79" name="7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DL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0" name="79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2" name="36 Grupo"/>
          <p:cNvGrpSpPr/>
          <p:nvPr/>
        </p:nvGrpSpPr>
        <p:grpSpPr>
          <a:xfrm>
            <a:off x="7543800" y="4953000"/>
            <a:ext cx="1371600" cy="304800"/>
            <a:chOff x="5715000" y="1143000"/>
            <a:chExt cx="1371600" cy="304800"/>
          </a:xfrm>
        </p:grpSpPr>
        <p:sp>
          <p:nvSpPr>
            <p:cNvPr id="82" name="81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RA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3" name="82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3" name="36 Grupo"/>
          <p:cNvGrpSpPr/>
          <p:nvPr/>
        </p:nvGrpSpPr>
        <p:grpSpPr>
          <a:xfrm>
            <a:off x="7543800" y="5257800"/>
            <a:ext cx="1371600" cy="304800"/>
            <a:chOff x="5715000" y="1143000"/>
            <a:chExt cx="1371600" cy="304800"/>
          </a:xfrm>
        </p:grpSpPr>
        <p:sp>
          <p:nvSpPr>
            <p:cNvPr id="85" name="8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w=125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86" name="8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4" name="26 Grupo"/>
          <p:cNvGrpSpPr/>
          <p:nvPr/>
        </p:nvGrpSpPr>
        <p:grpSpPr>
          <a:xfrm>
            <a:off x="7543800" y="1905000"/>
            <a:ext cx="1371600" cy="304800"/>
            <a:chOff x="5715000" y="1143000"/>
            <a:chExt cx="1371600" cy="304800"/>
          </a:xfrm>
        </p:grpSpPr>
        <p:sp>
          <p:nvSpPr>
            <p:cNvPr id="97" name="96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latin typeface="Courier10 BT" pitchFamily="49" charset="0"/>
                </a:rPr>
                <a:t>FV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98" name="9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99" name="2 Marcador de contenido"/>
          <p:cNvSpPr>
            <a:spLocks noGrp="1"/>
          </p:cNvSpPr>
          <p:nvPr>
            <p:ph idx="1"/>
          </p:nvPr>
        </p:nvSpPr>
        <p:spPr>
          <a:xfrm>
            <a:off x="457200" y="1798637"/>
            <a:ext cx="42672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 := w*w*w;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:= w;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:= 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 := 25 + 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 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US" dirty="0"/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800600" y="1676400"/>
            <a:ext cx="2286000" cy="3480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06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07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08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09 OPR 0 MUL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STO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LOD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STO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13 OPR 0 RET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101" name="100 Flecha derecha"/>
          <p:cNvSpPr/>
          <p:nvPr/>
        </p:nvSpPr>
        <p:spPr>
          <a:xfrm>
            <a:off x="4495800" y="4191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</Template>
  <TotalTime>567</TotalTime>
  <Words>2234</Words>
  <Application>Microsoft Office PowerPoint</Application>
  <PresentationFormat>Presentación en pantalla (4:3)</PresentationFormat>
  <Paragraphs>1749</Paragraphs>
  <Slides>51</Slides>
  <Notes>31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2" baseType="lpstr">
      <vt:lpstr>Plantilla</vt:lpstr>
      <vt:lpstr>Functional Value return and Parameter Passing</vt:lpstr>
      <vt:lpstr>PL/0 Program</vt:lpstr>
      <vt:lpstr>Extended PL/0 Program</vt:lpstr>
      <vt:lpstr>Functional Value Return</vt:lpstr>
      <vt:lpstr>Functional Value Return</vt:lpstr>
      <vt:lpstr>Functional Value Return</vt:lpstr>
      <vt:lpstr>Functional Value Return</vt:lpstr>
      <vt:lpstr>Functional Value Return</vt:lpstr>
      <vt:lpstr>Functional Value Return</vt:lpstr>
      <vt:lpstr>Functional Value Return</vt:lpstr>
      <vt:lpstr>Functional Value Return</vt:lpstr>
      <vt:lpstr>Recover FV</vt:lpstr>
      <vt:lpstr>Functional Value Return</vt:lpstr>
      <vt:lpstr>Functional Value Return</vt:lpstr>
      <vt:lpstr>Functional Value Return</vt:lpstr>
      <vt:lpstr>Functional Value Return</vt:lpstr>
      <vt:lpstr>Recover FV</vt:lpstr>
      <vt:lpstr>Differentiate call types</vt:lpstr>
      <vt:lpstr>Parameter Passing</vt:lpstr>
      <vt:lpstr>How Parameter Passing works?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Param Passing Example</vt:lpstr>
      <vt:lpstr>PL/0 Extended grammar</vt:lpstr>
      <vt:lpstr>Parsing the parameter block</vt:lpstr>
      <vt:lpstr>parameter-block()</vt:lpstr>
      <vt:lpstr>Address of variables</vt:lpstr>
      <vt:lpstr>Parsing the parameter list</vt:lpstr>
      <vt:lpstr>parameter-list()</vt:lpstr>
      <vt:lpstr>What is stack_size?</vt:lpstr>
      <vt:lpstr>updateStackSize()</vt:lpstr>
    </vt:vector>
  </TitlesOfParts>
  <Company>NERV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Procedures: Code Generation (Part 2)</dc:title>
  <dc:creator>Edward Aymerich</dc:creator>
  <cp:lastModifiedBy>Edward Aymerich Sánchez</cp:lastModifiedBy>
  <cp:revision>23</cp:revision>
  <dcterms:created xsi:type="dcterms:W3CDTF">2014-07-16T13:22:05Z</dcterms:created>
  <dcterms:modified xsi:type="dcterms:W3CDTF">2014-11-19T21:20:40Z</dcterms:modified>
</cp:coreProperties>
</file>