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9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77" r:id="rId29"/>
    <p:sldId id="286" r:id="rId30"/>
    <p:sldId id="287" r:id="rId31"/>
    <p:sldId id="288" r:id="rId32"/>
    <p:sldId id="289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5566B-E543-46BB-B2C7-84A030806FEA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Procedures: Code Generation</a:t>
            </a:r>
            <a:br>
              <a:rPr lang="en-US" dirty="0" smtClean="0"/>
            </a:br>
            <a:r>
              <a:rPr lang="en-US" dirty="0" smtClean="0"/>
              <a:t>(Part 2)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COP 3402 System Software</a:t>
            </a:r>
          </a:p>
          <a:p>
            <a:r>
              <a:rPr lang="en-US" dirty="0" smtClean="0"/>
              <a:t>Summer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Recursive Programs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r>
              <a:rPr lang="en-US" dirty="0" smtClean="0"/>
              <a:t>Consider this PL0 code:</a:t>
            </a:r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533400" y="25908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fooA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fooB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	call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solidFill>
                  <a:srgbClr val="0070C0"/>
                </a:solidFill>
                <a:ea typeface="ＭＳ Ｐゴシック" pitchFamily="34" charset="-128"/>
              </a:rPr>
              <a:t>		end;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call </a:t>
            </a:r>
            <a:r>
              <a:rPr kumimoji="0" lang="en-US" sz="1600" b="0" i="0" u="none" strike="noStrike" kern="1200" cap="none" spc="0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fooB</a:t>
            </a: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solidFill>
                  <a:srgbClr val="FF0000"/>
                </a:solidFill>
                <a:ea typeface="ＭＳ Ｐゴシック" pitchFamily="34" charset="-128"/>
              </a:rPr>
              <a:t>	end;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ea typeface="ＭＳ Ｐゴシック" pitchFamily="34" charset="-128"/>
              </a:rPr>
              <a:t>	call </a:t>
            </a:r>
            <a:r>
              <a:rPr lang="en-US" sz="1600" noProof="0" dirty="0" err="1" smtClean="0">
                <a:ea typeface="ＭＳ Ｐゴシック" pitchFamily="34" charset="-128"/>
              </a:rPr>
              <a:t>fooA</a:t>
            </a:r>
            <a:r>
              <a:rPr lang="en-US" sz="1600" noProof="0" dirty="0" smtClean="0">
                <a:ea typeface="ＭＳ Ｐゴシック" pitchFamily="34" charset="-128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end.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495800" y="25908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Here, we enter the procedure into the symbol table using a bogus address (666).</a:t>
            </a:r>
            <a:endParaRPr lang="en-US" dirty="0"/>
          </a:p>
        </p:txBody>
      </p:sp>
      <p:cxnSp>
        <p:nvCxnSpPr>
          <p:cNvPr id="6" name="5 Conector recto de flecha"/>
          <p:cNvCxnSpPr>
            <a:endCxn id="5" idx="1"/>
          </p:cNvCxnSpPr>
          <p:nvPr/>
        </p:nvCxnSpPr>
        <p:spPr>
          <a:xfrm>
            <a:off x="2057400" y="2743200"/>
            <a:ext cx="2438400" cy="1707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4572000" y="3962400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here, we generate a CAL operation using </a:t>
            </a:r>
            <a:r>
              <a:rPr lang="en-US" dirty="0" err="1" smtClean="0"/>
              <a:t>fooA’s</a:t>
            </a:r>
            <a:r>
              <a:rPr lang="en-US" dirty="0" smtClean="0"/>
              <a:t> bogus address:</a:t>
            </a:r>
          </a:p>
          <a:p>
            <a:r>
              <a:rPr lang="en-US" dirty="0" smtClean="0"/>
              <a:t>CAL 0 2 666 </a:t>
            </a:r>
            <a:endParaRPr lang="en-US" dirty="0"/>
          </a:p>
        </p:txBody>
      </p:sp>
      <p:cxnSp>
        <p:nvCxnSpPr>
          <p:cNvPr id="8" name="7 Conector recto de flecha"/>
          <p:cNvCxnSpPr>
            <a:endCxn id="7" idx="1"/>
          </p:cNvCxnSpPr>
          <p:nvPr/>
        </p:nvCxnSpPr>
        <p:spPr>
          <a:xfrm>
            <a:off x="2362200" y="3657600"/>
            <a:ext cx="2209800" cy="76646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Recursive Programs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r>
              <a:rPr lang="en-US" dirty="0" smtClean="0"/>
              <a:t>Consider this PL0 code:</a:t>
            </a:r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533400" y="25908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fooA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fooB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	call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solidFill>
                  <a:srgbClr val="0070C0"/>
                </a:solidFill>
                <a:ea typeface="ＭＳ Ｐゴシック" pitchFamily="34" charset="-128"/>
              </a:rPr>
              <a:t>		end;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call </a:t>
            </a:r>
            <a:r>
              <a:rPr kumimoji="0" lang="en-US" sz="1600" b="0" i="0" u="none" strike="noStrike" kern="1200" cap="none" spc="0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fooB</a:t>
            </a: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solidFill>
                  <a:srgbClr val="FF0000"/>
                </a:solidFill>
                <a:ea typeface="ＭＳ Ｐゴシック" pitchFamily="34" charset="-128"/>
              </a:rPr>
              <a:t>	end;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ea typeface="ＭＳ Ｐゴシック" pitchFamily="34" charset="-128"/>
              </a:rPr>
              <a:t>	call </a:t>
            </a:r>
            <a:r>
              <a:rPr lang="en-US" sz="1600" noProof="0" dirty="0" err="1" smtClean="0">
                <a:ea typeface="ＭＳ Ｐゴシック" pitchFamily="34" charset="-128"/>
              </a:rPr>
              <a:t>fooA</a:t>
            </a:r>
            <a:r>
              <a:rPr lang="en-US" sz="1600" noProof="0" dirty="0" smtClean="0">
                <a:ea typeface="ＭＳ Ｐゴシック" pitchFamily="34" charset="-128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end.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495800" y="25908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Here, we enter the procedure into the symbol table using a bogus address (666).</a:t>
            </a:r>
            <a:endParaRPr lang="en-US" dirty="0"/>
          </a:p>
        </p:txBody>
      </p:sp>
      <p:cxnSp>
        <p:nvCxnSpPr>
          <p:cNvPr id="6" name="5 Conector recto de flecha"/>
          <p:cNvCxnSpPr>
            <a:endCxn id="5" idx="1"/>
          </p:cNvCxnSpPr>
          <p:nvPr/>
        </p:nvCxnSpPr>
        <p:spPr>
          <a:xfrm>
            <a:off x="2057400" y="2743200"/>
            <a:ext cx="2438400" cy="1707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4572000" y="3962400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here, we generate a CAL operation using </a:t>
            </a:r>
            <a:r>
              <a:rPr lang="en-US" dirty="0" err="1" smtClean="0"/>
              <a:t>fooA’s</a:t>
            </a:r>
            <a:r>
              <a:rPr lang="en-US" dirty="0" smtClean="0"/>
              <a:t> bogus address:</a:t>
            </a:r>
          </a:p>
          <a:p>
            <a:r>
              <a:rPr lang="en-US" dirty="0" smtClean="0"/>
              <a:t>CAL 0 2 666 </a:t>
            </a:r>
            <a:endParaRPr lang="en-US" dirty="0"/>
          </a:p>
        </p:txBody>
      </p:sp>
      <p:cxnSp>
        <p:nvCxnSpPr>
          <p:cNvPr id="8" name="7 Conector recto de flecha"/>
          <p:cNvCxnSpPr>
            <a:endCxn id="7" idx="1"/>
          </p:cNvCxnSpPr>
          <p:nvPr/>
        </p:nvCxnSpPr>
        <p:spPr>
          <a:xfrm>
            <a:off x="2362200" y="3657600"/>
            <a:ext cx="2209800" cy="76646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4038600" y="5486400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 we know </a:t>
            </a:r>
            <a:r>
              <a:rPr lang="en-US" dirty="0" err="1" smtClean="0"/>
              <a:t>fooA’s</a:t>
            </a:r>
            <a:r>
              <a:rPr lang="en-US" dirty="0" smtClean="0"/>
              <a:t> real address, but it’s too late, we already generated who knows how many wrong CALs.</a:t>
            </a:r>
            <a:endParaRPr lang="en-US" dirty="0"/>
          </a:p>
        </p:txBody>
      </p:sp>
      <p:cxnSp>
        <p:nvCxnSpPr>
          <p:cNvPr id="10" name="9 Conector recto de flecha"/>
          <p:cNvCxnSpPr>
            <a:endCxn id="9" idx="1"/>
          </p:cNvCxnSpPr>
          <p:nvPr/>
        </p:nvCxnSpPr>
        <p:spPr>
          <a:xfrm>
            <a:off x="1447800" y="4191000"/>
            <a:ext cx="2590800" cy="175706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Recursive Programs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r>
              <a:rPr lang="en-US" dirty="0" smtClean="0"/>
              <a:t>Using the INC address works in some programs, but fails for some recursive programs.</a:t>
            </a:r>
          </a:p>
          <a:p>
            <a:r>
              <a:rPr lang="en-US" dirty="0" smtClean="0"/>
              <a:t>Using the INC address for procedures is a lie!!!</a:t>
            </a:r>
            <a:endParaRPr lang="en-US" dirty="0"/>
          </a:p>
        </p:txBody>
      </p:sp>
      <p:pic>
        <p:nvPicPr>
          <p:cNvPr id="11" name="3 Marcador de contenido" descr="the_cake_is_a_lie_by_theShad0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4114800"/>
            <a:ext cx="2643981" cy="2643981"/>
          </a:xfrm>
          <a:prstGeom prst="rect">
            <a:avLst/>
          </a:prstGeom>
        </p:spPr>
      </p:pic>
      <p:sp>
        <p:nvSpPr>
          <p:cNvPr id="12" name="11 CuadroTexto"/>
          <p:cNvSpPr txBox="1"/>
          <p:nvPr/>
        </p:nvSpPr>
        <p:spPr>
          <a:xfrm>
            <a:off x="3886200" y="6324600"/>
            <a:ext cx="8382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INC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r>
              <a:rPr lang="en-US" dirty="0" smtClean="0"/>
              <a:t>The scope of a symbol refers to where it is valid to use some given symbol.</a:t>
            </a:r>
          </a:p>
          <a:p>
            <a:r>
              <a:rPr lang="en-US" dirty="0" smtClean="0"/>
              <a:t>The scope begins with the symbol declaration.</a:t>
            </a:r>
          </a:p>
          <a:p>
            <a:r>
              <a:rPr lang="en-US" dirty="0" smtClean="0"/>
              <a:t>When the lexicographical level is less than the level at which the symbol was declared, the scope of that symbol ends.</a:t>
            </a:r>
          </a:p>
          <a:p>
            <a:r>
              <a:rPr lang="en-US" dirty="0" smtClean="0"/>
              <a:t>Variables declared at level 0 have global scope: can be used anywhere.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read x;		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a:=x;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y:=b;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write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b:=a;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800" dirty="0" smtClean="0"/>
              <a:t>A symbol can be used only after it is declared.</a:t>
            </a:r>
          </a:p>
          <a:p>
            <a:endParaRPr lang="en-US" sz="4800" dirty="0" smtClean="0"/>
          </a:p>
          <a:p>
            <a:r>
              <a:rPr lang="en-US" sz="4800" dirty="0" smtClean="0"/>
              <a:t>Access to: </a:t>
            </a:r>
            <a:r>
              <a:rPr lang="en-US" sz="4800" dirty="0" err="1" smtClean="0"/>
              <a:t>a,b,x,foo</a:t>
            </a:r>
            <a:endParaRPr lang="en-US" sz="4800" dirty="0" smtClean="0"/>
          </a:p>
          <a:p>
            <a:endParaRPr lang="en-US" sz="4800" dirty="0" smtClean="0"/>
          </a:p>
          <a:p>
            <a:r>
              <a:rPr lang="en-US" sz="4800" dirty="0" smtClean="0"/>
              <a:t>Access to: </a:t>
            </a:r>
            <a:r>
              <a:rPr lang="en-US" sz="4800" dirty="0" err="1" smtClean="0"/>
              <a:t>a,b,y,foo,lol</a:t>
            </a:r>
            <a:endParaRPr lang="en-US" sz="4800" dirty="0" smtClean="0"/>
          </a:p>
          <a:p>
            <a:endParaRPr lang="en-US" sz="4800" dirty="0" smtClean="0"/>
          </a:p>
          <a:p>
            <a:r>
              <a:rPr lang="en-US" sz="4800" dirty="0" smtClean="0"/>
              <a:t>Access to: </a:t>
            </a:r>
            <a:r>
              <a:rPr lang="en-US" sz="4800" dirty="0" err="1" smtClean="0"/>
              <a:t>a,b,foo,lol</a:t>
            </a:r>
            <a:endParaRPr lang="en-US" sz="4800" dirty="0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228600" y="1600200"/>
            <a:ext cx="76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2286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1524000" y="2438400"/>
            <a:ext cx="31242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flipV="1">
            <a:off x="1524000" y="3657600"/>
            <a:ext cx="31242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flipV="1">
            <a:off x="1219200" y="4495800"/>
            <a:ext cx="34290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read x;		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a:=x;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y:=b;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write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b:=a;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800" dirty="0" err="1" smtClean="0"/>
              <a:t>foo</a:t>
            </a:r>
            <a:r>
              <a:rPr lang="en-US" sz="4800" dirty="0" smtClean="0"/>
              <a:t> can’t access </a:t>
            </a:r>
            <a:r>
              <a:rPr lang="en-US" sz="4800" dirty="0" err="1" smtClean="0"/>
              <a:t>lol</a:t>
            </a:r>
            <a:r>
              <a:rPr lang="en-US" sz="4800" dirty="0" smtClean="0"/>
              <a:t>: it has not been declared.</a:t>
            </a:r>
          </a:p>
          <a:p>
            <a:endParaRPr lang="en-US" sz="4800" dirty="0" smtClean="0"/>
          </a:p>
          <a:p>
            <a:r>
              <a:rPr lang="en-US" sz="4800" dirty="0" err="1" smtClean="0"/>
              <a:t>lol</a:t>
            </a:r>
            <a:r>
              <a:rPr lang="en-US" sz="4800" dirty="0" smtClean="0"/>
              <a:t> can’t access x: the scope of x has ended.</a:t>
            </a:r>
          </a:p>
          <a:p>
            <a:endParaRPr lang="en-US" sz="4800" dirty="0" smtClean="0"/>
          </a:p>
          <a:p>
            <a:r>
              <a:rPr lang="en-US" sz="4800" dirty="0" smtClean="0"/>
              <a:t>Main can’t access </a:t>
            </a:r>
            <a:r>
              <a:rPr lang="en-US" sz="4800" dirty="0" err="1" smtClean="0"/>
              <a:t>x,y</a:t>
            </a:r>
            <a:r>
              <a:rPr lang="en-US" sz="4800" dirty="0" smtClean="0"/>
              <a:t>: both scopes have ended.</a:t>
            </a:r>
            <a:endParaRPr lang="en-US" sz="4800" dirty="0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228600" y="1600200"/>
            <a:ext cx="76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2286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10" name="9 Cerrar llave"/>
          <p:cNvSpPr/>
          <p:nvPr/>
        </p:nvSpPr>
        <p:spPr>
          <a:xfrm>
            <a:off x="2286000" y="2133600"/>
            <a:ext cx="304800" cy="10668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Conector recto de flecha"/>
          <p:cNvCxnSpPr>
            <a:stCxn id="10" idx="1"/>
          </p:cNvCxnSpPr>
          <p:nvPr/>
        </p:nvCxnSpPr>
        <p:spPr>
          <a:xfrm>
            <a:off x="2590800" y="2667000"/>
            <a:ext cx="21336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13 Cerrar llave"/>
          <p:cNvSpPr/>
          <p:nvPr/>
        </p:nvSpPr>
        <p:spPr>
          <a:xfrm>
            <a:off x="2286000" y="3429000"/>
            <a:ext cx="304800" cy="10668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15 Conector recto de flecha"/>
          <p:cNvCxnSpPr>
            <a:stCxn id="14" idx="1"/>
          </p:cNvCxnSpPr>
          <p:nvPr/>
        </p:nvCxnSpPr>
        <p:spPr>
          <a:xfrm>
            <a:off x="2590800" y="3962400"/>
            <a:ext cx="20574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stCxn id="10" idx="1"/>
          </p:cNvCxnSpPr>
          <p:nvPr/>
        </p:nvCxnSpPr>
        <p:spPr>
          <a:xfrm>
            <a:off x="2590800" y="2667000"/>
            <a:ext cx="2057400" cy="1371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How to handle symbol’s scope?</a:t>
            </a:r>
            <a:endParaRPr lang="en-US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Symbol Table!</a:t>
            </a:r>
          </a:p>
          <a:p>
            <a:r>
              <a:rPr lang="en-US" dirty="0" smtClean="0"/>
              <a:t>When the scope begins, add the symbol to the symbol table.</a:t>
            </a:r>
          </a:p>
          <a:p>
            <a:r>
              <a:rPr lang="en-US" dirty="0" smtClean="0"/>
              <a:t>When the scope ends, delete the symbol from the symbol table (it can’t be used anymore).</a:t>
            </a:r>
          </a:p>
          <a:p>
            <a:r>
              <a:rPr lang="en-US" dirty="0" smtClean="0"/>
              <a:t>How to delete symbols depends on implementation, but here is one example.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How to handle symbol’s scope?</a:t>
            </a:r>
            <a:endParaRPr lang="en-US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that the symbol table is a simple array of symbols, where each new symbol is added at the end. </a:t>
            </a:r>
          </a:p>
          <a:p>
            <a:r>
              <a:rPr lang="en-US" dirty="0" smtClean="0"/>
              <a:t>'</a:t>
            </a:r>
            <a:r>
              <a:rPr lang="en-US" dirty="0" err="1" smtClean="0"/>
              <a:t>symbol_table</a:t>
            </a:r>
            <a:r>
              <a:rPr lang="en-US" dirty="0" smtClean="0"/>
              <a:t>‘ denotes the array of symbols.</a:t>
            </a:r>
          </a:p>
          <a:p>
            <a:r>
              <a:rPr lang="en-US" dirty="0" smtClean="0"/>
              <a:t>‘</a:t>
            </a:r>
            <a:r>
              <a:rPr lang="en-US" dirty="0" err="1" smtClean="0"/>
              <a:t>sx</a:t>
            </a:r>
            <a:r>
              <a:rPr lang="en-US" dirty="0" smtClean="0"/>
              <a:t>' denotes the amount of symbols in the symbol table. It starts at </a:t>
            </a:r>
            <a:r>
              <a:rPr lang="en-US" dirty="0" err="1" smtClean="0"/>
              <a:t>sx</a:t>
            </a:r>
            <a:r>
              <a:rPr lang="en-US" dirty="0" smtClean="0"/>
              <a:t>=0.</a:t>
            </a:r>
          </a:p>
          <a:p>
            <a:r>
              <a:rPr lang="en-US" dirty="0" smtClean="0"/>
              <a:t>Both are global variables.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Add a new symbol</a:t>
            </a:r>
            <a:endParaRPr lang="en-US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add the symbol at the end of the array.</a:t>
            </a:r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990600" y="2209800"/>
            <a:ext cx="7162800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enter(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kind,name,val,level,addr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table[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].kind = kind;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(table[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].name, name);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table[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].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table[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].level = level;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table[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].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++;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Delete symbols</a:t>
            </a:r>
            <a:endParaRPr lang="en-US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we leave level 1, we don’t need the symbols declared at level 1 anymore.</a:t>
            </a:r>
          </a:p>
          <a:p>
            <a:r>
              <a:rPr lang="en-US" dirty="0" smtClean="0"/>
              <a:t>One option is to loop through the whole array, and delete the symbols with level 1 or more.</a:t>
            </a:r>
          </a:p>
          <a:p>
            <a:r>
              <a:rPr lang="en-US" dirty="0" smtClean="0"/>
              <a:t>Cumbersome: deleting arbitrary symbols from an array requires to move the symbols after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Procedure Address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6019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There are two possible addresses to use for a procedure:</a:t>
            </a:r>
          </a:p>
          <a:p>
            <a:pPr lvl="1"/>
            <a:r>
              <a:rPr lang="en-US" dirty="0" smtClean="0"/>
              <a:t>The initial JMP address</a:t>
            </a:r>
          </a:p>
          <a:p>
            <a:pPr lvl="1"/>
            <a:r>
              <a:rPr lang="en-US" dirty="0" smtClean="0"/>
              <a:t>The INC address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Both are valid to use, because the program will behave exactly in same way.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705600" y="2362200"/>
            <a:ext cx="2133600" cy="281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0 6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01 </a:t>
            </a:r>
            <a:r>
              <a:rPr lang="en-US" dirty="0" err="1" smtClean="0">
                <a:solidFill>
                  <a:schemeClr val="accent1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 0 2</a:t>
            </a:r>
            <a:endParaRPr lang="en-US" dirty="0">
              <a:solidFill>
                <a:schemeClr val="accent1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02 inc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03 lit 0 2</a:t>
            </a:r>
            <a:endParaRPr lang="en-US" dirty="0">
              <a:solidFill>
                <a:schemeClr val="accent1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04 </a:t>
            </a:r>
            <a:r>
              <a:rPr lang="en-US" dirty="0" err="1">
                <a:solidFill>
                  <a:schemeClr val="accent1"/>
                </a:solidFill>
                <a:latin typeface="Courier10 BT" pitchFamily="49" charset="0"/>
              </a:rPr>
              <a:t>sto</a:t>
            </a:r>
            <a:r>
              <a:rPr lang="en-US" dirty="0">
                <a:solidFill>
                  <a:schemeClr val="accent1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0 5</a:t>
            </a:r>
            <a:r>
              <a:rPr lang="en-US" dirty="0">
                <a:solidFill>
                  <a:schemeClr val="accent1"/>
                </a:solidFill>
                <a:latin typeface="Courier10 BT" pitchFamily="49" charset="0"/>
              </a:rPr>
              <a:t>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05 </a:t>
            </a:r>
            <a:r>
              <a:rPr lang="en-US" dirty="0" err="1">
                <a:solidFill>
                  <a:schemeClr val="accent1"/>
                </a:solidFill>
                <a:latin typeface="Courier10 BT" pitchFamily="49" charset="0"/>
              </a:rPr>
              <a:t>opr</a:t>
            </a:r>
            <a:r>
              <a:rPr lang="en-US" dirty="0">
                <a:solidFill>
                  <a:schemeClr val="accent1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0 0</a:t>
            </a:r>
            <a:endParaRPr lang="en-US" dirty="0">
              <a:solidFill>
                <a:schemeClr val="accent1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06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0 4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07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0 2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08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rtn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0 0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Delete Symbols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read x;		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a:=x;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y:=b;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write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b:=a;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800" dirty="0" smtClean="0"/>
              <a:t>0 a</a:t>
            </a:r>
          </a:p>
          <a:p>
            <a:r>
              <a:rPr lang="en-US" sz="4800" dirty="0" smtClean="0"/>
              <a:t>0 b</a:t>
            </a:r>
          </a:p>
          <a:p>
            <a:r>
              <a:rPr lang="en-US" sz="4800" dirty="0" smtClean="0"/>
              <a:t>0 </a:t>
            </a:r>
            <a:r>
              <a:rPr lang="en-US" sz="4800" dirty="0" err="1" smtClean="0"/>
              <a:t>foo</a:t>
            </a:r>
            <a:endParaRPr lang="en-US" sz="4800" dirty="0" smtClean="0"/>
          </a:p>
          <a:p>
            <a:r>
              <a:rPr lang="en-US" sz="4800" dirty="0" smtClean="0"/>
              <a:t>1 x</a:t>
            </a:r>
          </a:p>
          <a:p>
            <a:endParaRPr lang="en-US" sz="4800" dirty="0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228600" y="1600200"/>
            <a:ext cx="76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2286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13" name="12 Flecha derecha"/>
          <p:cNvSpPr/>
          <p:nvPr/>
        </p:nvSpPr>
        <p:spPr>
          <a:xfrm flipH="1">
            <a:off x="2209800" y="1524000"/>
            <a:ext cx="533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Flecha derecha"/>
          <p:cNvSpPr/>
          <p:nvPr/>
        </p:nvSpPr>
        <p:spPr>
          <a:xfrm flipH="1">
            <a:off x="2362200" y="1676400"/>
            <a:ext cx="533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Flecha derecha"/>
          <p:cNvSpPr/>
          <p:nvPr/>
        </p:nvSpPr>
        <p:spPr>
          <a:xfrm flipH="1">
            <a:off x="2362200" y="1905000"/>
            <a:ext cx="533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Flecha derecha"/>
          <p:cNvSpPr/>
          <p:nvPr/>
        </p:nvSpPr>
        <p:spPr>
          <a:xfrm flipH="1">
            <a:off x="2133600" y="2895600"/>
            <a:ext cx="533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CuadroTexto"/>
          <p:cNvSpPr txBox="1"/>
          <p:nvPr/>
        </p:nvSpPr>
        <p:spPr>
          <a:xfrm>
            <a:off x="4648200" y="12954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Symbol Table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3" grpId="0" animBg="1"/>
      <p:bldP spid="15" grpId="0" animBg="1"/>
      <p:bldP spid="15" grpId="1" animBg="1"/>
      <p:bldP spid="17" grpId="0" animBg="1"/>
      <p:bldP spid="17" grpId="1" animBg="1"/>
      <p:bldP spid="18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Delete Symbols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read x;		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a:=x;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y:=b;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write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b:=a;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nd.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800" dirty="0" smtClean="0"/>
              <a:t>0 a</a:t>
            </a:r>
          </a:p>
          <a:p>
            <a:r>
              <a:rPr lang="en-US" sz="4800" dirty="0" smtClean="0"/>
              <a:t>0 b</a:t>
            </a:r>
          </a:p>
          <a:p>
            <a:r>
              <a:rPr lang="en-US" sz="4800" dirty="0" smtClean="0"/>
              <a:t>0 </a:t>
            </a:r>
            <a:r>
              <a:rPr lang="en-US" sz="4800" dirty="0" err="1" smtClean="0"/>
              <a:t>foo</a:t>
            </a:r>
            <a:endParaRPr lang="en-US" sz="4800" dirty="0" smtClean="0"/>
          </a:p>
          <a:p>
            <a:endParaRPr lang="en-US" sz="4800" dirty="0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228600" y="1600200"/>
            <a:ext cx="76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2286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10" name="9 Flecha derecha"/>
          <p:cNvSpPr/>
          <p:nvPr/>
        </p:nvSpPr>
        <p:spPr>
          <a:xfrm flipH="1">
            <a:off x="2133600" y="3124200"/>
            <a:ext cx="533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CuadroTexto"/>
          <p:cNvSpPr txBox="1"/>
          <p:nvPr/>
        </p:nvSpPr>
        <p:spPr>
          <a:xfrm>
            <a:off x="4648200" y="12954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Symbol Table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Delete Symbols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read x;		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a:=x;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y:=b;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write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b:=a;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800" dirty="0" smtClean="0"/>
              <a:t>0 a</a:t>
            </a:r>
          </a:p>
          <a:p>
            <a:r>
              <a:rPr lang="en-US" sz="4800" dirty="0" smtClean="0"/>
              <a:t>0 b</a:t>
            </a:r>
          </a:p>
          <a:p>
            <a:r>
              <a:rPr lang="en-US" sz="4800" dirty="0" smtClean="0"/>
              <a:t>0 </a:t>
            </a:r>
            <a:r>
              <a:rPr lang="en-US" sz="4800" dirty="0" err="1" smtClean="0"/>
              <a:t>foo</a:t>
            </a:r>
            <a:endParaRPr lang="en-US" sz="4800" dirty="0" smtClean="0"/>
          </a:p>
          <a:p>
            <a:r>
              <a:rPr lang="en-US" sz="4800" smtClean="0"/>
              <a:t>0 </a:t>
            </a:r>
            <a:r>
              <a:rPr lang="en-US" sz="4800" dirty="0" err="1" smtClean="0"/>
              <a:t>lol</a:t>
            </a:r>
            <a:endParaRPr lang="en-US" sz="4800" dirty="0" smtClean="0"/>
          </a:p>
          <a:p>
            <a:endParaRPr lang="en-US" sz="4800" dirty="0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228600" y="1600200"/>
            <a:ext cx="76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2286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10" name="9 Flecha derecha"/>
          <p:cNvSpPr/>
          <p:nvPr/>
        </p:nvSpPr>
        <p:spPr>
          <a:xfrm flipH="1">
            <a:off x="2133600" y="3124200"/>
            <a:ext cx="533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CuadroTexto"/>
          <p:cNvSpPr txBox="1"/>
          <p:nvPr/>
        </p:nvSpPr>
        <p:spPr>
          <a:xfrm>
            <a:off x="4648200" y="12954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Symbol Table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Delete Symbols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read x;		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a:=x;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y:=b;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write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b:=a;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800" dirty="0" smtClean="0"/>
              <a:t>0 a</a:t>
            </a:r>
          </a:p>
          <a:p>
            <a:r>
              <a:rPr lang="en-US" sz="4800" dirty="0" smtClean="0"/>
              <a:t>0 b</a:t>
            </a:r>
          </a:p>
          <a:p>
            <a:r>
              <a:rPr lang="en-US" sz="4800" dirty="0" smtClean="0"/>
              <a:t>0 </a:t>
            </a:r>
            <a:r>
              <a:rPr lang="en-US" sz="4800" dirty="0" err="1" smtClean="0"/>
              <a:t>foo</a:t>
            </a:r>
            <a:endParaRPr lang="en-US" sz="4800" dirty="0" smtClean="0"/>
          </a:p>
          <a:p>
            <a:r>
              <a:rPr lang="en-US" sz="4800" dirty="0" smtClean="0"/>
              <a:t>0 </a:t>
            </a:r>
            <a:r>
              <a:rPr lang="en-US" sz="4800" dirty="0" err="1" smtClean="0"/>
              <a:t>lol</a:t>
            </a:r>
            <a:endParaRPr lang="en-US" sz="4800" dirty="0" smtClean="0"/>
          </a:p>
          <a:p>
            <a:r>
              <a:rPr lang="en-US" sz="4800" dirty="0" smtClean="0"/>
              <a:t>1 y</a:t>
            </a:r>
          </a:p>
          <a:p>
            <a:endParaRPr lang="en-US" sz="4800" dirty="0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228600" y="1600200"/>
            <a:ext cx="76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2286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10" name="9 Flecha derecha"/>
          <p:cNvSpPr/>
          <p:nvPr/>
        </p:nvSpPr>
        <p:spPr>
          <a:xfrm flipH="1">
            <a:off x="1981200" y="3352800"/>
            <a:ext cx="533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CuadroTexto"/>
          <p:cNvSpPr txBox="1"/>
          <p:nvPr/>
        </p:nvSpPr>
        <p:spPr>
          <a:xfrm>
            <a:off x="4648200" y="12954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Symbol Table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Delete Symbols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read x;		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a:=x;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y:=b;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write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b:=a;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800" dirty="0" smtClean="0"/>
              <a:t>0 a</a:t>
            </a:r>
          </a:p>
          <a:p>
            <a:r>
              <a:rPr lang="en-US" sz="4800" dirty="0" smtClean="0"/>
              <a:t>0 b</a:t>
            </a:r>
          </a:p>
          <a:p>
            <a:r>
              <a:rPr lang="en-US" sz="4800" dirty="0" smtClean="0"/>
              <a:t>0 </a:t>
            </a:r>
            <a:r>
              <a:rPr lang="en-US" sz="4800" dirty="0" err="1" smtClean="0"/>
              <a:t>foo</a:t>
            </a:r>
            <a:endParaRPr lang="en-US" sz="4800" dirty="0" smtClean="0"/>
          </a:p>
          <a:p>
            <a:r>
              <a:rPr lang="en-US" sz="4800" dirty="0" smtClean="0"/>
              <a:t>0 </a:t>
            </a:r>
            <a:r>
              <a:rPr lang="en-US" sz="4800" dirty="0" err="1" smtClean="0"/>
              <a:t>lol</a:t>
            </a:r>
            <a:endParaRPr lang="en-US" sz="4800" dirty="0" smtClean="0"/>
          </a:p>
          <a:p>
            <a:r>
              <a:rPr lang="en-US" sz="4800" dirty="0" smtClean="0"/>
              <a:t>1 y</a:t>
            </a:r>
          </a:p>
          <a:p>
            <a:endParaRPr lang="en-US" sz="4800" dirty="0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228600" y="1600200"/>
            <a:ext cx="76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2286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10" name="9 Flecha derecha"/>
          <p:cNvSpPr/>
          <p:nvPr/>
        </p:nvSpPr>
        <p:spPr>
          <a:xfrm flipH="1">
            <a:off x="2286000" y="4267200"/>
            <a:ext cx="533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CuadroTexto"/>
          <p:cNvSpPr txBox="1"/>
          <p:nvPr/>
        </p:nvSpPr>
        <p:spPr>
          <a:xfrm>
            <a:off x="4648200" y="12954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Symbol Table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Delete Symbols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read x;		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a:=x;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y:=b;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write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b:=a;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800" dirty="0" smtClean="0"/>
              <a:t>0 a</a:t>
            </a:r>
          </a:p>
          <a:p>
            <a:r>
              <a:rPr lang="en-US" sz="4800" dirty="0" smtClean="0"/>
              <a:t>0 b</a:t>
            </a:r>
          </a:p>
          <a:p>
            <a:r>
              <a:rPr lang="en-US" sz="4800" dirty="0" smtClean="0"/>
              <a:t>0 </a:t>
            </a:r>
            <a:r>
              <a:rPr lang="en-US" sz="4800" dirty="0" err="1" smtClean="0"/>
              <a:t>foo</a:t>
            </a:r>
            <a:endParaRPr lang="en-US" sz="4800" dirty="0" smtClean="0"/>
          </a:p>
          <a:p>
            <a:r>
              <a:rPr lang="en-US" sz="4800" dirty="0" smtClean="0"/>
              <a:t>0 </a:t>
            </a:r>
            <a:r>
              <a:rPr lang="en-US" sz="4800" dirty="0" err="1" smtClean="0"/>
              <a:t>lol</a:t>
            </a:r>
            <a:endParaRPr lang="en-US" sz="4800" dirty="0" smtClean="0"/>
          </a:p>
          <a:p>
            <a:endParaRPr lang="en-US" sz="4800" dirty="0" smtClean="0"/>
          </a:p>
          <a:p>
            <a:endParaRPr lang="en-US" sz="4800" dirty="0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228600" y="1600200"/>
            <a:ext cx="76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2286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10" name="9 Flecha derecha"/>
          <p:cNvSpPr/>
          <p:nvPr/>
        </p:nvSpPr>
        <p:spPr>
          <a:xfrm flipH="1">
            <a:off x="2286000" y="4267200"/>
            <a:ext cx="533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CuadroTexto"/>
          <p:cNvSpPr txBox="1"/>
          <p:nvPr/>
        </p:nvSpPr>
        <p:spPr>
          <a:xfrm>
            <a:off x="4648200" y="12954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Symbol Table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Delete Symbols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read x;		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a:=x;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y:=b;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write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b:=a;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800" dirty="0" smtClean="0"/>
              <a:t>0 a</a:t>
            </a:r>
          </a:p>
          <a:p>
            <a:r>
              <a:rPr lang="en-US" sz="4800" dirty="0" smtClean="0"/>
              <a:t>0 b</a:t>
            </a:r>
          </a:p>
          <a:p>
            <a:r>
              <a:rPr lang="en-US" sz="4800" dirty="0" smtClean="0"/>
              <a:t>0 </a:t>
            </a:r>
            <a:r>
              <a:rPr lang="en-US" sz="4800" dirty="0" err="1" smtClean="0"/>
              <a:t>foo</a:t>
            </a:r>
            <a:endParaRPr lang="en-US" sz="4800" dirty="0" smtClean="0"/>
          </a:p>
          <a:p>
            <a:r>
              <a:rPr lang="en-US" sz="4800" dirty="0" smtClean="0"/>
              <a:t>0 </a:t>
            </a:r>
            <a:r>
              <a:rPr lang="en-US" sz="4800" dirty="0" err="1" smtClean="0"/>
              <a:t>lol</a:t>
            </a:r>
            <a:endParaRPr lang="en-US" sz="4800" dirty="0" smtClean="0"/>
          </a:p>
          <a:p>
            <a:endParaRPr lang="en-US" sz="4800" dirty="0" smtClean="0"/>
          </a:p>
          <a:p>
            <a:endParaRPr lang="en-US" sz="4800" dirty="0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228600" y="1600200"/>
            <a:ext cx="76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2286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10" name="9 Flecha derecha"/>
          <p:cNvSpPr/>
          <p:nvPr/>
        </p:nvSpPr>
        <p:spPr>
          <a:xfrm flipH="1">
            <a:off x="1981200" y="5334000"/>
            <a:ext cx="533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CuadroTexto"/>
          <p:cNvSpPr txBox="1"/>
          <p:nvPr/>
        </p:nvSpPr>
        <p:spPr>
          <a:xfrm>
            <a:off x="4648200" y="12954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Symbol Table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Delete Symbols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read x;		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a:=x;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y:=b;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write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end;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b:=a;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call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end.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endParaRPr lang="en-US" sz="4800" dirty="0" smtClean="0"/>
          </a:p>
          <a:p>
            <a:endParaRPr lang="en-US" sz="4800" dirty="0"/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228600" y="1600200"/>
            <a:ext cx="76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2286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342900" marR="0" lvl="0" indent="-3429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10" name="9 Flecha derecha"/>
          <p:cNvSpPr/>
          <p:nvPr/>
        </p:nvSpPr>
        <p:spPr>
          <a:xfrm flipH="1">
            <a:off x="1981200" y="5334000"/>
            <a:ext cx="533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CuadroTexto"/>
          <p:cNvSpPr txBox="1"/>
          <p:nvPr/>
        </p:nvSpPr>
        <p:spPr>
          <a:xfrm>
            <a:off x="4648200" y="12954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Symbol Table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Delete symbols</a:t>
            </a:r>
            <a:endParaRPr lang="en-US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Symbols are inserted in order, with every symbol having the same or higher lexicographical level.</a:t>
            </a:r>
          </a:p>
          <a:p>
            <a:r>
              <a:rPr lang="en-US" dirty="0" smtClean="0"/>
              <a:t>When we delete symbols, we only do it at the end of the array.</a:t>
            </a:r>
          </a:p>
          <a:p>
            <a:r>
              <a:rPr lang="en-US" dirty="0" smtClean="0"/>
              <a:t>A better option to delete symbols is to just decrement SX by the right amount.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Delete symbols</a:t>
            </a:r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57200" y="1447800"/>
            <a:ext cx="8077200" cy="518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procedure BLOCK();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level++;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prev_sx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space = 4;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jmpaddr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gen(JMP, 0, NEXT_CODE_ADDR); 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if TOKEN = “const” then CONST-DECL();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if TOKEN = “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” then space += VAR-DECL();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if TOKEN = “procedure” then  PROC-DECL();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code[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jmpaddr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].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NEXT_CODE_ADDR;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gen(INC, 0, space); 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STATEMENT(); 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gen(RTN, 0, 0);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prev_sx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level--;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end;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Procedure Address (JMP)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8153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Here, we use the procedure declaration to store the address of the procedure: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381000" y="3581400"/>
            <a:ext cx="8229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procedure PROC-DECL;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if TOKEN &lt;&gt; IDENTIFIER then ERROR() 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enter(PROCEDURE,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ident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,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0, level, NEXT_CODE_ADDR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if TOKEN &lt;&gt; “;” then ERROR();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BLOCK();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if TOKEN &lt;&gt; “;” then ERROR();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end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219200" y="2971800"/>
            <a:ext cx="693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procedure-declaration ::= { "</a:t>
            </a:r>
            <a:r>
              <a:rPr lang="en-US" b="1" dirty="0" smtClean="0"/>
              <a:t>procedure</a:t>
            </a:r>
            <a:r>
              <a:rPr lang="en-US" dirty="0" smtClean="0"/>
              <a:t>" </a:t>
            </a:r>
            <a:r>
              <a:rPr lang="en-US" dirty="0" err="1" smtClean="0"/>
              <a:t>ident</a:t>
            </a:r>
            <a:r>
              <a:rPr lang="en-US" dirty="0" smtClean="0"/>
              <a:t> "</a:t>
            </a:r>
            <a:r>
              <a:rPr lang="en-US" b="1" dirty="0" smtClean="0"/>
              <a:t>;</a:t>
            </a:r>
            <a:r>
              <a:rPr lang="en-US" dirty="0" smtClean="0"/>
              <a:t>" block "</a:t>
            </a:r>
            <a:r>
              <a:rPr lang="en-US" b="1" dirty="0" smtClean="0"/>
              <a:t>;</a:t>
            </a:r>
            <a:r>
              <a:rPr lang="en-US" dirty="0" smtClean="0"/>
              <a:t>" }</a:t>
            </a:r>
            <a:endParaRPr lang="en-US" dirty="0"/>
          </a:p>
        </p:txBody>
      </p:sp>
      <p:sp>
        <p:nvSpPr>
          <p:cNvPr id="7" name="6 CuadroTexto"/>
          <p:cNvSpPr txBox="1"/>
          <p:nvPr/>
        </p:nvSpPr>
        <p:spPr>
          <a:xfrm>
            <a:off x="6400800" y="4953000"/>
            <a:ext cx="2438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works because the first code instruction that block() generates is the JMP for this procedure.</a:t>
            </a:r>
            <a:endParaRPr lang="en-US" dirty="0"/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4343400" y="4724400"/>
            <a:ext cx="2057400" cy="685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Find symbols</a:t>
            </a:r>
            <a:endParaRPr lang="en-US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symbols have the same name, resolving the scope could be a problem.</a:t>
            </a:r>
          </a:p>
          <a:p>
            <a:endParaRPr lang="en-US" dirty="0" smtClean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57200" y="2895600"/>
            <a:ext cx="4038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var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a,b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procedure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foo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var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a,x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begin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read x;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a:=x;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end;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begin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call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foo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b:=a;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call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lol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nd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7" name="6 Marcador de contenido"/>
          <p:cNvSpPr txBox="1">
            <a:spLocks/>
          </p:cNvSpPr>
          <p:nvPr/>
        </p:nvSpPr>
        <p:spPr>
          <a:xfrm>
            <a:off x="4648200" y="2971800"/>
            <a:ext cx="4038600" cy="3886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 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 b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foo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dirty="0" smtClean="0"/>
              <a:t>1 a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000" noProof="0" dirty="0" smtClean="0"/>
              <a:t>1 x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7 Flecha derecha"/>
          <p:cNvSpPr/>
          <p:nvPr/>
        </p:nvSpPr>
        <p:spPr>
          <a:xfrm flipH="1">
            <a:off x="2362200" y="4343400"/>
            <a:ext cx="533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5486400" y="3200400"/>
            <a:ext cx="12192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flipV="1">
            <a:off x="5486400" y="4191000"/>
            <a:ext cx="1219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6629400" y="41148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Which ‘a’ is the correct one to use?</a:t>
            </a:r>
            <a:endParaRPr lang="en-U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6553200" y="48006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one with the highest lexicographical level.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last one declared.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Find Symbols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Return the last symbol found:</a:t>
            </a:r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990600" y="2209800"/>
            <a:ext cx="7162800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find(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ident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index = -1;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sx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if(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(table[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].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name,ident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)==0){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	index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return index;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Find Symbols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 backwards:</a:t>
            </a:r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990600" y="2209800"/>
            <a:ext cx="7162800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find(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ident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sx-1;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&gt;= 0;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--){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if(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(table[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].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name,ident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)==0){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	return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return -1;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Procedure Address (INC)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8153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If we want to use INC, then we must obtain the INC address from the BLOCK() function: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381000" y="3352800"/>
            <a:ext cx="8229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procedure PROC-DECL;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if TOKEN &lt;&gt; IDENTIFIER then ERROR() 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enter(PROCEDURE,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ident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,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0, level, 666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if TOKEN &lt;&gt; “;” then ERROR();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</a:t>
            </a:r>
            <a:r>
              <a:rPr lang="en-US" sz="1600" dirty="0" err="1" smtClean="0">
                <a:ea typeface="ＭＳ Ｐゴシック" pitchFamily="34" charset="-128"/>
              </a:rPr>
              <a:t>proc_addr</a:t>
            </a:r>
            <a:r>
              <a:rPr lang="en-US" sz="1600" dirty="0" smtClean="0">
                <a:ea typeface="ＭＳ Ｐゴシック" pitchFamily="34" charset="-128"/>
              </a:rPr>
              <a:t> = BLOCK();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update(</a:t>
            </a:r>
            <a:r>
              <a:rPr lang="en-US" sz="1600" dirty="0" err="1" smtClean="0">
                <a:ea typeface="ＭＳ Ｐゴシック" pitchFamily="34" charset="-128"/>
              </a:rPr>
              <a:t>ident</a:t>
            </a:r>
            <a:r>
              <a:rPr lang="en-US" sz="1600" dirty="0" smtClean="0">
                <a:ea typeface="ＭＳ Ｐゴシック" pitchFamily="34" charset="-128"/>
              </a:rPr>
              <a:t>, </a:t>
            </a:r>
            <a:r>
              <a:rPr lang="en-US" sz="1600" dirty="0" err="1" smtClean="0">
                <a:ea typeface="ＭＳ Ｐゴシック" pitchFamily="34" charset="-128"/>
              </a:rPr>
              <a:t>proc_addr</a:t>
            </a:r>
            <a:r>
              <a:rPr lang="en-US" sz="1600" dirty="0" smtClean="0">
                <a:ea typeface="ＭＳ Ｐゴシック" pitchFamily="34" charset="-128"/>
              </a:rPr>
              <a:t>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if TOKEN &lt;&gt; “;” then ERROR();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end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524000" y="2971800"/>
            <a:ext cx="693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procedure-declaration ::= { "</a:t>
            </a:r>
            <a:r>
              <a:rPr lang="en-US" b="1" dirty="0" smtClean="0"/>
              <a:t>procedure</a:t>
            </a:r>
            <a:r>
              <a:rPr lang="en-US" dirty="0" smtClean="0"/>
              <a:t>" </a:t>
            </a:r>
            <a:r>
              <a:rPr lang="en-US" dirty="0" err="1" smtClean="0"/>
              <a:t>ident</a:t>
            </a:r>
            <a:r>
              <a:rPr lang="en-US" dirty="0" smtClean="0"/>
              <a:t> "</a:t>
            </a:r>
            <a:r>
              <a:rPr lang="en-US" b="1" dirty="0" smtClean="0"/>
              <a:t>;</a:t>
            </a:r>
            <a:r>
              <a:rPr lang="en-US" dirty="0" smtClean="0"/>
              <a:t>" block "</a:t>
            </a:r>
            <a:r>
              <a:rPr lang="en-US" b="1" dirty="0" smtClean="0"/>
              <a:t>;</a:t>
            </a:r>
            <a:r>
              <a:rPr lang="en-US" dirty="0" smtClean="0"/>
              <a:t>" }</a:t>
            </a:r>
            <a:endParaRPr lang="en-US" dirty="0"/>
          </a:p>
        </p:txBody>
      </p:sp>
      <p:sp>
        <p:nvSpPr>
          <p:cNvPr id="7" name="6 CuadroTexto"/>
          <p:cNvSpPr txBox="1"/>
          <p:nvPr/>
        </p:nvSpPr>
        <p:spPr>
          <a:xfrm>
            <a:off x="5638800" y="4495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bogus address</a:t>
            </a:r>
            <a:endParaRPr lang="en-US" dirty="0"/>
          </a:p>
        </p:txBody>
      </p:sp>
      <p:cxnSp>
        <p:nvCxnSpPr>
          <p:cNvPr id="9" name="8 Conector recto de flecha"/>
          <p:cNvCxnSpPr>
            <a:endCxn id="7" idx="1"/>
          </p:cNvCxnSpPr>
          <p:nvPr/>
        </p:nvCxnSpPr>
        <p:spPr>
          <a:xfrm>
            <a:off x="4114800" y="4419600"/>
            <a:ext cx="1524000" cy="2608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endCxn id="13" idx="1"/>
          </p:cNvCxnSpPr>
          <p:nvPr/>
        </p:nvCxnSpPr>
        <p:spPr>
          <a:xfrm>
            <a:off x="3048000" y="5867400"/>
            <a:ext cx="1524000" cy="3993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4572000" y="59436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Updates address in symbol table.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Procedure Address (INC)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8153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If we want to use INC, then we must obtain the INC address from the BLOCK() function: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381000" y="3352800"/>
            <a:ext cx="8229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lang="en-US" sz="1600" dirty="0" smtClean="0"/>
              <a:t>procedure BLOCK();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space = 4;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jmpaddr</a:t>
            </a:r>
            <a:r>
              <a:rPr lang="en-US" sz="1600" dirty="0" smtClean="0"/>
              <a:t> = gen(JMP, 0, 0);  </a:t>
            </a:r>
          </a:p>
          <a:p>
            <a:pPr>
              <a:buNone/>
            </a:pPr>
            <a:r>
              <a:rPr lang="en-US" sz="1600" dirty="0" smtClean="0"/>
              <a:t>	if TOKEN = “const” then CONST-DECL();</a:t>
            </a:r>
          </a:p>
          <a:p>
            <a:pPr>
              <a:buNone/>
            </a:pPr>
            <a:r>
              <a:rPr lang="en-US" sz="1600" dirty="0" smtClean="0"/>
              <a:t>	if TOKEN = “</a:t>
            </a:r>
            <a:r>
              <a:rPr lang="en-US" sz="1600" dirty="0" err="1" smtClean="0"/>
              <a:t>var</a:t>
            </a:r>
            <a:r>
              <a:rPr lang="en-US" sz="1600" dirty="0" smtClean="0"/>
              <a:t>” then space += VAR-DECL();</a:t>
            </a:r>
          </a:p>
          <a:p>
            <a:pPr>
              <a:buNone/>
            </a:pPr>
            <a:r>
              <a:rPr lang="en-US" sz="1600" dirty="0" smtClean="0"/>
              <a:t>	if TOKEN = “procedure” then  PROC-DECL();</a:t>
            </a:r>
          </a:p>
          <a:p>
            <a:pPr>
              <a:buNone/>
            </a:pPr>
            <a:r>
              <a:rPr lang="en-US" sz="1600" dirty="0" smtClean="0"/>
              <a:t>	code[</a:t>
            </a:r>
            <a:r>
              <a:rPr lang="en-US" sz="1600" dirty="0" err="1" smtClean="0"/>
              <a:t>jmpaddr</a:t>
            </a:r>
            <a:r>
              <a:rPr lang="en-US" sz="1600" dirty="0" smtClean="0"/>
              <a:t>].m = NEXT_CODE_ADDR;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</a:t>
            </a:r>
            <a:r>
              <a:rPr lang="en-US" sz="1600" dirty="0" err="1" smtClean="0">
                <a:solidFill>
                  <a:srgbClr val="0070C0"/>
                </a:solidFill>
              </a:rPr>
              <a:t>proc_addr</a:t>
            </a:r>
            <a:r>
              <a:rPr lang="en-US" sz="1600" dirty="0" smtClean="0">
                <a:solidFill>
                  <a:srgbClr val="0070C0"/>
                </a:solidFill>
              </a:rPr>
              <a:t> = gen(INC, 0, space); 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</a:t>
            </a:r>
            <a:r>
              <a:rPr lang="en-US" sz="1600" dirty="0" smtClean="0"/>
              <a:t>STATEMENT(); </a:t>
            </a:r>
            <a:endParaRPr lang="en-US" sz="16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</a:t>
            </a:r>
            <a:r>
              <a:rPr lang="en-US" sz="1600" dirty="0" smtClean="0"/>
              <a:t>gen(RTN, 0, 0);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return </a:t>
            </a:r>
            <a:r>
              <a:rPr lang="en-US" sz="1600" dirty="0" err="1" smtClean="0">
                <a:solidFill>
                  <a:srgbClr val="0070C0"/>
                </a:solidFill>
              </a:rPr>
              <a:t>proc_addr</a:t>
            </a:r>
            <a:r>
              <a:rPr lang="en-US" sz="1600" dirty="0" smtClean="0">
                <a:solidFill>
                  <a:srgbClr val="0070C0"/>
                </a:solidFill>
              </a:rPr>
              <a:t>;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6" name="5 Rectángulo"/>
          <p:cNvSpPr/>
          <p:nvPr/>
        </p:nvSpPr>
        <p:spPr>
          <a:xfrm>
            <a:off x="1524000" y="2971800"/>
            <a:ext cx="693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procedure-declaration ::= { "</a:t>
            </a:r>
            <a:r>
              <a:rPr lang="en-US" b="1" dirty="0" smtClean="0"/>
              <a:t>procedure</a:t>
            </a:r>
            <a:r>
              <a:rPr lang="en-US" dirty="0" smtClean="0"/>
              <a:t>" </a:t>
            </a:r>
            <a:r>
              <a:rPr lang="en-US" dirty="0" err="1" smtClean="0"/>
              <a:t>ident</a:t>
            </a:r>
            <a:r>
              <a:rPr lang="en-US" dirty="0" smtClean="0"/>
              <a:t> "</a:t>
            </a:r>
            <a:r>
              <a:rPr lang="en-US" b="1" dirty="0" smtClean="0"/>
              <a:t>;</a:t>
            </a:r>
            <a:r>
              <a:rPr lang="en-US" dirty="0" smtClean="0"/>
              <a:t>" block "</a:t>
            </a:r>
            <a:r>
              <a:rPr lang="en-US" b="1" dirty="0" smtClean="0"/>
              <a:t>;</a:t>
            </a:r>
            <a:r>
              <a:rPr lang="en-US" dirty="0" smtClean="0"/>
              <a:t>" }</a:t>
            </a:r>
            <a:endParaRPr lang="en-US" dirty="0"/>
          </a:p>
        </p:txBody>
      </p:sp>
      <p:cxnSp>
        <p:nvCxnSpPr>
          <p:cNvPr id="12" name="11 Conector recto de flecha"/>
          <p:cNvCxnSpPr/>
          <p:nvPr/>
        </p:nvCxnSpPr>
        <p:spPr>
          <a:xfrm flipV="1">
            <a:off x="2895600" y="5791200"/>
            <a:ext cx="2286000" cy="457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5181600" y="5638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Returns the INC address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Call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r>
              <a:rPr lang="en-US" dirty="0" smtClean="0"/>
              <a:t>To generate a call, we must verify that we’re calling a procedure, and use the correct level:</a:t>
            </a:r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457200" y="29718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procedure 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…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else if TOKEN = "call" then 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if TOKEN &lt;&gt; IDENT then ERROR (missing identifier);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dirty="0" err="1" smtClean="0">
                <a:solidFill>
                  <a:schemeClr val="accent1"/>
                </a:solidFill>
                <a:latin typeface="+mn-lt"/>
              </a:rPr>
              <a:t>i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 = find(TOKEN);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== 0 then ERROR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(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Undeclared identifier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baseline="0" dirty="0" smtClean="0">
                <a:solidFill>
                  <a:schemeClr val="accent1"/>
                </a:solidFill>
                <a:latin typeface="+mn-lt"/>
              </a:rPr>
              <a:t>	   if </a:t>
            </a:r>
            <a:r>
              <a:rPr lang="en-US" sz="1600" baseline="0" dirty="0" err="1" smtClean="0">
                <a:solidFill>
                  <a:schemeClr val="accent1"/>
                </a:solidFill>
                <a:latin typeface="+mn-lt"/>
              </a:rPr>
              <a:t>symboltype</a:t>
            </a:r>
            <a:r>
              <a:rPr lang="en-US" sz="1600" baseline="0" dirty="0" smtClean="0">
                <a:solidFill>
                  <a:schemeClr val="accent1"/>
                </a:solidFill>
                <a:latin typeface="+mn-lt"/>
              </a:rPr>
              <a:t>(</a:t>
            </a:r>
            <a:r>
              <a:rPr lang="en-US" sz="1600" baseline="0" dirty="0" err="1" smtClean="0">
                <a:solidFill>
                  <a:schemeClr val="accent1"/>
                </a:solidFill>
                <a:latin typeface="+mn-lt"/>
              </a:rPr>
              <a:t>i</a:t>
            </a:r>
            <a:r>
              <a:rPr lang="en-US" sz="1600" baseline="0" dirty="0" smtClean="0">
                <a:solidFill>
                  <a:schemeClr val="accent1"/>
                </a:solidFill>
                <a:latin typeface="+mn-lt"/>
              </a:rPr>
              <a:t>) == PROCEDURE then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 gen(CAL, </a:t>
            </a:r>
            <a:r>
              <a:rPr lang="en-US" sz="1600" dirty="0" smtClean="0">
                <a:solidFill>
                  <a:schemeClr val="accent1"/>
                </a:solidFill>
              </a:rPr>
              <a:t>level – </a:t>
            </a:r>
            <a:r>
              <a:rPr lang="en-US" sz="1600" dirty="0" err="1" smtClean="0">
                <a:solidFill>
                  <a:schemeClr val="accent1"/>
                </a:solidFill>
              </a:rPr>
              <a:t>symbollevel</a:t>
            </a:r>
            <a:r>
              <a:rPr lang="en-US" sz="1600" dirty="0" smtClean="0">
                <a:solidFill>
                  <a:schemeClr val="accent1"/>
                </a:solidFill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</a:rPr>
              <a:t>i</a:t>
            </a:r>
            <a:r>
              <a:rPr lang="en-US" sz="1600" dirty="0" smtClean="0">
                <a:solidFill>
                  <a:schemeClr val="accent1"/>
                </a:solidFill>
              </a:rPr>
              <a:t>)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, </a:t>
            </a:r>
            <a:r>
              <a:rPr lang="en-US" sz="1600" dirty="0" err="1" smtClean="0">
                <a:solidFill>
                  <a:schemeClr val="accent1"/>
                </a:solidFill>
                <a:latin typeface="+mn-lt"/>
              </a:rPr>
              <a:t>symboladdr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  <a:latin typeface="+mn-lt"/>
              </a:rPr>
              <a:t>i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));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baseline="0" dirty="0">
                <a:solidFill>
                  <a:schemeClr val="accent1"/>
                </a:solidFill>
                <a:latin typeface="+mj-lt"/>
              </a:rPr>
              <a:t>	</a:t>
            </a:r>
            <a:r>
              <a:rPr lang="en-US" sz="1600" baseline="0" dirty="0" smtClean="0">
                <a:solidFill>
                  <a:schemeClr val="accent1"/>
                </a:solidFill>
                <a:latin typeface="+mj-lt"/>
              </a:rPr>
              <a:t>	else ERROR(</a:t>
            </a: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call must be followed by a procedure identifier</a:t>
            </a:r>
            <a:r>
              <a:rPr lang="en-US" sz="1600" baseline="0" dirty="0" smtClean="0">
                <a:solidFill>
                  <a:schemeClr val="accent1"/>
                </a:solidFill>
                <a:latin typeface="+mj-lt"/>
              </a:rPr>
              <a:t>);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end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…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What is wrong?</a:t>
            </a:r>
            <a:endParaRPr lang="en-US" dirty="0"/>
          </a:p>
        </p:txBody>
      </p:sp>
      <p:pic>
        <p:nvPicPr>
          <p:cNvPr id="4" name="3 Marcador de contenido" descr="the_cake_is_a_lie_by_theShad0w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9" y="1874838"/>
            <a:ext cx="4525962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Recursive Programs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r>
              <a:rPr lang="en-US" dirty="0" smtClean="0"/>
              <a:t>Consider this PL0 code:</a:t>
            </a:r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533400" y="25908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fooA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fooB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	call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solidFill>
                  <a:srgbClr val="0070C0"/>
                </a:solidFill>
                <a:ea typeface="ＭＳ Ｐゴシック" pitchFamily="34" charset="-128"/>
              </a:rPr>
              <a:t>		end;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call </a:t>
            </a:r>
            <a:r>
              <a:rPr kumimoji="0" lang="en-US" sz="1600" b="0" i="0" u="none" strike="noStrike" kern="1200" cap="none" spc="0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fooB</a:t>
            </a: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solidFill>
                  <a:srgbClr val="FF0000"/>
                </a:solidFill>
                <a:ea typeface="ＭＳ Ｐゴシック" pitchFamily="34" charset="-128"/>
              </a:rPr>
              <a:t>	end;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ea typeface="ＭＳ Ｐゴシック" pitchFamily="34" charset="-128"/>
              </a:rPr>
              <a:t>	call </a:t>
            </a:r>
            <a:r>
              <a:rPr lang="en-US" sz="1600" noProof="0" dirty="0" err="1" smtClean="0">
                <a:ea typeface="ＭＳ Ｐゴシック" pitchFamily="34" charset="-128"/>
              </a:rPr>
              <a:t>fooA</a:t>
            </a:r>
            <a:r>
              <a:rPr lang="en-US" sz="1600" noProof="0" dirty="0" smtClean="0">
                <a:ea typeface="ＭＳ Ｐゴシック" pitchFamily="34" charset="-128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end.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62400" y="35052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going to happen if we generate code using INC addresses???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Recursive Programs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r>
              <a:rPr lang="en-US" dirty="0" smtClean="0"/>
              <a:t>Consider this PL0 code:</a:t>
            </a:r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533400" y="25908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fooA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fooB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	call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solidFill>
                  <a:srgbClr val="0070C0"/>
                </a:solidFill>
                <a:ea typeface="ＭＳ Ｐゴシック" pitchFamily="34" charset="-128"/>
              </a:rPr>
              <a:t>		end;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call </a:t>
            </a:r>
            <a:r>
              <a:rPr kumimoji="0" lang="en-US" sz="1600" b="0" i="0" u="none" strike="noStrike" kern="1200" cap="none" spc="0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fooB</a:t>
            </a: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solidFill>
                  <a:srgbClr val="FF0000"/>
                </a:solidFill>
                <a:ea typeface="ＭＳ Ｐゴシック" pitchFamily="34" charset="-128"/>
              </a:rPr>
              <a:t>	end;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ea typeface="ＭＳ Ｐゴシック" pitchFamily="34" charset="-128"/>
              </a:rPr>
              <a:t>	call </a:t>
            </a:r>
            <a:r>
              <a:rPr lang="en-US" sz="1600" noProof="0" dirty="0" err="1" smtClean="0">
                <a:ea typeface="ＭＳ Ｐゴシック" pitchFamily="34" charset="-128"/>
              </a:rPr>
              <a:t>fooA</a:t>
            </a:r>
            <a:r>
              <a:rPr lang="en-US" sz="1600" noProof="0" dirty="0" smtClean="0">
                <a:ea typeface="ＭＳ Ｐゴシック" pitchFamily="34" charset="-128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end.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495800" y="25908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Here, we enter the procedure into the symbol table using a bogus address (666).</a:t>
            </a:r>
            <a:endParaRPr lang="en-US" dirty="0"/>
          </a:p>
        </p:txBody>
      </p:sp>
      <p:cxnSp>
        <p:nvCxnSpPr>
          <p:cNvPr id="6" name="5 Conector recto de flecha"/>
          <p:cNvCxnSpPr>
            <a:endCxn id="5" idx="1"/>
          </p:cNvCxnSpPr>
          <p:nvPr/>
        </p:nvCxnSpPr>
        <p:spPr>
          <a:xfrm>
            <a:off x="2057400" y="2743200"/>
            <a:ext cx="2438400" cy="1707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</Template>
  <TotalTime>250</TotalTime>
  <Words>1190</Words>
  <Application>Microsoft Office PowerPoint</Application>
  <PresentationFormat>Presentación en pantalla (4:3)</PresentationFormat>
  <Paragraphs>660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3" baseType="lpstr">
      <vt:lpstr>Plantilla</vt:lpstr>
      <vt:lpstr>Procedures: Code Generation (Part 2)</vt:lpstr>
      <vt:lpstr>Procedure Address</vt:lpstr>
      <vt:lpstr>Procedure Address (JMP)</vt:lpstr>
      <vt:lpstr>Procedure Address (INC)</vt:lpstr>
      <vt:lpstr>Procedure Address (INC)</vt:lpstr>
      <vt:lpstr>Call</vt:lpstr>
      <vt:lpstr>What is wrong?</vt:lpstr>
      <vt:lpstr>Recursive Programs</vt:lpstr>
      <vt:lpstr>Recursive Programs</vt:lpstr>
      <vt:lpstr>Recursive Programs</vt:lpstr>
      <vt:lpstr>Recursive Programs</vt:lpstr>
      <vt:lpstr>Recursive Programs</vt:lpstr>
      <vt:lpstr>Scope</vt:lpstr>
      <vt:lpstr>Scope</vt:lpstr>
      <vt:lpstr>Scope</vt:lpstr>
      <vt:lpstr>How to handle symbol’s scope?</vt:lpstr>
      <vt:lpstr>How to handle symbol’s scope?</vt:lpstr>
      <vt:lpstr>Add a new symbol</vt:lpstr>
      <vt:lpstr>Delete symbols</vt:lpstr>
      <vt:lpstr>Delete Symbols</vt:lpstr>
      <vt:lpstr>Delete Symbols</vt:lpstr>
      <vt:lpstr>Delete Symbols</vt:lpstr>
      <vt:lpstr>Delete Symbols</vt:lpstr>
      <vt:lpstr>Delete Symbols</vt:lpstr>
      <vt:lpstr>Delete Symbols</vt:lpstr>
      <vt:lpstr>Delete Symbols</vt:lpstr>
      <vt:lpstr>Delete Symbols</vt:lpstr>
      <vt:lpstr>Delete symbols</vt:lpstr>
      <vt:lpstr>Delete symbols</vt:lpstr>
      <vt:lpstr>Find symbols</vt:lpstr>
      <vt:lpstr>Find Symbols</vt:lpstr>
      <vt:lpstr>Find Symbols</vt:lpstr>
    </vt:vector>
  </TitlesOfParts>
  <Company>NERV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Procedures: Code Generation (Part 2)</dc:title>
  <dc:creator>Edward Aymerich</dc:creator>
  <cp:lastModifiedBy>Edward Aymerich Sánchez</cp:lastModifiedBy>
  <cp:revision>14</cp:revision>
  <dcterms:created xsi:type="dcterms:W3CDTF">2014-07-16T13:22:05Z</dcterms:created>
  <dcterms:modified xsi:type="dcterms:W3CDTF">2014-11-06T00:32:42Z</dcterms:modified>
</cp:coreProperties>
</file>