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77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566B-E543-46BB-B2C7-84A030806FEA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Procedures: Code Generation</a:t>
            </a:r>
            <a:br>
              <a:rPr lang="en-US" dirty="0" smtClean="0"/>
            </a:br>
            <a:r>
              <a:rPr lang="en-US" dirty="0" smtClean="0"/>
              <a:t>(Part 2)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 3402 System Software</a:t>
            </a:r>
          </a:p>
          <a:p>
            <a:r>
              <a:rPr lang="en-US" dirty="0" smtClean="0"/>
              <a:t>Summer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PL0 code: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334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	call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0070C0"/>
                </a:solidFill>
                <a:ea typeface="ＭＳ Ｐゴシック" pitchFamily="34" charset="-128"/>
              </a:rPr>
              <a:t>	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call </a:t>
            </a:r>
            <a:r>
              <a:rPr kumimoji="0" lang="en-US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FF0000"/>
                </a:solidFill>
                <a:ea typeface="ＭＳ Ｐゴシック" pitchFamily="34" charset="-128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ea typeface="ＭＳ Ｐゴシック" pitchFamily="34" charset="-128"/>
              </a:rPr>
              <a:t>	call </a:t>
            </a:r>
            <a:r>
              <a:rPr lang="en-US" sz="1600" noProof="0" dirty="0" err="1" smtClean="0">
                <a:ea typeface="ＭＳ Ｐゴシック" pitchFamily="34" charset="-128"/>
              </a:rPr>
              <a:t>fooA</a:t>
            </a:r>
            <a:r>
              <a:rPr lang="en-US" sz="1600" noProof="0" dirty="0" smtClean="0">
                <a:ea typeface="ＭＳ Ｐゴシック" pitchFamily="34" charset="-128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95800" y="2590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Here, we enter the procedure into the symbol table using a bogus address (666).</a:t>
            </a:r>
            <a:endParaRPr lang="en-US" dirty="0"/>
          </a:p>
        </p:txBody>
      </p:sp>
      <p:cxnSp>
        <p:nvCxnSpPr>
          <p:cNvPr id="6" name="5 Conector recto de flecha"/>
          <p:cNvCxnSpPr>
            <a:endCxn id="5" idx="1"/>
          </p:cNvCxnSpPr>
          <p:nvPr/>
        </p:nvCxnSpPr>
        <p:spPr>
          <a:xfrm>
            <a:off x="2057400" y="2743200"/>
            <a:ext cx="2438400" cy="1707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572000" y="3962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here, we generate a CAL operation using </a:t>
            </a:r>
            <a:r>
              <a:rPr lang="en-US" dirty="0" err="1" smtClean="0"/>
              <a:t>fooA’s</a:t>
            </a:r>
            <a:r>
              <a:rPr lang="en-US" dirty="0" smtClean="0"/>
              <a:t> bogus address:</a:t>
            </a:r>
          </a:p>
          <a:p>
            <a:r>
              <a:rPr lang="en-US" dirty="0" smtClean="0"/>
              <a:t>CAL 0 2 666 </a:t>
            </a:r>
            <a:endParaRPr lang="en-US" dirty="0"/>
          </a:p>
        </p:txBody>
      </p:sp>
      <p:cxnSp>
        <p:nvCxnSpPr>
          <p:cNvPr id="8" name="7 Conector recto de flecha"/>
          <p:cNvCxnSpPr>
            <a:endCxn id="7" idx="1"/>
          </p:cNvCxnSpPr>
          <p:nvPr/>
        </p:nvCxnSpPr>
        <p:spPr>
          <a:xfrm>
            <a:off x="2362200" y="3657600"/>
            <a:ext cx="2209800" cy="7664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PL0 code: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334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	call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0070C0"/>
                </a:solidFill>
                <a:ea typeface="ＭＳ Ｐゴシック" pitchFamily="34" charset="-128"/>
              </a:rPr>
              <a:t>	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call </a:t>
            </a:r>
            <a:r>
              <a:rPr kumimoji="0" lang="en-US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FF0000"/>
                </a:solidFill>
                <a:ea typeface="ＭＳ Ｐゴシック" pitchFamily="34" charset="-128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ea typeface="ＭＳ Ｐゴシック" pitchFamily="34" charset="-128"/>
              </a:rPr>
              <a:t>	call </a:t>
            </a:r>
            <a:r>
              <a:rPr lang="en-US" sz="1600" noProof="0" dirty="0" err="1" smtClean="0">
                <a:ea typeface="ＭＳ Ｐゴシック" pitchFamily="34" charset="-128"/>
              </a:rPr>
              <a:t>fooA</a:t>
            </a:r>
            <a:r>
              <a:rPr lang="en-US" sz="1600" noProof="0" dirty="0" smtClean="0">
                <a:ea typeface="ＭＳ Ｐゴシック" pitchFamily="34" charset="-128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95800" y="2590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Here, we enter the procedure into the symbol table using a bogus address (666).</a:t>
            </a:r>
            <a:endParaRPr lang="en-US" dirty="0"/>
          </a:p>
        </p:txBody>
      </p:sp>
      <p:cxnSp>
        <p:nvCxnSpPr>
          <p:cNvPr id="6" name="5 Conector recto de flecha"/>
          <p:cNvCxnSpPr>
            <a:endCxn id="5" idx="1"/>
          </p:cNvCxnSpPr>
          <p:nvPr/>
        </p:nvCxnSpPr>
        <p:spPr>
          <a:xfrm>
            <a:off x="2057400" y="2743200"/>
            <a:ext cx="2438400" cy="1707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572000" y="3962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here, we generate a CAL operation using </a:t>
            </a:r>
            <a:r>
              <a:rPr lang="en-US" dirty="0" err="1" smtClean="0"/>
              <a:t>fooA’s</a:t>
            </a:r>
            <a:r>
              <a:rPr lang="en-US" dirty="0" smtClean="0"/>
              <a:t> bogus address:</a:t>
            </a:r>
          </a:p>
          <a:p>
            <a:r>
              <a:rPr lang="en-US" dirty="0" smtClean="0"/>
              <a:t>CAL 0 2 666 </a:t>
            </a:r>
            <a:endParaRPr lang="en-US" dirty="0"/>
          </a:p>
        </p:txBody>
      </p:sp>
      <p:cxnSp>
        <p:nvCxnSpPr>
          <p:cNvPr id="8" name="7 Conector recto de flecha"/>
          <p:cNvCxnSpPr>
            <a:endCxn id="7" idx="1"/>
          </p:cNvCxnSpPr>
          <p:nvPr/>
        </p:nvCxnSpPr>
        <p:spPr>
          <a:xfrm>
            <a:off x="2362200" y="3657600"/>
            <a:ext cx="2209800" cy="7664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038600" y="5486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we know </a:t>
            </a:r>
            <a:r>
              <a:rPr lang="en-US" dirty="0" err="1" smtClean="0"/>
              <a:t>fooA’s</a:t>
            </a:r>
            <a:r>
              <a:rPr lang="en-US" dirty="0" smtClean="0"/>
              <a:t> real address, but it’s too late, we already generated who knows how many wrong CALs.</a:t>
            </a:r>
            <a:endParaRPr lang="en-US" dirty="0"/>
          </a:p>
        </p:txBody>
      </p:sp>
      <p:cxnSp>
        <p:nvCxnSpPr>
          <p:cNvPr id="10" name="9 Conector recto de flecha"/>
          <p:cNvCxnSpPr>
            <a:endCxn id="9" idx="1"/>
          </p:cNvCxnSpPr>
          <p:nvPr/>
        </p:nvCxnSpPr>
        <p:spPr>
          <a:xfrm>
            <a:off x="1447800" y="4191000"/>
            <a:ext cx="2590800" cy="175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Using the INC address works in some programs, but fails for some recursive programs.</a:t>
            </a:r>
          </a:p>
          <a:p>
            <a:r>
              <a:rPr lang="en-US" dirty="0" smtClean="0"/>
              <a:t>Using the INC address for procedures is a lie!!!</a:t>
            </a:r>
            <a:endParaRPr lang="en-US" dirty="0"/>
          </a:p>
        </p:txBody>
      </p:sp>
      <p:pic>
        <p:nvPicPr>
          <p:cNvPr id="11" name="3 Marcador de contenido" descr="the_cake_is_a_lie_by_theShad0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114800"/>
            <a:ext cx="2643981" cy="2643981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3886200" y="6324600"/>
            <a:ext cx="838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The scope of a symbol refers to where it is valid to use some given symbol.</a:t>
            </a:r>
          </a:p>
          <a:p>
            <a:r>
              <a:rPr lang="en-US" dirty="0" smtClean="0"/>
              <a:t>The scope begins with the symbol declaration.</a:t>
            </a:r>
          </a:p>
          <a:p>
            <a:r>
              <a:rPr lang="en-US" dirty="0" smtClean="0"/>
              <a:t>When the lexicographical level is less than the level at which the symbol was declared, the scope of that symbol ends.</a:t>
            </a:r>
          </a:p>
          <a:p>
            <a:r>
              <a:rPr lang="en-US" dirty="0" smtClean="0"/>
              <a:t>Variables declared at level 0 have global scope: can be used anywhere.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A symbol can be used only after it is declared.</a:t>
            </a:r>
          </a:p>
          <a:p>
            <a:endParaRPr lang="en-US" sz="4800" dirty="0" smtClean="0"/>
          </a:p>
          <a:p>
            <a:r>
              <a:rPr lang="en-US" sz="4800" dirty="0" smtClean="0"/>
              <a:t>Access to: </a:t>
            </a:r>
            <a:r>
              <a:rPr lang="en-US" sz="4800" dirty="0" err="1" smtClean="0"/>
              <a:t>a,b,x,foo</a:t>
            </a:r>
            <a:endParaRPr lang="en-US" sz="4800" dirty="0" smtClean="0"/>
          </a:p>
          <a:p>
            <a:endParaRPr lang="en-US" sz="4800" dirty="0" smtClean="0"/>
          </a:p>
          <a:p>
            <a:r>
              <a:rPr lang="en-US" sz="4800" dirty="0" smtClean="0"/>
              <a:t>Access to: </a:t>
            </a:r>
            <a:r>
              <a:rPr lang="en-US" sz="4800" dirty="0" err="1" smtClean="0"/>
              <a:t>a,b,y,foo,lol</a:t>
            </a:r>
            <a:endParaRPr lang="en-US" sz="4800" dirty="0" smtClean="0"/>
          </a:p>
          <a:p>
            <a:endParaRPr lang="en-US" sz="4800" dirty="0" smtClean="0"/>
          </a:p>
          <a:p>
            <a:r>
              <a:rPr lang="en-US" sz="4800" dirty="0" smtClean="0"/>
              <a:t>Access to: </a:t>
            </a:r>
            <a:r>
              <a:rPr lang="en-US" sz="4800" dirty="0" err="1" smtClean="0"/>
              <a:t>a,b,foo,lol</a:t>
            </a:r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1524000" y="2438400"/>
            <a:ext cx="3124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1524000" y="3657600"/>
            <a:ext cx="3124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1219200" y="4495800"/>
            <a:ext cx="3429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err="1" smtClean="0"/>
              <a:t>foo</a:t>
            </a:r>
            <a:r>
              <a:rPr lang="en-US" sz="4800" dirty="0" smtClean="0"/>
              <a:t> can’t access </a:t>
            </a:r>
            <a:r>
              <a:rPr lang="en-US" sz="4800" dirty="0" err="1" smtClean="0"/>
              <a:t>lol</a:t>
            </a:r>
            <a:r>
              <a:rPr lang="en-US" sz="4800" dirty="0" smtClean="0"/>
              <a:t>: it has not been declared.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lol</a:t>
            </a:r>
            <a:r>
              <a:rPr lang="en-US" sz="4800" dirty="0" smtClean="0"/>
              <a:t> can’t access x: the scope of x has ended.</a:t>
            </a:r>
          </a:p>
          <a:p>
            <a:endParaRPr lang="en-US" sz="4800" dirty="0" smtClean="0"/>
          </a:p>
          <a:p>
            <a:r>
              <a:rPr lang="en-US" sz="4800" dirty="0" smtClean="0"/>
              <a:t>Main can’t access </a:t>
            </a:r>
            <a:r>
              <a:rPr lang="en-US" sz="4800" dirty="0" err="1" smtClean="0"/>
              <a:t>x,y</a:t>
            </a:r>
            <a:r>
              <a:rPr lang="en-US" sz="4800" dirty="0" smtClean="0"/>
              <a:t>: both scopes have ended.</a:t>
            </a:r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0" name="9 Cerrar llave"/>
          <p:cNvSpPr/>
          <p:nvPr/>
        </p:nvSpPr>
        <p:spPr>
          <a:xfrm>
            <a:off x="2286000" y="2133600"/>
            <a:ext cx="304800" cy="10668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Conector recto de flecha"/>
          <p:cNvCxnSpPr>
            <a:stCxn id="10" idx="1"/>
          </p:cNvCxnSpPr>
          <p:nvPr/>
        </p:nvCxnSpPr>
        <p:spPr>
          <a:xfrm>
            <a:off x="2590800" y="2667000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13 Cerrar llave"/>
          <p:cNvSpPr/>
          <p:nvPr/>
        </p:nvSpPr>
        <p:spPr>
          <a:xfrm>
            <a:off x="2286000" y="3429000"/>
            <a:ext cx="304800" cy="10668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Conector recto de flecha"/>
          <p:cNvCxnSpPr>
            <a:stCxn id="14" idx="1"/>
          </p:cNvCxnSpPr>
          <p:nvPr/>
        </p:nvCxnSpPr>
        <p:spPr>
          <a:xfrm>
            <a:off x="2590800" y="39624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0" idx="1"/>
          </p:cNvCxnSpPr>
          <p:nvPr/>
        </p:nvCxnSpPr>
        <p:spPr>
          <a:xfrm>
            <a:off x="2590800" y="2667000"/>
            <a:ext cx="20574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How to handle symbol’s scope?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Symbol Table!</a:t>
            </a:r>
          </a:p>
          <a:p>
            <a:r>
              <a:rPr lang="en-US" dirty="0" smtClean="0"/>
              <a:t>When the scope begins, add the symbol to the symbol table.</a:t>
            </a:r>
          </a:p>
          <a:p>
            <a:r>
              <a:rPr lang="en-US" dirty="0" smtClean="0"/>
              <a:t>When the scope ends, delete the symbol from the symbol table (it can’t be used anymore).</a:t>
            </a:r>
          </a:p>
          <a:p>
            <a:r>
              <a:rPr lang="en-US" dirty="0" smtClean="0"/>
              <a:t>How to delete symbols depends on implementation, but here is one example.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How to handle symbol’s scope?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the symbol table is a simple array of symbols, where each new symbol is added at the end. </a:t>
            </a:r>
          </a:p>
          <a:p>
            <a:r>
              <a:rPr lang="en-US" dirty="0" smtClean="0"/>
              <a:t>'</a:t>
            </a:r>
            <a:r>
              <a:rPr lang="en-US" dirty="0" err="1" smtClean="0"/>
              <a:t>symbol_table</a:t>
            </a:r>
            <a:r>
              <a:rPr lang="en-US" dirty="0" smtClean="0"/>
              <a:t>‘ denotes the array of symbols.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sx</a:t>
            </a:r>
            <a:r>
              <a:rPr lang="en-US" dirty="0" smtClean="0"/>
              <a:t>' denotes the amount of symbols in the symbol table. It starts at </a:t>
            </a:r>
            <a:r>
              <a:rPr lang="en-US" dirty="0" err="1" smtClean="0"/>
              <a:t>sx</a:t>
            </a:r>
            <a:r>
              <a:rPr lang="en-US" dirty="0" smtClean="0"/>
              <a:t>=0.</a:t>
            </a:r>
          </a:p>
          <a:p>
            <a:r>
              <a:rPr lang="en-US" dirty="0" smtClean="0"/>
              <a:t>Both are global variables.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Add a new symbol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add the symbol at the end of the array.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90600" y="2209800"/>
            <a:ext cx="71628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enter(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kind,name,val,level,addr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].kind = kind;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(table[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].name, name);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].level = level;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leave level 1, we don’t need the symbols declared at level 1 anymore.</a:t>
            </a:r>
          </a:p>
          <a:p>
            <a:r>
              <a:rPr lang="en-US" dirty="0" smtClean="0"/>
              <a:t>One option is to loop through the whole array, and delete the symbols with level 1 or more.</a:t>
            </a:r>
          </a:p>
          <a:p>
            <a:r>
              <a:rPr lang="en-US" dirty="0" smtClean="0"/>
              <a:t>Cumbersome: deleting arbitrary symbols from an array requires to move the symbols after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Procedure Address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6019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possible addresses to use for a procedure:</a:t>
            </a:r>
          </a:p>
          <a:p>
            <a:pPr lvl="1"/>
            <a:r>
              <a:rPr lang="en-US" dirty="0" smtClean="0"/>
              <a:t>The initial JMP address</a:t>
            </a:r>
          </a:p>
          <a:p>
            <a:pPr lvl="1"/>
            <a:r>
              <a:rPr lang="en-US" dirty="0" smtClean="0"/>
              <a:t>The INC address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Both are valid to use, because the program will behave exactly in same way.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05600" y="23622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chemeClr val="accent1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 0 2</a:t>
            </a:r>
            <a:endParaRPr lang="en-US" dirty="0">
              <a:solidFill>
                <a:schemeClr val="accent1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03 lit 0 2</a:t>
            </a:r>
            <a:endParaRPr lang="en-US" dirty="0">
              <a:solidFill>
                <a:schemeClr val="accent1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0 5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0 0</a:t>
            </a:r>
            <a:endParaRPr lang="en-US" dirty="0">
              <a:solidFill>
                <a:schemeClr val="accent1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rtn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0 a</a:t>
            </a:r>
          </a:p>
          <a:p>
            <a:r>
              <a:rPr lang="en-US" sz="4800" dirty="0" smtClean="0"/>
              <a:t>0 b</a:t>
            </a:r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foo</a:t>
            </a:r>
            <a:endParaRPr lang="en-US" sz="4800" dirty="0" smtClean="0"/>
          </a:p>
          <a:p>
            <a:r>
              <a:rPr lang="en-US" sz="4800" dirty="0" smtClean="0"/>
              <a:t>1 x</a:t>
            </a:r>
          </a:p>
          <a:p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3" name="12 Flecha derecha"/>
          <p:cNvSpPr/>
          <p:nvPr/>
        </p:nvSpPr>
        <p:spPr>
          <a:xfrm flipH="1">
            <a:off x="2209800" y="15240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Flecha derecha"/>
          <p:cNvSpPr/>
          <p:nvPr/>
        </p:nvSpPr>
        <p:spPr>
          <a:xfrm flipH="1">
            <a:off x="2362200" y="16764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Flecha derecha"/>
          <p:cNvSpPr/>
          <p:nvPr/>
        </p:nvSpPr>
        <p:spPr>
          <a:xfrm flipH="1">
            <a:off x="2362200" y="19050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Flecha derecha"/>
          <p:cNvSpPr/>
          <p:nvPr/>
        </p:nvSpPr>
        <p:spPr>
          <a:xfrm flipH="1">
            <a:off x="2133600" y="28956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CuadroTexto"/>
          <p:cNvSpPr txBox="1"/>
          <p:nvPr/>
        </p:nvSpPr>
        <p:spPr>
          <a:xfrm>
            <a:off x="46482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3" grpId="0" animBg="1"/>
      <p:bldP spid="15" grpId="0" animBg="1"/>
      <p:bldP spid="15" grpId="1" animBg="1"/>
      <p:bldP spid="17" grpId="0" animBg="1"/>
      <p:bldP spid="17" grpId="1" animBg="1"/>
      <p:bldP spid="1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0 a</a:t>
            </a:r>
          </a:p>
          <a:p>
            <a:r>
              <a:rPr lang="en-US" sz="4800" dirty="0" smtClean="0"/>
              <a:t>0 b</a:t>
            </a:r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foo</a:t>
            </a:r>
            <a:endParaRPr lang="en-US" sz="4800" dirty="0" smtClean="0"/>
          </a:p>
          <a:p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0" name="9 Flecha derecha"/>
          <p:cNvSpPr/>
          <p:nvPr/>
        </p:nvSpPr>
        <p:spPr>
          <a:xfrm flipH="1">
            <a:off x="2133600" y="31242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6482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0 a</a:t>
            </a:r>
          </a:p>
          <a:p>
            <a:r>
              <a:rPr lang="en-US" sz="4800" dirty="0" smtClean="0"/>
              <a:t>0 b</a:t>
            </a:r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foo</a:t>
            </a:r>
            <a:endParaRPr lang="en-US" sz="4800" dirty="0" smtClean="0"/>
          </a:p>
          <a:p>
            <a:r>
              <a:rPr lang="en-US" sz="4800" smtClean="0"/>
              <a:t>0 </a:t>
            </a:r>
            <a:r>
              <a:rPr lang="en-US" sz="4800" dirty="0" err="1" smtClean="0"/>
              <a:t>lol</a:t>
            </a:r>
            <a:endParaRPr lang="en-US" sz="4800" dirty="0" smtClean="0"/>
          </a:p>
          <a:p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0" name="9 Flecha derecha"/>
          <p:cNvSpPr/>
          <p:nvPr/>
        </p:nvSpPr>
        <p:spPr>
          <a:xfrm flipH="1">
            <a:off x="2133600" y="31242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6482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0 a</a:t>
            </a:r>
          </a:p>
          <a:p>
            <a:r>
              <a:rPr lang="en-US" sz="4800" dirty="0" smtClean="0"/>
              <a:t>0 b</a:t>
            </a:r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foo</a:t>
            </a:r>
            <a:endParaRPr lang="en-US" sz="4800" dirty="0" smtClean="0"/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lol</a:t>
            </a:r>
            <a:endParaRPr lang="en-US" sz="4800" dirty="0" smtClean="0"/>
          </a:p>
          <a:p>
            <a:r>
              <a:rPr lang="en-US" sz="4800" dirty="0" smtClean="0"/>
              <a:t>1 y</a:t>
            </a:r>
          </a:p>
          <a:p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0" name="9 Flecha derecha"/>
          <p:cNvSpPr/>
          <p:nvPr/>
        </p:nvSpPr>
        <p:spPr>
          <a:xfrm flipH="1">
            <a:off x="1981200" y="33528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6482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0 a</a:t>
            </a:r>
          </a:p>
          <a:p>
            <a:r>
              <a:rPr lang="en-US" sz="4800" dirty="0" smtClean="0"/>
              <a:t>0 b</a:t>
            </a:r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foo</a:t>
            </a:r>
            <a:endParaRPr lang="en-US" sz="4800" dirty="0" smtClean="0"/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lol</a:t>
            </a:r>
            <a:endParaRPr lang="en-US" sz="4800" dirty="0" smtClean="0"/>
          </a:p>
          <a:p>
            <a:r>
              <a:rPr lang="en-US" sz="4800" dirty="0" smtClean="0"/>
              <a:t>1 y</a:t>
            </a:r>
          </a:p>
          <a:p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0" name="9 Flecha derecha"/>
          <p:cNvSpPr/>
          <p:nvPr/>
        </p:nvSpPr>
        <p:spPr>
          <a:xfrm flipH="1">
            <a:off x="2286000" y="42672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6482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0 a</a:t>
            </a:r>
          </a:p>
          <a:p>
            <a:r>
              <a:rPr lang="en-US" sz="4800" dirty="0" smtClean="0"/>
              <a:t>0 b</a:t>
            </a:r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foo</a:t>
            </a:r>
            <a:endParaRPr lang="en-US" sz="4800" dirty="0" smtClean="0"/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lol</a:t>
            </a:r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0" name="9 Flecha derecha"/>
          <p:cNvSpPr/>
          <p:nvPr/>
        </p:nvSpPr>
        <p:spPr>
          <a:xfrm flipH="1">
            <a:off x="2286000" y="42672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6482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0 a</a:t>
            </a:r>
          </a:p>
          <a:p>
            <a:r>
              <a:rPr lang="en-US" sz="4800" dirty="0" smtClean="0"/>
              <a:t>0 b</a:t>
            </a:r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foo</a:t>
            </a:r>
            <a:endParaRPr lang="en-US" sz="4800" dirty="0" smtClean="0"/>
          </a:p>
          <a:p>
            <a:r>
              <a:rPr lang="en-US" sz="4800" dirty="0" smtClean="0"/>
              <a:t>0 </a:t>
            </a:r>
            <a:r>
              <a:rPr lang="en-US" sz="4800" dirty="0" err="1" smtClean="0"/>
              <a:t>lol</a:t>
            </a:r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0" name="9 Flecha derecha"/>
          <p:cNvSpPr/>
          <p:nvPr/>
        </p:nvSpPr>
        <p:spPr>
          <a:xfrm flipH="1">
            <a:off x="1981200" y="53340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6482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read x;	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a:=x;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y:=b;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write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b:=a;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28600" y="1600200"/>
            <a:ext cx="76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28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42900" marR="0" lvl="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0" name="9 Flecha derecha"/>
          <p:cNvSpPr/>
          <p:nvPr/>
        </p:nvSpPr>
        <p:spPr>
          <a:xfrm flipH="1">
            <a:off x="1981200" y="53340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4648200" y="1295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Symbol Table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Symbols are inserted in order, with every symbol having the same or higher lexicographical level.</a:t>
            </a:r>
          </a:p>
          <a:p>
            <a:r>
              <a:rPr lang="en-US" dirty="0" smtClean="0"/>
              <a:t>When we delete symbols, we only do it at the end of the array.</a:t>
            </a:r>
          </a:p>
          <a:p>
            <a:r>
              <a:rPr lang="en-US" dirty="0" smtClean="0"/>
              <a:t>A better option to delete symbols is to just decrement SX by the right amount.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Delete symbols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447800"/>
            <a:ext cx="80772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procedure BLOCK();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level++;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prev_sx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space = 4;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jmpaddr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gen(JMP, 0, NEXT_CODE_ADDR);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if TOKEN = “const” then CONST-DECL();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if TOKEN =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 then space += VAR-DECL();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if TOKEN = “procedure” then  PROC-DECL();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code[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jmpaddr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NEXT_CODE_ADDR;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gen(INC, 0, space);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STATEMENT();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gen(RTN, 0, 0);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prev_sx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level--;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end;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Procedure Address (JMP)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Here, we use the procedure declaration to store the address of the procedure: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81000" y="35814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PROC-DECL;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IDENTIFIER then ERROR() 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enter(PROCEDURE,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ident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0, level, NEXT_CODE_ADDR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“;”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BLOCK();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“;”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end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19200" y="29718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procedure-declaration ::= { "</a:t>
            </a:r>
            <a:r>
              <a:rPr lang="en-US" b="1" dirty="0" smtClean="0"/>
              <a:t>procedure</a:t>
            </a:r>
            <a:r>
              <a:rPr lang="en-US" dirty="0" smtClean="0"/>
              <a:t>" </a:t>
            </a:r>
            <a:r>
              <a:rPr lang="en-US" dirty="0" err="1" smtClean="0"/>
              <a:t>ident</a:t>
            </a:r>
            <a:r>
              <a:rPr lang="en-US" dirty="0" smtClean="0"/>
              <a:t> "</a:t>
            </a:r>
            <a:r>
              <a:rPr lang="en-US" b="1" dirty="0" smtClean="0"/>
              <a:t>;</a:t>
            </a:r>
            <a:r>
              <a:rPr lang="en-US" dirty="0" smtClean="0"/>
              <a:t>" block "</a:t>
            </a:r>
            <a:r>
              <a:rPr lang="en-US" b="1" dirty="0" smtClean="0"/>
              <a:t>;</a:t>
            </a:r>
            <a:r>
              <a:rPr lang="en-US" dirty="0" smtClean="0"/>
              <a:t>" }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6400800" y="49530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works because the first code instruction that block() generates is the JMP for this procedure.</a:t>
            </a:r>
            <a:endParaRPr lang="en-US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343400" y="4724400"/>
            <a:ext cx="20574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Find symbols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symbols have the same name, resolving the scope could be a problem.</a:t>
            </a:r>
          </a:p>
          <a:p>
            <a:endParaRPr lang="en-US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2895600"/>
            <a:ext cx="4038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a,b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procedure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a,x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begin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read x;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a:=x;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end;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call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b:=a;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call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6 Marcador de contenido"/>
          <p:cNvSpPr txBox="1">
            <a:spLocks/>
          </p:cNvSpPr>
          <p:nvPr/>
        </p:nvSpPr>
        <p:spPr>
          <a:xfrm>
            <a:off x="4648200" y="2971800"/>
            <a:ext cx="4038600" cy="3886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1 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noProof="0" dirty="0" smtClean="0"/>
              <a:t>1 x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Flecha derecha"/>
          <p:cNvSpPr/>
          <p:nvPr/>
        </p:nvSpPr>
        <p:spPr>
          <a:xfrm flipH="1">
            <a:off x="2362200" y="43434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5486400" y="3200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5486400" y="41910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6629400" y="4114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‘a’ is the correct one to use?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553200" y="4800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one with the highest lexicographical level.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last one declared.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Find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the last symbol found: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90600" y="2209800"/>
            <a:ext cx="71628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index = -1;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(table[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name,ident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)==0){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index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 index;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Find Symbols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backwards: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90600" y="2209800"/>
            <a:ext cx="71628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sx-1;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--){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(table[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name,ident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)==0){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 -1;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Procedure Address (INC)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we want to use INC, then we must obtain the INC address from the BLOCK() function: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81000" y="33528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PROC-DECL;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IDENTIFIER then ERROR() 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enter(PROCEDURE,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ident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0, level, 666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“;”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</a:t>
            </a:r>
            <a:r>
              <a:rPr lang="en-US" sz="1600" dirty="0" err="1" smtClean="0">
                <a:ea typeface="ＭＳ Ｐゴシック" pitchFamily="34" charset="-128"/>
              </a:rPr>
              <a:t>proc_addr</a:t>
            </a:r>
            <a:r>
              <a:rPr lang="en-US" sz="1600" dirty="0" smtClean="0">
                <a:ea typeface="ＭＳ Ｐゴシック" pitchFamily="34" charset="-128"/>
              </a:rPr>
              <a:t> = BLOCK();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update(</a:t>
            </a:r>
            <a:r>
              <a:rPr lang="en-US" sz="1600" dirty="0" err="1" smtClean="0">
                <a:ea typeface="ＭＳ Ｐゴシック" pitchFamily="34" charset="-128"/>
              </a:rPr>
              <a:t>ident</a:t>
            </a:r>
            <a:r>
              <a:rPr lang="en-US" sz="1600" dirty="0" smtClean="0">
                <a:ea typeface="ＭＳ Ｐゴシック" pitchFamily="34" charset="-128"/>
              </a:rPr>
              <a:t>, </a:t>
            </a:r>
            <a:r>
              <a:rPr lang="en-US" sz="1600" dirty="0" err="1" smtClean="0">
                <a:ea typeface="ＭＳ Ｐゴシック" pitchFamily="34" charset="-128"/>
              </a:rPr>
              <a:t>proc_addr</a:t>
            </a:r>
            <a:r>
              <a:rPr lang="en-US" sz="1600" dirty="0" smtClean="0">
                <a:ea typeface="ＭＳ Ｐゴシック" pitchFamily="34" charset="-128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	if TOKEN &lt;&gt; “;”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ea typeface="ＭＳ Ｐゴシック" pitchFamily="34" charset="-128"/>
              </a:rPr>
              <a:t>end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24000" y="29718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procedure-declaration ::= { "</a:t>
            </a:r>
            <a:r>
              <a:rPr lang="en-US" b="1" dirty="0" smtClean="0"/>
              <a:t>procedure</a:t>
            </a:r>
            <a:r>
              <a:rPr lang="en-US" dirty="0" smtClean="0"/>
              <a:t>" </a:t>
            </a:r>
            <a:r>
              <a:rPr lang="en-US" dirty="0" err="1" smtClean="0"/>
              <a:t>ident</a:t>
            </a:r>
            <a:r>
              <a:rPr lang="en-US" dirty="0" smtClean="0"/>
              <a:t> "</a:t>
            </a:r>
            <a:r>
              <a:rPr lang="en-US" b="1" dirty="0" smtClean="0"/>
              <a:t>;</a:t>
            </a:r>
            <a:r>
              <a:rPr lang="en-US" dirty="0" smtClean="0"/>
              <a:t>" block "</a:t>
            </a:r>
            <a:r>
              <a:rPr lang="en-US" b="1" dirty="0" smtClean="0"/>
              <a:t>;</a:t>
            </a:r>
            <a:r>
              <a:rPr lang="en-US" dirty="0" smtClean="0"/>
              <a:t>" }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5638800" y="4495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bogus address</a:t>
            </a:r>
            <a:endParaRPr lang="en-US" dirty="0"/>
          </a:p>
        </p:txBody>
      </p:sp>
      <p:cxnSp>
        <p:nvCxnSpPr>
          <p:cNvPr id="9" name="8 Conector recto de flecha"/>
          <p:cNvCxnSpPr>
            <a:endCxn id="7" idx="1"/>
          </p:cNvCxnSpPr>
          <p:nvPr/>
        </p:nvCxnSpPr>
        <p:spPr>
          <a:xfrm>
            <a:off x="4114800" y="4419600"/>
            <a:ext cx="1524000" cy="2608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13" idx="1"/>
          </p:cNvCxnSpPr>
          <p:nvPr/>
        </p:nvCxnSpPr>
        <p:spPr>
          <a:xfrm>
            <a:off x="3048000" y="5867400"/>
            <a:ext cx="1524000" cy="3993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572000" y="5943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Updates address in symbol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Procedure Address (INC)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we want to use INC, then we must obtain the INC address from the BLOCK() function: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81000" y="33528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lang="en-US" sz="1600" dirty="0" smtClean="0"/>
              <a:t>procedure BLOCK();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space = 4;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jmpaddr</a:t>
            </a:r>
            <a:r>
              <a:rPr lang="en-US" sz="1600" dirty="0" smtClean="0"/>
              <a:t> = gen(JMP, 0, 0);  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space +=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code[</a:t>
            </a:r>
            <a:r>
              <a:rPr lang="en-US" sz="1600" dirty="0" err="1" smtClean="0"/>
              <a:t>jmpaddr</a:t>
            </a:r>
            <a:r>
              <a:rPr lang="en-US" sz="1600" dirty="0" smtClean="0"/>
              <a:t>].m = NEXT_CODE_ADDR;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proc_addr</a:t>
            </a:r>
            <a:r>
              <a:rPr lang="en-US" sz="1600" dirty="0" smtClean="0">
                <a:solidFill>
                  <a:srgbClr val="0070C0"/>
                </a:solidFill>
              </a:rPr>
              <a:t> = gen(INC, 0, space); 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smtClean="0"/>
              <a:t>STATEMENT(); </a:t>
            </a:r>
            <a:endParaRPr lang="en-US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smtClean="0"/>
              <a:t>gen(RTN, 0, 0);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return </a:t>
            </a:r>
            <a:r>
              <a:rPr lang="en-US" sz="1600" dirty="0" err="1" smtClean="0">
                <a:solidFill>
                  <a:srgbClr val="0070C0"/>
                </a:solidFill>
              </a:rPr>
              <a:t>proc_addr</a:t>
            </a:r>
            <a:r>
              <a:rPr lang="en-US" sz="1600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6" name="5 Rectángulo"/>
          <p:cNvSpPr/>
          <p:nvPr/>
        </p:nvSpPr>
        <p:spPr>
          <a:xfrm>
            <a:off x="1524000" y="29718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procedure-declaration ::= { "</a:t>
            </a:r>
            <a:r>
              <a:rPr lang="en-US" b="1" dirty="0" smtClean="0"/>
              <a:t>procedure</a:t>
            </a:r>
            <a:r>
              <a:rPr lang="en-US" dirty="0" smtClean="0"/>
              <a:t>" </a:t>
            </a:r>
            <a:r>
              <a:rPr lang="en-US" dirty="0" err="1" smtClean="0"/>
              <a:t>ident</a:t>
            </a:r>
            <a:r>
              <a:rPr lang="en-US" dirty="0" smtClean="0"/>
              <a:t> "</a:t>
            </a:r>
            <a:r>
              <a:rPr lang="en-US" b="1" dirty="0" smtClean="0"/>
              <a:t>;</a:t>
            </a:r>
            <a:r>
              <a:rPr lang="en-US" dirty="0" smtClean="0"/>
              <a:t>" block "</a:t>
            </a:r>
            <a:r>
              <a:rPr lang="en-US" b="1" dirty="0" smtClean="0"/>
              <a:t>;</a:t>
            </a:r>
            <a:r>
              <a:rPr lang="en-US" dirty="0" smtClean="0"/>
              <a:t>" }</a:t>
            </a:r>
            <a:endParaRPr lang="en-US" dirty="0"/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2895600" y="5791200"/>
            <a:ext cx="22860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81600" y="5638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Returns the INC address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To generate a call, we must verify that we’re calling a procedure, and use the correct level: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57200" y="2971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"call"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IDENT then ERROR (missing identifier);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= find(TOKEN);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== 0 then ERROR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(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Undeclared identifier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	   if 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symboltype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) == PROCEDURE then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gen(CAL, </a:t>
            </a:r>
            <a:r>
              <a:rPr lang="en-US" sz="1600" dirty="0" smtClean="0">
                <a:solidFill>
                  <a:schemeClr val="accent1"/>
                </a:solidFill>
              </a:rPr>
              <a:t>level – </a:t>
            </a:r>
            <a:r>
              <a:rPr lang="en-US" sz="1600" dirty="0" err="1" smtClean="0">
                <a:solidFill>
                  <a:schemeClr val="accent1"/>
                </a:solidFill>
              </a:rPr>
              <a:t>symbollevel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)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symboladdr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aseline="0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	else ERROR(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call must be followed by a procedure identifier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What is wrong?</a:t>
            </a:r>
            <a:endParaRPr lang="en-US" dirty="0"/>
          </a:p>
        </p:txBody>
      </p:sp>
      <p:pic>
        <p:nvPicPr>
          <p:cNvPr id="4" name="3 Marcador de contenido" descr="the_cake_is_a_lie_by_theShad0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9" y="1874838"/>
            <a:ext cx="4525962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PL0 code: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334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	call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0070C0"/>
                </a:solidFill>
                <a:ea typeface="ＭＳ Ｐゴシック" pitchFamily="34" charset="-128"/>
              </a:rPr>
              <a:t>	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call </a:t>
            </a:r>
            <a:r>
              <a:rPr kumimoji="0" lang="en-US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FF0000"/>
                </a:solidFill>
                <a:ea typeface="ＭＳ Ｐゴシック" pitchFamily="34" charset="-128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ea typeface="ＭＳ Ｐゴシック" pitchFamily="34" charset="-128"/>
              </a:rPr>
              <a:t>	call </a:t>
            </a:r>
            <a:r>
              <a:rPr lang="en-US" sz="1600" noProof="0" dirty="0" err="1" smtClean="0">
                <a:ea typeface="ＭＳ Ｐゴシック" pitchFamily="34" charset="-128"/>
              </a:rPr>
              <a:t>fooA</a:t>
            </a:r>
            <a:r>
              <a:rPr lang="en-US" sz="1600" noProof="0" dirty="0" smtClean="0">
                <a:ea typeface="ＭＳ Ｐゴシック" pitchFamily="34" charset="-128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62400" y="3505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going to happen if we generate code using INC addresses???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Recursive Programs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this PL0 code: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33400" y="2590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	call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0070C0"/>
                </a:solidFill>
                <a:ea typeface="ＭＳ Ｐゴシック" pitchFamily="34" charset="-128"/>
              </a:rPr>
              <a:t>	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call </a:t>
            </a:r>
            <a:r>
              <a:rPr kumimoji="0" lang="en-US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fooB</a:t>
            </a: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rgbClr val="FF0000"/>
                </a:solidFill>
                <a:ea typeface="ＭＳ Ｐゴシック" pitchFamily="34" charset="-128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ea typeface="ＭＳ Ｐゴシック" pitchFamily="34" charset="-128"/>
              </a:rPr>
              <a:t>	call </a:t>
            </a:r>
            <a:r>
              <a:rPr lang="en-US" sz="1600" noProof="0" dirty="0" err="1" smtClean="0">
                <a:ea typeface="ＭＳ Ｐゴシック" pitchFamily="34" charset="-128"/>
              </a:rPr>
              <a:t>fooA</a:t>
            </a:r>
            <a:r>
              <a:rPr lang="en-US" sz="1600" noProof="0" dirty="0" smtClean="0">
                <a:ea typeface="ＭＳ Ｐゴシック" pitchFamily="34" charset="-128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95800" y="2590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Here, we enter the procedure into the symbol table using a bogus address (666).</a:t>
            </a:r>
            <a:endParaRPr lang="en-US" dirty="0"/>
          </a:p>
        </p:txBody>
      </p:sp>
      <p:cxnSp>
        <p:nvCxnSpPr>
          <p:cNvPr id="6" name="5 Conector recto de flecha"/>
          <p:cNvCxnSpPr>
            <a:endCxn id="5" idx="1"/>
          </p:cNvCxnSpPr>
          <p:nvPr/>
        </p:nvCxnSpPr>
        <p:spPr>
          <a:xfrm>
            <a:off x="2057400" y="2743200"/>
            <a:ext cx="2438400" cy="1707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250</TotalTime>
  <Words>1190</Words>
  <Application>Microsoft Office PowerPoint</Application>
  <PresentationFormat>Presentación en pantalla (4:3)</PresentationFormat>
  <Paragraphs>660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Plantilla</vt:lpstr>
      <vt:lpstr>Procedures: Code Generation (Part 2)</vt:lpstr>
      <vt:lpstr>Procedure Address</vt:lpstr>
      <vt:lpstr>Procedure Address (JMP)</vt:lpstr>
      <vt:lpstr>Procedure Address (INC)</vt:lpstr>
      <vt:lpstr>Procedure Address (INC)</vt:lpstr>
      <vt:lpstr>Call</vt:lpstr>
      <vt:lpstr>What is wrong?</vt:lpstr>
      <vt:lpstr>Recursive Programs</vt:lpstr>
      <vt:lpstr>Recursive Programs</vt:lpstr>
      <vt:lpstr>Recursive Programs</vt:lpstr>
      <vt:lpstr>Recursive Programs</vt:lpstr>
      <vt:lpstr>Recursive Programs</vt:lpstr>
      <vt:lpstr>Scope</vt:lpstr>
      <vt:lpstr>Scope</vt:lpstr>
      <vt:lpstr>Scope</vt:lpstr>
      <vt:lpstr>How to handle symbol’s scope?</vt:lpstr>
      <vt:lpstr>How to handle symbol’s scope?</vt:lpstr>
      <vt:lpstr>Add a new symbol</vt:lpstr>
      <vt:lpstr>Delete symbols</vt:lpstr>
      <vt:lpstr>Delete Symbols</vt:lpstr>
      <vt:lpstr>Delete Symbols</vt:lpstr>
      <vt:lpstr>Delete Symbols</vt:lpstr>
      <vt:lpstr>Delete Symbols</vt:lpstr>
      <vt:lpstr>Delete Symbols</vt:lpstr>
      <vt:lpstr>Delete Symbols</vt:lpstr>
      <vt:lpstr>Delete Symbols</vt:lpstr>
      <vt:lpstr>Delete Symbols</vt:lpstr>
      <vt:lpstr>Delete symbols</vt:lpstr>
      <vt:lpstr>Delete symbols</vt:lpstr>
      <vt:lpstr>Find symbols</vt:lpstr>
      <vt:lpstr>Find Symbols</vt:lpstr>
      <vt:lpstr>Find Symbols</vt:lpstr>
    </vt:vector>
  </TitlesOfParts>
  <Company>NERV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Procedures: Code Generation (Part 2)</dc:title>
  <dc:creator>Edward Aymerich</dc:creator>
  <cp:lastModifiedBy>Edward Aymerich Sánchez</cp:lastModifiedBy>
  <cp:revision>14</cp:revision>
  <dcterms:created xsi:type="dcterms:W3CDTF">2014-07-16T13:22:05Z</dcterms:created>
  <dcterms:modified xsi:type="dcterms:W3CDTF">2014-11-06T00:32:42Z</dcterms:modified>
</cp:coreProperties>
</file>