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61" r:id="rId3"/>
    <p:sldId id="270" r:id="rId4"/>
    <p:sldId id="262" r:id="rId5"/>
    <p:sldId id="263" r:id="rId6"/>
    <p:sldId id="407" r:id="rId7"/>
    <p:sldId id="408" r:id="rId8"/>
    <p:sldId id="409" r:id="rId9"/>
    <p:sldId id="410" r:id="rId10"/>
    <p:sldId id="411" r:id="rId11"/>
    <p:sldId id="412" r:id="rId12"/>
    <p:sldId id="413" r:id="rId13"/>
    <p:sldId id="414" r:id="rId14"/>
    <p:sldId id="415" r:id="rId15"/>
    <p:sldId id="416" r:id="rId16"/>
    <p:sldId id="417" r:id="rId17"/>
    <p:sldId id="418" r:id="rId18"/>
    <p:sldId id="419" r:id="rId19"/>
    <p:sldId id="420" r:id="rId20"/>
    <p:sldId id="421" r:id="rId21"/>
    <p:sldId id="422" r:id="rId22"/>
    <p:sldId id="423" r:id="rId23"/>
    <p:sldId id="424" r:id="rId24"/>
    <p:sldId id="425" r:id="rId25"/>
    <p:sldId id="426" r:id="rId26"/>
    <p:sldId id="427" r:id="rId27"/>
    <p:sldId id="428" r:id="rId28"/>
    <p:sldId id="429" r:id="rId29"/>
    <p:sldId id="430" r:id="rId30"/>
    <p:sldId id="431" r:id="rId31"/>
    <p:sldId id="432" r:id="rId32"/>
    <p:sldId id="433" r:id="rId33"/>
    <p:sldId id="434" r:id="rId3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33F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/>
  </p:normalViewPr>
  <p:slideViewPr>
    <p:cSldViewPr snapToObjects="1">
      <p:cViewPr>
        <p:scale>
          <a:sx n="100" d="100"/>
          <a:sy n="100" d="100"/>
        </p:scale>
        <p:origin x="-50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33ABC5C-6CBF-4E1C-90B1-0001389DB1CA}" type="datetime1">
              <a:rPr lang="en-US"/>
              <a:pPr/>
              <a:t>10/6/2014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DAABC09-54DD-46AD-898D-3C8578D2674D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0974CCEE-2C4E-4296-9ED1-9346E7DD708E}" type="datetime1">
              <a:rPr lang="en-US"/>
              <a:pPr/>
              <a:t>10/6/2014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A457A19-7238-4E9C-8CB6-646535A99739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gen_weblike_COV01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478CC9-5DFF-4E38-A1D7-529035F3FEF6}" type="datetime1">
              <a:rPr lang="en-US"/>
              <a:pPr/>
              <a:t>10/6/2014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E7D9C-0C0C-4D6A-B511-BCA93F7D94D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4ED423-1B93-4B49-BA87-57509DBFC93D}" type="datetime1">
              <a:rPr lang="en-US"/>
              <a:pPr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ED057-FDDA-48F2-A44D-3CD614AD14A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44036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4403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843ADA-D86A-49FF-90F2-F253F1DF0BAA}" type="datetime1">
              <a:rPr lang="en-US"/>
              <a:pPr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9A093-1E58-48EA-B70E-BBF1AE451C8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37F848-C0FA-49EF-9DE7-69B1476B4123}" type="datetime1">
              <a:rPr lang="en-US"/>
              <a:pPr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FB4EF-5ABE-455D-8BDF-E2E67DBF49B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B0ED91-6D80-4FA9-A52E-B8B046A34C5E}" type="datetime1">
              <a:rPr lang="en-US"/>
              <a:pPr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5C952E-E505-4935-B1A9-E33BA0D6B1E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DA801F-6065-49BE-A39B-F48A18B51589}" type="datetime1">
              <a:rPr lang="en-US"/>
              <a:pPr/>
              <a:t>10/6/2014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C1AF06-9C0B-4755-9A4A-7FF5D91E133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60AC12-4C9A-4495-BD0C-0C51F8698204}" type="datetime1">
              <a:rPr lang="en-US"/>
              <a:pPr/>
              <a:t>10/6/2014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9932BE-2624-4F58-866D-3CD8E6A605A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1690F0-5B0E-48D6-8DA6-4BD694784D62}" type="datetime1">
              <a:rPr lang="en-US"/>
              <a:pPr/>
              <a:t>10/6/2014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8D346-18B1-4A3A-8A21-9D270CB6FFE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A039BF-0D12-4355-AF71-A8B6B3B7CE4F}" type="datetime1">
              <a:rPr lang="en-US"/>
              <a:pPr/>
              <a:t>10/6/2014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8D191-01C8-46CE-A538-20D184C1A11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620885-99D9-41C0-9CAF-F401AF19EC7E}" type="datetime1">
              <a:rPr lang="en-US"/>
              <a:pPr/>
              <a:t>10/6/2014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5E1B6-5CB2-4392-B03F-1636BC467FB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199"/>
            <a:ext cx="5486400" cy="38893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06AB14-0A11-474E-A895-E58608F67587}" type="datetime1">
              <a:rPr lang="en-US"/>
              <a:pPr/>
              <a:t>10/6/2014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2C2BFE-C323-4CBE-9A50-DB9A870E4C7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4AF8BFA6-34B8-49AB-A27C-2AF16B5666F7}" type="datetime1">
              <a:rPr lang="en-US"/>
              <a:pPr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A8A04A41-281D-4B3A-B64B-9F0D01E584E5}" type="slidenum">
              <a:rPr lang="en-US"/>
              <a:pPr/>
              <a:t>‹Nº›</a:t>
            </a:fld>
            <a:endParaRPr lang="en-US"/>
          </a:p>
        </p:txBody>
      </p:sp>
      <p:pic>
        <p:nvPicPr>
          <p:cNvPr id="1031" name="Picture 8" descr="gen_weblike_INT01.jpg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2865438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Gotham-Black" charset="0"/>
              </a:rPr>
              <a:t>PL/0 Parser and </a:t>
            </a:r>
            <a:br>
              <a:rPr lang="en-US" dirty="0" smtClean="0">
                <a:latin typeface="Gotham-Black" charset="0"/>
              </a:rPr>
            </a:br>
            <a:r>
              <a:rPr lang="en-US" dirty="0" smtClean="0">
                <a:latin typeface="Gotham-Black" charset="0"/>
              </a:rPr>
              <a:t>Code Generation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97413"/>
            <a:ext cx="6400800" cy="104775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COP 3402 System Software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Fall </a:t>
            </a:r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2014</a:t>
            </a:r>
            <a:endParaRPr lang="en-US" sz="2400" dirty="0" smtClean="0">
              <a:solidFill>
                <a:schemeClr val="tx1"/>
              </a:solidFill>
              <a:latin typeface="Gotham XNarrow Book Italic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it?</a:t>
            </a:r>
            <a:endParaRPr lang="en-US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457200" y="1981200"/>
            <a:ext cx="8229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In this case, yes. The assignment statement have to generate the code to do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only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the actual assignment.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The generated code must store the result of “expression” into the correct variable.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The code to do whatever is in “expression” (be it another variable,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or some calculation) must be created by the &lt;expression&gt; function, not by the &lt;statement&gt; function.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generate code for this simple statement:</a:t>
            </a:r>
          </a:p>
          <a:p>
            <a:pPr lvl="1"/>
            <a:r>
              <a:rPr lang="en-US" dirty="0" smtClean="0"/>
              <a:t>x := a;</a:t>
            </a:r>
          </a:p>
          <a:p>
            <a:r>
              <a:rPr lang="en-US" dirty="0" smtClean="0"/>
              <a:t>This is an assignment statement, and will be handled by the function that we just modified.</a:t>
            </a:r>
          </a:p>
          <a:p>
            <a:r>
              <a:rPr lang="en-US" dirty="0" smtClean="0"/>
              <a:t>Additionally, we will add a bit of code where we need it to generate the complete code.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gen(STO, </a:t>
            </a:r>
            <a:r>
              <a:rPr lang="en-US" sz="1600" dirty="0" err="1" smtClean="0"/>
              <a:t>symbollevel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), </a:t>
            </a:r>
            <a:r>
              <a:rPr lang="en-US" sz="1600" dirty="0" err="1" smtClean="0"/>
              <a:t>symboladdress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:= a;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37338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23" name="22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gen(STO, </a:t>
            </a:r>
            <a:r>
              <a:rPr lang="en-US" sz="1600" dirty="0" err="1" smtClean="0"/>
              <a:t>symbollevel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), </a:t>
            </a:r>
            <a:r>
              <a:rPr lang="en-US" sz="1600" dirty="0" err="1" smtClean="0"/>
              <a:t>symboladdress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4038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:= a;</a:t>
            </a:r>
            <a:endParaRPr lang="en-US" dirty="0"/>
          </a:p>
        </p:txBody>
      </p:sp>
      <p:sp>
        <p:nvSpPr>
          <p:cNvPr id="18" name="17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21" name="20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gen(STO, </a:t>
            </a:r>
            <a:r>
              <a:rPr lang="en-US" sz="1600" dirty="0" err="1" smtClean="0"/>
              <a:t>symbollevel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), </a:t>
            </a:r>
            <a:r>
              <a:rPr lang="en-US" sz="1600" dirty="0" err="1" smtClean="0"/>
              <a:t>symboladdress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43434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:= a;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gen(STO, </a:t>
            </a:r>
            <a:r>
              <a:rPr lang="en-US" sz="1600" dirty="0" err="1" smtClean="0"/>
              <a:t>symbollevel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), </a:t>
            </a:r>
            <a:r>
              <a:rPr lang="en-US" sz="1600" dirty="0" err="1" smtClean="0"/>
              <a:t>symboladdress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45720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:= a;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gen(STO, </a:t>
            </a:r>
            <a:r>
              <a:rPr lang="en-US" sz="1600" dirty="0" err="1" smtClean="0"/>
              <a:t>symbollevel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), </a:t>
            </a:r>
            <a:r>
              <a:rPr lang="en-US" sz="1600" dirty="0" err="1" smtClean="0"/>
              <a:t>symboladdress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:=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48768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a;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gen(STO, </a:t>
            </a:r>
            <a:r>
              <a:rPr lang="en-US" sz="1600" dirty="0" err="1" smtClean="0"/>
              <a:t>symbollevel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), </a:t>
            </a:r>
            <a:r>
              <a:rPr lang="en-US" sz="1600" dirty="0" err="1" smtClean="0"/>
              <a:t>symboladdress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:=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5181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a;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gen(STO, </a:t>
            </a:r>
            <a:r>
              <a:rPr lang="en-US" sz="1600" dirty="0" err="1" smtClean="0"/>
              <a:t>symbollevel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), </a:t>
            </a:r>
            <a:r>
              <a:rPr lang="en-US" sz="1600" dirty="0" err="1" smtClean="0"/>
              <a:t>symboladdress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54864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EXPRESSION;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ADDING_OPERATOR then GET_TOKEN();</a:t>
            </a:r>
          </a:p>
          <a:p>
            <a:pPr>
              <a:buNone/>
            </a:pPr>
            <a:r>
              <a:rPr lang="en-US" sz="1600" dirty="0" smtClean="0"/>
              <a:t>	TERM();</a:t>
            </a:r>
          </a:p>
          <a:p>
            <a:pPr>
              <a:buNone/>
            </a:pPr>
            <a:r>
              <a:rPr lang="en-US" sz="1600" dirty="0" smtClean="0"/>
              <a:t>	while TOKEN = ADDING_OPERATOR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TERM();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x(t=v, l=2,a=4);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04800" y="34290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5334000" y="4957465"/>
            <a:ext cx="350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Here we should have code to handle the code generation if we find an adding operator. It is not shown in this example.</a:t>
            </a:r>
            <a:endParaRPr lang="en-US" dirty="0"/>
          </a:p>
        </p:txBody>
      </p:sp>
      <p:cxnSp>
        <p:nvCxnSpPr>
          <p:cNvPr id="18" name="17 Conector angular"/>
          <p:cNvCxnSpPr/>
          <p:nvPr/>
        </p:nvCxnSpPr>
        <p:spPr>
          <a:xfrm rot="16200000" flipH="1">
            <a:off x="5103168" y="3507432"/>
            <a:ext cx="1528465" cy="1371600"/>
          </a:xfrm>
          <a:prstGeom prst="bentConnector3">
            <a:avLst>
              <a:gd name="adj1" fmla="val 146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Generation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code generation takes the parse tree returned by the parser and creates machine code from it.</a:t>
            </a:r>
          </a:p>
          <a:p>
            <a:r>
              <a:rPr lang="en-US" dirty="0" smtClean="0"/>
              <a:t>Since the parse tree is implicit in the recursion stack of our recursive descending parser, we will </a:t>
            </a:r>
            <a:r>
              <a:rPr lang="en-US" i="1" dirty="0" smtClean="0"/>
              <a:t>interleave</a:t>
            </a:r>
            <a:r>
              <a:rPr lang="en-US" dirty="0" smtClean="0"/>
              <a:t> the code generation into the parsing process.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EXPRESSION;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ADDING_OPERATOR then GET_TOKEN();</a:t>
            </a:r>
          </a:p>
          <a:p>
            <a:pPr>
              <a:buNone/>
            </a:pPr>
            <a:r>
              <a:rPr lang="en-US" sz="1600" dirty="0" smtClean="0"/>
              <a:t>	TERM();</a:t>
            </a:r>
          </a:p>
          <a:p>
            <a:pPr>
              <a:buNone/>
            </a:pPr>
            <a:r>
              <a:rPr lang="en-US" sz="1600" dirty="0" smtClean="0"/>
              <a:t>	while TOKEN = ADDING_OPERATOR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TERM();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x(t=v, l=2,a=4);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04800" y="37338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TERM;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FACTOR();</a:t>
            </a:r>
          </a:p>
          <a:p>
            <a:pPr>
              <a:buNone/>
            </a:pPr>
            <a:r>
              <a:rPr lang="en-US" sz="1600" dirty="0" smtClean="0"/>
              <a:t>	while TOKEN = MULTIPLYING_OPERATOR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FACTOR();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04800" y="34290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FACTOR;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IDENTIFIER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NUMBER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"("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	if TOKEN &lt;&gt; ")" then ERROR 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	else ERROR ();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</a:p>
          <a:p>
            <a:r>
              <a:rPr lang="en-US" dirty="0" smtClean="0"/>
              <a:t>factor();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04800" y="34290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cxnSp>
        <p:nvCxnSpPr>
          <p:cNvPr id="16" name="15 Conector angular"/>
          <p:cNvCxnSpPr/>
          <p:nvPr/>
        </p:nvCxnSpPr>
        <p:spPr>
          <a:xfrm>
            <a:off x="3276600" y="3429000"/>
            <a:ext cx="2590800" cy="13716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5867400" y="45720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We’ll add code here to generate code for our case.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FACTOR;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IDENTIFIER then </a:t>
            </a:r>
            <a:r>
              <a:rPr lang="en-US" sz="1600" b="1" dirty="0" smtClean="0"/>
              <a:t>begin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 find(</a:t>
            </a:r>
            <a:r>
              <a:rPr lang="en-US" sz="1600" b="1" dirty="0" err="1" smtClean="0"/>
              <a:t>ident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== 0 then ERROR();</a:t>
            </a:r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variable then gen(LOD,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else 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constant then gen(LIT, 0, </a:t>
            </a:r>
            <a:r>
              <a:rPr lang="en-US" sz="1600" b="1" dirty="0" err="1" smtClean="0"/>
              <a:t>symbolval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else ERROR();</a:t>
            </a:r>
          </a:p>
          <a:p>
            <a:pPr>
              <a:buNone/>
            </a:pPr>
            <a:r>
              <a:rPr lang="en-US" sz="1600" b="1" dirty="0" smtClean="0"/>
              <a:t>		GET_TOKEN();</a:t>
            </a:r>
          </a:p>
          <a:p>
            <a:pPr>
              <a:buNone/>
            </a:pPr>
            <a:r>
              <a:rPr lang="en-US" sz="1600" b="1" dirty="0" smtClean="0"/>
              <a:t>	end;</a:t>
            </a:r>
          </a:p>
          <a:p>
            <a:pPr>
              <a:buNone/>
            </a:pPr>
            <a:r>
              <a:rPr lang="en-US" sz="1600" dirty="0" smtClean="0"/>
              <a:t>	else if TOKEN = NUMBER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"("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	if TOKEN &lt;&gt; ")" then ERROR 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	else ERROR ();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</a:p>
          <a:p>
            <a:r>
              <a:rPr lang="en-US" dirty="0" smtClean="0"/>
              <a:t>factor();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37338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FACTOR;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IDENTIFIER then </a:t>
            </a:r>
            <a:r>
              <a:rPr lang="en-US" sz="1600" b="1" dirty="0" smtClean="0"/>
              <a:t>begin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 find(</a:t>
            </a:r>
            <a:r>
              <a:rPr lang="en-US" sz="1600" b="1" dirty="0" err="1" smtClean="0"/>
              <a:t>ident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== 0 then ERROR();</a:t>
            </a:r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variable then gen(LOD,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else 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constant then gen(LIT, 0, </a:t>
            </a:r>
            <a:r>
              <a:rPr lang="en-US" sz="1600" b="1" dirty="0" err="1" smtClean="0"/>
              <a:t>symbolval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else ERROR();</a:t>
            </a:r>
          </a:p>
          <a:p>
            <a:pPr>
              <a:buNone/>
            </a:pPr>
            <a:r>
              <a:rPr lang="en-US" sz="1600" b="1" dirty="0" smtClean="0"/>
              <a:t>		GET_TOKEN();</a:t>
            </a:r>
          </a:p>
          <a:p>
            <a:pPr>
              <a:buNone/>
            </a:pPr>
            <a:r>
              <a:rPr lang="en-US" sz="1600" b="1" dirty="0" smtClean="0"/>
              <a:t>	end;</a:t>
            </a:r>
          </a:p>
          <a:p>
            <a:pPr>
              <a:buNone/>
            </a:pPr>
            <a:r>
              <a:rPr lang="en-US" sz="1600" dirty="0" smtClean="0"/>
              <a:t>	else if TOKEN = NUMBER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"("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	if TOKEN &lt;&gt; ")" then ERROR 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	else ERROR ();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</a:p>
          <a:p>
            <a:r>
              <a:rPr lang="en-US" dirty="0" smtClean="0"/>
              <a:t>factor();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4038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1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FACTOR;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IDENTIFIER then </a:t>
            </a:r>
            <a:r>
              <a:rPr lang="en-US" sz="1600" b="1" dirty="0" smtClean="0"/>
              <a:t>begin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 find(</a:t>
            </a:r>
            <a:r>
              <a:rPr lang="en-US" sz="1600" b="1" dirty="0" err="1" smtClean="0"/>
              <a:t>ident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== 0 then ERROR();</a:t>
            </a:r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variable then gen(LOD,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else 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constant then gen(LIT, 0, </a:t>
            </a:r>
            <a:r>
              <a:rPr lang="en-US" sz="1600" b="1" dirty="0" err="1" smtClean="0"/>
              <a:t>symbolval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else ERROR();</a:t>
            </a:r>
          </a:p>
          <a:p>
            <a:pPr>
              <a:buNone/>
            </a:pPr>
            <a:r>
              <a:rPr lang="en-US" sz="1600" b="1" dirty="0" smtClean="0"/>
              <a:t>		GET_TOKEN();</a:t>
            </a:r>
          </a:p>
          <a:p>
            <a:pPr>
              <a:buNone/>
            </a:pPr>
            <a:r>
              <a:rPr lang="en-US" sz="1600" b="1" dirty="0" smtClean="0"/>
              <a:t>	end;</a:t>
            </a:r>
          </a:p>
          <a:p>
            <a:pPr>
              <a:buNone/>
            </a:pPr>
            <a:r>
              <a:rPr lang="en-US" sz="1600" dirty="0" smtClean="0"/>
              <a:t>	else if TOKEN = NUMBER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"("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	if TOKEN &lt;&gt; ")" then ERROR 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	else ERROR ();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</a:p>
          <a:p>
            <a:r>
              <a:rPr lang="en-US" dirty="0" smtClean="0"/>
              <a:t>factor();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43434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1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FACTOR;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IDENTIFIER then </a:t>
            </a:r>
            <a:r>
              <a:rPr lang="en-US" sz="1600" b="1" dirty="0" smtClean="0"/>
              <a:t>begin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 find(</a:t>
            </a:r>
            <a:r>
              <a:rPr lang="en-US" sz="1600" b="1" dirty="0" err="1" smtClean="0"/>
              <a:t>ident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== 0 then ERROR();</a:t>
            </a:r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variable then gen(LOD,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else 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constant then gen(LIT, 0, </a:t>
            </a:r>
            <a:r>
              <a:rPr lang="en-US" sz="1600" b="1" dirty="0" err="1" smtClean="0"/>
              <a:t>symbolval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else ERROR();</a:t>
            </a:r>
          </a:p>
          <a:p>
            <a:pPr>
              <a:buNone/>
            </a:pPr>
            <a:r>
              <a:rPr lang="en-US" sz="1600" b="1" dirty="0" smtClean="0"/>
              <a:t>		GET_TOKEN();</a:t>
            </a:r>
          </a:p>
          <a:p>
            <a:pPr>
              <a:buNone/>
            </a:pPr>
            <a:r>
              <a:rPr lang="en-US" sz="1600" b="1" dirty="0" smtClean="0"/>
              <a:t>	end;</a:t>
            </a:r>
          </a:p>
          <a:p>
            <a:pPr>
              <a:buNone/>
            </a:pPr>
            <a:r>
              <a:rPr lang="en-US" sz="1600" dirty="0" smtClean="0"/>
              <a:t>	else if TOKEN = NUMBER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"("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	if TOKEN &lt;&gt; ")" then ERROR 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	else ERROR ();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</a:p>
          <a:p>
            <a:r>
              <a:rPr lang="en-US" dirty="0" smtClean="0"/>
              <a:t>factor();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81000" y="5181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1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3 1 1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FACTOR;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IDENTIFIER then </a:t>
            </a:r>
            <a:r>
              <a:rPr lang="en-US" sz="1600" b="1" dirty="0" smtClean="0"/>
              <a:t>begin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 find(</a:t>
            </a:r>
            <a:r>
              <a:rPr lang="en-US" sz="1600" b="1" dirty="0" err="1" smtClean="0"/>
              <a:t>ident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== 0 then ERROR();</a:t>
            </a:r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variable then gen(LOD,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else 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constant then gen(LIT, 0, </a:t>
            </a:r>
            <a:r>
              <a:rPr lang="en-US" sz="1600" b="1" dirty="0" err="1" smtClean="0"/>
              <a:t>symbolval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	else ERROR();</a:t>
            </a:r>
          </a:p>
          <a:p>
            <a:pPr>
              <a:buNone/>
            </a:pPr>
            <a:r>
              <a:rPr lang="en-US" sz="1600" b="1" dirty="0" smtClean="0"/>
              <a:t>		GET_TOKEN();</a:t>
            </a:r>
          </a:p>
          <a:p>
            <a:pPr>
              <a:buNone/>
            </a:pPr>
            <a:r>
              <a:rPr lang="en-US" sz="1600" b="1" dirty="0" smtClean="0"/>
              <a:t>	end;</a:t>
            </a:r>
          </a:p>
          <a:p>
            <a:pPr>
              <a:buNone/>
            </a:pPr>
            <a:r>
              <a:rPr lang="en-US" sz="1600" dirty="0" smtClean="0"/>
              <a:t>	else if TOKEN = NUMBER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"("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	if TOKEN &lt;&gt; ")" then ERROR 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	else ERROR ();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</a:p>
          <a:p>
            <a:r>
              <a:rPr lang="en-US" dirty="0" smtClean="0"/>
              <a:t>factor();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81000" y="54864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1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3 1 1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TERM;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FACTOR();</a:t>
            </a:r>
          </a:p>
          <a:p>
            <a:pPr>
              <a:buNone/>
            </a:pPr>
            <a:r>
              <a:rPr lang="en-US" sz="1600" dirty="0" smtClean="0"/>
              <a:t>	while TOKEN = MULTIPLYING_OPERATOR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FACTOR();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04800" y="37338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3 1 1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TERM;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FACTOR();</a:t>
            </a:r>
          </a:p>
          <a:p>
            <a:pPr>
              <a:buNone/>
            </a:pPr>
            <a:r>
              <a:rPr lang="en-US" sz="1600" dirty="0" smtClean="0"/>
              <a:t>	while TOKEN = MULTIPLYING_OPERATOR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FACTOR();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0" y="4888468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3 1 1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parser uses: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TOKEN</a:t>
            </a:r>
            <a:r>
              <a:rPr lang="en-US" sz="2800" dirty="0" smtClean="0"/>
              <a:t> –a global variable that stores the current token to analyze.</a:t>
            </a:r>
          </a:p>
          <a:p>
            <a:r>
              <a:rPr lang="en-US" sz="2800" b="1" dirty="0" smtClean="0"/>
              <a:t>GET_TOKEN() </a:t>
            </a:r>
            <a:r>
              <a:rPr lang="en-US" sz="2800" dirty="0" smtClean="0"/>
              <a:t>– a procedure that takes the next token in the string and stores it in TOKEN.</a:t>
            </a:r>
          </a:p>
          <a:p>
            <a:r>
              <a:rPr lang="en-US" sz="2800" b="1" dirty="0" smtClean="0"/>
              <a:t>ENTER(</a:t>
            </a:r>
            <a:r>
              <a:rPr lang="en-US" sz="2800" b="1" i="1" dirty="0" smtClean="0"/>
              <a:t>type, name, </a:t>
            </a:r>
            <a:r>
              <a:rPr lang="en-US" sz="2800" b="1" i="1" dirty="0" err="1" smtClean="0"/>
              <a:t>params</a:t>
            </a:r>
            <a:r>
              <a:rPr lang="en-US" sz="2800" b="1" dirty="0" smtClean="0"/>
              <a:t>) </a:t>
            </a:r>
            <a:r>
              <a:rPr lang="en-US" sz="2800" dirty="0" smtClean="0"/>
              <a:t>– a procedure that stores a new symbol into the Symbol Table.</a:t>
            </a:r>
          </a:p>
          <a:p>
            <a:r>
              <a:rPr lang="en-US" sz="2800" b="1" dirty="0" smtClean="0"/>
              <a:t>ERROR()</a:t>
            </a:r>
            <a:r>
              <a:rPr lang="en-US" sz="2800" dirty="0" smtClean="0"/>
              <a:t> – a procedure that stops parsing, and shows an error message.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EXPRESSION;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ADDING_OPERATOR then GET_TOKEN();</a:t>
            </a:r>
          </a:p>
          <a:p>
            <a:pPr>
              <a:buNone/>
            </a:pPr>
            <a:r>
              <a:rPr lang="en-US" sz="1600" dirty="0" smtClean="0"/>
              <a:t>	TERM();</a:t>
            </a:r>
          </a:p>
          <a:p>
            <a:pPr>
              <a:buNone/>
            </a:pPr>
            <a:r>
              <a:rPr lang="en-US" sz="1600" dirty="0" smtClean="0"/>
              <a:t>	while TOKEN = ADDING_OPERATOR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TERM();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04800" y="4038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3 1 1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21" name="20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EXPRESSION;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ADDING_OPERATOR then GET_TOKEN();</a:t>
            </a:r>
          </a:p>
          <a:p>
            <a:pPr>
              <a:buNone/>
            </a:pPr>
            <a:r>
              <a:rPr lang="en-US" sz="1600" dirty="0" smtClean="0"/>
              <a:t>	TERM();</a:t>
            </a:r>
          </a:p>
          <a:p>
            <a:pPr>
              <a:buNone/>
            </a:pPr>
            <a:r>
              <a:rPr lang="en-US" sz="1600" dirty="0" smtClean="0"/>
              <a:t>	while TOKEN = ADDING_OPERATOR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TERM();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0" y="5181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3 1 1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b="1" dirty="0" smtClean="0"/>
              <a:t>		gen(STO,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5791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3 1 1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gen(STO, </a:t>
            </a:r>
            <a:r>
              <a:rPr lang="en-US" sz="1600" dirty="0" err="1" smtClean="0"/>
              <a:t>symbollevel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), </a:t>
            </a:r>
            <a:r>
              <a:rPr lang="en-US" sz="1600" dirty="0" err="1" smtClean="0"/>
              <a:t>symboladdress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04800" y="60960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3 1 1</a:t>
            </a:r>
          </a:p>
          <a:p>
            <a:r>
              <a:rPr lang="en-US" dirty="0" smtClean="0"/>
              <a:t>4 2 4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l=1, a=1);</a:t>
            </a:r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procedures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gen(</a:t>
            </a:r>
            <a:r>
              <a:rPr lang="en-US" sz="2800" b="1" dirty="0" err="1" smtClean="0"/>
              <a:t>int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int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int</a:t>
            </a:r>
            <a:r>
              <a:rPr lang="en-US" sz="2800" b="1" dirty="0" smtClean="0"/>
              <a:t>)</a:t>
            </a:r>
            <a:r>
              <a:rPr lang="en-US" sz="2800" dirty="0" smtClean="0"/>
              <a:t> – Inserts a new instruction into the code list.</a:t>
            </a:r>
          </a:p>
          <a:p>
            <a:r>
              <a:rPr lang="en-US" sz="2800" b="1" dirty="0" smtClean="0"/>
              <a:t>find(</a:t>
            </a:r>
            <a:r>
              <a:rPr lang="en-US" sz="2800" b="1" dirty="0" err="1" smtClean="0"/>
              <a:t>ident</a:t>
            </a:r>
            <a:r>
              <a:rPr lang="en-US" sz="2800" b="1" dirty="0" smtClean="0"/>
              <a:t>) </a:t>
            </a:r>
            <a:r>
              <a:rPr lang="en-US" sz="2800" dirty="0" smtClean="0"/>
              <a:t>– Returns the position of a symbol in the Symbol Table, or 0 if not found.</a:t>
            </a:r>
          </a:p>
          <a:p>
            <a:r>
              <a:rPr lang="en-US" sz="2800" b="1" dirty="0" err="1" smtClean="0"/>
              <a:t>symboltype</a:t>
            </a:r>
            <a:r>
              <a:rPr lang="en-US" sz="2800" b="1" dirty="0" smtClean="0"/>
              <a:t>(</a:t>
            </a:r>
            <a:r>
              <a:rPr lang="en-US" sz="2800" b="1" dirty="0" err="1" smtClean="0"/>
              <a:t>int</a:t>
            </a:r>
            <a:r>
              <a:rPr lang="en-US" sz="2800" b="1" dirty="0" smtClean="0"/>
              <a:t>) </a:t>
            </a:r>
            <a:r>
              <a:rPr lang="en-US" sz="2800" dirty="0" smtClean="0"/>
              <a:t>– Returns the type of a symbol (constant, variable or procedure).</a:t>
            </a:r>
          </a:p>
          <a:p>
            <a:r>
              <a:rPr lang="en-US" sz="2800" b="1" dirty="0" err="1" smtClean="0"/>
              <a:t>symbollevel</a:t>
            </a:r>
            <a:r>
              <a:rPr lang="en-US" sz="2800" b="1" dirty="0" smtClean="0"/>
              <a:t>(</a:t>
            </a:r>
            <a:r>
              <a:rPr lang="en-US" sz="2800" b="1" dirty="0" err="1" smtClean="0"/>
              <a:t>int</a:t>
            </a:r>
            <a:r>
              <a:rPr lang="en-US" sz="2800" b="1" dirty="0" smtClean="0"/>
              <a:t>)</a:t>
            </a:r>
            <a:r>
              <a:rPr lang="en-US" sz="2800" dirty="0" smtClean="0"/>
              <a:t> – Returns the level of a symbol.</a:t>
            </a:r>
          </a:p>
          <a:p>
            <a:r>
              <a:rPr lang="en-US" sz="2800" b="1" dirty="0" err="1" smtClean="0"/>
              <a:t>symboladdress</a:t>
            </a:r>
            <a:r>
              <a:rPr lang="en-US" sz="2800" b="1" dirty="0" smtClean="0"/>
              <a:t>(</a:t>
            </a:r>
            <a:r>
              <a:rPr lang="en-US" sz="2800" b="1" dirty="0" err="1" smtClean="0"/>
              <a:t>int</a:t>
            </a:r>
            <a:r>
              <a:rPr lang="en-US" sz="2800" b="1" dirty="0" smtClean="0"/>
              <a:t>)</a:t>
            </a:r>
            <a:r>
              <a:rPr lang="en-US" sz="2800" dirty="0" smtClean="0"/>
              <a:t> – Returns the address of a symbol.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PL/0 Grammar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992187" y="1600200"/>
            <a:ext cx="7694613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/>
              <a:t> &lt;</a:t>
            </a:r>
            <a:r>
              <a:rPr lang="en-US" sz="1600" dirty="0">
                <a:solidFill>
                  <a:srgbClr val="FF0000"/>
                </a:solidFill>
              </a:rPr>
              <a:t>program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chemeClr val="accent1"/>
                </a:solidFill>
              </a:rPr>
              <a:t>block</a:t>
            </a:r>
            <a:r>
              <a:rPr lang="en-US" sz="1600" dirty="0"/>
              <a:t>&gt; .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chemeClr val="accent1"/>
                </a:solidFill>
              </a:rPr>
              <a:t>block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CC9900"/>
                </a:solidFill>
              </a:rPr>
              <a:t>const-</a:t>
            </a:r>
            <a:r>
              <a:rPr lang="en-US" sz="1600" dirty="0" err="1">
                <a:solidFill>
                  <a:srgbClr val="CC9900"/>
                </a:solidFill>
              </a:rPr>
              <a:t>decl</a:t>
            </a:r>
            <a:r>
              <a:rPr lang="en-US" sz="1600" dirty="0"/>
              <a:t>&gt; &lt;</a:t>
            </a:r>
            <a:r>
              <a:rPr lang="en-US" sz="1600" dirty="0" err="1">
                <a:solidFill>
                  <a:srgbClr val="0000FF"/>
                </a:solidFill>
              </a:rPr>
              <a:t>var-decl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CC00FF"/>
                </a:solidFill>
              </a:rPr>
              <a:t>proc-</a:t>
            </a:r>
            <a:r>
              <a:rPr lang="en-US" sz="1600" dirty="0" err="1">
                <a:solidFill>
                  <a:srgbClr val="CC00FF"/>
                </a:solidFill>
              </a:rPr>
              <a:t>decl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CC9900"/>
                </a:solidFill>
              </a:rPr>
              <a:t>const-</a:t>
            </a:r>
            <a:r>
              <a:rPr lang="en-US" sz="1600" dirty="0" err="1">
                <a:solidFill>
                  <a:srgbClr val="CC9900"/>
                </a:solidFill>
              </a:rPr>
              <a:t>decl</a:t>
            </a:r>
            <a:r>
              <a:rPr lang="en-US" sz="1600" dirty="0"/>
              <a:t>&gt; ::= </a:t>
            </a:r>
            <a:r>
              <a:rPr lang="en-US" sz="1600" dirty="0">
                <a:solidFill>
                  <a:srgbClr val="FF0066"/>
                </a:solidFill>
              </a:rPr>
              <a:t>const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008000"/>
                </a:solidFill>
              </a:rPr>
              <a:t>const-assignment-list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e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008000"/>
                </a:solidFill>
              </a:rPr>
              <a:t>const-assignment-list</a:t>
            </a:r>
            <a:r>
              <a:rPr lang="en-US" sz="1600" dirty="0"/>
              <a:t>&gt; ::=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</a:t>
            </a:r>
            <a:r>
              <a:rPr lang="en-US" sz="1600" dirty="0">
                <a:solidFill>
                  <a:srgbClr val="FF0066"/>
                </a:solidFill>
              </a:rPr>
              <a:t> =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660033"/>
                </a:solidFill>
              </a:rPr>
              <a:t>number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  | &lt;</a:t>
            </a:r>
            <a:r>
              <a:rPr lang="en-US" sz="1600" dirty="0">
                <a:solidFill>
                  <a:srgbClr val="008000"/>
                </a:solidFill>
              </a:rPr>
              <a:t>const-assignment-list</a:t>
            </a:r>
            <a:r>
              <a:rPr lang="en-US" sz="1600" dirty="0"/>
              <a:t>&gt; ,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=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660033"/>
                </a:solidFill>
              </a:rPr>
              <a:t>number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 err="1">
                <a:solidFill>
                  <a:srgbClr val="0000FF"/>
                </a:solidFill>
              </a:rPr>
              <a:t>var-decl</a:t>
            </a:r>
            <a:r>
              <a:rPr lang="en-US" sz="1600" dirty="0"/>
              <a:t>&gt; ::= </a:t>
            </a:r>
            <a:r>
              <a:rPr lang="en-US" sz="1600" dirty="0" err="1">
                <a:solidFill>
                  <a:srgbClr val="FF0066"/>
                </a:solidFill>
              </a:rPr>
              <a:t>var</a:t>
            </a:r>
            <a:r>
              <a:rPr lang="en-US" sz="1600" dirty="0"/>
              <a:t> &lt;</a:t>
            </a:r>
            <a:r>
              <a:rPr lang="en-US" sz="1600" dirty="0" err="1">
                <a:solidFill>
                  <a:srgbClr val="6666FF"/>
                </a:solidFill>
              </a:rPr>
              <a:t>ident</a:t>
            </a:r>
            <a:r>
              <a:rPr lang="en-US" sz="1600" dirty="0">
                <a:solidFill>
                  <a:srgbClr val="6666FF"/>
                </a:solidFill>
              </a:rPr>
              <a:t>-list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|</a:t>
            </a:r>
            <a:r>
              <a:rPr lang="en-US" sz="1600" dirty="0">
                <a:solidFill>
                  <a:srgbClr val="FF0066"/>
                </a:solidFill>
              </a:rPr>
              <a:t> e</a:t>
            </a:r>
          </a:p>
          <a:p>
            <a:r>
              <a:rPr lang="en-US" sz="1600" dirty="0"/>
              <a:t>          &lt;</a:t>
            </a:r>
            <a:r>
              <a:rPr lang="en-US" sz="1600" dirty="0" err="1">
                <a:solidFill>
                  <a:srgbClr val="6666FF"/>
                </a:solidFill>
              </a:rPr>
              <a:t>ident</a:t>
            </a:r>
            <a:r>
              <a:rPr lang="en-US" sz="1600" dirty="0">
                <a:solidFill>
                  <a:srgbClr val="6666FF"/>
                </a:solidFill>
              </a:rPr>
              <a:t>-list</a:t>
            </a:r>
            <a:r>
              <a:rPr lang="en-US" sz="1600" dirty="0"/>
              <a:t>&gt; ::=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| &lt;</a:t>
            </a:r>
            <a:r>
              <a:rPr lang="en-US" sz="1600" dirty="0" err="1">
                <a:solidFill>
                  <a:srgbClr val="6666FF"/>
                </a:solidFill>
              </a:rPr>
              <a:t>ident</a:t>
            </a:r>
            <a:r>
              <a:rPr lang="en-US" sz="1600" dirty="0">
                <a:solidFill>
                  <a:srgbClr val="6666FF"/>
                </a:solidFill>
              </a:rPr>
              <a:t>-list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,</a:t>
            </a:r>
            <a:r>
              <a:rPr lang="en-US" sz="1600" dirty="0"/>
              <a:t>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CC00FF"/>
                </a:solidFill>
              </a:rPr>
              <a:t>proc-</a:t>
            </a:r>
            <a:r>
              <a:rPr lang="en-US" sz="1600" dirty="0" err="1">
                <a:solidFill>
                  <a:srgbClr val="CC00FF"/>
                </a:solidFill>
              </a:rPr>
              <a:t>decl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CC00FF"/>
                </a:solidFill>
              </a:rPr>
              <a:t>proc-</a:t>
            </a:r>
            <a:r>
              <a:rPr lang="en-US" sz="1600" dirty="0" err="1">
                <a:solidFill>
                  <a:srgbClr val="CC00FF"/>
                </a:solidFill>
              </a:rPr>
              <a:t>decl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procedure</a:t>
            </a:r>
            <a:r>
              <a:rPr lang="en-US" sz="1600" dirty="0"/>
              <a:t>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&lt;</a:t>
            </a:r>
            <a:r>
              <a:rPr lang="en-US" sz="1600" dirty="0">
                <a:solidFill>
                  <a:schemeClr val="accent1"/>
                </a:solidFill>
              </a:rPr>
              <a:t>block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e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 ::=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:=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 smtClean="0"/>
              <a:t>&gt; | </a:t>
            </a:r>
            <a:r>
              <a:rPr lang="en-US" sz="1600" dirty="0">
                <a:solidFill>
                  <a:srgbClr val="FF0066"/>
                </a:solidFill>
              </a:rPr>
              <a:t>call</a:t>
            </a:r>
            <a:r>
              <a:rPr lang="en-US" sz="1600" dirty="0"/>
              <a:t>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  | </a:t>
            </a:r>
            <a:r>
              <a:rPr lang="en-US" sz="1600" dirty="0">
                <a:solidFill>
                  <a:srgbClr val="FF0066"/>
                </a:solidFill>
              </a:rPr>
              <a:t>begin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003300"/>
                </a:solidFill>
              </a:rPr>
              <a:t>statement-list</a:t>
            </a:r>
            <a:r>
              <a:rPr lang="en-US" sz="1600" dirty="0"/>
              <a:t>&gt; </a:t>
            </a:r>
            <a:r>
              <a:rPr lang="en-US" sz="1600" dirty="0" smtClean="0">
                <a:solidFill>
                  <a:srgbClr val="FF0066"/>
                </a:solidFill>
              </a:rPr>
              <a:t>end</a:t>
            </a:r>
            <a:r>
              <a:rPr lang="en-US" sz="1600" dirty="0" smtClean="0"/>
              <a:t> </a:t>
            </a:r>
            <a:r>
              <a:rPr lang="en-US" sz="1600" dirty="0"/>
              <a:t>| </a:t>
            </a:r>
            <a:r>
              <a:rPr lang="en-US" sz="1600" dirty="0">
                <a:solidFill>
                  <a:srgbClr val="FF0066"/>
                </a:solidFill>
              </a:rPr>
              <a:t>if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D8D300"/>
                </a:solidFill>
              </a:rPr>
              <a:t>condition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then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  | </a:t>
            </a:r>
            <a:r>
              <a:rPr lang="en-US" sz="1600" dirty="0">
                <a:solidFill>
                  <a:srgbClr val="FF0066"/>
                </a:solidFill>
              </a:rPr>
              <a:t>while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D8D300"/>
                </a:solidFill>
              </a:rPr>
              <a:t>condition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do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 smtClean="0"/>
              <a:t>&gt; | </a:t>
            </a:r>
            <a:r>
              <a:rPr lang="en-US" sz="1600" dirty="0">
                <a:solidFill>
                  <a:srgbClr val="FF0066"/>
                </a:solidFill>
              </a:rPr>
              <a:t>e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003300"/>
                </a:solidFill>
              </a:rPr>
              <a:t>statement-list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003300"/>
                </a:solidFill>
              </a:rPr>
              <a:t>statement-list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D8D300"/>
                </a:solidFill>
              </a:rPr>
              <a:t>condition</a:t>
            </a:r>
            <a:r>
              <a:rPr lang="en-US" sz="1600" dirty="0"/>
              <a:t>&gt; ::= odd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&lt;</a:t>
            </a:r>
            <a:r>
              <a:rPr lang="en-US" sz="1600" dirty="0">
                <a:solidFill>
                  <a:schemeClr val="accent2"/>
                </a:solidFill>
              </a:rPr>
              <a:t>relation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chemeClr val="accent2"/>
                </a:solidFill>
              </a:rPr>
              <a:t>relation</a:t>
            </a:r>
            <a:r>
              <a:rPr lang="en-US" sz="1600" dirty="0"/>
              <a:t>&gt; ::=</a:t>
            </a:r>
            <a:r>
              <a:rPr lang="en-US" sz="1600" dirty="0">
                <a:solidFill>
                  <a:srgbClr val="FF0066"/>
                </a:solidFill>
              </a:rPr>
              <a:t> =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&lt;&gt;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&lt;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&gt;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&lt;=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&gt;=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006666"/>
                </a:solidFill>
              </a:rPr>
              <a:t>adding-operator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  |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006666"/>
                </a:solidFill>
              </a:rPr>
              <a:t>adding-operator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006666"/>
                </a:solidFill>
              </a:rPr>
              <a:t>adding-operator</a:t>
            </a:r>
            <a:r>
              <a:rPr lang="en-US" sz="1600" dirty="0"/>
              <a:t>&gt; ::= </a:t>
            </a:r>
            <a:r>
              <a:rPr lang="en-US" sz="1600" dirty="0">
                <a:solidFill>
                  <a:srgbClr val="FF0066"/>
                </a:solidFill>
              </a:rPr>
              <a:t>+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-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FF3300"/>
                </a:solidFill>
              </a:rPr>
              <a:t>factor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FF6699"/>
                </a:solidFill>
              </a:rPr>
              <a:t>multiplying-operator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FF3300"/>
                </a:solidFill>
              </a:rPr>
              <a:t>factor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FF6699"/>
                </a:solidFill>
              </a:rPr>
              <a:t>multiplying-operator</a:t>
            </a:r>
            <a:r>
              <a:rPr lang="en-US" sz="1600" dirty="0"/>
              <a:t>&gt; ::= </a:t>
            </a:r>
            <a:r>
              <a:rPr lang="en-US" sz="1600" dirty="0">
                <a:solidFill>
                  <a:srgbClr val="FF0066"/>
                </a:solidFill>
              </a:rPr>
              <a:t>*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/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FF3300"/>
                </a:solidFill>
              </a:rPr>
              <a:t>factor</a:t>
            </a:r>
            <a:r>
              <a:rPr lang="en-US" sz="1600" dirty="0"/>
              <a:t>&gt; ::=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660033"/>
                </a:solidFill>
              </a:rPr>
              <a:t>number</a:t>
            </a:r>
            <a:r>
              <a:rPr lang="en-US" sz="1600" dirty="0"/>
              <a:t>&gt; | </a:t>
            </a:r>
            <a:r>
              <a:rPr lang="en-US" sz="1600" dirty="0">
                <a:solidFill>
                  <a:srgbClr val="FF0066"/>
                </a:solidFill>
              </a:rPr>
              <a:t>(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)</a:t>
            </a:r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PL/0 Code Generation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992187" y="1600200"/>
            <a:ext cx="769461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/>
              <a:t>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 ::=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:=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 smtClean="0"/>
              <a:t>&gt; </a:t>
            </a:r>
            <a:r>
              <a:rPr lang="en-US" sz="1600" dirty="0" smtClean="0">
                <a:solidFill>
                  <a:schemeClr val="bg1"/>
                </a:solidFill>
              </a:rPr>
              <a:t>| </a:t>
            </a:r>
            <a:r>
              <a:rPr lang="en-US" sz="1600" dirty="0">
                <a:solidFill>
                  <a:schemeClr val="bg1"/>
                </a:solidFill>
              </a:rPr>
              <a:t>call &lt;</a:t>
            </a:r>
            <a:r>
              <a:rPr lang="en-US" sz="1600" dirty="0" err="1">
                <a:solidFill>
                  <a:schemeClr val="bg1"/>
                </a:solidFill>
              </a:rPr>
              <a:t>ident</a:t>
            </a:r>
            <a:r>
              <a:rPr lang="en-US" sz="1600" dirty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>
                <a:solidFill>
                  <a:schemeClr val="bg1"/>
                </a:solidFill>
              </a:rPr>
              <a:t>            | begin &lt;statement-list&gt; </a:t>
            </a:r>
            <a:r>
              <a:rPr lang="en-US" sz="1600" dirty="0" smtClean="0">
                <a:solidFill>
                  <a:schemeClr val="bg1"/>
                </a:solidFill>
              </a:rPr>
              <a:t>end </a:t>
            </a:r>
            <a:r>
              <a:rPr lang="en-US" sz="1600" dirty="0">
                <a:solidFill>
                  <a:schemeClr val="bg1"/>
                </a:solidFill>
              </a:rPr>
              <a:t>| if &lt;condition&gt; then &lt;statement&gt;</a:t>
            </a:r>
          </a:p>
          <a:p>
            <a:r>
              <a:rPr lang="en-US" sz="1600" dirty="0">
                <a:solidFill>
                  <a:schemeClr val="bg1"/>
                </a:solidFill>
              </a:rPr>
              <a:t>            | while &lt;condition&gt; do &lt;statement</a:t>
            </a:r>
            <a:r>
              <a:rPr lang="en-US" sz="1600" dirty="0" smtClean="0">
                <a:solidFill>
                  <a:schemeClr val="bg1"/>
                </a:solidFill>
              </a:rPr>
              <a:t>&gt; | </a:t>
            </a:r>
            <a:r>
              <a:rPr lang="en-US" sz="1600" dirty="0">
                <a:solidFill>
                  <a:schemeClr val="bg1"/>
                </a:solidFill>
              </a:rPr>
              <a:t>e</a:t>
            </a:r>
          </a:p>
          <a:p>
            <a:r>
              <a:rPr lang="en-US" sz="1600" dirty="0"/>
              <a:t>          </a:t>
            </a: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r>
              <a:rPr lang="en-US" dirty="0" smtClean="0"/>
              <a:t>For this example, we’ll only focus on the code generation for the assignment statement.</a:t>
            </a:r>
          </a:p>
          <a:p>
            <a:pPr lvl="1"/>
            <a:r>
              <a:rPr lang="en-US" dirty="0" smtClean="0"/>
              <a:t>x := a;</a:t>
            </a:r>
          </a:p>
          <a:p>
            <a:pPr lvl="1"/>
            <a:r>
              <a:rPr lang="en-US" dirty="0" smtClean="0"/>
              <a:t>x := y + b;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&lt;statement&gt;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48129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(:= missing in statement);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817132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:=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457200" y="5410200"/>
            <a:ext cx="8229600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We start with the</a:t>
            </a:r>
            <a:r>
              <a:rPr lang="en-US" sz="3200" dirty="0" smtClean="0">
                <a:latin typeface="+mn-lt"/>
              </a:rPr>
              <a:t> parsing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function for statement</a:t>
            </a:r>
            <a:r>
              <a:rPr lang="en-US" sz="3200" dirty="0" smtClean="0">
                <a:latin typeface="+mn-lt"/>
              </a:rPr>
              <a:t>, and add code generation on it.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&lt;statement&gt;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 find(</a:t>
            </a:r>
            <a:r>
              <a:rPr lang="en-US" sz="1600" b="1" dirty="0" err="1" smtClean="0"/>
              <a:t>ident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== 0 then ERROR (“Undeclared identifier”);</a:t>
            </a:r>
          </a:p>
          <a:p>
            <a:pPr>
              <a:buNone/>
            </a:pPr>
            <a:r>
              <a:rPr lang="en-US" sz="1600" b="1" dirty="0" smtClean="0"/>
              <a:t>		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!= variable then ERROR </a:t>
            </a:r>
          </a:p>
          <a:p>
            <a:pPr>
              <a:buNone/>
            </a:pPr>
            <a:r>
              <a:rPr lang="en-US" sz="1600" b="1" dirty="0" smtClean="0"/>
              <a:t>								(“Assignment to constant or procedure is not allowed”);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(:= missing in statement);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632466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:=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457200" y="2061547"/>
            <a:ext cx="8229600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First, let’s check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that we have a valid variable</a:t>
            </a:r>
            <a:r>
              <a:rPr lang="en-US" sz="3200" dirty="0" smtClean="0">
                <a:latin typeface="+mn-lt"/>
              </a:rPr>
              <a:t>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&lt;statement&gt;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(“Undeclared identifier”);</a:t>
            </a:r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</a:t>
            </a:r>
          </a:p>
          <a:p>
            <a:pPr>
              <a:buNone/>
            </a:pPr>
            <a:r>
              <a:rPr lang="en-US" sz="1600" dirty="0" smtClean="0"/>
              <a:t>								(“Assignment to constant or procedure is not allowed”);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(:= missing in statement);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b="1" dirty="0" smtClean="0"/>
              <a:t>		gen(STO,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632466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:=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457200" y="2061547"/>
            <a:ext cx="8229600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Now, create some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code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895600" y="648866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STO = 4 in our project.</a:t>
            </a:r>
            <a:endParaRPr lang="en-US" dirty="0"/>
          </a:p>
        </p:txBody>
      </p:sp>
      <p:cxnSp>
        <p:nvCxnSpPr>
          <p:cNvPr id="8" name="7 Conector recto de flecha"/>
          <p:cNvCxnSpPr>
            <a:endCxn id="6" idx="1"/>
          </p:cNvCxnSpPr>
          <p:nvPr/>
        </p:nvCxnSpPr>
        <p:spPr>
          <a:xfrm>
            <a:off x="1524000" y="6172200"/>
            <a:ext cx="1371600" cy="5011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1688</TotalTime>
  <Words>1705</Words>
  <Application>Microsoft Office PowerPoint</Application>
  <PresentationFormat>Presentación en pantalla (4:3)</PresentationFormat>
  <Paragraphs>681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4" baseType="lpstr">
      <vt:lpstr>Office Theme</vt:lpstr>
      <vt:lpstr>PL/0 Parser and  Code Generation</vt:lpstr>
      <vt:lpstr>Code Generation</vt:lpstr>
      <vt:lpstr>Our parser uses:</vt:lpstr>
      <vt:lpstr>Additional procedures</vt:lpstr>
      <vt:lpstr>PL/0 Grammar</vt:lpstr>
      <vt:lpstr>PL/0 Code Generation</vt:lpstr>
      <vt:lpstr>&lt;statement&gt; Procedure</vt:lpstr>
      <vt:lpstr>&lt;statement&gt; Procedure</vt:lpstr>
      <vt:lpstr>&lt;statement&gt; Procedure</vt:lpstr>
      <vt:lpstr>That’s it?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</vt:vector>
  </TitlesOfParts>
  <Company>University of Central Florida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 Haar</dc:creator>
  <cp:lastModifiedBy>Edward Aymerich Sánchez</cp:lastModifiedBy>
  <cp:revision>114</cp:revision>
  <cp:lastPrinted>2009-05-20T17:13:00Z</cp:lastPrinted>
  <dcterms:created xsi:type="dcterms:W3CDTF">2010-03-30T20:16:01Z</dcterms:created>
  <dcterms:modified xsi:type="dcterms:W3CDTF">2014-10-06T19:37:51Z</dcterms:modified>
</cp:coreProperties>
</file>