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5"/>
  </p:notesMasterIdLst>
  <p:handoutMasterIdLst>
    <p:handoutMasterId r:id="rId146"/>
  </p:handoutMasterIdLst>
  <p:sldIdLst>
    <p:sldId id="256" r:id="rId2"/>
    <p:sldId id="261" r:id="rId3"/>
    <p:sldId id="262" r:id="rId4"/>
    <p:sldId id="263" r:id="rId5"/>
    <p:sldId id="264" r:id="rId6"/>
    <p:sldId id="270" r:id="rId7"/>
    <p:sldId id="265" r:id="rId8"/>
    <p:sldId id="269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3" r:id="rId43"/>
    <p:sldId id="304" r:id="rId44"/>
    <p:sldId id="305" r:id="rId45"/>
    <p:sldId id="307" r:id="rId46"/>
    <p:sldId id="306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7" r:id="rId76"/>
    <p:sldId id="338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  <p:sldId id="359" r:id="rId98"/>
    <p:sldId id="360" r:id="rId99"/>
    <p:sldId id="361" r:id="rId100"/>
    <p:sldId id="362" r:id="rId101"/>
    <p:sldId id="363" r:id="rId102"/>
    <p:sldId id="364" r:id="rId103"/>
    <p:sldId id="365" r:id="rId104"/>
    <p:sldId id="366" r:id="rId105"/>
    <p:sldId id="367" r:id="rId106"/>
    <p:sldId id="368" r:id="rId107"/>
    <p:sldId id="369" r:id="rId108"/>
    <p:sldId id="370" r:id="rId109"/>
    <p:sldId id="371" r:id="rId110"/>
    <p:sldId id="372" r:id="rId111"/>
    <p:sldId id="373" r:id="rId112"/>
    <p:sldId id="374" r:id="rId113"/>
    <p:sldId id="375" r:id="rId114"/>
    <p:sldId id="376" r:id="rId115"/>
    <p:sldId id="377" r:id="rId116"/>
    <p:sldId id="378" r:id="rId117"/>
    <p:sldId id="379" r:id="rId118"/>
    <p:sldId id="380" r:id="rId119"/>
    <p:sldId id="381" r:id="rId120"/>
    <p:sldId id="382" r:id="rId121"/>
    <p:sldId id="383" r:id="rId122"/>
    <p:sldId id="384" r:id="rId123"/>
    <p:sldId id="385" r:id="rId124"/>
    <p:sldId id="386" r:id="rId125"/>
    <p:sldId id="387" r:id="rId126"/>
    <p:sldId id="388" r:id="rId127"/>
    <p:sldId id="389" r:id="rId128"/>
    <p:sldId id="390" r:id="rId129"/>
    <p:sldId id="391" r:id="rId130"/>
    <p:sldId id="393" r:id="rId131"/>
    <p:sldId id="394" r:id="rId132"/>
    <p:sldId id="395" r:id="rId133"/>
    <p:sldId id="396" r:id="rId134"/>
    <p:sldId id="397" r:id="rId135"/>
    <p:sldId id="398" r:id="rId136"/>
    <p:sldId id="399" r:id="rId137"/>
    <p:sldId id="400" r:id="rId138"/>
    <p:sldId id="401" r:id="rId139"/>
    <p:sldId id="402" r:id="rId140"/>
    <p:sldId id="403" r:id="rId141"/>
    <p:sldId id="404" r:id="rId142"/>
    <p:sldId id="405" r:id="rId143"/>
    <p:sldId id="406" r:id="rId1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Objects="1">
      <p:cViewPr>
        <p:scale>
          <a:sx n="100" d="100"/>
          <a:sy n="100" d="100"/>
        </p:scale>
        <p:origin x="-5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Parser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2014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var-decl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VAR-DECL;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repeat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 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variable, </a:t>
            </a:r>
            <a:r>
              <a:rPr lang="en-US" sz="1600" b="1" i="1" dirty="0" err="1" smtClean="0"/>
              <a:t>ident</a:t>
            </a:r>
            <a:r>
              <a:rPr lang="en-US" sz="1600" b="1" i="1" dirty="0" smtClean="0"/>
              <a:t>, level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until TOKEN &lt;&gt; ",";</a:t>
            </a:r>
          </a:p>
          <a:p>
            <a:pPr>
              <a:buNone/>
            </a:pPr>
            <a:r>
              <a:rPr lang="en-US" sz="1600" dirty="0" smtClean="0"/>
              <a:t>	if TOKEN &lt;&gt; ";" then ERROR (declaration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::= </a:t>
            </a:r>
            <a:r>
              <a:rPr lang="en-US" dirty="0" err="1" smtClean="0">
                <a:solidFill>
                  <a:srgbClr val="FF0066"/>
                </a:solidFill>
              </a:rPr>
              <a:t>var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</a:t>
            </a:r>
            <a:r>
              <a:rPr lang="en-US" dirty="0" smtClean="0">
                <a:solidFill>
                  <a:srgbClr val="FF0066"/>
                </a:solidFill>
              </a:rPr>
              <a:t> e</a:t>
            </a:r>
          </a:p>
          <a:p>
            <a:r>
              <a:rPr lang="en-US" dirty="0" smtClean="0"/>
              <a:t>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| &lt;</a:t>
            </a:r>
            <a:r>
              <a:rPr lang="en-US" dirty="0" err="1" smtClean="0">
                <a:solidFill>
                  <a:srgbClr val="6666FF"/>
                </a:solidFill>
              </a:rPr>
              <a:t>ident</a:t>
            </a:r>
            <a:r>
              <a:rPr lang="en-US" dirty="0" smtClean="0">
                <a:solidFill>
                  <a:srgbClr val="6666FF"/>
                </a:solidFill>
              </a:rPr>
              <a:t>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,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</a:t>
            </a:r>
            <a:r>
              <a:rPr lang="en-US" sz="1600" dirty="0" smtClean="0"/>
              <a:t>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&lt;proc-</a:t>
            </a:r>
            <a:r>
              <a:rPr lang="en-US" dirty="0" err="1" smtClean="0"/>
              <a:t>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98132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PROC-DECL;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 while TOKEN = "procedure" do begin</a:t>
            </a:r>
          </a:p>
          <a:p>
            <a:pPr>
              <a:buNone/>
            </a:pPr>
            <a:r>
              <a:rPr lang="en-US" sz="1600" dirty="0" smtClean="0"/>
              <a:t> 	GET_TOKEN;</a:t>
            </a:r>
          </a:p>
          <a:p>
            <a:pPr>
              <a:buNone/>
            </a:pPr>
            <a:r>
              <a:rPr lang="en-US" sz="1600" dirty="0" smtClean="0"/>
              <a:t>	if TOKEN &lt;&gt; IDENT then ERROR (missing procedure declaration);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procedure, </a:t>
            </a:r>
            <a:r>
              <a:rPr lang="en-US" sz="1600" b="1" i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	if TOKEN &lt;&gt; ";" then ERROR (procedure 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	BLOCK(level+1);</a:t>
            </a:r>
          </a:p>
          <a:p>
            <a:pPr>
              <a:buNone/>
            </a:pPr>
            <a:r>
              <a:rPr lang="en-US" sz="1600" dirty="0" smtClean="0"/>
              <a:t>	if TOKEN &lt;&gt; ";" then ERROR (no ; at the end of block);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 end;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28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procedure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</a:t>
            </a:r>
            <a:r>
              <a:rPr lang="en-US" sz="1600" dirty="0" smtClean="0"/>
              <a:t>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08524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18552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/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62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/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if TOKEN = "call"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2766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640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3905071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"begin" then begin</a:t>
            </a:r>
          </a:p>
          <a:p>
            <a:pPr>
              <a:buNone/>
            </a:pPr>
            <a:r>
              <a:rPr lang="en-US" sz="1600" dirty="0" smtClean="0"/>
              <a:t>		GET 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	while TOKEN = ";" do begin</a:t>
            </a:r>
          </a:p>
          <a:p>
            <a:pPr>
              <a:buNone/>
            </a:pPr>
            <a:r>
              <a:rPr lang="en-US" sz="1600" dirty="0" smtClean="0"/>
              <a:t>			GET_TOKEN();</a:t>
            </a:r>
          </a:p>
          <a:p>
            <a:pPr>
              <a:buNone/>
            </a:pPr>
            <a:r>
              <a:rPr lang="en-US" sz="1600" dirty="0" smtClean="0"/>
              <a:t>			STATEMENT();</a:t>
            </a:r>
          </a:p>
          <a:p>
            <a:pPr>
              <a:buNone/>
            </a:pPr>
            <a:r>
              <a:rPr lang="en-US" sz="1600" dirty="0" smtClean="0"/>
              <a:t>		end;</a:t>
            </a:r>
          </a:p>
          <a:p>
            <a:pPr>
              <a:buNone/>
            </a:pPr>
            <a:r>
              <a:rPr lang="en-US" sz="1600" dirty="0" smtClean="0"/>
              <a:t>		if TOKEN &lt;&gt; "end" then ERROR (begin must be closed with end);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962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call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"if"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CONDITION();</a:t>
            </a:r>
          </a:p>
          <a:p>
            <a:pPr>
              <a:buNone/>
            </a:pPr>
            <a:r>
              <a:rPr lang="en-US" sz="1600" dirty="0" smtClean="0"/>
              <a:t>		if TOKEN &lt;&gt; "then" then ERROR (if condition must be followed by then);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</a:t>
            </a:r>
            <a:r>
              <a:rPr lang="en-US" sz="1600" b="1" dirty="0" smtClean="0"/>
              <a:t>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end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call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statement(1)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594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call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if </a:t>
            </a:r>
            <a:r>
              <a:rPr lang="en-US" sz="1600" dirty="0" smtClean="0">
                <a:solidFill>
                  <a:schemeClr val="bg1"/>
                </a:solidFill>
              </a:rPr>
              <a:t>b 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call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end.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.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429000" y="5486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	else if TOKEN = "while"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CONDITION();</a:t>
            </a:r>
          </a:p>
          <a:p>
            <a:pPr>
              <a:buNone/>
            </a:pPr>
            <a:r>
              <a:rPr lang="en-US" sz="1600" dirty="0" smtClean="0"/>
              <a:t>		if TOKEN &lt;&gt; "do" then ERROR (while condition must be followed by do);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STATEMENT();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call</a:t>
            </a:r>
            <a:r>
              <a:rPr lang="en-US" dirty="0" smtClean="0"/>
              <a:t>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begin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end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if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</a:t>
            </a:r>
            <a:r>
              <a:rPr lang="en-US" dirty="0" smtClean="0">
                <a:solidFill>
                  <a:srgbClr val="FF0066"/>
                </a:solidFill>
              </a:rPr>
              <a:t>while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do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3300"/>
                </a:solidFill>
              </a:rPr>
              <a:t>statement-list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&lt;condition&gt;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CONDITION;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"odd"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else begin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RELATION then ERROR (relational operator missing in conditional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38106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D8D300"/>
                </a:solidFill>
              </a:rPr>
              <a:t>condition</a:t>
            </a:r>
            <a:r>
              <a:rPr lang="en-US" dirty="0" smtClean="0"/>
              <a:t>&gt; ::= odd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chemeClr val="accent2"/>
                </a:solidFill>
              </a:rPr>
              <a:t>relation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&lt;expression&gt;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006666"/>
                </a:solidFill>
              </a:rPr>
              <a:t>adding-operator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|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006666"/>
                </a:solidFill>
              </a:rPr>
              <a:t>adding-operator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&lt;term&gt;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931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6600FF"/>
                </a:solidFill>
              </a:rPr>
              <a:t>term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FF6699"/>
                </a:solidFill>
              </a:rPr>
              <a:t>multiplying-operator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&lt;factor&gt;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931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ERROR( left ( has not been closed 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(identifier, ( or number expected);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smtClean="0">
                <a:solidFill>
                  <a:srgbClr val="FF3300"/>
                </a:solidFill>
              </a:rPr>
              <a:t>factor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|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 | </a:t>
            </a:r>
            <a:r>
              <a:rPr lang="en-US" dirty="0" smtClean="0">
                <a:solidFill>
                  <a:srgbClr val="FF0066"/>
                </a:solidFill>
              </a:rPr>
              <a:t>(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Parsing Problem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</a:t>
            </a:r>
            <a:r>
              <a:rPr lang="en-US" b="1" dirty="0" smtClean="0"/>
              <a:t>string of symbols</a:t>
            </a:r>
            <a:r>
              <a:rPr lang="en-US" dirty="0" smtClean="0"/>
              <a:t> in a language (tokens) and a </a:t>
            </a:r>
            <a:r>
              <a:rPr lang="en-US" b="1" dirty="0" smtClean="0"/>
              <a:t>grammar</a:t>
            </a:r>
            <a:r>
              <a:rPr lang="en-US" dirty="0" smtClean="0"/>
              <a:t> for that language to construct the </a:t>
            </a:r>
            <a:r>
              <a:rPr lang="en-US" b="1" i="1" dirty="0" smtClean="0"/>
              <a:t>parse tree </a:t>
            </a:r>
            <a:r>
              <a:rPr lang="en-US" dirty="0" smtClean="0"/>
              <a:t>or report that the sentence is syntactically </a:t>
            </a:r>
            <a:r>
              <a:rPr lang="en-US" b="1" i="1" dirty="0" smtClean="0"/>
              <a:t>incorrect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ways to do this:</a:t>
            </a:r>
          </a:p>
          <a:p>
            <a:pPr lvl="1"/>
            <a:r>
              <a:rPr lang="en-US" dirty="0" smtClean="0"/>
              <a:t>Top-Down (recursive descending parser).</a:t>
            </a:r>
          </a:p>
          <a:p>
            <a:pPr lvl="1"/>
            <a:r>
              <a:rPr lang="en-US" strike="sngStrike" dirty="0" err="1" smtClean="0"/>
              <a:t>Buttom</a:t>
            </a:r>
            <a:r>
              <a:rPr lang="en-US" strike="sngStrike" dirty="0" smtClean="0"/>
              <a:t>-Up</a:t>
            </a:r>
            <a:r>
              <a:rPr lang="en-US" dirty="0" smtClean="0"/>
              <a:t>. (We don’t focus on this).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229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const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86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3886200" y="3886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procedure PROGRAM;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	GET_TOKEN();</a:t>
            </a:r>
          </a:p>
          <a:p>
            <a:pPr>
              <a:buNone/>
            </a:pPr>
            <a:r>
              <a:rPr lang="en-US" dirty="0" smtClean="0"/>
              <a:t>	BLOCK();</a:t>
            </a:r>
          </a:p>
          <a:p>
            <a:pPr>
              <a:buNone/>
            </a:pPr>
            <a:r>
              <a:rPr lang="en-US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dirty="0" smtClean="0"/>
              <a:t>end;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86200" y="487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/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const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m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8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8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640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CONST-DECL;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NUMBER then ERROR);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constant,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number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const-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590800" y="662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Approach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recursive procedures to model the parse tree.</a:t>
            </a:r>
          </a:p>
          <a:p>
            <a:r>
              <a:rPr lang="en-US" dirty="0" smtClean="0"/>
              <a:t>Beginning with the start symbol, for every non-terminal (syntactic class) a procedure which parses that syntactic class is created.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c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0"/>
            <a:ext cx="44958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b,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</a:t>
            </a:r>
            <a:r>
              <a:rPr lang="en-US" sz="1600" b="1" dirty="0" smtClean="0"/>
              <a:t>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procedure BLOCK;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“const” then CONST-DECL();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var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” then VAR-DECL();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TOKEN = “procedure” then  PROC-DECL();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956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procedure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ratio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ratio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/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PROC-DECL;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while TOKEN = "procedure"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procedure,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BLOCK(level+1);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 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229100" y="1894344"/>
            <a:ext cx="36195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Non-Terminals</a:t>
            </a:r>
            <a:endParaRPr lang="en-US" sz="1600" b="1" dirty="0">
              <a:solidFill>
                <a:srgbClr val="FF6699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/>
              <a:t>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</a:t>
            </a:r>
            <a:r>
              <a:rPr lang="en-US" sz="1600" dirty="0" smtClean="0"/>
              <a:t>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 &gt;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90600" y="1922463"/>
            <a:ext cx="25908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Terminals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66"/>
                </a:solidFill>
              </a:rPr>
              <a:t>const,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>
                <a:solidFill>
                  <a:srgbClr val="FF0066"/>
                </a:solidFill>
              </a:rPr>
              <a:t>, procedure, call, begin, end, if, then, while, do, odd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solidFill>
                  <a:srgbClr val="FF0066"/>
                </a:solidFill>
              </a:rPr>
              <a:t>&lt;&gt;  &lt;  &gt;  &lt;=  &gt;=  +  - *  /  =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1600" dirty="0">
                <a:solidFill>
                  <a:srgbClr val="FF0066"/>
                </a:solidFill>
              </a:rPr>
              <a:t>,  ;  e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endParaRPr lang="en-US" sz="1600" dirty="0">
              <a:solidFill>
                <a:srgbClr val="FF0066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6000" y="5562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must implement a procedure for each one of this non-terminals.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4800600" y="4214813"/>
            <a:ext cx="381000" cy="1347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/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</a:t>
            </a:r>
            <a:r>
              <a:rPr lang="en-US" sz="1600" dirty="0" smtClean="0"/>
              <a:t>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,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err="1" smtClean="0"/>
              <a:t>var-decl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VAR-DECL;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repeat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 	if TOKEN &lt;&gt; IDENT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b="1" dirty="0" smtClean="0">
                <a:latin typeface="+mn-lt"/>
              </a:rPr>
              <a:t>ENTER(</a:t>
            </a:r>
            <a:r>
              <a:rPr lang="en-US" sz="1600" b="1" i="1" dirty="0" smtClean="0">
                <a:latin typeface="+mn-lt"/>
              </a:rPr>
              <a:t>variable, </a:t>
            </a:r>
            <a:r>
              <a:rPr lang="en-US" sz="1600" b="1" i="1" dirty="0" err="1" smtClean="0">
                <a:latin typeface="+mn-lt"/>
              </a:rPr>
              <a:t>ident</a:t>
            </a:r>
            <a:r>
              <a:rPr lang="en-US" sz="1600" b="1" i="1" dirty="0" smtClean="0">
                <a:latin typeface="+mn-lt"/>
              </a:rPr>
              <a:t>, level</a:t>
            </a:r>
            <a:r>
              <a:rPr lang="en-US" sz="1600" b="1" dirty="0" smtClean="0">
                <a:latin typeface="+mn-lt"/>
              </a:rPr>
              <a:t>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until TOKEN &lt;&gt; ",";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&lt;&gt; ";"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GET_TOKEN;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BLOCK;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“const” then CONST-DECL();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</a:t>
            </a:r>
            <a:r>
              <a:rPr lang="en-US" sz="1600" dirty="0" err="1" smtClean="0">
                <a:latin typeface="+mn-lt"/>
              </a:rPr>
              <a:t>var</a:t>
            </a:r>
            <a:r>
              <a:rPr lang="en-US" sz="1600" dirty="0" smtClean="0">
                <a:latin typeface="+mn-lt"/>
              </a:rPr>
              <a:t>” then VAR-DECL();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“procedure” then  PROC-DECL();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parser we use: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x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/>
              <a:t>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</a:t>
            </a:r>
            <a:r>
              <a:rPr lang="en-US" sz="1600" dirty="0" smtClean="0"/>
              <a:t>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78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&lt;program&gt;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procedure PROGRAM;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	GET_TOKEN();</a:t>
            </a:r>
          </a:p>
          <a:p>
            <a:pPr>
              <a:buNone/>
            </a:pPr>
            <a:r>
              <a:rPr lang="en-US" sz="2400" dirty="0" smtClean="0"/>
              <a:t>	BLOCK();</a:t>
            </a:r>
          </a:p>
          <a:p>
            <a:pPr>
              <a:buNone/>
            </a:pPr>
            <a:r>
              <a:rPr lang="en-US" sz="2400" dirty="0" smtClean="0"/>
              <a:t>	if TOKEN &lt;&gt; "." then ERROR (No Period at end of file)</a:t>
            </a:r>
          </a:p>
          <a:p>
            <a:pPr>
              <a:buNone/>
            </a:pPr>
            <a:r>
              <a:rPr lang="en-US" sz="2400" dirty="0" smtClean="0"/>
              <a:t>end;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752600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</a:t>
            </a:r>
            <a:r>
              <a:rPr lang="en-US" sz="1600" dirty="0" smtClean="0"/>
              <a:t>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</a:t>
            </a:r>
            <a:r>
              <a:rPr lang="en-US" sz="1600" dirty="0" smtClean="0"/>
              <a:t>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</a:t>
            </a:r>
            <a:r>
              <a:rPr lang="en-US" sz="1600" dirty="0" smtClean="0"/>
              <a:t>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</a:t>
            </a:r>
            <a:r>
              <a:rPr lang="en-US" sz="1600" dirty="0" smtClean="0"/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</a:t>
            </a:r>
            <a:r>
              <a:rPr lang="en-US" sz="1600" dirty="0" smtClean="0"/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y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</a:t>
            </a:r>
            <a:r>
              <a:rPr lang="en-US" sz="1600" dirty="0" smtClean="0"/>
              <a:t>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=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114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STATEMENT;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343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  <a:p>
            <a:r>
              <a:rPr lang="en-US" dirty="0" smtClean="0"/>
              <a:t>factor(2)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FACTOR;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IDENTIFIER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NUMBER then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"("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")" then ERROR 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678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  <a:p>
            <a:r>
              <a:rPr lang="en-US" dirty="0" smtClean="0"/>
              <a:t>term(2)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TERM;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MULTIPLYING_OPERATOR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FACTOR();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expression(2)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428999"/>
            <a:ext cx="4953000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EXPRESSION;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ADDING_OPERATOR then 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while TOKEN = ADDING_OPERATOR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TERM();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562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IDENT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":="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1242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if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/>
              <a:t>b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if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&lt;const-</a:t>
            </a:r>
            <a:r>
              <a:rPr lang="en-US" dirty="0" err="1" smtClean="0"/>
              <a:t>decl</a:t>
            </a:r>
            <a:r>
              <a:rPr lang="en-US" dirty="0" smtClean="0"/>
              <a:t>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CONST-DECL;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repeat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IDENT then ERROR (missing identifier);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"=" then ERROR (identifier should be followed by =);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	if TOKEN &lt;&gt; NUMBER then ERROR (= should be followed by number);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i="1" dirty="0" smtClean="0"/>
              <a:t>constant, </a:t>
            </a:r>
            <a:r>
              <a:rPr lang="en-US" sz="1600" b="1" i="1" dirty="0" err="1" smtClean="0"/>
              <a:t>ident</a:t>
            </a:r>
            <a:r>
              <a:rPr lang="en-US" sz="1600" b="1" i="1" dirty="0" smtClean="0"/>
              <a:t>, number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GET_TOKEN;</a:t>
            </a:r>
          </a:p>
          <a:p>
            <a:pPr>
              <a:buNone/>
            </a:pPr>
            <a:r>
              <a:rPr lang="en-US" sz="1600" dirty="0" smtClean="0"/>
              <a:t>	until TOKEN &lt;&gt; ",";</a:t>
            </a:r>
          </a:p>
          <a:p>
            <a:pPr>
              <a:buNone/>
            </a:pPr>
            <a:r>
              <a:rPr lang="en-US" sz="1600" dirty="0" smtClean="0"/>
              <a:t>	if TOKEN &lt;&gt; ";" then ERROR (declaration must end with ;);</a:t>
            </a:r>
          </a:p>
          <a:p>
            <a:pPr>
              <a:buNone/>
            </a:pPr>
            <a:r>
              <a:rPr lang="en-US" sz="1600" dirty="0" smtClean="0"/>
              <a:t>	GET_TOKEN;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::= </a:t>
            </a:r>
            <a:r>
              <a:rPr lang="en-US" dirty="0" smtClean="0">
                <a:solidFill>
                  <a:srgbClr val="FF0066"/>
                </a:solidFill>
              </a:rPr>
              <a:t>const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;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</a:p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</a:t>
            </a:r>
            <a:r>
              <a:rPr lang="en-US" dirty="0" smtClean="0">
                <a:solidFill>
                  <a:srgbClr val="FF0066"/>
                </a:solidFill>
              </a:rPr>
              <a:t> 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                                | &lt;</a:t>
            </a:r>
            <a:r>
              <a:rPr lang="en-US" dirty="0" smtClean="0">
                <a:solidFill>
                  <a:srgbClr val="008000"/>
                </a:solidFill>
              </a:rPr>
              <a:t>const-assignment-list</a:t>
            </a:r>
            <a:r>
              <a:rPr lang="en-US" dirty="0" smtClean="0"/>
              <a:t>&gt; ,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660033"/>
                </a:solidFill>
              </a:rPr>
              <a:t>number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048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&gt;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a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&gt;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181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b="1" dirty="0" smtClean="0"/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05200" y="5410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then</a:t>
            </a:r>
            <a:r>
              <a:rPr lang="en-US" sz="1600" b="1" dirty="0" smtClean="0"/>
              <a:t>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condition(2)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then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CONDITION;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if TOKEN = "odd"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RELATION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EXPRESSION();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end;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667000" y="5867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</a:t>
            </a: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then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 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"if"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CONDITION();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"then"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95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x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begin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581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213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 = 8;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a, b, c;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procedure </a:t>
            </a:r>
            <a:r>
              <a:rPr lang="en-US" sz="1600" dirty="0" smtClean="0">
                <a:solidFill>
                  <a:schemeClr val="bg1"/>
                </a:solidFill>
              </a:rPr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var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x,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a; y = b;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chemeClr val="bg1"/>
                </a:solidFill>
              </a:rPr>
              <a:t>if </a:t>
            </a:r>
            <a:r>
              <a:rPr lang="en-US" sz="1600" dirty="0" smtClean="0">
                <a:solidFill>
                  <a:schemeClr val="bg1"/>
                </a:solidFill>
              </a:rPr>
              <a:t>b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&gt; a </a:t>
            </a:r>
            <a:r>
              <a:rPr lang="en-US" sz="1600" b="1" dirty="0" smtClean="0">
                <a:solidFill>
                  <a:schemeClr val="bg1"/>
                </a:solidFill>
              </a:rPr>
              <a:t>then 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	</a:t>
            </a:r>
            <a:r>
              <a:rPr lang="en-US" sz="16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= b;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y = a;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end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 = x / y;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dirty="0" smtClean="0"/>
              <a:t>a = m;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b =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	call </a:t>
            </a:r>
            <a:r>
              <a:rPr lang="en-US" sz="1600" dirty="0" smtClean="0"/>
              <a:t>ratio;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/>
              <a:t>end.</a:t>
            </a: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86600" y="1600200"/>
            <a:ext cx="1905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program()</a:t>
            </a:r>
          </a:p>
          <a:p>
            <a:r>
              <a:rPr lang="en-US" dirty="0" smtClean="0"/>
              <a:t>block(1)</a:t>
            </a:r>
          </a:p>
          <a:p>
            <a:r>
              <a:rPr lang="en-US" dirty="0" smtClean="0"/>
              <a:t>proc-</a:t>
            </a:r>
            <a:r>
              <a:rPr lang="en-US" dirty="0" err="1" smtClean="0"/>
              <a:t>decl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block(2)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  <a:p>
            <a:r>
              <a:rPr lang="en-US" dirty="0" smtClean="0"/>
              <a:t>statement(2)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95600" y="1600200"/>
            <a:ext cx="2286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3048000" y="3048001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procedure STATEMENT;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else if TOKEN = "begin" then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 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while TOKEN = ";" do begin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	STATEMENT();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if TOKEN &lt;&gt; "end" then ERROR 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	GET_TOKEN();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	end;</a:t>
            </a:r>
          </a:p>
          <a:p>
            <a:pPr>
              <a:buNone/>
            </a:pPr>
            <a:r>
              <a:rPr lang="en-US" sz="1600" dirty="0" smtClean="0">
                <a:latin typeface="+mn-lt"/>
              </a:rPr>
              <a:t>…</a:t>
            </a:r>
            <a:endParaRPr lang="en-US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038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m=8; a; b; c; ratio; x; y;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8084</Words>
  <Application>Microsoft Office PowerPoint</Application>
  <PresentationFormat>Presentación en pantalla (4:3)</PresentationFormat>
  <Paragraphs>4956</Paragraphs>
  <Slides>143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143</vt:i4>
      </vt:variant>
    </vt:vector>
  </HeadingPairs>
  <TitlesOfParts>
    <vt:vector size="144" baseType="lpstr">
      <vt:lpstr>Office Theme</vt:lpstr>
      <vt:lpstr>PL/0 Parser</vt:lpstr>
      <vt:lpstr>The Parsing Problem</vt:lpstr>
      <vt:lpstr>Top-Down Approach</vt:lpstr>
      <vt:lpstr>PL/0 Grammar</vt:lpstr>
      <vt:lpstr>PL/0 Grammar</vt:lpstr>
      <vt:lpstr>In this parser we use:</vt:lpstr>
      <vt:lpstr>&lt;program&gt; Procedure</vt:lpstr>
      <vt:lpstr>&lt;block&gt; Procedure</vt:lpstr>
      <vt:lpstr>&lt;const-decl&gt; Procedure</vt:lpstr>
      <vt:lpstr>&lt;var-decl&gt; Procedure</vt:lpstr>
      <vt:lpstr>&lt;proc-decl&gt; Procedure</vt:lpstr>
      <vt:lpstr>&lt;statement&gt; Procedure</vt:lpstr>
      <vt:lpstr>&lt;statement&gt; Procedure</vt:lpstr>
      <vt:lpstr>&lt;statement&gt; Procedure</vt:lpstr>
      <vt:lpstr>&lt;statement&gt; Procedure</vt:lpstr>
      <vt:lpstr>&lt;condition&gt; Procedure</vt:lpstr>
      <vt:lpstr>&lt;expression&gt; Procedure</vt:lpstr>
      <vt:lpstr>&lt;term&gt; Procedure</vt:lpstr>
      <vt:lpstr>&lt;factor&gt; Procedure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  <vt:lpstr>Small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PL/0 Parser</dc:title>
  <dc:creator>Edward Aymerich</dc:creator>
  <cp:lastModifiedBy>Edward Aymerich Sánchez</cp:lastModifiedBy>
  <cp:revision>105</cp:revision>
  <cp:lastPrinted>2009-05-20T17:13:00Z</cp:lastPrinted>
  <dcterms:created xsi:type="dcterms:W3CDTF">2010-03-30T20:16:01Z</dcterms:created>
  <dcterms:modified xsi:type="dcterms:W3CDTF">2014-09-29T18:20:24Z</dcterms:modified>
</cp:coreProperties>
</file>