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s/slide13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128.xml" ContentType="application/vnd.openxmlformats-officedocument.presentationml.slide+xml"/>
  <Override PartName="/ppt/slides/slide13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5"/>
  </p:notesMasterIdLst>
  <p:handoutMasterIdLst>
    <p:handoutMasterId r:id="rId146"/>
  </p:handoutMasterIdLst>
  <p:sldIdLst>
    <p:sldId id="256" r:id="rId2"/>
    <p:sldId id="261" r:id="rId3"/>
    <p:sldId id="262" r:id="rId4"/>
    <p:sldId id="263" r:id="rId5"/>
    <p:sldId id="264" r:id="rId6"/>
    <p:sldId id="270" r:id="rId7"/>
    <p:sldId id="265" r:id="rId8"/>
    <p:sldId id="269" r:id="rId9"/>
    <p:sldId id="266" r:id="rId10"/>
    <p:sldId id="267" r:id="rId11"/>
    <p:sldId id="268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3" r:id="rId43"/>
    <p:sldId id="304" r:id="rId44"/>
    <p:sldId id="305" r:id="rId45"/>
    <p:sldId id="307" r:id="rId46"/>
    <p:sldId id="306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7" r:id="rId76"/>
    <p:sldId id="338" r:id="rId77"/>
    <p:sldId id="339" r:id="rId78"/>
    <p:sldId id="340" r:id="rId79"/>
    <p:sldId id="341" r:id="rId80"/>
    <p:sldId id="342" r:id="rId81"/>
    <p:sldId id="343" r:id="rId82"/>
    <p:sldId id="344" r:id="rId83"/>
    <p:sldId id="345" r:id="rId84"/>
    <p:sldId id="346" r:id="rId85"/>
    <p:sldId id="347" r:id="rId86"/>
    <p:sldId id="348" r:id="rId87"/>
    <p:sldId id="349" r:id="rId88"/>
    <p:sldId id="350" r:id="rId89"/>
    <p:sldId id="351" r:id="rId90"/>
    <p:sldId id="352" r:id="rId91"/>
    <p:sldId id="353" r:id="rId92"/>
    <p:sldId id="354" r:id="rId93"/>
    <p:sldId id="355" r:id="rId94"/>
    <p:sldId id="356" r:id="rId95"/>
    <p:sldId id="357" r:id="rId96"/>
    <p:sldId id="358" r:id="rId97"/>
    <p:sldId id="359" r:id="rId98"/>
    <p:sldId id="360" r:id="rId99"/>
    <p:sldId id="361" r:id="rId100"/>
    <p:sldId id="362" r:id="rId101"/>
    <p:sldId id="363" r:id="rId102"/>
    <p:sldId id="364" r:id="rId103"/>
    <p:sldId id="365" r:id="rId104"/>
    <p:sldId id="366" r:id="rId105"/>
    <p:sldId id="367" r:id="rId106"/>
    <p:sldId id="368" r:id="rId107"/>
    <p:sldId id="369" r:id="rId108"/>
    <p:sldId id="370" r:id="rId109"/>
    <p:sldId id="371" r:id="rId110"/>
    <p:sldId id="372" r:id="rId111"/>
    <p:sldId id="373" r:id="rId112"/>
    <p:sldId id="374" r:id="rId113"/>
    <p:sldId id="375" r:id="rId114"/>
    <p:sldId id="376" r:id="rId115"/>
    <p:sldId id="377" r:id="rId116"/>
    <p:sldId id="378" r:id="rId117"/>
    <p:sldId id="379" r:id="rId118"/>
    <p:sldId id="380" r:id="rId119"/>
    <p:sldId id="381" r:id="rId120"/>
    <p:sldId id="382" r:id="rId121"/>
    <p:sldId id="383" r:id="rId122"/>
    <p:sldId id="384" r:id="rId123"/>
    <p:sldId id="385" r:id="rId124"/>
    <p:sldId id="386" r:id="rId125"/>
    <p:sldId id="387" r:id="rId126"/>
    <p:sldId id="388" r:id="rId127"/>
    <p:sldId id="389" r:id="rId128"/>
    <p:sldId id="390" r:id="rId129"/>
    <p:sldId id="391" r:id="rId130"/>
    <p:sldId id="393" r:id="rId131"/>
    <p:sldId id="394" r:id="rId132"/>
    <p:sldId id="395" r:id="rId133"/>
    <p:sldId id="396" r:id="rId134"/>
    <p:sldId id="397" r:id="rId135"/>
    <p:sldId id="398" r:id="rId136"/>
    <p:sldId id="399" r:id="rId137"/>
    <p:sldId id="400" r:id="rId138"/>
    <p:sldId id="401" r:id="rId139"/>
    <p:sldId id="402" r:id="rId140"/>
    <p:sldId id="403" r:id="rId141"/>
    <p:sldId id="404" r:id="rId142"/>
    <p:sldId id="405" r:id="rId143"/>
    <p:sldId id="406" r:id="rId14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Objects="1">
      <p:cViewPr>
        <p:scale>
          <a:sx n="100" d="100"/>
          <a:sy n="100" d="100"/>
        </p:scale>
        <p:origin x="-51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33ABC5C-6CBF-4E1C-90B1-0001389DB1CA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DAABC09-54DD-46AD-898D-3C8578D2674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974CCEE-2C4E-4296-9ED1-9346E7DD708E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A457A19-7238-4E9C-8CB6-646535A9973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478CC9-5DFF-4E38-A1D7-529035F3FEF6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E7D9C-0C0C-4D6A-B511-BCA93F7D94D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4ED423-1B93-4B49-BA87-57509DBFC93D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ED057-FDDA-48F2-A44D-3CD614AD14A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843ADA-D86A-49FF-90F2-F253F1DF0BAA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9A093-1E58-48EA-B70E-BBF1AE451C8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37F848-C0FA-49EF-9DE7-69B1476B4123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FB4EF-5ABE-455D-8BDF-E2E67DBF49B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B0ED91-6D80-4FA9-A52E-B8B046A34C5E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C952E-E505-4935-B1A9-E33BA0D6B1E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DA801F-6065-49BE-A39B-F48A18B51589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1AF06-9C0B-4755-9A4A-7FF5D91E133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60AC12-4C9A-4495-BD0C-0C51F8698204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932BE-2624-4F58-866D-3CD8E6A605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690F0-5B0E-48D6-8DA6-4BD694784D62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8D346-18B1-4A3A-8A21-9D270CB6FFE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A039BF-0D12-4355-AF71-A8B6B3B7CE4F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8D191-01C8-46CE-A538-20D184C1A11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620885-99D9-41C0-9CAF-F401AF19EC7E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5E1B6-5CB2-4392-B03F-1636BC467FB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06AB14-0A11-474E-A895-E58608F67587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C2BFE-C323-4CBE-9A50-DB9A870E4C7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AF8BFA6-34B8-49AB-A27C-2AF16B5666F7}" type="datetime1">
              <a:rPr lang="en-US"/>
              <a:pPr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8A04A41-281D-4B3A-B64B-9F0D01E584E5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PL/0 Parser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Fall 2014</a:t>
            </a:r>
            <a:endParaRPr lang="en-US" sz="2400" dirty="0" smtClean="0">
              <a:solidFill>
                <a:schemeClr val="tx1"/>
              </a:solidFill>
              <a:latin typeface="Gotham XNarrow Book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 err="1" smtClean="0"/>
              <a:t>var-decl</a:t>
            </a:r>
            <a:r>
              <a:rPr lang="en-US" dirty="0" smtClean="0"/>
              <a:t>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VAR-DECL;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repeat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 	if TOKEN &lt;&gt; IDENT then ERROR (missing identifier);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b="1" dirty="0" smtClean="0"/>
              <a:t>ENTER(</a:t>
            </a:r>
            <a:r>
              <a:rPr lang="en-US" sz="1600" b="1" i="1" dirty="0" smtClean="0"/>
              <a:t>variable, </a:t>
            </a:r>
            <a:r>
              <a:rPr lang="en-US" sz="1600" b="1" i="1" dirty="0" err="1" smtClean="0"/>
              <a:t>ident</a:t>
            </a:r>
            <a:r>
              <a:rPr lang="en-US" sz="1600" b="1" i="1" dirty="0" smtClean="0"/>
              <a:t>, level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until TOKEN &lt;&gt; ",";</a:t>
            </a:r>
          </a:p>
          <a:p>
            <a:pPr>
              <a:buNone/>
            </a:pPr>
            <a:r>
              <a:rPr lang="en-US" sz="1600" dirty="0" smtClean="0"/>
              <a:t>	if TOKEN &lt;&gt; ";" then ERROR (declaration must end with ;);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662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err="1" smtClean="0">
                <a:solidFill>
                  <a:srgbClr val="0000FF"/>
                </a:solidFill>
              </a:rPr>
              <a:t>var-decl</a:t>
            </a:r>
            <a:r>
              <a:rPr lang="en-US" dirty="0" smtClean="0"/>
              <a:t>&gt; ::= </a:t>
            </a:r>
            <a:r>
              <a:rPr lang="en-US" dirty="0" err="1" smtClean="0">
                <a:solidFill>
                  <a:srgbClr val="FF0066"/>
                </a:solidFill>
              </a:rPr>
              <a:t>var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6666FF"/>
                </a:solidFill>
              </a:rPr>
              <a:t>ident</a:t>
            </a:r>
            <a:r>
              <a:rPr lang="en-US" dirty="0" smtClean="0">
                <a:solidFill>
                  <a:srgbClr val="6666FF"/>
                </a:solidFill>
              </a:rPr>
              <a:t>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|</a:t>
            </a:r>
            <a:r>
              <a:rPr lang="en-US" dirty="0" smtClean="0">
                <a:solidFill>
                  <a:srgbClr val="FF0066"/>
                </a:solidFill>
              </a:rPr>
              <a:t> e</a:t>
            </a:r>
          </a:p>
          <a:p>
            <a:r>
              <a:rPr lang="en-US" dirty="0" smtClean="0"/>
              <a:t>&lt;</a:t>
            </a:r>
            <a:r>
              <a:rPr lang="en-US" dirty="0" err="1" smtClean="0">
                <a:solidFill>
                  <a:srgbClr val="6666FF"/>
                </a:solidFill>
              </a:rPr>
              <a:t>ident</a:t>
            </a:r>
            <a:r>
              <a:rPr lang="en-US" dirty="0" smtClean="0">
                <a:solidFill>
                  <a:srgbClr val="6666FF"/>
                </a:solidFill>
              </a:rPr>
              <a:t>-list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| &lt;</a:t>
            </a:r>
            <a:r>
              <a:rPr lang="en-US" dirty="0" err="1" smtClean="0">
                <a:solidFill>
                  <a:srgbClr val="6666FF"/>
                </a:solidFill>
              </a:rPr>
              <a:t>ident</a:t>
            </a:r>
            <a:r>
              <a:rPr lang="en-US" dirty="0" smtClean="0">
                <a:solidFill>
                  <a:srgbClr val="6666FF"/>
                </a:solidFill>
              </a:rPr>
              <a:t>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,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</a:t>
            </a:r>
            <a:r>
              <a:rPr lang="en-US" sz="1600" dirty="0" smtClean="0"/>
              <a:t>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/>
              <a:t>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/>
              <a:t>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/>
              <a:t>c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&lt;proc-</a:t>
            </a:r>
            <a:r>
              <a:rPr lang="en-US" dirty="0" err="1" smtClean="0"/>
              <a:t>decl</a:t>
            </a:r>
            <a:r>
              <a:rPr lang="en-US" dirty="0" smtClean="0"/>
              <a:t>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98132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PROC-DECL;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 while TOKEN = "procedure" do begin</a:t>
            </a:r>
          </a:p>
          <a:p>
            <a:pPr>
              <a:buNone/>
            </a:pPr>
            <a:r>
              <a:rPr lang="en-US" sz="1600" dirty="0" smtClean="0"/>
              <a:t> 	GET_TOKEN;</a:t>
            </a:r>
          </a:p>
          <a:p>
            <a:pPr>
              <a:buNone/>
            </a:pPr>
            <a:r>
              <a:rPr lang="en-US" sz="1600" dirty="0" smtClean="0"/>
              <a:t>	if TOKEN &lt;&gt; IDENT then ERROR (missing procedure declaration);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ENTER(</a:t>
            </a:r>
            <a:r>
              <a:rPr lang="en-US" sz="1600" b="1" i="1" dirty="0" smtClean="0"/>
              <a:t>procedure, </a:t>
            </a:r>
            <a:r>
              <a:rPr lang="en-US" sz="1600" b="1" i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	if TOKEN &lt;&gt; ";" then ERROR (procedure declaration must end with ;);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	BLOCK(level+1);</a:t>
            </a:r>
          </a:p>
          <a:p>
            <a:pPr>
              <a:buNone/>
            </a:pPr>
            <a:r>
              <a:rPr lang="en-US" sz="1600" dirty="0" smtClean="0"/>
              <a:t>	if TOKEN &lt;&gt; ";" then ERROR (no ; at the end of block);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 end;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8288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procedure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</a:t>
            </a:r>
            <a:r>
              <a:rPr lang="en-US" sz="1600" dirty="0" smtClean="0"/>
              <a:t>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908524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185523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 </a:t>
            </a:r>
            <a:r>
              <a:rPr lang="en-US" sz="1600" dirty="0" smtClean="0"/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/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6629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</a:t>
            </a:r>
            <a:r>
              <a:rPr lang="en-US" sz="1600" dirty="0" smtClean="0"/>
              <a:t>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/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y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5908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if TOKEN = "call"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IDENT then ERROR (missing identifier);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276600"/>
            <a:ext cx="4876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590800" y="6400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3905071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…</a:t>
            </a:r>
          </a:p>
          <a:p>
            <a:pPr>
              <a:buNone/>
            </a:pPr>
            <a:r>
              <a:rPr lang="en-US" sz="1600" dirty="0" smtClean="0"/>
              <a:t>	else if TOKEN = "begin" then begin</a:t>
            </a:r>
          </a:p>
          <a:p>
            <a:pPr>
              <a:buNone/>
            </a:pPr>
            <a:r>
              <a:rPr lang="en-US" sz="1600" dirty="0" smtClean="0"/>
              <a:t>		GET TOKEN();</a:t>
            </a:r>
          </a:p>
          <a:p>
            <a:pPr>
              <a:buNone/>
            </a:pPr>
            <a:r>
              <a:rPr lang="en-US" sz="1600" dirty="0" smtClean="0"/>
              <a:t>		STATEMENT();</a:t>
            </a:r>
          </a:p>
          <a:p>
            <a:pPr>
              <a:buNone/>
            </a:pPr>
            <a:r>
              <a:rPr lang="en-US" sz="1600" dirty="0" smtClean="0"/>
              <a:t>		while TOKEN = ";" do begin</a:t>
            </a:r>
          </a:p>
          <a:p>
            <a:pPr>
              <a:buNone/>
            </a:pPr>
            <a:r>
              <a:rPr lang="en-US" sz="1600" dirty="0" smtClean="0"/>
              <a:t>			GET_TOKEN();</a:t>
            </a:r>
          </a:p>
          <a:p>
            <a:pPr>
              <a:buNone/>
            </a:pPr>
            <a:r>
              <a:rPr lang="en-US" sz="1600" dirty="0" smtClean="0"/>
              <a:t>			STATEMENT();</a:t>
            </a:r>
          </a:p>
          <a:p>
            <a:pPr>
              <a:buNone/>
            </a:pPr>
            <a:r>
              <a:rPr lang="en-US" sz="1600" dirty="0" smtClean="0"/>
              <a:t>		end;</a:t>
            </a:r>
          </a:p>
          <a:p>
            <a:pPr>
              <a:buNone/>
            </a:pPr>
            <a:r>
              <a:rPr lang="en-US" sz="1600" dirty="0" smtClean="0"/>
              <a:t>		if TOKEN &lt;&gt; "end" then ERROR (begin must be closed with end);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962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call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…</a:t>
            </a:r>
          </a:p>
          <a:p>
            <a:pPr>
              <a:buNone/>
            </a:pPr>
            <a:r>
              <a:rPr lang="en-US" sz="1600" dirty="0" smtClean="0"/>
              <a:t>	else if TOKEN = "if"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CONDITION();</a:t>
            </a:r>
          </a:p>
          <a:p>
            <a:pPr>
              <a:buNone/>
            </a:pPr>
            <a:r>
              <a:rPr lang="en-US" sz="1600" dirty="0" smtClean="0"/>
              <a:t>		if TOKEN &lt;&gt; "then" then ERROR (if condition must be followed by then);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STATEMENT();</a:t>
            </a:r>
          </a:p>
          <a:p>
            <a:pPr>
              <a:buNone/>
            </a:pPr>
            <a:r>
              <a:rPr lang="en-US" sz="1600" dirty="0" smtClean="0"/>
              <a:t>	end;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</a:t>
            </a:r>
            <a:r>
              <a:rPr lang="en-US" sz="1600" b="1" dirty="0" smtClean="0"/>
              <a:t>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end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call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end.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statement(1)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.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594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call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end.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.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if </a:t>
            </a:r>
            <a:r>
              <a:rPr lang="en-US" sz="1600" dirty="0" smtClean="0">
                <a:solidFill>
                  <a:schemeClr val="bg1"/>
                </a:solidFill>
              </a:rPr>
              <a:t>b 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	call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end.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3886200" y="38862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dirty="0" smtClean="0"/>
              <a:t>procedure PROGRAM;</a:t>
            </a:r>
          </a:p>
          <a:p>
            <a:pPr>
              <a:buNone/>
            </a:pPr>
            <a:r>
              <a:rPr lang="en-US" dirty="0" smtClean="0"/>
              <a:t>begin</a:t>
            </a:r>
          </a:p>
          <a:p>
            <a:pPr>
              <a:buNone/>
            </a:pPr>
            <a:r>
              <a:rPr lang="en-US" dirty="0" smtClean="0"/>
              <a:t>	GET_TOKEN();</a:t>
            </a:r>
          </a:p>
          <a:p>
            <a:pPr>
              <a:buNone/>
            </a:pPr>
            <a:r>
              <a:rPr lang="en-US" dirty="0" smtClean="0"/>
              <a:t>	BLOCK();</a:t>
            </a:r>
          </a:p>
          <a:p>
            <a:pPr>
              <a:buNone/>
            </a:pPr>
            <a:r>
              <a:rPr lang="en-US" dirty="0" smtClean="0"/>
              <a:t>	if TOKEN &lt;&gt; "." then ERROR ()</a:t>
            </a:r>
          </a:p>
          <a:p>
            <a:pPr>
              <a:buNone/>
            </a:pPr>
            <a:r>
              <a:rPr lang="en-US" dirty="0" smtClean="0"/>
              <a:t>end;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.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429000" y="5486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…</a:t>
            </a:r>
          </a:p>
          <a:p>
            <a:pPr>
              <a:buNone/>
            </a:pPr>
            <a:r>
              <a:rPr lang="en-US" sz="1600" dirty="0" smtClean="0"/>
              <a:t>	else if TOKEN = "while"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CONDITION();</a:t>
            </a:r>
          </a:p>
          <a:p>
            <a:pPr>
              <a:buNone/>
            </a:pPr>
            <a:r>
              <a:rPr lang="en-US" sz="1600" dirty="0" smtClean="0"/>
              <a:t>		if TOKEN &lt;&gt; "do" then ERROR (while condition must be followed by do);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STATEMENT();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  <a:p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4478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call</a:t>
            </a:r>
            <a:r>
              <a:rPr lang="en-US" dirty="0" smtClean="0"/>
              <a:t>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begin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end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if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then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</a:t>
            </a:r>
            <a:r>
              <a:rPr lang="en-US" dirty="0" smtClean="0">
                <a:solidFill>
                  <a:srgbClr val="FF0066"/>
                </a:solidFill>
              </a:rPr>
              <a:t>while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do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3300"/>
                </a:solidFill>
              </a:rPr>
              <a:t>statement-list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&lt;condition&gt;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3992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CONDITION;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"odd"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else begin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RELATION then ERROR (relational operator missing in conditional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  <a:p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838106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&lt;</a:t>
            </a:r>
            <a:r>
              <a:rPr lang="en-US" dirty="0" smtClean="0">
                <a:solidFill>
                  <a:srgbClr val="D8D300"/>
                </a:solidFill>
              </a:rPr>
              <a:t>condition</a:t>
            </a:r>
            <a:r>
              <a:rPr lang="en-US" dirty="0" smtClean="0"/>
              <a:t>&gt; ::= odd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chemeClr val="accent2"/>
                </a:solidFill>
              </a:rPr>
              <a:t>relation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&lt;expression&gt;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006666"/>
                </a:solidFill>
              </a:rPr>
              <a:t>adding-operator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|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006666"/>
                </a:solidFill>
              </a:rPr>
              <a:t>adding-operator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&lt;term&gt;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98931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FF3300"/>
                </a:solidFill>
              </a:rPr>
              <a:t>factor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6600FF"/>
                </a:solidFill>
              </a:rPr>
              <a:t>term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FF6699"/>
                </a:solidFill>
              </a:rPr>
              <a:t>multiplying-operator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FF3300"/>
                </a:solidFill>
              </a:rPr>
              <a:t>factor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&lt;factor&gt;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98931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ERROR( left ( has not been closed 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(identifier, ( or number expected);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  <a:p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&lt;</a:t>
            </a:r>
            <a:r>
              <a:rPr lang="en-US" dirty="0" smtClean="0">
                <a:solidFill>
                  <a:srgbClr val="FF3300"/>
                </a:solidFill>
              </a:rPr>
              <a:t>factor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| &lt;</a:t>
            </a:r>
            <a:r>
              <a:rPr lang="en-US" dirty="0" smtClean="0">
                <a:solidFill>
                  <a:srgbClr val="660033"/>
                </a:solidFill>
              </a:rPr>
              <a:t>number</a:t>
            </a:r>
            <a:r>
              <a:rPr lang="en-US" dirty="0" smtClean="0"/>
              <a:t>&gt; | </a:t>
            </a:r>
            <a:r>
              <a:rPr lang="en-US" dirty="0" smtClean="0">
                <a:solidFill>
                  <a:srgbClr val="FF0066"/>
                </a:solidFill>
              </a:rPr>
              <a:t>(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Parsing Problem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</a:t>
            </a:r>
            <a:r>
              <a:rPr lang="en-US" b="1" dirty="0" smtClean="0"/>
              <a:t>string of symbols</a:t>
            </a:r>
            <a:r>
              <a:rPr lang="en-US" dirty="0" smtClean="0"/>
              <a:t> in a language (tokens) and a </a:t>
            </a:r>
            <a:r>
              <a:rPr lang="en-US" b="1" dirty="0" smtClean="0"/>
              <a:t>grammar</a:t>
            </a:r>
            <a:r>
              <a:rPr lang="en-US" dirty="0" smtClean="0"/>
              <a:t> for that language to construct the </a:t>
            </a:r>
            <a:r>
              <a:rPr lang="en-US" b="1" i="1" dirty="0" smtClean="0"/>
              <a:t>parse tree </a:t>
            </a:r>
            <a:r>
              <a:rPr lang="en-US" dirty="0" smtClean="0"/>
              <a:t>or report that the sentence is syntactically </a:t>
            </a:r>
            <a:r>
              <a:rPr lang="en-US" b="1" i="1" dirty="0" smtClean="0"/>
              <a:t>incorrect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Two ways to do this:</a:t>
            </a:r>
          </a:p>
          <a:p>
            <a:pPr lvl="1"/>
            <a:r>
              <a:rPr lang="en-US" dirty="0" smtClean="0"/>
              <a:t>Top-Down (recursive descending parser).</a:t>
            </a:r>
          </a:p>
          <a:p>
            <a:pPr lvl="1"/>
            <a:r>
              <a:rPr lang="en-US" strike="sngStrike" dirty="0" err="1" smtClean="0"/>
              <a:t>Buttom</a:t>
            </a:r>
            <a:r>
              <a:rPr lang="en-US" strike="sngStrike" dirty="0" smtClean="0"/>
              <a:t>-Up</a:t>
            </a:r>
            <a:r>
              <a:rPr lang="en-US" dirty="0" smtClean="0"/>
              <a:t>. (We don’t focus on this).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8229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const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3886200" y="38862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dirty="0" smtClean="0"/>
              <a:t>procedure PROGRAM;</a:t>
            </a:r>
          </a:p>
          <a:p>
            <a:pPr>
              <a:buNone/>
            </a:pPr>
            <a:r>
              <a:rPr lang="en-US" dirty="0" smtClean="0"/>
              <a:t>begin</a:t>
            </a:r>
          </a:p>
          <a:p>
            <a:pPr>
              <a:buNone/>
            </a:pPr>
            <a:r>
              <a:rPr lang="en-US" dirty="0" smtClean="0"/>
              <a:t>	GET_TOKEN();</a:t>
            </a:r>
          </a:p>
          <a:p>
            <a:pPr>
              <a:buNone/>
            </a:pPr>
            <a:r>
              <a:rPr lang="en-US" dirty="0" smtClean="0"/>
              <a:t>	BLOCK();</a:t>
            </a:r>
          </a:p>
          <a:p>
            <a:pPr>
              <a:buNone/>
            </a:pPr>
            <a:r>
              <a:rPr lang="en-US" dirty="0" smtClean="0"/>
              <a:t>	if TOKEN &lt;&gt; "." then ERROR (No Period at end of file)</a:t>
            </a:r>
          </a:p>
          <a:p>
            <a:pPr>
              <a:buNone/>
            </a:pPr>
            <a:r>
              <a:rPr lang="en-US" dirty="0" smtClean="0"/>
              <a:t>end;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886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3886200" y="38862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dirty="0" smtClean="0"/>
              <a:t>procedure PROGRAM;</a:t>
            </a:r>
          </a:p>
          <a:p>
            <a:pPr>
              <a:buNone/>
            </a:pPr>
            <a:r>
              <a:rPr lang="en-US" dirty="0" smtClean="0"/>
              <a:t>begin</a:t>
            </a:r>
          </a:p>
          <a:p>
            <a:pPr>
              <a:buNone/>
            </a:pPr>
            <a:r>
              <a:rPr lang="en-US" dirty="0" smtClean="0"/>
              <a:t>	GET_TOKEN();</a:t>
            </a:r>
          </a:p>
          <a:p>
            <a:pPr>
              <a:buNone/>
            </a:pPr>
            <a:r>
              <a:rPr lang="en-US" dirty="0" smtClean="0"/>
              <a:t>	BLOCK();</a:t>
            </a:r>
          </a:p>
          <a:p>
            <a:pPr>
              <a:buNone/>
            </a:pPr>
            <a:r>
              <a:rPr lang="en-US" dirty="0" smtClean="0"/>
              <a:t>	if TOKEN &lt;&gt; "." then ERROR (No Period at end of file)</a:t>
            </a:r>
          </a:p>
          <a:p>
            <a:pPr>
              <a:buNone/>
            </a:pPr>
            <a:r>
              <a:rPr lang="en-US" dirty="0" smtClean="0"/>
              <a:t>end;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const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886200" y="4876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const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3810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/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const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m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8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8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6400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CONST-DECL;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NUMBER then ERROR);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constant,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number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const-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590800" y="6629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Approach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recursive procedures to model the parse tree.</a:t>
            </a:r>
          </a:p>
          <a:p>
            <a:r>
              <a:rPr lang="en-US" dirty="0" smtClean="0"/>
              <a:t>Beginning with the start symbol, for every non-terminal (syntactic class) a procedure which parses that syntactic class is created.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4114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c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Grammar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2187" y="1600200"/>
            <a:ext cx="7694613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/>
              <a:t> &lt;</a:t>
            </a:r>
            <a:r>
              <a:rPr lang="en-US" sz="1600" dirty="0">
                <a:solidFill>
                  <a:srgbClr val="FF0000"/>
                </a:solidFill>
              </a:rPr>
              <a:t>program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.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const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,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::= </a:t>
            </a:r>
            <a:r>
              <a:rPr lang="en-US" sz="1600" dirty="0" err="1">
                <a:solidFill>
                  <a:srgbClr val="FF0066"/>
                </a:solidFill>
              </a:rPr>
              <a:t>var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</a:t>
            </a:r>
            <a:r>
              <a:rPr lang="en-US" sz="1600" dirty="0">
                <a:solidFill>
                  <a:srgbClr val="FF0066"/>
                </a:solidFill>
              </a:rPr>
              <a:t> e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,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procedure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:=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call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begin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 smtClean="0">
                <a:solidFill>
                  <a:srgbClr val="FF0066"/>
                </a:solidFill>
              </a:rPr>
              <a:t>end</a:t>
            </a:r>
            <a:r>
              <a:rPr lang="en-US" sz="1600" dirty="0" smtClean="0"/>
              <a:t> </a:t>
            </a:r>
            <a:r>
              <a:rPr lang="en-US" sz="1600" dirty="0"/>
              <a:t>| </a:t>
            </a:r>
            <a:r>
              <a:rPr lang="en-US" sz="1600" dirty="0">
                <a:solidFill>
                  <a:srgbClr val="FF0066"/>
                </a:solidFill>
              </a:rPr>
              <a:t>if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then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while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do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::= odd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::=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&gt;=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+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-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*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/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 | </a:t>
            </a:r>
            <a:r>
              <a:rPr lang="en-US" sz="1600" dirty="0">
                <a:solidFill>
                  <a:srgbClr val="FF0066"/>
                </a:solidFill>
              </a:rPr>
              <a:t>(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0"/>
            <a:ext cx="44958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b,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</a:t>
            </a:r>
            <a:r>
              <a:rPr lang="en-US" sz="1600" b="1" dirty="0" smtClean="0"/>
              <a:t>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procedure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procedure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 BLOCK;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“const” then CONST-DECL();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var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” then VAR-DECL();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TOKEN = “procedure” then  PROC-DECL();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956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procedure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ratio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ratio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/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PROC-DECL;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while TOKEN = "procedure"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procedure,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BLOCK(level+1);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 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733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Grammar</a:t>
            </a: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229100" y="1894344"/>
            <a:ext cx="36195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Non-Terminals</a:t>
            </a:r>
            <a:endParaRPr lang="en-US" sz="1600" b="1" dirty="0">
              <a:solidFill>
                <a:srgbClr val="FF6699"/>
              </a:solidFill>
            </a:endParaRP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/>
              <a:t>&lt;</a:t>
            </a:r>
            <a:r>
              <a:rPr lang="en-US" sz="1600" dirty="0">
                <a:solidFill>
                  <a:srgbClr val="FF0000"/>
                </a:solidFill>
              </a:rPr>
              <a:t>program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</a:t>
            </a:r>
            <a:r>
              <a:rPr lang="en-US" sz="1600" dirty="0" smtClean="0"/>
              <a:t>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 &gt;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90600" y="1922463"/>
            <a:ext cx="25908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Terminals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0066"/>
                </a:solidFill>
              </a:rPr>
              <a:t>const, </a:t>
            </a:r>
            <a:r>
              <a:rPr lang="en-US" sz="1600" dirty="0" err="1">
                <a:solidFill>
                  <a:srgbClr val="FF0066"/>
                </a:solidFill>
              </a:rPr>
              <a:t>var</a:t>
            </a:r>
            <a:r>
              <a:rPr lang="en-US" sz="1600" dirty="0">
                <a:solidFill>
                  <a:srgbClr val="FF0066"/>
                </a:solidFill>
              </a:rPr>
              <a:t>, procedure, call, begin, end, if, then, while, do, odd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>
                <a:solidFill>
                  <a:srgbClr val="FF0066"/>
                </a:solidFill>
              </a:rPr>
              <a:t>&lt;&gt;  &lt;  &gt;  &lt;=  &gt;=  +  - *  /  =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>
                <a:solidFill>
                  <a:srgbClr val="FF0066"/>
                </a:solidFill>
              </a:rPr>
              <a:t>,  ;  e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endParaRPr lang="en-US" sz="1600" dirty="0">
              <a:solidFill>
                <a:srgbClr val="FF0066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286000" y="5562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must implement a procedure for each one of this non-terminals.</a:t>
            </a:r>
            <a:endParaRPr lang="en-US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4800600" y="4214813"/>
            <a:ext cx="381000" cy="1347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/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</a:t>
            </a:r>
            <a:r>
              <a:rPr lang="en-US" sz="1600" dirty="0" smtClean="0"/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</a:t>
            </a:r>
            <a:r>
              <a:rPr lang="en-US" sz="1600" dirty="0" smtClean="0"/>
              <a:t>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,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err="1" smtClean="0"/>
              <a:t>var-decl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VAR-DECL;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repeat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 	if TOKEN &lt;&gt; IDENT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b="1" dirty="0" smtClean="0">
                <a:latin typeface="+mn-lt"/>
              </a:rPr>
              <a:t>ENTER(</a:t>
            </a:r>
            <a:r>
              <a:rPr lang="en-US" sz="1600" b="1" i="1" dirty="0" smtClean="0">
                <a:latin typeface="+mn-lt"/>
              </a:rPr>
              <a:t>variable, </a:t>
            </a:r>
            <a:r>
              <a:rPr lang="en-US" sz="1600" b="1" i="1" dirty="0" err="1" smtClean="0">
                <a:latin typeface="+mn-lt"/>
              </a:rPr>
              <a:t>ident</a:t>
            </a:r>
            <a:r>
              <a:rPr lang="en-US" sz="1600" b="1" i="1" dirty="0" smtClean="0">
                <a:latin typeface="+mn-lt"/>
              </a:rPr>
              <a:t>, level</a:t>
            </a:r>
            <a:r>
              <a:rPr lang="en-US" sz="1600" b="1" dirty="0" smtClean="0">
                <a:latin typeface="+mn-lt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until TOKEN &lt;&gt; ",";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&lt;&gt; ";"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GET_TOKEN;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63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BLOCK;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“const” then CONST-DECL();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</a:t>
            </a:r>
            <a:r>
              <a:rPr lang="en-US" sz="1600" dirty="0" err="1" smtClean="0">
                <a:latin typeface="+mn-lt"/>
              </a:rPr>
              <a:t>var</a:t>
            </a:r>
            <a:r>
              <a:rPr lang="en-US" sz="1600" dirty="0" smtClean="0">
                <a:latin typeface="+mn-lt"/>
              </a:rPr>
              <a:t>” then VAR-DECL();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“procedure” then  PROC-DECL();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parser we use: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TOKEN</a:t>
            </a:r>
            <a:r>
              <a:rPr lang="en-US" sz="2800" dirty="0" smtClean="0"/>
              <a:t> –a global variable that stores the current token to analyze.</a:t>
            </a:r>
          </a:p>
          <a:p>
            <a:r>
              <a:rPr lang="en-US" sz="2800" b="1" dirty="0" smtClean="0"/>
              <a:t>GET_TOKEN() </a:t>
            </a:r>
            <a:r>
              <a:rPr lang="en-US" sz="2800" dirty="0" smtClean="0"/>
              <a:t>– a procedure that takes the next token in the string and stores it in TOKEN.</a:t>
            </a:r>
          </a:p>
          <a:p>
            <a:r>
              <a:rPr lang="en-US" sz="2800" b="1" dirty="0" smtClean="0"/>
              <a:t>ENTER(</a:t>
            </a:r>
            <a:r>
              <a:rPr lang="en-US" sz="2800" b="1" i="1" dirty="0" smtClean="0"/>
              <a:t>type, name, </a:t>
            </a:r>
            <a:r>
              <a:rPr lang="en-US" sz="2800" b="1" i="1" dirty="0" err="1" smtClean="0"/>
              <a:t>params</a:t>
            </a:r>
            <a:r>
              <a:rPr lang="en-US" sz="2800" b="1" dirty="0" smtClean="0"/>
              <a:t>) </a:t>
            </a:r>
            <a:r>
              <a:rPr lang="en-US" sz="2800" dirty="0" smtClean="0"/>
              <a:t>– a procedure that stores a new symbol into the Symbol Table.</a:t>
            </a:r>
          </a:p>
          <a:p>
            <a:r>
              <a:rPr lang="en-US" sz="2800" b="1" dirty="0" smtClean="0"/>
              <a:t>ERROR()</a:t>
            </a:r>
            <a:r>
              <a:rPr lang="en-US" sz="2800" dirty="0" smtClean="0"/>
              <a:t> – a procedure that stops parsing, and shows an error message.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x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</a:t>
            </a:r>
            <a:r>
              <a:rPr lang="en-US" sz="1600" dirty="0" smtClean="0"/>
              <a:t>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114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</a:t>
            </a:r>
            <a:r>
              <a:rPr lang="en-US" sz="1600" dirty="0" smtClean="0"/>
              <a:t>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6781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334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&lt;program&gt;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4437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procedure PROGRAM;</a:t>
            </a:r>
          </a:p>
          <a:p>
            <a:pPr>
              <a:buNone/>
            </a:pPr>
            <a:r>
              <a:rPr lang="en-US" sz="2400" dirty="0" smtClean="0"/>
              <a:t>begin</a:t>
            </a:r>
          </a:p>
          <a:p>
            <a:pPr>
              <a:buNone/>
            </a:pPr>
            <a:r>
              <a:rPr lang="en-US" sz="2400" dirty="0" smtClean="0"/>
              <a:t>	GET_TOKEN();</a:t>
            </a:r>
          </a:p>
          <a:p>
            <a:pPr>
              <a:buNone/>
            </a:pPr>
            <a:r>
              <a:rPr lang="en-US" sz="2400" dirty="0" smtClean="0"/>
              <a:t>	BLOCK();</a:t>
            </a:r>
          </a:p>
          <a:p>
            <a:pPr>
              <a:buNone/>
            </a:pPr>
            <a:r>
              <a:rPr lang="en-US" sz="2400" dirty="0" smtClean="0"/>
              <a:t>	if TOKEN &lt;&gt; "." then ERROR (No Period at end of file)</a:t>
            </a:r>
          </a:p>
          <a:p>
            <a:pPr>
              <a:buNone/>
            </a:pPr>
            <a:r>
              <a:rPr lang="en-US" sz="2400" dirty="0" smtClean="0"/>
              <a:t>end;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752600"/>
            <a:ext cx="2640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program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562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</a:t>
            </a:r>
            <a:r>
              <a:rPr lang="en-US" sz="1600" dirty="0" smtClean="0"/>
              <a:t>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</a:t>
            </a:r>
            <a:r>
              <a:rPr lang="en-US" sz="1600" dirty="0" smtClean="0"/>
              <a:t>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</a:t>
            </a:r>
            <a:r>
              <a:rPr lang="en-US" sz="1600" dirty="0" smtClean="0"/>
              <a:t>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</a:t>
            </a:r>
            <a:r>
              <a:rPr lang="en-US" sz="1600" dirty="0" smtClean="0"/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</a:t>
            </a:r>
            <a:r>
              <a:rPr lang="en-US" sz="1600" dirty="0" smtClean="0"/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y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</a:t>
            </a:r>
            <a:r>
              <a:rPr lang="en-US" sz="1600" dirty="0" smtClean="0"/>
              <a:t>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=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419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114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&lt;block&gt;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BLOCK;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“const” then CONST-DECL();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VAR-DECL();</a:t>
            </a:r>
          </a:p>
          <a:p>
            <a:pPr>
              <a:buNone/>
            </a:pPr>
            <a:r>
              <a:rPr lang="en-US" sz="1600" dirty="0" smtClean="0"/>
              <a:t>	if TOKEN = “procedure” then  PROC-DECL();</a:t>
            </a:r>
          </a:p>
          <a:p>
            <a:pPr>
              <a:buNone/>
            </a:pPr>
            <a:r>
              <a:rPr lang="en-US" sz="1600" dirty="0" smtClean="0"/>
              <a:t>	STATEMENT;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chemeClr val="accent1"/>
                </a:solidFill>
              </a:rPr>
              <a:t>block</a:t>
            </a:r>
            <a:r>
              <a:rPr lang="en-US" dirty="0" smtClean="0"/>
              <a:t>&gt; ::= &lt;</a:t>
            </a:r>
            <a:r>
              <a:rPr lang="en-US" dirty="0" smtClean="0">
                <a:solidFill>
                  <a:srgbClr val="CC9900"/>
                </a:solidFill>
              </a:rPr>
              <a:t>const-</a:t>
            </a:r>
            <a:r>
              <a:rPr lang="en-US" dirty="0" err="1" smtClean="0">
                <a:solidFill>
                  <a:srgbClr val="CC9900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err="1" smtClean="0">
                <a:solidFill>
                  <a:srgbClr val="0000FF"/>
                </a:solidFill>
              </a:rPr>
              <a:t>var-decl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CC00FF"/>
                </a:solidFill>
              </a:rPr>
              <a:t>proc-</a:t>
            </a:r>
            <a:r>
              <a:rPr lang="en-US" dirty="0" err="1" smtClean="0">
                <a:solidFill>
                  <a:srgbClr val="CC00FF"/>
                </a:solidFill>
              </a:rPr>
              <a:t>decl</a:t>
            </a:r>
            <a:r>
              <a:rPr lang="en-US" dirty="0" smtClean="0"/>
              <a:t>&gt; 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343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  <a:p>
            <a:r>
              <a:rPr lang="en-US" dirty="0" smtClean="0"/>
              <a:t>factor(2)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FACTOR;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IDENTIFIER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NUMBER then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"("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")" then ERROR 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6781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  <a:p>
            <a:r>
              <a:rPr lang="en-US" dirty="0" smtClean="0"/>
              <a:t>term(2)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TERM;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MULTIPLYING_OPERATOR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FACTOR();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334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expression(2)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428999"/>
            <a:ext cx="4953000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EXPRESSION;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ADDING_OPERATOR then 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while TOKEN = ADDING_OPERATOR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TERM();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562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IDENT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":="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1242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if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/>
              <a:t>b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if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&lt;const-</a:t>
            </a:r>
            <a:r>
              <a:rPr lang="en-US" dirty="0" err="1" smtClean="0"/>
              <a:t>decl</a:t>
            </a:r>
            <a:r>
              <a:rPr lang="en-US" dirty="0" smtClean="0"/>
              <a:t>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CONST-DECL;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repeat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if TOKEN &lt;&gt; IDENT then ERROR (missing identifier);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if TOKEN &lt;&gt; "=" then ERROR (identifier should be followed by =);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	if TOKEN &lt;&gt; NUMBER then ERROR (= should be followed by number);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b="1" dirty="0" smtClean="0"/>
              <a:t>ENTER(</a:t>
            </a:r>
            <a:r>
              <a:rPr lang="en-US" sz="1600" b="1" i="1" dirty="0" smtClean="0"/>
              <a:t>constant, </a:t>
            </a:r>
            <a:r>
              <a:rPr lang="en-US" sz="1600" b="1" i="1" dirty="0" err="1" smtClean="0"/>
              <a:t>ident</a:t>
            </a:r>
            <a:r>
              <a:rPr lang="en-US" sz="1600" b="1" i="1" dirty="0" smtClean="0"/>
              <a:t>, number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	GET_TOKEN;</a:t>
            </a:r>
          </a:p>
          <a:p>
            <a:pPr>
              <a:buNone/>
            </a:pPr>
            <a:r>
              <a:rPr lang="en-US" sz="1600" dirty="0" smtClean="0"/>
              <a:t>	until TOKEN &lt;&gt; ",";</a:t>
            </a:r>
          </a:p>
          <a:p>
            <a:pPr>
              <a:buNone/>
            </a:pPr>
            <a:r>
              <a:rPr lang="en-US" sz="1600" dirty="0" smtClean="0"/>
              <a:t>	if TOKEN &lt;&gt; ";" then ERROR (declaration must end with ;);</a:t>
            </a:r>
          </a:p>
          <a:p>
            <a:pPr>
              <a:buNone/>
            </a:pPr>
            <a:r>
              <a:rPr lang="en-US" sz="1600" dirty="0" smtClean="0"/>
              <a:t>	GET_TOKEN;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002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CC9900"/>
                </a:solidFill>
              </a:rPr>
              <a:t>const-</a:t>
            </a:r>
            <a:r>
              <a:rPr lang="en-US" dirty="0" err="1" smtClean="0">
                <a:solidFill>
                  <a:srgbClr val="CC9900"/>
                </a:solidFill>
              </a:rPr>
              <a:t>decl</a:t>
            </a:r>
            <a:r>
              <a:rPr lang="en-US" dirty="0" smtClean="0"/>
              <a:t>&gt; ::= </a:t>
            </a:r>
            <a:r>
              <a:rPr lang="en-US" dirty="0" smtClean="0">
                <a:solidFill>
                  <a:srgbClr val="FF0066"/>
                </a:solidFill>
              </a:rPr>
              <a:t>const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8000"/>
                </a:solidFill>
              </a:rPr>
              <a:t>const-assignment-list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;</a:t>
            </a:r>
            <a:r>
              <a:rPr lang="en-US" dirty="0" smtClean="0"/>
              <a:t> | </a:t>
            </a:r>
            <a:r>
              <a:rPr lang="en-US" dirty="0" smtClean="0">
                <a:solidFill>
                  <a:srgbClr val="FF0066"/>
                </a:solidFill>
              </a:rPr>
              <a:t>e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008000"/>
                </a:solidFill>
              </a:rPr>
              <a:t>const-assignment-list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</a:t>
            </a:r>
            <a:r>
              <a:rPr lang="en-US" dirty="0" smtClean="0">
                <a:solidFill>
                  <a:srgbClr val="FF0066"/>
                </a:solidFill>
              </a:rPr>
              <a:t> 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660033"/>
                </a:solidFill>
              </a:rPr>
              <a:t>number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                                         | &lt;</a:t>
            </a:r>
            <a:r>
              <a:rPr lang="en-US" dirty="0" smtClean="0">
                <a:solidFill>
                  <a:srgbClr val="008000"/>
                </a:solidFill>
              </a:rPr>
              <a:t>const-assignment-list</a:t>
            </a:r>
            <a:r>
              <a:rPr lang="en-US" dirty="0" smtClean="0"/>
              <a:t>&gt; ,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660033"/>
                </a:solidFill>
              </a:rPr>
              <a:t>number</a:t>
            </a:r>
            <a:r>
              <a:rPr lang="en-US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048000" y="3733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&gt;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4648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r>
              <a:rPr lang="en-US" sz="1600" dirty="0" smtClean="0"/>
              <a:t> a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&gt;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181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b="1" dirty="0" smtClean="0"/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a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05200" y="5410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then</a:t>
            </a:r>
            <a:r>
              <a:rPr lang="en-US" sz="1600" b="1" dirty="0" smtClean="0"/>
              <a:t>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condition(2)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then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CONDITION;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if TOKEN = "odd"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RELATION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EXPRESSION();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end;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667000" y="5867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</a:t>
            </a: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then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 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"if"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CONDITION();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"then"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953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/>
              <a:t>x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begin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x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814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Example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213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m = 8;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a, b, c;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procedure </a:t>
            </a:r>
            <a:r>
              <a:rPr lang="en-US" sz="1600" dirty="0" smtClean="0">
                <a:solidFill>
                  <a:schemeClr val="bg1"/>
                </a:solidFill>
              </a:rPr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x,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a; y = b;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b="1" dirty="0" smtClean="0">
                <a:solidFill>
                  <a:schemeClr val="bg1"/>
                </a:solidFill>
              </a:rPr>
              <a:t>if </a:t>
            </a:r>
            <a:r>
              <a:rPr lang="en-US" sz="1600" dirty="0" smtClean="0">
                <a:solidFill>
                  <a:schemeClr val="bg1"/>
                </a:solidFill>
              </a:rPr>
              <a:t>b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a </a:t>
            </a:r>
            <a:r>
              <a:rPr lang="en-US" sz="1600" b="1" dirty="0" smtClean="0">
                <a:solidFill>
                  <a:schemeClr val="bg1"/>
                </a:solidFill>
              </a:rPr>
              <a:t>then 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	</a:t>
            </a:r>
            <a:r>
              <a:rPr lang="en-US" sz="1600" dirty="0" smtClean="0">
                <a:solidFill>
                  <a:schemeClr val="bg1"/>
                </a:solidFill>
              </a:rPr>
              <a:t>x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= b;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	y = a;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end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c = x / y;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</a:t>
            </a:r>
            <a:r>
              <a:rPr lang="en-US" sz="1600" dirty="0" smtClean="0"/>
              <a:t>a = m;</a:t>
            </a:r>
          </a:p>
          <a:p>
            <a:pPr>
              <a:spcBef>
                <a:spcPts val="0"/>
              </a:spcBef>
              <a:buNone/>
            </a:pPr>
            <a:r>
              <a:rPr lang="en-US" sz="1600" dirty="0" smtClean="0"/>
              <a:t>	b =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call </a:t>
            </a:r>
            <a:r>
              <a:rPr lang="en-US" sz="1600" dirty="0" smtClean="0"/>
              <a:t>ratio;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end.</a:t>
            </a: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086600" y="1600200"/>
            <a:ext cx="19050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program()</a:t>
            </a:r>
          </a:p>
          <a:p>
            <a:r>
              <a:rPr lang="en-US" dirty="0" smtClean="0"/>
              <a:t>block(1)</a:t>
            </a:r>
          </a:p>
          <a:p>
            <a:r>
              <a:rPr lang="en-US" dirty="0" smtClean="0"/>
              <a:t>proc-</a:t>
            </a:r>
            <a:r>
              <a:rPr lang="en-US" dirty="0" err="1" smtClean="0"/>
              <a:t>decl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block(2)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  <a:p>
            <a:r>
              <a:rPr lang="en-US" dirty="0" smtClean="0"/>
              <a:t>statement(2)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95600" y="16002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;</a:t>
            </a:r>
            <a:endParaRPr lang="en-U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048000" y="3048001"/>
            <a:ext cx="449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smtClean="0">
                <a:latin typeface="+mn-lt"/>
              </a:rPr>
              <a:t>procedure STATEMENT;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else if TOKEN = "begin" then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 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while TOKEN = ";" do begin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	STATEMENT();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if TOKEN &lt;&gt; "end" then ERROR 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	GET_TOKEN();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	end;</a:t>
            </a:r>
          </a:p>
          <a:p>
            <a:pPr>
              <a:buNone/>
            </a:pPr>
            <a:r>
              <a:rPr lang="en-US" sz="1600" dirty="0" smtClean="0">
                <a:latin typeface="+mn-lt"/>
              </a:rPr>
              <a:t>…</a:t>
            </a:r>
            <a:endParaRPr lang="en-US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40386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m=8; a; b; c; ratio; x; y;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8084</Words>
  <Application>Microsoft Office PowerPoint</Application>
  <PresentationFormat>Presentación en pantalla (4:3)</PresentationFormat>
  <Paragraphs>4956</Paragraphs>
  <Slides>143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143</vt:i4>
      </vt:variant>
    </vt:vector>
  </HeadingPairs>
  <TitlesOfParts>
    <vt:vector size="144" baseType="lpstr">
      <vt:lpstr>Office Theme</vt:lpstr>
      <vt:lpstr>PL/0 Parser</vt:lpstr>
      <vt:lpstr>The Parsing Problem</vt:lpstr>
      <vt:lpstr>Top-Down Approach</vt:lpstr>
      <vt:lpstr>PL/0 Grammar</vt:lpstr>
      <vt:lpstr>PL/0 Grammar</vt:lpstr>
      <vt:lpstr>In this parser we use:</vt:lpstr>
      <vt:lpstr>&lt;program&gt; Procedure</vt:lpstr>
      <vt:lpstr>&lt;block&gt; Procedure</vt:lpstr>
      <vt:lpstr>&lt;const-decl&gt; Procedure</vt:lpstr>
      <vt:lpstr>&lt;var-decl&gt; Procedure</vt:lpstr>
      <vt:lpstr>&lt;proc-decl&gt; Procedure</vt:lpstr>
      <vt:lpstr>&lt;statement&gt; Procedure</vt:lpstr>
      <vt:lpstr>&lt;statement&gt; Procedure</vt:lpstr>
      <vt:lpstr>&lt;statement&gt; Procedure</vt:lpstr>
      <vt:lpstr>&lt;statement&gt; Procedure</vt:lpstr>
      <vt:lpstr>&lt;condition&gt; Procedure</vt:lpstr>
      <vt:lpstr>&lt;expression&gt; Procedure</vt:lpstr>
      <vt:lpstr>&lt;term&gt; Procedure</vt:lpstr>
      <vt:lpstr>&lt;factor&gt; Procedure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  <vt:lpstr>Small Example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PL/0 Parser</dc:title>
  <dc:creator>Edward Aymerich</dc:creator>
  <cp:lastModifiedBy>Edward Aymerich Sánchez</cp:lastModifiedBy>
  <cp:revision>105</cp:revision>
  <cp:lastPrinted>2009-05-20T17:13:00Z</cp:lastPrinted>
  <dcterms:created xsi:type="dcterms:W3CDTF">2010-03-30T20:16:01Z</dcterms:created>
  <dcterms:modified xsi:type="dcterms:W3CDTF">2014-09-29T18:20:24Z</dcterms:modified>
</cp:coreProperties>
</file>