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7" r:id="rId1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DE395-5F2E-4596-8B6E-7835B9F2AD24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98E41-256F-4FD9-9CBB-C8C45749428C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3555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277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3795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4819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3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6867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0963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4579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5603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6627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765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8675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9699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0723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1747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6F156-E514-4A63-91A7-740D0CD31C91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ECD7E-B806-4AC2-BCAD-DEAC1E872EE1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32307-8B5F-4FCF-980E-5D787F844E10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4051A-A891-4C3F-A624-306BE84E54FD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8013" cy="9001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8013" cy="4600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9D145-B49F-4F44-8FFB-1C9AAB54240D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7E117-0842-4056-8792-D6F7EB522878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A7948-746D-46AE-A8D3-DF64E6C887B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E4135-7859-466A-8CE9-F3CBD8E265B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1C993-F380-4C7D-9D91-0E15E1BDED15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277D3-D908-4442-9719-441B4BA1C26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47D8E-C39D-4B6E-A4C7-E7DCAF8E37E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1F10-B819-4944-8D57-8AC8B87E118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6D616B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>
                <a:srgbClr val="6D616B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6D616B"/>
              </a:buClr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283522C-BE46-4DB0-BCA9-A206188A651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buClr>
                <a:srgbClr val="333399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GB" sz="4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Makefile</a:t>
            </a:r>
            <a:r>
              <a:rPr lang="en-GB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utility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 3402</a:t>
            </a:r>
          </a:p>
          <a:p>
            <a:r>
              <a:rPr lang="en-US" dirty="0" smtClean="0"/>
              <a:t>(Fall 2014)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Equivalent </a:t>
            </a:r>
            <a:r>
              <a:rPr lang="en-GB" sz="4800" dirty="0" err="1" smtClean="0">
                <a:solidFill>
                  <a:schemeClr val="tx1"/>
                </a:solidFill>
              </a:rPr>
              <a:t>makefiles</a:t>
            </a:r>
            <a:endParaRPr lang="en-GB" sz="4800" dirty="0" smtClean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.o depends (by default) on corresponding .c file. Therefore, </a:t>
            </a:r>
            <a:r>
              <a:rPr lang="en-GB" sz="2800" dirty="0" smtClean="0"/>
              <a:t>an equivalent </a:t>
            </a:r>
            <a:r>
              <a:rPr lang="en-GB" sz="2800" dirty="0" err="1" smtClean="0"/>
              <a:t>makefile</a:t>
            </a:r>
            <a:r>
              <a:rPr lang="en-GB" sz="2800" dirty="0" smtClean="0"/>
              <a:t> is: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000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sum: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main.o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sum.o</a:t>
            </a:r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gcc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–o sum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main.o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sum.o</a:t>
            </a:r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main.o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: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sum.h</a:t>
            </a:r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gcc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–c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main.c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sum.o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: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sum.h</a:t>
            </a:r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gcc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–c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sum.c</a:t>
            </a:r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make operation 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ts val="700"/>
              </a:spcBef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Project </a:t>
            </a:r>
            <a:r>
              <a:rPr lang="en-GB" sz="2800" dirty="0" smtClean="0">
                <a:solidFill>
                  <a:srgbClr val="333399"/>
                </a:solidFill>
              </a:rPr>
              <a:t>dependencies tree</a:t>
            </a:r>
            <a:r>
              <a:rPr lang="en-GB" sz="2800" dirty="0" smtClean="0"/>
              <a:t> is </a:t>
            </a:r>
            <a:r>
              <a:rPr lang="en-GB" sz="2800" dirty="0" smtClean="0">
                <a:solidFill>
                  <a:srgbClr val="333399"/>
                </a:solidFill>
              </a:rPr>
              <a:t>constructed.</a:t>
            </a:r>
            <a:endParaRPr lang="en-GB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Target of </a:t>
            </a:r>
            <a:r>
              <a:rPr lang="en-GB" sz="2800" dirty="0" smtClean="0">
                <a:solidFill>
                  <a:srgbClr val="333399"/>
                </a:solidFill>
              </a:rPr>
              <a:t>first</a:t>
            </a:r>
            <a:r>
              <a:rPr lang="en-GB" sz="2800" dirty="0" smtClean="0"/>
              <a:t> rule should be </a:t>
            </a:r>
            <a:r>
              <a:rPr lang="en-GB" sz="2800" dirty="0" smtClean="0"/>
              <a:t>created.</a:t>
            </a:r>
            <a:endParaRPr lang="en-GB" sz="2800" dirty="0" smtClean="0"/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We go down the tree to see if there is a target that should be </a:t>
            </a:r>
            <a:r>
              <a:rPr lang="en-GB" sz="2800" dirty="0" smtClean="0">
                <a:solidFill>
                  <a:srgbClr val="333399"/>
                </a:solidFill>
              </a:rPr>
              <a:t>recreated</a:t>
            </a:r>
            <a:r>
              <a:rPr lang="en-GB" sz="2800" dirty="0" smtClean="0"/>
              <a:t>. This is the case when the </a:t>
            </a:r>
            <a:r>
              <a:rPr lang="en-GB" sz="2800" dirty="0" smtClean="0">
                <a:solidFill>
                  <a:srgbClr val="333399"/>
                </a:solidFill>
              </a:rPr>
              <a:t>target file is older than one of its </a:t>
            </a:r>
            <a:r>
              <a:rPr lang="en-GB" sz="2800" dirty="0" smtClean="0">
                <a:solidFill>
                  <a:srgbClr val="333399"/>
                </a:solidFill>
              </a:rPr>
              <a:t>dependencies.</a:t>
            </a:r>
            <a:endParaRPr lang="en-GB" sz="280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In this case we </a:t>
            </a:r>
            <a:r>
              <a:rPr lang="en-GB" sz="2800" dirty="0" smtClean="0">
                <a:solidFill>
                  <a:srgbClr val="333399"/>
                </a:solidFill>
              </a:rPr>
              <a:t>recreate</a:t>
            </a:r>
            <a:r>
              <a:rPr lang="en-GB" sz="2800" dirty="0" smtClean="0"/>
              <a:t> the target file </a:t>
            </a:r>
            <a:r>
              <a:rPr lang="en-GB" sz="2800" dirty="0" smtClean="0">
                <a:solidFill>
                  <a:srgbClr val="333399"/>
                </a:solidFill>
              </a:rPr>
              <a:t>according to the action specified, </a:t>
            </a:r>
            <a:r>
              <a:rPr lang="en-GB" sz="2800" dirty="0" smtClean="0"/>
              <a:t>on our </a:t>
            </a:r>
            <a:r>
              <a:rPr lang="en-GB" sz="2800" dirty="0" smtClean="0">
                <a:solidFill>
                  <a:srgbClr val="333399"/>
                </a:solidFill>
              </a:rPr>
              <a:t>way up</a:t>
            </a:r>
            <a:r>
              <a:rPr lang="en-GB" sz="2800" dirty="0" smtClean="0"/>
              <a:t> the tree. Consequently, more files may need to be </a:t>
            </a:r>
            <a:r>
              <a:rPr lang="en-GB" sz="2800" dirty="0" smtClean="0"/>
              <a:t>recreated.</a:t>
            </a:r>
            <a:endParaRPr lang="en-GB" sz="2800" dirty="0" smtClean="0"/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If something is changed, </a:t>
            </a:r>
            <a:r>
              <a:rPr lang="en-GB" sz="2800" dirty="0" smtClean="0">
                <a:solidFill>
                  <a:srgbClr val="333399"/>
                </a:solidFill>
              </a:rPr>
              <a:t>linking is usually </a:t>
            </a:r>
            <a:r>
              <a:rPr lang="en-GB" sz="2800" dirty="0" smtClean="0">
                <a:solidFill>
                  <a:srgbClr val="333399"/>
                </a:solidFill>
              </a:rPr>
              <a:t>necessary.</a:t>
            </a:r>
            <a:endParaRPr lang="en-GB" sz="2800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smtClean="0">
                <a:solidFill>
                  <a:schemeClr val="tx1"/>
                </a:solidFill>
              </a:rPr>
              <a:t>make operation - continued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make operation ensures </a:t>
            </a:r>
            <a:r>
              <a:rPr lang="en-GB" sz="2800" dirty="0" smtClean="0">
                <a:solidFill>
                  <a:srgbClr val="333399"/>
                </a:solidFill>
              </a:rPr>
              <a:t>minimum compilation</a:t>
            </a:r>
            <a:r>
              <a:rPr lang="en-GB" sz="2800" dirty="0" smtClean="0"/>
              <a:t>, when the project structure is written </a:t>
            </a:r>
            <a:r>
              <a:rPr lang="en-GB" sz="2800" dirty="0" smtClean="0"/>
              <a:t>properly.</a:t>
            </a:r>
            <a:endParaRPr lang="en-GB" sz="2800" dirty="0" smtClean="0"/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buClr>
                <a:srgbClr val="333399"/>
              </a:buClr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FF0000"/>
                </a:solidFill>
              </a:rPr>
              <a:t>Do not </a:t>
            </a:r>
            <a:r>
              <a:rPr lang="en-GB" sz="2800" dirty="0" smtClean="0">
                <a:solidFill>
                  <a:schemeClr val="tx1"/>
                </a:solidFill>
              </a:rPr>
              <a:t>write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something like: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GB" sz="2800" dirty="0" err="1" smtClean="0">
                <a:latin typeface="Consolas" pitchFamily="49" charset="0"/>
                <a:cs typeface="Consolas" pitchFamily="49" charset="0"/>
              </a:rPr>
              <a:t>prog</a:t>
            </a: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: </a:t>
            </a:r>
            <a:r>
              <a:rPr lang="en-GB" sz="2800" dirty="0" err="1" smtClean="0">
                <a:latin typeface="Consolas" pitchFamily="49" charset="0"/>
                <a:cs typeface="Consolas" pitchFamily="49" charset="0"/>
              </a:rPr>
              <a:t>main.c</a:t>
            </a: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 sum1.c sum2.c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GB" sz="2800" dirty="0" err="1" smtClean="0">
                <a:latin typeface="Consolas" pitchFamily="49" charset="0"/>
                <a:cs typeface="Consolas" pitchFamily="49" charset="0"/>
              </a:rPr>
              <a:t>gcc</a:t>
            </a: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 –o </a:t>
            </a:r>
            <a:r>
              <a:rPr lang="en-GB" sz="2800" dirty="0" err="1" smtClean="0">
                <a:latin typeface="Consolas" pitchFamily="49" charset="0"/>
                <a:cs typeface="Consolas" pitchFamily="49" charset="0"/>
              </a:rPr>
              <a:t>prog</a:t>
            </a: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sz="2800" dirty="0" err="1" smtClean="0">
                <a:latin typeface="Consolas" pitchFamily="49" charset="0"/>
                <a:cs typeface="Consolas" pitchFamily="49" charset="0"/>
              </a:rPr>
              <a:t>main.c</a:t>
            </a: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 sum1.c sum2.c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	which requires </a:t>
            </a:r>
            <a:r>
              <a:rPr lang="en-GB" sz="2800" dirty="0" smtClean="0">
                <a:solidFill>
                  <a:srgbClr val="333399"/>
                </a:solidFill>
              </a:rPr>
              <a:t>compilation of </a:t>
            </a:r>
            <a:r>
              <a:rPr lang="en-GB" sz="2800" dirty="0" smtClean="0">
                <a:solidFill>
                  <a:srgbClr val="333399"/>
                </a:solidFill>
              </a:rPr>
              <a:t>the full project</a:t>
            </a:r>
            <a:r>
              <a:rPr lang="en-GB" sz="2800" dirty="0" smtClean="0"/>
              <a:t> </a:t>
            </a:r>
            <a:r>
              <a:rPr lang="en-GB" sz="2800" dirty="0" smtClean="0"/>
              <a:t>when something is </a:t>
            </a:r>
            <a:r>
              <a:rPr lang="en-GB" sz="2800" dirty="0" smtClean="0"/>
              <a:t>changed.</a:t>
            </a:r>
            <a:endParaRPr lang="en-GB" sz="2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Make operation - example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u="sng" dirty="0" smtClean="0"/>
              <a:t>File</a:t>
            </a:r>
            <a:r>
              <a:rPr lang="en-GB" dirty="0" smtClean="0"/>
              <a:t>           </a:t>
            </a:r>
            <a:r>
              <a:rPr lang="en-GB" u="sng" dirty="0" smtClean="0"/>
              <a:t>Last Modified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dirty="0" smtClean="0"/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latin typeface="Consolas" pitchFamily="49" charset="0"/>
                <a:cs typeface="Consolas" pitchFamily="49" charset="0"/>
              </a:rPr>
              <a:t>sum        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10:03         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latin typeface="Consolas" pitchFamily="49" charset="0"/>
                <a:cs typeface="Consolas" pitchFamily="49" charset="0"/>
              </a:rPr>
              <a:t>main.o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		09:56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latin typeface="Consolas" pitchFamily="49" charset="0"/>
                <a:cs typeface="Consolas" pitchFamily="49" charset="0"/>
              </a:rPr>
              <a:t>sum.o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09:35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latin typeface="Consolas" pitchFamily="49" charset="0"/>
                <a:cs typeface="Consolas" pitchFamily="49" charset="0"/>
              </a:rPr>
              <a:t>main.c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10:45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latin typeface="Consolas" pitchFamily="49" charset="0"/>
                <a:cs typeface="Consolas" pitchFamily="49" charset="0"/>
              </a:rPr>
              <a:t>sum.c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09:14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latin typeface="Consolas" pitchFamily="49" charset="0"/>
                <a:cs typeface="Consolas" pitchFamily="49" charset="0"/>
              </a:rPr>
              <a:t>sum.h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08:39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u="sng" dirty="0" smtClean="0"/>
              <a:t>                      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u="sng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Make operation - example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Operations performed: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GB" sz="2800" dirty="0" err="1" smtClean="0">
                <a:latin typeface="Consolas" pitchFamily="49" charset="0"/>
                <a:cs typeface="Consolas" pitchFamily="49" charset="0"/>
              </a:rPr>
              <a:t>gcc</a:t>
            </a: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 –c </a:t>
            </a:r>
            <a:r>
              <a:rPr lang="en-GB" sz="2800" dirty="0" err="1" smtClean="0">
                <a:latin typeface="Consolas" pitchFamily="49" charset="0"/>
                <a:cs typeface="Consolas" pitchFamily="49" charset="0"/>
              </a:rPr>
              <a:t>main.c</a:t>
            </a:r>
            <a:endParaRPr lang="en-GB" sz="2800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GB" sz="2800" dirty="0" err="1" smtClean="0">
                <a:latin typeface="Consolas" pitchFamily="49" charset="0"/>
                <a:cs typeface="Consolas" pitchFamily="49" charset="0"/>
              </a:rPr>
              <a:t>gcc</a:t>
            </a: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 –o sum </a:t>
            </a:r>
            <a:r>
              <a:rPr lang="en-GB" sz="2800" dirty="0" err="1" smtClean="0">
                <a:latin typeface="Consolas" pitchFamily="49" charset="0"/>
                <a:cs typeface="Consolas" pitchFamily="49" charset="0"/>
              </a:rPr>
              <a:t>main.o</a:t>
            </a:r>
            <a:r>
              <a:rPr lang="en-GB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sz="2800" dirty="0" err="1" smtClean="0">
                <a:latin typeface="Consolas" pitchFamily="49" charset="0"/>
                <a:cs typeface="Consolas" pitchFamily="49" charset="0"/>
              </a:rPr>
              <a:t>sum.o</a:t>
            </a:r>
            <a:endParaRPr lang="en-GB" sz="2800" dirty="0" smtClean="0"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 smtClean="0">
                <a:solidFill>
                  <a:srgbClr val="333399"/>
                </a:solidFill>
              </a:rPr>
              <a:t>main.o</a:t>
            </a:r>
            <a:r>
              <a:rPr lang="en-GB" sz="2800" dirty="0" smtClean="0"/>
              <a:t> should be </a:t>
            </a:r>
            <a:r>
              <a:rPr lang="en-GB" sz="2800" dirty="0" smtClean="0">
                <a:solidFill>
                  <a:srgbClr val="333399"/>
                </a:solidFill>
              </a:rPr>
              <a:t>recompiled</a:t>
            </a:r>
            <a:r>
              <a:rPr lang="en-GB" sz="2800" dirty="0" smtClean="0"/>
              <a:t> (</a:t>
            </a:r>
            <a:r>
              <a:rPr lang="en-GB" sz="2800" dirty="0" err="1" smtClean="0"/>
              <a:t>main.c</a:t>
            </a:r>
            <a:r>
              <a:rPr lang="en-GB" sz="2800" dirty="0" smtClean="0"/>
              <a:t> is newer).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Consequently, </a:t>
            </a:r>
            <a:r>
              <a:rPr lang="en-GB" sz="2800" dirty="0" err="1" smtClean="0"/>
              <a:t>main.o</a:t>
            </a:r>
            <a:r>
              <a:rPr lang="en-GB" sz="2800" dirty="0" smtClean="0"/>
              <a:t> is newer than sum and therefore </a:t>
            </a:r>
            <a:r>
              <a:rPr lang="en-GB" sz="2800" dirty="0" smtClean="0">
                <a:solidFill>
                  <a:srgbClr val="333399"/>
                </a:solidFill>
              </a:rPr>
              <a:t>sum should be recreated</a:t>
            </a:r>
            <a:r>
              <a:rPr lang="en-GB" sz="2800" dirty="0" smtClean="0"/>
              <a:t> (by re-linking).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Good tutorial for </a:t>
            </a:r>
            <a:r>
              <a:rPr lang="en-GB" sz="2800" dirty="0" err="1" smtClean="0"/>
              <a:t>makefiles</a:t>
            </a:r>
            <a:r>
              <a:rPr lang="en-GB" sz="2800" dirty="0" smtClean="0"/>
              <a:t>:</a:t>
            </a:r>
            <a:endParaRPr lang="en-GB" sz="2800" dirty="0" smtClean="0"/>
          </a:p>
          <a:p>
            <a:pPr eaLnBrk="1" hangingPunct="1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    </a:t>
            </a:r>
          </a:p>
          <a:p>
            <a:pPr eaLnBrk="1" hangingPunct="1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dirty="0" smtClean="0"/>
              <a:t>http://www.gnu.org/software/make/manual/make.html</a:t>
            </a:r>
            <a:endParaRPr lang="en-GB" sz="2400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Motivation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Small programs            single </a:t>
            </a:r>
            <a:r>
              <a:rPr lang="en-GB" dirty="0" smtClean="0"/>
              <a:t>file.</a:t>
            </a:r>
            <a:endParaRPr lang="en-GB" dirty="0" smtClean="0"/>
          </a:p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en-GB" dirty="0" smtClean="0"/>
              <a:t>“</a:t>
            </a:r>
            <a:r>
              <a:rPr lang="en-GB" altLang="ja-JP" dirty="0" smtClean="0"/>
              <a:t>Not so small</a:t>
            </a:r>
            <a:r>
              <a:rPr lang="en-GB" altLang="en-GB" dirty="0" smtClean="0"/>
              <a:t>”</a:t>
            </a:r>
            <a:r>
              <a:rPr lang="en-GB" altLang="ja-JP" dirty="0" smtClean="0"/>
              <a:t> </a:t>
            </a:r>
            <a:r>
              <a:rPr lang="en-GB" altLang="ja-JP" dirty="0" smtClean="0"/>
              <a:t>programs:</a:t>
            </a:r>
            <a:endParaRPr lang="en-GB" altLang="ja-JP" dirty="0" smtClean="0"/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Many lines of </a:t>
            </a:r>
            <a:r>
              <a:rPr lang="en-GB" dirty="0" smtClean="0"/>
              <a:t>code.</a:t>
            </a:r>
            <a:endParaRPr lang="en-GB" dirty="0" smtClean="0"/>
          </a:p>
          <a:p>
            <a:pPr lvl="1" eaLnBrk="1" hangingPunct="1">
              <a:lnSpc>
                <a:spcPct val="90000"/>
              </a:lnSpc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Multiple </a:t>
            </a:r>
            <a:r>
              <a:rPr lang="en-GB" dirty="0" smtClean="0"/>
              <a:t>components.</a:t>
            </a:r>
            <a:endParaRPr lang="en-GB" dirty="0" smtClean="0"/>
          </a:p>
          <a:p>
            <a:pPr lvl="1" eaLnBrk="1" hangingPunct="1">
              <a:lnSpc>
                <a:spcPct val="90000"/>
              </a:lnSpc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More than one </a:t>
            </a:r>
            <a:r>
              <a:rPr lang="en-GB" dirty="0" smtClean="0"/>
              <a:t>programmer.</a:t>
            </a:r>
            <a:endParaRPr lang="en-GB" dirty="0" smtClean="0"/>
          </a:p>
          <a:p>
            <a:pPr lvl="1"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/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/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/>
              <a:t>	  </a:t>
            </a:r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>
            <a:off x="3962400" y="1828800"/>
            <a:ext cx="83820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Motivation – continued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Problems</a:t>
            </a:r>
            <a:r>
              <a:rPr lang="en-GB" dirty="0" smtClean="0"/>
              <a:t>:</a:t>
            </a:r>
            <a:endParaRPr lang="en-GB" sz="1800" dirty="0" smtClean="0"/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Long files are harder to manage</a:t>
            </a: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   (for both programmers and machines)</a:t>
            </a:r>
            <a:r>
              <a:rPr lang="en-GB" dirty="0" smtClean="0"/>
              <a:t>‏.</a:t>
            </a:r>
            <a:endParaRPr lang="en-GB" dirty="0" smtClean="0"/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Every change requires </a:t>
            </a:r>
            <a:r>
              <a:rPr lang="en-GB" dirty="0" smtClean="0">
                <a:solidFill>
                  <a:srgbClr val="333399"/>
                </a:solidFill>
              </a:rPr>
              <a:t>long </a:t>
            </a:r>
            <a:r>
              <a:rPr lang="en-GB" dirty="0" smtClean="0">
                <a:solidFill>
                  <a:srgbClr val="333399"/>
                </a:solidFill>
              </a:rPr>
              <a:t>compilation.</a:t>
            </a:r>
            <a:endParaRPr lang="en-GB" dirty="0" smtClean="0">
              <a:solidFill>
                <a:srgbClr val="333399"/>
              </a:solidFill>
            </a:endParaRPr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Many programmers can not </a:t>
            </a:r>
            <a:r>
              <a:rPr lang="en-GB" dirty="0" smtClean="0">
                <a:solidFill>
                  <a:srgbClr val="333399"/>
                </a:solidFill>
              </a:rPr>
              <a:t>modify the</a:t>
            </a:r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   same file </a:t>
            </a:r>
            <a:r>
              <a:rPr lang="en-GB" dirty="0" smtClean="0">
                <a:solidFill>
                  <a:srgbClr val="333399"/>
                </a:solidFill>
              </a:rPr>
              <a:t>simultaneously.</a:t>
            </a:r>
            <a:endParaRPr lang="en-GB" dirty="0" smtClean="0">
              <a:solidFill>
                <a:srgbClr val="333399"/>
              </a:solidFill>
            </a:endParaRPr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Division</a:t>
            </a:r>
            <a:r>
              <a:rPr lang="en-GB" dirty="0" smtClean="0"/>
              <a:t> to components is </a:t>
            </a:r>
            <a:r>
              <a:rPr lang="en-GB" dirty="0" smtClean="0">
                <a:solidFill>
                  <a:srgbClr val="333399"/>
                </a:solidFill>
              </a:rPr>
              <a:t>desired.</a:t>
            </a:r>
            <a:endParaRPr lang="en-GB" dirty="0" smtClean="0">
              <a:solidFill>
                <a:srgbClr val="333399"/>
              </a:solidFill>
            </a:endParaRP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Motivation – continued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Solution : divide project to multiple </a:t>
            </a:r>
            <a:r>
              <a:rPr lang="en-GB" dirty="0" smtClean="0"/>
              <a:t>files.</a:t>
            </a:r>
            <a:endParaRPr lang="en-GB" dirty="0" smtClean="0"/>
          </a:p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Targets</a:t>
            </a:r>
            <a:r>
              <a:rPr lang="en-GB" dirty="0" smtClean="0"/>
              <a:t>:</a:t>
            </a:r>
            <a:endParaRPr lang="en-GB" sz="1600" dirty="0" smtClean="0"/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Good </a:t>
            </a:r>
            <a:r>
              <a:rPr lang="en-GB" dirty="0" smtClean="0">
                <a:solidFill>
                  <a:srgbClr val="333399"/>
                </a:solidFill>
              </a:rPr>
              <a:t>division</a:t>
            </a:r>
            <a:r>
              <a:rPr lang="en-GB" dirty="0" smtClean="0"/>
              <a:t> to </a:t>
            </a:r>
            <a:r>
              <a:rPr lang="en-GB" dirty="0" smtClean="0"/>
              <a:t>components.</a:t>
            </a:r>
            <a:endParaRPr lang="en-GB" dirty="0" smtClean="0"/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Minimum compilation</a:t>
            </a:r>
            <a:r>
              <a:rPr lang="en-GB" dirty="0" smtClean="0"/>
              <a:t> when something is</a:t>
            </a: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   </a:t>
            </a:r>
            <a:r>
              <a:rPr lang="en-GB" dirty="0" smtClean="0"/>
              <a:t>changed.</a:t>
            </a:r>
            <a:endParaRPr lang="en-GB" dirty="0" smtClean="0"/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Easy maintenance</a:t>
            </a:r>
            <a:r>
              <a:rPr lang="en-GB" dirty="0" smtClean="0"/>
              <a:t> of project structure,</a:t>
            </a: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   dependencies and </a:t>
            </a:r>
            <a:r>
              <a:rPr lang="en-GB" dirty="0" smtClean="0"/>
              <a:t>creation.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Project maintenance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Done in Unix by the </a:t>
            </a:r>
            <a:r>
              <a:rPr lang="en-GB" sz="2800" dirty="0" err="1" smtClean="0"/>
              <a:t>Makefile</a:t>
            </a:r>
            <a:r>
              <a:rPr lang="en-GB" sz="2800" dirty="0" smtClean="0"/>
              <a:t> </a:t>
            </a:r>
            <a:r>
              <a:rPr lang="en-GB" sz="2800" dirty="0" smtClean="0"/>
              <a:t>mechanism.</a:t>
            </a:r>
            <a:endParaRPr lang="en-GB" sz="2800" dirty="0" smtClean="0"/>
          </a:p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A </a:t>
            </a:r>
            <a:r>
              <a:rPr lang="en-GB" sz="2800" dirty="0" err="1" smtClean="0">
                <a:solidFill>
                  <a:srgbClr val="333399"/>
                </a:solidFill>
              </a:rPr>
              <a:t>makefile</a:t>
            </a:r>
            <a:r>
              <a:rPr lang="en-GB" sz="2800" dirty="0" smtClean="0"/>
              <a:t> is a file (script) </a:t>
            </a:r>
            <a:r>
              <a:rPr lang="en-GB" sz="2800" dirty="0" smtClean="0"/>
              <a:t>containing:</a:t>
            </a:r>
            <a:endParaRPr lang="en-GB" sz="2800" dirty="0" smtClean="0"/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Project </a:t>
            </a:r>
            <a:r>
              <a:rPr lang="en-GB" dirty="0" smtClean="0">
                <a:solidFill>
                  <a:srgbClr val="333399"/>
                </a:solidFill>
              </a:rPr>
              <a:t>structure</a:t>
            </a:r>
            <a:r>
              <a:rPr lang="en-GB" dirty="0" smtClean="0"/>
              <a:t> (files, </a:t>
            </a:r>
            <a:r>
              <a:rPr lang="en-GB" dirty="0" smtClean="0">
                <a:solidFill>
                  <a:srgbClr val="333399"/>
                </a:solidFill>
              </a:rPr>
              <a:t>dependencies</a:t>
            </a:r>
            <a:r>
              <a:rPr lang="en-GB" dirty="0" smtClean="0"/>
              <a:t>).‏</a:t>
            </a:r>
            <a:endParaRPr lang="en-GB" dirty="0" smtClean="0"/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333399"/>
                </a:solidFill>
              </a:rPr>
              <a:t>Instructions</a:t>
            </a:r>
            <a:r>
              <a:rPr lang="en-GB" dirty="0" smtClean="0"/>
              <a:t> for files </a:t>
            </a:r>
            <a:r>
              <a:rPr lang="en-GB" dirty="0" smtClean="0"/>
              <a:t>creation.</a:t>
            </a:r>
            <a:endParaRPr lang="en-GB" dirty="0" smtClean="0"/>
          </a:p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The </a:t>
            </a:r>
            <a:r>
              <a:rPr lang="en-GB" sz="2800" dirty="0" smtClean="0">
                <a:solidFill>
                  <a:srgbClr val="333399"/>
                </a:solidFill>
              </a:rPr>
              <a:t>make</a:t>
            </a:r>
            <a:r>
              <a:rPr lang="en-GB" sz="2800" dirty="0" smtClean="0"/>
              <a:t> command reads a </a:t>
            </a:r>
            <a:r>
              <a:rPr lang="en-GB" sz="2800" dirty="0" err="1" smtClean="0"/>
              <a:t>makefile</a:t>
            </a:r>
            <a:r>
              <a:rPr lang="en-GB" sz="2800" dirty="0" smtClean="0"/>
              <a:t>, understands the project structure and </a:t>
            </a:r>
            <a:r>
              <a:rPr lang="en-GB" sz="2800" dirty="0" smtClean="0"/>
              <a:t>creates  </a:t>
            </a:r>
            <a:r>
              <a:rPr lang="en-GB" sz="2800" dirty="0" smtClean="0"/>
              <a:t>the </a:t>
            </a:r>
            <a:r>
              <a:rPr lang="en-GB" sz="2800" dirty="0" smtClean="0"/>
              <a:t>executable.</a:t>
            </a:r>
            <a:endParaRPr lang="en-GB" sz="2800" dirty="0" smtClean="0"/>
          </a:p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Note that the </a:t>
            </a:r>
            <a:r>
              <a:rPr lang="en-GB" sz="2800" dirty="0" err="1" smtClean="0"/>
              <a:t>Makefile</a:t>
            </a:r>
            <a:r>
              <a:rPr lang="en-GB" sz="2800" dirty="0" smtClean="0"/>
              <a:t> mechanism is </a:t>
            </a:r>
            <a:r>
              <a:rPr lang="en-GB" sz="2800" dirty="0" smtClean="0">
                <a:solidFill>
                  <a:srgbClr val="333399"/>
                </a:solidFill>
              </a:rPr>
              <a:t>not limited to C </a:t>
            </a:r>
            <a:r>
              <a:rPr lang="en-GB" sz="2800" dirty="0" smtClean="0">
                <a:solidFill>
                  <a:srgbClr val="333399"/>
                </a:solidFill>
              </a:rPr>
              <a:t>programs.</a:t>
            </a:r>
            <a:endParaRPr lang="en-GB" sz="2800" dirty="0" smtClean="0">
              <a:solidFill>
                <a:srgbClr val="333399"/>
              </a:solidFill>
            </a:endParaRP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lvl="1"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lvl="1"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Project structure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Project </a:t>
            </a:r>
            <a:r>
              <a:rPr lang="en-GB" sz="2800" dirty="0" smtClean="0">
                <a:solidFill>
                  <a:srgbClr val="333399"/>
                </a:solidFill>
              </a:rPr>
              <a:t>structure and dependencies</a:t>
            </a:r>
            <a:r>
              <a:rPr lang="en-GB" sz="2800" dirty="0" smtClean="0"/>
              <a:t> can be represented as a </a:t>
            </a:r>
            <a:r>
              <a:rPr lang="en-GB" sz="2800" dirty="0" smtClean="0">
                <a:solidFill>
                  <a:srgbClr val="333399"/>
                </a:solidFill>
              </a:rPr>
              <a:t>DAG</a:t>
            </a:r>
            <a:r>
              <a:rPr lang="en-GB" sz="2800" dirty="0" smtClean="0"/>
              <a:t> </a:t>
            </a:r>
            <a:r>
              <a:rPr lang="en-GB" sz="2800" dirty="0" smtClean="0"/>
              <a:t>(Directed </a:t>
            </a:r>
            <a:r>
              <a:rPr lang="en-GB" sz="2800" dirty="0" smtClean="0"/>
              <a:t>Acyclic Graph</a:t>
            </a:r>
            <a:r>
              <a:rPr lang="en-GB" sz="2800" dirty="0" smtClean="0"/>
              <a:t>).</a:t>
            </a:r>
            <a:endParaRPr lang="en-GB" sz="2800" dirty="0" smtClean="0"/>
          </a:p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Example:</a:t>
            </a:r>
            <a:endParaRPr lang="en-GB" sz="2800" dirty="0" smtClean="0"/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Program contains 3 </a:t>
            </a:r>
            <a:r>
              <a:rPr lang="en-GB" dirty="0" smtClean="0"/>
              <a:t>files:</a:t>
            </a:r>
            <a:endParaRPr lang="en-GB" dirty="0" smtClean="0"/>
          </a:p>
          <a:p>
            <a:pPr lvl="2" eaLnBrk="1" hangingPunct="1">
              <a:buClr>
                <a:srgbClr val="333399"/>
              </a:buClr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solidFill>
                  <a:srgbClr val="333399"/>
                </a:solidFill>
              </a:rPr>
              <a:t>main.c</a:t>
            </a:r>
            <a:r>
              <a:rPr lang="en-GB" dirty="0" smtClean="0">
                <a:solidFill>
                  <a:srgbClr val="333399"/>
                </a:solidFill>
              </a:rPr>
              <a:t>., </a:t>
            </a:r>
            <a:r>
              <a:rPr lang="en-GB" dirty="0" err="1" smtClean="0">
                <a:solidFill>
                  <a:srgbClr val="333399"/>
                </a:solidFill>
              </a:rPr>
              <a:t>sum.c</a:t>
            </a:r>
            <a:r>
              <a:rPr lang="en-GB" dirty="0" smtClean="0">
                <a:solidFill>
                  <a:srgbClr val="333399"/>
                </a:solidFill>
              </a:rPr>
              <a:t>, </a:t>
            </a:r>
            <a:r>
              <a:rPr lang="en-GB" dirty="0" err="1" smtClean="0">
                <a:solidFill>
                  <a:srgbClr val="333399"/>
                </a:solidFill>
              </a:rPr>
              <a:t>sum.h</a:t>
            </a:r>
            <a:endParaRPr lang="en-GB" dirty="0" smtClean="0">
              <a:solidFill>
                <a:srgbClr val="333399"/>
              </a:solidFill>
            </a:endParaRPr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solidFill>
                  <a:srgbClr val="333399"/>
                </a:solidFill>
              </a:rPr>
              <a:t>sum.h</a:t>
            </a:r>
            <a:r>
              <a:rPr lang="en-GB" dirty="0" smtClean="0"/>
              <a:t> included in </a:t>
            </a:r>
            <a:r>
              <a:rPr lang="en-GB" dirty="0" smtClean="0">
                <a:solidFill>
                  <a:srgbClr val="333399"/>
                </a:solidFill>
              </a:rPr>
              <a:t>both</a:t>
            </a:r>
            <a:r>
              <a:rPr lang="en-GB" dirty="0" smtClean="0"/>
              <a:t> .c </a:t>
            </a:r>
            <a:r>
              <a:rPr lang="en-GB" dirty="0" smtClean="0"/>
              <a:t>files.</a:t>
            </a:r>
            <a:endParaRPr lang="en-GB" dirty="0" smtClean="0"/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Executable should be the file </a:t>
            </a:r>
            <a:r>
              <a:rPr lang="en-GB" dirty="0" smtClean="0">
                <a:solidFill>
                  <a:srgbClr val="333399"/>
                </a:solidFill>
              </a:rPr>
              <a:t>sum.</a:t>
            </a:r>
            <a:endParaRPr lang="en-GB" dirty="0" smtClean="0">
              <a:solidFill>
                <a:srgbClr val="333399"/>
              </a:solidFill>
            </a:endParaRPr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533400" y="2514600"/>
            <a:ext cx="8075613" cy="2436813"/>
            <a:chOff x="336" y="1584"/>
            <a:chExt cx="5087" cy="1535"/>
          </a:xfrm>
        </p:grpSpPr>
        <p:sp>
          <p:nvSpPr>
            <p:cNvPr id="8195" name="Rectangle 2"/>
            <p:cNvSpPr>
              <a:spLocks noChangeArrowheads="1"/>
            </p:cNvSpPr>
            <p:nvPr/>
          </p:nvSpPr>
          <p:spPr bwMode="auto">
            <a:xfrm>
              <a:off x="2352" y="1584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sum (exe)</a:t>
              </a:r>
              <a:r>
                <a:rPr lang="ar-SA">
                  <a:solidFill>
                    <a:srgbClr val="000000"/>
                  </a:solidFill>
                </a:rPr>
                <a:t>‏</a:t>
              </a: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8196" name="Rectangle 3"/>
            <p:cNvSpPr>
              <a:spLocks noChangeArrowheads="1"/>
            </p:cNvSpPr>
            <p:nvPr/>
          </p:nvSpPr>
          <p:spPr bwMode="auto">
            <a:xfrm>
              <a:off x="3696" y="2160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sum.o</a:t>
              </a:r>
            </a:p>
          </p:txBody>
        </p:sp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960" y="2208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main.o</a:t>
              </a:r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3072" y="2880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sum.c</a:t>
              </a:r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1536" y="2880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sum.h</a:t>
              </a: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4320" y="2880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sum.h</a:t>
              </a:r>
            </a:p>
          </p:txBody>
        </p:sp>
        <p:sp>
          <p:nvSpPr>
            <p:cNvPr id="8201" name="Rectangle 8"/>
            <p:cNvSpPr>
              <a:spLocks noChangeArrowheads="1"/>
            </p:cNvSpPr>
            <p:nvPr/>
          </p:nvSpPr>
          <p:spPr bwMode="auto">
            <a:xfrm>
              <a:off x="336" y="2880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main.c</a:t>
              </a:r>
            </a:p>
          </p:txBody>
        </p:sp>
        <p:sp>
          <p:nvSpPr>
            <p:cNvPr id="8202" name="Line 9"/>
            <p:cNvSpPr>
              <a:spLocks noChangeShapeType="1"/>
            </p:cNvSpPr>
            <p:nvPr/>
          </p:nvSpPr>
          <p:spPr bwMode="auto">
            <a:xfrm flipH="1">
              <a:off x="911" y="2448"/>
              <a:ext cx="386" cy="43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Line 10"/>
            <p:cNvSpPr>
              <a:spLocks noChangeShapeType="1"/>
            </p:cNvSpPr>
            <p:nvPr/>
          </p:nvSpPr>
          <p:spPr bwMode="auto">
            <a:xfrm flipH="1">
              <a:off x="1534" y="1824"/>
              <a:ext cx="1394" cy="38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Line 11"/>
            <p:cNvSpPr>
              <a:spLocks noChangeShapeType="1"/>
            </p:cNvSpPr>
            <p:nvPr/>
          </p:nvSpPr>
          <p:spPr bwMode="auto">
            <a:xfrm>
              <a:off x="2928" y="1824"/>
              <a:ext cx="1296" cy="33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12"/>
            <p:cNvSpPr>
              <a:spLocks noChangeShapeType="1"/>
            </p:cNvSpPr>
            <p:nvPr/>
          </p:nvSpPr>
          <p:spPr bwMode="auto">
            <a:xfrm>
              <a:off x="1728" y="2448"/>
              <a:ext cx="288" cy="43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13"/>
            <p:cNvSpPr>
              <a:spLocks noChangeShapeType="1"/>
            </p:cNvSpPr>
            <p:nvPr/>
          </p:nvSpPr>
          <p:spPr bwMode="auto">
            <a:xfrm flipH="1">
              <a:off x="3647" y="2400"/>
              <a:ext cx="386" cy="4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14"/>
            <p:cNvSpPr>
              <a:spLocks noChangeShapeType="1"/>
            </p:cNvSpPr>
            <p:nvPr/>
          </p:nvSpPr>
          <p:spPr bwMode="auto">
            <a:xfrm>
              <a:off x="4512" y="2400"/>
              <a:ext cx="384" cy="4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547688"/>
            <a:ext cx="8228013" cy="900112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Project 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err="1" smtClean="0">
                <a:solidFill>
                  <a:schemeClr val="tx1"/>
                </a:solidFill>
              </a:rPr>
              <a:t>makefile</a:t>
            </a:r>
            <a:endParaRPr lang="en-GB" sz="4800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sum: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main.o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sum.o</a:t>
            </a:r>
            <a:endParaRPr lang="en-GB" sz="2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–o sum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main.o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sum.o</a:t>
            </a:r>
            <a:endParaRPr lang="en-GB" sz="2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main.o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main.c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sum.h</a:t>
            </a:r>
            <a:endParaRPr lang="en-GB" sz="2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–c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main.c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sum.o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sum.c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sum.h</a:t>
            </a:r>
            <a:endParaRPr lang="en-GB" sz="2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–c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sum.c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dirty="0" smtClean="0">
                <a:solidFill>
                  <a:schemeClr val="tx1"/>
                </a:solidFill>
              </a:rPr>
              <a:t>Rule syntax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main.o</a:t>
            </a:r>
            <a:r>
              <a:rPr lang="en-GB" dirty="0" smtClean="0"/>
              <a:t>: </a:t>
            </a:r>
            <a:r>
              <a:rPr lang="en-GB" dirty="0" err="1" smtClean="0"/>
              <a:t>main.c</a:t>
            </a:r>
            <a:r>
              <a:rPr lang="en-GB" dirty="0" smtClean="0"/>
              <a:t> </a:t>
            </a:r>
            <a:r>
              <a:rPr lang="en-GB" dirty="0" err="1" smtClean="0"/>
              <a:t>sum.h</a:t>
            </a:r>
            <a:r>
              <a:rPr lang="en-GB" dirty="0" smtClean="0"/>
              <a:t>            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	</a:t>
            </a:r>
            <a:r>
              <a:rPr lang="en-GB" dirty="0" err="1" smtClean="0"/>
              <a:t>gcc</a:t>
            </a:r>
            <a:r>
              <a:rPr lang="en-GB" dirty="0" smtClean="0"/>
              <a:t> –c </a:t>
            </a:r>
            <a:r>
              <a:rPr lang="en-GB" dirty="0" err="1" smtClean="0"/>
              <a:t>main.c</a:t>
            </a:r>
            <a:r>
              <a:rPr lang="en-GB" dirty="0" smtClean="0"/>
              <a:t> </a:t>
            </a:r>
          </a:p>
        </p:txBody>
      </p:sp>
      <p:sp>
        <p:nvSpPr>
          <p:cNvPr id="10244" name="Oval 3"/>
          <p:cNvSpPr>
            <a:spLocks noChangeArrowheads="1"/>
          </p:cNvSpPr>
          <p:nvPr/>
        </p:nvSpPr>
        <p:spPr bwMode="auto">
          <a:xfrm>
            <a:off x="1752600" y="2057400"/>
            <a:ext cx="2895600" cy="7620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Oval 4"/>
          <p:cNvSpPr>
            <a:spLocks noChangeArrowheads="1"/>
          </p:cNvSpPr>
          <p:nvPr/>
        </p:nvSpPr>
        <p:spPr bwMode="auto">
          <a:xfrm>
            <a:off x="533400" y="2743200"/>
            <a:ext cx="3276600" cy="685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 flipH="1">
            <a:off x="2133600" y="3429000"/>
            <a:ext cx="0" cy="1600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 flipV="1">
            <a:off x="533400" y="2667000"/>
            <a:ext cx="76200" cy="12969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AutoShape 9"/>
          <p:cNvSpPr>
            <a:spLocks/>
          </p:cNvSpPr>
          <p:nvPr/>
        </p:nvSpPr>
        <p:spPr bwMode="auto">
          <a:xfrm>
            <a:off x="4876800" y="2133600"/>
            <a:ext cx="533400" cy="1219200"/>
          </a:xfrm>
          <a:prstGeom prst="rightBrace">
            <a:avLst>
              <a:gd name="adj1" fmla="val 19048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0"/>
          <p:cNvSpPr>
            <a:spLocks noChangeArrowheads="1"/>
          </p:cNvSpPr>
          <p:nvPr/>
        </p:nvSpPr>
        <p:spPr bwMode="auto">
          <a:xfrm>
            <a:off x="5334000" y="243840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Rule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28600" y="38862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 smtClean="0">
                <a:solidFill>
                  <a:schemeClr val="tx1"/>
                </a:solidFill>
              </a:rPr>
              <a:t>target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3581400" y="4953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dependency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676400" y="4953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action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7" name="16 Conector recto de flecha"/>
          <p:cNvCxnSpPr>
            <a:stCxn id="10244" idx="5"/>
            <a:endCxn id="13" idx="0"/>
          </p:cNvCxnSpPr>
          <p:nvPr/>
        </p:nvCxnSpPr>
        <p:spPr bwMode="auto">
          <a:xfrm>
            <a:off x="4224149" y="2707808"/>
            <a:ext cx="462151" cy="22451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10246" grpId="0" animBg="1"/>
      <p:bldP spid="10249" grpId="0" animBg="1"/>
      <p:bldP spid="10250" grpId="0" animBg="1"/>
      <p:bldP spid="1025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422</Words>
  <Application>Microsoft Office PowerPoint</Application>
  <PresentationFormat>Presentación en pantalla (4:3)</PresentationFormat>
  <Paragraphs>119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Office Theme</vt:lpstr>
      <vt:lpstr>The Makefile utility</vt:lpstr>
      <vt:lpstr>Motivation</vt:lpstr>
      <vt:lpstr>Motivation – continued</vt:lpstr>
      <vt:lpstr>Motivation – continued</vt:lpstr>
      <vt:lpstr>Project maintenance</vt:lpstr>
      <vt:lpstr>Project structure</vt:lpstr>
      <vt:lpstr>Project structure</vt:lpstr>
      <vt:lpstr>makefile</vt:lpstr>
      <vt:lpstr>Rule syntax</vt:lpstr>
      <vt:lpstr>Equivalent makefiles</vt:lpstr>
      <vt:lpstr>make operation </vt:lpstr>
      <vt:lpstr>make operation - continued</vt:lpstr>
      <vt:lpstr>Make operation - example</vt:lpstr>
      <vt:lpstr>Make operation - example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Makefile</dc:title>
  <dc:creator>Yossi Richter</dc:creator>
  <dc:description>Updated by Edward Aymerich, Fall 2014</dc:description>
  <cp:lastModifiedBy>Edward Aymerich</cp:lastModifiedBy>
  <cp:revision>16</cp:revision>
  <dcterms:modified xsi:type="dcterms:W3CDTF">2014-09-08T18:56:46Z</dcterms:modified>
</cp:coreProperties>
</file>