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sldIdLst>
    <p:sldId id="256" r:id="rId2"/>
    <p:sldId id="302" r:id="rId3"/>
    <p:sldId id="305" r:id="rId4"/>
    <p:sldId id="304" r:id="rId5"/>
    <p:sldId id="257" r:id="rId6"/>
    <p:sldId id="258" r:id="rId7"/>
    <p:sldId id="259" r:id="rId8"/>
    <p:sldId id="260" r:id="rId9"/>
    <p:sldId id="261" r:id="rId10"/>
    <p:sldId id="262" r:id="rId11"/>
    <p:sldId id="270" r:id="rId12"/>
    <p:sldId id="271" r:id="rId13"/>
    <p:sldId id="272" r:id="rId14"/>
    <p:sldId id="273" r:id="rId15"/>
    <p:sldId id="274" r:id="rId16"/>
    <p:sldId id="294" r:id="rId17"/>
    <p:sldId id="275" r:id="rId18"/>
    <p:sldId id="297" r:id="rId19"/>
    <p:sldId id="298" r:id="rId20"/>
    <p:sldId id="299" r:id="rId21"/>
    <p:sldId id="300" r:id="rId22"/>
    <p:sldId id="301" r:id="rId23"/>
    <p:sldId id="296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303" r:id="rId41"/>
    <p:sldId id="263" r:id="rId42"/>
    <p:sldId id="264" r:id="rId43"/>
    <p:sldId id="265" r:id="rId44"/>
    <p:sldId id="266" r:id="rId45"/>
    <p:sldId id="267" r:id="rId46"/>
    <p:sldId id="268" r:id="rId47"/>
  </p:sldIdLst>
  <p:sldSz cx="9144000" cy="6858000" type="screen4x3"/>
  <p:notesSz cx="6858000" cy="919797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5DB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979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0775" y="692150"/>
            <a:ext cx="4614863" cy="3459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2813" y="4383088"/>
            <a:ext cx="5030787" cy="415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080" rIns="91800" bIns="4608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764588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764588"/>
            <a:ext cx="2970213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080" rIns="91800" bIns="4608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6E32B8EA-0236-402F-9645-C02F6649B2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B261B00-15B9-434B-B704-8A7B5271CFC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F57C0C9-9004-4958-885C-B568A60BD86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E066670-8BF0-442E-A1F3-1E62498B8972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368F64-CFCE-4209-816C-C9F34D657BDF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A6A6BB2-BCE9-41D8-951D-A0090E1A82C2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9897B5F-2C16-4E94-A7EE-40B114B7A55E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8816A26-4A62-4E2C-92CC-F28F282C6F9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410C0C2-936F-40AB-B56E-8EA906662B41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50ACB60-89B8-4235-ABEC-B35D6892CA4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135F52-ABC5-43BB-BD89-5143C8E6832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E2E322C-9132-4982-BCC4-E688C9D4A85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542B7A0-8981-463F-8DD1-0B2E8D54C78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270F5-84FE-40F1-B4B0-4F13C8F622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40FF4-C8B1-4FF6-B4AD-BD9B8A7993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6616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616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50481-BE86-4624-BC9C-D6292036B7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81C29-A45C-4E8D-AC14-B12CE6340E3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EF84D-E9D3-4CE1-8B30-21194DC03C6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EDB97-3704-4924-B792-923A480FD3C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777F0-60C0-4842-BE4D-180714FE162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0965E-AC86-4DFF-ABBB-2EA7F395EC3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0F927-14CE-4115-869E-E96AFE96F8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99ACB-F976-439C-96CE-ED8B53DA040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EBA5-C566-4F9C-AF51-A4114B678EE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5291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8711139-2BB7-4C4D-BBC2-B0475A5A8BE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33400" y="203517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chemeClr val="tx1"/>
                </a:solidFill>
              </a:rPr>
              <a:t>Recitation  2</a:t>
            </a:r>
            <a:br>
              <a:rPr lang="en-US" sz="4400" b="1" dirty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PM/0 </a:t>
            </a:r>
            <a:r>
              <a:rPr lang="en-US" sz="4400" b="1" dirty="0">
                <a:solidFill>
                  <a:schemeClr val="tx1"/>
                </a:solidFill>
              </a:rPr>
              <a:t>Code Execution 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990600" y="4495800"/>
            <a:ext cx="7162800" cy="15113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>
                <a:solidFill>
                  <a:schemeClr val="tx1"/>
                </a:solidFill>
              </a:rPr>
              <a:t>COP </a:t>
            </a:r>
            <a:r>
              <a:rPr lang="en-US" sz="4000" b="1" dirty="0">
                <a:solidFill>
                  <a:schemeClr val="tx1"/>
                </a:solidFill>
              </a:rPr>
              <a:t>3402</a:t>
            </a:r>
          </a:p>
          <a:p>
            <a:pPr algn="ctr">
              <a:lnSpc>
                <a:spcPct val="80000"/>
              </a:lnSpc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>
                <a:solidFill>
                  <a:schemeClr val="tx1"/>
                </a:solidFill>
              </a:rPr>
              <a:t>(Fall 2014)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296863" y="1216025"/>
            <a:ext cx="7013575" cy="173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>
                <a:solidFill>
                  <a:srgbClr val="000000"/>
                </a:solidFill>
                <a:ea typeface="Gulim" charset="-127"/>
              </a:rPr>
              <a:t>pc    bp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6 sto   1, 3	7      12	14	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1 1 22 3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4 4 19 3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8 8 14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7 opr    0, 0	14    8	11	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 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1 1 22 3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4 4 19 3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14 opr  0, 0	19    4	7	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1 1 22 3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19 opr  0, 0	22    1	3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22 opr  0, 0	0      0	0	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50813" y="455612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7315200" y="1447800"/>
            <a:ext cx="1588" cy="4724400"/>
          </a:xfrm>
          <a:prstGeom prst="line">
            <a:avLst/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529513" y="827088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315200" y="625475"/>
            <a:ext cx="2301875" cy="611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C00000"/>
                </a:solidFill>
              </a:rPr>
              <a:t>0 jmp  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</a:t>
            </a:r>
            <a:r>
              <a:rPr lang="en-US" sz="1500">
                <a:solidFill>
                  <a:srgbClr val="000000"/>
                </a:solidFill>
              </a:rPr>
              <a:t>1 jmp 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2 jmp 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3 jmp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4 inc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5 lod   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6 sto 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7 opr  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C00000"/>
                </a:solidFill>
              </a:rPr>
              <a:t>8 inc 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9 lit    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10 sto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11 lit 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12 sto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13 cal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14 opr 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15 inc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16 lit 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17 sto 03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19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C00000"/>
                </a:solidFill>
              </a:rPr>
              <a:t>20 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21 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22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" dur="500" fill="hold"/>
                                        <p:tgtEl>
                                          <p:spTgt spid="9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9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" dur="500" fill="hold"/>
                                        <p:tgtEl>
                                          <p:spTgt spid="9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6" dur="500" fill="hold"/>
                                        <p:tgtEl>
                                          <p:spTgt spid="92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7" dur="500" fill="hold"/>
                                        <p:tgtEl>
                                          <p:spTgt spid="92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8" dur="500" fill="hold"/>
                                        <p:tgtEl>
                                          <p:spTgt spid="92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4" dur="500" fill="hold"/>
                                        <p:tgtEl>
                                          <p:spTgt spid="92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5" dur="500" fill="hold"/>
                                        <p:tgtEl>
                                          <p:spTgt spid="92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6" dur="500" fill="hold"/>
                                        <p:tgtEl>
                                          <p:spTgt spid="92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2" dur="500" fill="hold"/>
                                        <p:tgtEl>
                                          <p:spTgt spid="922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3" dur="500" fill="hold"/>
                                        <p:tgtEl>
                                          <p:spTgt spid="922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4" dur="500" fill="hold"/>
                                        <p:tgtEl>
                                          <p:spTgt spid="922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922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1" dur="500" fill="hold"/>
                                        <p:tgtEl>
                                          <p:spTgt spid="922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2" dur="500" fill="hold"/>
                                        <p:tgtEl>
                                          <p:spTgt spid="922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838200" y="2743200"/>
            <a:ext cx="7467600" cy="1448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 smtClean="0">
                <a:solidFill>
                  <a:schemeClr val="tx1"/>
                </a:solidFill>
              </a:rPr>
              <a:t>Running </a:t>
            </a:r>
            <a:r>
              <a:rPr lang="en-US" sz="4400" b="1" dirty="0">
                <a:solidFill>
                  <a:schemeClr val="tx1"/>
                </a:solidFill>
              </a:rPr>
              <a:t>Nested </a:t>
            </a:r>
            <a:r>
              <a:rPr lang="en-US" sz="4400" b="1" dirty="0" smtClean="0">
                <a:solidFill>
                  <a:schemeClr val="tx1"/>
                </a:solidFill>
              </a:rPr>
              <a:t>Code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 smtClean="0">
                <a:solidFill>
                  <a:schemeClr val="tx1"/>
                </a:solidFill>
              </a:rPr>
              <a:t>on </a:t>
            </a:r>
            <a:r>
              <a:rPr lang="en-US" sz="4400" b="1" dirty="0">
                <a:solidFill>
                  <a:schemeClr val="tx1"/>
                </a:solidFill>
              </a:rPr>
              <a:t>PM/0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1219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838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36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Initial State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1447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jmp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0 20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838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36 CuadroTexto"/>
          <p:cNvSpPr txBox="1"/>
          <p:nvPr/>
        </p:nvSpPr>
        <p:spPr>
          <a:xfrm>
            <a:off x="685800" y="17526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After FETCH, no execution yet!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5791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jmp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0 20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838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36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After EXECUTION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019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inc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143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40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After FETCH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019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inc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39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After EXECUTION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40 Llamada rectangular redondeada"/>
          <p:cNvSpPr/>
          <p:nvPr/>
        </p:nvSpPr>
        <p:spPr bwMode="auto">
          <a:xfrm>
            <a:off x="5562600" y="2971800"/>
            <a:ext cx="3200400" cy="1524000"/>
          </a:xfrm>
          <a:prstGeom prst="wedgeRoundRectCallout">
            <a:avLst>
              <a:gd name="adj1" fmla="val -32871"/>
              <a:gd name="adj2" fmla="val -10384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We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“reserve space” for some data by incrementing the SP.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260068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15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54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After FETCH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260068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15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54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Executing CAL</a:t>
            </a:r>
          </a:p>
        </p:txBody>
      </p:sp>
      <p:grpSp>
        <p:nvGrpSpPr>
          <p:cNvPr id="37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0" name="3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1" name="4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260068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15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54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Executing CAL</a:t>
            </a:r>
          </a:p>
        </p:txBody>
      </p: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0" name="3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1" name="4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4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47" name="4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10 BT" pitchFamily="49" charset="0"/>
                </a:rPr>
                <a:t>1</a:t>
              </a: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534988"/>
            <a:ext cx="8228013" cy="1141412"/>
          </a:xfrm>
        </p:spPr>
        <p:txBody>
          <a:bodyPr/>
          <a:lstStyle/>
          <a:p>
            <a:r>
              <a:rPr lang="en-US" dirty="0" smtClean="0"/>
              <a:t>Important notes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828800"/>
            <a:ext cx="8228013" cy="4648200"/>
          </a:xfrm>
        </p:spPr>
        <p:txBody>
          <a:bodyPr/>
          <a:lstStyle/>
          <a:p>
            <a:r>
              <a:rPr lang="en-US" dirty="0" smtClean="0"/>
              <a:t>This PM/0 example doesn’t match the PM/0 that you must implement for HW1.</a:t>
            </a:r>
          </a:p>
          <a:p>
            <a:r>
              <a:rPr lang="en-US" dirty="0" err="1" smtClean="0"/>
              <a:t>Opcodes</a:t>
            </a:r>
            <a:r>
              <a:rPr lang="en-US" dirty="0" smtClean="0"/>
              <a:t>, instruction names and activation record may be different.</a:t>
            </a:r>
          </a:p>
          <a:p>
            <a:r>
              <a:rPr lang="en-US" dirty="0" smtClean="0"/>
              <a:t>When in doubt, follow the assignment or ask a TA.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260068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15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54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Executing CAL</a:t>
            </a:r>
          </a:p>
        </p:txBody>
      </p: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0" name="3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1" name="4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47" name="4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10 BT" pitchFamily="49" charset="0"/>
                </a:rPr>
                <a:t>1</a:t>
              </a: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4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0" name="4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260068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15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69068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54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Executing CAL</a:t>
            </a:r>
          </a:p>
        </p:txBody>
      </p: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0" name="3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1" name="4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47" name="4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10 BT" pitchFamily="49" charset="0"/>
                </a:rPr>
                <a:t>1</a:t>
              </a: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0" name="4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4648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15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69068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54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Executing CAL</a:t>
            </a:r>
          </a:p>
        </p:txBody>
      </p: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0" name="3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1" name="4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47" name="4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10 BT" pitchFamily="49" charset="0"/>
                </a:rPr>
                <a:t>1</a:t>
              </a: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0" name="4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4648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15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7" name="46 Cerrar llave"/>
          <p:cNvSpPr/>
          <p:nvPr/>
        </p:nvSpPr>
        <p:spPr bwMode="auto">
          <a:xfrm flipH="1">
            <a:off x="5715000" y="2057400"/>
            <a:ext cx="304800" cy="914400"/>
          </a:xfrm>
          <a:prstGeom prst="rightBrace">
            <a:avLst>
              <a:gd name="adj1" fmla="val 8333"/>
              <a:gd name="adj2" fmla="val 5018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56" name="55 Rectángulo redondeado"/>
          <p:cNvSpPr/>
          <p:nvPr/>
        </p:nvSpPr>
        <p:spPr bwMode="auto">
          <a:xfrm>
            <a:off x="3733800" y="2209800"/>
            <a:ext cx="1981200" cy="9144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Activation Record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After Execution…</a:t>
            </a:r>
          </a:p>
        </p:txBody>
      </p:sp>
      <p:sp>
        <p:nvSpPr>
          <p:cNvPr id="52" name="51 Rectángulo"/>
          <p:cNvSpPr/>
          <p:nvPr/>
        </p:nvSpPr>
        <p:spPr bwMode="auto">
          <a:xfrm>
            <a:off x="5791200" y="4953000"/>
            <a:ext cx="3048000" cy="16002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From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now on, we’ll only show the result after the instruction have been executed.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6" grpId="0" animBg="1"/>
      <p:bldP spid="5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4876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inc 0 4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2971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7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55" name="54 Llamada rectangular redondeada"/>
          <p:cNvSpPr/>
          <p:nvPr/>
        </p:nvSpPr>
        <p:spPr bwMode="auto">
          <a:xfrm>
            <a:off x="5638800" y="4267200"/>
            <a:ext cx="3200400" cy="1752600"/>
          </a:xfrm>
          <a:prstGeom prst="wedgeRoundRectCallout">
            <a:avLst>
              <a:gd name="adj1" fmla="val -32871"/>
              <a:gd name="adj2" fmla="val -10384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We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are “reserving space” for activation record and one variable.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51054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lit 0 2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3276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53340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sto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2971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57" name="56 Rectángulo"/>
          <p:cNvSpPr/>
          <p:nvPr/>
        </p:nvSpPr>
        <p:spPr>
          <a:xfrm>
            <a:off x="5334000" y="4648200"/>
            <a:ext cx="35814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STO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stack[base(L,BP)+M]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stack[sp];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sp</a:t>
            </a:r>
            <a:r>
              <a:rPr lang="en-US" sz="1800" dirty="0" err="1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latin typeface="+mn-lt"/>
                <a:ea typeface="Gulim" pitchFamily="34" charset="-127"/>
              </a:rPr>
              <a:t>sp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Gulim" pitchFamily="34" charset="-127"/>
              </a:rPr>
              <a:t> – 1;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30480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8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2971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58" name="57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  <p:grpSp>
        <p:nvGrpSpPr>
          <p:cNvPr id="59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2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32766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inc 0 4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9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7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3505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lit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12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495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5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2681288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905000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886200" y="1600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1916668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1654175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958975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2263775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2568575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6764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958975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2819400" y="533400"/>
            <a:ext cx="3249905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P-machine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7" name="36 Llamada rectangular redondeada"/>
          <p:cNvSpPr/>
          <p:nvPr/>
        </p:nvSpPr>
        <p:spPr bwMode="auto">
          <a:xfrm>
            <a:off x="0" y="5715000"/>
            <a:ext cx="3429000" cy="914400"/>
          </a:xfrm>
          <a:prstGeom prst="wedgeRoundRectCallout">
            <a:avLst>
              <a:gd name="adj1" fmla="val 59482"/>
              <a:gd name="adj2" fmla="val -47080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Program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nstructions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Read only.</a:t>
            </a:r>
          </a:p>
        </p:txBody>
      </p:sp>
      <p:sp>
        <p:nvSpPr>
          <p:cNvPr id="40" name="39 Llamada rectangular redondeada"/>
          <p:cNvSpPr/>
          <p:nvPr/>
        </p:nvSpPr>
        <p:spPr bwMode="auto">
          <a:xfrm>
            <a:off x="5486400" y="4800600"/>
            <a:ext cx="3429000" cy="914400"/>
          </a:xfrm>
          <a:prstGeom prst="wedgeRoundRectCallout">
            <a:avLst>
              <a:gd name="adj1" fmla="val -13648"/>
              <a:gd name="adj2" fmla="val -25556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Program data. 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Read-Write.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3733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sto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39624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lit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12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495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41910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sto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1 3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21336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4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44958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5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0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2362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inc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14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51054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44958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2590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lod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2 3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15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5410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44958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28194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sto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1 3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14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51054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44958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44196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opr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55626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opr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19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2971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2484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opr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2681288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905000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886200" y="1600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1916668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1654175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958975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2263775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2568575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6764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958975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2819400" y="533400"/>
            <a:ext cx="3249905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P-machine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7" name="36 Llamada rectangular redondeada"/>
          <p:cNvSpPr/>
          <p:nvPr/>
        </p:nvSpPr>
        <p:spPr bwMode="auto">
          <a:xfrm>
            <a:off x="228600" y="6248400"/>
            <a:ext cx="3657600" cy="609600"/>
          </a:xfrm>
          <a:prstGeom prst="wedgeRoundRectCallout">
            <a:avLst>
              <a:gd name="adj1" fmla="val -32871"/>
              <a:gd name="adj2" fmla="val -3023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Next instruction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in code.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40" name="39 Llamada rectangular redondeada"/>
          <p:cNvSpPr/>
          <p:nvPr/>
        </p:nvSpPr>
        <p:spPr bwMode="auto">
          <a:xfrm>
            <a:off x="1676400" y="5638800"/>
            <a:ext cx="3429000" cy="609600"/>
          </a:xfrm>
          <a:prstGeom prst="wedgeRoundRectCallout">
            <a:avLst>
              <a:gd name="adj1" fmla="val -51743"/>
              <a:gd name="adj2" fmla="val -2123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Current AR in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stack.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41" name="40 Llamada rectangular redondeada"/>
          <p:cNvSpPr/>
          <p:nvPr/>
        </p:nvSpPr>
        <p:spPr bwMode="auto">
          <a:xfrm>
            <a:off x="3048000" y="5029200"/>
            <a:ext cx="3886200" cy="609600"/>
          </a:xfrm>
          <a:prstGeom prst="wedgeRoundRectCallout">
            <a:avLst>
              <a:gd name="adj1" fmla="val -55435"/>
              <a:gd name="adj2" fmla="val -15461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“Working place” in stack.</a:t>
            </a:r>
          </a:p>
        </p:txBody>
      </p:sp>
      <p:sp>
        <p:nvSpPr>
          <p:cNvPr id="44" name="43 Llamada rectangular redondeada"/>
          <p:cNvSpPr/>
          <p:nvPr/>
        </p:nvSpPr>
        <p:spPr bwMode="auto">
          <a:xfrm>
            <a:off x="152400" y="1295400"/>
            <a:ext cx="3810000" cy="838200"/>
          </a:xfrm>
          <a:prstGeom prst="wedgeRoundRectCallout">
            <a:avLst>
              <a:gd name="adj1" fmla="val -19823"/>
              <a:gd name="adj2" fmla="val 13363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Copy of current instruction on execution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4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1219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opr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838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8382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  <p:sp>
        <p:nvSpPr>
          <p:cNvPr id="76" name="75 Anillo"/>
          <p:cNvSpPr/>
          <p:nvPr/>
        </p:nvSpPr>
        <p:spPr bwMode="auto">
          <a:xfrm>
            <a:off x="-304800" y="3657600"/>
            <a:ext cx="3962400" cy="1295400"/>
          </a:xfrm>
          <a:prstGeom prst="donut">
            <a:avLst>
              <a:gd name="adj" fmla="val 6348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77" name="76 Rectángulo redondeado"/>
          <p:cNvSpPr/>
          <p:nvPr/>
        </p:nvSpPr>
        <p:spPr bwMode="auto">
          <a:xfrm>
            <a:off x="3124200" y="4343400"/>
            <a:ext cx="2895600" cy="914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End State. 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Halt P-Machine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228600" y="1216025"/>
            <a:ext cx="2411413" cy="420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</a:rPr>
              <a:t>var</a:t>
            </a:r>
            <a:r>
              <a:rPr lang="en-US" sz="1800" dirty="0">
                <a:solidFill>
                  <a:srgbClr val="000000"/>
                </a:solidFill>
              </a:rPr>
              <a:t> f, n;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procedure fact;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</a:rPr>
              <a:t>var</a:t>
            </a:r>
            <a:r>
              <a:rPr lang="en-US" sz="1800" dirty="0">
                <a:solidFill>
                  <a:srgbClr val="000000"/>
                </a:solidFill>
              </a:rPr>
              <a:t> ans1;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ans1:=n;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n:= n-1;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if n = 0 then f :=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if n &gt; 0 then call fact;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f:=f </a:t>
            </a:r>
            <a:r>
              <a:rPr lang="en-US" sz="1600" dirty="0">
                <a:solidFill>
                  <a:srgbClr val="000000"/>
                </a:solidFill>
              </a:rPr>
              <a:t>*</a:t>
            </a:r>
            <a:r>
              <a:rPr lang="en-US" sz="1800" dirty="0">
                <a:solidFill>
                  <a:srgbClr val="000000"/>
                </a:solidFill>
              </a:rPr>
              <a:t> ans1;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end;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n:=3;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call fact;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write(f);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end.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36525" y="531812"/>
            <a:ext cx="4375150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>
                <a:solidFill>
                  <a:srgbClr val="0000FF"/>
                </a:solidFill>
              </a:rPr>
              <a:t>Factorial Code  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257800" y="854176"/>
            <a:ext cx="2301875" cy="60038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2 inc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3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4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5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6 lit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7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8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9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 lit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11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12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jpc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13 lit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14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15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16 lit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17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0 12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18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jpc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0 20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19 cal 1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20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21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22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23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24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25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26 lit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27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28 cal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29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30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wrt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31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0 0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8 Conector recto de flecha"/>
          <p:cNvCxnSpPr/>
          <p:nvPr/>
        </p:nvCxnSpPr>
        <p:spPr bwMode="auto">
          <a:xfrm>
            <a:off x="1219200" y="4953000"/>
            <a:ext cx="4114800" cy="152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10 Conector recto de flecha"/>
          <p:cNvCxnSpPr/>
          <p:nvPr/>
        </p:nvCxnSpPr>
        <p:spPr bwMode="auto">
          <a:xfrm>
            <a:off x="1219200" y="4724400"/>
            <a:ext cx="4114800" cy="1371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12 Conector recto de flecha"/>
          <p:cNvCxnSpPr/>
          <p:nvPr/>
        </p:nvCxnSpPr>
        <p:spPr bwMode="auto">
          <a:xfrm>
            <a:off x="914400" y="4419600"/>
            <a:ext cx="4419600" cy="1295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15 Conector recto de flecha"/>
          <p:cNvCxnSpPr/>
          <p:nvPr/>
        </p:nvCxnSpPr>
        <p:spPr bwMode="auto">
          <a:xfrm>
            <a:off x="1600200" y="3581400"/>
            <a:ext cx="3733800" cy="1447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9 Conector recto de flecha"/>
          <p:cNvCxnSpPr/>
          <p:nvPr/>
        </p:nvCxnSpPr>
        <p:spPr bwMode="auto">
          <a:xfrm flipV="1">
            <a:off x="1295400" y="2286000"/>
            <a:ext cx="411480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14 Conector recto de flecha"/>
          <p:cNvCxnSpPr/>
          <p:nvPr/>
        </p:nvCxnSpPr>
        <p:spPr bwMode="auto">
          <a:xfrm>
            <a:off x="2514600" y="3352800"/>
            <a:ext cx="2819400" cy="106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292100" y="1216025"/>
            <a:ext cx="6059488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pc    </a:t>
            </a:r>
            <a:r>
              <a:rPr lang="en-US" sz="1800" b="1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0 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jmp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25	25    1	0	0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25 inc    0, 5	26    1	5	0 0 0 0 0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26 lit    0, 3	27    1	6	0 0 0 0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27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0, 4	28    1	5	0 0 0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28 cal      0, 2	2      6	5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2 inc    0, 4	3      6	9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3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1, 4	4      6	10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4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0, 3	5      6	9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5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1, 4	6      6	10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6 lit   0, 1	7      6	11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1 1 29 3 3 1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7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0, 3	8      6	10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8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1, 4	9      6	9	0 0 0 0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9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1, 4	10    6	10	0 0 0 0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10 lit     0, 0	11     6	11	0 0 0 0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11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8	12     6	10	0 0 0 0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1 1 29 3 0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53988" y="455612"/>
            <a:ext cx="8066087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Factorial on PM/0  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315200" y="914400"/>
            <a:ext cx="2301875" cy="5305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0 </a:t>
            </a:r>
            <a:r>
              <a:rPr lang="en-US" sz="1800" dirty="0" err="1">
                <a:solidFill>
                  <a:srgbClr val="000000"/>
                </a:solidFill>
              </a:rPr>
              <a:t>jmp</a:t>
            </a:r>
            <a:r>
              <a:rPr lang="en-US" sz="1800" dirty="0">
                <a:solidFill>
                  <a:srgbClr val="000000"/>
                </a:solidFill>
              </a:rPr>
              <a:t>  0 25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1 </a:t>
            </a:r>
            <a:r>
              <a:rPr lang="en-US" sz="1800" dirty="0" err="1">
                <a:solidFill>
                  <a:srgbClr val="000000"/>
                </a:solidFill>
              </a:rPr>
              <a:t>jmp</a:t>
            </a:r>
            <a:r>
              <a:rPr lang="en-US" sz="1800" dirty="0">
                <a:solidFill>
                  <a:srgbClr val="000000"/>
                </a:solidFill>
              </a:rPr>
              <a:t> 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 inc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3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4 </a:t>
            </a:r>
            <a:r>
              <a:rPr lang="en-US" sz="1800" dirty="0" err="1">
                <a:solidFill>
                  <a:srgbClr val="000000"/>
                </a:solidFill>
              </a:rPr>
              <a:t>sto</a:t>
            </a:r>
            <a:r>
              <a:rPr lang="en-US" sz="1800" dirty="0">
                <a:solidFill>
                  <a:srgbClr val="000000"/>
                </a:solidFill>
              </a:rPr>
              <a:t>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5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6 lit  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7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8 </a:t>
            </a:r>
            <a:r>
              <a:rPr lang="en-US" sz="1800" dirty="0" err="1">
                <a:solidFill>
                  <a:srgbClr val="000000"/>
                </a:solidFill>
              </a:rPr>
              <a:t>sto</a:t>
            </a:r>
            <a:r>
              <a:rPr lang="en-US" sz="1800" dirty="0">
                <a:solidFill>
                  <a:srgbClr val="000000"/>
                </a:solidFill>
              </a:rPr>
              <a:t> 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9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10 lit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11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12 </a:t>
            </a:r>
            <a:r>
              <a:rPr lang="en-US" sz="1800" dirty="0" err="1">
                <a:solidFill>
                  <a:srgbClr val="000000"/>
                </a:solidFill>
              </a:rPr>
              <a:t>jpc</a:t>
            </a:r>
            <a:r>
              <a:rPr lang="en-US" sz="1800" dirty="0">
                <a:solidFill>
                  <a:srgbClr val="000000"/>
                </a:solidFill>
              </a:rPr>
              <a:t> 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13 lit 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14 </a:t>
            </a:r>
            <a:r>
              <a:rPr lang="en-US" sz="1800" dirty="0" err="1">
                <a:solidFill>
                  <a:srgbClr val="000000"/>
                </a:solidFill>
              </a:rPr>
              <a:t>sto</a:t>
            </a:r>
            <a:r>
              <a:rPr lang="en-US" sz="1800" dirty="0">
                <a:solidFill>
                  <a:srgbClr val="000000"/>
                </a:solidFill>
              </a:rPr>
              <a:t>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15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16 lit  0 0</a:t>
            </a:r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7315200" y="1447800"/>
            <a:ext cx="1588" cy="4724400"/>
          </a:xfrm>
          <a:prstGeom prst="line">
            <a:avLst/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7529513" y="1103313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2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3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4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1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2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8" dur="5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9" dur="5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0" dur="5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56" dur="5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7" dur="5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8" dur="5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64" dur="500" fill="hold"/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65" dur="500" fill="hold"/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66" dur="500" fill="hold"/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Effect">
                      <p:stCondLst>
                        <p:cond delay="indefinite"/>
                      </p:stCondLst>
                      <p:childTnLst>
                        <p:par>
                          <p:cTn id="6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72" dur="500" fill="hold"/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3" dur="500" fill="hold"/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4" dur="500" fill="hold"/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Effect">
                      <p:stCondLst>
                        <p:cond delay="indefinite"/>
                      </p:stCondLst>
                      <p:childTnLst>
                        <p:par>
                          <p:cTn id="7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0" dur="500" fill="hold"/>
                                        <p:tgtEl>
                                          <p:spTgt spid="11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1" dur="500" fill="hold"/>
                                        <p:tgtEl>
                                          <p:spTgt spid="11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2" dur="500" fill="hold"/>
                                        <p:tgtEl>
                                          <p:spTgt spid="11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Effect">
                      <p:stCondLst>
                        <p:cond delay="indefinite"/>
                      </p:stCondLst>
                      <p:childTnLst>
                        <p:par>
                          <p:cTn id="8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8" dur="500" fill="hold"/>
                                        <p:tgtEl>
                                          <p:spTgt spid="11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9" dur="500" fill="hold"/>
                                        <p:tgtEl>
                                          <p:spTgt spid="11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0" dur="500" fill="hold"/>
                                        <p:tgtEl>
                                          <p:spTgt spid="11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Effect">
                      <p:stCondLst>
                        <p:cond delay="indefinite"/>
                      </p:stCondLst>
                      <p:childTnLst>
                        <p:par>
                          <p:cTn id="9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96" dur="500" fill="hold"/>
                                        <p:tgtEl>
                                          <p:spTgt spid="11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7" dur="500" fill="hold"/>
                                        <p:tgtEl>
                                          <p:spTgt spid="11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8" dur="500" fill="hold"/>
                                        <p:tgtEl>
                                          <p:spTgt spid="11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Effect">
                      <p:stCondLst>
                        <p:cond delay="indefinite"/>
                      </p:stCondLst>
                      <p:childTnLst>
                        <p:par>
                          <p:cTn id="10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04" dur="500" fill="hold"/>
                                        <p:tgtEl>
                                          <p:spTgt spid="11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5" dur="500" fill="hold"/>
                                        <p:tgtEl>
                                          <p:spTgt spid="11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6" dur="500" fill="hold"/>
                                        <p:tgtEl>
                                          <p:spTgt spid="11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263525" y="1216025"/>
            <a:ext cx="70135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>
                <a:solidFill>
                  <a:srgbClr val="000000"/>
                </a:solidFill>
                <a:ea typeface="Gulim" charset="-127"/>
              </a:rPr>
              <a:t>pc    bp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12  jpc   0, 15	15    6	9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lod    1, 4	16    6	10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1 1 29 3 2 	</a:t>
            </a: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lit    0, 0	17    6	11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1 1 29 3 2 0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17 opr    0, 12	18    6	10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18 jpc      0, 20	19    6	9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19 cal    1, 2	2     10	9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2 inc    0, 4	3     10	13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3 lod     2, 4	4     10	14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4 sto      0, 3	5     10	13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5 lod   2, 4	6     10	14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6 lit      0, 1	7     10	15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7 opr   0, 3	8     10	14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8 sto   2, 4	9     10	13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9 lod    2, 4	10   10	14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10 lit    0, 0	11   10	15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1 6 20 2 1 0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14300" y="455612"/>
            <a:ext cx="8469313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315200" y="914400"/>
            <a:ext cx="23018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17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 0 12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18 </a:t>
            </a:r>
            <a:r>
              <a:rPr lang="en-US" sz="1800" dirty="0" err="1">
                <a:solidFill>
                  <a:srgbClr val="000000"/>
                </a:solidFill>
              </a:rPr>
              <a:t>jpc</a:t>
            </a:r>
            <a:r>
              <a:rPr lang="en-US" sz="1800" dirty="0">
                <a:solidFill>
                  <a:srgbClr val="000000"/>
                </a:solidFill>
              </a:rPr>
              <a:t>  0 20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19 cal 1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20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21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22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23 </a:t>
            </a:r>
            <a:r>
              <a:rPr lang="en-US" sz="1800" dirty="0" err="1">
                <a:solidFill>
                  <a:srgbClr val="000000"/>
                </a:solidFill>
              </a:rPr>
              <a:t>sto</a:t>
            </a:r>
            <a:r>
              <a:rPr lang="en-US" sz="1800" dirty="0">
                <a:solidFill>
                  <a:srgbClr val="000000"/>
                </a:solidFill>
              </a:rPr>
              <a:t>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24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25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26 lit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 27 </a:t>
            </a:r>
            <a:r>
              <a:rPr lang="en-US" sz="1800" dirty="0" err="1">
                <a:solidFill>
                  <a:srgbClr val="FF0000"/>
                </a:solidFill>
              </a:rPr>
              <a:t>sto</a:t>
            </a:r>
            <a:r>
              <a:rPr lang="en-US" sz="1800" dirty="0">
                <a:solidFill>
                  <a:srgbClr val="FF0000"/>
                </a:solidFill>
              </a:rPr>
              <a:t>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 28 cal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29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30 </a:t>
            </a:r>
            <a:r>
              <a:rPr lang="en-US" sz="1800" dirty="0" err="1">
                <a:solidFill>
                  <a:srgbClr val="000000"/>
                </a:solidFill>
              </a:rPr>
              <a:t>wrt</a:t>
            </a:r>
            <a:r>
              <a:rPr lang="en-US" sz="18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31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>
            <a:off x="7315200" y="1447800"/>
            <a:ext cx="1588" cy="4724400"/>
          </a:xfrm>
          <a:prstGeom prst="line">
            <a:avLst/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7529513" y="1103313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0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1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2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8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9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0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6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7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8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Effect">
                      <p:stCondLst>
                        <p:cond delay="indefinite"/>
                      </p:stCondLst>
                      <p:childTnLst>
                        <p:par>
                          <p:cTn id="4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Effect">
                      <p:stCondLst>
                        <p:cond delay="indefinite"/>
                      </p:stCondLst>
                      <p:childTnLst>
                        <p:par>
                          <p:cTn id="5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Effect">
                      <p:stCondLst>
                        <p:cond delay="indefinite"/>
                      </p:stCondLst>
                      <p:childTnLst>
                        <p:par>
                          <p:cTn id="6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Effect">
                      <p:stCondLst>
                        <p:cond delay="indefinite"/>
                      </p:stCondLst>
                      <p:childTnLst>
                        <p:par>
                          <p:cTn id="6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Effect">
                      <p:stCondLst>
                        <p:cond delay="indefinite"/>
                      </p:stCondLst>
                      <p:childTnLst>
                        <p:par>
                          <p:cTn id="7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269875" y="1216025"/>
            <a:ext cx="8091488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>
                <a:solidFill>
                  <a:srgbClr val="000000"/>
                </a:solidFill>
                <a:ea typeface="Gulim" charset="-127"/>
              </a:rPr>
              <a:t>pc    bp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11  opr   0, 8	12   10	14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1 6 20 2 0</a:t>
            </a: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jpc    0, 15	15   10	13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15  lod  2, 4	16   10	14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16 lit    0, 0	17   10	15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17 opr  0, 12	18   10	14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18 jpc   0, 20	19   10	13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19 cal    1, 2	2     14	13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2 inc     0, 4	3     14	17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3 lod     3, 4	4     14	18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4 sto   0, 3	5     14	17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5 lod    3, 4	6     14	18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6 lit   0, 1	7     14	19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7 opr   0, 3	8     14	18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8 sto    3, 4	9     14	17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9 lod    3, 4	10   14	18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14300" y="455612"/>
            <a:ext cx="8469313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Effect">
                      <p:stCondLst>
                        <p:cond delay="indefinite"/>
                      </p:stCondLst>
                      <p:childTnLst>
                        <p:par>
                          <p:cTn id="4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Effect">
                      <p:stCondLst>
                        <p:cond delay="indefinite"/>
                      </p:stCondLst>
                      <p:childTnLst>
                        <p:par>
                          <p:cTn id="5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271463" y="1216025"/>
            <a:ext cx="84105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>
                <a:solidFill>
                  <a:srgbClr val="000000"/>
                </a:solidFill>
                <a:ea typeface="Gulim" charset="-127"/>
              </a:rPr>
              <a:t>pc    bp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10  lit   0, 0	11   14	19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11  opr  0, 8	12   14	18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12  jpc  0, 15	13   14	17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13 lit    0, 1	14   14	18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14 sto  3, 3	15   14	17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15 lod   3, 4	16   14	18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16 lit    0, 0	17   14	19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17 opr     0, 12	18   14	18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18 jpc     0, 20	20   14	17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20 lod   3, 3	21   14	18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21 lod    0, 3	22   14	19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22 opr   0, 4	23   14	18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23 sto   3, 3	24   14	17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24 opr   0, 0	20   10	13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20 lod    2, 3	21   10	14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 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14300" y="455612"/>
            <a:ext cx="8469313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Effect">
                      <p:stCondLst>
                        <p:cond delay="indefinite"/>
                      </p:stCondLst>
                      <p:childTnLst>
                        <p:par>
                          <p:cTn id="4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Effect">
                      <p:stCondLst>
                        <p:cond delay="indefinite"/>
                      </p:stCondLst>
                      <p:childTnLst>
                        <p:par>
                          <p:cTn id="5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66700" y="1216025"/>
            <a:ext cx="7496175" cy="420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pc    </a:t>
            </a:r>
            <a:r>
              <a:rPr lang="en-US" sz="1800" b="1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3	22   10	15	0 0 0 1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1 6 20 2 1 2</a:t>
            </a: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0, 4	23   10	14	0 0 0 1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1 6 20 2 2 	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2, 3		24   10	13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0, 0	20    6	9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20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1, 3	21    6	10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21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3	22    6	11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22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4	23    6	10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1 1 29 3 6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23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1, 3	24    6	9	0 0 0 6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24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0	29    1	5	0 0 0 6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29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3	30    1	6	0 0 0 6 0 6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30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wrt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0	31    1	5	0 0 0 6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31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0	0      0	0	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4300" y="455612"/>
            <a:ext cx="8469313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Effect">
                      <p:stCondLst>
                        <p:cond delay="indefinite"/>
                      </p:stCondLst>
                      <p:childTnLst>
                        <p:par>
                          <p:cTn id="4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47663" y="1371600"/>
            <a:ext cx="8415337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02 - OPR: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RTN	0,0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 Return operation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(i.e. return from subroutine)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OPR	0,1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NEG</a:t>
            </a:r>
            <a:r>
              <a:rPr lang="en-US" sz="1800" dirty="0">
                <a:solidFill>
                  <a:srgbClr val="000000"/>
                </a:solidFill>
              </a:rPr>
              <a:t>  ( - stack[sp] 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0,2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ADD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+ 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0,3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SUB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- stack[sp + 1])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OPR	0,4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MUL</a:t>
            </a:r>
            <a:r>
              <a:rPr lang="en-US" sz="1800" dirty="0">
                <a:solidFill>
                  <a:srgbClr val="000000"/>
                </a:solidFill>
              </a:rPr>
              <a:t>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* 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0,5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DIV</a:t>
            </a:r>
            <a:r>
              <a:rPr lang="en-US" sz="1800" dirty="0">
                <a:solidFill>
                  <a:srgbClr val="000000"/>
                </a:solidFill>
              </a:rPr>
              <a:t> 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div 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0,6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ODD</a:t>
            </a:r>
            <a:r>
              <a:rPr lang="en-US" sz="1800" dirty="0">
                <a:solidFill>
                  <a:srgbClr val="000000"/>
                </a:solidFill>
              </a:rPr>
              <a:t>  (stack[sp]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 mod 2) or </a:t>
            </a:r>
            <a:r>
              <a:rPr lang="en-US" sz="1800" dirty="0" err="1">
                <a:solidFill>
                  <a:srgbClr val="000000"/>
                </a:solidFill>
              </a:rPr>
              <a:t>ord</a:t>
            </a:r>
            <a:r>
              <a:rPr lang="en-US" sz="1800" dirty="0">
                <a:solidFill>
                  <a:srgbClr val="000000"/>
                </a:solidFill>
              </a:rPr>
              <a:t>(odd(stack[sp]))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0,7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MOD</a:t>
            </a:r>
            <a:r>
              <a:rPr lang="en-US" sz="1800" dirty="0">
                <a:solidFill>
                  <a:srgbClr val="000000"/>
                </a:solidFill>
              </a:rPr>
              <a:t>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mod stack[sp + 1])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0,8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EQL</a:t>
            </a:r>
            <a:r>
              <a:rPr lang="en-US" sz="1800" dirty="0">
                <a:solidFill>
                  <a:srgbClr val="000000"/>
                </a:solidFill>
              </a:rPr>
              <a:t> 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= =stack[sp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0,9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NEQ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!= 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0,10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LSS</a:t>
            </a:r>
            <a:r>
              <a:rPr lang="en-US" sz="1800" dirty="0">
                <a:solidFill>
                  <a:srgbClr val="000000"/>
                </a:solidFill>
              </a:rPr>
              <a:t> 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 &lt;  stack[sp + 1]) 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OPR	0,11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LEQ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&lt;=  stack[sp + 1]) 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0,12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GTR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&gt;  stack[sp + 1])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OPR	0,13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GEQ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&gt;= stack[sp + 1])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363788" y="531812"/>
            <a:ext cx="4347963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chemeClr val="tx1"/>
                </a:solidFill>
              </a:rPr>
              <a:t>P-machine ISA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9953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opcode</a:t>
            </a:r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608012" y="1295400"/>
            <a:ext cx="1588" cy="304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304800" y="1524000"/>
            <a:ext cx="8551862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01 - 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LIT    0,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+1;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stack[sp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02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RTN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0, 0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 pc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stack[sp + 3];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 </a:t>
            </a:r>
            <a:r>
              <a:rPr lang="en-US" sz="1800" dirty="0" err="1" smtClean="0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stack[sp + 2];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1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03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LOD   L,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+1;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 stack[sp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charset="-127"/>
              </a:rPr>
              <a:t>L,BP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)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+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04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L,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stack[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charset="-127"/>
              </a:rPr>
              <a:t>L,BP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)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+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M]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stack[sp];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-1;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2363788" y="531812"/>
            <a:ext cx="4347963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chemeClr val="tx1"/>
                </a:solidFill>
              </a:rPr>
              <a:t>P-machine ISA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53988" y="1143000"/>
            <a:ext cx="9953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err="1">
                <a:solidFill>
                  <a:srgbClr val="000000"/>
                </a:solidFill>
              </a:rPr>
              <a:t>opcode</a:t>
            </a: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533400" y="1524000"/>
            <a:ext cx="1588" cy="304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28600" y="1271907"/>
            <a:ext cx="8158300" cy="53574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05 -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 CAL   L,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stack[sp + 1] 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base(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L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); 	 /* static link (SL)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                  	  stack[sp + 2] 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;		 /*  dynamic link (DL)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           	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stack[sp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+ 3] 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pc	 	 /*  return address (RA)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                   	 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          	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pc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06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INC	   0,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+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07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JMP  0,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pc =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08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JPC  0, M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if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stack[sp] == 0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then {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pc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		       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- 1;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		        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1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09 –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ea typeface="Gulim" charset="-127"/>
              </a:rPr>
              <a:t>SIO 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, 0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print (stack[sp]);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– 1;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363788" y="531812"/>
            <a:ext cx="4347963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chemeClr val="tx1"/>
                </a:solidFill>
              </a:rPr>
              <a:t>P-machine ISA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71438" y="914400"/>
            <a:ext cx="9953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err="1">
                <a:solidFill>
                  <a:srgbClr val="000000"/>
                </a:solidFill>
              </a:rPr>
              <a:t>opcode</a:t>
            </a: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450850" y="1295400"/>
            <a:ext cx="1588" cy="304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0850" y="1444625"/>
            <a:ext cx="17557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procedure A;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  </a:t>
            </a:r>
            <a:r>
              <a:rPr lang="en-US" sz="1800" dirty="0" err="1">
                <a:solidFill>
                  <a:srgbClr val="008000"/>
                </a:solidFill>
              </a:rPr>
              <a:t>var</a:t>
            </a:r>
            <a:r>
              <a:rPr lang="en-US" sz="1800" dirty="0">
                <a:solidFill>
                  <a:srgbClr val="008000"/>
                </a:solidFill>
              </a:rPr>
              <a:t> 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dirty="0">
                <a:solidFill>
                  <a:srgbClr val="3366FF"/>
                </a:solidFill>
              </a:rPr>
              <a:t>procedure B;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  </a:t>
            </a:r>
            <a:r>
              <a:rPr lang="en-US" sz="1800" dirty="0" err="1">
                <a:solidFill>
                  <a:srgbClr val="3366FF"/>
                </a:solidFill>
              </a:rPr>
              <a:t>var</a:t>
            </a:r>
            <a:r>
              <a:rPr lang="en-US" sz="1800" dirty="0">
                <a:solidFill>
                  <a:srgbClr val="3366FF"/>
                </a:solidFill>
              </a:rPr>
              <a:t> x;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  </a:t>
            </a:r>
            <a:r>
              <a:rPr lang="en-US" sz="1800" dirty="0">
                <a:solidFill>
                  <a:srgbClr val="660066"/>
                </a:solidFill>
              </a:rPr>
              <a:t>procedure C;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660066"/>
                </a:solidFill>
              </a:rPr>
              <a:t>    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660066"/>
                </a:solidFill>
              </a:rPr>
              <a:t>      x:=y;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660066"/>
                </a:solidFill>
              </a:rPr>
              <a:t>    end;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3366FF"/>
                </a:solidFill>
              </a:rPr>
              <a:t> 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  x:=1;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  y:= 3;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  call C;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end;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  y:= 2;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  call B;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end;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call A.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82575" y="531812"/>
            <a:ext cx="3945609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chemeClr val="tx1"/>
                </a:solidFill>
              </a:rPr>
              <a:t>Nested Code 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241925" y="12997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46725" y="9144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cxnSp>
        <p:nvCxnSpPr>
          <p:cNvPr id="8" name="7 Conector recto de flecha"/>
          <p:cNvCxnSpPr/>
          <p:nvPr/>
        </p:nvCxnSpPr>
        <p:spPr bwMode="auto">
          <a:xfrm>
            <a:off x="1203325" y="6248400"/>
            <a:ext cx="403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9 Conector recto de flecha"/>
          <p:cNvCxnSpPr/>
          <p:nvPr/>
        </p:nvCxnSpPr>
        <p:spPr bwMode="auto">
          <a:xfrm flipV="1">
            <a:off x="1355725" y="5562600"/>
            <a:ext cx="3962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11 Conector recto de flecha"/>
          <p:cNvCxnSpPr>
            <a:endCxn id="13" idx="1"/>
          </p:cNvCxnSpPr>
          <p:nvPr/>
        </p:nvCxnSpPr>
        <p:spPr bwMode="auto">
          <a:xfrm flipV="1">
            <a:off x="1355725" y="5219700"/>
            <a:ext cx="3733800" cy="2667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12 Abrir llave"/>
          <p:cNvSpPr/>
          <p:nvPr/>
        </p:nvSpPr>
        <p:spPr bwMode="auto">
          <a:xfrm>
            <a:off x="5089525" y="5029200"/>
            <a:ext cx="2286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cxnSp>
        <p:nvCxnSpPr>
          <p:cNvPr id="16" name="15 Conector recto de flecha"/>
          <p:cNvCxnSpPr>
            <a:endCxn id="17" idx="1"/>
          </p:cNvCxnSpPr>
          <p:nvPr/>
        </p:nvCxnSpPr>
        <p:spPr bwMode="auto">
          <a:xfrm flipV="1">
            <a:off x="1355725" y="3657600"/>
            <a:ext cx="373380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16 Abrir llave"/>
          <p:cNvSpPr/>
          <p:nvPr/>
        </p:nvSpPr>
        <p:spPr bwMode="auto">
          <a:xfrm>
            <a:off x="5089525" y="3467100"/>
            <a:ext cx="2286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cxnSp>
        <p:nvCxnSpPr>
          <p:cNvPr id="19" name="18 Conector recto de flecha"/>
          <p:cNvCxnSpPr>
            <a:endCxn id="20" idx="1"/>
          </p:cNvCxnSpPr>
          <p:nvPr/>
        </p:nvCxnSpPr>
        <p:spPr bwMode="auto">
          <a:xfrm flipV="1">
            <a:off x="1355725" y="4114800"/>
            <a:ext cx="3733800" cy="2667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19 Abrir llave"/>
          <p:cNvSpPr/>
          <p:nvPr/>
        </p:nvSpPr>
        <p:spPr bwMode="auto">
          <a:xfrm>
            <a:off x="5089525" y="3924300"/>
            <a:ext cx="2286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cxnSp>
        <p:nvCxnSpPr>
          <p:cNvPr id="22" name="21 Conector recto de flecha"/>
          <p:cNvCxnSpPr/>
          <p:nvPr/>
        </p:nvCxnSpPr>
        <p:spPr bwMode="auto">
          <a:xfrm flipV="1">
            <a:off x="1431925" y="4419600"/>
            <a:ext cx="38100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22 Conector recto de flecha"/>
          <p:cNvCxnSpPr>
            <a:endCxn id="24" idx="1"/>
          </p:cNvCxnSpPr>
          <p:nvPr/>
        </p:nvCxnSpPr>
        <p:spPr bwMode="auto">
          <a:xfrm flipV="1">
            <a:off x="1431925" y="2705100"/>
            <a:ext cx="3810000" cy="5715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23 Abrir llave"/>
          <p:cNvSpPr/>
          <p:nvPr/>
        </p:nvSpPr>
        <p:spPr bwMode="auto">
          <a:xfrm>
            <a:off x="5241925" y="2514600"/>
            <a:ext cx="2286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cxnSp>
        <p:nvCxnSpPr>
          <p:cNvPr id="27" name="26 Conector recto de flecha"/>
          <p:cNvCxnSpPr/>
          <p:nvPr/>
        </p:nvCxnSpPr>
        <p:spPr bwMode="auto">
          <a:xfrm flipV="1">
            <a:off x="1279525" y="3048000"/>
            <a:ext cx="411480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27 Conector recto de flecha"/>
          <p:cNvCxnSpPr/>
          <p:nvPr/>
        </p:nvCxnSpPr>
        <p:spPr bwMode="auto">
          <a:xfrm flipV="1">
            <a:off x="1127125" y="4648200"/>
            <a:ext cx="419100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29 Conector recto de flecha"/>
          <p:cNvCxnSpPr/>
          <p:nvPr/>
        </p:nvCxnSpPr>
        <p:spPr bwMode="auto">
          <a:xfrm flipV="1">
            <a:off x="1050925" y="5791200"/>
            <a:ext cx="42672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20 Rectángulo"/>
          <p:cNvSpPr/>
          <p:nvPr/>
        </p:nvSpPr>
        <p:spPr>
          <a:xfrm>
            <a:off x="6629400" y="2667000"/>
            <a:ext cx="289560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RTN 0,0 </a:t>
            </a:r>
            <a:r>
              <a:rPr lang="en-US" sz="1600" b="1" dirty="0" smtClean="0">
                <a:solidFill>
                  <a:srgbClr val="0000FF"/>
                </a:solidFill>
                <a:latin typeface="Wingdings" pitchFamily="2" charset="2"/>
                <a:ea typeface="Gulim" charset="-127"/>
                <a:cs typeface="Courier New" pitchFamily="49" charset="0"/>
              </a:rPr>
              <a:t>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sp </a:t>
            </a:r>
            <a:r>
              <a:rPr lang="en-US" sz="1600" b="1" dirty="0" smtClean="0">
                <a:solidFill>
                  <a:srgbClr val="000000"/>
                </a:solidFill>
                <a:latin typeface="Wingdings" pitchFamily="2" charset="2"/>
                <a:ea typeface="Gulim" charset="-127"/>
                <a:cs typeface="Courier New" pitchFamily="49" charset="0"/>
              </a:rPr>
              <a:t>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bp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pc </a:t>
            </a:r>
            <a:r>
              <a:rPr lang="en-US" sz="1600" b="1" dirty="0" smtClean="0">
                <a:solidFill>
                  <a:srgbClr val="000000"/>
                </a:solidFill>
                <a:latin typeface="Wingdings" pitchFamily="2" charset="2"/>
                <a:ea typeface="Gulim" charset="-127"/>
                <a:cs typeface="Courier New" pitchFamily="49" charset="0"/>
              </a:rPr>
              <a:t>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stack[sp + 3];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bp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Wingdings" pitchFamily="2" charset="2"/>
                <a:ea typeface="Gulim" charset="-127"/>
                <a:cs typeface="Courier New" pitchFamily="49" charset="0"/>
              </a:rPr>
              <a:t>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stack[sp + 2];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Gulim" charset="-127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 animBg="1"/>
      <p:bldP spid="17" grpId="0" animBg="1"/>
      <p:bldP spid="20" grpId="0" animBg="1"/>
      <p:bldP spid="24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265113" y="1216025"/>
            <a:ext cx="72040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pc    </a:t>
            </a:r>
            <a:r>
              <a:rPr lang="en-US" sz="1800" b="1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0 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jmp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20	20    1	0	0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20 inc    0, 3	21    1	3	0 0 0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21 cal    0, 15	15    4	3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1 1 22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15 inc    0, 4	16    4	7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16 lit      0, 2	17    4	8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17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0, 3	18    4	7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18 cal    0, 8	8      8	7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8 inc     0, 4	9      8	11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4 4 19 0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9 lit       0, 1	10    8	12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10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3	11    8	11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11 lit      0, 3	12    8	12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12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1, 3	13    8	11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13 cal   0, 4	4      12	11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1 1 22 3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8 8 14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4 inc     0, 3	5      12	14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8  8 14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5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2, 3	6      12	15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1 1 22 3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8 8 14 3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455612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315200" y="625475"/>
            <a:ext cx="2301875" cy="611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0 </a:t>
            </a:r>
            <a:r>
              <a:rPr lang="en-US" sz="1500" dirty="0" err="1">
                <a:solidFill>
                  <a:srgbClr val="000000"/>
                </a:solidFill>
              </a:rPr>
              <a:t>jmp</a:t>
            </a:r>
            <a:r>
              <a:rPr lang="en-US" sz="1500" dirty="0">
                <a:solidFill>
                  <a:srgbClr val="000000"/>
                </a:solidFill>
              </a:rPr>
              <a:t>  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1 </a:t>
            </a:r>
            <a:r>
              <a:rPr lang="en-US" sz="1500" dirty="0" err="1">
                <a:solidFill>
                  <a:srgbClr val="000000"/>
                </a:solidFill>
              </a:rPr>
              <a:t>jmp</a:t>
            </a:r>
            <a:r>
              <a:rPr lang="en-US" sz="1500" dirty="0">
                <a:solidFill>
                  <a:srgbClr val="000000"/>
                </a:solidFill>
              </a:rPr>
              <a:t> 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2 </a:t>
            </a:r>
            <a:r>
              <a:rPr lang="en-US" sz="1500" dirty="0" err="1">
                <a:solidFill>
                  <a:srgbClr val="000000"/>
                </a:solidFill>
              </a:rPr>
              <a:t>jmp</a:t>
            </a:r>
            <a:r>
              <a:rPr lang="en-US" sz="1500" dirty="0">
                <a:solidFill>
                  <a:srgbClr val="000000"/>
                </a:solidFill>
              </a:rPr>
              <a:t> 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3 </a:t>
            </a:r>
            <a:r>
              <a:rPr lang="en-US" sz="1500" dirty="0" err="1">
                <a:solidFill>
                  <a:srgbClr val="000000"/>
                </a:solidFill>
              </a:rPr>
              <a:t>jmp</a:t>
            </a:r>
            <a:r>
              <a:rPr lang="en-US" sz="1500" dirty="0">
                <a:solidFill>
                  <a:srgbClr val="000000"/>
                </a:solidFill>
              </a:rPr>
              <a:t>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4 inc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5 </a:t>
            </a:r>
            <a:r>
              <a:rPr lang="en-US" sz="1500" dirty="0" err="1">
                <a:solidFill>
                  <a:srgbClr val="000000"/>
                </a:solidFill>
              </a:rPr>
              <a:t>lod</a:t>
            </a:r>
            <a:r>
              <a:rPr lang="en-US" sz="1500" dirty="0">
                <a:solidFill>
                  <a:srgbClr val="000000"/>
                </a:solidFill>
              </a:rPr>
              <a:t>   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6 </a:t>
            </a:r>
            <a:r>
              <a:rPr lang="en-US" sz="1500" dirty="0" err="1">
                <a:solidFill>
                  <a:srgbClr val="000000"/>
                </a:solidFill>
              </a:rPr>
              <a:t>sto</a:t>
            </a:r>
            <a:r>
              <a:rPr lang="en-US" sz="1500" dirty="0">
                <a:solidFill>
                  <a:srgbClr val="000000"/>
                </a:solidFill>
              </a:rPr>
              <a:t> 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7 </a:t>
            </a:r>
            <a:r>
              <a:rPr lang="en-US" sz="1500" dirty="0" err="1">
                <a:solidFill>
                  <a:srgbClr val="000000"/>
                </a:solidFill>
              </a:rPr>
              <a:t>opr</a:t>
            </a:r>
            <a:r>
              <a:rPr lang="en-US" sz="1500" dirty="0">
                <a:solidFill>
                  <a:srgbClr val="000000"/>
                </a:solidFill>
              </a:rPr>
              <a:t>  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8 inc 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9 lit    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10 </a:t>
            </a:r>
            <a:r>
              <a:rPr lang="en-US" sz="1500" dirty="0" err="1">
                <a:solidFill>
                  <a:srgbClr val="000000"/>
                </a:solidFill>
              </a:rPr>
              <a:t>sto</a:t>
            </a:r>
            <a:r>
              <a:rPr lang="en-US" sz="1500" dirty="0">
                <a:solidFill>
                  <a:srgbClr val="000000"/>
                </a:solidFill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11 lit 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12 </a:t>
            </a:r>
            <a:r>
              <a:rPr lang="en-US" sz="1500" dirty="0" err="1">
                <a:solidFill>
                  <a:srgbClr val="000000"/>
                </a:solidFill>
              </a:rPr>
              <a:t>sto</a:t>
            </a:r>
            <a:r>
              <a:rPr lang="en-US" sz="1500" dirty="0">
                <a:solidFill>
                  <a:srgbClr val="000000"/>
                </a:solidFill>
              </a:rPr>
              <a:t>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13 cal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14 </a:t>
            </a:r>
            <a:r>
              <a:rPr lang="en-US" sz="1500" dirty="0" err="1">
                <a:solidFill>
                  <a:srgbClr val="000000"/>
                </a:solidFill>
              </a:rPr>
              <a:t>opr</a:t>
            </a:r>
            <a:r>
              <a:rPr lang="en-US" sz="1500" dirty="0">
                <a:solidFill>
                  <a:srgbClr val="000000"/>
                </a:solidFill>
              </a:rPr>
              <a:t> 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15 inc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16 lit 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17 </a:t>
            </a:r>
            <a:r>
              <a:rPr lang="en-US" sz="1500" dirty="0" err="1">
                <a:solidFill>
                  <a:srgbClr val="000000"/>
                </a:solidFill>
              </a:rPr>
              <a:t>sto</a:t>
            </a:r>
            <a:r>
              <a:rPr lang="en-US" sz="1500" dirty="0">
                <a:solidFill>
                  <a:srgbClr val="000000"/>
                </a:solidFill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19 </a:t>
            </a:r>
            <a:r>
              <a:rPr lang="en-US" sz="1500" dirty="0" err="1">
                <a:solidFill>
                  <a:srgbClr val="000000"/>
                </a:solidFill>
              </a:rPr>
              <a:t>opr</a:t>
            </a:r>
            <a:r>
              <a:rPr lang="en-US" sz="15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20 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21 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22 </a:t>
            </a:r>
            <a:r>
              <a:rPr lang="en-US" sz="1500" dirty="0" err="1">
                <a:solidFill>
                  <a:srgbClr val="000000"/>
                </a:solidFill>
              </a:rPr>
              <a:t>opr</a:t>
            </a:r>
            <a:r>
              <a:rPr lang="en-US" sz="15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7315200" y="1447800"/>
            <a:ext cx="1588" cy="4724400"/>
          </a:xfrm>
          <a:prstGeom prst="line">
            <a:avLst/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7621588" y="7620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6" dur="500" fill="hold"/>
                                        <p:tgtEl>
                                          <p:spTgt spid="819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7" dur="500" fill="hold"/>
                                        <p:tgtEl>
                                          <p:spTgt spid="819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8" dur="500" fill="hold"/>
                                        <p:tgtEl>
                                          <p:spTgt spid="819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4" dur="500" fill="hold"/>
                                        <p:tgtEl>
                                          <p:spTgt spid="819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5" dur="500" fill="hold"/>
                                        <p:tgtEl>
                                          <p:spTgt spid="819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6" dur="500" fill="hold"/>
                                        <p:tgtEl>
                                          <p:spTgt spid="819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2" dur="500" fill="hold"/>
                                        <p:tgtEl>
                                          <p:spTgt spid="819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3" dur="500" fill="hold"/>
                                        <p:tgtEl>
                                          <p:spTgt spid="819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4" dur="500" fill="hold"/>
                                        <p:tgtEl>
                                          <p:spTgt spid="819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819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1" dur="500" fill="hold"/>
                                        <p:tgtEl>
                                          <p:spTgt spid="819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2" dur="500" fill="hold"/>
                                        <p:tgtEl>
                                          <p:spTgt spid="819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8" dur="500" fill="hold"/>
                                        <p:tgtEl>
                                          <p:spTgt spid="819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9" dur="500" fill="hold"/>
                                        <p:tgtEl>
                                          <p:spTgt spid="819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0" dur="500" fill="hold"/>
                                        <p:tgtEl>
                                          <p:spTgt spid="819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56" dur="500" fill="hold"/>
                                        <p:tgtEl>
                                          <p:spTgt spid="819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7" dur="500" fill="hold"/>
                                        <p:tgtEl>
                                          <p:spTgt spid="819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8" dur="500" fill="hold"/>
                                        <p:tgtEl>
                                          <p:spTgt spid="819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64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65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66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Effect">
                      <p:stCondLst>
                        <p:cond delay="indefinite"/>
                      </p:stCondLst>
                      <p:childTnLst>
                        <p:par>
                          <p:cTn id="6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72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3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4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Effect">
                      <p:stCondLst>
                        <p:cond delay="indefinite"/>
                      </p:stCondLst>
                      <p:childTnLst>
                        <p:par>
                          <p:cTn id="7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0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1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2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Effect">
                      <p:stCondLst>
                        <p:cond delay="indefinite"/>
                      </p:stCondLst>
                      <p:childTnLst>
                        <p:par>
                          <p:cTn id="8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8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9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0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Effect">
                      <p:stCondLst>
                        <p:cond delay="indefinite"/>
                      </p:stCondLst>
                      <p:childTnLst>
                        <p:par>
                          <p:cTn id="9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96" dur="500" fill="hold"/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7" dur="500" fill="hold"/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8" dur="500" fill="hold"/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Effect">
                      <p:stCondLst>
                        <p:cond delay="indefinite"/>
                      </p:stCondLst>
                      <p:childTnLst>
                        <p:par>
                          <p:cTn id="10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04" dur="500" fill="hold"/>
                                        <p:tgtEl>
                                          <p:spTgt spid="819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5" dur="500" fill="hold"/>
                                        <p:tgtEl>
                                          <p:spTgt spid="819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6" dur="500" fill="hold"/>
                                        <p:tgtEl>
                                          <p:spTgt spid="819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Effect">
                      <p:stCondLst>
                        <p:cond delay="indefinite"/>
                      </p:stCondLst>
                      <p:childTnLst>
                        <p:par>
                          <p:cTn id="10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12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13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14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Effect">
                      <p:stCondLst>
                        <p:cond delay="indefinite"/>
                      </p:stCondLst>
                      <p:childTnLst>
                        <p:par>
                          <p:cTn id="1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20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21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22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PGothic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PGothic" pitchFamily="1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1842</Words>
  <Application>Microsoft Office PowerPoint</Application>
  <PresentationFormat>Presentación en pantalla (4:3)</PresentationFormat>
  <Paragraphs>2188</Paragraphs>
  <Slides>46</Slides>
  <Notes>45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Office Theme</vt:lpstr>
      <vt:lpstr>Diapositiva 1</vt:lpstr>
      <vt:lpstr>Important notes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327</cp:revision>
  <cp:lastPrinted>1899-12-30T00:00:00Z</cp:lastPrinted>
  <dcterms:created xsi:type="dcterms:W3CDTF">2002-09-04T03:07:34Z</dcterms:created>
  <dcterms:modified xsi:type="dcterms:W3CDTF">2014-09-05T16:34:00Z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2052-8.1.0.3002</vt:lpwstr>
  </property>
</Properties>
</file>