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5" r:id="rId2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F7EC0C92-BED1-4AE7-8C42-D433A42DB1AD}">
  <a:tblStyle styleId="{F7EC0C92-BED1-4AE7-8C42-D433A42DB1AD}" styleName="Table_0"/>
  <a:tblStyle styleId="{F172F66B-15E5-46FE-90EA-986830B27B3F}" styleName="Table_1"/>
  <a:tblStyle styleId="{A03DC1F6-CB87-4495-BB1D-4B209DFD56D9}" styleName="Table_2"/>
  <a:tblStyle styleId="{C8A8720F-2261-493B-AE92-893D62921226}" styleName="Table_3"/>
  <a:tblStyle styleId="{2CE7BF5E-C269-4006-8FB5-4F6FA167AC1E}" styleName="Table_4"/>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
        <p:cNvGrpSpPr/>
        <p:nvPr/>
      </p:nvGrpSpPr>
      <p:grpSpPr>
        <a:xfrm>
          <a:off x="0" y="0"/>
          <a:ext cx="0" cy="0"/>
          <a:chOff x="0" y="0"/>
          <a:chExt cx="0" cy="0"/>
        </a:xfrm>
      </p:grpSpPr>
      <p:sp>
        <p:nvSpPr>
          <p:cNvPr id="2" name="Shape 2"/>
          <p:cNvSpPr/>
          <p:nvPr/>
        </p:nvSpPr>
        <p:spPr>
          <a:xfrm>
            <a:off x="0" y="0"/>
            <a:ext cx="6858000" cy="9144000"/>
          </a:xfrm>
          <a:prstGeom prst="roundRect">
            <a:avLst>
              <a:gd name="adj" fmla="val 5"/>
            </a:avLst>
          </a:prstGeom>
          <a:solidFill>
            <a:srgbClr val="FFFFFF"/>
          </a:solidFill>
          <a:ln>
            <a:noFill/>
          </a:ln>
        </p:spPr>
        <p:txBody>
          <a:bodyPr lIns="91425" tIns="45700" rIns="91425" bIns="45700" anchor="ctr" anchorCtr="0">
            <a:spAutoFit/>
          </a:bodyPr>
          <a:lstStyle/>
          <a:p>
            <a:endParaRPr/>
          </a:p>
        </p:txBody>
      </p:sp>
      <p:sp>
        <p:nvSpPr>
          <p:cNvPr id="3" name="Shape 3"/>
          <p:cNvSpPr txBox="1"/>
          <p:nvPr/>
        </p:nvSpPr>
        <p:spPr>
          <a:xfrm>
            <a:off x="0" y="0"/>
            <a:ext cx="2971799" cy="460374"/>
          </a:xfrm>
          <a:prstGeom prst="rect">
            <a:avLst/>
          </a:prstGeom>
          <a:noFill/>
          <a:ln>
            <a:noFill/>
          </a:ln>
        </p:spPr>
        <p:txBody>
          <a:bodyPr lIns="91425" tIns="45700" rIns="91425" bIns="45700" anchor="ctr" anchorCtr="0">
            <a:spAutoFit/>
          </a:bodyPr>
          <a:lstStyle/>
          <a:p>
            <a:endParaRPr/>
          </a:p>
        </p:txBody>
      </p:sp>
      <p:sp>
        <p:nvSpPr>
          <p:cNvPr id="4" name="Shape 4"/>
          <p:cNvSpPr txBox="1"/>
          <p:nvPr/>
        </p:nvSpPr>
        <p:spPr>
          <a:xfrm>
            <a:off x="3884612" y="0"/>
            <a:ext cx="2971799" cy="460374"/>
          </a:xfrm>
          <a:prstGeom prst="rect">
            <a:avLst/>
          </a:prstGeom>
          <a:noFill/>
          <a:ln>
            <a:noFill/>
          </a:ln>
        </p:spPr>
        <p:txBody>
          <a:bodyPr lIns="91425" tIns="45700" rIns="91425" bIns="45700" anchor="ctr" anchorCtr="0">
            <a:spAutoFit/>
          </a:bodyPr>
          <a:lstStyle/>
          <a:p>
            <a:endParaRPr/>
          </a:p>
        </p:txBody>
      </p:sp>
      <p:sp>
        <p:nvSpPr>
          <p:cNvPr id="5" name="Shape 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 name="Shape 6"/>
          <p:cNvSpPr txBox="1">
            <a:spLocks noGrp="1"/>
          </p:cNvSpPr>
          <p:nvPr>
            <p:ph type="body" idx="1"/>
          </p:nvPr>
        </p:nvSpPr>
        <p:spPr>
          <a:xfrm>
            <a:off x="685800" y="4343400"/>
            <a:ext cx="5484812" cy="4113211"/>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p:nvPr/>
        </p:nvSpPr>
        <p:spPr>
          <a:xfrm>
            <a:off x="0" y="8683625"/>
            <a:ext cx="2971799" cy="460374"/>
          </a:xfrm>
          <a:prstGeom prst="rect">
            <a:avLst/>
          </a:prstGeom>
          <a:noFill/>
          <a:ln>
            <a:noFill/>
          </a:ln>
        </p:spPr>
        <p:txBody>
          <a:bodyPr lIns="91425" tIns="45700" rIns="91425" bIns="45700" anchor="ctr" anchorCtr="0">
            <a:spAutoFit/>
          </a:bodyPr>
          <a:lstStyle/>
          <a:p>
            <a:endParaRPr/>
          </a:p>
        </p:txBody>
      </p:sp>
      <p:sp>
        <p:nvSpPr>
          <p:cNvPr id="8" name="Shape 8"/>
          <p:cNvSpPr txBox="1">
            <a:spLocks noGrp="1"/>
          </p:cNvSpPr>
          <p:nvPr>
            <p:ph type="sldNum" idx="12"/>
          </p:nvPr>
        </p:nvSpPr>
        <p:spPr>
          <a:xfrm>
            <a:off x="3884612" y="8685211"/>
            <a:ext cx="2970211" cy="455612"/>
          </a:xfrm>
          <a:prstGeom prst="rect">
            <a:avLst/>
          </a:prstGeom>
          <a:noFill/>
          <a:ln>
            <a:noFill/>
          </a:ln>
        </p:spPr>
        <p:txBody>
          <a:bodyPr lIns="91425" tIns="91425" rIns="91425" bIns="91425" anchor="b" anchorCtr="0"/>
          <a:lstStyle>
            <a:lvl1pPr marL="0" marR="0" indent="0" algn="r" rtl="0">
              <a:defRPr sz="1200" b="0" i="0" u="none" strike="noStrike" cap="none" baseline="0">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4.wittenberg.edu/academics/mathcomp/shelburne/comp255/notes/Intel80x86Overview.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X8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62" name="Shape 62"/>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2" name="Shape 12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8" name="Shape 12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34" name="Shape 134"/>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41" name="Shape 141"/>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48" name="Shape 148"/>
          <p:cNvSpPr txBox="1"/>
          <p:nvPr/>
        </p:nvSpPr>
        <p:spPr>
          <a:xfrm>
            <a:off x="1143000" y="685800"/>
            <a:ext cx="4572000" cy="3429000"/>
          </a:xfrm>
          <a:prstGeom prst="rect">
            <a:avLst/>
          </a:prstGeom>
          <a:solidFill>
            <a:srgbClr val="FFFFFF"/>
          </a:solidFill>
          <a:ln w="9525"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49" name="Shape 149"/>
          <p:cNvSpPr txBox="1">
            <a:spLocks noGrp="1"/>
          </p:cNvSpPr>
          <p:nvPr>
            <p:ph type="body" idx="1"/>
          </p:nvPr>
        </p:nvSpPr>
        <p:spPr>
          <a:xfrm>
            <a:off x="685800" y="4343400"/>
            <a:ext cx="5486399" cy="4114800"/>
          </a:xfrm>
          <a:prstGeom prst="rect">
            <a:avLst/>
          </a:prstGeom>
          <a:noFill/>
          <a:ln>
            <a:noFill/>
          </a:ln>
        </p:spPr>
        <p:txBody>
          <a:bodyPr lIns="90000" tIns="46800" rIns="90000" bIns="46800" anchor="t" anchorCtr="0">
            <a:spAutoFit/>
          </a:bodyPr>
          <a:lstStyle/>
          <a:p>
            <a:pPr marL="0" marR="0" lvl="0" indent="0" algn="l" rtl="0">
              <a:spcBef>
                <a:spcPts val="400"/>
              </a:spcBef>
              <a:buSzPct val="25000"/>
              <a:buFont typeface="Arial"/>
              <a:buNone/>
            </a:pPr>
            <a:r>
              <a:rPr lang="x-none" sz="1800" b="0" i="0" u="none" strike="noStrike" cap="none" baseline="0">
                <a:latin typeface="Arial"/>
                <a:ea typeface="Arial"/>
                <a:cs typeface="Arial"/>
                <a:sym typeface="Arial"/>
              </a:rPr>
              <a:t>1-5 byte addresses</a:t>
            </a:r>
          </a:p>
        </p:txBody>
      </p:sp>
      <p:sp>
        <p:nvSpPr>
          <p:cNvPr id="150" name="Shape 150"/>
          <p:cNvSpPr txBox="1"/>
          <p:nvPr/>
        </p:nvSpPr>
        <p:spPr>
          <a:xfrm>
            <a:off x="3884612" y="8685211"/>
            <a:ext cx="2971799" cy="457200"/>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51" name="Shape 15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3" name="Shape 16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
        <p:nvSpPr>
          <p:cNvPr id="164" name="Shape 16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2" name="Shape 172"/>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a:p>
            <a:endParaRPr/>
          </a:p>
          <a:p>
            <a:pPr marL="0" marR="0" lvl="0" indent="0" algn="l" rtl="0">
              <a:buSzPct val="25000"/>
              <a:buFont typeface="Arial"/>
              <a:buNone/>
            </a:pPr>
            <a:r>
              <a:rPr lang="x-none" sz="1800" b="0" i="0" u="none" strike="noStrike" cap="none" baseline="0"/>
              <a:t>r/m	Operand address</a:t>
            </a:r>
          </a:p>
          <a:p>
            <a:pPr marL="0" marR="0" lvl="0" indent="0" algn="l" rtl="0">
              <a:buSzPct val="25000"/>
              <a:buFont typeface="Arial"/>
              <a:buNone/>
            </a:pPr>
            <a:r>
              <a:rPr lang="x-none" sz="1800" b="0" i="0" u="none" strike="noStrike" cap="none" baseline="0"/>
              <a:t>000	(BX) + (SI) + displacement (0, 1 or 2 bytes long)</a:t>
            </a:r>
          </a:p>
          <a:p>
            <a:pPr marL="0" marR="0" lvl="0" indent="0" algn="l" rtl="0">
              <a:buSzPct val="25000"/>
              <a:buFont typeface="Arial"/>
              <a:buNone/>
            </a:pPr>
            <a:r>
              <a:rPr lang="x-none" sz="1800" b="0" i="0" u="none" strike="noStrike" cap="none" baseline="0"/>
              <a:t>001	(BX) + (DI) + displacement (0, 1 or 2 bytes long)</a:t>
            </a:r>
          </a:p>
          <a:p>
            <a:pPr marL="0" marR="0" lvl="0" indent="0" algn="l" rtl="0">
              <a:buSzPct val="25000"/>
              <a:buFont typeface="Arial"/>
              <a:buNone/>
            </a:pPr>
            <a:r>
              <a:rPr lang="x-none" sz="1800" b="0" i="0" u="none" strike="noStrike" cap="none" baseline="0"/>
              <a:t>010	(BP) + (SI) + displacement (0, 1 or 2 bytes long)</a:t>
            </a:r>
          </a:p>
          <a:p>
            <a:pPr marL="0" marR="0" lvl="0" indent="0" algn="l" rtl="0">
              <a:buSzPct val="25000"/>
              <a:buFont typeface="Arial"/>
              <a:buNone/>
            </a:pPr>
            <a:r>
              <a:rPr lang="x-none" sz="1800" b="0" i="0" u="none" strike="noStrike" cap="none" baseline="0"/>
              <a:t>011	(BP) + (DI) + displacement (0, 1 or 2 bytes long)</a:t>
            </a:r>
          </a:p>
          <a:p>
            <a:pPr marL="0" marR="0" lvl="0" indent="0" algn="l" rtl="0">
              <a:buSzPct val="25000"/>
              <a:buFont typeface="Arial"/>
              <a:buNone/>
            </a:pPr>
            <a:r>
              <a:rPr lang="x-none" sz="1800" b="0" i="0" u="none" strike="noStrike" cap="none" baseline="0"/>
              <a:t>100	(SI) + displacement (0, 1 or 2 bytes long)</a:t>
            </a:r>
          </a:p>
          <a:p>
            <a:pPr marL="0" marR="0" lvl="0" indent="0" algn="l" rtl="0">
              <a:buSzPct val="25000"/>
              <a:buFont typeface="Arial"/>
              <a:buNone/>
            </a:pPr>
            <a:r>
              <a:rPr lang="x-none" sz="1800" b="0" i="0" u="none" strike="noStrike" cap="none" baseline="0"/>
              <a:t>101	(DI) + displacement (0, 1 or 2 bytes long)</a:t>
            </a:r>
          </a:p>
          <a:p>
            <a:pPr marL="0" marR="0" lvl="0" indent="0" algn="l" rtl="0">
              <a:buSzPct val="25000"/>
              <a:buFont typeface="Arial"/>
              <a:buNone/>
            </a:pPr>
            <a:r>
              <a:rPr lang="x-none" sz="1800" b="0" i="0" u="none" strike="noStrike" cap="none" baseline="0"/>
              <a:t>110	(BP) + displacement unless mod = 00 (see mod table)</a:t>
            </a:r>
          </a:p>
          <a:p>
            <a:pPr marL="0" marR="0" lvl="0" indent="0" algn="l" rtl="0">
              <a:buSzPct val="25000"/>
              <a:buFont typeface="Arial"/>
              <a:buNone/>
            </a:pPr>
            <a:r>
              <a:rPr lang="x-none" sz="1800" b="0" i="0" u="none" strike="noStrike" cap="none" baseline="0"/>
              <a:t>111	(BX) + displacement (0, 1 or 2 bytes long)</a:t>
            </a:r>
          </a:p>
          <a:p>
            <a:endParaRPr/>
          </a:p>
        </p:txBody>
      </p:sp>
      <p:sp>
        <p:nvSpPr>
          <p:cNvPr id="173" name="Shape 173"/>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80" name="Shape 180"/>
          <p:cNvSpPr txBox="1">
            <a:spLocks noGrp="1"/>
          </p:cNvSpPr>
          <p:nvPr>
            <p:ph type="body" idx="1"/>
          </p:nvPr>
        </p:nvSpPr>
        <p:spPr>
          <a:xfrm>
            <a:off x="685800" y="4343400"/>
            <a:ext cx="5486399" cy="4208462"/>
          </a:xfrm>
          <a:prstGeom prst="rect">
            <a:avLst/>
          </a:prstGeom>
          <a:noFill/>
          <a:ln>
            <a:noFill/>
          </a:ln>
        </p:spPr>
        <p:txBody>
          <a:bodyPr lIns="90000" tIns="46800" rIns="90000" bIns="46800" anchor="ctr"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80" name="Shape 180"/>
          <p:cNvSpPr txBox="1">
            <a:spLocks noGrp="1"/>
          </p:cNvSpPr>
          <p:nvPr>
            <p:ph type="body" idx="1"/>
          </p:nvPr>
        </p:nvSpPr>
        <p:spPr>
          <a:xfrm>
            <a:off x="685800" y="4343400"/>
            <a:ext cx="5486399" cy="4208462"/>
          </a:xfrm>
          <a:prstGeom prst="rect">
            <a:avLst/>
          </a:prstGeom>
          <a:noFill/>
          <a:ln>
            <a:noFill/>
          </a:ln>
        </p:spPr>
        <p:txBody>
          <a:bodyPr lIns="90000" tIns="46800" rIns="90000" bIns="46800" anchor="ctr"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pPr>
              <a:buNone/>
            </a:pPr>
            <a:r>
              <a:rPr lang="x-none" sz="1100" u="sng">
                <a:solidFill>
                  <a:schemeClr val="hlink"/>
                </a:solidFill>
                <a:hlinkClick r:id="rId3"/>
              </a:rPr>
              <a:t>http://www4.wittenberg.edu/academics/mathcomp/shelburne/comp255/notes/Intel80x86Overview.html</a:t>
            </a:r>
          </a:p>
        </p:txBody>
      </p:sp>
      <p:sp>
        <p:nvSpPr>
          <p:cNvPr id="69" name="Shape 69"/>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80" name="Shape 180"/>
          <p:cNvSpPr txBox="1">
            <a:spLocks noGrp="1"/>
          </p:cNvSpPr>
          <p:nvPr>
            <p:ph type="body" idx="1"/>
          </p:nvPr>
        </p:nvSpPr>
        <p:spPr>
          <a:xfrm>
            <a:off x="685800" y="4343400"/>
            <a:ext cx="5486399" cy="4208462"/>
          </a:xfrm>
          <a:prstGeom prst="rect">
            <a:avLst/>
          </a:prstGeom>
          <a:noFill/>
          <a:ln>
            <a:noFill/>
          </a:ln>
        </p:spPr>
        <p:txBody>
          <a:bodyPr lIns="90000" tIns="46800" rIns="90000" bIns="46800" anchor="ctr"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75" name="Shape 7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pPr lvl="0" rtl="0">
              <a:buNone/>
            </a:pPr>
            <a:r>
              <a:rPr lang="x-none" sz="1100" u="sng">
                <a:solidFill>
                  <a:schemeClr val="hlink"/>
                </a:solidFill>
                <a:hlinkClick r:id="rId3"/>
              </a:rPr>
              <a:t>http://en.wikipedia.org/wiki/X86</a:t>
            </a:r>
          </a:p>
        </p:txBody>
      </p:sp>
      <p:sp>
        <p:nvSpPr>
          <p:cNvPr id="81" name="Shape 81"/>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88" name="Shape 8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4" name="Shape 94"/>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 courtesy of http://www.cs.virginia.edu/~evans/cs216/guides/x86.html</a:t>
            </a:r>
          </a:p>
        </p:txBody>
      </p:sp>
      <p:sp>
        <p:nvSpPr>
          <p:cNvPr id="95" name="Shape 95"/>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1" name="Shape 10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7" name="Shape 107"/>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3" name="Shape 11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Images in the public domain, courtesy of wikipedia</a:t>
            </a:r>
          </a:p>
        </p:txBody>
      </p:sp>
      <p:sp>
        <p:nvSpPr>
          <p:cNvPr id="114" name="Shape 11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21"/>
        <p:cNvGrpSpPr/>
        <p:nvPr/>
      </p:nvGrpSpPr>
      <p:grpSpPr>
        <a:xfrm>
          <a:off x="0" y="0"/>
          <a:ext cx="0" cy="0"/>
          <a:chOff x="0" y="0"/>
          <a:chExt cx="0" cy="0"/>
        </a:xfrm>
      </p:grpSpPr>
      <p:sp>
        <p:nvSpPr>
          <p:cNvPr id="22" name="Shape 22"/>
          <p:cNvSpPr txBox="1">
            <a:spLocks noGrp="1"/>
          </p:cNvSpPr>
          <p:nvPr>
            <p:ph type="title"/>
          </p:nvPr>
        </p:nvSpPr>
        <p:spPr>
          <a:xfrm rot="5400000">
            <a:off x="4859337" y="2303462"/>
            <a:ext cx="5595938" cy="2055813"/>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3" name="Shape 23"/>
          <p:cNvSpPr txBox="1">
            <a:spLocks noGrp="1"/>
          </p:cNvSpPr>
          <p:nvPr>
            <p:ph type="body" idx="1"/>
          </p:nvPr>
        </p:nvSpPr>
        <p:spPr>
          <a:xfrm rot="5400000">
            <a:off x="669131" y="321469"/>
            <a:ext cx="5595938" cy="6019799"/>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4"/>
        <p:cNvGrpSpPr/>
        <p:nvPr/>
      </p:nvGrpSpPr>
      <p:grpSpPr>
        <a:xfrm>
          <a:off x="0" y="0"/>
          <a:ext cx="0" cy="0"/>
          <a:chOff x="0" y="0"/>
          <a:chExt cx="0" cy="0"/>
        </a:xfrm>
      </p:grpSpPr>
      <p:sp>
        <p:nvSpPr>
          <p:cNvPr id="55" name="Shape 55"/>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56" name="Shape 5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800"/>
              </a:spcBef>
              <a:spcAft>
                <a:spcPts val="0"/>
              </a:spcAft>
              <a:buFont typeface="Times New Roman"/>
              <a:buNone/>
              <a:defRPr sz="3200" b="0" i="0" u="none" strike="noStrike" cap="none" baseline="0">
                <a:latin typeface="Times New Roman"/>
                <a:ea typeface="Times New Roman"/>
                <a:cs typeface="Times New Roman"/>
                <a:sym typeface="Times New Roman"/>
              </a:defRPr>
            </a:lvl1pPr>
            <a:lvl2pPr marL="457200" marR="0" indent="0" algn="ctr" rtl="0">
              <a:spcBef>
                <a:spcPts val="700"/>
              </a:spcBef>
              <a:spcAft>
                <a:spcPts val="0"/>
              </a:spcAft>
              <a:buFont typeface="Times New Roman"/>
              <a:buNone/>
              <a:defRPr sz="2800" b="0" i="0" u="none" strike="noStrike" cap="none" baseline="0">
                <a:latin typeface="Times New Roman"/>
                <a:ea typeface="Times New Roman"/>
                <a:cs typeface="Times New Roman"/>
                <a:sym typeface="Times New Roman"/>
              </a:defRPr>
            </a:lvl2pPr>
            <a:lvl3pPr marL="914400" marR="0" indent="0" algn="ctr" rtl="0">
              <a:spcBef>
                <a:spcPts val="600"/>
              </a:spcBef>
              <a:spcAft>
                <a:spcPts val="0"/>
              </a:spcAft>
              <a:buFont typeface="Times New Roman"/>
              <a:buNone/>
              <a:defRPr sz="2400" b="0" i="0" u="none" strike="noStrike" cap="none" baseline="0">
                <a:latin typeface="Times New Roman"/>
                <a:ea typeface="Times New Roman"/>
                <a:cs typeface="Times New Roman"/>
                <a:sym typeface="Times New Roman"/>
              </a:defRPr>
            </a:lvl3pPr>
            <a:lvl4pPr marL="1371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4pPr>
            <a:lvl5pPr marL="18288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5pPr>
            <a:lvl6pPr marL="22860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6pPr>
            <a:lvl7pPr marL="27432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7pPr>
            <a:lvl8pPr marL="32004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8pPr>
            <a:lvl9pPr marL="3657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body" idx="1"/>
          </p:nvPr>
        </p:nvSpPr>
        <p:spPr>
          <a:xfrm rot="5400000">
            <a:off x="2420937" y="-134937"/>
            <a:ext cx="4300536" cy="8228012"/>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1792288" y="4800600"/>
            <a:ext cx="5486399" cy="566737"/>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9" name="Shape 2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buClr>
                <a:schemeClr val="dk1"/>
              </a:buClr>
              <a:buFont typeface="Times New Roman"/>
              <a:buNone/>
              <a:defRPr sz="3200" b="0" i="0" u="none" strike="noStrike" cap="none" baseline="0">
                <a:solidFill>
                  <a:schemeClr val="dk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3050"/>
            <a:ext cx="3008313" cy="1162049"/>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3" name="Shape 3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34" name="Shape 3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0" name="Shape 4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1" name="Shape 4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2" name="Shape 4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3" name="Shape 4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46" name="Shape 46"/>
          <p:cNvSpPr txBox="1">
            <a:spLocks noGrp="1"/>
          </p:cNvSpPr>
          <p:nvPr>
            <p:ph type="body" idx="1"/>
          </p:nvPr>
        </p:nvSpPr>
        <p:spPr>
          <a:xfrm>
            <a:off x="457200" y="1828800"/>
            <a:ext cx="4037013"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47" name="Shape 47"/>
          <p:cNvSpPr txBox="1">
            <a:spLocks noGrp="1"/>
          </p:cNvSpPr>
          <p:nvPr>
            <p:ph type="body" idx="2"/>
          </p:nvPr>
        </p:nvSpPr>
        <p:spPr>
          <a:xfrm>
            <a:off x="4646612" y="1828800"/>
            <a:ext cx="4038599"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0" name="Shape 5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533400"/>
            <a:ext cx="8228012" cy="1141411"/>
          </a:xfrm>
          <a:prstGeom prst="rect">
            <a:avLst/>
          </a:prstGeom>
          <a:noFill/>
          <a:ln>
            <a:noFill/>
          </a:ln>
        </p:spPr>
        <p:txBody>
          <a:bodyPr lIns="91425" tIns="91425" rIns="91425" bIns="91425" anchor="b"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11" name="Shape 11"/>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marR="0" indent="-342900" algn="l" rtl="0">
              <a:spcBef>
                <a:spcPts val="800"/>
              </a:spcBef>
              <a:spcAft>
                <a:spcPts val="0"/>
              </a:spcAft>
              <a:defRPr sz="3200" b="0" i="0" u="none" strike="noStrike" cap="none" baseline="0">
                <a:latin typeface="Times New Roman"/>
                <a:ea typeface="Times New Roman"/>
                <a:cs typeface="Times New Roman"/>
                <a:sym typeface="Times New Roman"/>
              </a:defRPr>
            </a:lvl1pPr>
            <a:lvl2pPr marL="742950" marR="0" indent="-285750" algn="l" rtl="0">
              <a:spcBef>
                <a:spcPts val="700"/>
              </a:spcBef>
              <a:spcAft>
                <a:spcPts val="0"/>
              </a:spcAft>
              <a:defRPr sz="2800" b="0" i="0" u="none" strike="noStrike" cap="none" baseline="0">
                <a:latin typeface="Times New Roman"/>
                <a:ea typeface="Times New Roman"/>
                <a:cs typeface="Times New Roman"/>
                <a:sym typeface="Times New Roman"/>
              </a:defRPr>
            </a:lvl2pPr>
            <a:lvl3pPr marL="1143000" marR="0" indent="-228600" algn="l" rtl="0">
              <a:spcBef>
                <a:spcPts val="600"/>
              </a:spcBef>
              <a:spcAft>
                <a:spcPts val="0"/>
              </a:spcAft>
              <a:defRPr sz="2400" b="0" i="0" u="none" strike="noStrike" cap="none" baseline="0">
                <a:latin typeface="Times New Roman"/>
                <a:ea typeface="Times New Roman"/>
                <a:cs typeface="Times New Roman"/>
                <a:sym typeface="Times New Roman"/>
              </a:defRPr>
            </a:lvl3pPr>
            <a:lvl4pPr marL="1600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4pPr>
            <a:lvl5pPr marL="20574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5pPr>
            <a:lvl6pPr marL="25146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6pPr>
            <a:lvl7pPr marL="29718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7pPr>
            <a:lvl8pPr marL="34290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8pPr>
            <a:lvl9pPr marL="3886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9pPr>
          </a:lstStyle>
          <a:p>
            <a:endParaRPr/>
          </a:p>
        </p:txBody>
      </p:sp>
      <p:sp>
        <p:nvSpPr>
          <p:cNvPr id="12" name="Shape 12"/>
          <p:cNvSpPr txBox="1">
            <a:spLocks noGrp="1"/>
          </p:cNvSpPr>
          <p:nvPr>
            <p:ph type="dt" idx="10"/>
          </p:nvPr>
        </p:nvSpPr>
        <p:spPr>
          <a:xfrm>
            <a:off x="457200" y="6248400"/>
            <a:ext cx="1674812" cy="455612"/>
          </a:xfrm>
          <a:prstGeom prst="rect">
            <a:avLst/>
          </a:prstGeom>
          <a:noFill/>
          <a:ln>
            <a:noFill/>
          </a:ln>
        </p:spPr>
        <p:txBody>
          <a:bodyPr lIns="91425" tIns="91425" rIns="91425" bIns="91425" anchor="t" anchorCtr="0"/>
          <a:lstStyle>
            <a:lvl1pPr marL="0" marR="0" indent="0" algn="l" rtl="0">
              <a:defRPr sz="18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3" name="Shape 13"/>
          <p:cNvSpPr txBox="1"/>
          <p:nvPr/>
        </p:nvSpPr>
        <p:spPr>
          <a:xfrm>
            <a:off x="3124200" y="6248400"/>
            <a:ext cx="2895600" cy="460374"/>
          </a:xfrm>
          <a:prstGeom prst="rect">
            <a:avLst/>
          </a:prstGeom>
          <a:noFill/>
          <a:ln>
            <a:noFill/>
          </a:ln>
        </p:spPr>
        <p:txBody>
          <a:bodyPr lIns="91425" tIns="45700" rIns="91425" bIns="45700" anchor="ctr" anchorCtr="0">
            <a:spAutoFit/>
          </a:bodyPr>
          <a:lstStyle/>
          <a:p>
            <a:endParaRPr/>
          </a:p>
        </p:txBody>
      </p:sp>
      <p:sp>
        <p:nvSpPr>
          <p:cNvPr id="14" name="Shape 14"/>
          <p:cNvSpPr txBox="1">
            <a:spLocks noGrp="1"/>
          </p:cNvSpPr>
          <p:nvPr>
            <p:ph type="sldNum" idx="12"/>
          </p:nvPr>
        </p:nvSpPr>
        <p:spPr>
          <a:xfrm>
            <a:off x="6781800" y="6248400"/>
            <a:ext cx="1903411" cy="455612"/>
          </a:xfrm>
          <a:prstGeom prst="rect">
            <a:avLst/>
          </a:prstGeom>
          <a:noFill/>
          <a:ln>
            <a:noFill/>
          </a:ln>
        </p:spPr>
        <p:txBody>
          <a:bodyPr lIns="91425" tIns="91425" rIns="91425" bIns="91425" anchor="t" anchorCtr="0"/>
          <a:lstStyle>
            <a:lvl1pPr marL="0" marR="0" indent="0" algn="r" rtl="0">
              <a:defRPr sz="10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grpSp>
        <p:nvGrpSpPr>
          <p:cNvPr id="15" name="Shape 15"/>
          <p:cNvGrpSpPr/>
          <p:nvPr/>
        </p:nvGrpSpPr>
        <p:grpSpPr>
          <a:xfrm>
            <a:off x="279400" y="152400"/>
            <a:ext cx="8686800" cy="1601787"/>
            <a:chOff x="0" y="0"/>
            <a:chExt cx="8686800" cy="1601787"/>
          </a:xfrm>
        </p:grpSpPr>
        <p:cxnSp>
          <p:nvCxnSpPr>
            <p:cNvPr id="16" name="Shape 16"/>
            <p:cNvCxnSpPr/>
            <p:nvPr/>
          </p:nvCxnSpPr>
          <p:spPr>
            <a:xfrm flipH="1">
              <a:off x="176211" y="1600200"/>
              <a:ext cx="8308974" cy="1587"/>
            </a:xfrm>
            <a:prstGeom prst="straightConnector1">
              <a:avLst/>
            </a:prstGeom>
            <a:noFill/>
            <a:ln w="12600" cap="rnd">
              <a:solidFill>
                <a:srgbClr val="000000"/>
              </a:solidFill>
              <a:prstDash val="solid"/>
              <a:miter/>
              <a:headEnd type="none" w="med" len="med"/>
              <a:tailEnd type="none" w="med" len="med"/>
            </a:ln>
          </p:spPr>
        </p:cxnSp>
        <p:sp>
          <p:nvSpPr>
            <p:cNvPr id="17" name="Shape 17"/>
            <p:cNvSpPr txBox="1"/>
            <p:nvPr/>
          </p:nvSpPr>
          <p:spPr>
            <a:xfrm>
              <a:off x="8458200" y="0"/>
              <a:ext cx="228600" cy="228600"/>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8" name="Shape 18"/>
            <p:cNvSpPr txBox="1"/>
            <p:nvPr/>
          </p:nvSpPr>
          <p:spPr>
            <a:xfrm>
              <a:off x="0" y="0"/>
              <a:ext cx="8455025" cy="228600"/>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9" name="Shape 19"/>
            <p:cNvSpPr txBox="1"/>
            <p:nvPr/>
          </p:nvSpPr>
          <p:spPr>
            <a:xfrm>
              <a:off x="0" y="228600"/>
              <a:ext cx="8455025" cy="139699"/>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20" name="Shape 20"/>
            <p:cNvSpPr txBox="1"/>
            <p:nvPr/>
          </p:nvSpPr>
          <p:spPr>
            <a:xfrm>
              <a:off x="8458200" y="230187"/>
              <a:ext cx="228600" cy="136524"/>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LAGS_register"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en.wikipedia.org/wiki/Intel_assembl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p:nvPr/>
        </p:nvSpPr>
        <p:spPr>
          <a:xfrm>
            <a:off x="685800" y="1997075"/>
            <a:ext cx="7772400" cy="1738311"/>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5400" b="0" i="0" u="none" strike="noStrike" cap="none" baseline="0">
                <a:solidFill>
                  <a:srgbClr val="420000"/>
                </a:solidFill>
                <a:latin typeface="Times New Roman"/>
                <a:ea typeface="Times New Roman"/>
                <a:cs typeface="Times New Roman"/>
                <a:sym typeface="Times New Roman"/>
              </a:rPr>
              <a:t>Lab 1: Intel 80x86 Architecture</a:t>
            </a:r>
          </a:p>
        </p:txBody>
      </p:sp>
      <p:sp>
        <p:nvSpPr>
          <p:cNvPr id="59" name="Shape 59"/>
          <p:cNvSpPr txBox="1"/>
          <p:nvPr/>
        </p:nvSpPr>
        <p:spPr>
          <a:xfrm>
            <a:off x="1371600" y="4002087"/>
            <a:ext cx="6400799" cy="1043835"/>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25000"/>
              <a:buFont typeface="Arial"/>
              <a:buNone/>
            </a:pPr>
            <a:r>
              <a:rPr lang="x-none" sz="2800" b="0" i="0" u="none" strike="noStrike" cap="none" baseline="0">
                <a:solidFill>
                  <a:schemeClr val="dk1"/>
                </a:solidFill>
                <a:latin typeface="Arial"/>
                <a:ea typeface="Arial"/>
                <a:cs typeface="Arial"/>
                <a:sym typeface="Arial"/>
              </a:rPr>
              <a:t>COP 3402</a:t>
            </a:r>
          </a:p>
          <a:p>
            <a:pPr marL="0" marR="0" lvl="0" indent="0" algn="l" rtl="0">
              <a:spcBef>
                <a:spcPts val="700"/>
              </a:spcBef>
              <a:buClr>
                <a:schemeClr val="dk1"/>
              </a:buClr>
              <a:buSzPct val="25000"/>
              <a:buFont typeface="Arial"/>
              <a:buNone/>
            </a:pPr>
            <a:r>
              <a:rPr lang="en-US" sz="2800" b="0" i="0" u="none" strike="noStrike" cap="none" baseline="0" dirty="0" smtClean="0">
                <a:solidFill>
                  <a:schemeClr val="dk1"/>
                </a:solidFill>
                <a:latin typeface="Arial"/>
                <a:ea typeface="Arial"/>
                <a:cs typeface="Arial"/>
                <a:sym typeface="Arial"/>
              </a:rPr>
              <a:t>Fall </a:t>
            </a:r>
            <a:r>
              <a:rPr lang="en-US" sz="2800" b="0" i="0" u="none" strike="noStrike" cap="none" dirty="0" smtClean="0">
                <a:solidFill>
                  <a:schemeClr val="dk1"/>
                </a:solidFill>
                <a:latin typeface="Arial"/>
                <a:ea typeface="Arial"/>
                <a:cs typeface="Arial"/>
                <a:sym typeface="Arial"/>
              </a:rPr>
              <a:t>2014</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 Singles and Doubles</a:t>
            </a:r>
          </a:p>
        </p:txBody>
      </p:sp>
      <p:sp>
        <p:nvSpPr>
          <p:cNvPr id="117" name="Shape 117"/>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Single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e-127</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3.40×10</a:t>
            </a:r>
            <a:r>
              <a:rPr lang="x-none" sz="2000" b="0" i="0" u="none" strike="noStrike" cap="none" baseline="30000">
                <a:solidFill>
                  <a:srgbClr val="000000"/>
                </a:solidFill>
                <a:latin typeface="Times New Roman"/>
                <a:ea typeface="Times New Roman"/>
                <a:cs typeface="Times New Roman"/>
                <a:sym typeface="Times New Roman"/>
              </a:rPr>
              <a:t>38</a:t>
            </a:r>
            <a:r>
              <a:rPr lang="x-none" sz="2000" b="0" i="0" u="none" strike="noStrike" cap="none" baseline="0">
                <a:solidFill>
                  <a:srgbClr val="000000"/>
                </a:solidFill>
                <a:latin typeface="Times New Roman"/>
                <a:ea typeface="Times New Roman"/>
                <a:cs typeface="Times New Roman"/>
                <a:sym typeface="Times New Roman"/>
              </a:rPr>
              <a:t>, Min value ≈ 1.18×10</a:t>
            </a:r>
            <a:r>
              <a:rPr lang="x-none" sz="2000" b="0" i="0" u="none" strike="noStrike" cap="none" baseline="30000">
                <a:solidFill>
                  <a:srgbClr val="000000"/>
                </a:solidFill>
                <a:latin typeface="Times New Roman"/>
                <a:ea typeface="Times New Roman"/>
                <a:cs typeface="Times New Roman"/>
                <a:sym typeface="Times New Roman"/>
              </a:rPr>
              <a:t>-38</a:t>
            </a:r>
          </a:p>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Double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e-1023</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1.79×10</a:t>
            </a:r>
            <a:r>
              <a:rPr lang="x-none" sz="2000" b="0" i="0" u="none" strike="noStrike" cap="none" baseline="30000">
                <a:solidFill>
                  <a:srgbClr val="000000"/>
                </a:solidFill>
                <a:latin typeface="Times New Roman"/>
                <a:ea typeface="Times New Roman"/>
                <a:cs typeface="Times New Roman"/>
                <a:sym typeface="Times New Roman"/>
              </a:rPr>
              <a:t>308</a:t>
            </a:r>
            <a:r>
              <a:rPr lang="x-none" sz="2000" b="0" i="0" u="none" strike="noStrike" cap="none" baseline="0">
                <a:solidFill>
                  <a:srgbClr val="000000"/>
                </a:solidFill>
                <a:latin typeface="Times New Roman"/>
                <a:ea typeface="Times New Roman"/>
                <a:cs typeface="Times New Roman"/>
                <a:sym typeface="Times New Roman"/>
              </a:rPr>
              <a:t>, Min value ≈ 2.23×10</a:t>
            </a:r>
            <a:r>
              <a:rPr lang="x-none" sz="2000" b="0" i="0" u="none" strike="noStrike" cap="none" baseline="30000">
                <a:solidFill>
                  <a:srgbClr val="000000"/>
                </a:solidFill>
                <a:latin typeface="Times New Roman"/>
                <a:ea typeface="Times New Roman"/>
                <a:cs typeface="Times New Roman"/>
                <a:sym typeface="Times New Roman"/>
              </a:rPr>
              <a:t>-308</a:t>
            </a:r>
          </a:p>
          <a:p>
            <a:endParaRPr/>
          </a:p>
        </p:txBody>
      </p:sp>
      <p:sp>
        <p:nvSpPr>
          <p:cNvPr id="118" name="Shape 118"/>
          <p:cNvSpPr/>
          <p:nvPr/>
        </p:nvSpPr>
        <p:spPr>
          <a:xfrm>
            <a:off x="838200" y="3733800"/>
            <a:ext cx="7493000" cy="952500"/>
          </a:xfrm>
          <a:prstGeom prst="rect">
            <a:avLst/>
          </a:prstGeom>
          <a:blipFill>
            <a:blip r:embed="rId3"/>
            <a:stretch>
              <a:fillRect/>
            </a:stretch>
          </a:blipFill>
        </p:spPr>
      </p:sp>
      <p:sp>
        <p:nvSpPr>
          <p:cNvPr id="119" name="Shape 119"/>
          <p:cNvSpPr/>
          <p:nvPr/>
        </p:nvSpPr>
        <p:spPr>
          <a:xfrm>
            <a:off x="609600" y="4724400"/>
            <a:ext cx="7848600" cy="1587500"/>
          </a:xfrm>
          <a:prstGeom prst="rect">
            <a:avLst/>
          </a:prstGeom>
          <a:blipFill>
            <a:blip r:embed="rId4"/>
            <a:stretch>
              <a:fillRect/>
            </a:stretch>
          </a:blipFill>
        </p:spPr>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Assembly Language</a:t>
            </a:r>
          </a:p>
        </p:txBody>
      </p:sp>
      <p:sp>
        <p:nvSpPr>
          <p:cNvPr id="125" name="Shape 125"/>
          <p:cNvSpPr txBox="1">
            <a:spLocks noGrp="1"/>
          </p:cNvSpPr>
          <p:nvPr>
            <p:ph type="body" idx="1"/>
          </p:nvPr>
        </p:nvSpPr>
        <p:spPr>
          <a:xfrm>
            <a:off x="457200" y="1828800"/>
            <a:ext cx="8534399" cy="4648199"/>
          </a:xfrm>
          <a:prstGeom prst="rect">
            <a:avLst/>
          </a:prstGeom>
          <a:noFill/>
          <a:ln>
            <a:noFill/>
          </a:ln>
        </p:spPr>
        <p:txBody>
          <a:bodyPr lIns="90000" tIns="46800" rIns="90000" bIns="46800" anchor="t" anchorCtr="0">
            <a:spAutoFit/>
          </a:bodyPr>
          <a:lstStyle/>
          <a:p>
            <a:pPr marL="0" marR="0" lvl="0" indent="0" algn="l" rtl="0">
              <a:spcBef>
                <a:spcPts val="7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Instructions</a:t>
            </a:r>
            <a:r>
              <a:rPr lang="x-none" sz="2800" b="1" i="0" u="none" strike="noStrike" cap="none" baseline="0">
                <a:solidFill>
                  <a:srgbClr val="000000"/>
                </a:solidFill>
                <a:latin typeface="Times New Roman"/>
                <a:ea typeface="Times New Roman"/>
                <a:cs typeface="Times New Roman"/>
                <a:sym typeface="Times New Roman"/>
              </a:rPr>
              <a:t>:</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Assembly language instructions directly converted to object code (byte 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take the form of</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Mnemonic Operand1(trgt), Operand2(src), [Op3], [Op4]</a:t>
            </a:r>
          </a:p>
          <a:p>
            <a:pPr marL="457200" marR="0" lvl="1" indent="0" algn="l" rtl="0">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1 byte (but can be 2) for mnemonic opcode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Example:</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add eax, 158 </a:t>
            </a:r>
            <a:r>
              <a:rPr lang="x-none" sz="2400" b="0" i="0" u="none" strike="noStrike" cap="none" baseline="0">
                <a:solidFill>
                  <a:srgbClr val="000000"/>
                </a:solidFill>
                <a:latin typeface="Times New Roman"/>
                <a:ea typeface="Times New Roman"/>
                <a:cs typeface="Times New Roman"/>
                <a:sym typeface="Times New Roman"/>
              </a:rPr>
              <a:t>(Adds 158 to whatever is in the EAX register)</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Set &amp; Addressing</a:t>
            </a:r>
          </a:p>
        </p:txBody>
      </p:sp>
      <p:sp>
        <p:nvSpPr>
          <p:cNvPr id="131" name="Shape 131"/>
          <p:cNvSpPr txBox="1">
            <a:spLocks noGrp="1"/>
          </p:cNvSpPr>
          <p:nvPr>
            <p:ph type="body" idx="1"/>
          </p:nvPr>
        </p:nvSpPr>
        <p:spPr>
          <a:xfrm>
            <a:off x="457200" y="1828800"/>
            <a:ext cx="8228012" cy="4724400"/>
          </a:xfrm>
          <a:prstGeom prst="rect">
            <a:avLst/>
          </a:prstGeom>
          <a:noFill/>
          <a:ln>
            <a:noFill/>
          </a:ln>
        </p:spPr>
        <p:txBody>
          <a:bodyPr lIns="90000" tIns="46800" rIns="90000" bIns="46800" anchor="t" anchorCtr="0">
            <a:spAutoFit/>
          </a:bodyPr>
          <a:lstStyle/>
          <a:p>
            <a:pPr marL="0" marR="0" lvl="0" indent="0" algn="l" rtl="0">
              <a:spcBef>
                <a:spcPts val="5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 Set:</a:t>
            </a:r>
          </a:p>
          <a:p>
            <a:pPr marL="457200" marR="0" lvl="1" indent="0" algn="l" rtl="0">
              <a:spcBef>
                <a:spcPts val="400"/>
              </a:spcBef>
              <a:buClr>
                <a:srgbClr val="999966"/>
              </a:buClr>
              <a:buSzPct val="76388"/>
              <a:buFont typeface="Arial"/>
              <a:buChar char="•"/>
            </a:pPr>
            <a:r>
              <a:rPr lang="x-none" sz="2400" b="0" i="0" u="none" strike="noStrike" cap="none" baseline="0">
                <a:solidFill>
                  <a:srgbClr val="000000"/>
                </a:solidFill>
                <a:latin typeface="Times New Roman"/>
                <a:ea typeface="Times New Roman"/>
                <a:cs typeface="Times New Roman"/>
                <a:sym typeface="Times New Roman"/>
              </a:rPr>
              <a:t>Large set of instructions, commonly used mnemonics (mov, add, sub, mul, div, jmp)</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Addressing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Immediate</a:t>
            </a:r>
            <a:r>
              <a:rPr lang="x-none" sz="2400" b="0" i="0" u="none" strike="noStrike" cap="none" baseline="0">
                <a:solidFill>
                  <a:srgbClr val="000000"/>
                </a:solidFill>
                <a:latin typeface="Times New Roman"/>
                <a:ea typeface="Times New Roman"/>
                <a:cs typeface="Times New Roman"/>
                <a:sym typeface="Times New Roman"/>
              </a:rPr>
              <a:t> – data in the instruction itself</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a:t>
            </a:r>
            <a:r>
              <a:rPr lang="x-none" sz="2400" b="0" i="0" u="none" strike="noStrike" cap="none" baseline="0">
                <a:solidFill>
                  <a:srgbClr val="000000"/>
                </a:solidFill>
                <a:latin typeface="Times New Roman"/>
                <a:ea typeface="Times New Roman"/>
                <a:cs typeface="Times New Roman"/>
                <a:sym typeface="Times New Roman"/>
              </a:rPr>
              <a:t> – data in a register</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Memory</a:t>
            </a:r>
            <a:r>
              <a:rPr lang="x-none" sz="2400" b="0" i="0" u="none" strike="noStrike" cap="none" baseline="0">
                <a:solidFill>
                  <a:srgbClr val="000000"/>
                </a:solidFill>
                <a:latin typeface="Times New Roman"/>
                <a:ea typeface="Times New Roman"/>
                <a:cs typeface="Times New Roman"/>
                <a:sym typeface="Times New Roman"/>
              </a:rPr>
              <a:t> – data at some memory address</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Memory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Direct</a:t>
            </a:r>
            <a:r>
              <a:rPr lang="x-none" sz="2400" b="0" i="0" u="none" strike="noStrike" cap="none" baseline="0">
                <a:solidFill>
                  <a:srgbClr val="000000"/>
                </a:solidFill>
                <a:latin typeface="Times New Roman"/>
                <a:ea typeface="Times New Roman"/>
                <a:cs typeface="Times New Roman"/>
                <a:sym typeface="Times New Roman"/>
              </a:rPr>
              <a:t> – memory location built into the instruction</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 indirect </a:t>
            </a:r>
            <a:r>
              <a:rPr lang="x-none" sz="2400" b="0" i="0" u="none" strike="noStrike" cap="none" baseline="0">
                <a:solidFill>
                  <a:srgbClr val="000000"/>
                </a:solidFill>
                <a:latin typeface="Times New Roman"/>
                <a:ea typeface="Times New Roman"/>
                <a:cs typeface="Times New Roman"/>
                <a:sym typeface="Times New Roman"/>
              </a:rPr>
              <a:t>– memory location’s address in a register</a:t>
            </a:r>
          </a:p>
          <a:p>
            <a:endParaRPr dirty="0"/>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Sample Program</a:t>
            </a:r>
          </a:p>
        </p:txBody>
      </p:sp>
      <p:graphicFrame>
        <p:nvGraphicFramePr>
          <p:cNvPr id="137" name="Shape 137"/>
          <p:cNvGraphicFramePr/>
          <p:nvPr/>
        </p:nvGraphicFramePr>
        <p:xfrm>
          <a:off x="457200" y="2019300"/>
          <a:ext cx="8305800" cy="2610160"/>
        </p:xfrm>
        <a:graphic>
          <a:graphicData uri="http://schemas.openxmlformats.org/drawingml/2006/table">
            <a:tbl>
              <a:tblPr>
                <a:noFill/>
                <a:tableStyleId>{A03DC1F6-CB87-4495-BB1D-4B209DFD56D9}</a:tableStyleId>
              </a:tblPr>
              <a:tblGrid>
                <a:gridCol w="2768600"/>
                <a:gridCol w="5537200"/>
              </a:tblGrid>
              <a:tr h="365125">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smtClean="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36</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move </a:t>
                      </a:r>
                      <a:r>
                        <a:rPr lang="x-none" sz="1800">
                          <a:solidFill>
                            <a:schemeClr val="dk1"/>
                          </a:solidFill>
                          <a:latin typeface="Courier New"/>
                          <a:ea typeface="Courier New"/>
                          <a:cs typeface="Courier New"/>
                          <a:sym typeface="Courier New"/>
                        </a:rPr>
                        <a:t>36</a:t>
                      </a:r>
                      <a:r>
                        <a:rPr lang="x-none" sz="1800">
                          <a:solidFill>
                            <a:schemeClr val="dk1"/>
                          </a:solidFill>
                          <a:latin typeface="Times New Roman"/>
                          <a:ea typeface="Times New Roman"/>
                          <a:cs typeface="Times New Roman"/>
                          <a:sym typeface="Times New Roman"/>
                        </a:rPr>
                        <a:t> into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 register</a:t>
                      </a:r>
                    </a:p>
                  </a:txBody>
                  <a:tcPr marL="0" marR="0" marT="45725" marB="45725"/>
                </a:tc>
              </a:tr>
              <a:tr h="28193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imul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9</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smtClean="0">
                          <a:solidFill>
                            <a:schemeClr val="dk1"/>
                          </a:solidFill>
                          <a:latin typeface="Times New Roman"/>
                          <a:ea typeface="Times New Roman"/>
                          <a:cs typeface="Times New Roman"/>
                          <a:sym typeface="Times New Roman"/>
                        </a:rPr>
                        <a:t>immediate</a:t>
                      </a:r>
                      <a:r>
                        <a:rPr lang="x-none" sz="1800">
                          <a:solidFill>
                            <a:schemeClr val="dk1"/>
                          </a:solidFill>
                          <a:latin typeface="Times New Roman"/>
                          <a:ea typeface="Times New Roman"/>
                          <a:cs typeface="Times New Roman"/>
                          <a:sym typeface="Times New Roman"/>
                        </a:rPr>
                        <a:t>” multiple previous line by </a:t>
                      </a:r>
                      <a:r>
                        <a:rPr lang="x-none" sz="1800">
                          <a:solidFill>
                            <a:schemeClr val="dk1"/>
                          </a:solidFill>
                          <a:latin typeface="Courier New"/>
                          <a:ea typeface="Courier New"/>
                          <a:cs typeface="Courier New"/>
                          <a:sym typeface="Courier New"/>
                        </a:rPr>
                        <a:t>9</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9</a:t>
                      </a: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smtClean="0">
                          <a:solidFill>
                            <a:srgbClr val="3333CC"/>
                          </a:solidFill>
                          <a:latin typeface="Courier New"/>
                          <a:ea typeface="Courier New"/>
                          <a:cs typeface="Courier New"/>
                          <a:sym typeface="Courier New"/>
                        </a:rPr>
                        <a:t>ebx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5</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smtClean="0">
                          <a:solidFill>
                            <a:schemeClr val="dk1"/>
                          </a:solidFill>
                          <a:latin typeface="Times New Roman"/>
                          <a:ea typeface="Times New Roman"/>
                          <a:cs typeface="Times New Roman"/>
                          <a:sym typeface="Times New Roman"/>
                        </a:rPr>
                        <a:t>div</a:t>
                      </a:r>
                      <a:r>
                        <a:rPr lang="en-US" sz="1800" dirty="0" err="1" smtClean="0">
                          <a:solidFill>
                            <a:schemeClr val="dk1"/>
                          </a:solidFill>
                          <a:latin typeface="Times New Roman"/>
                          <a:ea typeface="Times New Roman"/>
                          <a:cs typeface="Times New Roman"/>
                          <a:sym typeface="Times New Roman"/>
                        </a:rPr>
                        <a:t>i</a:t>
                      </a:r>
                      <a:r>
                        <a:rPr lang="x-none" sz="1800" smtClean="0">
                          <a:solidFill>
                            <a:schemeClr val="dk1"/>
                          </a:solidFill>
                          <a:latin typeface="Times New Roman"/>
                          <a:ea typeface="Times New Roman"/>
                          <a:cs typeface="Times New Roman"/>
                          <a:sym typeface="Times New Roman"/>
                        </a:rPr>
                        <a:t>sor</a:t>
                      </a:r>
                      <a:endParaRPr lang="x-none" sz="1800">
                        <a:solidFill>
                          <a:schemeClr val="dk1"/>
                        </a:solidFill>
                        <a:latin typeface="Times New Roman"/>
                        <a:ea typeface="Times New Roman"/>
                        <a:cs typeface="Times New Roman"/>
                        <a:sym typeface="Times New Roman"/>
                      </a:endParaRP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cdq</a:t>
                      </a:r>
                      <a:endParaRPr lang="x-none" sz="1800">
                        <a:solidFill>
                          <a:schemeClr val="dk1"/>
                        </a:solidFill>
                        <a:latin typeface="Courier New"/>
                        <a:ea typeface="Courier New"/>
                        <a:cs typeface="Courier New"/>
                        <a:sym typeface="Courier New"/>
                      </a:endParaRP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convert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double to quadword (prepare for division)</a:t>
                      </a:r>
                    </a:p>
                  </a:txBody>
                  <a:tcPr marL="0" marR="0" marT="45725" marB="45725"/>
                </a:tc>
              </a:tr>
              <a:tr h="365125">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idiv	</a:t>
                      </a:r>
                      <a:r>
                        <a:rPr lang="x-none" sz="1800">
                          <a:solidFill>
                            <a:srgbClr val="3333CC"/>
                          </a:solidFill>
                          <a:latin typeface="Courier New"/>
                          <a:ea typeface="Courier New"/>
                          <a:cs typeface="Courier New"/>
                          <a:sym typeface="Courier New"/>
                        </a:rPr>
                        <a:t>ebx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divide (implicit accumulator) by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eax÷5</a:t>
                      </a: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add</a:t>
                      </a:r>
                      <a:r>
                        <a:rPr lang="x-none" sz="1800">
                          <a:solidFill>
                            <a:schemeClr val="dk1"/>
                          </a:solidFill>
                          <a:latin typeface="Courier New"/>
                          <a:ea typeface="Courier New"/>
                          <a:cs typeface="Courier New"/>
                          <a:sym typeface="Courier New"/>
                        </a:rPr>
                        <a:t>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32</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32</a:t>
                      </a:r>
                    </a:p>
                  </a:txBody>
                  <a:tcPr marL="0" marR="0" marT="45725" marB="45725"/>
                </a:tc>
              </a:tr>
              <a:tr h="41275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en-US" sz="1800" dirty="0" smtClean="0">
                          <a:solidFill>
                            <a:schemeClr val="dk1"/>
                          </a:solidFill>
                          <a:latin typeface="Courier New"/>
                          <a:ea typeface="Courier New"/>
                          <a:cs typeface="Courier New"/>
                          <a:sym typeface="Courier New"/>
                        </a:rPr>
                        <a:t>[</a:t>
                      </a:r>
                      <a:r>
                        <a:rPr lang="x-none" sz="1800" smtClean="0">
                          <a:solidFill>
                            <a:srgbClr val="008000"/>
                          </a:solidFill>
                          <a:latin typeface="Courier New"/>
                          <a:ea typeface="Courier New"/>
                          <a:cs typeface="Courier New"/>
                          <a:sym typeface="Courier New"/>
                        </a:rPr>
                        <a:t>02CDh</a:t>
                      </a:r>
                      <a:r>
                        <a:rPr lang="en-US" sz="1800" dirty="0" smtClean="0">
                          <a:solidFill>
                            <a:schemeClr val="tx1"/>
                          </a:solidFill>
                          <a:latin typeface="Courier New"/>
                          <a:ea typeface="Courier New"/>
                          <a:cs typeface="Courier New"/>
                          <a:sym typeface="Courier New"/>
                        </a:rPr>
                        <a:t>]</a:t>
                      </a:r>
                      <a:r>
                        <a:rPr lang="x-none" sz="1800" smtClean="0">
                          <a:solidFill>
                            <a:schemeClr val="dk1"/>
                          </a:solidFill>
                          <a:latin typeface="Courier New"/>
                          <a:ea typeface="Courier New"/>
                          <a:cs typeface="Courier New"/>
                          <a:sym typeface="Courier New"/>
                        </a:rPr>
                        <a:t>, </a:t>
                      </a:r>
                      <a:r>
                        <a:rPr lang="x-none" sz="1800">
                          <a:solidFill>
                            <a:srgbClr val="3333CC"/>
                          </a:solidFill>
                          <a:latin typeface="Courier New"/>
                          <a:ea typeface="Courier New"/>
                          <a:cs typeface="Courier New"/>
                          <a:sym typeface="Courier New"/>
                        </a:rPr>
                        <a:t>eax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save results to memory address </a:t>
                      </a:r>
                      <a:r>
                        <a:rPr lang="x-none" sz="1800">
                          <a:solidFill>
                            <a:schemeClr val="dk1"/>
                          </a:solidFill>
                          <a:latin typeface="Courier New"/>
                          <a:ea typeface="Courier New"/>
                          <a:cs typeface="Courier New"/>
                          <a:sym typeface="Courier New"/>
                        </a:rPr>
                        <a:t>02CD</a:t>
                      </a:r>
                      <a:r>
                        <a:rPr lang="x-none" sz="1800" baseline="-25000">
                          <a:solidFill>
                            <a:schemeClr val="dk1"/>
                          </a:solidFill>
                          <a:latin typeface="Courier New"/>
                          <a:ea typeface="Courier New"/>
                          <a:cs typeface="Courier New"/>
                          <a:sym typeface="Courier New"/>
                        </a:rPr>
                        <a:t>16</a:t>
                      </a:r>
                    </a:p>
                  </a:txBody>
                  <a:tcPr marL="0" marR="0" marT="45725" marB="45725"/>
                </a:tc>
              </a:tr>
            </a:tbl>
          </a:graphicData>
        </a:graphic>
      </p:graphicFrame>
      <p:sp>
        <p:nvSpPr>
          <p:cNvPr id="138" name="Shape 138"/>
          <p:cNvSpPr txBox="1"/>
          <p:nvPr/>
        </p:nvSpPr>
        <p:spPr>
          <a:xfrm>
            <a:off x="457200" y="5715000"/>
            <a:ext cx="8077199" cy="646290"/>
          </a:xfrm>
          <a:prstGeom prst="rect">
            <a:avLst/>
          </a:prstGeom>
          <a:noFill/>
          <a:ln>
            <a:noFill/>
          </a:ln>
        </p:spPr>
        <p:txBody>
          <a:bodyPr wrap="square" lIns="91425" tIns="45700" rIns="91425" bIns="45700" anchor="t" anchorCtr="0">
            <a:spAutoFit/>
          </a:bodyPr>
          <a:lstStyle/>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Converts temperature (36°) from Celsius to Fahrenheit</a:t>
            </a:r>
          </a:p>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(36×9)÷5+32 = 96</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Formatting</a:t>
            </a:r>
          </a:p>
        </p:txBody>
      </p:sp>
      <p:sp>
        <p:nvSpPr>
          <p:cNvPr id="144" name="Shape 144"/>
          <p:cNvSpPr txBox="1"/>
          <p:nvPr/>
        </p:nvSpPr>
        <p:spPr>
          <a:xfrm>
            <a:off x="457200" y="1828800"/>
            <a:ext cx="8001000" cy="2535237"/>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Instruction Formats:</a:t>
            </a:r>
          </a:p>
        </p:txBody>
      </p:sp>
      <p:sp>
        <p:nvSpPr>
          <p:cNvPr id="145" name="Shape 145"/>
          <p:cNvSpPr/>
          <p:nvPr/>
        </p:nvSpPr>
        <p:spPr>
          <a:xfrm>
            <a:off x="152400" y="2362200"/>
            <a:ext cx="8864599" cy="403860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p:nvPr/>
        </p:nvSpPr>
        <p:spPr>
          <a:xfrm>
            <a:off x="489359" y="2013252"/>
            <a:ext cx="7932000" cy="2188199"/>
          </a:xfrm>
          <a:prstGeom prst="rect">
            <a:avLst/>
          </a:prstGeom>
        </p:spPr>
        <p:txBody>
          <a:bodyPr lIns="91425" tIns="91425" rIns="91425" bIns="91425" anchor="ctr" anchorCtr="0">
            <a:spAutoFit/>
          </a:bodyPr>
          <a:lstStyle/>
          <a:p>
            <a:pPr marL="457200" lvl="0" indent="-317500" rtl="0">
              <a:buClr>
                <a:srgbClr val="000000"/>
              </a:buClr>
              <a:buSzPct val="97222"/>
              <a:buFont typeface="Arial"/>
              <a:buChar char="•"/>
            </a:pPr>
            <a:r>
              <a:rPr lang="x-none" sz="2400">
                <a:latin typeface="Times New Roman"/>
                <a:ea typeface="Times New Roman"/>
                <a:cs typeface="Times New Roman"/>
                <a:sym typeface="Times New Roman"/>
              </a:rPr>
              <a:t>The Mod r/m byte determines the addressing mode, whether the instruction is memory to register, register to register, or register to memory and which registers are used.</a:t>
            </a:r>
          </a:p>
        </p:txBody>
      </p:sp>
      <p:sp>
        <p:nvSpPr>
          <p:cNvPr id="154" name="Shape 154"/>
          <p:cNvSpPr txBox="1"/>
          <p:nvPr/>
        </p:nvSpPr>
        <p:spPr>
          <a:xfrm>
            <a:off x="713750" y="736350"/>
            <a:ext cx="3657600" cy="1575299"/>
          </a:xfrm>
          <a:prstGeom prst="rect">
            <a:avLst/>
          </a:prstGeom>
          <a:noFill/>
        </p:spPr>
        <p:txBody>
          <a:bodyPr lIns="91425" tIns="91425" rIns="91425" bIns="91425" anchor="t" anchorCtr="0">
            <a:spAutoFit/>
          </a:bodyPr>
          <a:lstStyle/>
          <a:p>
            <a:pPr>
              <a:buNone/>
            </a:pPr>
            <a:r>
              <a:rPr lang="x-none" sz="4400">
                <a:solidFill>
                  <a:srgbClr val="420000"/>
                </a:solidFill>
                <a:latin typeface="Times New Roman"/>
                <a:ea typeface="Times New Roman"/>
                <a:cs typeface="Times New Roman"/>
                <a:sym typeface="Times New Roman"/>
              </a:rPr>
              <a:t>MOD / R/M </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MOD / REG Tables</a:t>
            </a:r>
          </a:p>
        </p:txBody>
      </p:sp>
      <p:graphicFrame>
        <p:nvGraphicFramePr>
          <p:cNvPr id="160" name="Shape 160"/>
          <p:cNvGraphicFramePr/>
          <p:nvPr/>
        </p:nvGraphicFramePr>
        <p:xfrm>
          <a:off x="457200" y="1828800"/>
          <a:ext cx="8229600" cy="4848870"/>
        </p:xfrm>
        <a:graphic>
          <a:graphicData uri="http://schemas.openxmlformats.org/drawingml/2006/table">
            <a:tbl>
              <a:tblPr>
                <a:noFill/>
                <a:tableStyleId>{C8A8720F-2261-493B-AE92-893D62921226}</a:tableStyleId>
              </a:tblPr>
              <a:tblGrid>
                <a:gridCol w="762000"/>
                <a:gridCol w="1295400"/>
                <a:gridCol w="1371600"/>
                <a:gridCol w="48006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Mod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gridSpan="3">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If r/m is </a:t>
                      </a:r>
                      <a:r>
                        <a:rPr lang="x-none" sz="1600">
                          <a:solidFill>
                            <a:schemeClr val="dk1"/>
                          </a:solidFill>
                          <a:latin typeface="Courier New"/>
                          <a:ea typeface="Courier New"/>
                          <a:cs typeface="Courier New"/>
                          <a:sym typeface="Courier New"/>
                        </a:rPr>
                        <a:t>110</a:t>
                      </a:r>
                      <a:r>
                        <a:rPr lang="x-none" sz="1600">
                          <a:solidFill>
                            <a:schemeClr val="dk1"/>
                          </a:solidFill>
                          <a:latin typeface="Times New Roman"/>
                          <a:ea typeface="Times New Roman"/>
                          <a:cs typeface="Times New Roman"/>
                          <a:sym typeface="Times New Roman"/>
                        </a:rPr>
                        <a:t>, Displacement (32 bits) is address; otherwise, no 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Eight-bit displacement, sign-extended to 32 bits</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32-bit displacement (example: MOV [BX + SI]+ displacement, 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r/m is treated as a second "reg" field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68300">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Reg</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Double word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R/M Tables</a:t>
            </a:r>
          </a:p>
        </p:txBody>
      </p:sp>
      <p:graphicFrame>
        <p:nvGraphicFramePr>
          <p:cNvPr id="167" name="Shape 167"/>
          <p:cNvGraphicFramePr/>
          <p:nvPr/>
        </p:nvGraphicFramePr>
        <p:xfrm>
          <a:off x="457200" y="2590800"/>
          <a:ext cx="8228000" cy="3052725"/>
        </p:xfrm>
        <a:graphic>
          <a:graphicData uri="http://schemas.openxmlformats.org/drawingml/2006/table">
            <a:tbl>
              <a:tblPr>
                <a:noFill/>
                <a:tableStyleId>{2CE7BF5E-C269-4006-8FB5-4F6FA167AC1E}</a:tableStyleId>
              </a:tblPr>
              <a:tblGrid>
                <a:gridCol w="1371600"/>
                <a:gridCol w="68564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R/M</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Operand Address</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(SI)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displacement unless mod = 00 (see mod table)</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bl>
          </a:graphicData>
        </a:graphic>
      </p:graphicFrame>
      <p:sp>
        <p:nvSpPr>
          <p:cNvPr id="168" name="Shape 168"/>
          <p:cNvSpPr txBox="1"/>
          <p:nvPr/>
        </p:nvSpPr>
        <p:spPr>
          <a:xfrm>
            <a:off x="457200" y="1752600"/>
            <a:ext cx="8229600" cy="830261"/>
          </a:xfrm>
          <a:prstGeom prst="rect">
            <a:avLst/>
          </a:prstGeom>
          <a:noFill/>
          <a:ln>
            <a:noFill/>
          </a:ln>
        </p:spPr>
        <p:txBody>
          <a:bodyPr lIns="91425" tIns="45700" rIns="91425" bIns="45700" anchor="t" anchorCtr="0">
            <a:spAutoFit/>
          </a:bodyPr>
          <a:lstStyle/>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R/M stands for Register/Memory operand.</a:t>
            </a:r>
          </a:p>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Tells how the rest of the instruction is structured (3 bits)</a:t>
            </a:r>
          </a:p>
        </p:txBody>
      </p:sp>
      <p:sp>
        <p:nvSpPr>
          <p:cNvPr id="169" name="Shape 169"/>
          <p:cNvSpPr txBox="1"/>
          <p:nvPr/>
        </p:nvSpPr>
        <p:spPr>
          <a:xfrm>
            <a:off x="457200" y="5691187"/>
            <a:ext cx="8229600" cy="1201737"/>
          </a:xfrm>
          <a:prstGeom prst="rect">
            <a:avLst/>
          </a:prstGeom>
          <a:noFill/>
          <a:ln>
            <a:noFill/>
          </a:ln>
        </p:spPr>
        <p:txBody>
          <a:bodyPr lIns="91425" tIns="45700" rIns="91425" bIns="45700" anchor="t" anchorCtr="0">
            <a:spAutoFit/>
          </a:bodyPr>
          <a:lstStyle/>
          <a:p>
            <a:pPr marL="0" marR="0" lvl="0" indent="0" algn="l" rtl="0">
              <a:buClr>
                <a:schemeClr val="dk1"/>
              </a:buClr>
              <a:buSzPct val="25000"/>
              <a:buFont typeface="Times New Roman"/>
              <a:buNone/>
            </a:pPr>
            <a:r>
              <a:rPr lang="x-none" sz="1800" b="0" i="0" u="none" strike="noStrike" cap="none" baseline="0">
                <a:solidFill>
                  <a:schemeClr val="dk1"/>
                </a:solidFill>
                <a:latin typeface="Times New Roman"/>
                <a:ea typeface="Times New Roman"/>
                <a:cs typeface="Times New Roman"/>
                <a:sym typeface="Times New Roman"/>
              </a:rPr>
              <a:t>Note special meaning of MOD </a:t>
            </a:r>
            <a:r>
              <a:rPr lang="x-none" sz="1800" b="0" i="0" u="none" strike="noStrike" cap="none" baseline="0">
                <a:solidFill>
                  <a:schemeClr val="dk1"/>
                </a:solidFill>
                <a:latin typeface="Courier New"/>
                <a:ea typeface="Courier New"/>
                <a:cs typeface="Courier New"/>
                <a:sym typeface="Courier New"/>
              </a:rPr>
              <a:t>00</a:t>
            </a:r>
            <a:r>
              <a:rPr lang="x-none" sz="1800" b="0" i="0" u="none" strike="noStrike" cap="none" baseline="0">
                <a:solidFill>
                  <a:schemeClr val="dk1"/>
                </a:solidFill>
                <a:latin typeface="Times New Roman"/>
                <a:ea typeface="Times New Roman"/>
                <a:cs typeface="Times New Roman"/>
                <a:sym typeface="Times New Roman"/>
              </a:rPr>
              <a:t>, r/m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Normally, this would be expected to be the operand [BP]. However, instead the 32-bit displacement is treated as the absolute address. To encode the value [BP], you would use mod = </a:t>
            </a:r>
            <a:r>
              <a:rPr lang="x-none" sz="1800" b="0" i="0" u="none" strike="noStrike" cap="none" baseline="0">
                <a:solidFill>
                  <a:schemeClr val="dk1"/>
                </a:solidFill>
                <a:latin typeface="Courier New"/>
                <a:ea typeface="Courier New"/>
                <a:cs typeface="Courier New"/>
                <a:sym typeface="Courier New"/>
              </a:rPr>
              <a:t>01</a:t>
            </a:r>
            <a:r>
              <a:rPr lang="x-none" sz="1800" b="0" i="0" u="none" strike="noStrike" cap="none" baseline="0">
                <a:solidFill>
                  <a:schemeClr val="dk1"/>
                </a:solidFill>
                <a:latin typeface="Times New Roman"/>
                <a:ea typeface="Times New Roman"/>
                <a:cs typeface="Times New Roman"/>
                <a:sym typeface="Times New Roman"/>
              </a:rPr>
              <a:t>, r/m =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8-bit displacement = </a:t>
            </a:r>
            <a:r>
              <a:rPr lang="x-none" sz="1800" b="0" i="0" u="none" strike="noStrike" cap="none" baseline="0">
                <a:solidFill>
                  <a:schemeClr val="dk1"/>
                </a:solidFill>
                <a:latin typeface="Courier New"/>
                <a:ea typeface="Courier New"/>
                <a:cs typeface="Courier New"/>
                <a:sym typeface="Courier New"/>
              </a:rPr>
              <a:t>0</a:t>
            </a:r>
            <a:r>
              <a:rPr lang="x-none" sz="1800" b="0" i="0" u="none" strike="noStrike" cap="none" baseline="0">
                <a:solidFill>
                  <a:schemeClr val="dk1"/>
                </a:solidFill>
                <a:latin typeface="Times New Roman"/>
                <a:ea typeface="Times New Roman"/>
                <a:cs typeface="Times New Roman"/>
                <a:sym typeface="Times New Roman"/>
              </a:rPr>
              <a:t>.</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Format</a:t>
            </a:r>
          </a:p>
        </p:txBody>
      </p:sp>
      <p:sp>
        <p:nvSpPr>
          <p:cNvPr id="176" name="Shape 176"/>
          <p:cNvSpPr txBox="1">
            <a:spLocks noGrp="1"/>
          </p:cNvSpPr>
          <p:nvPr>
            <p:ph type="body" idx="1"/>
          </p:nvPr>
        </p:nvSpPr>
        <p:spPr>
          <a:xfrm>
            <a:off x="457200" y="1828800"/>
            <a:ext cx="8228012" cy="4800600"/>
          </a:xfrm>
          <a:prstGeom prst="rect">
            <a:avLst/>
          </a:prstGeom>
          <a:noFill/>
          <a:ln>
            <a:noFill/>
          </a:ln>
        </p:spPr>
        <p:txBody>
          <a:bodyPr lIns="90000" tIns="46800" rIns="90000" bIns="46800" anchor="t" anchorCtr="0">
            <a:spAutoFit/>
          </a:bodyPr>
          <a:lstStyle/>
          <a:p>
            <a:pPr marL="0" marR="0" lvl="0" indent="0" algn="l" rtl="0">
              <a:lnSpc>
                <a:spcPct val="80000"/>
              </a:lnSpc>
              <a:spcBef>
                <a:spcPts val="500"/>
              </a:spcBef>
              <a:buClr>
                <a:schemeClr val="dk1"/>
              </a:buClr>
              <a:buSzPct val="69444"/>
              <a:buFont typeface="Arial"/>
              <a:buChar char="•"/>
            </a:pPr>
            <a:r>
              <a:rPr lang="x-none" sz="3000" b="1" i="0" u="none" strike="noStrike" cap="none" baseline="0">
                <a:solidFill>
                  <a:srgbClr val="000000"/>
                </a:solidFill>
                <a:latin typeface="Times New Roman"/>
                <a:ea typeface="Times New Roman"/>
                <a:cs typeface="Times New Roman"/>
                <a:sym typeface="Times New Roman"/>
              </a:rPr>
              <a:t>Example:</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Courier New"/>
                <a:ea typeface="Courier New"/>
                <a:cs typeface="Courier New"/>
                <a:sym typeface="Courier New"/>
              </a:rPr>
              <a:t>xor CL, [12H]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Exclusive Or the contents of register CL (last byte of ECX register) with contents of address </a:t>
            </a:r>
            <a:r>
              <a:rPr lang="x-none" sz="2200" b="0" i="0" u="none" strike="noStrike" cap="none" baseline="0">
                <a:solidFill>
                  <a:srgbClr val="000000"/>
                </a:solidFill>
                <a:latin typeface="Courier New"/>
                <a:ea typeface="Courier New"/>
                <a:cs typeface="Courier New"/>
                <a:sym typeface="Courier New"/>
              </a:rPr>
              <a:t>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Opcode for xor is </a:t>
            </a:r>
            <a:r>
              <a:rPr lang="x-none" sz="2200" b="0" i="0" u="none" strike="noStrike" cap="none" baseline="0">
                <a:solidFill>
                  <a:srgbClr val="000000"/>
                </a:solidFill>
                <a:latin typeface="Courier New"/>
                <a:ea typeface="Courier New"/>
                <a:cs typeface="Courier New"/>
                <a:sym typeface="Courier New"/>
              </a:rPr>
              <a:t>001100dw</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d = direction = </a:t>
            </a:r>
            <a:r>
              <a:rPr lang="x-none" sz="2200" b="0" i="0" u="none" strike="noStrike" cap="none" baseline="0">
                <a:solidFill>
                  <a:srgbClr val="000000"/>
                </a:solidFill>
                <a:latin typeface="Courier New"/>
                <a:ea typeface="Courier New"/>
                <a:cs typeface="Courier New"/>
                <a:sym typeface="Courier New"/>
              </a:rPr>
              <a:t>1</a:t>
            </a:r>
            <a:r>
              <a:rPr lang="x-none" sz="2200" b="0" i="0" u="none" strike="noStrike" cap="none" baseline="0">
                <a:solidFill>
                  <a:srgbClr val="000000"/>
                </a:solidFill>
                <a:latin typeface="Times New Roman"/>
                <a:ea typeface="Times New Roman"/>
                <a:cs typeface="Times New Roman"/>
                <a:sym typeface="Times New Roman"/>
              </a:rPr>
              <a:t> because CL is the destination</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w = dword vs. byte = </a:t>
            </a:r>
            <a:r>
              <a:rPr lang="x-none" sz="2200" b="0" i="0" u="none" strike="noStrike" cap="none" baseline="0">
                <a:solidFill>
                  <a:srgbClr val="000000"/>
                </a:solidFill>
                <a:latin typeface="Courier New"/>
                <a:ea typeface="Courier New"/>
                <a:cs typeface="Courier New"/>
                <a:sym typeface="Courier New"/>
              </a:rPr>
              <a:t>0</a:t>
            </a:r>
            <a:r>
              <a:rPr lang="x-none" sz="2200" b="0" i="0" u="none" strike="noStrike" cap="none" baseline="0">
                <a:solidFill>
                  <a:srgbClr val="000000"/>
                </a:solidFill>
                <a:latin typeface="Times New Roman"/>
                <a:ea typeface="Times New Roman"/>
                <a:cs typeface="Times New Roman"/>
                <a:sym typeface="Times New Roman"/>
              </a:rPr>
              <a:t> because we are using bytes</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Code for CL is </a:t>
            </a:r>
            <a:r>
              <a:rPr lang="x-none" sz="2200" b="0" i="0" u="none" strike="noStrike" cap="none" baseline="0">
                <a:solidFill>
                  <a:srgbClr val="000000"/>
                </a:solidFill>
                <a:latin typeface="Courier New"/>
                <a:ea typeface="Courier New"/>
                <a:cs typeface="Courier New"/>
                <a:sym typeface="Courier New"/>
              </a:rPr>
              <a:t>001</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MOD = </a:t>
            </a:r>
            <a:r>
              <a:rPr lang="x-none" sz="2200" b="0" i="0" u="none" strike="noStrike" cap="none" baseline="0">
                <a:solidFill>
                  <a:srgbClr val="000000"/>
                </a:solidFill>
                <a:latin typeface="Courier New"/>
                <a:ea typeface="Courier New"/>
                <a:cs typeface="Courier New"/>
                <a:sym typeface="Courier New"/>
              </a:rPr>
              <a:t>00</a:t>
            </a:r>
            <a:r>
              <a:rPr lang="x-none" sz="2200" b="0" i="0" u="none" strike="noStrike" cap="none" baseline="0">
                <a:solidFill>
                  <a:srgbClr val="000000"/>
                </a:solidFill>
                <a:latin typeface="Times New Roman"/>
                <a:ea typeface="Times New Roman"/>
                <a:cs typeface="Times New Roman"/>
                <a:sym typeface="Times New Roman"/>
              </a:rPr>
              <a:t> (Because we have simple displacement)</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R/M = </a:t>
            </a:r>
            <a:r>
              <a:rPr lang="x-none" sz="2200" b="0" i="0" u="none" strike="noStrike" cap="none" baseline="0">
                <a:solidFill>
                  <a:srgbClr val="000000"/>
                </a:solidFill>
                <a:latin typeface="Courier New"/>
                <a:ea typeface="Courier New"/>
                <a:cs typeface="Courier New"/>
                <a:sym typeface="Courier New"/>
              </a:rPr>
              <a:t>110</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So…</a:t>
            </a:r>
            <a:r>
              <a:rPr lang="x-none" sz="2200" b="0" i="0" u="none" strike="noStrike" cap="none" baseline="0">
                <a:solidFill>
                  <a:srgbClr val="000000"/>
                </a:solidFill>
                <a:latin typeface="Courier New"/>
                <a:ea typeface="Courier New"/>
                <a:cs typeface="Courier New"/>
                <a:sym typeface="Courier New"/>
              </a:rPr>
              <a:t> xor CL, [12H] =</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00110010 00001110 00010010 00000000 00000000 00000000</a:t>
            </a:r>
            <a:r>
              <a:rPr lang="x-none" sz="1900" b="0" i="0" u="none" strike="noStrike" cap="none" baseline="-25000">
                <a:solidFill>
                  <a:srgbClr val="000000"/>
                </a:solidFill>
                <a:latin typeface="Courier New"/>
                <a:ea typeface="Courier New"/>
                <a:cs typeface="Courier New"/>
                <a:sym typeface="Courier New"/>
              </a:rPr>
              <a:t>2</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32 0E 12 00 00 00</a:t>
            </a:r>
            <a:r>
              <a:rPr lang="x-none" sz="1900" b="0" i="0" u="none" strike="noStrike" cap="none" baseline="-25000">
                <a:solidFill>
                  <a:srgbClr val="000000"/>
                </a:solidFill>
                <a:latin typeface="Courier New"/>
                <a:ea typeface="Courier New"/>
                <a:cs typeface="Courier New"/>
                <a:sym typeface="Courier New"/>
              </a:rPr>
              <a:t>16</a:t>
            </a:r>
          </a:p>
          <a:p>
            <a:endParaRPr dirty="0"/>
          </a:p>
          <a:p>
            <a:endParaRPr dirty="0"/>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idx="4294967295"/>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Format</a:t>
            </a:r>
          </a:p>
        </p:txBody>
      </p:sp>
      <p:sp>
        <p:nvSpPr>
          <p:cNvPr id="176" name="Shape 176"/>
          <p:cNvSpPr txBox="1">
            <a:spLocks noGrp="1"/>
          </p:cNvSpPr>
          <p:nvPr>
            <p:ph type="body" idx="4294967295"/>
          </p:nvPr>
        </p:nvSpPr>
        <p:spPr>
          <a:xfrm>
            <a:off x="457200" y="1828800"/>
            <a:ext cx="8228012" cy="5767862"/>
          </a:xfrm>
          <a:prstGeom prst="rect">
            <a:avLst/>
          </a:prstGeom>
          <a:noFill/>
          <a:ln>
            <a:noFill/>
          </a:ln>
        </p:spPr>
        <p:txBody>
          <a:bodyPr lIns="90000" tIns="46800" rIns="90000" bIns="46800" anchor="t" anchorCtr="0">
            <a:spAutoFit/>
          </a:bodyPr>
          <a:lstStyle/>
          <a:p>
            <a:pPr marL="0" marR="0" lvl="0" indent="0" algn="l" rtl="0">
              <a:lnSpc>
                <a:spcPct val="80000"/>
              </a:lnSpc>
              <a:spcBef>
                <a:spcPts val="500"/>
              </a:spcBef>
              <a:buClr>
                <a:schemeClr val="dk1"/>
              </a:buClr>
              <a:buSzPct val="69444"/>
              <a:buFont typeface="Arial"/>
              <a:buChar char="•"/>
            </a:pPr>
            <a:r>
              <a:rPr lang="x-none" sz="3000" b="1" i="0" u="none" strike="noStrike" cap="none" baseline="0">
                <a:solidFill>
                  <a:srgbClr val="000000"/>
                </a:solidFill>
                <a:latin typeface="Times New Roman"/>
                <a:ea typeface="Times New Roman"/>
                <a:cs typeface="Times New Roman"/>
                <a:sym typeface="Times New Roman"/>
              </a:rPr>
              <a:t>Example:</a:t>
            </a:r>
          </a:p>
          <a:p>
            <a:pPr marL="457200" marR="0" lvl="1" indent="0" algn="l" rtl="0">
              <a:lnSpc>
                <a:spcPct val="80000"/>
              </a:lnSpc>
              <a:spcBef>
                <a:spcPts val="400"/>
              </a:spcBef>
              <a:buClr>
                <a:srgbClr val="999966"/>
              </a:buClr>
              <a:buSzPct val="75757"/>
              <a:buFont typeface="Arial"/>
              <a:buChar char="•"/>
            </a:pPr>
            <a:r>
              <a:rPr lang="en-US" sz="2200" dirty="0" smtClean="0">
                <a:latin typeface="Courier New"/>
                <a:ea typeface="Courier New"/>
                <a:cs typeface="Courier New"/>
                <a:sym typeface="Courier New"/>
              </a:rPr>
              <a:t>add</a:t>
            </a:r>
            <a:r>
              <a:rPr lang="x-none" sz="2200" b="0" i="0" u="none" strike="noStrike" cap="none" baseline="0" smtClean="0">
                <a:solidFill>
                  <a:srgbClr val="000000"/>
                </a:solidFill>
                <a:latin typeface="Courier New"/>
                <a:ea typeface="Courier New"/>
                <a:cs typeface="Courier New"/>
                <a:sym typeface="Courier New"/>
              </a:rPr>
              <a:t> </a:t>
            </a:r>
            <a:r>
              <a:rPr lang="en-US" sz="2200" b="0" i="0" u="none" strike="noStrike" cap="none" baseline="0" dirty="0" smtClean="0">
                <a:solidFill>
                  <a:srgbClr val="000000"/>
                </a:solidFill>
                <a:latin typeface="Courier New"/>
                <a:ea typeface="Courier New"/>
                <a:cs typeface="Courier New"/>
                <a:sym typeface="Courier New"/>
              </a:rPr>
              <a:t>AL</a:t>
            </a:r>
            <a:r>
              <a:rPr lang="x-none" sz="2200" b="0" i="0" u="none" strike="noStrike" cap="none" baseline="0" smtClean="0">
                <a:solidFill>
                  <a:srgbClr val="000000"/>
                </a:solidFill>
                <a:latin typeface="Courier New"/>
                <a:ea typeface="Courier New"/>
                <a:cs typeface="Courier New"/>
                <a:sym typeface="Courier New"/>
              </a:rPr>
              <a:t>,</a:t>
            </a:r>
            <a:r>
              <a:rPr lang="en-US" sz="2200" b="0" i="0" u="none" strike="noStrike" cap="none" baseline="0" dirty="0" smtClean="0">
                <a:solidFill>
                  <a:srgbClr val="000000"/>
                </a:solidFill>
                <a:latin typeface="Courier New"/>
                <a:ea typeface="Courier New"/>
                <a:cs typeface="Courier New"/>
                <a:sym typeface="Courier New"/>
              </a:rPr>
              <a:t> 12H</a:t>
            </a:r>
            <a:endParaRPr lang="x-none" sz="2200" b="0" i="0" u="none" strike="noStrike" cap="none" baseline="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5757"/>
              <a:buFont typeface="Arial"/>
              <a:buChar char="•"/>
            </a:pPr>
            <a:r>
              <a:rPr lang="en-US" sz="2200" b="0" i="0" u="none" strike="noStrike" cap="none" baseline="0" dirty="0" smtClean="0">
                <a:solidFill>
                  <a:srgbClr val="000000"/>
                </a:solidFill>
                <a:latin typeface="Times New Roman"/>
                <a:ea typeface="Times New Roman"/>
                <a:cs typeface="Times New Roman"/>
                <a:sym typeface="Times New Roman"/>
              </a:rPr>
              <a:t>Add </a:t>
            </a:r>
            <a:r>
              <a:rPr lang="en-US" sz="2200" dirty="0" smtClean="0"/>
              <a:t>12H </a:t>
            </a:r>
            <a:r>
              <a:rPr lang="en-US" sz="2200" b="0" i="0" u="none" strike="noStrike" cap="none" dirty="0" smtClean="0">
                <a:solidFill>
                  <a:srgbClr val="000000"/>
                </a:solidFill>
                <a:latin typeface="Times New Roman"/>
                <a:ea typeface="Times New Roman"/>
                <a:cs typeface="Times New Roman"/>
                <a:sym typeface="Times New Roman"/>
              </a:rPr>
              <a:t>to AL.</a:t>
            </a:r>
            <a:endParaRPr lang="x-none" sz="2200" b="0" i="0" u="none" strike="noStrike" cap="none" baseline="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Opcode for </a:t>
            </a:r>
            <a:r>
              <a:rPr lang="en-US" sz="2200" b="0" i="0" u="none" strike="noStrike" cap="none" baseline="0" dirty="0" smtClean="0">
                <a:solidFill>
                  <a:srgbClr val="000000"/>
                </a:solidFill>
                <a:latin typeface="Times New Roman"/>
                <a:ea typeface="Times New Roman"/>
                <a:cs typeface="Times New Roman"/>
                <a:sym typeface="Times New Roman"/>
              </a:rPr>
              <a:t>add </a:t>
            </a:r>
            <a:r>
              <a:rPr lang="x-none" sz="2200" b="0" i="0" u="none" strike="noStrike" cap="none" baseline="0" smtClean="0">
                <a:solidFill>
                  <a:srgbClr val="000000"/>
                </a:solidFill>
                <a:latin typeface="Times New Roman"/>
                <a:ea typeface="Times New Roman"/>
                <a:cs typeface="Times New Roman"/>
                <a:sym typeface="Times New Roman"/>
              </a:rPr>
              <a:t>is </a:t>
            </a:r>
            <a:r>
              <a:rPr lang="en-US" sz="2200" b="0" i="0" u="none" strike="noStrike" cap="none" baseline="0" dirty="0" smtClean="0">
                <a:solidFill>
                  <a:srgbClr val="000000"/>
                </a:solidFill>
                <a:latin typeface="Courier New"/>
                <a:ea typeface="Courier New"/>
                <a:cs typeface="Courier New"/>
                <a:sym typeface="Courier New"/>
              </a:rPr>
              <a:t>00000100</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smtClean="0">
                <a:solidFill>
                  <a:srgbClr val="000000"/>
                </a:solidFill>
                <a:latin typeface="Times New Roman"/>
                <a:ea typeface="Times New Roman"/>
                <a:cs typeface="Times New Roman"/>
                <a:sym typeface="Times New Roman"/>
              </a:rPr>
              <a:t>Code </a:t>
            </a:r>
            <a:r>
              <a:rPr lang="x-none" sz="2200" b="0" i="0" u="none" strike="noStrike" cap="none" baseline="0">
                <a:solidFill>
                  <a:srgbClr val="000000"/>
                </a:solidFill>
                <a:latin typeface="Times New Roman"/>
                <a:ea typeface="Times New Roman"/>
                <a:cs typeface="Times New Roman"/>
                <a:sym typeface="Times New Roman"/>
              </a:rPr>
              <a:t>for </a:t>
            </a:r>
            <a:r>
              <a:rPr lang="en-US" sz="2200" b="0" i="0" u="none" strike="noStrike" cap="none" baseline="0" dirty="0" smtClean="0">
                <a:solidFill>
                  <a:srgbClr val="000000"/>
                </a:solidFill>
                <a:latin typeface="Times New Roman"/>
                <a:ea typeface="Times New Roman"/>
                <a:cs typeface="Times New Roman"/>
                <a:sym typeface="Times New Roman"/>
              </a:rPr>
              <a:t>AL</a:t>
            </a:r>
            <a:r>
              <a:rPr lang="x-none" sz="2200" b="0" i="0" u="none" strike="noStrike" cap="none" baseline="0" smtClean="0">
                <a:solidFill>
                  <a:srgbClr val="000000"/>
                </a:solidFill>
                <a:latin typeface="Times New Roman"/>
                <a:ea typeface="Times New Roman"/>
                <a:cs typeface="Times New Roman"/>
                <a:sym typeface="Times New Roman"/>
              </a:rPr>
              <a:t> is </a:t>
            </a:r>
            <a:r>
              <a:rPr lang="x-none" sz="2200" b="0" i="0" u="none" strike="noStrike" cap="none" baseline="0" smtClean="0">
                <a:solidFill>
                  <a:srgbClr val="000000"/>
                </a:solidFill>
                <a:latin typeface="Courier New"/>
                <a:ea typeface="Courier New"/>
                <a:cs typeface="Courier New"/>
                <a:sym typeface="Courier New"/>
              </a:rPr>
              <a:t>00</a:t>
            </a:r>
            <a:r>
              <a:rPr lang="en-US" sz="2200" b="0" i="0" u="none" strike="noStrike" cap="none" baseline="0" dirty="0" smtClean="0">
                <a:solidFill>
                  <a:srgbClr val="000000"/>
                </a:solidFill>
                <a:latin typeface="Courier New"/>
                <a:ea typeface="Courier New"/>
                <a:cs typeface="Courier New"/>
                <a:sym typeface="Courier New"/>
              </a:rPr>
              <a:t>0</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smtClean="0">
                <a:solidFill>
                  <a:srgbClr val="000000"/>
                </a:solidFill>
                <a:latin typeface="Times New Roman"/>
                <a:ea typeface="Times New Roman"/>
                <a:cs typeface="Times New Roman"/>
                <a:sym typeface="Times New Roman"/>
              </a:rPr>
              <a:t>MOD </a:t>
            </a:r>
            <a:r>
              <a:rPr lang="x-none" sz="2200" b="0" i="0" u="none" strike="noStrike" cap="none" baseline="0">
                <a:solidFill>
                  <a:srgbClr val="000000"/>
                </a:solidFill>
                <a:latin typeface="Times New Roman"/>
                <a:ea typeface="Times New Roman"/>
                <a:cs typeface="Times New Roman"/>
                <a:sym typeface="Times New Roman"/>
              </a:rPr>
              <a:t>= </a:t>
            </a:r>
            <a:r>
              <a:rPr lang="en-US" sz="2200" b="0" i="0" u="none" strike="noStrike" cap="none" baseline="0" dirty="0" smtClean="0">
                <a:solidFill>
                  <a:srgbClr val="000000"/>
                </a:solidFill>
                <a:latin typeface="Courier New"/>
                <a:ea typeface="Courier New"/>
                <a:cs typeface="Courier New"/>
                <a:sym typeface="Courier New"/>
              </a:rPr>
              <a:t>11 </a:t>
            </a:r>
            <a:r>
              <a:rPr lang="x-none" sz="2200" b="0" i="0" u="none" strike="noStrike" cap="none" baseline="0" smtClean="0">
                <a:solidFill>
                  <a:srgbClr val="000000"/>
                </a:solidFill>
                <a:latin typeface="Times New Roman"/>
                <a:ea typeface="Times New Roman"/>
                <a:cs typeface="Times New Roman"/>
                <a:sym typeface="Times New Roman"/>
              </a:rPr>
              <a:t>(Because </a:t>
            </a:r>
            <a:r>
              <a:rPr lang="en-US" sz="2200" b="0" i="0" u="none" strike="noStrike" cap="none" baseline="0" dirty="0" smtClean="0">
                <a:solidFill>
                  <a:srgbClr val="000000"/>
                </a:solidFill>
                <a:latin typeface="Times New Roman"/>
                <a:ea typeface="Times New Roman"/>
                <a:cs typeface="Times New Roman"/>
                <a:sym typeface="Times New Roman"/>
              </a:rPr>
              <a:t>are using an immediate operation</a:t>
            </a:r>
            <a:r>
              <a:rPr lang="x-none" sz="2200" b="0" i="0" u="none" strike="noStrike" cap="none" baseline="0" smtClean="0">
                <a:solidFill>
                  <a:srgbClr val="000000"/>
                </a:solidFill>
                <a:latin typeface="Times New Roman"/>
                <a:ea typeface="Times New Roman"/>
                <a:cs typeface="Times New Roman"/>
                <a:sym typeface="Times New Roman"/>
              </a:rPr>
              <a:t>)</a:t>
            </a:r>
            <a:endParaRPr lang="en-US" sz="2200" b="0" i="0" u="none" strike="noStrike" cap="none" baseline="0" dirty="0" smtClean="0">
              <a:solidFill>
                <a:srgbClr val="000000"/>
              </a:solidFill>
              <a:latin typeface="Times New Roman"/>
              <a:ea typeface="Times New Roman"/>
              <a:cs typeface="Times New Roman"/>
              <a:sym typeface="Times New Roman"/>
            </a:endParaRPr>
          </a:p>
          <a:p>
            <a:pPr marL="914400" marR="0" lvl="2" indent="0" algn="l" rtl="0">
              <a:lnSpc>
                <a:spcPct val="80000"/>
              </a:lnSpc>
              <a:spcBef>
                <a:spcPts val="400"/>
              </a:spcBef>
              <a:buClr>
                <a:srgbClr val="999966"/>
              </a:buClr>
              <a:buSzPct val="75757"/>
              <a:buFont typeface="Arial"/>
              <a:buChar char="•"/>
            </a:pPr>
            <a:r>
              <a:rPr lang="en-US" sz="2200" dirty="0" err="1" smtClean="0"/>
              <a:t>reg</a:t>
            </a:r>
            <a:r>
              <a:rPr lang="en-US" sz="2200" dirty="0" smtClean="0"/>
              <a:t> = </a:t>
            </a:r>
            <a:r>
              <a:rPr lang="en-US" sz="2200" dirty="0" smtClean="0">
                <a:latin typeface="Courier New" pitchFamily="49" charset="0"/>
                <a:cs typeface="Courier New" pitchFamily="49" charset="0"/>
              </a:rPr>
              <a:t>110</a:t>
            </a:r>
            <a:endParaRPr lang="x-none" sz="2200" b="0" i="0" u="none" strike="noStrike" cap="none" baseline="0">
              <a:solidFill>
                <a:srgbClr val="000000"/>
              </a:solidFill>
              <a:latin typeface="Courier New" pitchFamily="49" charset="0"/>
              <a:cs typeface="Courier New" pitchFamily="49" charset="0"/>
              <a:sym typeface="Times New Roman"/>
            </a:endParaRPr>
          </a:p>
          <a:p>
            <a:pPr marL="457200" marR="0" lvl="1" indent="0" algn="l" rtl="0">
              <a:lnSpc>
                <a:spcPct val="80000"/>
              </a:lnSpc>
              <a:spcBef>
                <a:spcPts val="400"/>
              </a:spcBef>
              <a:buClr>
                <a:srgbClr val="999966"/>
              </a:buClr>
              <a:buSzPct val="75757"/>
              <a:buFont typeface="Arial"/>
              <a:buChar char="•"/>
            </a:pPr>
            <a:endParaRPr lang="en-US" sz="2200" b="0" i="0" u="none" strike="noStrike" cap="none" baseline="0" dirty="0" smtClean="0">
              <a:solidFill>
                <a:srgbClr val="000000"/>
              </a:solidFill>
              <a:latin typeface="Times New Roman"/>
              <a:ea typeface="Times New Roman"/>
              <a:cs typeface="Times New Roman"/>
              <a:sym typeface="Times New Roman"/>
            </a:endParaRPr>
          </a:p>
          <a:p>
            <a:pPr marL="457200" marR="0" lvl="1" indent="0" algn="l" rtl="0">
              <a:lnSpc>
                <a:spcPct val="80000"/>
              </a:lnSpc>
              <a:spcBef>
                <a:spcPts val="400"/>
              </a:spcBef>
              <a:buClr>
                <a:srgbClr val="999966"/>
              </a:buClr>
              <a:buSzPct val="75757"/>
              <a:buFont typeface="Arial"/>
              <a:buChar char="•"/>
            </a:pPr>
            <a:endParaRPr lang="en-US" sz="2200" dirty="0" smtClean="0"/>
          </a:p>
          <a:p>
            <a:pPr marL="457200" marR="0" lvl="1" indent="0" algn="l" rtl="0">
              <a:lnSpc>
                <a:spcPct val="80000"/>
              </a:lnSpc>
              <a:spcBef>
                <a:spcPts val="400"/>
              </a:spcBef>
              <a:buClr>
                <a:srgbClr val="999966"/>
              </a:buClr>
              <a:buSzPct val="75757"/>
              <a:buFont typeface="Arial"/>
              <a:buChar char="•"/>
            </a:pPr>
            <a:endParaRPr lang="en-US" sz="2200" b="0" i="0" u="none" strike="noStrike" cap="none" baseline="0" dirty="0" smtClean="0">
              <a:solidFill>
                <a:srgbClr val="000000"/>
              </a:solidFill>
              <a:latin typeface="Times New Roman"/>
              <a:ea typeface="Times New Roman"/>
              <a:cs typeface="Times New Roman"/>
              <a:sym typeface="Times New Roman"/>
            </a:endParaRPr>
          </a:p>
          <a:p>
            <a:pPr marL="457200" marR="0" lvl="1" indent="0" algn="l" rtl="0">
              <a:lnSpc>
                <a:spcPct val="80000"/>
              </a:lnSpc>
              <a:spcBef>
                <a:spcPts val="400"/>
              </a:spcBef>
              <a:buClr>
                <a:srgbClr val="999966"/>
              </a:buClr>
              <a:buSzPct val="75757"/>
              <a:buFont typeface="Arial"/>
              <a:buChar char="•"/>
            </a:pPr>
            <a:endParaRPr lang="en-US" sz="2200" dirty="0" smtClean="0"/>
          </a:p>
          <a:p>
            <a:pPr marL="457200" marR="0" lvl="1" indent="0" algn="l" rtl="0">
              <a:lnSpc>
                <a:spcPct val="80000"/>
              </a:lnSpc>
              <a:spcBef>
                <a:spcPts val="400"/>
              </a:spcBef>
              <a:buClr>
                <a:srgbClr val="999966"/>
              </a:buClr>
              <a:buSzPct val="75757"/>
              <a:buFont typeface="Arial"/>
              <a:buChar char="•"/>
            </a:pPr>
            <a:r>
              <a:rPr lang="x-none" sz="2200" b="0" i="0" u="none" strike="noStrike" cap="none" baseline="0" smtClean="0">
                <a:solidFill>
                  <a:srgbClr val="000000"/>
                </a:solidFill>
                <a:latin typeface="Times New Roman"/>
                <a:ea typeface="Times New Roman"/>
                <a:cs typeface="Times New Roman"/>
                <a:sym typeface="Times New Roman"/>
              </a:rPr>
              <a:t>So</a:t>
            </a:r>
            <a:r>
              <a:rPr lang="x-none" sz="2200" b="0" i="0" u="none" strike="noStrike" cap="none" baseline="0">
                <a:solidFill>
                  <a:srgbClr val="000000"/>
                </a:solidFill>
                <a:latin typeface="Times New Roman"/>
                <a:ea typeface="Times New Roman"/>
                <a:cs typeface="Times New Roman"/>
                <a:sym typeface="Times New Roman"/>
              </a:rPr>
              <a:t>…</a:t>
            </a:r>
            <a:r>
              <a:rPr lang="x-none" sz="2200" b="0" i="0" u="none" strike="noStrike" cap="none" baseline="0">
                <a:solidFill>
                  <a:srgbClr val="000000"/>
                </a:solidFill>
                <a:latin typeface="Courier New"/>
                <a:ea typeface="Courier New"/>
                <a:cs typeface="Courier New"/>
                <a:sym typeface="Courier New"/>
              </a:rPr>
              <a:t> </a:t>
            </a:r>
            <a:r>
              <a:rPr lang="en-US" sz="2200" b="0" i="0" u="none" strike="noStrike" cap="none" baseline="0" dirty="0" smtClean="0">
                <a:solidFill>
                  <a:srgbClr val="000000"/>
                </a:solidFill>
                <a:latin typeface="Courier New"/>
                <a:ea typeface="Courier New"/>
                <a:cs typeface="Courier New"/>
                <a:sym typeface="Courier New"/>
              </a:rPr>
              <a:t>add AL, 12H </a:t>
            </a:r>
            <a:r>
              <a:rPr lang="x-none" sz="2200" b="0" i="0" u="none" strike="noStrike" cap="none" baseline="0" smtClean="0">
                <a:solidFill>
                  <a:srgbClr val="000000"/>
                </a:solidFill>
                <a:latin typeface="Courier New"/>
                <a:ea typeface="Courier New"/>
                <a:cs typeface="Courier New"/>
                <a:sym typeface="Courier New"/>
              </a:rPr>
              <a:t>=</a:t>
            </a:r>
            <a:endParaRPr lang="x-none" sz="2200" b="0" i="0" u="none" strike="noStrike" cap="none" baseline="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4561"/>
              <a:buFont typeface="Arial"/>
              <a:buChar char="•"/>
            </a:pPr>
            <a:r>
              <a:rPr lang="en-US" sz="1900" b="0" i="0" u="none" strike="noStrike" cap="none" baseline="0" dirty="0" smtClean="0">
                <a:solidFill>
                  <a:srgbClr val="000000"/>
                </a:solidFill>
                <a:latin typeface="Courier New"/>
                <a:ea typeface="Courier New"/>
                <a:cs typeface="Courier New"/>
                <a:sym typeface="Courier New"/>
              </a:rPr>
              <a:t>00000100</a:t>
            </a:r>
            <a:r>
              <a:rPr lang="x-none" sz="1900" b="0" i="0" u="none" strike="noStrike" cap="none" baseline="0" smtClean="0">
                <a:solidFill>
                  <a:srgbClr val="000000"/>
                </a:solidFill>
                <a:latin typeface="Courier New"/>
                <a:ea typeface="Courier New"/>
                <a:cs typeface="Courier New"/>
                <a:sym typeface="Courier New"/>
              </a:rPr>
              <a:t> </a:t>
            </a:r>
            <a:r>
              <a:rPr lang="en-US" sz="1900" b="0" i="0" u="none" strike="noStrike" cap="none" baseline="0" dirty="0" smtClean="0">
                <a:solidFill>
                  <a:srgbClr val="000000"/>
                </a:solidFill>
                <a:latin typeface="Courier New"/>
                <a:ea typeface="Courier New"/>
                <a:cs typeface="Courier New"/>
                <a:sym typeface="Courier New"/>
              </a:rPr>
              <a:t>11110000</a:t>
            </a:r>
            <a:r>
              <a:rPr lang="en-US" sz="1900" b="0" i="0" u="none" strike="noStrike" cap="none" dirty="0" smtClean="0">
                <a:solidFill>
                  <a:srgbClr val="000000"/>
                </a:solidFill>
                <a:latin typeface="Courier New"/>
                <a:ea typeface="Courier New"/>
                <a:cs typeface="Courier New"/>
                <a:sym typeface="Courier New"/>
              </a:rPr>
              <a:t> </a:t>
            </a:r>
            <a:r>
              <a:rPr lang="en-US" sz="1900" b="0" i="0" u="none" strike="noStrike" cap="none" baseline="0" dirty="0" smtClean="0">
                <a:solidFill>
                  <a:srgbClr val="000000"/>
                </a:solidFill>
                <a:latin typeface="Courier New"/>
                <a:ea typeface="Courier New"/>
                <a:cs typeface="Courier New"/>
                <a:sym typeface="Courier New"/>
              </a:rPr>
              <a:t>00010010</a:t>
            </a:r>
            <a:r>
              <a:rPr lang="x-none" sz="1900" b="0" i="0" u="none" strike="noStrike" cap="none" baseline="-25000" smtClean="0">
                <a:solidFill>
                  <a:srgbClr val="000000"/>
                </a:solidFill>
                <a:latin typeface="Courier New"/>
                <a:ea typeface="Courier New"/>
                <a:cs typeface="Courier New"/>
                <a:sym typeface="Courier New"/>
              </a:rPr>
              <a:t>2</a:t>
            </a:r>
            <a:endParaRPr lang="x-none" sz="1900" b="0" i="0" u="none" strike="noStrike" cap="none" baseline="-2500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4561"/>
              <a:buFont typeface="Arial"/>
              <a:buChar char="•"/>
            </a:pPr>
            <a:r>
              <a:rPr lang="en-US" sz="1900" b="0" i="0" u="none" strike="noStrike" cap="none" baseline="0" dirty="0" smtClean="0">
                <a:solidFill>
                  <a:srgbClr val="000000"/>
                </a:solidFill>
                <a:latin typeface="Courier New"/>
                <a:ea typeface="Courier New"/>
                <a:cs typeface="Courier New"/>
                <a:sym typeface="Courier New"/>
              </a:rPr>
              <a:t>04</a:t>
            </a:r>
            <a:r>
              <a:rPr lang="x-none" sz="1900" b="0" i="0" u="none" strike="noStrike" cap="none" baseline="0" smtClean="0">
                <a:solidFill>
                  <a:srgbClr val="000000"/>
                </a:solidFill>
                <a:latin typeface="Courier New"/>
                <a:ea typeface="Courier New"/>
                <a:cs typeface="Courier New"/>
                <a:sym typeface="Courier New"/>
              </a:rPr>
              <a:t> </a:t>
            </a:r>
            <a:r>
              <a:rPr lang="en-US" sz="1900" b="0" i="0" u="none" strike="noStrike" cap="none" baseline="0" dirty="0" smtClean="0">
                <a:solidFill>
                  <a:srgbClr val="000000"/>
                </a:solidFill>
                <a:latin typeface="Courier New"/>
                <a:ea typeface="Courier New"/>
                <a:cs typeface="Courier New"/>
                <a:sym typeface="Courier New"/>
              </a:rPr>
              <a:t>F0 12</a:t>
            </a:r>
            <a:r>
              <a:rPr lang="x-none" sz="1900" b="0" i="0" u="none" strike="noStrike" cap="none" baseline="-25000" smtClean="0">
                <a:solidFill>
                  <a:srgbClr val="000000"/>
                </a:solidFill>
                <a:latin typeface="Courier New"/>
                <a:ea typeface="Courier New"/>
                <a:cs typeface="Courier New"/>
                <a:sym typeface="Courier New"/>
              </a:rPr>
              <a:t>16</a:t>
            </a:r>
            <a:endParaRPr lang="x-none" sz="1900" b="0" i="0" u="none" strike="noStrike" cap="none" baseline="-25000">
              <a:solidFill>
                <a:srgbClr val="000000"/>
              </a:solidFill>
              <a:latin typeface="Courier New"/>
              <a:ea typeface="Courier New"/>
              <a:cs typeface="Courier New"/>
              <a:sym typeface="Courier New"/>
            </a:endParaRPr>
          </a:p>
          <a:p>
            <a:endParaRPr dirty="0"/>
          </a:p>
          <a:p>
            <a:endParaRPr dirty="0"/>
          </a:p>
        </p:txBody>
      </p:sp>
      <p:sp>
        <p:nvSpPr>
          <p:cNvPr id="4" name="3 Rectángulo"/>
          <p:cNvSpPr/>
          <p:nvPr/>
        </p:nvSpPr>
        <p:spPr>
          <a:xfrm>
            <a:off x="1447800" y="4648200"/>
            <a:ext cx="12192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opcode</a:t>
            </a:r>
            <a:endParaRPr lang="en-US" dirty="0"/>
          </a:p>
        </p:txBody>
      </p:sp>
      <p:sp>
        <p:nvSpPr>
          <p:cNvPr id="5" name="4 Rectángulo"/>
          <p:cNvSpPr/>
          <p:nvPr/>
        </p:nvSpPr>
        <p:spPr>
          <a:xfrm>
            <a:off x="2667000" y="4343400"/>
            <a:ext cx="1828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mod r/m</a:t>
            </a:r>
            <a:endParaRPr lang="en-US" dirty="0"/>
          </a:p>
        </p:txBody>
      </p:sp>
      <p:sp>
        <p:nvSpPr>
          <p:cNvPr id="6" name="5 Rectángulo"/>
          <p:cNvSpPr/>
          <p:nvPr/>
        </p:nvSpPr>
        <p:spPr>
          <a:xfrm>
            <a:off x="2667000" y="46482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mod</a:t>
            </a:r>
            <a:endParaRPr lang="en-US" dirty="0"/>
          </a:p>
        </p:txBody>
      </p:sp>
      <p:sp>
        <p:nvSpPr>
          <p:cNvPr id="8" name="7 Rectángulo"/>
          <p:cNvSpPr/>
          <p:nvPr/>
        </p:nvSpPr>
        <p:spPr>
          <a:xfrm>
            <a:off x="3276600" y="46482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reg</a:t>
            </a:r>
            <a:endParaRPr lang="en-US" dirty="0"/>
          </a:p>
        </p:txBody>
      </p:sp>
      <p:sp>
        <p:nvSpPr>
          <p:cNvPr id="9" name="8 Rectángulo"/>
          <p:cNvSpPr/>
          <p:nvPr/>
        </p:nvSpPr>
        <p:spPr>
          <a:xfrm>
            <a:off x="3886200" y="46482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r/m</a:t>
            </a:r>
            <a:endParaRPr lang="en-US" dirty="0"/>
          </a:p>
        </p:txBody>
      </p:sp>
      <p:sp>
        <p:nvSpPr>
          <p:cNvPr id="10" name="9 Rectángulo"/>
          <p:cNvSpPr/>
          <p:nvPr/>
        </p:nvSpPr>
        <p:spPr>
          <a:xfrm>
            <a:off x="1447800" y="4953000"/>
            <a:ext cx="12192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00000100</a:t>
            </a:r>
            <a:endParaRPr lang="en-US" dirty="0"/>
          </a:p>
        </p:txBody>
      </p:sp>
      <p:sp>
        <p:nvSpPr>
          <p:cNvPr id="11" name="10 Rectángulo"/>
          <p:cNvSpPr/>
          <p:nvPr/>
        </p:nvSpPr>
        <p:spPr>
          <a:xfrm>
            <a:off x="2667000" y="49530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11</a:t>
            </a:r>
            <a:endParaRPr lang="en-US" dirty="0"/>
          </a:p>
        </p:txBody>
      </p:sp>
      <p:sp>
        <p:nvSpPr>
          <p:cNvPr id="12" name="11 Rectángulo"/>
          <p:cNvSpPr/>
          <p:nvPr/>
        </p:nvSpPr>
        <p:spPr>
          <a:xfrm>
            <a:off x="3276600" y="49530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110</a:t>
            </a:r>
            <a:endParaRPr lang="en-US" dirty="0"/>
          </a:p>
        </p:txBody>
      </p:sp>
      <p:sp>
        <p:nvSpPr>
          <p:cNvPr id="13" name="12 Rectángulo"/>
          <p:cNvSpPr/>
          <p:nvPr/>
        </p:nvSpPr>
        <p:spPr>
          <a:xfrm>
            <a:off x="3886200" y="49530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000</a:t>
            </a:r>
            <a:endParaRPr lang="en-US" dirty="0"/>
          </a:p>
        </p:txBody>
      </p:sp>
      <p:sp>
        <p:nvSpPr>
          <p:cNvPr id="14" name="13 Rectángulo"/>
          <p:cNvSpPr/>
          <p:nvPr/>
        </p:nvSpPr>
        <p:spPr>
          <a:xfrm>
            <a:off x="4495800" y="4648200"/>
            <a:ext cx="12192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immediate</a:t>
            </a:r>
            <a:endParaRPr lang="en-US" dirty="0"/>
          </a:p>
        </p:txBody>
      </p:sp>
      <p:sp>
        <p:nvSpPr>
          <p:cNvPr id="15" name="14 Rectángulo"/>
          <p:cNvSpPr/>
          <p:nvPr/>
        </p:nvSpPr>
        <p:spPr>
          <a:xfrm>
            <a:off x="4495800" y="4953000"/>
            <a:ext cx="12192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00010010</a:t>
            </a:r>
            <a:endParaRPr lang="en-US" dirty="0"/>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Intel 80x86 CPU Instruction Set</a:t>
            </a:r>
          </a:p>
        </p:txBody>
      </p:sp>
      <p:sp>
        <p:nvSpPr>
          <p:cNvPr id="65" name="Shape 65"/>
          <p:cNvSpPr txBox="1"/>
          <p:nvPr/>
        </p:nvSpPr>
        <p:spPr>
          <a:xfrm>
            <a:off x="457200" y="1828800"/>
            <a:ext cx="8229600" cy="2694000"/>
          </a:xfrm>
          <a:prstGeom prst="rect">
            <a:avLst/>
          </a:prstGeom>
          <a:noFill/>
          <a:ln>
            <a:noFill/>
          </a:ln>
        </p:spPr>
        <p:txBody>
          <a:bodyPr lIns="91425" tIns="45700" rIns="91425" bIns="45700" anchor="t" anchorCtr="0">
            <a:spAutoFit/>
          </a:bodyPr>
          <a:lstStyle/>
          <a:p>
            <a:pPr marL="457200" marR="0" lvl="0" indent="-317500" algn="l" rtl="0">
              <a:spcBef>
                <a:spcPts val="800"/>
              </a:spcBef>
              <a:buClr>
                <a:srgbClr val="000000"/>
              </a:buClr>
              <a:buSzPct val="43750"/>
              <a:buFont typeface="Wingdings"/>
              <a:buChar char="§"/>
            </a:pPr>
            <a:r>
              <a:rPr lang="x-none" sz="3200" b="1">
                <a:solidFill>
                  <a:schemeClr val="dk1"/>
                </a:solidFill>
                <a:latin typeface="Times New Roman"/>
                <a:ea typeface="Times New Roman"/>
                <a:cs typeface="Times New Roman"/>
                <a:sym typeface="Times New Roman"/>
              </a:rPr>
              <a:t>Memory</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8-bit bytes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Each memory byte has 32-bit label called a physical address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Addresses are byte addresses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Memory size = 4,294,967,296 (2^32) bytes</a:t>
            </a:r>
          </a:p>
          <a:p>
            <a:endParaRPr dirty="0"/>
          </a:p>
        </p:txBody>
      </p:sp>
      <p:sp>
        <p:nvSpPr>
          <p:cNvPr id="66" name="Shape 66"/>
          <p:cNvSpPr txBox="1"/>
          <p:nvPr/>
        </p:nvSpPr>
        <p:spPr>
          <a:xfrm>
            <a:off x="580487" y="4225843"/>
            <a:ext cx="8008500" cy="2203499"/>
          </a:xfrm>
          <a:prstGeom prst="rect">
            <a:avLst/>
          </a:prstGeom>
        </p:spPr>
        <p:txBody>
          <a:bodyPr lIns="91425" tIns="91425" rIns="91425" bIns="91425" anchor="ctr" anchorCtr="0">
            <a:spAutoFit/>
          </a:bodyPr>
          <a:lstStyle/>
          <a:p>
            <a:pPr lvl="0" algn="ctr" rtl="0">
              <a:buNone/>
            </a:pPr>
            <a:r>
              <a:rPr lang="x-none"/>
              <a:t>bits within bytes numbered right (lsb) to left (msb) 0 to 7</a:t>
            </a:r>
          </a:p>
          <a:p>
            <a:pPr lvl="0" algn="ctr" rtl="0">
              <a:buNone/>
            </a:pPr>
            <a:r>
              <a:rPr lang="x-none"/>
              <a:t>    +-+-+-+-+-+-+-+-+</a:t>
            </a:r>
          </a:p>
          <a:p>
            <a:pPr lvl="0" algn="ctr" rtl="0">
              <a:buNone/>
            </a:pPr>
            <a:r>
              <a:rPr lang="x-none"/>
              <a:t>     7 6 5 4 3 2 1 0   &lt;- bit number</a:t>
            </a:r>
          </a:p>
          <a:p>
            <a:pPr lvl="0" algn="ctr" rtl="0">
              <a:buNone/>
            </a:pPr>
            <a:r>
              <a:rPr lang="x-none"/>
              <a:t>bytes within word numbered right (LSB) to left (MSB) 0 to 1 - "little endian"</a:t>
            </a:r>
          </a:p>
          <a:p>
            <a:pPr lvl="0" algn="ctr" rtl="0">
              <a:buNone/>
            </a:pPr>
            <a:r>
              <a:rPr lang="x-none"/>
              <a:t>    +--------+--------+</a:t>
            </a:r>
          </a:p>
          <a:p>
            <a:pPr lvl="0" algn="ctr" rtl="0">
              <a:buNone/>
            </a:pPr>
            <a:r>
              <a:rPr lang="x-none"/>
              <a:t>         1       0       &lt;- byte number</a:t>
            </a:r>
          </a:p>
          <a:p>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idx="4294967295"/>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Format</a:t>
            </a:r>
          </a:p>
        </p:txBody>
      </p:sp>
      <p:sp>
        <p:nvSpPr>
          <p:cNvPr id="176" name="Shape 176"/>
          <p:cNvSpPr txBox="1">
            <a:spLocks noGrp="1"/>
          </p:cNvSpPr>
          <p:nvPr>
            <p:ph type="body" idx="4294967295"/>
          </p:nvPr>
        </p:nvSpPr>
        <p:spPr>
          <a:xfrm>
            <a:off x="457200" y="1828800"/>
            <a:ext cx="8228012" cy="5767862"/>
          </a:xfrm>
          <a:prstGeom prst="rect">
            <a:avLst/>
          </a:prstGeom>
          <a:noFill/>
          <a:ln>
            <a:noFill/>
          </a:ln>
        </p:spPr>
        <p:txBody>
          <a:bodyPr lIns="90000" tIns="46800" rIns="90000" bIns="46800" anchor="t" anchorCtr="0">
            <a:spAutoFit/>
          </a:bodyPr>
          <a:lstStyle/>
          <a:p>
            <a:pPr marL="0" marR="0" lvl="0" indent="0" algn="l" rtl="0">
              <a:lnSpc>
                <a:spcPct val="80000"/>
              </a:lnSpc>
              <a:spcBef>
                <a:spcPts val="500"/>
              </a:spcBef>
              <a:buClr>
                <a:schemeClr val="dk1"/>
              </a:buClr>
              <a:buSzPct val="69444"/>
              <a:buFont typeface="Arial"/>
              <a:buChar char="•"/>
            </a:pPr>
            <a:r>
              <a:rPr lang="x-none" sz="3000" b="1" i="0" u="none" strike="noStrike" cap="none" baseline="0">
                <a:solidFill>
                  <a:srgbClr val="000000"/>
                </a:solidFill>
                <a:latin typeface="Times New Roman"/>
                <a:ea typeface="Times New Roman"/>
                <a:cs typeface="Times New Roman"/>
                <a:sym typeface="Times New Roman"/>
              </a:rPr>
              <a:t>Example:</a:t>
            </a:r>
          </a:p>
          <a:p>
            <a:pPr marL="457200" marR="0" lvl="1" indent="0" algn="l" rtl="0">
              <a:lnSpc>
                <a:spcPct val="80000"/>
              </a:lnSpc>
              <a:spcBef>
                <a:spcPts val="400"/>
              </a:spcBef>
              <a:buClr>
                <a:srgbClr val="999966"/>
              </a:buClr>
              <a:buSzPct val="75757"/>
              <a:buFont typeface="Arial"/>
              <a:buChar char="•"/>
            </a:pPr>
            <a:r>
              <a:rPr lang="en-US" sz="2200" dirty="0" smtClean="0">
                <a:latin typeface="Courier New"/>
                <a:ea typeface="Courier New"/>
                <a:cs typeface="Courier New"/>
                <a:sym typeface="Courier New"/>
              </a:rPr>
              <a:t>add</a:t>
            </a:r>
            <a:r>
              <a:rPr lang="x-none" sz="2200" b="0" i="0" u="none" strike="noStrike" cap="none" baseline="0" smtClean="0">
                <a:solidFill>
                  <a:srgbClr val="000000"/>
                </a:solidFill>
                <a:latin typeface="Courier New"/>
                <a:ea typeface="Courier New"/>
                <a:cs typeface="Courier New"/>
                <a:sym typeface="Courier New"/>
              </a:rPr>
              <a:t> </a:t>
            </a:r>
            <a:r>
              <a:rPr lang="en-US" sz="2200" b="0" i="0" u="none" strike="noStrike" cap="none" baseline="0" dirty="0" smtClean="0">
                <a:solidFill>
                  <a:srgbClr val="000000"/>
                </a:solidFill>
                <a:latin typeface="Courier New"/>
                <a:ea typeface="Courier New"/>
                <a:cs typeface="Courier New"/>
                <a:sym typeface="Courier New"/>
              </a:rPr>
              <a:t>AL</a:t>
            </a:r>
            <a:r>
              <a:rPr lang="x-none" sz="2200" b="0" i="0" u="none" strike="noStrike" cap="none" baseline="0" smtClean="0">
                <a:solidFill>
                  <a:srgbClr val="000000"/>
                </a:solidFill>
                <a:latin typeface="Courier New"/>
                <a:ea typeface="Courier New"/>
                <a:cs typeface="Courier New"/>
                <a:sym typeface="Courier New"/>
              </a:rPr>
              <a:t>,</a:t>
            </a:r>
            <a:r>
              <a:rPr lang="en-US" sz="2200" b="0" i="0" u="none" strike="noStrike" cap="none" baseline="0" dirty="0" smtClean="0">
                <a:solidFill>
                  <a:srgbClr val="000000"/>
                </a:solidFill>
                <a:latin typeface="Courier New"/>
                <a:ea typeface="Courier New"/>
                <a:cs typeface="Courier New"/>
                <a:sym typeface="Courier New"/>
              </a:rPr>
              <a:t> BL</a:t>
            </a:r>
            <a:endParaRPr lang="x-none" sz="2200" b="0" i="0" u="none" strike="noStrike" cap="none" baseline="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5757"/>
              <a:buFont typeface="Arial"/>
              <a:buChar char="•"/>
            </a:pPr>
            <a:r>
              <a:rPr lang="en-US" sz="2200" b="0" i="0" u="none" strike="noStrike" cap="none" baseline="0" dirty="0" smtClean="0">
                <a:solidFill>
                  <a:srgbClr val="000000"/>
                </a:solidFill>
                <a:latin typeface="Times New Roman"/>
                <a:ea typeface="Times New Roman"/>
                <a:cs typeface="Times New Roman"/>
                <a:sym typeface="Times New Roman"/>
              </a:rPr>
              <a:t>Add the content of</a:t>
            </a:r>
            <a:r>
              <a:rPr lang="en-US" sz="2200" b="0" i="0" u="none" strike="noStrike" cap="none" dirty="0" smtClean="0">
                <a:solidFill>
                  <a:srgbClr val="000000"/>
                </a:solidFill>
                <a:latin typeface="Times New Roman"/>
                <a:ea typeface="Times New Roman"/>
                <a:cs typeface="Times New Roman"/>
                <a:sym typeface="Times New Roman"/>
              </a:rPr>
              <a:t> BL to AL.</a:t>
            </a:r>
            <a:endParaRPr lang="x-none" sz="2200" b="0" i="0" u="none" strike="noStrike" cap="none" baseline="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Opcode for </a:t>
            </a:r>
            <a:r>
              <a:rPr lang="en-US" sz="2200" b="0" i="0" u="none" strike="noStrike" cap="none" baseline="0" dirty="0" smtClean="0">
                <a:solidFill>
                  <a:srgbClr val="000000"/>
                </a:solidFill>
                <a:latin typeface="Times New Roman"/>
                <a:ea typeface="Times New Roman"/>
                <a:cs typeface="Times New Roman"/>
                <a:sym typeface="Times New Roman"/>
              </a:rPr>
              <a:t>add </a:t>
            </a:r>
            <a:r>
              <a:rPr lang="x-none" sz="2200" b="0" i="0" u="none" strike="noStrike" cap="none" baseline="0" smtClean="0">
                <a:solidFill>
                  <a:srgbClr val="000000"/>
                </a:solidFill>
                <a:latin typeface="Times New Roman"/>
                <a:ea typeface="Times New Roman"/>
                <a:cs typeface="Times New Roman"/>
                <a:sym typeface="Times New Roman"/>
              </a:rPr>
              <a:t>is </a:t>
            </a:r>
            <a:r>
              <a:rPr lang="en-US" sz="2200" b="0" i="0" u="none" strike="noStrike" cap="none" baseline="0" dirty="0" smtClean="0">
                <a:solidFill>
                  <a:srgbClr val="000000"/>
                </a:solidFill>
                <a:latin typeface="Courier New"/>
                <a:ea typeface="Courier New"/>
                <a:cs typeface="Courier New"/>
                <a:sym typeface="Courier New"/>
              </a:rPr>
              <a:t>00000010</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smtClean="0">
                <a:solidFill>
                  <a:srgbClr val="000000"/>
                </a:solidFill>
                <a:latin typeface="Times New Roman"/>
                <a:ea typeface="Times New Roman"/>
                <a:cs typeface="Times New Roman"/>
                <a:sym typeface="Times New Roman"/>
              </a:rPr>
              <a:t>Code </a:t>
            </a:r>
            <a:r>
              <a:rPr lang="x-none" sz="2200" b="0" i="0" u="none" strike="noStrike" cap="none" baseline="0">
                <a:solidFill>
                  <a:srgbClr val="000000"/>
                </a:solidFill>
                <a:latin typeface="Times New Roman"/>
                <a:ea typeface="Times New Roman"/>
                <a:cs typeface="Times New Roman"/>
                <a:sym typeface="Times New Roman"/>
              </a:rPr>
              <a:t>for </a:t>
            </a:r>
            <a:r>
              <a:rPr lang="en-US" sz="2200" b="0" i="0" u="none" strike="noStrike" cap="none" baseline="0" dirty="0" smtClean="0">
                <a:solidFill>
                  <a:srgbClr val="000000"/>
                </a:solidFill>
                <a:latin typeface="Times New Roman"/>
                <a:ea typeface="Times New Roman"/>
                <a:cs typeface="Times New Roman"/>
                <a:sym typeface="Times New Roman"/>
              </a:rPr>
              <a:t>AL</a:t>
            </a:r>
            <a:r>
              <a:rPr lang="x-none" sz="2200" b="0" i="0" u="none" strike="noStrike" cap="none" baseline="0" smtClean="0">
                <a:solidFill>
                  <a:srgbClr val="000000"/>
                </a:solidFill>
                <a:latin typeface="Times New Roman"/>
                <a:ea typeface="Times New Roman"/>
                <a:cs typeface="Times New Roman"/>
                <a:sym typeface="Times New Roman"/>
              </a:rPr>
              <a:t> is </a:t>
            </a:r>
            <a:r>
              <a:rPr lang="x-none" sz="2200" b="0" i="0" u="none" strike="noStrike" cap="none" baseline="0" smtClean="0">
                <a:solidFill>
                  <a:srgbClr val="000000"/>
                </a:solidFill>
                <a:latin typeface="Courier New"/>
                <a:ea typeface="Courier New"/>
                <a:cs typeface="Courier New"/>
                <a:sym typeface="Courier New"/>
              </a:rPr>
              <a:t>00</a:t>
            </a:r>
            <a:r>
              <a:rPr lang="en-US" sz="2200" b="0" i="0" u="none" strike="noStrike" cap="none" baseline="0" dirty="0" smtClean="0">
                <a:solidFill>
                  <a:srgbClr val="000000"/>
                </a:solidFill>
                <a:latin typeface="Courier New"/>
                <a:ea typeface="Courier New"/>
                <a:cs typeface="Courier New"/>
                <a:sym typeface="Courier New"/>
              </a:rPr>
              <a:t>0</a:t>
            </a:r>
            <a:endParaRPr lang="x-none" sz="2200" b="0" i="0" u="none" strike="noStrike" cap="none" baseline="0">
              <a:solidFill>
                <a:srgbClr val="000000"/>
              </a:solidFill>
              <a:latin typeface="Courier New"/>
              <a:ea typeface="Courier New"/>
              <a:cs typeface="Courier New"/>
              <a:sym typeface="Courier New"/>
            </a:endParaRPr>
          </a:p>
          <a:p>
            <a:pPr marL="914400" lvl="2" indent="0">
              <a:lnSpc>
                <a:spcPct val="80000"/>
              </a:lnSpc>
              <a:spcBef>
                <a:spcPts val="400"/>
              </a:spcBef>
              <a:buClr>
                <a:srgbClr val="999966"/>
              </a:buClr>
              <a:buSzPct val="75757"/>
              <a:buFont typeface="Arial"/>
              <a:buChar char="•"/>
            </a:pPr>
            <a:r>
              <a:rPr lang="en-US" sz="2200" b="0" i="0" u="none" strike="noStrike" cap="none" baseline="0" dirty="0" smtClean="0">
                <a:solidFill>
                  <a:srgbClr val="000000"/>
                </a:solidFill>
                <a:latin typeface="Times New Roman"/>
                <a:ea typeface="Times New Roman"/>
                <a:cs typeface="Times New Roman"/>
                <a:sym typeface="Times New Roman"/>
              </a:rPr>
              <a:t>Code for BL is </a:t>
            </a:r>
            <a:r>
              <a:rPr lang="x-none" sz="2200" smtClean="0">
                <a:latin typeface="Courier New"/>
                <a:ea typeface="Courier New"/>
                <a:cs typeface="Courier New"/>
                <a:sym typeface="Courier New"/>
              </a:rPr>
              <a:t>0</a:t>
            </a:r>
            <a:r>
              <a:rPr lang="en-US" sz="2200" dirty="0" smtClean="0">
                <a:latin typeface="Courier New"/>
                <a:ea typeface="Courier New"/>
                <a:cs typeface="Courier New"/>
                <a:sym typeface="Courier New"/>
              </a:rPr>
              <a:t>11</a:t>
            </a:r>
            <a:endParaRPr lang="en-US" sz="2200" b="0" i="0" u="none" strike="noStrike" cap="none" baseline="0" dirty="0" smtClean="0">
              <a:solidFill>
                <a:srgbClr val="000000"/>
              </a:solidFill>
              <a:latin typeface="Times New Roman"/>
              <a:ea typeface="Times New Roman"/>
              <a:cs typeface="Times New Roman"/>
              <a:sym typeface="Times New Roman"/>
            </a:endParaRPr>
          </a:p>
          <a:p>
            <a:pPr marL="914400" marR="0" lvl="2" indent="0" algn="l" rtl="0">
              <a:lnSpc>
                <a:spcPct val="80000"/>
              </a:lnSpc>
              <a:spcBef>
                <a:spcPts val="400"/>
              </a:spcBef>
              <a:buClr>
                <a:srgbClr val="999966"/>
              </a:buClr>
              <a:buSzPct val="75757"/>
              <a:buFont typeface="Arial"/>
              <a:buChar char="•"/>
            </a:pPr>
            <a:r>
              <a:rPr lang="x-none" sz="2200" b="0" i="0" u="none" strike="noStrike" cap="none" baseline="0" smtClean="0">
                <a:solidFill>
                  <a:srgbClr val="000000"/>
                </a:solidFill>
                <a:latin typeface="Times New Roman"/>
                <a:ea typeface="Times New Roman"/>
                <a:cs typeface="Times New Roman"/>
                <a:sym typeface="Times New Roman"/>
              </a:rPr>
              <a:t>MOD </a:t>
            </a:r>
            <a:r>
              <a:rPr lang="x-none" sz="2200" b="0" i="0" u="none" strike="noStrike" cap="none" baseline="0">
                <a:solidFill>
                  <a:srgbClr val="000000"/>
                </a:solidFill>
                <a:latin typeface="Times New Roman"/>
                <a:ea typeface="Times New Roman"/>
                <a:cs typeface="Times New Roman"/>
                <a:sym typeface="Times New Roman"/>
              </a:rPr>
              <a:t>= </a:t>
            </a:r>
            <a:r>
              <a:rPr lang="en-US" sz="2200" b="0" i="0" u="none" strike="noStrike" cap="none" baseline="0" dirty="0" smtClean="0">
                <a:solidFill>
                  <a:srgbClr val="000000"/>
                </a:solidFill>
                <a:latin typeface="Courier New"/>
                <a:ea typeface="Courier New"/>
                <a:cs typeface="Courier New"/>
                <a:sym typeface="Courier New"/>
              </a:rPr>
              <a:t>11 </a:t>
            </a:r>
            <a:r>
              <a:rPr lang="x-none" sz="2200" b="0" i="0" u="none" strike="noStrike" cap="none" baseline="0" smtClean="0">
                <a:solidFill>
                  <a:srgbClr val="000000"/>
                </a:solidFill>
                <a:latin typeface="Times New Roman"/>
                <a:ea typeface="Times New Roman"/>
                <a:cs typeface="Times New Roman"/>
                <a:sym typeface="Times New Roman"/>
              </a:rPr>
              <a:t>(Because </a:t>
            </a:r>
            <a:r>
              <a:rPr lang="x-none" sz="2200" b="0" i="0" u="none" strike="noStrike" cap="none" baseline="0">
                <a:solidFill>
                  <a:srgbClr val="000000"/>
                </a:solidFill>
                <a:latin typeface="Times New Roman"/>
                <a:ea typeface="Times New Roman"/>
                <a:cs typeface="Times New Roman"/>
                <a:sym typeface="Times New Roman"/>
              </a:rPr>
              <a:t>we </a:t>
            </a:r>
            <a:r>
              <a:rPr lang="en-US" sz="2200" b="0" i="0" u="none" strike="noStrike" cap="none" baseline="0" dirty="0" smtClean="0">
                <a:solidFill>
                  <a:srgbClr val="000000"/>
                </a:solidFill>
                <a:latin typeface="Times New Roman"/>
                <a:ea typeface="Times New Roman"/>
                <a:cs typeface="Times New Roman"/>
                <a:sym typeface="Times New Roman"/>
              </a:rPr>
              <a:t>need to use</a:t>
            </a:r>
            <a:r>
              <a:rPr lang="en-US" sz="2200" b="0" i="0" u="none" strike="noStrike" cap="none" dirty="0" smtClean="0">
                <a:solidFill>
                  <a:srgbClr val="000000"/>
                </a:solidFill>
                <a:latin typeface="Times New Roman"/>
                <a:ea typeface="Times New Roman"/>
                <a:cs typeface="Times New Roman"/>
                <a:sym typeface="Times New Roman"/>
              </a:rPr>
              <a:t> r/m as a register field</a:t>
            </a:r>
            <a:r>
              <a:rPr lang="x-none" sz="2200" b="0" i="0" u="none" strike="noStrike" cap="none" baseline="0" smtClean="0">
                <a:solidFill>
                  <a:srgbClr val="000000"/>
                </a:solidFill>
                <a:latin typeface="Times New Roman"/>
                <a:ea typeface="Times New Roman"/>
                <a:cs typeface="Times New Roman"/>
                <a:sym typeface="Times New Roman"/>
              </a:rPr>
              <a:t>)</a:t>
            </a:r>
            <a:endParaRPr lang="x-none" sz="2200" b="0" i="0" u="none" strike="noStrike" cap="none" baseline="0">
              <a:solidFill>
                <a:srgbClr val="000000"/>
              </a:solidFill>
              <a:latin typeface="Times New Roman"/>
              <a:ea typeface="Times New Roman"/>
              <a:cs typeface="Times New Roman"/>
              <a:sym typeface="Times New Roman"/>
            </a:endParaRPr>
          </a:p>
          <a:p>
            <a:pPr marL="457200" marR="0" lvl="1" indent="0" algn="l" rtl="0">
              <a:lnSpc>
                <a:spcPct val="80000"/>
              </a:lnSpc>
              <a:spcBef>
                <a:spcPts val="400"/>
              </a:spcBef>
              <a:buClr>
                <a:srgbClr val="999966"/>
              </a:buClr>
              <a:buSzPct val="75757"/>
              <a:buFont typeface="Arial"/>
              <a:buChar char="•"/>
            </a:pPr>
            <a:endParaRPr lang="en-US" sz="2200" b="0" i="0" u="none" strike="noStrike" cap="none" baseline="0" dirty="0" smtClean="0">
              <a:solidFill>
                <a:srgbClr val="000000"/>
              </a:solidFill>
              <a:latin typeface="Times New Roman"/>
              <a:ea typeface="Times New Roman"/>
              <a:cs typeface="Times New Roman"/>
              <a:sym typeface="Times New Roman"/>
            </a:endParaRPr>
          </a:p>
          <a:p>
            <a:pPr marL="457200" marR="0" lvl="1" indent="0" algn="l" rtl="0">
              <a:lnSpc>
                <a:spcPct val="80000"/>
              </a:lnSpc>
              <a:spcBef>
                <a:spcPts val="400"/>
              </a:spcBef>
              <a:buClr>
                <a:srgbClr val="999966"/>
              </a:buClr>
              <a:buSzPct val="75757"/>
              <a:buFont typeface="Arial"/>
              <a:buChar char="•"/>
            </a:pPr>
            <a:endParaRPr lang="en-US" sz="2200" dirty="0" smtClean="0"/>
          </a:p>
          <a:p>
            <a:pPr marL="457200" marR="0" lvl="1" indent="0" algn="l" rtl="0">
              <a:lnSpc>
                <a:spcPct val="80000"/>
              </a:lnSpc>
              <a:spcBef>
                <a:spcPts val="400"/>
              </a:spcBef>
              <a:buClr>
                <a:srgbClr val="999966"/>
              </a:buClr>
              <a:buSzPct val="75757"/>
              <a:buFont typeface="Arial"/>
              <a:buChar char="•"/>
            </a:pPr>
            <a:endParaRPr lang="en-US" sz="2200" b="0" i="0" u="none" strike="noStrike" cap="none" baseline="0" dirty="0" smtClean="0">
              <a:solidFill>
                <a:srgbClr val="000000"/>
              </a:solidFill>
              <a:latin typeface="Times New Roman"/>
              <a:ea typeface="Times New Roman"/>
              <a:cs typeface="Times New Roman"/>
              <a:sym typeface="Times New Roman"/>
            </a:endParaRPr>
          </a:p>
          <a:p>
            <a:pPr marL="457200" marR="0" lvl="1" indent="0" algn="l" rtl="0">
              <a:lnSpc>
                <a:spcPct val="80000"/>
              </a:lnSpc>
              <a:spcBef>
                <a:spcPts val="400"/>
              </a:spcBef>
              <a:buClr>
                <a:srgbClr val="999966"/>
              </a:buClr>
              <a:buSzPct val="75757"/>
              <a:buFont typeface="Arial"/>
              <a:buChar char="•"/>
            </a:pPr>
            <a:endParaRPr lang="en-US" sz="2200" dirty="0" smtClean="0"/>
          </a:p>
          <a:p>
            <a:pPr marL="457200" marR="0" lvl="1" indent="0" algn="l" rtl="0">
              <a:lnSpc>
                <a:spcPct val="80000"/>
              </a:lnSpc>
              <a:spcBef>
                <a:spcPts val="400"/>
              </a:spcBef>
              <a:buClr>
                <a:srgbClr val="999966"/>
              </a:buClr>
              <a:buSzPct val="75757"/>
              <a:buFont typeface="Arial"/>
              <a:buChar char="•"/>
            </a:pPr>
            <a:r>
              <a:rPr lang="x-none" sz="2200" b="0" i="0" u="none" strike="noStrike" cap="none" baseline="0" smtClean="0">
                <a:solidFill>
                  <a:srgbClr val="000000"/>
                </a:solidFill>
                <a:latin typeface="Times New Roman"/>
                <a:ea typeface="Times New Roman"/>
                <a:cs typeface="Times New Roman"/>
                <a:sym typeface="Times New Roman"/>
              </a:rPr>
              <a:t>So</a:t>
            </a:r>
            <a:r>
              <a:rPr lang="x-none" sz="2200" b="0" i="0" u="none" strike="noStrike" cap="none" baseline="0">
                <a:solidFill>
                  <a:srgbClr val="000000"/>
                </a:solidFill>
                <a:latin typeface="Times New Roman"/>
                <a:ea typeface="Times New Roman"/>
                <a:cs typeface="Times New Roman"/>
                <a:sym typeface="Times New Roman"/>
              </a:rPr>
              <a:t>…</a:t>
            </a:r>
            <a:r>
              <a:rPr lang="x-none" sz="2200" b="0" i="0" u="none" strike="noStrike" cap="none" baseline="0">
                <a:solidFill>
                  <a:srgbClr val="000000"/>
                </a:solidFill>
                <a:latin typeface="Courier New"/>
                <a:ea typeface="Courier New"/>
                <a:cs typeface="Courier New"/>
                <a:sym typeface="Courier New"/>
              </a:rPr>
              <a:t> </a:t>
            </a:r>
            <a:r>
              <a:rPr lang="en-US" sz="2200" b="0" i="0" u="none" strike="noStrike" cap="none" baseline="0" dirty="0" smtClean="0">
                <a:solidFill>
                  <a:srgbClr val="000000"/>
                </a:solidFill>
                <a:latin typeface="Courier New"/>
                <a:ea typeface="Courier New"/>
                <a:cs typeface="Courier New"/>
                <a:sym typeface="Courier New"/>
              </a:rPr>
              <a:t>add AL, BL </a:t>
            </a:r>
            <a:r>
              <a:rPr lang="x-none" sz="2200" b="0" i="0" u="none" strike="noStrike" cap="none" baseline="0" smtClean="0">
                <a:solidFill>
                  <a:srgbClr val="000000"/>
                </a:solidFill>
                <a:latin typeface="Courier New"/>
                <a:ea typeface="Courier New"/>
                <a:cs typeface="Courier New"/>
                <a:sym typeface="Courier New"/>
              </a:rPr>
              <a:t>=</a:t>
            </a:r>
            <a:endParaRPr lang="x-none" sz="2200" b="0" i="0" u="none" strike="noStrike" cap="none" baseline="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4561"/>
              <a:buFont typeface="Arial"/>
              <a:buChar char="•"/>
            </a:pPr>
            <a:r>
              <a:rPr lang="en-US" sz="1900" b="0" i="0" u="none" strike="noStrike" cap="none" baseline="0" dirty="0" smtClean="0">
                <a:solidFill>
                  <a:srgbClr val="000000"/>
                </a:solidFill>
                <a:latin typeface="Courier New"/>
                <a:ea typeface="Courier New"/>
                <a:cs typeface="Courier New"/>
                <a:sym typeface="Courier New"/>
              </a:rPr>
              <a:t>00000010</a:t>
            </a:r>
            <a:r>
              <a:rPr lang="x-none" sz="1900" b="0" i="0" u="none" strike="noStrike" cap="none" baseline="0" smtClean="0">
                <a:solidFill>
                  <a:srgbClr val="000000"/>
                </a:solidFill>
                <a:latin typeface="Courier New"/>
                <a:ea typeface="Courier New"/>
                <a:cs typeface="Courier New"/>
                <a:sym typeface="Courier New"/>
              </a:rPr>
              <a:t> </a:t>
            </a:r>
            <a:r>
              <a:rPr lang="en-US" sz="1900" b="0" i="0" u="none" strike="noStrike" cap="none" baseline="0" dirty="0" smtClean="0">
                <a:solidFill>
                  <a:srgbClr val="000000"/>
                </a:solidFill>
                <a:latin typeface="Courier New"/>
                <a:ea typeface="Courier New"/>
                <a:cs typeface="Courier New"/>
                <a:sym typeface="Courier New"/>
              </a:rPr>
              <a:t>11000011</a:t>
            </a:r>
            <a:r>
              <a:rPr lang="x-none" sz="1900" b="0" i="0" u="none" strike="noStrike" cap="none" baseline="-25000" smtClean="0">
                <a:solidFill>
                  <a:srgbClr val="000000"/>
                </a:solidFill>
                <a:latin typeface="Courier New"/>
                <a:ea typeface="Courier New"/>
                <a:cs typeface="Courier New"/>
                <a:sym typeface="Courier New"/>
              </a:rPr>
              <a:t>2</a:t>
            </a:r>
            <a:endParaRPr lang="x-none" sz="1900" b="0" i="0" u="none" strike="noStrike" cap="none" baseline="-25000">
              <a:solidFill>
                <a:srgbClr val="000000"/>
              </a:solidFill>
              <a:latin typeface="Courier New"/>
              <a:ea typeface="Courier New"/>
              <a:cs typeface="Courier New"/>
              <a:sym typeface="Courier New"/>
            </a:endParaRPr>
          </a:p>
          <a:p>
            <a:pPr marL="914400" marR="0" lvl="2" indent="0" algn="l" rtl="0">
              <a:lnSpc>
                <a:spcPct val="80000"/>
              </a:lnSpc>
              <a:spcBef>
                <a:spcPts val="400"/>
              </a:spcBef>
              <a:buClr>
                <a:srgbClr val="999966"/>
              </a:buClr>
              <a:buSzPct val="74561"/>
              <a:buFont typeface="Arial"/>
              <a:buChar char="•"/>
            </a:pPr>
            <a:r>
              <a:rPr lang="en-US" sz="1900" b="0" i="0" u="none" strike="noStrike" cap="none" baseline="0" dirty="0" smtClean="0">
                <a:solidFill>
                  <a:srgbClr val="000000"/>
                </a:solidFill>
                <a:latin typeface="Courier New"/>
                <a:ea typeface="Courier New"/>
                <a:cs typeface="Courier New"/>
                <a:sym typeface="Courier New"/>
              </a:rPr>
              <a:t>02</a:t>
            </a:r>
            <a:r>
              <a:rPr lang="x-none" sz="1900" b="0" i="0" u="none" strike="noStrike" cap="none" baseline="0" smtClean="0">
                <a:solidFill>
                  <a:srgbClr val="000000"/>
                </a:solidFill>
                <a:latin typeface="Courier New"/>
                <a:ea typeface="Courier New"/>
                <a:cs typeface="Courier New"/>
                <a:sym typeface="Courier New"/>
              </a:rPr>
              <a:t> </a:t>
            </a:r>
            <a:r>
              <a:rPr lang="en-US" sz="1900" b="0" i="0" u="none" strike="noStrike" cap="none" baseline="0" dirty="0" smtClean="0">
                <a:solidFill>
                  <a:srgbClr val="000000"/>
                </a:solidFill>
                <a:latin typeface="Courier New"/>
                <a:ea typeface="Courier New"/>
                <a:cs typeface="Courier New"/>
                <a:sym typeface="Courier New"/>
              </a:rPr>
              <a:t>C3</a:t>
            </a:r>
            <a:r>
              <a:rPr lang="x-none" sz="1900" b="0" i="0" u="none" strike="noStrike" cap="none" baseline="-25000" smtClean="0">
                <a:solidFill>
                  <a:srgbClr val="000000"/>
                </a:solidFill>
                <a:latin typeface="Courier New"/>
                <a:ea typeface="Courier New"/>
                <a:cs typeface="Courier New"/>
                <a:sym typeface="Courier New"/>
              </a:rPr>
              <a:t>16</a:t>
            </a:r>
            <a:endParaRPr lang="x-none" sz="1900" b="0" i="0" u="none" strike="noStrike" cap="none" baseline="-25000">
              <a:solidFill>
                <a:srgbClr val="000000"/>
              </a:solidFill>
              <a:latin typeface="Courier New"/>
              <a:ea typeface="Courier New"/>
              <a:cs typeface="Courier New"/>
              <a:sym typeface="Courier New"/>
            </a:endParaRPr>
          </a:p>
          <a:p>
            <a:endParaRPr dirty="0"/>
          </a:p>
          <a:p>
            <a:endParaRPr dirty="0"/>
          </a:p>
        </p:txBody>
      </p:sp>
      <p:sp>
        <p:nvSpPr>
          <p:cNvPr id="4" name="3 Rectángulo"/>
          <p:cNvSpPr/>
          <p:nvPr/>
        </p:nvSpPr>
        <p:spPr>
          <a:xfrm>
            <a:off x="1752600" y="4724400"/>
            <a:ext cx="12192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opcode</a:t>
            </a:r>
            <a:endParaRPr lang="en-US" dirty="0"/>
          </a:p>
        </p:txBody>
      </p:sp>
      <p:sp>
        <p:nvSpPr>
          <p:cNvPr id="5" name="4 Rectángulo"/>
          <p:cNvSpPr/>
          <p:nvPr/>
        </p:nvSpPr>
        <p:spPr>
          <a:xfrm>
            <a:off x="2971800" y="4419600"/>
            <a:ext cx="1828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mod r/m</a:t>
            </a:r>
            <a:endParaRPr lang="en-US" dirty="0"/>
          </a:p>
        </p:txBody>
      </p:sp>
      <p:sp>
        <p:nvSpPr>
          <p:cNvPr id="6" name="5 Rectángulo"/>
          <p:cNvSpPr/>
          <p:nvPr/>
        </p:nvSpPr>
        <p:spPr>
          <a:xfrm>
            <a:off x="2971800" y="47244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mod</a:t>
            </a:r>
            <a:endParaRPr lang="en-US" dirty="0"/>
          </a:p>
        </p:txBody>
      </p:sp>
      <p:sp>
        <p:nvSpPr>
          <p:cNvPr id="8" name="7 Rectángulo"/>
          <p:cNvSpPr/>
          <p:nvPr/>
        </p:nvSpPr>
        <p:spPr>
          <a:xfrm>
            <a:off x="3581400" y="47244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reg</a:t>
            </a:r>
            <a:endParaRPr lang="en-US" dirty="0"/>
          </a:p>
        </p:txBody>
      </p:sp>
      <p:sp>
        <p:nvSpPr>
          <p:cNvPr id="9" name="8 Rectángulo"/>
          <p:cNvSpPr/>
          <p:nvPr/>
        </p:nvSpPr>
        <p:spPr>
          <a:xfrm>
            <a:off x="4191000" y="47244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r/m</a:t>
            </a:r>
            <a:endParaRPr lang="en-US" dirty="0"/>
          </a:p>
        </p:txBody>
      </p:sp>
      <p:sp>
        <p:nvSpPr>
          <p:cNvPr id="10" name="9 Rectángulo"/>
          <p:cNvSpPr/>
          <p:nvPr/>
        </p:nvSpPr>
        <p:spPr>
          <a:xfrm>
            <a:off x="1752600" y="5029200"/>
            <a:ext cx="12192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00000010</a:t>
            </a:r>
            <a:endParaRPr lang="en-US" dirty="0"/>
          </a:p>
        </p:txBody>
      </p:sp>
      <p:sp>
        <p:nvSpPr>
          <p:cNvPr id="11" name="10 Rectángulo"/>
          <p:cNvSpPr/>
          <p:nvPr/>
        </p:nvSpPr>
        <p:spPr>
          <a:xfrm>
            <a:off x="2971800" y="50292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11</a:t>
            </a:r>
            <a:endParaRPr lang="en-US" dirty="0"/>
          </a:p>
        </p:txBody>
      </p:sp>
      <p:sp>
        <p:nvSpPr>
          <p:cNvPr id="12" name="11 Rectángulo"/>
          <p:cNvSpPr/>
          <p:nvPr/>
        </p:nvSpPr>
        <p:spPr>
          <a:xfrm>
            <a:off x="3581400" y="50292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000</a:t>
            </a:r>
            <a:endParaRPr lang="en-US" dirty="0"/>
          </a:p>
        </p:txBody>
      </p:sp>
      <p:sp>
        <p:nvSpPr>
          <p:cNvPr id="13" name="12 Rectángulo"/>
          <p:cNvSpPr/>
          <p:nvPr/>
        </p:nvSpPr>
        <p:spPr>
          <a:xfrm>
            <a:off x="4191000" y="5029200"/>
            <a:ext cx="6096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011</a:t>
            </a:r>
            <a:endParaRPr lang="en-US" dirty="0"/>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Set</a:t>
            </a:r>
          </a:p>
        </p:txBody>
      </p:sp>
      <p:sp>
        <p:nvSpPr>
          <p:cNvPr id="72" name="Shape 72"/>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42187"/>
              <a:buFont typeface="Wingdings"/>
              <a:buChar char="§"/>
            </a:pPr>
            <a:r>
              <a:rPr lang="x-none" sz="3200" b="1" i="0" u="none" strike="noStrike" cap="none" baseline="0">
                <a:solidFill>
                  <a:schemeClr val="dk1"/>
                </a:solidFill>
                <a:latin typeface="Times New Roman"/>
                <a:ea typeface="Times New Roman"/>
                <a:cs typeface="Times New Roman"/>
                <a:sym typeface="Times New Roman"/>
              </a:rPr>
              <a:t>Registers:</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16 General purpose registers</a:t>
            </a:r>
          </a:p>
          <a:p>
            <a:pPr marL="0" marR="0" lvl="0" indent="463550" algn="l" rtl="0">
              <a:spcBef>
                <a:spcPts val="600"/>
              </a:spcBef>
              <a:buClr>
                <a:srgbClr val="999966"/>
              </a:buClr>
              <a:buSzPct val="44642"/>
              <a:buFont typeface="Wingdings"/>
              <a:buChar char="§"/>
            </a:pPr>
            <a:r>
              <a:rPr lang="x-none" sz="2800" b="0" i="0" u="none" strike="noStrike" cap="none" baseline="0">
                <a:solidFill>
                  <a:schemeClr val="dk1"/>
                </a:solidFill>
                <a:latin typeface="Times New Roman"/>
                <a:ea typeface="Times New Roman"/>
                <a:cs typeface="Times New Roman"/>
                <a:sym typeface="Times New Roman"/>
              </a:rPr>
              <a:t>Most concern to a programmer</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Registers are 16 to 32 bits long</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Internal storage that is faster and easier to access than RAM</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p:nvPr/>
        </p:nvSpPr>
        <p:spPr>
          <a:xfrm>
            <a:off x="457200" y="449262"/>
            <a:ext cx="8229600" cy="1311299"/>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a:solidFill>
                  <a:srgbClr val="420000"/>
                </a:solidFill>
                <a:latin typeface="Times New Roman"/>
                <a:ea typeface="Times New Roman"/>
                <a:cs typeface="Times New Roman"/>
                <a:sym typeface="Times New Roman"/>
              </a:rPr>
              <a:t>80</a:t>
            </a:r>
            <a:r>
              <a:rPr lang="x-none" sz="4000" b="0" i="0" u="none" strike="noStrike" cap="none" baseline="0">
                <a:solidFill>
                  <a:srgbClr val="420000"/>
                </a:solidFill>
                <a:latin typeface="Times New Roman"/>
                <a:ea typeface="Times New Roman"/>
                <a:cs typeface="Times New Roman"/>
                <a:sym typeface="Times New Roman"/>
              </a:rPr>
              <a:t>x86 </a:t>
            </a:r>
            <a:r>
              <a:rPr lang="x-none" sz="4000">
                <a:solidFill>
                  <a:srgbClr val="420000"/>
                </a:solidFill>
                <a:latin typeface="Times New Roman"/>
                <a:ea typeface="Times New Roman"/>
                <a:cs typeface="Times New Roman"/>
                <a:sym typeface="Times New Roman"/>
              </a:rPr>
              <a:t>Register History </a:t>
            </a:r>
          </a:p>
        </p:txBody>
      </p:sp>
      <p:sp>
        <p:nvSpPr>
          <p:cNvPr id="78" name="Shape 78"/>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56250"/>
              <a:buFont typeface="Wingdings"/>
              <a:buChar char="§"/>
            </a:pPr>
            <a:r>
              <a:rPr lang="x-none" sz="2400">
                <a:latin typeface="Times New Roman"/>
                <a:ea typeface="Times New Roman"/>
                <a:cs typeface="Times New Roman"/>
                <a:sym typeface="Times New Roman"/>
              </a:rPr>
              <a:t>With the advent of the 32-bit 80386 processor, the 16-bit general-purpose registers, base registers, index registers, instruction pointer, and </a:t>
            </a:r>
            <a:r>
              <a:rPr lang="x-none" sz="2400">
                <a:solidFill>
                  <a:srgbClr val="0B0080"/>
                </a:solidFill>
                <a:latin typeface="Times New Roman"/>
                <a:ea typeface="Times New Roman"/>
                <a:cs typeface="Times New Roman"/>
                <a:sym typeface="Times New Roman"/>
                <a:hlinkClick r:id="rId3"/>
              </a:rPr>
              <a:t>FLAGS register</a:t>
            </a:r>
            <a:r>
              <a:rPr lang="x-none" sz="2400">
                <a:latin typeface="Times New Roman"/>
                <a:ea typeface="Times New Roman"/>
                <a:cs typeface="Times New Roman"/>
                <a:sym typeface="Times New Roman"/>
              </a:rPr>
              <a:t>, but not the segment registers, were expanded to 32 bits. This is represented by prefixing an "</a:t>
            </a:r>
            <a:r>
              <a:rPr lang="x-none" sz="2400" b="1">
                <a:latin typeface="Times New Roman"/>
                <a:ea typeface="Times New Roman"/>
                <a:cs typeface="Times New Roman"/>
                <a:sym typeface="Times New Roman"/>
              </a:rPr>
              <a:t>E</a:t>
            </a:r>
            <a:r>
              <a:rPr lang="x-none" sz="2400">
                <a:latin typeface="Times New Roman"/>
                <a:ea typeface="Times New Roman"/>
                <a:cs typeface="Times New Roman"/>
                <a:sym typeface="Times New Roman"/>
              </a:rPr>
              <a:t>" (for </a:t>
            </a:r>
            <a:r>
              <a:rPr lang="x-none" sz="2400" b="1">
                <a:latin typeface="Times New Roman"/>
                <a:ea typeface="Times New Roman"/>
                <a:cs typeface="Times New Roman"/>
                <a:sym typeface="Times New Roman"/>
              </a:rPr>
              <a:t>Extended</a:t>
            </a:r>
            <a:r>
              <a:rPr lang="x-none" sz="2400">
                <a:latin typeface="Times New Roman"/>
                <a:ea typeface="Times New Roman"/>
                <a:cs typeface="Times New Roman"/>
                <a:sym typeface="Times New Roman"/>
              </a:rPr>
              <a:t>) to the register names in </a:t>
            </a:r>
            <a:r>
              <a:rPr lang="x-none" sz="2400">
                <a:solidFill>
                  <a:srgbClr val="0B0080"/>
                </a:solidFill>
                <a:latin typeface="Times New Roman"/>
                <a:ea typeface="Times New Roman"/>
                <a:cs typeface="Times New Roman"/>
                <a:sym typeface="Times New Roman"/>
                <a:hlinkClick r:id="rId4"/>
              </a:rPr>
              <a:t>x86 assembly language</a:t>
            </a:r>
            <a:r>
              <a:rPr lang="x-none" sz="2400">
                <a:latin typeface="Times New Roman"/>
                <a:ea typeface="Times New Roman"/>
                <a:cs typeface="Times New Roman"/>
                <a:sym typeface="Times New Roman"/>
              </a:rPr>
              <a:t>. Thus, the AX register corresponds to the lowest 16 bits of the new 32-bit EAX register, SI corresponds to the lowest 16 bits of ESI, and so on. The general-purpose registers, base registers, and index registers can all be used as the base in addressing modes, and all of those registers except for the stack pointer can be used as the index in addressing modes.</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Registers Format</a:t>
            </a:r>
          </a:p>
        </p:txBody>
      </p:sp>
      <p:graphicFrame>
        <p:nvGraphicFramePr>
          <p:cNvPr id="84" name="Shape 84"/>
          <p:cNvGraphicFramePr/>
          <p:nvPr/>
        </p:nvGraphicFramePr>
        <p:xfrm>
          <a:off x="457200" y="1828800"/>
          <a:ext cx="8228000" cy="2286000"/>
        </p:xfrm>
        <a:graphic>
          <a:graphicData uri="http://schemas.openxmlformats.org/drawingml/2006/table">
            <a:tbl>
              <a:tblPr>
                <a:noFill/>
                <a:tableStyleId>{F7EC0C92-BED1-4AE7-8C42-D433A42DB1AD}</a:tableStyleId>
              </a:tblPr>
              <a:tblGrid>
                <a:gridCol w="2057400"/>
                <a:gridCol w="2055800"/>
                <a:gridCol w="2057400"/>
                <a:gridCol w="2057400"/>
              </a:tblGrid>
              <a:tr h="457200">
                <a:tc gridSpan="4">
                  <a:txBody>
                    <a:bodyPr/>
                    <a:lstStyle/>
                    <a:p>
                      <a:pPr lvl="0" algn="ctr" rtl="0">
                        <a:buSzPct val="25000"/>
                        <a:buFont typeface="Times New Roman"/>
                        <a:buNone/>
                      </a:pPr>
                      <a:r>
                        <a:rPr lang="x-none" sz="1800" b="1">
                          <a:solidFill>
                            <a:schemeClr val="dk1"/>
                          </a:solidFill>
                          <a:latin typeface="Times New Roman"/>
                          <a:ea typeface="Times New Roman"/>
                          <a:cs typeface="Times New Roman"/>
                          <a:sym typeface="Times New Roman"/>
                        </a:rPr>
                        <a:t>General Purpose Registers</a:t>
                      </a:r>
                    </a:p>
                  </a:txBody>
                  <a:tcPr marL="0" marR="0" marT="0" marB="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31-24</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23-16</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15-8</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7-0</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r h="457200">
                <a:tc gridSpan="4">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EAX, EBX, ECX, EDX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gridSpan="2">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AX, BX, CX, 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*H</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*L</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bl>
          </a:graphicData>
        </a:graphic>
      </p:graphicFrame>
      <p:sp>
        <p:nvSpPr>
          <p:cNvPr id="85" name="Shape 85"/>
          <p:cNvSpPr txBox="1"/>
          <p:nvPr/>
        </p:nvSpPr>
        <p:spPr>
          <a:xfrm>
            <a:off x="609600" y="4495800"/>
            <a:ext cx="8001000" cy="1784349"/>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Data Registers/General Purpose</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A, B, C, D (EAX, EBX, ECX, EDX)</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EAX called accumulator (arithmetic results often go here)</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General Register Sizes</a:t>
            </a:r>
          </a:p>
        </p:txBody>
      </p:sp>
      <p:sp>
        <p:nvSpPr>
          <p:cNvPr id="91" name="Shape 91"/>
          <p:cNvSpPr/>
          <p:nvPr/>
        </p:nvSpPr>
        <p:spPr>
          <a:xfrm>
            <a:off x="1704142" y="1828800"/>
            <a:ext cx="5734125" cy="4300536"/>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nvGraphicFramePr>
        <p:xfrm>
          <a:off x="609600" y="1859025"/>
          <a:ext cx="7621200" cy="4842675"/>
        </p:xfrm>
        <a:graphic>
          <a:graphicData uri="http://schemas.openxmlformats.org/drawingml/2006/table">
            <a:tbl>
              <a:tblPr>
                <a:noFill/>
                <a:tableStyleId>{F172F66B-15E5-46FE-90EA-986830B27B3F}</a:tableStyleId>
              </a:tblPr>
              <a:tblGrid>
                <a:gridCol w="2539875"/>
                <a:gridCol w="1005900"/>
                <a:gridCol w="4075425"/>
              </a:tblGrid>
              <a:tr h="386550">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Mnemonic</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Length</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Special Use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EAX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Accumulator; 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EBX, ECX, EDX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Source index; source address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EDI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Destination index; address of destination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Stack pointer; address of top of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Base pointer; address of reference point in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875125">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CS, DS, ES, SS, FS, 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16</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Selector for “Code Segment”, “Data Segment”, “Extra Segment”, “Stack Segment”, and “Additional Segments”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EIP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Instruction pointer; next instruction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EFLAGS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Collection of flags and status bits (carry, parity, zero, sign, overflow, etc.)</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r>
            </a:tbl>
          </a:graphicData>
        </a:graphic>
      </p:graphicFrame>
      <p:sp>
        <p:nvSpPr>
          <p:cNvPr id="98" name="Shape 98"/>
          <p:cNvSpPr txBox="1"/>
          <p:nvPr/>
        </p:nvSpPr>
        <p:spPr>
          <a:xfrm>
            <a:off x="457200" y="533400"/>
            <a:ext cx="8228012" cy="1141411"/>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General Register List</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Integers and Strings</a:t>
            </a:r>
          </a:p>
        </p:txBody>
      </p:sp>
      <p:sp>
        <p:nvSpPr>
          <p:cNvPr id="104" name="Shape 104"/>
          <p:cNvSpPr txBox="1"/>
          <p:nvPr/>
        </p:nvSpPr>
        <p:spPr>
          <a:xfrm>
            <a:off x="457200" y="1828800"/>
            <a:ext cx="8001000" cy="4419599"/>
          </a:xfrm>
          <a:prstGeom prst="rect">
            <a:avLst/>
          </a:prstGeom>
          <a:noFill/>
          <a:ln>
            <a:noFill/>
          </a:ln>
        </p:spPr>
        <p:txBody>
          <a:bodyPr lIns="91425" tIns="45700" rIns="91425" bIns="45700" anchor="t" anchorCtr="0">
            <a:spAutoFit/>
          </a:bodyPr>
          <a:lstStyle/>
          <a:p>
            <a:pPr marL="457200" marR="0" lvl="0" indent="-317500" algn="l" rtl="0">
              <a:spcBef>
                <a:spcPts val="700"/>
              </a:spcBef>
              <a:buClr>
                <a:srgbClr val="000000"/>
              </a:buClr>
              <a:buSzPct val="97222"/>
              <a:buFont typeface="Arial"/>
              <a:buChar char="•"/>
            </a:pPr>
            <a:r>
              <a:rPr lang="x-none" sz="2400" b="1" i="0" u="none" strike="noStrike" cap="none" baseline="0">
                <a:solidFill>
                  <a:schemeClr val="dk1"/>
                </a:solidFill>
                <a:latin typeface="Times New Roman"/>
                <a:ea typeface="Times New Roman"/>
                <a:cs typeface="Times New Roman"/>
                <a:sym typeface="Times New Roman"/>
              </a:rPr>
              <a:t>Data Formats:</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Integers stored as binary numbers, 8 bits (byte), 16 bits (word), 32 bits (double-word), 64  bits (quadword)</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697</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0000 0010 1011 1001</a:t>
            </a:r>
            <a:r>
              <a:rPr lang="x-none" sz="2400" b="0" i="0" u="none" strike="noStrike" cap="none" baseline="-25000">
                <a:solidFill>
                  <a:schemeClr val="dk1"/>
                </a:solidFill>
                <a:latin typeface="Times New Roman"/>
                <a:ea typeface="Times New Roman"/>
                <a:cs typeface="Times New Roman"/>
                <a:sym typeface="Times New Roman"/>
              </a:rPr>
              <a:t>2 </a:t>
            </a:r>
            <a:r>
              <a:rPr lang="x-none" sz="2400" b="0" i="0" u="none" strike="noStrike" cap="none" baseline="0">
                <a:solidFill>
                  <a:schemeClr val="dk1"/>
                </a:solidFill>
                <a:latin typeface="Times New Roman"/>
                <a:ea typeface="Times New Roman"/>
                <a:cs typeface="Times New Roman"/>
                <a:sym typeface="Times New Roman"/>
              </a:rPr>
              <a:t>(word)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00 00 02 B9</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2’s complement representation is used for negative values</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-565</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1111 1101 1100 1011</a:t>
            </a:r>
            <a:r>
              <a:rPr lang="x-none" sz="2400" b="0" i="0" u="none" strike="noStrike" cap="none" baseline="-25000">
                <a:solidFill>
                  <a:schemeClr val="dk1"/>
                </a:solidFill>
                <a:latin typeface="Times New Roman"/>
                <a:ea typeface="Times New Roman"/>
                <a:cs typeface="Times New Roman"/>
                <a:sym typeface="Times New Roman"/>
              </a:rPr>
              <a:t>2</a:t>
            </a:r>
            <a:r>
              <a:rPr lang="x-none" sz="2400" b="0" i="0" u="none" strike="noStrike" cap="none" baseline="0">
                <a:solidFill>
                  <a:schemeClr val="dk1"/>
                </a:solidFill>
                <a:latin typeface="Times New Roman"/>
                <a:ea typeface="Times New Roman"/>
                <a:cs typeface="Times New Roman"/>
                <a:sym typeface="Times New Roman"/>
              </a:rPr>
              <a:t> (word)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FF FF FD CB</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Characters often stored using 8-bit ASCII codes</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Points in x86</a:t>
            </a:r>
          </a:p>
        </p:txBody>
      </p:sp>
      <p:sp>
        <p:nvSpPr>
          <p:cNvPr id="110" name="Shape 110"/>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457200" marR="0" lvl="0" indent="-317500" algn="l" rtl="0">
              <a:spcBef>
                <a:spcPts val="5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FPU (floating point unit)</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Separate part of chip that does floating point math</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Has its own registers, separate from integer operations</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Architecture of FPU is outside scope of this class</a:t>
            </a:r>
          </a:p>
          <a:p>
            <a:pPr marL="457200" marR="0" lvl="0" indent="-317500" algn="l" rtl="0">
              <a:spcBef>
                <a:spcPts val="4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Floating Point Format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 bit: 1 bit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Exponent width: 8-11 bits</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Significand precision/fraction: 24-53 (23-52 explicitly stored)</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Two standards: IEEE single, IEEE double</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1529</Words>
  <Application>Microsoft Office PowerPoint</Application>
  <PresentationFormat>Presentación en pantalla (4:3)</PresentationFormat>
  <Paragraphs>292</Paragraphs>
  <Slides>20</Slides>
  <Notes>20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
      <vt:lpstr>Diapositiva 1</vt:lpstr>
      <vt:lpstr>Diapositiva 2</vt:lpstr>
      <vt:lpstr>Diapositiva 3</vt:lpstr>
      <vt:lpstr>Diapositiva 4</vt:lpstr>
      <vt:lpstr>Registers Format</vt:lpstr>
      <vt:lpstr>x86 General Register Sizes</vt:lpstr>
      <vt:lpstr>Diapositiva 7</vt:lpstr>
      <vt:lpstr>Diapositiva 8</vt:lpstr>
      <vt:lpstr>Floating Points in x86</vt:lpstr>
      <vt:lpstr>Floating Point Singles and Doubles</vt:lpstr>
      <vt:lpstr>x86 Assembly Language</vt:lpstr>
      <vt:lpstr>x86 Instruction Set &amp; Addressing</vt:lpstr>
      <vt:lpstr>Sample Program</vt:lpstr>
      <vt:lpstr>Diapositiva 14</vt:lpstr>
      <vt:lpstr>Diapositiva 15</vt:lpstr>
      <vt:lpstr>MOD / REG Tables</vt:lpstr>
      <vt:lpstr>R/M Tables</vt:lpstr>
      <vt:lpstr>x86 Instruction Format</vt:lpstr>
      <vt:lpstr>x86 Instruction Format</vt:lpstr>
      <vt:lpstr>x86 Instruction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brendan</dc:creator>
  <cp:lastModifiedBy>Edward Aymerich</cp:lastModifiedBy>
  <cp:revision>52</cp:revision>
  <dcterms:modified xsi:type="dcterms:W3CDTF">2014-08-25T17:10:26Z</dcterms:modified>
</cp:coreProperties>
</file>