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88"/>
  </p:notesMasterIdLst>
  <p:handoutMasterIdLst>
    <p:handoutMasterId r:id="rId89"/>
  </p:handoutMasterIdLst>
  <p:sldIdLst>
    <p:sldId id="256" r:id="rId2"/>
    <p:sldId id="33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324" r:id="rId15"/>
    <p:sldId id="268" r:id="rId16"/>
    <p:sldId id="269" r:id="rId17"/>
    <p:sldId id="270" r:id="rId18"/>
    <p:sldId id="271" r:id="rId19"/>
    <p:sldId id="272" r:id="rId20"/>
    <p:sldId id="273" r:id="rId21"/>
    <p:sldId id="328" r:id="rId22"/>
    <p:sldId id="274" r:id="rId23"/>
    <p:sldId id="275" r:id="rId24"/>
    <p:sldId id="276" r:id="rId25"/>
    <p:sldId id="277" r:id="rId26"/>
    <p:sldId id="322" r:id="rId27"/>
    <p:sldId id="278" r:id="rId28"/>
    <p:sldId id="279" r:id="rId29"/>
    <p:sldId id="330" r:id="rId30"/>
    <p:sldId id="280" r:id="rId31"/>
    <p:sldId id="331" r:id="rId32"/>
    <p:sldId id="281" r:id="rId33"/>
    <p:sldId id="332" r:id="rId34"/>
    <p:sldId id="333" r:id="rId35"/>
    <p:sldId id="282" r:id="rId36"/>
    <p:sldId id="283" r:id="rId37"/>
    <p:sldId id="284" r:id="rId38"/>
    <p:sldId id="285" r:id="rId39"/>
    <p:sldId id="323" r:id="rId40"/>
    <p:sldId id="287" r:id="rId41"/>
    <p:sldId id="288" r:id="rId42"/>
    <p:sldId id="306" r:id="rId43"/>
    <p:sldId id="316" r:id="rId44"/>
    <p:sldId id="289" r:id="rId45"/>
    <p:sldId id="290" r:id="rId46"/>
    <p:sldId id="291" r:id="rId47"/>
    <p:sldId id="293" r:id="rId48"/>
    <p:sldId id="325" r:id="rId49"/>
    <p:sldId id="292" r:id="rId50"/>
    <p:sldId id="338" r:id="rId51"/>
    <p:sldId id="334" r:id="rId52"/>
    <p:sldId id="294" r:id="rId53"/>
    <p:sldId id="317" r:id="rId54"/>
    <p:sldId id="335" r:id="rId55"/>
    <p:sldId id="319" r:id="rId56"/>
    <p:sldId id="318" r:id="rId57"/>
    <p:sldId id="299" r:id="rId58"/>
    <p:sldId id="300" r:id="rId59"/>
    <p:sldId id="301" r:id="rId60"/>
    <p:sldId id="302" r:id="rId61"/>
    <p:sldId id="303" r:id="rId62"/>
    <p:sldId id="308" r:id="rId63"/>
    <p:sldId id="304" r:id="rId64"/>
    <p:sldId id="309" r:id="rId65"/>
    <p:sldId id="336" r:id="rId66"/>
    <p:sldId id="305" r:id="rId67"/>
    <p:sldId id="339" r:id="rId68"/>
    <p:sldId id="340" r:id="rId69"/>
    <p:sldId id="342" r:id="rId70"/>
    <p:sldId id="310" r:id="rId71"/>
    <p:sldId id="341" r:id="rId72"/>
    <p:sldId id="343" r:id="rId73"/>
    <p:sldId id="321" r:id="rId74"/>
    <p:sldId id="295" r:id="rId75"/>
    <p:sldId id="296" r:id="rId76"/>
    <p:sldId id="320" r:id="rId77"/>
    <p:sldId id="311" r:id="rId78"/>
    <p:sldId id="312" r:id="rId79"/>
    <p:sldId id="313" r:id="rId80"/>
    <p:sldId id="314" r:id="rId81"/>
    <p:sldId id="315" r:id="rId82"/>
    <p:sldId id="345" r:id="rId83"/>
    <p:sldId id="346" r:id="rId84"/>
    <p:sldId id="347" r:id="rId85"/>
    <p:sldId id="344" r:id="rId86"/>
    <p:sldId id="327" r:id="rId87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3333CC"/>
    <a:srgbClr val="3366FF"/>
    <a:srgbClr val="FF0066"/>
    <a:srgbClr val="00999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736"/>
        <p:guide pos="201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7.xml"/><Relationship Id="rId18" Type="http://schemas.openxmlformats.org/officeDocument/2006/relationships/slide" Target="slides/slide23.xml"/><Relationship Id="rId26" Type="http://schemas.openxmlformats.org/officeDocument/2006/relationships/slide" Target="slides/slide36.xml"/><Relationship Id="rId39" Type="http://schemas.openxmlformats.org/officeDocument/2006/relationships/slide" Target="slides/slide61.xml"/><Relationship Id="rId3" Type="http://schemas.openxmlformats.org/officeDocument/2006/relationships/slide" Target="slides/slide5.xml"/><Relationship Id="rId21" Type="http://schemas.openxmlformats.org/officeDocument/2006/relationships/slide" Target="slides/slide27.xml"/><Relationship Id="rId34" Type="http://schemas.openxmlformats.org/officeDocument/2006/relationships/slide" Target="slides/slide47.xml"/><Relationship Id="rId42" Type="http://schemas.openxmlformats.org/officeDocument/2006/relationships/slide" Target="slides/slide75.xml"/><Relationship Id="rId7" Type="http://schemas.openxmlformats.org/officeDocument/2006/relationships/slide" Target="slides/slide10.xml"/><Relationship Id="rId12" Type="http://schemas.openxmlformats.org/officeDocument/2006/relationships/slide" Target="slides/slide16.xml"/><Relationship Id="rId17" Type="http://schemas.openxmlformats.org/officeDocument/2006/relationships/slide" Target="slides/slide22.xml"/><Relationship Id="rId25" Type="http://schemas.openxmlformats.org/officeDocument/2006/relationships/slide" Target="slides/slide35.xml"/><Relationship Id="rId33" Type="http://schemas.openxmlformats.org/officeDocument/2006/relationships/slide" Target="slides/slide46.xml"/><Relationship Id="rId38" Type="http://schemas.openxmlformats.org/officeDocument/2006/relationships/slide" Target="slides/slide59.xml"/><Relationship Id="rId2" Type="http://schemas.openxmlformats.org/officeDocument/2006/relationships/slide" Target="slides/slide4.xml"/><Relationship Id="rId16" Type="http://schemas.openxmlformats.org/officeDocument/2006/relationships/slide" Target="slides/slide20.xml"/><Relationship Id="rId20" Type="http://schemas.openxmlformats.org/officeDocument/2006/relationships/slide" Target="slides/slide25.xml"/><Relationship Id="rId29" Type="http://schemas.openxmlformats.org/officeDocument/2006/relationships/slide" Target="slides/slide40.xml"/><Relationship Id="rId41" Type="http://schemas.openxmlformats.org/officeDocument/2006/relationships/slide" Target="slides/slide66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11" Type="http://schemas.openxmlformats.org/officeDocument/2006/relationships/slide" Target="slides/slide15.xml"/><Relationship Id="rId24" Type="http://schemas.openxmlformats.org/officeDocument/2006/relationships/slide" Target="slides/slide32.xml"/><Relationship Id="rId32" Type="http://schemas.openxmlformats.org/officeDocument/2006/relationships/slide" Target="slides/slide45.xml"/><Relationship Id="rId37" Type="http://schemas.openxmlformats.org/officeDocument/2006/relationships/slide" Target="slides/slide58.xml"/><Relationship Id="rId40" Type="http://schemas.openxmlformats.org/officeDocument/2006/relationships/slide" Target="slides/slide63.xml"/><Relationship Id="rId5" Type="http://schemas.openxmlformats.org/officeDocument/2006/relationships/slide" Target="slides/slide8.xml"/><Relationship Id="rId15" Type="http://schemas.openxmlformats.org/officeDocument/2006/relationships/slide" Target="slides/slide19.xml"/><Relationship Id="rId23" Type="http://schemas.openxmlformats.org/officeDocument/2006/relationships/slide" Target="slides/slide30.xml"/><Relationship Id="rId28" Type="http://schemas.openxmlformats.org/officeDocument/2006/relationships/slide" Target="slides/slide38.xml"/><Relationship Id="rId36" Type="http://schemas.openxmlformats.org/officeDocument/2006/relationships/slide" Target="slides/slide57.xml"/><Relationship Id="rId10" Type="http://schemas.openxmlformats.org/officeDocument/2006/relationships/slide" Target="slides/slide13.xml"/><Relationship Id="rId19" Type="http://schemas.openxmlformats.org/officeDocument/2006/relationships/slide" Target="slides/slide24.xml"/><Relationship Id="rId31" Type="http://schemas.openxmlformats.org/officeDocument/2006/relationships/slide" Target="slides/slide44.xml"/><Relationship Id="rId4" Type="http://schemas.openxmlformats.org/officeDocument/2006/relationships/slide" Target="slides/slide7.xml"/><Relationship Id="rId9" Type="http://schemas.openxmlformats.org/officeDocument/2006/relationships/slide" Target="slides/slide12.xml"/><Relationship Id="rId14" Type="http://schemas.openxmlformats.org/officeDocument/2006/relationships/slide" Target="slides/slide18.xml"/><Relationship Id="rId22" Type="http://schemas.openxmlformats.org/officeDocument/2006/relationships/slide" Target="slides/slide28.xml"/><Relationship Id="rId27" Type="http://schemas.openxmlformats.org/officeDocument/2006/relationships/slide" Target="slides/slide37.xml"/><Relationship Id="rId30" Type="http://schemas.openxmlformats.org/officeDocument/2006/relationships/slide" Target="slides/slide41.xml"/><Relationship Id="rId35" Type="http://schemas.openxmlformats.org/officeDocument/2006/relationships/slide" Target="slides/slide52.xml"/><Relationship Id="rId43" Type="http://schemas.openxmlformats.org/officeDocument/2006/relationships/slide" Target="slides/slide8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27438" y="0"/>
            <a:ext cx="27733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algn="r"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3413"/>
            <a:ext cx="27733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27438" y="8253413"/>
            <a:ext cx="27733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algn="r" defTabSz="863600">
              <a:defRPr sz="1100"/>
            </a:lvl1pPr>
          </a:lstStyle>
          <a:p>
            <a:fld id="{F7666AAA-D44C-4555-890C-22EDDD8B818F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7438" y="0"/>
            <a:ext cx="2773362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algn="r"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22350" y="654050"/>
            <a:ext cx="4356100" cy="3267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52488" y="4138613"/>
            <a:ext cx="469582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77225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7438" y="8277225"/>
            <a:ext cx="2773362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algn="r" defTabSz="863600">
              <a:defRPr sz="1100"/>
            </a:lvl1pPr>
          </a:lstStyle>
          <a:p>
            <a:fld id="{6229B97F-05CF-4EB1-A47A-A8DCFF41C91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MS PGothic" pitchFamily="34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165233-0955-4A76-9C11-DF5A115A6DD9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0D5D7-6224-4811-8A50-33DDF5483D41}" type="slidenum">
              <a:rPr lang="en-US"/>
              <a:pPr/>
              <a:t>2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202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-105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fld id="{C6969399-5334-49F6-ACD9-746A7B8EC7B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80E97-FEDA-49AC-B60B-FC1BD3DB944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FC8110-10D0-45F4-9536-D2ED56C1F8B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9CF5C7-7535-4756-8159-50A44493FF5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8EE4A4-B4F1-46A0-AE7E-35D35D9A60C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08DE08-0FB2-4CFD-B444-1F33DC4A6A3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11C63D-0695-43B6-B0BD-F4454C021B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E03BA-C13C-4457-9695-FF2D19721C6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9EF51-8DF7-477A-95F3-6C77D706855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D52801-8174-4EC1-8E96-83B261A3182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79604B-B2B1-493E-8323-0292E9B2EEC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5FE70-A9A5-446C-B0A4-BF569DAE5A9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0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181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3182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3A96BB23-F83E-4DCB-B68B-C3B9522FA416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-105" charset="-128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MS PGothic" pitchFamily="34" charset="-128"/>
          <a:cs typeface="ＭＳ Ｐゴシック" pitchFamily="-105" charset="-128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MS PGothic" pitchFamily="34" charset="-128"/>
          <a:cs typeface="ＭＳ Ｐゴシック" pitchFamily="-105" charset="-128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MS PGothic" pitchFamily="34" charset="-128"/>
          <a:cs typeface="ＭＳ Ｐゴシック" pitchFamily="-105" charset="-128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MS PGothic" pitchFamily="34" charset="-128"/>
          <a:cs typeface="ＭＳ Ｐゴシック" pitchFamily="-105" charset="-128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667000"/>
            <a:ext cx="7162800" cy="2994025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</a:rPr>
              <a:t>Interrupt Handling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</a:rPr>
              <a:t>by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</a:rPr>
              <a:t>Euripides Montagne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</a:rPr>
              <a:t>University of Central Florida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FC2C11-55C5-4C16-8A5C-6C444DA05514}" type="slidenum">
              <a:rPr lang="en-US"/>
              <a:pPr/>
              <a:t>10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2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886200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To transfer information from a memory location to the register MDR, we use: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400" smtClean="0">
                <a:solidFill>
                  <a:schemeClr val="folHlink"/>
                </a:solidFill>
              </a:rPr>
              <a:t>MDR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MEM[MAR]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solidFill>
                <a:schemeClr val="folHlink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Wingdings" pitchFamily="2" charset="2"/>
              </a:rPr>
              <a:t>The address of the memory location has been stored previously into the MAR register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362700" y="2209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362700" y="27559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6362700" y="47005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652963" y="47005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6019800" y="3352800"/>
            <a:ext cx="2057400" cy="762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27659" name="Line 13"/>
          <p:cNvSpPr>
            <a:spLocks noChangeShapeType="1"/>
          </p:cNvSpPr>
          <p:nvPr/>
        </p:nvSpPr>
        <p:spPr bwMode="auto">
          <a:xfrm>
            <a:off x="7061200" y="3060700"/>
            <a:ext cx="0" cy="303213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Line 14"/>
          <p:cNvSpPr>
            <a:spLocks noChangeShapeType="1"/>
          </p:cNvSpPr>
          <p:nvPr/>
        </p:nvSpPr>
        <p:spPr bwMode="auto">
          <a:xfrm>
            <a:off x="7061200" y="25130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1" name="Line 15"/>
          <p:cNvSpPr>
            <a:spLocks noChangeShapeType="1"/>
          </p:cNvSpPr>
          <p:nvPr/>
        </p:nvSpPr>
        <p:spPr bwMode="auto">
          <a:xfrm flipV="1">
            <a:off x="5197475" y="23320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2" name="Line 16"/>
          <p:cNvSpPr>
            <a:spLocks noChangeShapeType="1"/>
          </p:cNvSpPr>
          <p:nvPr/>
        </p:nvSpPr>
        <p:spPr bwMode="auto">
          <a:xfrm>
            <a:off x="5197475" y="23320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3" name="Line 17"/>
          <p:cNvSpPr>
            <a:spLocks noChangeShapeType="1"/>
          </p:cNvSpPr>
          <p:nvPr/>
        </p:nvSpPr>
        <p:spPr bwMode="auto">
          <a:xfrm>
            <a:off x="5197475" y="29384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4" name="Line 18"/>
          <p:cNvSpPr>
            <a:spLocks noChangeShapeType="1"/>
          </p:cNvSpPr>
          <p:nvPr/>
        </p:nvSpPr>
        <p:spPr bwMode="auto">
          <a:xfrm flipH="1" flipV="1">
            <a:off x="5973763" y="48815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AutoShape 19"/>
          <p:cNvSpPr>
            <a:spLocks noChangeArrowheads="1"/>
          </p:cNvSpPr>
          <p:nvPr/>
        </p:nvSpPr>
        <p:spPr bwMode="auto">
          <a:xfrm>
            <a:off x="7239000" y="54102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27666" name="Line 20"/>
          <p:cNvSpPr>
            <a:spLocks noChangeShapeType="1"/>
          </p:cNvSpPr>
          <p:nvPr/>
        </p:nvSpPr>
        <p:spPr bwMode="auto">
          <a:xfrm>
            <a:off x="7916863" y="61579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Line 21"/>
          <p:cNvSpPr>
            <a:spLocks noChangeShapeType="1"/>
          </p:cNvSpPr>
          <p:nvPr/>
        </p:nvSpPr>
        <p:spPr bwMode="auto">
          <a:xfrm>
            <a:off x="7683500" y="54292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8" name="Line 22"/>
          <p:cNvSpPr>
            <a:spLocks noChangeShapeType="1"/>
          </p:cNvSpPr>
          <p:nvPr/>
        </p:nvSpPr>
        <p:spPr bwMode="auto">
          <a:xfrm flipH="1">
            <a:off x="7916863" y="54292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9" name="Line 23"/>
          <p:cNvSpPr>
            <a:spLocks noChangeShapeType="1"/>
          </p:cNvSpPr>
          <p:nvPr/>
        </p:nvSpPr>
        <p:spPr bwMode="auto">
          <a:xfrm>
            <a:off x="7450138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Line 24"/>
          <p:cNvSpPr>
            <a:spLocks noChangeShapeType="1"/>
          </p:cNvSpPr>
          <p:nvPr/>
        </p:nvSpPr>
        <p:spPr bwMode="auto">
          <a:xfrm>
            <a:off x="8382000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AutoShape 25"/>
          <p:cNvSpPr>
            <a:spLocks noChangeArrowheads="1"/>
          </p:cNvSpPr>
          <p:nvPr/>
        </p:nvSpPr>
        <p:spPr bwMode="auto">
          <a:xfrm rot="10800000">
            <a:off x="4419600" y="52578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27672" name="Line 26"/>
          <p:cNvSpPr>
            <a:spLocks noChangeShapeType="1"/>
          </p:cNvSpPr>
          <p:nvPr/>
        </p:nvSpPr>
        <p:spPr bwMode="auto">
          <a:xfrm>
            <a:off x="4964113" y="47005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3" name="Line 27"/>
          <p:cNvSpPr>
            <a:spLocks noChangeShapeType="1"/>
          </p:cNvSpPr>
          <p:nvPr/>
        </p:nvSpPr>
        <p:spPr bwMode="auto">
          <a:xfrm flipH="1">
            <a:off x="4808538" y="50038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Line 28"/>
          <p:cNvSpPr>
            <a:spLocks noChangeShapeType="1"/>
          </p:cNvSpPr>
          <p:nvPr/>
        </p:nvSpPr>
        <p:spPr bwMode="auto">
          <a:xfrm>
            <a:off x="5334000" y="57150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5" name="Line 29"/>
          <p:cNvSpPr>
            <a:spLocks noChangeShapeType="1"/>
          </p:cNvSpPr>
          <p:nvPr/>
        </p:nvSpPr>
        <p:spPr bwMode="auto">
          <a:xfrm flipV="1">
            <a:off x="5351463" y="58547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6" name="Line 30"/>
          <p:cNvSpPr>
            <a:spLocks noChangeShapeType="1"/>
          </p:cNvSpPr>
          <p:nvPr/>
        </p:nvSpPr>
        <p:spPr bwMode="auto">
          <a:xfrm>
            <a:off x="5119688" y="56721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Line 31"/>
          <p:cNvSpPr>
            <a:spLocks noChangeShapeType="1"/>
          </p:cNvSpPr>
          <p:nvPr/>
        </p:nvSpPr>
        <p:spPr bwMode="auto">
          <a:xfrm flipV="1">
            <a:off x="5124450" y="60372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Line 32"/>
          <p:cNvSpPr>
            <a:spLocks noChangeShapeType="1"/>
          </p:cNvSpPr>
          <p:nvPr/>
        </p:nvSpPr>
        <p:spPr bwMode="auto">
          <a:xfrm>
            <a:off x="7650163" y="48990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9" name="Line 33"/>
          <p:cNvSpPr>
            <a:spLocks noChangeShapeType="1"/>
          </p:cNvSpPr>
          <p:nvPr/>
        </p:nvSpPr>
        <p:spPr bwMode="auto">
          <a:xfrm flipH="1">
            <a:off x="7551738" y="48990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80" name="Text Box 34"/>
          <p:cNvSpPr txBox="1">
            <a:spLocks noChangeArrowheads="1"/>
          </p:cNvSpPr>
          <p:nvPr/>
        </p:nvSpPr>
        <p:spPr bwMode="auto">
          <a:xfrm>
            <a:off x="4724400" y="5334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27681" name="Rectangle 36"/>
          <p:cNvSpPr>
            <a:spLocks noChangeArrowheads="1"/>
          </p:cNvSpPr>
          <p:nvPr/>
        </p:nvSpPr>
        <p:spPr bwMode="auto">
          <a:xfrm>
            <a:off x="8134350" y="4724400"/>
            <a:ext cx="1009650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27682" name="Line 39"/>
          <p:cNvSpPr>
            <a:spLocks noChangeShapeType="1"/>
          </p:cNvSpPr>
          <p:nvPr/>
        </p:nvSpPr>
        <p:spPr bwMode="auto">
          <a:xfrm flipV="1">
            <a:off x="7086600" y="3886200"/>
            <a:ext cx="0" cy="762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3" name="Line 40"/>
          <p:cNvSpPr>
            <a:spLocks noChangeShapeType="1"/>
          </p:cNvSpPr>
          <p:nvPr/>
        </p:nvSpPr>
        <p:spPr bwMode="auto">
          <a:xfrm>
            <a:off x="7086600" y="43434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4" name="Rectangle 41"/>
          <p:cNvSpPr>
            <a:spLocks noChangeArrowheads="1"/>
          </p:cNvSpPr>
          <p:nvPr/>
        </p:nvSpPr>
        <p:spPr bwMode="auto">
          <a:xfrm>
            <a:off x="6019800" y="3733800"/>
            <a:ext cx="2057400" cy="1524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5" name="Line 42"/>
          <p:cNvSpPr>
            <a:spLocks noChangeShapeType="1"/>
          </p:cNvSpPr>
          <p:nvPr/>
        </p:nvSpPr>
        <p:spPr bwMode="auto">
          <a:xfrm flipH="1">
            <a:off x="8077200" y="3733800"/>
            <a:ext cx="3810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6" name="Text Box 43"/>
          <p:cNvSpPr txBox="1">
            <a:spLocks noChangeArrowheads="1"/>
          </p:cNvSpPr>
          <p:nvPr/>
        </p:nvSpPr>
        <p:spPr bwMode="auto">
          <a:xfrm>
            <a:off x="8458200" y="35052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MAR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F9B86-1898-435A-B27D-F90754BB2170}" type="slidenum">
              <a:rPr lang="en-US"/>
              <a:pPr/>
              <a:t>11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3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transfer information from the MDR register to a memory location, we use: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</a:t>
            </a:r>
            <a:r>
              <a:rPr lang="en-US" smtClean="0">
                <a:solidFill>
                  <a:schemeClr val="folHlink"/>
                </a:solidFill>
              </a:rPr>
              <a:t>MEM [MAR] </a:t>
            </a:r>
            <a:r>
              <a:rPr lang="en-US" smtClean="0">
                <a:solidFill>
                  <a:schemeClr val="folHlink"/>
                </a:solidFill>
                <a:sym typeface="Wingdings" pitchFamily="2" charset="2"/>
              </a:rPr>
              <a:t>MDR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  <a:sym typeface="Wingdings" pitchFamily="2" charset="2"/>
              </a:rPr>
              <a:t>	</a:t>
            </a:r>
            <a:r>
              <a:rPr lang="en-US" sz="1600" smtClean="0">
                <a:sym typeface="Wingdings" pitchFamily="2" charset="2"/>
              </a:rPr>
              <a:t>*see previous slide for diagram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The address of the memory location has been previously stored into the MAR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EF0FB-93BD-4033-90CB-FCADAD957AFC}" type="slidenum">
              <a:rPr lang="en-US"/>
              <a:pPr/>
              <a:t>12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Register Properties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Instruction Register (IR) has two fields: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Operation (OP) and the ADDRESS.</a:t>
            </a:r>
          </a:p>
          <a:p>
            <a:pPr eaLnBrk="1" hangingPunct="1"/>
            <a:r>
              <a:rPr lang="en-US" smtClean="0"/>
              <a:t>These fields can be accessed using the selector operator </a:t>
            </a:r>
            <a:r>
              <a:rPr lang="ja-JP" altLang="en-US" smtClean="0"/>
              <a:t>“</a:t>
            </a:r>
            <a:r>
              <a:rPr lang="en-US" altLang="ja-JP" sz="4400" b="1" smtClean="0"/>
              <a:t>.</a:t>
            </a:r>
            <a:r>
              <a:rPr lang="ja-JP" altLang="en-US" smtClean="0"/>
              <a:t>”</a:t>
            </a:r>
            <a:endParaRPr lang="en-US" altLang="ja-JP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01A04B-6C64-45F6-B209-BAD884E8B038}" type="slidenum">
              <a:rPr lang="en-US"/>
              <a:pPr/>
              <a:t>13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4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operation field of the IR register is sent to the DECODER as: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		</a:t>
            </a:r>
            <a:r>
              <a:rPr lang="en-US" sz="2800" smtClean="0">
                <a:solidFill>
                  <a:schemeClr val="folHlink"/>
                </a:solidFill>
              </a:rPr>
              <a:t>DECODER</a:t>
            </a:r>
            <a:r>
              <a:rPr lang="en-US" sz="2800" smtClean="0">
                <a:solidFill>
                  <a:schemeClr val="folHlink"/>
                </a:solidFill>
                <a:sym typeface="Wingdings" pitchFamily="2" charset="2"/>
              </a:rPr>
              <a:t>IR.OP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>
              <a:solidFill>
                <a:schemeClr val="folHlink"/>
              </a:solidFill>
            </a:endParaRPr>
          </a:p>
          <a:p>
            <a:pPr eaLnBrk="1" hangingPunct="1"/>
            <a:r>
              <a:rPr lang="en-US" sz="2800" smtClean="0"/>
              <a:t>The Operation portion of the field is accessed as IR.OP</a:t>
            </a:r>
          </a:p>
          <a:p>
            <a:pPr eaLnBrk="1" hangingPunct="1"/>
            <a:r>
              <a:rPr lang="en-US" sz="2800" smtClean="0"/>
              <a:t>DECODER: </a:t>
            </a:r>
            <a:r>
              <a:rPr lang="en-US" sz="2800" smtClean="0">
                <a:sym typeface="Wingdings" pitchFamily="2" charset="2"/>
              </a:rPr>
              <a:t>If the value of IR.OP==0, then the decoder can be set to execute the fetch cycle again.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26D172-0E62-4FCD-956B-2B2C7C2D8BC2}" type="slidenum">
              <a:rPr lang="en-US"/>
              <a:pPr/>
              <a:t>14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4 Cont</a:t>
            </a:r>
            <a:r>
              <a:rPr lang="en-US" smtClean="0"/>
              <a:t>.</a:t>
            </a:r>
          </a:p>
        </p:txBody>
      </p:sp>
      <p:sp>
        <p:nvSpPr>
          <p:cNvPr id="31749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3381375" cy="3881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chemeClr val="folHlink"/>
                </a:solidFill>
              </a:rPr>
              <a:t>DECODER</a:t>
            </a:r>
            <a:r>
              <a:rPr lang="en-US" sz="2800" smtClean="0">
                <a:solidFill>
                  <a:schemeClr val="folHlink"/>
                </a:solidFill>
                <a:sym typeface="Wingdings" pitchFamily="2" charset="2"/>
              </a:rPr>
              <a:t>IR.OP</a:t>
            </a:r>
          </a:p>
          <a:p>
            <a:pPr eaLnBrk="1" hangingPunct="1"/>
            <a:endParaRPr lang="en-US" sz="2800" smtClean="0"/>
          </a:p>
        </p:txBody>
      </p:sp>
      <p:sp>
        <p:nvSpPr>
          <p:cNvPr id="31750" name="Line 3"/>
          <p:cNvSpPr>
            <a:spLocks noChangeShapeType="1"/>
          </p:cNvSpPr>
          <p:nvPr/>
        </p:nvSpPr>
        <p:spPr bwMode="auto">
          <a:xfrm flipV="1">
            <a:off x="7061200" y="40322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Rectangle 4"/>
          <p:cNvSpPr>
            <a:spLocks noChangeArrowheads="1"/>
          </p:cNvSpPr>
          <p:nvPr/>
        </p:nvSpPr>
        <p:spPr bwMode="auto">
          <a:xfrm>
            <a:off x="6362700" y="2209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31752" name="Rectangle 5"/>
          <p:cNvSpPr>
            <a:spLocks noChangeArrowheads="1"/>
          </p:cNvSpPr>
          <p:nvPr/>
        </p:nvSpPr>
        <p:spPr bwMode="auto">
          <a:xfrm>
            <a:off x="6362700" y="27559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31753" name="Rectangle 6"/>
          <p:cNvSpPr>
            <a:spLocks noChangeArrowheads="1"/>
          </p:cNvSpPr>
          <p:nvPr/>
        </p:nvSpPr>
        <p:spPr bwMode="auto">
          <a:xfrm>
            <a:off x="6362700" y="47005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31754" name="Rectangle 7"/>
          <p:cNvSpPr>
            <a:spLocks noChangeArrowheads="1"/>
          </p:cNvSpPr>
          <p:nvPr/>
        </p:nvSpPr>
        <p:spPr bwMode="auto">
          <a:xfrm>
            <a:off x="4652963" y="47005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31755" name="Rectangle 8"/>
          <p:cNvSpPr>
            <a:spLocks noChangeArrowheads="1"/>
          </p:cNvSpPr>
          <p:nvPr/>
        </p:nvSpPr>
        <p:spPr bwMode="auto">
          <a:xfrm>
            <a:off x="6019800" y="3352800"/>
            <a:ext cx="205740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31756" name="Line 9"/>
          <p:cNvSpPr>
            <a:spLocks noChangeShapeType="1"/>
          </p:cNvSpPr>
          <p:nvPr/>
        </p:nvSpPr>
        <p:spPr bwMode="auto">
          <a:xfrm>
            <a:off x="7061200" y="3060700"/>
            <a:ext cx="25400" cy="368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7" name="Line 10"/>
          <p:cNvSpPr>
            <a:spLocks noChangeShapeType="1"/>
          </p:cNvSpPr>
          <p:nvPr/>
        </p:nvSpPr>
        <p:spPr bwMode="auto">
          <a:xfrm>
            <a:off x="7061200" y="25130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8" name="Line 11"/>
          <p:cNvSpPr>
            <a:spLocks noChangeShapeType="1"/>
          </p:cNvSpPr>
          <p:nvPr/>
        </p:nvSpPr>
        <p:spPr bwMode="auto">
          <a:xfrm flipV="1">
            <a:off x="5197475" y="23320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Line 12"/>
          <p:cNvSpPr>
            <a:spLocks noChangeShapeType="1"/>
          </p:cNvSpPr>
          <p:nvPr/>
        </p:nvSpPr>
        <p:spPr bwMode="auto">
          <a:xfrm>
            <a:off x="5197475" y="23320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0" name="Line 13"/>
          <p:cNvSpPr>
            <a:spLocks noChangeShapeType="1"/>
          </p:cNvSpPr>
          <p:nvPr/>
        </p:nvSpPr>
        <p:spPr bwMode="auto">
          <a:xfrm>
            <a:off x="5197475" y="29384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1" name="Line 14"/>
          <p:cNvSpPr>
            <a:spLocks noChangeShapeType="1"/>
          </p:cNvSpPr>
          <p:nvPr/>
        </p:nvSpPr>
        <p:spPr bwMode="auto">
          <a:xfrm flipH="1" flipV="1">
            <a:off x="5973763" y="48815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AutoShape 15"/>
          <p:cNvSpPr>
            <a:spLocks noChangeArrowheads="1"/>
          </p:cNvSpPr>
          <p:nvPr/>
        </p:nvSpPr>
        <p:spPr bwMode="auto">
          <a:xfrm>
            <a:off x="7239000" y="54102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31763" name="Line 16"/>
          <p:cNvSpPr>
            <a:spLocks noChangeShapeType="1"/>
          </p:cNvSpPr>
          <p:nvPr/>
        </p:nvSpPr>
        <p:spPr bwMode="auto">
          <a:xfrm>
            <a:off x="7916863" y="61579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Line 17"/>
          <p:cNvSpPr>
            <a:spLocks noChangeShapeType="1"/>
          </p:cNvSpPr>
          <p:nvPr/>
        </p:nvSpPr>
        <p:spPr bwMode="auto">
          <a:xfrm>
            <a:off x="7683500" y="54292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Line 18"/>
          <p:cNvSpPr>
            <a:spLocks noChangeShapeType="1"/>
          </p:cNvSpPr>
          <p:nvPr/>
        </p:nvSpPr>
        <p:spPr bwMode="auto">
          <a:xfrm flipH="1">
            <a:off x="7916863" y="54292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6" name="Line 19"/>
          <p:cNvSpPr>
            <a:spLocks noChangeShapeType="1"/>
          </p:cNvSpPr>
          <p:nvPr/>
        </p:nvSpPr>
        <p:spPr bwMode="auto">
          <a:xfrm>
            <a:off x="7450138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7" name="Line 20"/>
          <p:cNvSpPr>
            <a:spLocks noChangeShapeType="1"/>
          </p:cNvSpPr>
          <p:nvPr/>
        </p:nvSpPr>
        <p:spPr bwMode="auto">
          <a:xfrm>
            <a:off x="8382000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AutoShape 21"/>
          <p:cNvSpPr>
            <a:spLocks noChangeArrowheads="1"/>
          </p:cNvSpPr>
          <p:nvPr/>
        </p:nvSpPr>
        <p:spPr bwMode="auto">
          <a:xfrm rot="10800000">
            <a:off x="4419600" y="52578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31769" name="Line 22"/>
          <p:cNvSpPr>
            <a:spLocks noChangeShapeType="1"/>
          </p:cNvSpPr>
          <p:nvPr/>
        </p:nvSpPr>
        <p:spPr bwMode="auto">
          <a:xfrm>
            <a:off x="4964113" y="47005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0" name="Line 23"/>
          <p:cNvSpPr>
            <a:spLocks noChangeShapeType="1"/>
          </p:cNvSpPr>
          <p:nvPr/>
        </p:nvSpPr>
        <p:spPr bwMode="auto">
          <a:xfrm flipH="1">
            <a:off x="4808538" y="5003800"/>
            <a:ext cx="0" cy="242888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1" name="Line 24"/>
          <p:cNvSpPr>
            <a:spLocks noChangeShapeType="1"/>
          </p:cNvSpPr>
          <p:nvPr/>
        </p:nvSpPr>
        <p:spPr bwMode="auto">
          <a:xfrm>
            <a:off x="5334000" y="57150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2" name="Line 25"/>
          <p:cNvSpPr>
            <a:spLocks noChangeShapeType="1"/>
          </p:cNvSpPr>
          <p:nvPr/>
        </p:nvSpPr>
        <p:spPr bwMode="auto">
          <a:xfrm flipV="1">
            <a:off x="5351463" y="58547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3" name="Line 26"/>
          <p:cNvSpPr>
            <a:spLocks noChangeShapeType="1"/>
          </p:cNvSpPr>
          <p:nvPr/>
        </p:nvSpPr>
        <p:spPr bwMode="auto">
          <a:xfrm>
            <a:off x="5119688" y="56721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4" name="Line 27"/>
          <p:cNvSpPr>
            <a:spLocks noChangeShapeType="1"/>
          </p:cNvSpPr>
          <p:nvPr/>
        </p:nvSpPr>
        <p:spPr bwMode="auto">
          <a:xfrm flipV="1">
            <a:off x="5124450" y="60372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5" name="Line 28"/>
          <p:cNvSpPr>
            <a:spLocks noChangeShapeType="1"/>
          </p:cNvSpPr>
          <p:nvPr/>
        </p:nvSpPr>
        <p:spPr bwMode="auto">
          <a:xfrm>
            <a:off x="7650163" y="48990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6" name="Line 29"/>
          <p:cNvSpPr>
            <a:spLocks noChangeShapeType="1"/>
          </p:cNvSpPr>
          <p:nvPr/>
        </p:nvSpPr>
        <p:spPr bwMode="auto">
          <a:xfrm flipH="1">
            <a:off x="7551738" y="48990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7" name="Text Box 30"/>
          <p:cNvSpPr txBox="1">
            <a:spLocks noChangeArrowheads="1"/>
          </p:cNvSpPr>
          <p:nvPr/>
        </p:nvSpPr>
        <p:spPr bwMode="auto">
          <a:xfrm>
            <a:off x="4724400" y="5334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31778" name="Rectangle 31"/>
          <p:cNvSpPr>
            <a:spLocks noChangeArrowheads="1"/>
          </p:cNvSpPr>
          <p:nvPr/>
        </p:nvSpPr>
        <p:spPr bwMode="auto">
          <a:xfrm>
            <a:off x="8134350" y="4724400"/>
            <a:ext cx="100965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31779" name="Line 32"/>
          <p:cNvSpPr>
            <a:spLocks noChangeShapeType="1"/>
          </p:cNvSpPr>
          <p:nvPr/>
        </p:nvSpPr>
        <p:spPr bwMode="auto">
          <a:xfrm flipV="1">
            <a:off x="7086600" y="41148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0" name="Line 33"/>
          <p:cNvSpPr>
            <a:spLocks noChangeShapeType="1"/>
          </p:cNvSpPr>
          <p:nvPr/>
        </p:nvSpPr>
        <p:spPr bwMode="auto">
          <a:xfrm>
            <a:off x="7086600" y="43434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866325-1A63-4CED-B29C-850CD08C95BB}" type="slidenum">
              <a:rPr lang="en-US"/>
              <a:pPr/>
              <a:t>15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Cycle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instruction cycle has 2 components.</a:t>
            </a:r>
          </a:p>
          <a:p>
            <a:pPr eaLnBrk="1" hangingPunct="1"/>
            <a:r>
              <a:rPr lang="en-US" smtClean="0"/>
              <a:t>Fetch cycle retrieves the instruction from memory.</a:t>
            </a:r>
          </a:p>
          <a:p>
            <a:pPr eaLnBrk="1" hangingPunct="1"/>
            <a:r>
              <a:rPr lang="en-US" smtClean="0"/>
              <a:t>Execution cycle carries out the instruction loaded previously.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59F305-D135-4803-8001-57851400149C}" type="slidenum">
              <a:rPr lang="en-US"/>
              <a:pPr/>
              <a:t>16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00 Fetch Cycle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1.MAR </a:t>
            </a:r>
            <a:r>
              <a:rPr lang="en-US" smtClean="0">
                <a:sym typeface="Wingdings" pitchFamily="2" charset="2"/>
              </a:rPr>
              <a:t>PC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2.MDR MEM[MAR]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3.IR MDR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4.PC PC+1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5.DECODER IR.OP</a:t>
            </a:r>
          </a:p>
        </p:txBody>
      </p:sp>
      <p:sp>
        <p:nvSpPr>
          <p:cNvPr id="3379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smtClean="0"/>
              <a:t>1.Copy contents of PC into MAR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/>
              <a:t>Load content of memory location into MDR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/>
              <a:t>Copy value stored in MDR into IR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/>
              <a:t>Increment PC register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/>
              <a:t>Select Instruction to be executed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48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48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795BC4-A6DC-4FFC-9B6F-6B845B2AC7EC}" type="slidenum">
              <a:rPr lang="en-US"/>
              <a:pPr/>
              <a:t>17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01 LOAD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MAR </a:t>
            </a:r>
            <a:r>
              <a:rPr lang="en-US" smtClean="0">
                <a:sym typeface="Wingdings" pitchFamily="2" charset="2"/>
              </a:rPr>
              <a:t>IR.ADDR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MDR MEM[MAR]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A MDR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DECODER 00</a:t>
            </a:r>
          </a:p>
        </p:txBody>
      </p:sp>
      <p:sp>
        <p:nvSpPr>
          <p:cNvPr id="3482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Copy the IR address value field into MAR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Load the content of a memory location into MDR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Copy content of MDR into A register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Set Decoder to execute Fetch Cycle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58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758E3E-09CC-440F-B990-F404EC4410B9}" type="slidenum">
              <a:rPr lang="en-US"/>
              <a:pPr/>
              <a:t>18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02 ADD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MAR </a:t>
            </a:r>
            <a:r>
              <a:rPr lang="en-US" smtClean="0">
                <a:sym typeface="Wingdings" pitchFamily="2" charset="2"/>
              </a:rPr>
              <a:t>IR.ADDR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MDR MEM[MAR]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A A + 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DECODER 00</a:t>
            </a:r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Copy the IR address value field into MAR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Load content of memory location to 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Add contents of MDR and A register and store result into 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Set Decoder to execute Fetch cycle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686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492940-4F66-4DFE-AAD7-88883D2D6E5B}" type="slidenum">
              <a:rPr lang="en-US"/>
              <a:pPr/>
              <a:t>19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03 STORE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MAR </a:t>
            </a:r>
            <a:r>
              <a:rPr lang="en-US" smtClean="0">
                <a:sym typeface="Wingdings" pitchFamily="2" charset="2"/>
              </a:rPr>
              <a:t>IR.ADDR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MDR A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MEM[MAR] MDR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DECODER 00</a:t>
            </a:r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Copy the IR address value field into MAR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Copy A register contents into MDR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Copy content of MDR into a memory location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Set Decoder to execute fetch cycle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D22111-3F26-433D-9E28-59D8EA497A99}" type="slidenum">
              <a:rPr lang="en-US"/>
              <a:pPr/>
              <a:t>2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Outline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structure of a tiny computer.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A program as an isolated system.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interrupt mechanism.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hardware/software interface.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Interrupt Types.</a:t>
            </a:r>
          </a:p>
          <a:p>
            <a:pPr marL="457200" indent="-457200">
              <a:spcBef>
                <a:spcPct val="50000"/>
              </a:spcBef>
            </a:pPr>
            <a:endParaRPr lang="en-US" sz="2800"/>
          </a:p>
          <a:p>
            <a:pPr marL="457200" indent="-45720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78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A3A73C-1BEA-44A5-BE3B-1DC7B48BA4B9}" type="slidenum">
              <a:rPr lang="en-US"/>
              <a:pPr/>
              <a:t>20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04 END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1.  STOP</a:t>
            </a:r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1.  Program ends normally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89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15E768-CAF1-4911-B6BF-60E690523A2D}" type="slidenum">
              <a:rPr lang="en-US"/>
              <a:pPr/>
              <a:t>21</a:t>
            </a:fld>
            <a:endParaRPr lang="en-US"/>
          </a:p>
        </p:txBody>
      </p:sp>
      <p:sp>
        <p:nvSpPr>
          <p:cNvPr id="38916" name="Rectangle 1026"/>
          <p:cNvSpPr>
            <a:spLocks noChangeArrowheads="1"/>
          </p:cNvSpPr>
          <p:nvPr/>
        </p:nvSpPr>
        <p:spPr bwMode="auto">
          <a:xfrm>
            <a:off x="838200" y="2209800"/>
            <a:ext cx="3902075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00 </a:t>
            </a:r>
            <a:r>
              <a:rPr lang="en-US" sz="2000" b="1" u="sng"/>
              <a:t>Fetch </a:t>
            </a:r>
            <a:r>
              <a:rPr lang="en-US" sz="2000" b="1"/>
              <a:t>(hidden instruction)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MAR </a:t>
            </a:r>
            <a:r>
              <a:rPr lang="en-US" sz="2000" b="1">
                <a:sym typeface="Wingdings" pitchFamily="2" charset="2"/>
              </a:rPr>
              <a:t>PC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MDR MEM[MAR]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IR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PC PC+1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DECODER IR.OP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  <a:sym typeface="Wingdings" pitchFamily="2" charset="2"/>
              </a:rPr>
              <a:t>02 </a:t>
            </a:r>
            <a:r>
              <a:rPr lang="en-US" sz="2000" b="1" u="sng">
                <a:solidFill>
                  <a:srgbClr val="FF0066"/>
                </a:solidFill>
                <a:sym typeface="Wingdings" pitchFamily="2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MAR</a:t>
            </a:r>
            <a:r>
              <a:rPr lang="en-US" sz="2000" b="1">
                <a:sym typeface="Wingdings" pitchFamily="2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DECODER 00</a:t>
            </a:r>
          </a:p>
        </p:txBody>
      </p:sp>
      <p:sp>
        <p:nvSpPr>
          <p:cNvPr id="38917" name="Rectangle 1027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01 </a:t>
            </a:r>
            <a:r>
              <a:rPr lang="en-US" sz="2000" b="1" u="sng">
                <a:solidFill>
                  <a:srgbClr val="FF00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003366"/>
                </a:solidFill>
              </a:rPr>
              <a:t>	MAR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 b="1">
                <a:solidFill>
                  <a:srgbClr val="003366"/>
                </a:solidFill>
              </a:rPr>
              <a:t>IR.Address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MDR 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 b="1">
                <a:solidFill>
                  <a:srgbClr val="003366"/>
                </a:solidFill>
              </a:rPr>
              <a:t>MEM[MAR]</a:t>
            </a:r>
            <a:r>
              <a:rPr lang="en-US" sz="2000" b="1">
                <a:sym typeface="Wingdings" pitchFamily="2" charset="2"/>
              </a:rPr>
              <a:t> 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A 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 b="1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DECODER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00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03 </a:t>
            </a:r>
            <a:r>
              <a:rPr lang="en-US" sz="2000" b="1" u="sng">
                <a:solidFill>
                  <a:srgbClr val="FF0066"/>
                </a:solidFill>
              </a:rPr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MAR</a:t>
            </a:r>
            <a:r>
              <a:rPr lang="en-US" sz="2000" b="1">
                <a:sym typeface="Wingdings" pitchFamily="2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DECODER 00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04 </a:t>
            </a:r>
            <a:r>
              <a:rPr lang="en-US" sz="2000" b="1" u="sng">
                <a:solidFill>
                  <a:srgbClr val="FF0066"/>
                </a:solidFill>
              </a:rPr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 </a:t>
            </a:r>
            <a:endParaRPr lang="en-US" sz="2000"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 b="1"/>
          </a:p>
        </p:txBody>
      </p:sp>
      <p:sp>
        <p:nvSpPr>
          <p:cNvPr id="38918" name="Rectangle 1028"/>
          <p:cNvSpPr>
            <a:spLocks noChangeArrowheads="1"/>
          </p:cNvSpPr>
          <p:nvPr/>
        </p:nvSpPr>
        <p:spPr bwMode="auto">
          <a:xfrm>
            <a:off x="2057400" y="838200"/>
            <a:ext cx="323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8919" name="Rectangle 102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Set Architecture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834BAA-C1C7-4AC3-99E1-DEA8E4C2592F}" type="slidenum">
              <a:rPr lang="en-US"/>
              <a:pPr/>
              <a:t>22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One Address Architecture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instruction format of this one-address architecture is: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operation&lt;address&gt;</a:t>
            </a:r>
          </a:p>
          <a:p>
            <a:pPr eaLnBrk="1" hangingPunct="1"/>
            <a:r>
              <a:rPr lang="en-US" smtClean="0"/>
              <a:t>Address are given in hexadecimal and are preceded by an </a:t>
            </a:r>
            <a:r>
              <a:rPr lang="ja-JP" altLang="en-US" smtClean="0"/>
              <a:t>“</a:t>
            </a:r>
            <a:r>
              <a:rPr lang="en-US" altLang="ja-JP" smtClean="0"/>
              <a:t>x</a:t>
            </a:r>
            <a:r>
              <a:rPr lang="ja-JP" altLang="en-US" smtClean="0"/>
              <a:t>”</a:t>
            </a:r>
            <a:r>
              <a:rPr lang="en-US" altLang="ja-JP" smtClean="0"/>
              <a:t>, for instance x56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968426-6207-4A39-90E4-2D41F2EA1FF0}" type="slidenum">
              <a:rPr lang="en-US"/>
              <a:pPr/>
              <a:t>23</a:t>
            </a:fld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Example One-Address Program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Memory Address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x20		450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x21		300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x22		750 (after program execution)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x23 	Load &lt;x20&gt;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x24		Add &lt;x21&gt;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x25		Store&lt;x22&gt;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x26 	End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64FB4E-7D07-4BC8-B68B-6247451C5313}" type="slidenum">
              <a:rPr lang="en-US"/>
              <a:pPr/>
              <a:t>24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Programs with Errors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 far, we have a computer that can execute programs free from errors.  </a:t>
            </a:r>
          </a:p>
          <a:p>
            <a:pPr eaLnBrk="1" hangingPunct="1"/>
            <a:r>
              <a:rPr lang="en-US" smtClean="0"/>
              <a:t>What would happen if an overflow occurred while executing an addition operation?</a:t>
            </a:r>
          </a:p>
          <a:p>
            <a:pPr eaLnBrk="1" hangingPunct="1"/>
            <a:r>
              <a:rPr lang="en-US" smtClean="0"/>
              <a:t>We need a mechanism to detect this type of event and take appropriate actions.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9FC450-AD89-4E3B-9894-CC55B861EE23}" type="slidenum">
              <a:rPr lang="en-US"/>
              <a:pPr/>
              <a:t>25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Overflow Detection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flip/flop will be added to the ALU for detecting overflow</a:t>
            </a:r>
          </a:p>
          <a:p>
            <a:pPr eaLnBrk="1" hangingPunct="1"/>
            <a:r>
              <a:rPr lang="en-US" smtClean="0"/>
              <a:t>The Fetch/Execute cycle has to be extended to:  Fetch/Execute/Interrupt cycle.  </a:t>
            </a:r>
          </a:p>
          <a:p>
            <a:pPr eaLnBrk="1" hangingPunct="1"/>
            <a:r>
              <a:rPr lang="en-US" smtClean="0"/>
              <a:t>An abnormal end (ABEND) has to be indicated.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9AB6E-A960-4EAB-8B4B-04CDFC31B8B7}" type="slidenum">
              <a:rPr lang="en-US"/>
              <a:pPr/>
              <a:t>26</a:t>
            </a:fld>
            <a:endParaRPr lang="en-US"/>
          </a:p>
        </p:txBody>
      </p:sp>
      <p:sp>
        <p:nvSpPr>
          <p:cNvPr id="4403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378700" cy="1219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VN with Overflow Flip/Flop</a:t>
            </a:r>
          </a:p>
        </p:txBody>
      </p:sp>
      <p:sp>
        <p:nvSpPr>
          <p:cNvPr id="44037" name="Rectangle 1081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grpSp>
        <p:nvGrpSpPr>
          <p:cNvPr id="44038" name="Group 1126"/>
          <p:cNvGrpSpPr>
            <a:grpSpLocks/>
          </p:cNvGrpSpPr>
          <p:nvPr/>
        </p:nvGrpSpPr>
        <p:grpSpPr bwMode="auto">
          <a:xfrm>
            <a:off x="2057400" y="2133600"/>
            <a:ext cx="6192838" cy="4384675"/>
            <a:chOff x="1296" y="1344"/>
            <a:chExt cx="3901" cy="2762"/>
          </a:xfrm>
        </p:grpSpPr>
        <p:sp>
          <p:nvSpPr>
            <p:cNvPr id="44039" name="Line 1080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0" name="Rectangle 1082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44041" name="Rectangle 1083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44042" name="Rectangle 1084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44043" name="Rectangle 1085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44044" name="Rectangle 1086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44045" name="Line 1087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Line 1088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Line 1089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Line 1090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Line 1091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Line 1092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Line 1093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Line 1094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AutoShape 1095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44054" name="Line 1096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5" name="Line 1097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6" name="Line 1098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Line 1099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Line 1100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9" name="Line 1101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0" name="Line 1102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1" name="AutoShape 1103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en-US" sz="1400"/>
            </a:p>
          </p:txBody>
        </p:sp>
        <p:sp>
          <p:nvSpPr>
            <p:cNvPr id="44062" name="Line 1104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3" name="Line 1105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4" name="Line 1107"/>
            <p:cNvSpPr>
              <a:spLocks noChangeShapeType="1"/>
            </p:cNvSpPr>
            <p:nvPr/>
          </p:nvSpPr>
          <p:spPr bwMode="auto">
            <a:xfrm flipV="1">
              <a:off x="1920" y="355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5" name="Line 1109"/>
            <p:cNvSpPr>
              <a:spLocks noChangeShapeType="1"/>
            </p:cNvSpPr>
            <p:nvPr/>
          </p:nvSpPr>
          <p:spPr bwMode="auto">
            <a:xfrm flipV="1">
              <a:off x="1776" y="3648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6" name="Line 1110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7" name="Line 1111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8" name="Text Box 1112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  <p:sp>
          <p:nvSpPr>
            <p:cNvPr id="44069" name="Rectangle 1113"/>
            <p:cNvSpPr>
              <a:spLocks noChangeArrowheads="1"/>
            </p:cNvSpPr>
            <p:nvPr/>
          </p:nvSpPr>
          <p:spPr bwMode="auto">
            <a:xfrm>
              <a:off x="4512" y="1344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NewPC</a:t>
              </a:r>
            </a:p>
          </p:txBody>
        </p:sp>
        <p:sp>
          <p:nvSpPr>
            <p:cNvPr id="44070" name="Rectangle 1114"/>
            <p:cNvSpPr>
              <a:spLocks noChangeArrowheads="1"/>
            </p:cNvSpPr>
            <p:nvPr/>
          </p:nvSpPr>
          <p:spPr bwMode="auto">
            <a:xfrm>
              <a:off x="4512" y="1680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OldPC</a:t>
              </a:r>
            </a:p>
          </p:txBody>
        </p:sp>
        <p:sp>
          <p:nvSpPr>
            <p:cNvPr id="44071" name="Line 1117"/>
            <p:cNvSpPr>
              <a:spLocks noChangeShapeType="1"/>
            </p:cNvSpPr>
            <p:nvPr/>
          </p:nvSpPr>
          <p:spPr bwMode="auto">
            <a:xfrm flipH="1">
              <a:off x="3216" y="139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2" name="Freeform 1118"/>
            <p:cNvSpPr>
              <a:spLocks/>
            </p:cNvSpPr>
            <p:nvPr/>
          </p:nvSpPr>
          <p:spPr bwMode="auto">
            <a:xfrm>
              <a:off x="3216" y="1488"/>
              <a:ext cx="1296" cy="288"/>
            </a:xfrm>
            <a:custGeom>
              <a:avLst/>
              <a:gdLst>
                <a:gd name="T0" fmla="*/ 0 w 1296"/>
                <a:gd name="T1" fmla="*/ 0 h 288"/>
                <a:gd name="T2" fmla="*/ 816 w 1296"/>
                <a:gd name="T3" fmla="*/ 0 h 288"/>
                <a:gd name="T4" fmla="*/ 816 w 1296"/>
                <a:gd name="T5" fmla="*/ 288 h 288"/>
                <a:gd name="T6" fmla="*/ 1296 w 1296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288"/>
                <a:gd name="T14" fmla="*/ 1296 w 129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288">
                  <a:moveTo>
                    <a:pt x="0" y="0"/>
                  </a:moveTo>
                  <a:lnTo>
                    <a:pt x="816" y="0"/>
                  </a:lnTo>
                  <a:lnTo>
                    <a:pt x="816" y="288"/>
                  </a:lnTo>
                  <a:lnTo>
                    <a:pt x="1296" y="28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3" name="Line 1119"/>
            <p:cNvSpPr>
              <a:spLocks noChangeShapeType="1"/>
            </p:cNvSpPr>
            <p:nvPr/>
          </p:nvSpPr>
          <p:spPr bwMode="auto">
            <a:xfrm>
              <a:off x="4368" y="17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4" name="Line 1120"/>
            <p:cNvSpPr>
              <a:spLocks noChangeShapeType="1"/>
            </p:cNvSpPr>
            <p:nvPr/>
          </p:nvSpPr>
          <p:spPr bwMode="auto">
            <a:xfrm flipV="1">
              <a:off x="1776" y="350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5" name="Line 1121"/>
            <p:cNvSpPr>
              <a:spLocks noChangeShapeType="1"/>
            </p:cNvSpPr>
            <p:nvPr/>
          </p:nvSpPr>
          <p:spPr bwMode="auto">
            <a:xfrm flipV="1">
              <a:off x="1920" y="350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6" name="Freeform 1123"/>
            <p:cNvSpPr>
              <a:spLocks/>
            </p:cNvSpPr>
            <p:nvPr/>
          </p:nvSpPr>
          <p:spPr bwMode="auto">
            <a:xfrm>
              <a:off x="3024" y="3744"/>
              <a:ext cx="240" cy="144"/>
            </a:xfrm>
            <a:custGeom>
              <a:avLst/>
              <a:gdLst>
                <a:gd name="T0" fmla="*/ 240 w 240"/>
                <a:gd name="T1" fmla="*/ 0 h 144"/>
                <a:gd name="T2" fmla="*/ 0 w 240"/>
                <a:gd name="T3" fmla="*/ 0 h 144"/>
                <a:gd name="T4" fmla="*/ 0 w 240"/>
                <a:gd name="T5" fmla="*/ 144 h 144"/>
                <a:gd name="T6" fmla="*/ 0 60000 65536"/>
                <a:gd name="T7" fmla="*/ 0 60000 65536"/>
                <a:gd name="T8" fmla="*/ 0 60000 65536"/>
                <a:gd name="T9" fmla="*/ 0 w 240"/>
                <a:gd name="T10" fmla="*/ 0 h 144"/>
                <a:gd name="T11" fmla="*/ 240 w 24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44">
                  <a:moveTo>
                    <a:pt x="240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7" name="Line 1124"/>
            <p:cNvSpPr>
              <a:spLocks noChangeShapeType="1"/>
            </p:cNvSpPr>
            <p:nvPr/>
          </p:nvSpPr>
          <p:spPr bwMode="auto">
            <a:xfrm>
              <a:off x="3024" y="3744"/>
              <a:ext cx="0" cy="14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8" name="Text Box 1125"/>
            <p:cNvSpPr txBox="1">
              <a:spLocks noChangeArrowheads="1"/>
            </p:cNvSpPr>
            <p:nvPr/>
          </p:nvSpPr>
          <p:spPr bwMode="auto">
            <a:xfrm>
              <a:off x="2832" y="3888"/>
              <a:ext cx="384" cy="21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OV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28011F-F333-4656-9C59-F17ACC668DDD}" type="slidenum">
              <a:rPr lang="en-US"/>
              <a:pPr/>
              <a:t>27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Cycle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 the interrupt cycle, the CPU has to check for an interrupt each time an instruction is executed.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Modifications have to be made to the instruction set to incorporate the interrupt cycle.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An  operation code of 05 will be added to accommodate the Interrupt Cycle.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At the end of each execution cycle, the DECODER will be set to 05 instead of 00, to check for interrupts at the end of each execution cycle.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6259D0-5A4B-40C3-A531-4DFBBF3FC5C1}" type="slidenum">
              <a:rPr lang="en-US"/>
              <a:pPr/>
              <a:t>28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Cycle 05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If OV=1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/>
              <a:t>		Then HALT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/>
              <a:t>	DECODER </a:t>
            </a:r>
            <a:r>
              <a:rPr lang="en-US" smtClean="0">
                <a:sym typeface="Wingdings" pitchFamily="2" charset="2"/>
              </a:rPr>
              <a:t>00</a:t>
            </a:r>
          </a:p>
        </p:txBody>
      </p:sp>
      <p:sp>
        <p:nvSpPr>
          <p:cNvPr id="4608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Abnormal End (ABEND) for Overflow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Set Decoder to Fetch Cycle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71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C4237-2848-445D-82DF-5A2B64BF4616}" type="slidenum">
              <a:rPr lang="en-US"/>
              <a:pPr/>
              <a:t>29</a:t>
            </a:fld>
            <a:endParaRPr lang="en-US"/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03 </a:t>
            </a:r>
            <a:r>
              <a:rPr lang="en-US" sz="2000" u="sng"/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04 </a:t>
            </a:r>
            <a:r>
              <a:rPr lang="en-US" sz="2000" u="sng"/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 u="sng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05 </a:t>
            </a:r>
            <a:r>
              <a:rPr lang="en-US" sz="2000" u="sng">
                <a:solidFill>
                  <a:schemeClr val="folHlink"/>
                </a:solidFill>
              </a:rPr>
              <a:t>Abend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 	IF OV = 1 Then HALT</a:t>
            </a:r>
            <a:endParaRPr lang="en-US" sz="2000">
              <a:solidFill>
                <a:schemeClr val="folHlink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	DECODER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 00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809625" y="2214563"/>
            <a:ext cx="3902075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01 </a:t>
            </a:r>
            <a:r>
              <a:rPr lang="en-US" sz="2000" u="sng">
                <a:solidFill>
                  <a:srgbClr val="0033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	MAR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IR.Address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MDR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MEM[MAR]</a:t>
            </a:r>
            <a:r>
              <a:rPr lang="en-US" sz="2000">
                <a:sym typeface="Wingdings" pitchFamily="2" charset="2"/>
              </a:rPr>
              <a:t> 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A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</a:t>
            </a:r>
            <a:r>
              <a:rPr lang="en-US" sz="2000">
                <a:solidFill>
                  <a:schemeClr val="folHlink"/>
                </a:solidFill>
              </a:rPr>
              <a:t>DECODER</a:t>
            </a:r>
            <a:r>
              <a:rPr lang="en-US" sz="2000">
                <a:solidFill>
                  <a:schemeClr val="folHlink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chemeClr val="folHlink"/>
                </a:solidFill>
              </a:rPr>
              <a:t>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02 </a:t>
            </a:r>
            <a:r>
              <a:rPr lang="en-US" sz="2000" u="sng">
                <a:sym typeface="Wingdings" pitchFamily="2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>
              <a:solidFill>
                <a:srgbClr val="003366"/>
              </a:solidFill>
            </a:endParaRP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ISA –Interrupt cycle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A70DB3-9293-41A2-973C-C8A18A52C0DB}" type="slidenum">
              <a:rPr lang="en-US"/>
              <a:pPr/>
              <a:t>3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Von-Neumann Machine (VN)</a:t>
            </a:r>
          </a:p>
        </p:txBody>
      </p:sp>
      <p:grpSp>
        <p:nvGrpSpPr>
          <p:cNvPr id="20485" name="Group 38"/>
          <p:cNvGrpSpPr>
            <a:grpSpLocks/>
          </p:cNvGrpSpPr>
          <p:nvPr/>
        </p:nvGrpSpPr>
        <p:grpSpPr bwMode="auto">
          <a:xfrm>
            <a:off x="2057400" y="2057400"/>
            <a:ext cx="4740275" cy="4191000"/>
            <a:chOff x="1296" y="1296"/>
            <a:chExt cx="2986" cy="2640"/>
          </a:xfrm>
        </p:grpSpPr>
        <p:sp>
          <p:nvSpPr>
            <p:cNvPr id="20487" name="Line 4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Rectangle 5"/>
            <p:cNvSpPr>
              <a:spLocks noChangeArrowheads="1"/>
            </p:cNvSpPr>
            <p:nvPr/>
          </p:nvSpPr>
          <p:spPr bwMode="auto">
            <a:xfrm>
              <a:off x="2520" y="1296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PC</a:t>
              </a:r>
            </a:p>
          </p:txBody>
        </p:sp>
        <p:sp>
          <p:nvSpPr>
            <p:cNvPr id="20489" name="Rectangle 6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20490" name="Rectangle 7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20491" name="Rectangle 8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20492" name="Rectangle 9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20493" name="Rectangle 10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20494" name="Line 11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12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Line 13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Line 14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Line 15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Line 16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Line 17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18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AutoShape 19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20503" name="Line 20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21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22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23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24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25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26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AutoShape 27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400"/>
            </a:p>
          </p:txBody>
        </p:sp>
        <p:sp>
          <p:nvSpPr>
            <p:cNvPr id="20511" name="Line 28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Line 29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Line 30"/>
            <p:cNvSpPr>
              <a:spLocks noChangeShapeType="1"/>
            </p:cNvSpPr>
            <p:nvPr/>
          </p:nvSpPr>
          <p:spPr bwMode="auto">
            <a:xfrm>
              <a:off x="1872" y="3504"/>
              <a:ext cx="11" cy="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Line 31"/>
            <p:cNvSpPr>
              <a:spLocks noChangeShapeType="1"/>
            </p:cNvSpPr>
            <p:nvPr/>
          </p:nvSpPr>
          <p:spPr bwMode="auto">
            <a:xfrm flipV="1">
              <a:off x="1883" y="359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32"/>
            <p:cNvSpPr>
              <a:spLocks noChangeShapeType="1"/>
            </p:cNvSpPr>
            <p:nvPr/>
          </p:nvSpPr>
          <p:spPr bwMode="auto">
            <a:xfrm>
              <a:off x="1737" y="3477"/>
              <a:ext cx="3" cy="2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33"/>
            <p:cNvSpPr>
              <a:spLocks noChangeShapeType="1"/>
            </p:cNvSpPr>
            <p:nvPr/>
          </p:nvSpPr>
          <p:spPr bwMode="auto">
            <a:xfrm flipV="1">
              <a:off x="1740" y="3707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Line 34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Line 35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Text Box 37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</p:grpSp>
      <p:sp>
        <p:nvSpPr>
          <p:cNvPr id="20486" name="Text Box 39"/>
          <p:cNvSpPr txBox="1">
            <a:spLocks noChangeArrowheads="1"/>
          </p:cNvSpPr>
          <p:nvPr/>
        </p:nvSpPr>
        <p:spPr bwMode="auto">
          <a:xfrm>
            <a:off x="1905000" y="45720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IR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38475E-E9AD-40CB-8F79-99B46D7ECED8}" type="slidenum">
              <a:rPr lang="en-US"/>
              <a:pPr/>
              <a:t>30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Handling Routine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Instead of halting the machine, the flow of execution can be transferred to an </a:t>
            </a:r>
            <a:r>
              <a:rPr lang="en-US" i="1" smtClean="0"/>
              <a:t>interrupt handling routine</a:t>
            </a:r>
          </a:p>
          <a:p>
            <a:pPr eaLnBrk="1" hangingPunct="1"/>
            <a:r>
              <a:rPr lang="en-US" smtClean="0"/>
              <a:t>This is done by loading the PC register with the start address of the interrupt handler in memory from NEWPC.</a:t>
            </a:r>
          </a:p>
          <a:p>
            <a:pPr eaLnBrk="1" hangingPunct="1"/>
            <a:r>
              <a:rPr lang="en-US" smtClean="0"/>
              <a:t>Causes a change in the Interrupt Cycle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91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C55A55-35AF-4E01-A765-DB1FD7293598}" type="slidenum">
              <a:rPr lang="en-US"/>
              <a:pPr/>
              <a:t>31</a:t>
            </a:fld>
            <a:endParaRPr lang="en-US"/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grpSp>
        <p:nvGrpSpPr>
          <p:cNvPr id="49157" name="Group 3"/>
          <p:cNvGrpSpPr>
            <a:grpSpLocks/>
          </p:cNvGrpSpPr>
          <p:nvPr/>
        </p:nvGrpSpPr>
        <p:grpSpPr bwMode="auto">
          <a:xfrm>
            <a:off x="2057400" y="2133600"/>
            <a:ext cx="6192838" cy="4384675"/>
            <a:chOff x="1296" y="1344"/>
            <a:chExt cx="3901" cy="2762"/>
          </a:xfrm>
        </p:grpSpPr>
        <p:sp>
          <p:nvSpPr>
            <p:cNvPr id="49164" name="Line 4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5" name="Rectangle 5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49166" name="Rectangle 6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49167" name="Rectangle 7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49168" name="Rectangle 8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49169" name="Rectangle 9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49170" name="Line 10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Line 11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Line 12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3" name="Line 13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4" name="Line 14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5" name="Line 15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6" name="Line 16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7" name="Line 17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8" name="AutoShape 18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49179" name="Line 19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0" name="Line 20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1" name="Line 21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2" name="Line 22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3" name="Line 23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4" name="Line 24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5" name="Line 25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6" name="AutoShape 26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en-US" sz="1400"/>
            </a:p>
          </p:txBody>
        </p:sp>
        <p:sp>
          <p:nvSpPr>
            <p:cNvPr id="49187" name="Line 27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8" name="Line 28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9" name="Line 29"/>
            <p:cNvSpPr>
              <a:spLocks noChangeShapeType="1"/>
            </p:cNvSpPr>
            <p:nvPr/>
          </p:nvSpPr>
          <p:spPr bwMode="auto">
            <a:xfrm flipV="1">
              <a:off x="1920" y="355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0" name="Line 30"/>
            <p:cNvSpPr>
              <a:spLocks noChangeShapeType="1"/>
            </p:cNvSpPr>
            <p:nvPr/>
          </p:nvSpPr>
          <p:spPr bwMode="auto">
            <a:xfrm flipV="1">
              <a:off x="1776" y="3648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1" name="Line 31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2" name="Line 32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3" name="Text Box 33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  <p:sp>
          <p:nvSpPr>
            <p:cNvPr id="49194" name="Rectangle 34"/>
            <p:cNvSpPr>
              <a:spLocks noChangeArrowheads="1"/>
            </p:cNvSpPr>
            <p:nvPr/>
          </p:nvSpPr>
          <p:spPr bwMode="auto">
            <a:xfrm>
              <a:off x="4512" y="1344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>
                  <a:solidFill>
                    <a:schemeClr val="folHlink"/>
                  </a:solidFill>
                </a:rPr>
                <a:t>NewPC = 0000</a:t>
              </a:r>
            </a:p>
          </p:txBody>
        </p:sp>
        <p:sp>
          <p:nvSpPr>
            <p:cNvPr id="49195" name="Rectangle 35"/>
            <p:cNvSpPr>
              <a:spLocks noChangeArrowheads="1"/>
            </p:cNvSpPr>
            <p:nvPr/>
          </p:nvSpPr>
          <p:spPr bwMode="auto">
            <a:xfrm>
              <a:off x="4512" y="1680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OldPC</a:t>
              </a:r>
            </a:p>
          </p:txBody>
        </p:sp>
        <p:sp>
          <p:nvSpPr>
            <p:cNvPr id="49196" name="Line 36"/>
            <p:cNvSpPr>
              <a:spLocks noChangeShapeType="1"/>
            </p:cNvSpPr>
            <p:nvPr/>
          </p:nvSpPr>
          <p:spPr bwMode="auto">
            <a:xfrm flipH="1">
              <a:off x="3216" y="139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7" name="Freeform 37"/>
            <p:cNvSpPr>
              <a:spLocks/>
            </p:cNvSpPr>
            <p:nvPr/>
          </p:nvSpPr>
          <p:spPr bwMode="auto">
            <a:xfrm>
              <a:off x="3216" y="1488"/>
              <a:ext cx="1296" cy="288"/>
            </a:xfrm>
            <a:custGeom>
              <a:avLst/>
              <a:gdLst>
                <a:gd name="T0" fmla="*/ 0 w 1296"/>
                <a:gd name="T1" fmla="*/ 0 h 288"/>
                <a:gd name="T2" fmla="*/ 816 w 1296"/>
                <a:gd name="T3" fmla="*/ 0 h 288"/>
                <a:gd name="T4" fmla="*/ 816 w 1296"/>
                <a:gd name="T5" fmla="*/ 288 h 288"/>
                <a:gd name="T6" fmla="*/ 1296 w 1296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288"/>
                <a:gd name="T14" fmla="*/ 1296 w 129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288">
                  <a:moveTo>
                    <a:pt x="0" y="0"/>
                  </a:moveTo>
                  <a:lnTo>
                    <a:pt x="816" y="0"/>
                  </a:lnTo>
                  <a:lnTo>
                    <a:pt x="816" y="288"/>
                  </a:lnTo>
                  <a:lnTo>
                    <a:pt x="1296" y="28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8" name="Line 38"/>
            <p:cNvSpPr>
              <a:spLocks noChangeShapeType="1"/>
            </p:cNvSpPr>
            <p:nvPr/>
          </p:nvSpPr>
          <p:spPr bwMode="auto">
            <a:xfrm>
              <a:off x="4368" y="17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9" name="Line 39"/>
            <p:cNvSpPr>
              <a:spLocks noChangeShapeType="1"/>
            </p:cNvSpPr>
            <p:nvPr/>
          </p:nvSpPr>
          <p:spPr bwMode="auto">
            <a:xfrm flipV="1">
              <a:off x="1776" y="350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0" name="Line 40"/>
            <p:cNvSpPr>
              <a:spLocks noChangeShapeType="1"/>
            </p:cNvSpPr>
            <p:nvPr/>
          </p:nvSpPr>
          <p:spPr bwMode="auto">
            <a:xfrm flipV="1">
              <a:off x="1920" y="350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1" name="Freeform 41"/>
            <p:cNvSpPr>
              <a:spLocks/>
            </p:cNvSpPr>
            <p:nvPr/>
          </p:nvSpPr>
          <p:spPr bwMode="auto">
            <a:xfrm>
              <a:off x="3024" y="3744"/>
              <a:ext cx="240" cy="144"/>
            </a:xfrm>
            <a:custGeom>
              <a:avLst/>
              <a:gdLst>
                <a:gd name="T0" fmla="*/ 240 w 240"/>
                <a:gd name="T1" fmla="*/ 0 h 144"/>
                <a:gd name="T2" fmla="*/ 0 w 240"/>
                <a:gd name="T3" fmla="*/ 0 h 144"/>
                <a:gd name="T4" fmla="*/ 0 w 240"/>
                <a:gd name="T5" fmla="*/ 144 h 144"/>
                <a:gd name="T6" fmla="*/ 0 60000 65536"/>
                <a:gd name="T7" fmla="*/ 0 60000 65536"/>
                <a:gd name="T8" fmla="*/ 0 60000 65536"/>
                <a:gd name="T9" fmla="*/ 0 w 240"/>
                <a:gd name="T10" fmla="*/ 0 h 144"/>
                <a:gd name="T11" fmla="*/ 240 w 24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44">
                  <a:moveTo>
                    <a:pt x="240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2" name="Line 42"/>
            <p:cNvSpPr>
              <a:spLocks noChangeShapeType="1"/>
            </p:cNvSpPr>
            <p:nvPr/>
          </p:nvSpPr>
          <p:spPr bwMode="auto">
            <a:xfrm>
              <a:off x="3024" y="3744"/>
              <a:ext cx="0" cy="14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3" name="Text Box 43"/>
            <p:cNvSpPr txBox="1">
              <a:spLocks noChangeArrowheads="1"/>
            </p:cNvSpPr>
            <p:nvPr/>
          </p:nvSpPr>
          <p:spPr bwMode="auto">
            <a:xfrm>
              <a:off x="2832" y="3888"/>
              <a:ext cx="384" cy="21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OV</a:t>
              </a:r>
            </a:p>
          </p:txBody>
        </p:sp>
      </p:grpSp>
      <p:sp>
        <p:nvSpPr>
          <p:cNvPr id="49158" name="Rectangle 4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Handler Takes Control of VN</a:t>
            </a:r>
          </a:p>
        </p:txBody>
      </p:sp>
      <p:sp>
        <p:nvSpPr>
          <p:cNvPr id="49159" name="Line 46"/>
          <p:cNvSpPr>
            <a:spLocks noChangeShapeType="1"/>
          </p:cNvSpPr>
          <p:nvPr/>
        </p:nvSpPr>
        <p:spPr bwMode="auto">
          <a:xfrm>
            <a:off x="3657600" y="3733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60" name="Text Box 48"/>
          <p:cNvSpPr txBox="1">
            <a:spLocks noChangeArrowheads="1"/>
          </p:cNvSpPr>
          <p:nvPr/>
        </p:nvSpPr>
        <p:spPr bwMode="auto">
          <a:xfrm>
            <a:off x="3794125" y="3846513"/>
            <a:ext cx="1463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(USER PROGRAM)</a:t>
            </a:r>
          </a:p>
        </p:txBody>
      </p:sp>
      <p:sp>
        <p:nvSpPr>
          <p:cNvPr id="49161" name="Text Box 49"/>
          <p:cNvSpPr txBox="1">
            <a:spLocks noChangeArrowheads="1"/>
          </p:cNvSpPr>
          <p:nvPr/>
        </p:nvSpPr>
        <p:spPr bwMode="auto">
          <a:xfrm>
            <a:off x="3717925" y="3465513"/>
            <a:ext cx="1889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(INTERRUPT HANDLER)</a:t>
            </a:r>
          </a:p>
        </p:txBody>
      </p:sp>
      <p:sp>
        <p:nvSpPr>
          <p:cNvPr id="49162" name="Line 50"/>
          <p:cNvSpPr>
            <a:spLocks noChangeShapeType="1"/>
          </p:cNvSpPr>
          <p:nvPr/>
        </p:nvSpPr>
        <p:spPr bwMode="auto">
          <a:xfrm flipH="1">
            <a:off x="5791200" y="3200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63" name="Text Box 53"/>
          <p:cNvSpPr txBox="1">
            <a:spLocks noChangeArrowheads="1"/>
          </p:cNvSpPr>
          <p:nvPr/>
        </p:nvSpPr>
        <p:spPr bwMode="auto">
          <a:xfrm>
            <a:off x="5927725" y="29368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sz="1200">
                <a:solidFill>
                  <a:schemeClr val="folHlink"/>
                </a:solidFill>
              </a:rPr>
              <a:t>0000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01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BCA4AE-42FB-41D6-8F26-DE59A42086EB}" type="slidenum">
              <a:rPr lang="en-US"/>
              <a:pPr/>
              <a:t>32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  <a:r>
              <a:rPr lang="en-US" smtClean="0"/>
              <a:t> 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If OV=1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Then PC</a:t>
            </a:r>
            <a:r>
              <a:rPr lang="en-US" smtClean="0">
                <a:sym typeface="Wingdings" pitchFamily="2" charset="2"/>
              </a:rPr>
              <a:t>NEWPC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DECODER 00</a:t>
            </a:r>
          </a:p>
        </p:txBody>
      </p:sp>
      <p:sp>
        <p:nvSpPr>
          <p:cNvPr id="5018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Jump to interrupt handler at memory location 1000</a:t>
            </a:r>
          </a:p>
          <a:p>
            <a:pPr eaLnBrk="1" hangingPunct="1"/>
            <a:r>
              <a:rPr lang="en-US" smtClean="0"/>
              <a:t>Set decoder to fetch cycle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4CB03B-7B24-49C7-BBF4-FD2AE5DAB5F6}" type="slidenum">
              <a:rPr lang="en-US"/>
              <a:pPr/>
              <a:t>33</a:t>
            </a:fld>
            <a:endParaRPr lang="en-US"/>
          </a:p>
        </p:txBody>
      </p:sp>
      <p:sp>
        <p:nvSpPr>
          <p:cNvPr id="51204" name="Rectangle 1026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03 </a:t>
            </a:r>
            <a:r>
              <a:rPr lang="en-US" sz="2000" u="sng"/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04 </a:t>
            </a:r>
            <a:r>
              <a:rPr lang="en-US" sz="2000" u="sng"/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 u="sng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05 </a:t>
            </a:r>
            <a:r>
              <a:rPr lang="en-US" sz="2000" u="sng">
                <a:solidFill>
                  <a:schemeClr val="folHlink"/>
                </a:solidFill>
              </a:rPr>
              <a:t>Interrupt Handler Routine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 	IF OV = 1 PC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 NEWPC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	DECODER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 00</a:t>
            </a:r>
          </a:p>
        </p:txBody>
      </p:sp>
      <p:sp>
        <p:nvSpPr>
          <p:cNvPr id="51205" name="Rectangle 1027"/>
          <p:cNvSpPr>
            <a:spLocks noChangeArrowheads="1"/>
          </p:cNvSpPr>
          <p:nvPr/>
        </p:nvSpPr>
        <p:spPr bwMode="auto">
          <a:xfrm>
            <a:off x="809625" y="2214563"/>
            <a:ext cx="3902075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01 </a:t>
            </a:r>
            <a:r>
              <a:rPr lang="en-US" sz="2000" u="sng">
                <a:solidFill>
                  <a:srgbClr val="0033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	MAR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IR.Address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MDR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MEM[MAR]</a:t>
            </a:r>
            <a:r>
              <a:rPr lang="en-US" sz="2000">
                <a:sym typeface="Wingdings" pitchFamily="2" charset="2"/>
              </a:rPr>
              <a:t> 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A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DECODER</a:t>
            </a:r>
            <a:r>
              <a:rPr lang="en-US" sz="2000">
                <a:latin typeface="Wingdings" pitchFamily="2" charset="2"/>
              </a:rPr>
              <a:t>ç</a:t>
            </a:r>
            <a:r>
              <a:rPr lang="en-US" sz="2000"/>
              <a:t>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02 </a:t>
            </a:r>
            <a:r>
              <a:rPr lang="en-US" sz="2000" u="sng">
                <a:sym typeface="Wingdings" pitchFamily="2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>
              <a:solidFill>
                <a:srgbClr val="003366"/>
              </a:solidFill>
            </a:endParaRPr>
          </a:p>
        </p:txBody>
      </p:sp>
      <p:sp>
        <p:nvSpPr>
          <p:cNvPr id="51206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Hardware/Software Bridge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2A8CF-07FF-456F-92E4-01E61B690836}" type="slidenum">
              <a:rPr lang="en-US"/>
              <a:pPr/>
              <a:t>34</a:t>
            </a:fld>
            <a:endParaRPr lang="en-US"/>
          </a:p>
        </p:txBody>
      </p:sp>
      <p:sp>
        <p:nvSpPr>
          <p:cNvPr id="52228" name="Rectangle 2"/>
          <p:cNvSpPr>
            <a:spLocks noChangeArrowheads="1"/>
          </p:cNvSpPr>
          <p:nvPr/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en-US" sz="3200"/>
              <a:t>The interrupt handler is the first extension layer or virtual machine developed over VN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en-US" sz="3200"/>
              <a:t>First step towards an operating system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3200"/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2895600" y="5334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Freeform 4"/>
          <p:cNvSpPr>
            <a:spLocks/>
          </p:cNvSpPr>
          <p:nvPr/>
        </p:nvSpPr>
        <p:spPr bwMode="auto">
          <a:xfrm>
            <a:off x="3581400" y="4648200"/>
            <a:ext cx="1295400" cy="685800"/>
          </a:xfrm>
          <a:custGeom>
            <a:avLst/>
            <a:gdLst>
              <a:gd name="T0" fmla="*/ 0 w 816"/>
              <a:gd name="T1" fmla="*/ 1088707500 h 432"/>
              <a:gd name="T2" fmla="*/ 0 w 816"/>
              <a:gd name="T3" fmla="*/ 0 h 432"/>
              <a:gd name="T4" fmla="*/ 2056447500 w 816"/>
              <a:gd name="T5" fmla="*/ 0 h 432"/>
              <a:gd name="T6" fmla="*/ 2056447500 w 816"/>
              <a:gd name="T7" fmla="*/ 108870750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432"/>
              <a:gd name="T14" fmla="*/ 816 w 816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432">
                <a:moveTo>
                  <a:pt x="0" y="432"/>
                </a:moveTo>
                <a:lnTo>
                  <a:pt x="0" y="0"/>
                </a:lnTo>
                <a:lnTo>
                  <a:pt x="816" y="0"/>
                </a:lnTo>
                <a:lnTo>
                  <a:pt x="816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1" name="Freeform 5"/>
          <p:cNvSpPr>
            <a:spLocks/>
          </p:cNvSpPr>
          <p:nvPr/>
        </p:nvSpPr>
        <p:spPr bwMode="auto">
          <a:xfrm>
            <a:off x="2895600" y="4114800"/>
            <a:ext cx="2514600" cy="1219200"/>
          </a:xfrm>
          <a:custGeom>
            <a:avLst/>
            <a:gdLst>
              <a:gd name="T0" fmla="*/ 0 w 1584"/>
              <a:gd name="T1" fmla="*/ 1935480000 h 768"/>
              <a:gd name="T2" fmla="*/ 0 w 1584"/>
              <a:gd name="T3" fmla="*/ 0 h 768"/>
              <a:gd name="T4" fmla="*/ 2147483647 w 1584"/>
              <a:gd name="T5" fmla="*/ 0 h 768"/>
              <a:gd name="T6" fmla="*/ 2147483647 w 1584"/>
              <a:gd name="T7" fmla="*/ 1935480000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768"/>
              <a:gd name="T14" fmla="*/ 1584 w 1584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768">
                <a:moveTo>
                  <a:pt x="0" y="768"/>
                </a:moveTo>
                <a:lnTo>
                  <a:pt x="0" y="0"/>
                </a:lnTo>
                <a:lnTo>
                  <a:pt x="1584" y="0"/>
                </a:lnTo>
                <a:lnTo>
                  <a:pt x="1584" y="76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2" name="Text Box 6"/>
          <p:cNvSpPr txBox="1">
            <a:spLocks noChangeArrowheads="1"/>
          </p:cNvSpPr>
          <p:nvPr/>
        </p:nvSpPr>
        <p:spPr bwMode="auto">
          <a:xfrm>
            <a:off x="3276600" y="411480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Interrupt Handler</a:t>
            </a:r>
          </a:p>
        </p:txBody>
      </p:sp>
      <p:sp>
        <p:nvSpPr>
          <p:cNvPr id="52233" name="Text Box 7"/>
          <p:cNvSpPr txBox="1">
            <a:spLocks noChangeArrowheads="1"/>
          </p:cNvSpPr>
          <p:nvPr/>
        </p:nvSpPr>
        <p:spPr bwMode="auto">
          <a:xfrm>
            <a:off x="3962400" y="4876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VN</a:t>
            </a:r>
          </a:p>
        </p:txBody>
      </p:sp>
      <p:sp>
        <p:nvSpPr>
          <p:cNvPr id="52234" name="Text Box 8"/>
          <p:cNvSpPr txBox="1">
            <a:spLocks noChangeArrowheads="1"/>
          </p:cNvSpPr>
          <p:nvPr/>
        </p:nvSpPr>
        <p:spPr bwMode="auto">
          <a:xfrm>
            <a:off x="2667000" y="5562600"/>
            <a:ext cx="434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Handler Virtual Machine</a:t>
            </a:r>
          </a:p>
        </p:txBody>
      </p:sp>
      <p:sp>
        <p:nvSpPr>
          <p:cNvPr id="52235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Virtual Machine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23089F-1C15-494B-A80C-D5A7B029A3AA}" type="slidenum">
              <a:rPr lang="en-US"/>
              <a:pPr/>
              <a:t>35</a:t>
            </a:fld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Shared Memory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interrupt handler has to be loaded into memory along with any user program.</a:t>
            </a:r>
          </a:p>
          <a:p>
            <a:pPr eaLnBrk="1" hangingPunct="1"/>
            <a:r>
              <a:rPr lang="en-US" smtClean="0"/>
              <a:t>Sharing memory space raises a new problem:  the user program might eventually execute an instruction which may modify the interrupt handler routine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42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8A7FEA-B4E0-411E-B703-EBCD1FA05E2E}" type="slidenum">
              <a:rPr lang="en-US"/>
              <a:pPr/>
              <a:t>36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Shared Memory Example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2214563"/>
            <a:ext cx="3586163" cy="38052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Interrupt Handler is loaded at MEM[0] with a length of 4000 words.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User program executes: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STORE&lt;3500&gt;, thus modifying the handler routine.</a:t>
            </a:r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914400" y="2895600"/>
            <a:ext cx="2590800" cy="3581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Line 6"/>
          <p:cNvSpPr>
            <a:spLocks noChangeShapeType="1"/>
          </p:cNvSpPr>
          <p:nvPr/>
        </p:nvSpPr>
        <p:spPr bwMode="auto">
          <a:xfrm>
            <a:off x="914400" y="48006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1143000" y="33528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Interrupt Handler</a:t>
            </a:r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1143000" y="51816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User Program</a:t>
            </a:r>
          </a:p>
        </p:txBody>
      </p:sp>
      <p:sp>
        <p:nvSpPr>
          <p:cNvPr id="54282" name="Line 9"/>
          <p:cNvSpPr>
            <a:spLocks noChangeShapeType="1"/>
          </p:cNvSpPr>
          <p:nvPr/>
        </p:nvSpPr>
        <p:spPr bwMode="auto">
          <a:xfrm flipH="1">
            <a:off x="3505200" y="4800600"/>
            <a:ext cx="60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4114800" y="4572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4000</a:t>
            </a:r>
          </a:p>
        </p:txBody>
      </p:sp>
      <p:sp>
        <p:nvSpPr>
          <p:cNvPr id="54284" name="Line 11"/>
          <p:cNvSpPr>
            <a:spLocks noChangeShapeType="1"/>
          </p:cNvSpPr>
          <p:nvPr/>
        </p:nvSpPr>
        <p:spPr bwMode="auto">
          <a:xfrm flipH="1">
            <a:off x="3505200" y="4267200"/>
            <a:ext cx="609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4114800" y="4038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3500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D94251-738A-479A-AE94-CA3565321F29}" type="slidenum">
              <a:rPr lang="en-US"/>
              <a:pPr/>
              <a:t>37</a:t>
            </a:fld>
            <a:endParaRPr 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Memory Protection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new mechanism must be implemented in order to protect the interrupt handler routine from user programs.</a:t>
            </a:r>
          </a:p>
          <a:p>
            <a:pPr eaLnBrk="1" hangingPunct="1"/>
            <a:r>
              <a:rPr lang="en-US" smtClean="0"/>
              <a:t>The memory protection mechanism has three components:  a fence register, a device to compare addresses, and a flip flop to be set if a memory violation occurs.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154828-BE6A-4209-AA4E-62C996AEFC8A}" type="slidenum">
              <a:rPr lang="en-US"/>
              <a:pPr/>
              <a:t>38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Memory Protection Components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Fence Register:  register loaded with the address of the boundary between the interrupt handler routine and the user program</a:t>
            </a:r>
          </a:p>
          <a:p>
            <a:pPr eaLnBrk="1" hangingPunct="1"/>
            <a:r>
              <a:rPr lang="en-US" sz="2800" smtClean="0"/>
              <a:t>Device for Address Comparisons:  compares the fence register with any addresses that the user program attempts to access</a:t>
            </a:r>
          </a:p>
          <a:p>
            <a:pPr eaLnBrk="1" hangingPunct="1"/>
            <a:r>
              <a:rPr lang="en-US" sz="2800" smtClean="0"/>
              <a:t>Flip/Flop:  is set to 1 if a memory violation occurs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73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8BCD8D-E7B9-42C1-AD49-5CCB7D51D8D7}" type="slidenum">
              <a:rPr lang="en-US"/>
              <a:pPr/>
              <a:t>39</a:t>
            </a:fld>
            <a:endParaRPr lang="en-US"/>
          </a:p>
        </p:txBody>
      </p:sp>
      <p:sp>
        <p:nvSpPr>
          <p:cNvPr id="5734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VN with Memory Protection</a:t>
            </a:r>
          </a:p>
        </p:txBody>
      </p:sp>
      <p:sp>
        <p:nvSpPr>
          <p:cNvPr id="57349" name="Line 1028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0" name="Rectangle 1029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57351" name="Rectangle 1030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57352" name="Rectangle 1031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57353" name="Rectangle 1032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57354" name="Rectangle 1033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57355" name="Line 1034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6" name="Line 1035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7" name="Line 1036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8" name="Line 1037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9" name="Line 1039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0" name="Line 1040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1" name="Line 1041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2" name="AutoShape 1042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57363" name="Line 1043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4" name="Line 1044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5" name="Line 1045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6" name="Line 1046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7" name="Line 1047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8" name="Line 1048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9" name="Line 1049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0" name="AutoShape 1050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57371" name="Line 1051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2" name="Line 1052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3" name="Line 1053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4" name="Line 1054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5" name="Line 1055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6" name="Line 1056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7" name="Text Box 1057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57378" name="Rectangle 1058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57379" name="Rectangle 1059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OldPC</a:t>
            </a:r>
          </a:p>
        </p:txBody>
      </p:sp>
      <p:sp>
        <p:nvSpPr>
          <p:cNvPr id="57380" name="Line 1060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1" name="Freeform 1061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2056447500 w 1296"/>
              <a:gd name="T3" fmla="*/ 0 h 288"/>
              <a:gd name="T4" fmla="*/ 2056447500 w 1296"/>
              <a:gd name="T5" fmla="*/ 725805000 h 288"/>
              <a:gd name="T6" fmla="*/ 2147483647 w 1296"/>
              <a:gd name="T7" fmla="*/ 7258050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2" name="Line 1062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3" name="Line 1063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4" name="Line 1064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5" name="Freeform 1065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6" name="Line 1066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7" name="Text Box 1067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57388" name="Rectangle 1068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57389" name="AutoShape 1069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57390" name="Text Box 1070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57391" name="Rectangle 1071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2" name="Text Box 1072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57393" name="Text Box 1073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57394" name="Line 1074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5" name="Line 1075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6" name="Line 1076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7" name="Freeform 1077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8" name="Line 1079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07F0FB-2F1B-4EE3-A2AD-8CDCF2F814B3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Cycle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Instruction cycle, or machine cycle, in VN is composed of 2 steps:</a:t>
            </a:r>
          </a:p>
          <a:p>
            <a:pPr eaLnBrk="1" hangingPunct="1"/>
            <a:r>
              <a:rPr lang="en-US" sz="2800" smtClean="0"/>
              <a:t>1.  Fetch Cycle:  instructions are retrieved from memory</a:t>
            </a:r>
          </a:p>
          <a:p>
            <a:pPr eaLnBrk="1" hangingPunct="1"/>
            <a:r>
              <a:rPr lang="en-US" sz="2800" smtClean="0"/>
              <a:t>2.  Execution Cycle:  instructions are executed</a:t>
            </a:r>
          </a:p>
          <a:p>
            <a:pPr eaLnBrk="1" hangingPunct="1"/>
            <a:r>
              <a:rPr lang="en-US" sz="2800" smtClean="0"/>
              <a:t>A hardware description language will be used to understand how instructions are executed in VN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BA3558-39F9-4919-832A-E10009B0ACBA}" type="slidenum">
              <a:rPr lang="en-US"/>
              <a:pPr/>
              <a:t>40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Changes to the ISA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With the inclusion of the mechanism to protect the Interrupt Handler, some modifications need to be made to the ISA (Instruction Set Architecture)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Instructions Load, Add, and Store have to be modified to check the value of the Memory Protection (MP) once the first step of those instructions has executed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93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93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0C5475-0C5E-4A46-B9C5-D82060210923}" type="slidenum">
              <a:rPr lang="en-US"/>
              <a:pPr/>
              <a:t>41</a:t>
            </a:fld>
            <a:endParaRPr 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Modified ISA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01 Load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MAR</a:t>
            </a:r>
            <a:r>
              <a:rPr lang="en-US" sz="1800" smtClean="0">
                <a:sym typeface="Wingdings" pitchFamily="2" charset="2"/>
              </a:rPr>
              <a:t>IR.Address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ym typeface="Wingdings" pitchFamily="2" charset="2"/>
              </a:rPr>
              <a:t>	</a:t>
            </a:r>
            <a:r>
              <a:rPr lang="en-US" sz="1800" smtClean="0">
                <a:solidFill>
                  <a:schemeClr val="folHlink"/>
                </a:solidFill>
                <a:sym typeface="Wingdings" pitchFamily="2" charset="2"/>
              </a:rPr>
              <a:t>If MP=0</a:t>
            </a:r>
            <a:r>
              <a:rPr lang="en-US" sz="1800" smtClean="0">
                <a:sym typeface="Wingdings" pitchFamily="2" charset="2"/>
              </a:rPr>
              <a:t> Then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ym typeface="Wingdings" pitchFamily="2" charset="2"/>
              </a:rPr>
              <a:t>		MDR MEM[MAR]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ym typeface="Wingdings" pitchFamily="2" charset="2"/>
              </a:rPr>
              <a:t>		A MDR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ym typeface="Wingdings" pitchFamily="2" charset="2"/>
              </a:rPr>
              <a:t>	</a:t>
            </a:r>
            <a:r>
              <a:rPr lang="en-US" sz="2000" smtClean="0">
                <a:sym typeface="Wingdings" pitchFamily="2" charset="2"/>
              </a:rPr>
              <a:t>DECODER 05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02 Add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MAR</a:t>
            </a:r>
            <a:r>
              <a:rPr lang="en-US" sz="2000" smtClean="0">
                <a:sym typeface="Wingdings" pitchFamily="2" charset="2"/>
              </a:rPr>
              <a:t>IR.Address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If MP=0</a:t>
            </a:r>
            <a:r>
              <a:rPr lang="en-US" sz="2000" smtClean="0">
                <a:sym typeface="Wingdings" pitchFamily="2" charset="2"/>
              </a:rPr>
              <a:t> Then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	MDR MEM[MAR]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	A  A + MDR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DECODER 05</a:t>
            </a:r>
          </a:p>
        </p:txBody>
      </p:sp>
      <p:sp>
        <p:nvSpPr>
          <p:cNvPr id="5939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03 Store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MAR</a:t>
            </a:r>
            <a:r>
              <a:rPr lang="en-US" sz="2000" smtClean="0">
                <a:sym typeface="Wingdings" pitchFamily="2" charset="2"/>
              </a:rPr>
              <a:t>IR.Address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If MP=0</a:t>
            </a:r>
            <a:r>
              <a:rPr lang="en-US" sz="2000" smtClean="0">
                <a:sym typeface="Wingdings" pitchFamily="2" charset="2"/>
              </a:rPr>
              <a:t> Then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	MDR A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	MEM[MAR] MDR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Decoder 05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</a:rPr>
              <a:t>05 </a:t>
            </a:r>
            <a:r>
              <a:rPr lang="en-US" sz="2000" u="sng" smtClean="0">
                <a:solidFill>
                  <a:schemeClr val="folHlink"/>
                </a:solidFill>
              </a:rPr>
              <a:t>Interrupt Handler Routine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</a:rPr>
              <a:t> 	IF OV = 1 PC 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 NEWPC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	IF MP = 1 PC  NEWPC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</a:rPr>
              <a:t>	DECODER 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 00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290597-7D29-4E7B-8486-2095032556A8}" type="slidenum">
              <a:rPr lang="en-US"/>
              <a:pPr/>
              <a:t>42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 (PSW)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PSW, or Program State Word, is a structure that give us information about the state of a program.</a:t>
            </a:r>
          </a:p>
          <a:p>
            <a:pPr eaLnBrk="1" hangingPunct="1"/>
            <a:r>
              <a:rPr lang="en-US" smtClean="0"/>
              <a:t>In this register, we have the PC, MODE, Interrupt Flags, and the Mask(defined later)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14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14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DA24F9-2E16-46E5-85AB-712DCFADC1BE}" type="slidenum">
              <a:rPr lang="en-US"/>
              <a:pPr/>
              <a:t>43</a:t>
            </a:fld>
            <a:endParaRPr 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</a:p>
        </p:txBody>
      </p:sp>
      <p:sp>
        <p:nvSpPr>
          <p:cNvPr id="61445" name="Rectangle 79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46" name="Line 80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7" name="Line 81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8" name="Line 82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9" name="Line 83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0" name="Line 84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1" name="Line 85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2" name="Line 86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3" name="Line 87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4" name="Text Box 88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61455" name="Text Box 89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61456" name="Text Box 90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61457" name="Text Box 91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58" name="Text Box 93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61459" name="Text Box 94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61460" name="Text Box 96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61461" name="Line 98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6E3151-ABB0-4E04-9F84-027E11E7E2A3}" type="slidenum">
              <a:rPr lang="en-US"/>
              <a:pPr/>
              <a:t>44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Privileged Instructions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What if a user program attempted to modify the fence register?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	The register is not protected so it does not fall under the previous memory protection mechanism.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the idea of privileged instructions to denote which instructions are prohibited to user programs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D89935-336E-4764-A394-DC68200AEC62}" type="slidenum">
              <a:rPr lang="en-US"/>
              <a:pPr/>
              <a:t>45</a:t>
            </a:fld>
            <a:endParaRPr 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Privileged Instruction Implementation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To distinguish between times when privileged instructions either are or are not allowed, the computer operates in two </a:t>
            </a:r>
            <a:r>
              <a:rPr lang="en-US" sz="2800" i="1" smtClean="0"/>
              <a:t>modes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User mode: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Supervisor mode: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From now on, </a:t>
            </a:r>
            <a:r>
              <a:rPr lang="en-US" sz="2800" i="1" smtClean="0"/>
              <a:t>interrupt handler</a:t>
            </a:r>
            <a:r>
              <a:rPr lang="en-US" sz="2800" smtClean="0"/>
              <a:t> and </a:t>
            </a:r>
            <a:r>
              <a:rPr lang="en-US" sz="2800" i="1" smtClean="0"/>
              <a:t>supervisor</a:t>
            </a:r>
            <a:r>
              <a:rPr lang="en-US" sz="2800" smtClean="0"/>
              <a:t> are terms that can be used interchangeably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User mode, only a subset of the instruction set can be used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supervisor has access to all instructions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9C0EC-CD53-4769-B05B-53BD5C98C44B}" type="slidenum">
              <a:rPr lang="en-US"/>
              <a:pPr/>
              <a:t>46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Implementing Privileged Instructions cont.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1.  Add another flip/flop (flag) to the CPU and denote it as the mode bit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2.  Create a mechanism in the CPU to avoid the execution of privileged instructions by user 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3.  The instruction set has to be organized in such a way that all privileged instructions have operation codes greater than a given number.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-For example, if the ISA has 120 instructions, privileged instructions will have operation codes greater than 59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55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23F0EB-48B3-47E8-AE1D-DA7FCA66FD64}" type="slidenum">
              <a:rPr lang="en-US"/>
              <a:pPr/>
              <a:t>47</a:t>
            </a:fld>
            <a:endParaRPr lang="en-US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Mechanism for User/Supervisor Modes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This device compares the opcode in the Instruction Register (IR.OP) with the opcode of the last non-privileged instruction. 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the outcome yields a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1</a:t>
            </a:r>
            <a:r>
              <a:rPr lang="ja-JP" altLang="en-US" sz="2400" smtClean="0"/>
              <a:t>”</a:t>
            </a:r>
            <a:r>
              <a:rPr lang="en-US" altLang="ja-JP" sz="2400" smtClean="0"/>
              <a:t>, then this is a privileged instruction.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This outcome is then compared with the mode bit.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the mode is 0 (indicating user mode), and it is a privileged instruction, then the Privileged Instruction bit (PI) is set to one.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hardware will detect the event, and the interrupt handler routine will be executed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65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83FA4F-7E16-4E56-9C0C-BA4DEAAF9D9A}" type="slidenum">
              <a:rPr lang="en-US"/>
              <a:pPr/>
              <a:t>48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Mechanism for User/Supervisor Modes Cont.</a:t>
            </a: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4819650" y="2286000"/>
            <a:ext cx="963613" cy="468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IR.OP</a:t>
            </a:r>
          </a:p>
        </p:txBody>
      </p:sp>
      <p:sp>
        <p:nvSpPr>
          <p:cNvPr id="66566" name="Rectangle 4"/>
          <p:cNvSpPr>
            <a:spLocks noChangeArrowheads="1"/>
          </p:cNvSpPr>
          <p:nvPr/>
        </p:nvSpPr>
        <p:spPr bwMode="auto">
          <a:xfrm>
            <a:off x="6427788" y="2286000"/>
            <a:ext cx="963612" cy="468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59</a:t>
            </a:r>
          </a:p>
        </p:txBody>
      </p:sp>
      <p:sp>
        <p:nvSpPr>
          <p:cNvPr id="66567" name="AutoShape 5"/>
          <p:cNvSpPr>
            <a:spLocks noChangeArrowheads="1"/>
          </p:cNvSpPr>
          <p:nvPr/>
        </p:nvSpPr>
        <p:spPr bwMode="auto">
          <a:xfrm>
            <a:off x="5300663" y="3222625"/>
            <a:ext cx="1608137" cy="779463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en-US"/>
              <a:t>    &gt;</a:t>
            </a:r>
          </a:p>
        </p:txBody>
      </p:sp>
      <p:sp>
        <p:nvSpPr>
          <p:cNvPr id="66568" name="Line 6"/>
          <p:cNvSpPr>
            <a:spLocks noChangeShapeType="1"/>
          </p:cNvSpPr>
          <p:nvPr/>
        </p:nvSpPr>
        <p:spPr bwMode="auto">
          <a:xfrm>
            <a:off x="5624513" y="2754313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9" name="Line 7"/>
          <p:cNvSpPr>
            <a:spLocks noChangeShapeType="1"/>
          </p:cNvSpPr>
          <p:nvPr/>
        </p:nvSpPr>
        <p:spPr bwMode="auto">
          <a:xfrm>
            <a:off x="6586538" y="2754313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0" name="AutoShape 8"/>
          <p:cNvSpPr>
            <a:spLocks noChangeArrowheads="1"/>
          </p:cNvSpPr>
          <p:nvPr/>
        </p:nvSpPr>
        <p:spPr bwMode="auto">
          <a:xfrm rot="5400000">
            <a:off x="5310188" y="4457700"/>
            <a:ext cx="625475" cy="9620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1" name="Line 9"/>
          <p:cNvSpPr>
            <a:spLocks noChangeShapeType="1"/>
          </p:cNvSpPr>
          <p:nvPr/>
        </p:nvSpPr>
        <p:spPr bwMode="auto">
          <a:xfrm>
            <a:off x="5783263" y="4002088"/>
            <a:ext cx="0" cy="623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2" name="Rectangle 10"/>
          <p:cNvSpPr>
            <a:spLocks noChangeArrowheads="1"/>
          </p:cNvSpPr>
          <p:nvPr/>
        </p:nvSpPr>
        <p:spPr bwMode="auto">
          <a:xfrm>
            <a:off x="2728913" y="3065463"/>
            <a:ext cx="963612" cy="62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Mode </a:t>
            </a:r>
          </a:p>
          <a:p>
            <a:pPr eaLnBrk="0" hangingPunct="0"/>
            <a:r>
              <a:rPr lang="en-US" sz="1600"/>
              <a:t>Bit = 0</a:t>
            </a:r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>
            <a:off x="3211513" y="3690938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4" name="AutoShape 13"/>
          <p:cNvSpPr>
            <a:spLocks noChangeArrowheads="1"/>
          </p:cNvSpPr>
          <p:nvPr/>
        </p:nvSpPr>
        <p:spPr bwMode="auto">
          <a:xfrm rot="5360083">
            <a:off x="3866357" y="4001294"/>
            <a:ext cx="622300" cy="312737"/>
          </a:xfrm>
          <a:prstGeom prst="flowChartExtra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66575" name="Line 14"/>
          <p:cNvSpPr>
            <a:spLocks noChangeShapeType="1"/>
          </p:cNvSpPr>
          <p:nvPr/>
        </p:nvSpPr>
        <p:spPr bwMode="auto">
          <a:xfrm>
            <a:off x="3211513" y="4159250"/>
            <a:ext cx="8048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6" name="Line 16"/>
          <p:cNvSpPr>
            <a:spLocks noChangeShapeType="1"/>
          </p:cNvSpPr>
          <p:nvPr/>
        </p:nvSpPr>
        <p:spPr bwMode="auto">
          <a:xfrm flipH="1">
            <a:off x="5624513" y="5251450"/>
            <a:ext cx="0" cy="311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7" name="Text Box 18"/>
          <p:cNvSpPr txBox="1">
            <a:spLocks noChangeArrowheads="1"/>
          </p:cNvSpPr>
          <p:nvPr/>
        </p:nvSpPr>
        <p:spPr bwMode="auto">
          <a:xfrm>
            <a:off x="5105400" y="5562600"/>
            <a:ext cx="114300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PI</a:t>
            </a:r>
          </a:p>
        </p:txBody>
      </p:sp>
      <p:sp>
        <p:nvSpPr>
          <p:cNvPr id="66578" name="Line 19"/>
          <p:cNvSpPr>
            <a:spLocks noChangeShapeType="1"/>
          </p:cNvSpPr>
          <p:nvPr/>
        </p:nvSpPr>
        <p:spPr bwMode="auto">
          <a:xfrm>
            <a:off x="5410200" y="41148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9" name="Line 20"/>
          <p:cNvSpPr>
            <a:spLocks noChangeShapeType="1"/>
          </p:cNvSpPr>
          <p:nvPr/>
        </p:nvSpPr>
        <p:spPr bwMode="auto">
          <a:xfrm>
            <a:off x="4343400" y="4114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80" name="Oval 22"/>
          <p:cNvSpPr>
            <a:spLocks noChangeArrowheads="1"/>
          </p:cNvSpPr>
          <p:nvPr/>
        </p:nvSpPr>
        <p:spPr bwMode="auto">
          <a:xfrm>
            <a:off x="4343400" y="40386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75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75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916F9-4FC2-46CC-AADD-90C40C1ED423}" type="slidenum">
              <a:rPr lang="en-US"/>
              <a:pPr/>
              <a:t>49</a:t>
            </a:fld>
            <a:endParaRPr lang="en-US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CPU After Mode Flag Addition</a:t>
            </a:r>
          </a:p>
        </p:txBody>
      </p:sp>
      <p:sp>
        <p:nvSpPr>
          <p:cNvPr id="67589" name="Text Box 16"/>
          <p:cNvSpPr txBox="1">
            <a:spLocks noChangeArrowheads="1"/>
          </p:cNvSpPr>
          <p:nvPr/>
        </p:nvSpPr>
        <p:spPr bwMode="auto">
          <a:xfrm>
            <a:off x="10668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CPU</a:t>
            </a:r>
          </a:p>
        </p:txBody>
      </p:sp>
      <p:grpSp>
        <p:nvGrpSpPr>
          <p:cNvPr id="67590" name="Group 20"/>
          <p:cNvGrpSpPr>
            <a:grpSpLocks/>
          </p:cNvGrpSpPr>
          <p:nvPr/>
        </p:nvGrpSpPr>
        <p:grpSpPr bwMode="auto">
          <a:xfrm>
            <a:off x="990600" y="2438400"/>
            <a:ext cx="7772400" cy="3048000"/>
            <a:chOff x="624" y="1536"/>
            <a:chExt cx="4896" cy="1920"/>
          </a:xfrm>
        </p:grpSpPr>
        <p:sp>
          <p:nvSpPr>
            <p:cNvPr id="67591" name="Rectangle 4"/>
            <p:cNvSpPr>
              <a:spLocks noChangeArrowheads="1"/>
            </p:cNvSpPr>
            <p:nvPr/>
          </p:nvSpPr>
          <p:spPr bwMode="auto">
            <a:xfrm>
              <a:off x="624" y="1536"/>
              <a:ext cx="3840" cy="1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2" name="Line 5"/>
            <p:cNvSpPr>
              <a:spLocks noChangeShapeType="1"/>
            </p:cNvSpPr>
            <p:nvPr/>
          </p:nvSpPr>
          <p:spPr bwMode="auto">
            <a:xfrm>
              <a:off x="624" y="2784"/>
              <a:ext cx="38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3" name="Text Box 6"/>
            <p:cNvSpPr txBox="1">
              <a:spLocks noChangeArrowheads="1"/>
            </p:cNvSpPr>
            <p:nvPr/>
          </p:nvSpPr>
          <p:spPr bwMode="auto">
            <a:xfrm>
              <a:off x="816" y="1728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PC</a:t>
              </a:r>
            </a:p>
          </p:txBody>
        </p:sp>
        <p:sp>
          <p:nvSpPr>
            <p:cNvPr id="67594" name="Text Box 7"/>
            <p:cNvSpPr txBox="1">
              <a:spLocks noChangeArrowheads="1"/>
            </p:cNvSpPr>
            <p:nvPr/>
          </p:nvSpPr>
          <p:spPr bwMode="auto">
            <a:xfrm>
              <a:off x="3600" y="1680"/>
              <a:ext cx="62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Mode</a:t>
              </a:r>
            </a:p>
          </p:txBody>
        </p:sp>
        <p:sp>
          <p:nvSpPr>
            <p:cNvPr id="67595" name="Text Box 8"/>
            <p:cNvSpPr txBox="1">
              <a:spLocks noChangeArrowheads="1"/>
            </p:cNvSpPr>
            <p:nvPr/>
          </p:nvSpPr>
          <p:spPr bwMode="auto">
            <a:xfrm>
              <a:off x="1920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67596" name="Text Box 9"/>
            <p:cNvSpPr txBox="1">
              <a:spLocks noChangeArrowheads="1"/>
            </p:cNvSpPr>
            <p:nvPr/>
          </p:nvSpPr>
          <p:spPr bwMode="auto">
            <a:xfrm>
              <a:off x="2448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67597" name="Text Box 10"/>
            <p:cNvSpPr txBox="1">
              <a:spLocks noChangeArrowheads="1"/>
            </p:cNvSpPr>
            <p:nvPr/>
          </p:nvSpPr>
          <p:spPr bwMode="auto">
            <a:xfrm>
              <a:off x="2976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67598" name="Text Box 11"/>
            <p:cNvSpPr txBox="1">
              <a:spLocks noChangeArrowheads="1"/>
            </p:cNvSpPr>
            <p:nvPr/>
          </p:nvSpPr>
          <p:spPr bwMode="auto">
            <a:xfrm>
              <a:off x="816" y="2160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NewPC</a:t>
              </a:r>
            </a:p>
          </p:txBody>
        </p:sp>
        <p:sp>
          <p:nvSpPr>
            <p:cNvPr id="67599" name="Text Box 12"/>
            <p:cNvSpPr txBox="1">
              <a:spLocks noChangeArrowheads="1"/>
            </p:cNvSpPr>
            <p:nvPr/>
          </p:nvSpPr>
          <p:spPr bwMode="auto">
            <a:xfrm>
              <a:off x="3456" y="2256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Fence</a:t>
              </a:r>
            </a:p>
          </p:txBody>
        </p:sp>
        <p:sp>
          <p:nvSpPr>
            <p:cNvPr id="67600" name="Text Box 13"/>
            <p:cNvSpPr txBox="1">
              <a:spLocks noChangeArrowheads="1"/>
            </p:cNvSpPr>
            <p:nvPr/>
          </p:nvSpPr>
          <p:spPr bwMode="auto">
            <a:xfrm>
              <a:off x="768" y="2928"/>
              <a:ext cx="115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Accumulator</a:t>
              </a:r>
            </a:p>
          </p:txBody>
        </p:sp>
        <p:sp>
          <p:nvSpPr>
            <p:cNvPr id="67601" name="Text Box 14"/>
            <p:cNvSpPr txBox="1">
              <a:spLocks noChangeArrowheads="1"/>
            </p:cNvSpPr>
            <p:nvPr/>
          </p:nvSpPr>
          <p:spPr bwMode="auto">
            <a:xfrm>
              <a:off x="4512" y="1632"/>
              <a:ext cx="100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Supervisor Mode</a:t>
              </a:r>
            </a:p>
          </p:txBody>
        </p:sp>
        <p:sp>
          <p:nvSpPr>
            <p:cNvPr id="67602" name="Text Box 15"/>
            <p:cNvSpPr txBox="1">
              <a:spLocks noChangeArrowheads="1"/>
            </p:cNvSpPr>
            <p:nvPr/>
          </p:nvSpPr>
          <p:spPr bwMode="auto">
            <a:xfrm>
              <a:off x="4512" y="2928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User Mode</a:t>
              </a:r>
            </a:p>
          </p:txBody>
        </p:sp>
        <p:sp>
          <p:nvSpPr>
            <p:cNvPr id="67603" name="Rectangle 17"/>
            <p:cNvSpPr>
              <a:spLocks noChangeArrowheads="1"/>
            </p:cNvSpPr>
            <p:nvPr/>
          </p:nvSpPr>
          <p:spPr bwMode="auto">
            <a:xfrm>
              <a:off x="720" y="1632"/>
              <a:ext cx="3600" cy="480"/>
            </a:xfrm>
            <a:prstGeom prst="rect">
              <a:avLst/>
            </a:prstGeom>
            <a:noFill/>
            <a:ln w="571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4" name="Text Box 18"/>
            <p:cNvSpPr txBox="1">
              <a:spLocks noChangeArrowheads="1"/>
            </p:cNvSpPr>
            <p:nvPr/>
          </p:nvSpPr>
          <p:spPr bwMode="auto">
            <a:xfrm>
              <a:off x="4656" y="2256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folHlink"/>
                  </a:solidFill>
                </a:rPr>
                <a:t>PSW</a:t>
              </a:r>
            </a:p>
          </p:txBody>
        </p:sp>
        <p:sp>
          <p:nvSpPr>
            <p:cNvPr id="67605" name="Line 19"/>
            <p:cNvSpPr>
              <a:spLocks noChangeShapeType="1"/>
            </p:cNvSpPr>
            <p:nvPr/>
          </p:nvSpPr>
          <p:spPr bwMode="auto">
            <a:xfrm flipH="1" flipV="1">
              <a:off x="4368" y="2112"/>
              <a:ext cx="336" cy="24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9CA82-3C28-4DB6-8462-89680CB11ADC}" type="slidenum">
              <a:rPr lang="en-US"/>
              <a:pPr/>
              <a:t>5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Definitions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PC:  Instruction Pointer is a register that holds the address of the next instruction to be executed.</a:t>
            </a:r>
          </a:p>
          <a:p>
            <a:pPr eaLnBrk="1" hangingPunct="1"/>
            <a:r>
              <a:rPr lang="en-US" sz="2800" smtClean="0"/>
              <a:t>MAR:  Memory Address Register is used to locate a specific memory location to read or write its content.</a:t>
            </a:r>
          </a:p>
          <a:p>
            <a:pPr eaLnBrk="1" hangingPunct="1"/>
            <a:r>
              <a:rPr lang="en-US" sz="2800" smtClean="0"/>
              <a:t>MEM:  Main storage, or RAM (Random Access Memory) and is used to store programs and data.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7BF428-9461-41FA-8154-B2336CBDFE20}" type="slidenum">
              <a:rPr lang="en-US"/>
              <a:pPr/>
              <a:t>50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PSW After Mode and PI flag Addition</a:t>
            </a:r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8614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5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6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7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8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9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0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1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2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68623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68624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68625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26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68627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68628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68629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68630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68631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96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A1004-E5EB-469C-B631-1D40FAF375C3}" type="slidenum">
              <a:rPr lang="en-US"/>
              <a:pPr/>
              <a:t>51</a:t>
            </a:fld>
            <a:endParaRPr lang="en-US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Types of Interrupts</a:t>
            </a:r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914400" y="3954463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Interrupts</a:t>
            </a:r>
          </a:p>
        </p:txBody>
      </p:sp>
      <p:sp>
        <p:nvSpPr>
          <p:cNvPr id="69638" name="Text Box 4"/>
          <p:cNvSpPr txBox="1">
            <a:spLocks noChangeArrowheads="1"/>
          </p:cNvSpPr>
          <p:nvPr/>
        </p:nvSpPr>
        <p:spPr bwMode="auto">
          <a:xfrm>
            <a:off x="2895600" y="2667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Software Interrupts</a:t>
            </a:r>
          </a:p>
        </p:txBody>
      </p:sp>
      <p:sp>
        <p:nvSpPr>
          <p:cNvPr id="69639" name="Text Box 5"/>
          <p:cNvSpPr txBox="1">
            <a:spLocks noChangeArrowheads="1"/>
          </p:cNvSpPr>
          <p:nvPr/>
        </p:nvSpPr>
        <p:spPr bwMode="auto">
          <a:xfrm>
            <a:off x="2971800" y="39624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Hardware Interrupts               I/O Interrupt</a:t>
            </a:r>
          </a:p>
        </p:txBody>
      </p:sp>
      <p:sp>
        <p:nvSpPr>
          <p:cNvPr id="69640" name="Text Box 6"/>
          <p:cNvSpPr txBox="1">
            <a:spLocks noChangeArrowheads="1"/>
          </p:cNvSpPr>
          <p:nvPr/>
        </p:nvSpPr>
        <p:spPr bwMode="auto">
          <a:xfrm>
            <a:off x="2971800" y="53340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External 			Timer</a:t>
            </a:r>
          </a:p>
        </p:txBody>
      </p:sp>
      <p:sp>
        <p:nvSpPr>
          <p:cNvPr id="69641" name="Text Box 7"/>
          <p:cNvSpPr txBox="1">
            <a:spLocks noChangeArrowheads="1"/>
          </p:cNvSpPr>
          <p:nvPr/>
        </p:nvSpPr>
        <p:spPr bwMode="auto">
          <a:xfrm>
            <a:off x="5638800" y="2286000"/>
            <a:ext cx="2895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	Traps</a:t>
            </a:r>
          </a:p>
          <a:p>
            <a:pPr>
              <a:spcBef>
                <a:spcPct val="50000"/>
              </a:spcBef>
            </a:pPr>
            <a:r>
              <a:rPr lang="en-US"/>
              <a:t>	System Calls</a:t>
            </a:r>
          </a:p>
        </p:txBody>
      </p:sp>
      <p:sp>
        <p:nvSpPr>
          <p:cNvPr id="69642" name="Line 8"/>
          <p:cNvSpPr>
            <a:spLocks noChangeShapeType="1"/>
          </p:cNvSpPr>
          <p:nvPr/>
        </p:nvSpPr>
        <p:spPr bwMode="auto">
          <a:xfrm>
            <a:off x="5638800" y="2590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3" name="Line 9"/>
          <p:cNvSpPr>
            <a:spLocks noChangeShapeType="1"/>
          </p:cNvSpPr>
          <p:nvPr/>
        </p:nvSpPr>
        <p:spPr bwMode="auto">
          <a:xfrm>
            <a:off x="56388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4" name="Line 10"/>
          <p:cNvSpPr>
            <a:spLocks noChangeShapeType="1"/>
          </p:cNvSpPr>
          <p:nvPr/>
        </p:nvSpPr>
        <p:spPr bwMode="auto">
          <a:xfrm>
            <a:off x="5638800" y="4191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5" name="Line 11"/>
          <p:cNvSpPr>
            <a:spLocks noChangeShapeType="1"/>
          </p:cNvSpPr>
          <p:nvPr/>
        </p:nvSpPr>
        <p:spPr bwMode="auto">
          <a:xfrm flipV="1">
            <a:off x="4114800" y="5562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6" name="Line 12"/>
          <p:cNvSpPr>
            <a:spLocks noChangeShapeType="1"/>
          </p:cNvSpPr>
          <p:nvPr/>
        </p:nvSpPr>
        <p:spPr bwMode="auto">
          <a:xfrm flipV="1">
            <a:off x="2286000" y="3048000"/>
            <a:ext cx="685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7" name="Line 13"/>
          <p:cNvSpPr>
            <a:spLocks noChangeShapeType="1"/>
          </p:cNvSpPr>
          <p:nvPr/>
        </p:nvSpPr>
        <p:spPr bwMode="auto">
          <a:xfrm>
            <a:off x="2286000" y="4191000"/>
            <a:ext cx="685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8" name="Line 14"/>
          <p:cNvSpPr>
            <a:spLocks noChangeShapeType="1"/>
          </p:cNvSpPr>
          <p:nvPr/>
        </p:nvSpPr>
        <p:spPr bwMode="auto">
          <a:xfrm>
            <a:off x="22860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9" name="Line 15"/>
          <p:cNvSpPr>
            <a:spLocks noChangeShapeType="1"/>
          </p:cNvSpPr>
          <p:nvPr/>
        </p:nvSpPr>
        <p:spPr bwMode="auto">
          <a:xfrm>
            <a:off x="56388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50" name="Line 16"/>
          <p:cNvSpPr>
            <a:spLocks noChangeShapeType="1"/>
          </p:cNvSpPr>
          <p:nvPr/>
        </p:nvSpPr>
        <p:spPr bwMode="auto">
          <a:xfrm>
            <a:off x="5410200" y="2895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994CCD-AE0B-4ED3-8382-A6D35A317548}" type="slidenum">
              <a:rPr lang="en-US"/>
              <a:pPr/>
              <a:t>52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Traps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An interrupt is an exceptional event that is automatically handled by the interrupt handler.</a:t>
            </a:r>
          </a:p>
          <a:p>
            <a:pPr eaLnBrk="1" hangingPunct="1"/>
            <a:r>
              <a:rPr lang="en-US" sz="2800" smtClean="0"/>
              <a:t>In the case of an overflow, memory addressing violation, and the use of privileged instruction in user mode, the handler will abort the program</a:t>
            </a:r>
          </a:p>
          <a:p>
            <a:pPr eaLnBrk="1" hangingPunct="1"/>
            <a:r>
              <a:rPr lang="en-US" sz="2800" smtClean="0"/>
              <a:t>These types of interrupts are called </a:t>
            </a:r>
            <a:r>
              <a:rPr lang="en-US" sz="2800" i="1" smtClean="0"/>
              <a:t>traps</a:t>
            </a:r>
          </a:p>
          <a:p>
            <a:pPr eaLnBrk="1" hangingPunct="1"/>
            <a:r>
              <a:rPr lang="en-US" sz="2800" smtClean="0"/>
              <a:t>All traps are going to be considered synchronous interrupts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A7EFE2-9BD9-41CF-8276-7037F9144D49}" type="slidenum">
              <a:rPr lang="en-US"/>
              <a:pPr/>
              <a:t>53</a:t>
            </a:fld>
            <a:endParaRPr lang="en-US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I/O Interrupts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cs typeface="Times New Roman" pitchFamily="18" charset="0"/>
              </a:rPr>
              <a:t>This type of interrupt occurs when a device sends a signal to inform the CPU that an I/O operation has been completed</a:t>
            </a:r>
            <a:r>
              <a:rPr lang="en-US" sz="2800" smtClean="0"/>
              <a:t> </a:t>
            </a:r>
          </a:p>
          <a:p>
            <a:pPr eaLnBrk="1" hangingPunct="1"/>
            <a:r>
              <a:rPr lang="en-US" sz="2800" smtClean="0"/>
              <a:t>An I/O flag is used to handle this type of interrupt</a:t>
            </a:r>
          </a:p>
          <a:p>
            <a:pPr eaLnBrk="1" hangingPunct="1"/>
            <a:r>
              <a:rPr lang="en-US" sz="2800" smtClean="0"/>
              <a:t>When an I/O interrupt occurs, the Program State of the running program is saved so that it can be restarted from the same point after the interrupt has been handled.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7B88C9-8EC6-44C7-98F9-9D1740DAC394}" type="slidenum">
              <a:rPr lang="en-US"/>
              <a:pPr/>
              <a:t>54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Saving the state of the running program</a:t>
            </a:r>
          </a:p>
        </p:txBody>
      </p:sp>
      <p:sp>
        <p:nvSpPr>
          <p:cNvPr id="72709" name="Line 4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72711" name="Rectangle 6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72712" name="Rectangle 7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72713" name="Rectangle 8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72714" name="Rectangle 9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72715" name="Line 10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6" name="Line 11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7" name="Line 12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8" name="Line 13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9" name="Line 14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0" name="Line 15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1" name="Line 16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2" name="AutoShape 17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72723" name="Line 18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4" name="Line 19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5" name="Line 20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6" name="Line 21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7" name="Line 22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8" name="Line 23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9" name="Line 24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0" name="AutoShape 25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72731" name="Line 26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32" name="Line 27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3" name="Line 28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4" name="Line 29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5" name="Line 30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6" name="Line 31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7" name="Text Box 32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72738" name="Rectangle 33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72739" name="Rectangle 34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OldPC</a:t>
            </a:r>
          </a:p>
        </p:txBody>
      </p:sp>
      <p:sp>
        <p:nvSpPr>
          <p:cNvPr id="72740" name="Line 35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1" name="Freeform 36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2056447500 w 1296"/>
              <a:gd name="T3" fmla="*/ 0 h 288"/>
              <a:gd name="T4" fmla="*/ 2056447500 w 1296"/>
              <a:gd name="T5" fmla="*/ 725805000 h 288"/>
              <a:gd name="T6" fmla="*/ 2147483647 w 1296"/>
              <a:gd name="T7" fmla="*/ 7258050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2" name="Line 37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3" name="Line 38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4" name="Line 39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5" name="Freeform 40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6" name="Line 41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7" name="Text Box 42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72748" name="Rectangle 43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72749" name="AutoShape 44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72750" name="Text Box 45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72751" name="Rectangle 46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52" name="Text Box 47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72753" name="Text Box 48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72754" name="Line 49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5" name="Line 50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6" name="Line 51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7" name="Freeform 52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8" name="Line 53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37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37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2BFE41-4D66-47DA-9B94-46AB94CDF386}" type="slidenum">
              <a:rPr lang="en-US"/>
              <a:pPr/>
              <a:t>55</a:t>
            </a:fld>
            <a:endParaRPr lang="en-US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</a:p>
        </p:txBody>
      </p:sp>
      <p:sp>
        <p:nvSpPr>
          <p:cNvPr id="73733" name="Rectangle 3"/>
          <p:cNvSpPr>
            <a:spLocks noChangeArrowheads="1"/>
          </p:cNvSpPr>
          <p:nvPr/>
        </p:nvSpPr>
        <p:spPr bwMode="auto">
          <a:xfrm>
            <a:off x="762000" y="25908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16002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78486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>
            <a:off x="48006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1600200" y="30480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21336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6670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0" name="Line 10"/>
          <p:cNvSpPr>
            <a:spLocks noChangeShapeType="1"/>
          </p:cNvSpPr>
          <p:nvPr/>
        </p:nvSpPr>
        <p:spPr bwMode="auto">
          <a:xfrm>
            <a:off x="31242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1" name="Line 11"/>
          <p:cNvSpPr>
            <a:spLocks noChangeShapeType="1"/>
          </p:cNvSpPr>
          <p:nvPr/>
        </p:nvSpPr>
        <p:spPr bwMode="auto">
          <a:xfrm>
            <a:off x="36576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2" name="Text Box 12"/>
          <p:cNvSpPr txBox="1">
            <a:spLocks noChangeArrowheads="1"/>
          </p:cNvSpPr>
          <p:nvPr/>
        </p:nvSpPr>
        <p:spPr bwMode="auto">
          <a:xfrm>
            <a:off x="838200" y="3124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73743" name="Text Box 13"/>
          <p:cNvSpPr txBox="1">
            <a:spLocks noChangeArrowheads="1"/>
          </p:cNvSpPr>
          <p:nvPr/>
        </p:nvSpPr>
        <p:spPr bwMode="auto">
          <a:xfrm>
            <a:off x="2362200" y="26670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73744" name="Text Box 14"/>
          <p:cNvSpPr txBox="1">
            <a:spLocks noChangeArrowheads="1"/>
          </p:cNvSpPr>
          <p:nvPr/>
        </p:nvSpPr>
        <p:spPr bwMode="auto">
          <a:xfrm>
            <a:off x="5791200" y="26670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73745" name="Text Box 15"/>
          <p:cNvSpPr txBox="1">
            <a:spLocks noChangeArrowheads="1"/>
          </p:cNvSpPr>
          <p:nvPr/>
        </p:nvSpPr>
        <p:spPr bwMode="auto">
          <a:xfrm>
            <a:off x="7924800" y="3124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46" name="Text Box 16"/>
          <p:cNvSpPr txBox="1">
            <a:spLocks noChangeArrowheads="1"/>
          </p:cNvSpPr>
          <p:nvPr/>
        </p:nvSpPr>
        <p:spPr bwMode="auto">
          <a:xfrm>
            <a:off x="7848600" y="3048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73747" name="Text Box 17"/>
          <p:cNvSpPr txBox="1">
            <a:spLocks noChangeArrowheads="1"/>
          </p:cNvSpPr>
          <p:nvPr/>
        </p:nvSpPr>
        <p:spPr bwMode="auto">
          <a:xfrm>
            <a:off x="1600200" y="33528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73748" name="Text Box 18"/>
          <p:cNvSpPr txBox="1">
            <a:spLocks noChangeArrowheads="1"/>
          </p:cNvSpPr>
          <p:nvPr/>
        </p:nvSpPr>
        <p:spPr bwMode="auto">
          <a:xfrm>
            <a:off x="2133600" y="3429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73749" name="Text Box 19"/>
          <p:cNvSpPr txBox="1">
            <a:spLocks noChangeArrowheads="1"/>
          </p:cNvSpPr>
          <p:nvPr/>
        </p:nvSpPr>
        <p:spPr bwMode="auto">
          <a:xfrm>
            <a:off x="2667000" y="3429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73750" name="Text Box 20"/>
          <p:cNvSpPr txBox="1">
            <a:spLocks noChangeArrowheads="1"/>
          </p:cNvSpPr>
          <p:nvPr/>
        </p:nvSpPr>
        <p:spPr bwMode="auto">
          <a:xfrm>
            <a:off x="5334000" y="35052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73751" name="Text Box 22"/>
          <p:cNvSpPr txBox="1">
            <a:spLocks noChangeArrowheads="1"/>
          </p:cNvSpPr>
          <p:nvPr/>
        </p:nvSpPr>
        <p:spPr bwMode="auto">
          <a:xfrm>
            <a:off x="3581400" y="33528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73752" name="Line 23"/>
          <p:cNvSpPr>
            <a:spLocks noChangeShapeType="1"/>
          </p:cNvSpPr>
          <p:nvPr/>
        </p:nvSpPr>
        <p:spPr bwMode="auto">
          <a:xfrm>
            <a:off x="41910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3" name="Rectangle 24"/>
          <p:cNvSpPr>
            <a:spLocks noChangeArrowheads="1"/>
          </p:cNvSpPr>
          <p:nvPr/>
        </p:nvSpPr>
        <p:spPr bwMode="auto">
          <a:xfrm>
            <a:off x="5334000" y="5029200"/>
            <a:ext cx="33528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I/O   Device</a:t>
            </a:r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auto">
          <a:xfrm flipH="1">
            <a:off x="38862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5" name="Line 27"/>
          <p:cNvSpPr>
            <a:spLocks noChangeShapeType="1"/>
          </p:cNvSpPr>
          <p:nvPr/>
        </p:nvSpPr>
        <p:spPr bwMode="auto">
          <a:xfrm flipH="1" flipV="1">
            <a:off x="3886200" y="4038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B0BED0-4258-4639-B2B0-9E51DA629983}" type="slidenum">
              <a:rPr lang="en-US"/>
              <a:pPr/>
              <a:t>56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IF OV = 1 THEN PC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NEWPC; MODE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1	(ABEND).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IF MP = 1 THEN PC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NEWPC; MODE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1 	(ABEND).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IF PI   = 1 THEN PC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 NEWPC</a:t>
            </a:r>
            <a:r>
              <a:rPr lang="en-US" sz="2400" smtClean="0">
                <a:cs typeface="Times New Roman" pitchFamily="18" charset="0"/>
              </a:rPr>
              <a:t>; MODE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1</a:t>
            </a:r>
            <a:r>
              <a:rPr lang="en-US" sz="2400" b="1" smtClean="0">
                <a:cs typeface="Times New Roman" pitchFamily="18" charset="0"/>
              </a:rPr>
              <a:t> 	</a:t>
            </a:r>
            <a:r>
              <a:rPr lang="en-US" sz="2400" smtClean="0">
                <a:cs typeface="Times New Roman" pitchFamily="18" charset="0"/>
              </a:rPr>
              <a:t>(ABEND)	  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IF I/O = 1 THEN  OLDPC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 PC;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			      PC 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  <a:sym typeface="Wingdings" pitchFamily="2" charset="2"/>
              </a:rPr>
              <a:t>NEWPC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;						      MODE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  <a:sym typeface="Wingdings" pitchFamily="2" charset="2"/>
              </a:rPr>
              <a:t>1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;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DECODER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00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	</a:t>
            </a:r>
            <a:r>
              <a:rPr lang="en-US" sz="2800" smtClean="0">
                <a:solidFill>
                  <a:schemeClr val="folHlink"/>
                </a:solidFill>
                <a:cs typeface="Times New Roman" pitchFamily="18" charset="0"/>
              </a:rPr>
              <a:t>	</a:t>
            </a:r>
            <a:r>
              <a:rPr lang="en-US" sz="2800" smtClean="0">
                <a:cs typeface="Times New Roman" pitchFamily="18" charset="0"/>
              </a:rPr>
              <a:t>			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57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819AB3-EAF1-4C1D-A4EF-9413B0B1441E}" type="slidenum">
              <a:rPr lang="en-US"/>
              <a:pPr/>
              <a:t>57</a:t>
            </a:fld>
            <a:endParaRPr lang="en-US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Supervisor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981200"/>
            <a:ext cx="7958138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Supervisor can use both user and privileged instructions.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Sometimes a user program requires some services from the Supervisor, such as opening and reading files. 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program cannot execute open or read functions itself, and therefore  a mechanism to communicate with the Supervisor is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68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4983E8-EF01-40C6-8A05-8A17129D939F}" type="slidenum">
              <a:rPr lang="en-US"/>
              <a:pPr/>
              <a:t>58</a:t>
            </a:fld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SuperVisorCall (SVC)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SVC is also known as a System Call</a:t>
            </a:r>
          </a:p>
          <a:p>
            <a:pPr eaLnBrk="1" hangingPunct="1"/>
            <a:r>
              <a:rPr lang="en-US" smtClean="0"/>
              <a:t>It is a mechanism to request service from the Supervisor or OS.</a:t>
            </a:r>
          </a:p>
          <a:p>
            <a:pPr eaLnBrk="1" hangingPunct="1"/>
            <a:r>
              <a:rPr lang="en-US" smtClean="0"/>
              <a:t>This mechanism is a type of interrupt, called a </a:t>
            </a:r>
            <a:r>
              <a:rPr lang="en-US" i="1" smtClean="0"/>
              <a:t>software interrupt</a:t>
            </a:r>
            <a:r>
              <a:rPr lang="en-US" smtClean="0"/>
              <a:t> because the program itself relinquishes control to the Supervisor as part of its instructions.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78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464C99-4169-47E8-993A-6FA881A87A0C}" type="slidenum">
              <a:rPr lang="en-US"/>
              <a:pPr/>
              <a:t>59</a:t>
            </a:fld>
            <a:endParaRPr lang="en-US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System Calls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are two types of system calls: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1.  Allows user programs to ask for service (instructions found below opcode 59)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2.  Privileged Instructions (over opcode 59)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F98A23-6459-4E2D-83A7-B888EFA025E4}" type="slidenum">
              <a:rPr lang="en-US"/>
              <a:pPr/>
              <a:t>6</a:t>
            </a:fld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Definition of</a:t>
            </a:r>
            <a:r>
              <a:rPr lang="en-US" smtClean="0"/>
              <a:t> </a:t>
            </a:r>
            <a:r>
              <a:rPr lang="en-US" smtClean="0">
                <a:solidFill>
                  <a:srgbClr val="FF0066"/>
                </a:solidFill>
              </a:rPr>
              <a:t>MDR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MDR:  Memory Data Register is a bi-directional register used to receive the content of the memory location addressed by MAR or to store a value  in a memory location addressed by MAR.  This register receives either instructions or data from memory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BD20A-6540-47DF-BA51-5A5A8848F342}" type="slidenum">
              <a:rPr lang="en-US"/>
              <a:pPr/>
              <a:t>60</a:t>
            </a:fld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SCVT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System Call Vector Table(SCVT) contains a different memory address location for the beginning of each service call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Service calls are actually programs because they require multiple instructions to execute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Each memory address contained in the SCVT points to runtime library, generally written in assembly language, which contains instructions to execute the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98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756227-63B8-45CB-AA68-609673F266F2}" type="slidenum">
              <a:rPr lang="en-US"/>
              <a:pPr/>
              <a:t>61</a:t>
            </a:fld>
            <a:endParaRPr lang="en-US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Runtime Libraries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Runtime Libraries:  precompiled procedures that can be called at runtime</a:t>
            </a:r>
          </a:p>
          <a:p>
            <a:pPr eaLnBrk="1" hangingPunct="1"/>
            <a:r>
              <a:rPr lang="en-US" smtClean="0"/>
              <a:t>Runtime Libraries set a new flip/flop, called the SVC  flag, to </a:t>
            </a:r>
            <a:r>
              <a:rPr lang="ja-JP" altLang="en-US" smtClean="0"/>
              <a:t>“</a:t>
            </a:r>
            <a:r>
              <a:rPr lang="en-US" altLang="ja-JP" smtClean="0"/>
              <a:t>1</a:t>
            </a:r>
            <a:r>
              <a:rPr lang="ja-JP" altLang="en-US" smtClean="0"/>
              <a:t>”</a:t>
            </a:r>
            <a:r>
              <a:rPr lang="en-US" altLang="ja-JP" smtClean="0"/>
              <a:t>, which causes the system to switch to Supervisor Mode in the Interrupt Cycle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DE0035-FD12-441F-B620-53E15E83B32F}" type="slidenum">
              <a:rPr lang="en-US"/>
              <a:pPr/>
              <a:t>62</a:t>
            </a:fld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Properties of Runtime Libraries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Libraries are shared by all programs</a:t>
            </a:r>
          </a:p>
          <a:p>
            <a:pPr eaLnBrk="1" hangingPunct="1"/>
            <a:r>
              <a:rPr lang="en-US" smtClean="0"/>
              <a:t>Are not allowed to be modified by any program.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19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C9383D-CEB5-4BAF-906B-A546205D5A22}" type="slidenum">
              <a:rPr lang="en-US"/>
              <a:pPr/>
              <a:t>63</a:t>
            </a:fld>
            <a:endParaRPr lang="en-US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SVC Instruction Format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SVC(index) is the format for system calls.</a:t>
            </a:r>
          </a:p>
          <a:p>
            <a:pPr eaLnBrk="1" hangingPunct="1"/>
            <a:r>
              <a:rPr lang="en-US" smtClean="0"/>
              <a:t>The index is the entry point in the SCVT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Read</a:t>
            </a:r>
            <a:r>
              <a:rPr lang="en-US" sz="2400" smtClean="0">
                <a:sym typeface="Wingdings" pitchFamily="2" charset="2"/>
              </a:rPr>
              <a:t>		 	</a:t>
            </a:r>
            <a:r>
              <a:rPr lang="en-US" sz="2000" smtClean="0">
                <a:sym typeface="Wingdings" pitchFamily="2" charset="2"/>
              </a:rPr>
              <a:t>SVC(index) (IR.OP=SVC, IR.ADDR=index)</a:t>
            </a:r>
          </a:p>
        </p:txBody>
      </p:sp>
      <p:grpSp>
        <p:nvGrpSpPr>
          <p:cNvPr id="81926" name="Group 6"/>
          <p:cNvGrpSpPr>
            <a:grpSpLocks/>
          </p:cNvGrpSpPr>
          <p:nvPr/>
        </p:nvGrpSpPr>
        <p:grpSpPr bwMode="auto">
          <a:xfrm>
            <a:off x="1905000" y="3733800"/>
            <a:ext cx="1524000" cy="838200"/>
            <a:chOff x="1200" y="2352"/>
            <a:chExt cx="960" cy="528"/>
          </a:xfrm>
        </p:grpSpPr>
        <p:sp>
          <p:nvSpPr>
            <p:cNvPr id="81927" name="Oval 4"/>
            <p:cNvSpPr>
              <a:spLocks noChangeArrowheads="1"/>
            </p:cNvSpPr>
            <p:nvPr/>
          </p:nvSpPr>
          <p:spPr bwMode="auto">
            <a:xfrm>
              <a:off x="1200" y="2352"/>
              <a:ext cx="960" cy="52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8" name="Text Box 5"/>
            <p:cNvSpPr txBox="1">
              <a:spLocks noChangeArrowheads="1"/>
            </p:cNvSpPr>
            <p:nvPr/>
          </p:nvSpPr>
          <p:spPr bwMode="auto">
            <a:xfrm>
              <a:off x="1296" y="2496"/>
              <a:ext cx="8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Compiler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29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29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08D8F0-5B6F-4DF3-9A1D-8753A42191FE}" type="slidenum">
              <a:rPr lang="en-US"/>
              <a:pPr/>
              <a:t>64</a:t>
            </a:fld>
            <a:endParaRPr 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80 SVC(index)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80 SVC(index)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OLDPC</a:t>
            </a:r>
            <a:r>
              <a:rPr lang="en-US" smtClean="0">
                <a:sym typeface="Wingdings" pitchFamily="2" charset="2"/>
              </a:rPr>
              <a:t>PC;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B IR.ADDRESS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PC RTL-ADDRESS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DECODER 05</a:t>
            </a:r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Save PC of current program</a:t>
            </a:r>
          </a:p>
          <a:p>
            <a:pPr eaLnBrk="1" hangingPunct="1"/>
            <a:r>
              <a:rPr lang="en-US" sz="2400" smtClean="0"/>
              <a:t>The Index value is temporarily loaded into register B</a:t>
            </a:r>
          </a:p>
          <a:p>
            <a:pPr eaLnBrk="1" hangingPunct="1"/>
            <a:r>
              <a:rPr lang="en-US" sz="2400" smtClean="0"/>
              <a:t>Address of Runtime Library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Transfer to Interrupt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39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34FCBB-319C-4601-AF98-1F9ECEB75C2B}" type="slidenum">
              <a:rPr lang="en-US"/>
              <a:pPr/>
              <a:t>65</a:t>
            </a:fld>
            <a:endParaRPr lang="en-US"/>
          </a:p>
        </p:txBody>
      </p:sp>
      <p:sp>
        <p:nvSpPr>
          <p:cNvPr id="83972" name="Line 1026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73" name="Rectangle 1027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83974" name="Rectangle 1028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83975" name="Rectangle 1029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83976" name="Rectangle 1030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</a:t>
            </a:r>
            <a:r>
              <a:rPr lang="en-US" sz="1200">
                <a:solidFill>
                  <a:schemeClr val="folHlink"/>
                </a:solidFill>
              </a:rPr>
              <a:t>ADDRESS</a:t>
            </a:r>
          </a:p>
        </p:txBody>
      </p:sp>
      <p:sp>
        <p:nvSpPr>
          <p:cNvPr id="83977" name="Rectangle 1031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83978" name="Line 1032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79" name="Line 1033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0" name="Line 1034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1" name="Line 1035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2" name="Line 1036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3" name="Line 1037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4" name="Line 1038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5" name="AutoShape 1039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83986" name="Line 1040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7" name="Line 1041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8" name="Line 1042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9" name="Line 1043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0" name="Line 1044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1" name="Line 1045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2" name="Line 1046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3" name="AutoShape 1047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83994" name="Line 1048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5" name="Line 1049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6" name="Line 1050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7" name="Line 1051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8" name="Line 1052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9" name="Line 1053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00" name="Text Box 1054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84001" name="Rectangle 1055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84002" name="Rectangle 1056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OldPC</a:t>
            </a:r>
          </a:p>
        </p:txBody>
      </p:sp>
      <p:sp>
        <p:nvSpPr>
          <p:cNvPr id="84003" name="Line 1057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4" name="Freeform 1058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2056447500 w 1296"/>
              <a:gd name="T3" fmla="*/ 0 h 288"/>
              <a:gd name="T4" fmla="*/ 2056447500 w 1296"/>
              <a:gd name="T5" fmla="*/ 725805000 h 288"/>
              <a:gd name="T6" fmla="*/ 2147483647 w 1296"/>
              <a:gd name="T7" fmla="*/ 7258050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5" name="Line 1059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6" name="Line 1060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7" name="Line 1061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8" name="Freeform 1062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9" name="Line 1063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0" name="Text Box 1064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84011" name="Rectangle 1065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84012" name="AutoShape 1066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84013" name="Text Box 1067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84014" name="Rectangle 1068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5" name="Text Box 1069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84016" name="Text Box 1070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84017" name="Line 1071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8" name="Line 1072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9" name="Line 1073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0" name="Freeform 1074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1" name="Line 1075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2" name="Rectangle 1076"/>
          <p:cNvSpPr>
            <a:spLocks noChangeArrowheads="1"/>
          </p:cNvSpPr>
          <p:nvPr/>
        </p:nvSpPr>
        <p:spPr bwMode="auto">
          <a:xfrm>
            <a:off x="7239000" y="3352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RTL-Address</a:t>
            </a:r>
          </a:p>
        </p:txBody>
      </p:sp>
      <p:sp>
        <p:nvSpPr>
          <p:cNvPr id="84023" name="Rectangle 1077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84024" name="Line 1078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5" name="Line 1079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6" name="Text Box 1081"/>
          <p:cNvSpPr txBox="1">
            <a:spLocks noChangeArrowheads="1"/>
          </p:cNvSpPr>
          <p:nvPr/>
        </p:nvSpPr>
        <p:spPr bwMode="auto">
          <a:xfrm>
            <a:off x="6553200" y="2514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84027" name="Text Box 1082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84028" name="Line 1083"/>
          <p:cNvSpPr>
            <a:spLocks noChangeShapeType="1"/>
          </p:cNvSpPr>
          <p:nvPr/>
        </p:nvSpPr>
        <p:spPr bwMode="auto">
          <a:xfrm flipH="1" flipV="1">
            <a:off x="4876800" y="2362200"/>
            <a:ext cx="2362200" cy="1143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9" name="Text Box 1084"/>
          <p:cNvSpPr txBox="1">
            <a:spLocks noChangeArrowheads="1"/>
          </p:cNvSpPr>
          <p:nvPr/>
        </p:nvSpPr>
        <p:spPr bwMode="auto">
          <a:xfrm>
            <a:off x="6324600" y="3124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84030" name="Rectangle 10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SVC(read) = 80(4)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49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49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53B6DC-D09A-4952-A52D-CE65200C1A60}" type="slidenum">
              <a:rPr lang="en-US"/>
              <a:pPr/>
              <a:t>66</a:t>
            </a:fld>
            <a:endParaRPr lang="en-US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Runtime Library and SVCT Example</a:t>
            </a:r>
          </a:p>
        </p:txBody>
      </p:sp>
      <p:sp>
        <p:nvSpPr>
          <p:cNvPr id="849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2466975" cy="2967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User Program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SVC(4)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/>
          </a:p>
        </p:txBody>
      </p:sp>
      <p:sp>
        <p:nvSpPr>
          <p:cNvPr id="8499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2133600"/>
            <a:ext cx="2451100" cy="3881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Runtime Library for </a:t>
            </a:r>
            <a:r>
              <a:rPr lang="ja-JP" altLang="en-US" sz="2000" b="1" smtClean="0"/>
              <a:t>“</a:t>
            </a:r>
            <a:r>
              <a:rPr lang="en-US" altLang="ja-JP" sz="2000" b="1" smtClean="0"/>
              <a:t>Read</a:t>
            </a:r>
            <a:r>
              <a:rPr lang="ja-JP" altLang="en-US" sz="2000" b="1" smtClean="0"/>
              <a:t>”</a:t>
            </a:r>
            <a:endParaRPr lang="en-US" altLang="ja-JP" sz="20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SVCFLAG=1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LOADPC OLD-PC</a:t>
            </a:r>
            <a:r>
              <a:rPr lang="en-US" sz="18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/>
          </a:p>
        </p:txBody>
      </p:sp>
      <p:sp>
        <p:nvSpPr>
          <p:cNvPr id="84999" name="Text Box 5"/>
          <p:cNvSpPr txBox="1">
            <a:spLocks noChangeArrowheads="1"/>
          </p:cNvSpPr>
          <p:nvPr/>
        </p:nvSpPr>
        <p:spPr bwMode="auto">
          <a:xfrm>
            <a:off x="6705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5000" name="Rectangle 6"/>
          <p:cNvSpPr>
            <a:spLocks noChangeArrowheads="1"/>
          </p:cNvSpPr>
          <p:nvPr/>
        </p:nvSpPr>
        <p:spPr bwMode="auto">
          <a:xfrm>
            <a:off x="6400800" y="2286000"/>
            <a:ext cx="24511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I.H. searching code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for </a:t>
            </a:r>
            <a:r>
              <a:rPr lang="ja-JP" altLang="en-US" sz="2000" b="1"/>
              <a:t>“</a:t>
            </a:r>
            <a:r>
              <a:rPr lang="en-US" altLang="ja-JP" sz="2000" b="1"/>
              <a:t>Read</a:t>
            </a:r>
            <a:r>
              <a:rPr lang="ja-JP" altLang="en-US" sz="2000" b="1"/>
              <a:t>”</a:t>
            </a:r>
            <a:endParaRPr lang="en-US" altLang="ja-JP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/>
              <a:t>IF SVCFLAG=1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   PC </a:t>
            </a:r>
            <a:r>
              <a:rPr lang="en-US" sz="1800" b="1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1800" b="1">
                <a:cs typeface="Times New Roman" pitchFamily="18" charset="0"/>
              </a:rPr>
              <a:t> SCVT[B]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LOADPC OLD-PC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800" b="1">
              <a:cs typeface="Times New Roman" pitchFamily="18" charset="0"/>
            </a:endParaRPr>
          </a:p>
        </p:txBody>
      </p:sp>
      <p:graphicFrame>
        <p:nvGraphicFramePr>
          <p:cNvPr id="57608" name="Group 264"/>
          <p:cNvGraphicFramePr>
            <a:graphicFrameLocks noGrp="1"/>
          </p:cNvGraphicFramePr>
          <p:nvPr/>
        </p:nvGraphicFramePr>
        <p:xfrm>
          <a:off x="914400" y="5638800"/>
          <a:ext cx="5334000" cy="639763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Open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Close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Write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Read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End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015" name="Text Box 174"/>
          <p:cNvSpPr txBox="1">
            <a:spLocks noChangeArrowheads="1"/>
          </p:cNvSpPr>
          <p:nvPr/>
        </p:nvSpPr>
        <p:spPr bwMode="auto">
          <a:xfrm>
            <a:off x="6400800" y="586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SCVT</a:t>
            </a:r>
          </a:p>
        </p:txBody>
      </p:sp>
      <p:graphicFrame>
        <p:nvGraphicFramePr>
          <p:cNvPr id="57599" name="Group 255"/>
          <p:cNvGraphicFramePr>
            <a:graphicFrameLocks noGrp="1"/>
          </p:cNvGraphicFramePr>
          <p:nvPr/>
        </p:nvGraphicFramePr>
        <p:xfrm>
          <a:off x="1219200" y="6324600"/>
          <a:ext cx="5257800" cy="334963"/>
        </p:xfrm>
        <a:graphic>
          <a:graphicData uri="http://schemas.openxmlformats.org/drawingml/2006/table">
            <a:tbl>
              <a:tblPr/>
              <a:tblGrid>
                <a:gridCol w="1050925"/>
                <a:gridCol w="1052513"/>
                <a:gridCol w="1050925"/>
                <a:gridCol w="1052512"/>
                <a:gridCol w="105092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1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2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3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4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5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030" name="Line 265"/>
          <p:cNvSpPr>
            <a:spLocks noChangeShapeType="1"/>
          </p:cNvSpPr>
          <p:nvPr/>
        </p:nvSpPr>
        <p:spPr bwMode="auto">
          <a:xfrm flipV="1">
            <a:off x="1676400" y="3048000"/>
            <a:ext cx="2057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1" name="Line 266"/>
          <p:cNvSpPr>
            <a:spLocks noChangeShapeType="1"/>
          </p:cNvSpPr>
          <p:nvPr/>
        </p:nvSpPr>
        <p:spPr bwMode="auto">
          <a:xfrm flipV="1">
            <a:off x="5257800" y="3200400"/>
            <a:ext cx="11430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2" name="Line 267"/>
          <p:cNvSpPr>
            <a:spLocks noChangeShapeType="1"/>
          </p:cNvSpPr>
          <p:nvPr/>
        </p:nvSpPr>
        <p:spPr bwMode="auto">
          <a:xfrm flipH="1" flipV="1">
            <a:off x="5105400" y="4343400"/>
            <a:ext cx="1371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3" name="Line 268"/>
          <p:cNvSpPr>
            <a:spLocks noChangeShapeType="1"/>
          </p:cNvSpPr>
          <p:nvPr/>
        </p:nvSpPr>
        <p:spPr bwMode="auto">
          <a:xfrm flipH="1" flipV="1">
            <a:off x="1066800" y="3810000"/>
            <a:ext cx="2743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60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60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1CEA-008F-4B73-9AF0-35A2A378CE7B}" type="slidenum">
              <a:rPr lang="en-US"/>
              <a:pPr/>
              <a:t>67</a:t>
            </a:fld>
            <a:endParaRPr lang="en-US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    The PC is overwritten!!!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2466975" cy="2967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User Program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SVC(4)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/>
          </a:p>
        </p:txBody>
      </p:sp>
      <p:sp>
        <p:nvSpPr>
          <p:cNvPr id="8602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2133600"/>
            <a:ext cx="2451100" cy="3881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Runtime Library for </a:t>
            </a:r>
            <a:r>
              <a:rPr lang="ja-JP" altLang="en-US" sz="2000" b="1" smtClean="0"/>
              <a:t>“</a:t>
            </a:r>
            <a:r>
              <a:rPr lang="en-US" altLang="ja-JP" sz="2000" b="1" smtClean="0"/>
              <a:t>Read</a:t>
            </a:r>
            <a:r>
              <a:rPr lang="ja-JP" altLang="en-US" sz="2000" b="1" smtClean="0"/>
              <a:t>”</a:t>
            </a:r>
            <a:endParaRPr lang="en-US" altLang="ja-JP" sz="20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SVCFLAG=1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LOADPC OLD-PC</a:t>
            </a:r>
            <a:r>
              <a:rPr lang="en-US" sz="18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/>
          </a:p>
        </p:txBody>
      </p:sp>
      <p:sp>
        <p:nvSpPr>
          <p:cNvPr id="86023" name="Text Box 5"/>
          <p:cNvSpPr txBox="1">
            <a:spLocks noChangeArrowheads="1"/>
          </p:cNvSpPr>
          <p:nvPr/>
        </p:nvSpPr>
        <p:spPr bwMode="auto">
          <a:xfrm>
            <a:off x="6705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6024" name="Rectangle 6"/>
          <p:cNvSpPr>
            <a:spLocks noChangeArrowheads="1"/>
          </p:cNvSpPr>
          <p:nvPr/>
        </p:nvSpPr>
        <p:spPr bwMode="auto">
          <a:xfrm>
            <a:off x="6400800" y="2286000"/>
            <a:ext cx="24511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I.H. searching code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for </a:t>
            </a:r>
            <a:r>
              <a:rPr lang="ja-JP" altLang="en-US" sz="2000" b="1"/>
              <a:t>“</a:t>
            </a:r>
            <a:r>
              <a:rPr lang="en-US" altLang="ja-JP" sz="2000" b="1"/>
              <a:t>Read</a:t>
            </a:r>
            <a:r>
              <a:rPr lang="ja-JP" altLang="en-US" sz="2000" b="1"/>
              <a:t>”</a:t>
            </a:r>
            <a:endParaRPr lang="en-US" altLang="ja-JP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/>
              <a:t>IF SVCFLAG=1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   PC </a:t>
            </a:r>
            <a:r>
              <a:rPr lang="en-US" sz="1800" b="1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1800" b="1">
                <a:cs typeface="Times New Roman" pitchFamily="18" charset="0"/>
              </a:rPr>
              <a:t> SCVT[B]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LOADPC OLD-PC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800" b="1">
              <a:cs typeface="Times New Roman" pitchFamily="18" charset="0"/>
            </a:endParaRPr>
          </a:p>
        </p:txBody>
      </p:sp>
      <p:sp>
        <p:nvSpPr>
          <p:cNvPr id="86025" name="Text Box 21"/>
          <p:cNvSpPr txBox="1">
            <a:spLocks noChangeArrowheads="1"/>
          </p:cNvSpPr>
          <p:nvPr/>
        </p:nvSpPr>
        <p:spPr bwMode="auto">
          <a:xfrm>
            <a:off x="1066800" y="5715000"/>
            <a:ext cx="5562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When SVC(4) is executed </a:t>
            </a:r>
            <a:r>
              <a:rPr lang="ja-JP" altLang="en-US" sz="2000" b="1"/>
              <a:t>“</a:t>
            </a:r>
            <a:r>
              <a:rPr lang="en-US" altLang="ja-JP" sz="2000" b="1"/>
              <a:t>OLDPC </a:t>
            </a:r>
            <a:r>
              <a:rPr lang="en-US" altLang="ja-JP" sz="2000" b="1">
                <a:sym typeface="Wingdings" pitchFamily="2" charset="2"/>
              </a:rPr>
              <a:t> PC</a:t>
            </a:r>
            <a:r>
              <a:rPr lang="ja-JP" altLang="en-US" sz="2000" b="1">
                <a:sym typeface="Wingdings" pitchFamily="2" charset="2"/>
              </a:rPr>
              <a:t>”</a:t>
            </a:r>
            <a:r>
              <a:rPr lang="en-US" altLang="ja-JP" sz="2000" b="1">
                <a:sym typeface="Wingdings" pitchFamily="2" charset="2"/>
              </a:rPr>
              <a:t> and after executing </a:t>
            </a:r>
            <a:r>
              <a:rPr lang="ja-JP" altLang="en-US" sz="2000" b="1">
                <a:sym typeface="Wingdings" pitchFamily="2" charset="2"/>
              </a:rPr>
              <a:t>“</a:t>
            </a:r>
            <a:r>
              <a:rPr lang="en-US" altLang="ja-JP" sz="2000" b="1">
                <a:sym typeface="Wingdings" pitchFamily="2" charset="2"/>
              </a:rPr>
              <a:t>SVCFLAG = 1</a:t>
            </a:r>
            <a:r>
              <a:rPr lang="ja-JP" altLang="en-US" sz="2000" b="1">
                <a:sym typeface="Wingdings" pitchFamily="2" charset="2"/>
              </a:rPr>
              <a:t>”</a:t>
            </a:r>
            <a:r>
              <a:rPr lang="en-US" altLang="ja-JP" sz="2000" b="1">
                <a:sym typeface="Wingdings" pitchFamily="2" charset="2"/>
              </a:rPr>
              <a:t>, </a:t>
            </a:r>
            <a:r>
              <a:rPr lang="ja-JP" altLang="en-US" sz="2000" b="1"/>
              <a:t>“</a:t>
            </a:r>
            <a:r>
              <a:rPr lang="en-US" altLang="ja-JP" sz="2000" b="1"/>
              <a:t>OLDPC </a:t>
            </a:r>
            <a:r>
              <a:rPr lang="en-US" altLang="ja-JP" sz="2000" b="1">
                <a:sym typeface="Wingdings" pitchFamily="2" charset="2"/>
              </a:rPr>
              <a:t> PC</a:t>
            </a:r>
            <a:r>
              <a:rPr lang="ja-JP" altLang="en-US" sz="2000" b="1">
                <a:sym typeface="Wingdings" pitchFamily="2" charset="2"/>
              </a:rPr>
              <a:t>”</a:t>
            </a:r>
            <a:r>
              <a:rPr lang="en-US" altLang="ja-JP" sz="2000" b="1">
                <a:sym typeface="Wingdings" pitchFamily="2" charset="2"/>
              </a:rPr>
              <a:t>  in the interrupt cycle.</a:t>
            </a:r>
            <a:endParaRPr lang="en-US" sz="2000" b="1">
              <a:sym typeface="Wingdings" pitchFamily="2" charset="2"/>
            </a:endParaRPr>
          </a:p>
        </p:txBody>
      </p:sp>
      <p:sp>
        <p:nvSpPr>
          <p:cNvPr id="86026" name="Line 36"/>
          <p:cNvSpPr>
            <a:spLocks noChangeShapeType="1"/>
          </p:cNvSpPr>
          <p:nvPr/>
        </p:nvSpPr>
        <p:spPr bwMode="auto">
          <a:xfrm flipV="1">
            <a:off x="1676400" y="3048000"/>
            <a:ext cx="2057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7" name="Line 37"/>
          <p:cNvSpPr>
            <a:spLocks noChangeShapeType="1"/>
          </p:cNvSpPr>
          <p:nvPr/>
        </p:nvSpPr>
        <p:spPr bwMode="auto">
          <a:xfrm flipV="1">
            <a:off x="5257800" y="3200400"/>
            <a:ext cx="11430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8" name="Line 38"/>
          <p:cNvSpPr>
            <a:spLocks noChangeShapeType="1"/>
          </p:cNvSpPr>
          <p:nvPr/>
        </p:nvSpPr>
        <p:spPr bwMode="auto">
          <a:xfrm flipH="1" flipV="1">
            <a:off x="5105400" y="4343400"/>
            <a:ext cx="1371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9" name="Line 39"/>
          <p:cNvSpPr>
            <a:spLocks noChangeShapeType="1"/>
          </p:cNvSpPr>
          <p:nvPr/>
        </p:nvSpPr>
        <p:spPr bwMode="auto">
          <a:xfrm flipH="1" flipV="1">
            <a:off x="1066800" y="3810000"/>
            <a:ext cx="2743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70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70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A5B50C-4D44-47D1-B861-050D496FB7BE}" type="slidenum">
              <a:rPr lang="en-US"/>
              <a:pPr/>
              <a:t>68</a:t>
            </a:fld>
            <a:endParaRPr lang="en-US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80 SVC(index)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80 SVC(index)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folHlink"/>
                </a:solidFill>
              </a:rPr>
              <a:t>OLDPC</a:t>
            </a:r>
            <a:r>
              <a:rPr lang="en-US" smtClean="0">
                <a:solidFill>
                  <a:schemeClr val="folHlink"/>
                </a:solidFill>
                <a:sym typeface="Wingdings" pitchFamily="2" charset="2"/>
              </a:rPr>
              <a:t>PC;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B IR.ADDRESS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PC RTL-ADDRESS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DECODER 05</a:t>
            </a:r>
          </a:p>
        </p:txBody>
      </p:sp>
      <p:sp>
        <p:nvSpPr>
          <p:cNvPr id="870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Save PC of current program</a:t>
            </a:r>
          </a:p>
          <a:p>
            <a:pPr eaLnBrk="1" hangingPunct="1"/>
            <a:r>
              <a:rPr lang="en-US" sz="2400" smtClean="0"/>
              <a:t>The Index value is temporarily loaded into register B</a:t>
            </a:r>
          </a:p>
          <a:p>
            <a:pPr eaLnBrk="1" hangingPunct="1"/>
            <a:r>
              <a:rPr lang="en-US" sz="2400" smtClean="0"/>
              <a:t>Address of Runtime Library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Transfer to Interrupt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806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80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D75FC5-48CE-4717-9408-C98D7D3BD8BA}" type="slidenum">
              <a:rPr lang="en-US"/>
              <a:pPr/>
              <a:t>69</a:t>
            </a:fld>
            <a:endParaRPr lang="en-US"/>
          </a:p>
        </p:txBody>
      </p:sp>
      <p:sp>
        <p:nvSpPr>
          <p:cNvPr id="88068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</a:p>
        </p:txBody>
      </p:sp>
      <p:sp>
        <p:nvSpPr>
          <p:cNvPr id="88069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38814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OV=1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MP=1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PI=1  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IF I/O = 1 THEN  OLDPC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PC;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			      PC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NEWPC</a:t>
            </a:r>
            <a:r>
              <a:rPr lang="en-US" sz="2400" smtClean="0">
                <a:cs typeface="Times New Roman" pitchFamily="18" charset="0"/>
              </a:rPr>
              <a:t>;						      MODE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1	;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		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If SVC=1, THEN  OLDPC 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PC;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			       </a:t>
            </a:r>
            <a:r>
              <a:rPr lang="en-US" sz="2400" smtClean="0"/>
              <a:t>PC</a:t>
            </a:r>
            <a:r>
              <a:rPr lang="en-US" sz="2400" smtClean="0">
                <a:sym typeface="Wingdings" pitchFamily="2" charset="2"/>
              </a:rPr>
              <a:t> NEWPC;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       MODE  1;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DECODER 00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910B70-BEAC-4F62-8433-734CD8937945}" type="slidenum">
              <a:rPr lang="en-US"/>
              <a:pPr/>
              <a:t>7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Definitions Cont.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IR:  Instruction Register is used to store instructions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DECODER:  Depending on the value of the IR, this device will send signals through the appropriate lines to execute an instruction.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A:  Accumulator is used to store data to be used as input to the ALU.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ALU:  Arithmetic Logic Unit is used to execute mathematical instructions such as ADD, or MULTIPLY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90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90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03F868-7C69-4701-A6F9-410E87AB6F42}" type="slidenum">
              <a:rPr lang="en-US"/>
              <a:pPr/>
              <a:t>70</a:t>
            </a:fld>
            <a:endParaRPr lang="en-US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How can we handle nested interrupts?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Introducing the concept of a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Stack</a:t>
            </a:r>
            <a:r>
              <a:rPr lang="ja-JP" altLang="en-US" sz="2800" smtClean="0"/>
              <a:t>”</a:t>
            </a:r>
            <a:r>
              <a:rPr lang="en-US" altLang="ja-JP" sz="28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1.- The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OLDPC</a:t>
            </a:r>
            <a:r>
              <a:rPr lang="ja-JP" altLang="en-US" sz="2800" smtClean="0"/>
              <a:t>”</a:t>
            </a:r>
            <a:r>
              <a:rPr lang="en-US" altLang="ja-JP" sz="2800" smtClean="0"/>
              <a:t> register is used as an stack pointer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2.- OLDPC register will be rename Stack Pointer (SP) </a:t>
            </a:r>
            <a:endParaRPr lang="en-US" sz="280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ym typeface="Wingdings" pitchFamily="2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01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99933E-899A-4EBC-AA6F-15AC5899736B}" type="slidenum">
              <a:rPr lang="en-US"/>
              <a:pPr/>
              <a:t>71</a:t>
            </a:fld>
            <a:endParaRPr lang="en-US"/>
          </a:p>
        </p:txBody>
      </p:sp>
      <p:sp>
        <p:nvSpPr>
          <p:cNvPr id="90116" name="Line 2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17" name="Rectangle 3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90118" name="Rectangle 4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90119" name="Rectangle 5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90120" name="Rectangle 6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</a:t>
            </a:r>
            <a:r>
              <a:rPr lang="en-US" sz="1200">
                <a:solidFill>
                  <a:schemeClr val="folHlink"/>
                </a:solidFill>
              </a:rPr>
              <a:t>ADDRESS</a:t>
            </a:r>
          </a:p>
        </p:txBody>
      </p:sp>
      <p:sp>
        <p:nvSpPr>
          <p:cNvPr id="90121" name="Rectangle 7"/>
          <p:cNvSpPr>
            <a:spLocks noChangeArrowheads="1"/>
          </p:cNvSpPr>
          <p:nvPr/>
        </p:nvSpPr>
        <p:spPr bwMode="auto">
          <a:xfrm>
            <a:off x="3657600" y="3200400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                MEMORY</a:t>
            </a:r>
          </a:p>
        </p:txBody>
      </p:sp>
      <p:sp>
        <p:nvSpPr>
          <p:cNvPr id="90122" name="Line 8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3" name="Line 9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4" name="Line 10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5" name="Line 11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6" name="Line 12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7" name="Line 13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8" name="Line 14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9" name="AutoShape 15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90130" name="Line 16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1" name="Line 17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2" name="Line 18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3" name="Line 19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4" name="Line 20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5" name="Line 21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6" name="Line 22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7" name="AutoShape 23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90138" name="Line 24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9" name="Line 25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0" name="Line 26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1" name="Line 27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2" name="Line 28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3" name="Line 29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4" name="Text Box 30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90145" name="Rectangle 31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90146" name="Rectangle 32"/>
          <p:cNvSpPr>
            <a:spLocks noChangeArrowheads="1"/>
          </p:cNvSpPr>
          <p:nvPr/>
        </p:nvSpPr>
        <p:spPr bwMode="auto">
          <a:xfrm>
            <a:off x="7162800" y="3429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SP</a:t>
            </a:r>
          </a:p>
        </p:txBody>
      </p:sp>
      <p:sp>
        <p:nvSpPr>
          <p:cNvPr id="90147" name="Line 33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48" name="Line 36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49" name="Line 37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0" name="Freeform 38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1" name="Line 39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2" name="Text Box 40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0153" name="Rectangle 41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90154" name="AutoShape 42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90155" name="Text Box 43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90156" name="Rectangle 44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57" name="Text Box 45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90158" name="Text Box 46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0159" name="Line 47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0" name="Line 48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1" name="Line 49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2" name="Freeform 50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3" name="Line 51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4" name="Rectangle 52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RTL-Address</a:t>
            </a:r>
          </a:p>
        </p:txBody>
      </p:sp>
      <p:sp>
        <p:nvSpPr>
          <p:cNvPr id="90165" name="Rectangle 53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90166" name="Line 54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7" name="Line 55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8" name="Text Box 57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90169" name="Line 58"/>
          <p:cNvSpPr>
            <a:spLocks noChangeShapeType="1"/>
          </p:cNvSpPr>
          <p:nvPr/>
        </p:nvSpPr>
        <p:spPr bwMode="auto">
          <a:xfrm flipH="1" flipV="1">
            <a:off x="4876800" y="2362200"/>
            <a:ext cx="2286000" cy="45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0" name="Text Box 59"/>
          <p:cNvSpPr txBox="1">
            <a:spLocks noChangeArrowheads="1"/>
          </p:cNvSpPr>
          <p:nvPr/>
        </p:nvSpPr>
        <p:spPr bwMode="auto">
          <a:xfrm>
            <a:off x="5791200" y="2514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90171" name="Rectangle 6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The Stack will store all return addresses</a:t>
            </a:r>
          </a:p>
        </p:txBody>
      </p:sp>
      <p:sp>
        <p:nvSpPr>
          <p:cNvPr id="90172" name="Line 61"/>
          <p:cNvSpPr>
            <a:spLocks noChangeShapeType="1"/>
          </p:cNvSpPr>
          <p:nvPr/>
        </p:nvSpPr>
        <p:spPr bwMode="auto">
          <a:xfrm flipH="1" flipV="1">
            <a:off x="4343400" y="3581400"/>
            <a:ext cx="28194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3" name="Line 62"/>
          <p:cNvSpPr>
            <a:spLocks noChangeShapeType="1"/>
          </p:cNvSpPr>
          <p:nvPr/>
        </p:nvSpPr>
        <p:spPr bwMode="auto">
          <a:xfrm>
            <a:off x="42672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4" name="Line 63"/>
          <p:cNvSpPr>
            <a:spLocks noChangeShapeType="1"/>
          </p:cNvSpPr>
          <p:nvPr/>
        </p:nvSpPr>
        <p:spPr bwMode="auto">
          <a:xfrm>
            <a:off x="3733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5" name="Line 64"/>
          <p:cNvSpPr>
            <a:spLocks noChangeShapeType="1"/>
          </p:cNvSpPr>
          <p:nvPr/>
        </p:nvSpPr>
        <p:spPr bwMode="auto">
          <a:xfrm>
            <a:off x="37338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6" name="Line 65"/>
          <p:cNvSpPr>
            <a:spLocks noChangeShapeType="1"/>
          </p:cNvSpPr>
          <p:nvPr/>
        </p:nvSpPr>
        <p:spPr bwMode="auto">
          <a:xfrm flipH="1">
            <a:off x="3810000" y="22860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7" name="Line 66"/>
          <p:cNvSpPr>
            <a:spLocks noChangeShapeType="1"/>
          </p:cNvSpPr>
          <p:nvPr/>
        </p:nvSpPr>
        <p:spPr bwMode="auto">
          <a:xfrm>
            <a:off x="3810000" y="2286000"/>
            <a:ext cx="0" cy="762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8" name="Line 67"/>
          <p:cNvSpPr>
            <a:spLocks noChangeShapeType="1"/>
          </p:cNvSpPr>
          <p:nvPr/>
        </p:nvSpPr>
        <p:spPr bwMode="auto">
          <a:xfrm>
            <a:off x="3810000" y="30480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9" name="Text Box 68"/>
          <p:cNvSpPr txBox="1">
            <a:spLocks noChangeArrowheads="1"/>
          </p:cNvSpPr>
          <p:nvPr/>
        </p:nvSpPr>
        <p:spPr bwMode="auto">
          <a:xfrm>
            <a:off x="3581400" y="2362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90180" name="Text Box 69"/>
          <p:cNvSpPr txBox="1">
            <a:spLocks noChangeArrowheads="1"/>
          </p:cNvSpPr>
          <p:nvPr/>
        </p:nvSpPr>
        <p:spPr bwMode="auto">
          <a:xfrm>
            <a:off x="3657600" y="35814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113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11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E116D-8DFA-4AF2-8A9A-827FA5F05EDE}" type="slidenum">
              <a:rPr lang="en-US"/>
              <a:pPr/>
              <a:t>72</a:t>
            </a:fld>
            <a:endParaRPr lang="en-US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  <a:br>
              <a:rPr lang="en-US" smtClean="0">
                <a:solidFill>
                  <a:srgbClr val="FF0066"/>
                </a:solidFill>
              </a:rPr>
            </a:br>
            <a:r>
              <a:rPr lang="en-US" smtClean="0">
                <a:solidFill>
                  <a:srgbClr val="FF0066"/>
                </a:solidFill>
              </a:rPr>
              <a:t>Including the stack mechanism</a:t>
            </a:r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38814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OV=1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MP=1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PI=1  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IF I/O = 1 THEN </a:t>
            </a:r>
            <a:r>
              <a:rPr lang="en-US" sz="2400" smtClean="0"/>
              <a:t>MEM[SP] </a:t>
            </a:r>
            <a:r>
              <a:rPr lang="en-US" sz="2400" smtClean="0">
                <a:sym typeface="Wingdings" pitchFamily="2" charset="2"/>
              </a:rPr>
              <a:t>PC; SP  SP +1</a:t>
            </a:r>
            <a:r>
              <a:rPr lang="en-US" sz="2400" smtClean="0">
                <a:cs typeface="Times New Roman" pitchFamily="18" charset="0"/>
              </a:rPr>
              <a:t> 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			      PC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NEWPC</a:t>
            </a:r>
            <a:r>
              <a:rPr lang="en-US" sz="2400" smtClean="0">
                <a:cs typeface="Times New Roman" pitchFamily="18" charset="0"/>
              </a:rPr>
              <a:t>;						      MODE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1	;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		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If SVC=1, THEN  MEM[SP] 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PC; SP  SP +1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			       PC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 NEWPC;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			       MODE  1;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DECODER 00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21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21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C7D0FC-EFF5-4449-B460-72A7CF507C0C}" type="slidenum">
              <a:rPr lang="en-US"/>
              <a:pPr/>
              <a:t>73</a:t>
            </a:fld>
            <a:endParaRPr lang="en-US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  <a:br>
              <a:rPr lang="en-US" smtClean="0">
                <a:solidFill>
                  <a:srgbClr val="FF0066"/>
                </a:solidFill>
              </a:rPr>
            </a:br>
            <a:r>
              <a:rPr lang="en-US" smtClean="0">
                <a:solidFill>
                  <a:srgbClr val="FF0066"/>
                </a:solidFill>
              </a:rPr>
              <a:t>including the SVC flag</a:t>
            </a:r>
          </a:p>
        </p:txBody>
      </p:sp>
      <p:sp>
        <p:nvSpPr>
          <p:cNvPr id="92165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166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7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8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9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0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1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2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3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4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92175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92176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92177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178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92179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2180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2181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92182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92183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92184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85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31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31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40CB5-CE6C-47A5-9836-6C886A243678}" type="slidenum">
              <a:rPr lang="en-US"/>
              <a:pPr/>
              <a:t>74</a:t>
            </a:fld>
            <a:endParaRPr lang="en-US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Timer Interrupt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What if a program has an infinite loop?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We can add a time register, set to a specific value before a program stops, which is decremented with each clock tick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When the timer reaches zero, the Timer Interrupt bit (TI) is set to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1</a:t>
            </a:r>
            <a:r>
              <a:rPr lang="ja-JP" altLang="en-US" sz="2800" smtClean="0"/>
              <a:t>”</a:t>
            </a:r>
            <a:r>
              <a:rPr lang="en-US" altLang="ja-JP" sz="2800" smtClean="0"/>
              <a:t>, indicating that a timer interrupt has occurred and transferring control to the interrupt handler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Prevents a program from monopolizing the CPU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42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42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55160-580A-4784-9F4A-F0D87336C736}" type="slidenum">
              <a:rPr lang="en-US"/>
              <a:pPr/>
              <a:t>75</a:t>
            </a:fld>
            <a:endParaRPr lang="en-US"/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Timer Interrupt cont.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990600" y="2438400"/>
            <a:ext cx="6096000" cy="304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990600" y="44196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1295400" y="25908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5791200" y="3200400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Mode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3581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OV</a:t>
            </a:r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4343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MP</a:t>
            </a:r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5105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</a:t>
            </a:r>
          </a:p>
        </p:txBody>
      </p:sp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1295400" y="32004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NewPC</a:t>
            </a:r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4343400" y="32004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Fence</a:t>
            </a:r>
          </a:p>
        </p:txBody>
      </p:sp>
      <p:sp>
        <p:nvSpPr>
          <p:cNvPr id="94222" name="Text Box 14"/>
          <p:cNvSpPr txBox="1">
            <a:spLocks noChangeArrowheads="1"/>
          </p:cNvSpPr>
          <p:nvPr/>
        </p:nvSpPr>
        <p:spPr bwMode="auto">
          <a:xfrm>
            <a:off x="1219200" y="4648200"/>
            <a:ext cx="1828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Accumulator</a:t>
            </a:r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7162800" y="25908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Supervisor Mode</a:t>
            </a: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7162800" y="4648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User Mode</a:t>
            </a:r>
          </a:p>
        </p:txBody>
      </p:sp>
      <p:sp>
        <p:nvSpPr>
          <p:cNvPr id="94225" name="Text Box 20"/>
          <p:cNvSpPr txBox="1">
            <a:spLocks noChangeArrowheads="1"/>
          </p:cNvSpPr>
          <p:nvPr/>
        </p:nvSpPr>
        <p:spPr bwMode="auto">
          <a:xfrm>
            <a:off x="2971800" y="2590800"/>
            <a:ext cx="5334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TI</a:t>
            </a:r>
          </a:p>
        </p:txBody>
      </p:sp>
      <p:sp>
        <p:nvSpPr>
          <p:cNvPr id="94226" name="Text Box 21"/>
          <p:cNvSpPr txBox="1">
            <a:spLocks noChangeArrowheads="1"/>
          </p:cNvSpPr>
          <p:nvPr/>
        </p:nvSpPr>
        <p:spPr bwMode="auto">
          <a:xfrm>
            <a:off x="2971800" y="3200400"/>
            <a:ext cx="12954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Timer</a:t>
            </a:r>
          </a:p>
        </p:txBody>
      </p:sp>
      <p:sp>
        <p:nvSpPr>
          <p:cNvPr id="94227" name="Text Box 22"/>
          <p:cNvSpPr txBox="1">
            <a:spLocks noChangeArrowheads="1"/>
          </p:cNvSpPr>
          <p:nvPr/>
        </p:nvSpPr>
        <p:spPr bwMode="auto">
          <a:xfrm>
            <a:off x="1295400" y="38100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</a:t>
            </a:r>
          </a:p>
        </p:txBody>
      </p:sp>
      <p:sp>
        <p:nvSpPr>
          <p:cNvPr id="94228" name="Text Box 23"/>
          <p:cNvSpPr txBox="1">
            <a:spLocks noChangeArrowheads="1"/>
          </p:cNvSpPr>
          <p:nvPr/>
        </p:nvSpPr>
        <p:spPr bwMode="auto">
          <a:xfrm>
            <a:off x="5867400" y="2590800"/>
            <a:ext cx="838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52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52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5AA00-324A-4C69-99A7-DCE438C0825F}" type="slidenum">
              <a:rPr lang="en-US"/>
              <a:pPr/>
              <a:t>76</a:t>
            </a:fld>
            <a:endParaRPr lang="en-US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</a:p>
        </p:txBody>
      </p:sp>
      <p:sp>
        <p:nvSpPr>
          <p:cNvPr id="95237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5238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39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0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1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2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3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4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5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6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95247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95248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95249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5250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95251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5252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5253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95254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95255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95256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57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TI</a:t>
            </a:r>
          </a:p>
        </p:txBody>
      </p:sp>
      <p:sp>
        <p:nvSpPr>
          <p:cNvPr id="95258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62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62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3D6293-6024-4908-8C58-0E089707ABA3}" type="slidenum">
              <a:rPr lang="en-US"/>
              <a:pPr/>
              <a:t>77</a:t>
            </a:fld>
            <a:endParaRPr lang="en-US"/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Vector</a:t>
            </a:r>
          </a:p>
        </p:txBody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Switching between user and supervisor modes must be done as quickly as possible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the case of the VN machine, control is transferred to the interrupt handler, which then analyzes the flags and determines which is the appropriate course of action to take.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 faster form of switching directly to the procedure or routine that handles the interrupt can be implemented using an </a:t>
            </a:r>
            <a:r>
              <a:rPr lang="en-US" sz="2800" i="1" smtClean="0"/>
              <a:t>interrupt vector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72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72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C5AC3-841D-4165-88A8-6A9CFADD283E}" type="slidenum">
              <a:rPr lang="en-US"/>
              <a:pPr/>
              <a:t>78</a:t>
            </a:fld>
            <a:endParaRPr lang="en-US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Vector, cont.</a:t>
            </a:r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idea of an interrupt vector consists of partitioning the interrupt handler into several programs, one for each type of interrupt.  </a:t>
            </a:r>
          </a:p>
          <a:p>
            <a:pPr eaLnBrk="1" hangingPunct="1"/>
            <a:r>
              <a:rPr lang="en-US" smtClean="0"/>
              <a:t>The starting addresses of each program are kept in an array, called the </a:t>
            </a:r>
            <a:r>
              <a:rPr lang="en-US" b="1" smtClean="0"/>
              <a:t>interrupt vector</a:t>
            </a:r>
            <a:r>
              <a:rPr lang="en-US" smtClean="0"/>
              <a:t>, which is stored in main memory.</a:t>
            </a:r>
            <a:endParaRPr lang="en-US" b="1" smtClean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83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83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1046D-BD1C-4DE5-B9E3-C7ED5771CCBE}" type="slidenum">
              <a:rPr lang="en-US"/>
              <a:pPr/>
              <a:t>79</a:t>
            </a:fld>
            <a:endParaRPr lang="en-US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Vector Structure</a:t>
            </a:r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For each type of interrupt, there is a corresponding entry in the array, called IHV.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Instead of transferring control just to the Interrupt Handler, we specify the element in the array that corresponds to the interrupt that occurred.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This way, the routine that handles that interrupt is automatically executed.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D5C2CC-9455-4198-BD77-548D4672FB11}" type="slidenum">
              <a:rPr lang="en-US"/>
              <a:pPr/>
              <a:t>8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Fetch Execute Cycle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958138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 VN, the instruction cycle is given by the following loop: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				Fetch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				Execute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order to explain further details about the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fetch /execute cycle, the data movements along different paths can be described in 4 steps.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</p:txBody>
      </p:sp>
      <p:sp>
        <p:nvSpPr>
          <p:cNvPr id="25606" name="Line 10"/>
          <p:cNvSpPr>
            <a:spLocks noChangeShapeType="1"/>
          </p:cNvSpPr>
          <p:nvPr/>
        </p:nvSpPr>
        <p:spPr bwMode="auto">
          <a:xfrm>
            <a:off x="40386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Freeform 9"/>
          <p:cNvSpPr>
            <a:spLocks/>
          </p:cNvSpPr>
          <p:nvPr/>
        </p:nvSpPr>
        <p:spPr bwMode="auto">
          <a:xfrm>
            <a:off x="3886200" y="3276600"/>
            <a:ext cx="762000" cy="914400"/>
          </a:xfrm>
          <a:custGeom>
            <a:avLst/>
            <a:gdLst>
              <a:gd name="T0" fmla="*/ 1209675000 w 480"/>
              <a:gd name="T1" fmla="*/ 1088707500 h 576"/>
              <a:gd name="T2" fmla="*/ 1209675000 w 480"/>
              <a:gd name="T3" fmla="*/ 1451610000 h 576"/>
              <a:gd name="T4" fmla="*/ 0 w 480"/>
              <a:gd name="T5" fmla="*/ 1451610000 h 576"/>
              <a:gd name="T6" fmla="*/ 0 w 480"/>
              <a:gd name="T7" fmla="*/ 0 h 576"/>
              <a:gd name="T8" fmla="*/ 362902500 w 480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76"/>
              <a:gd name="T17" fmla="*/ 480 w 480"/>
              <a:gd name="T18" fmla="*/ 576 h 5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76">
                <a:moveTo>
                  <a:pt x="480" y="432"/>
                </a:moveTo>
                <a:lnTo>
                  <a:pt x="480" y="576"/>
                </a:lnTo>
                <a:lnTo>
                  <a:pt x="0" y="576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93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93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3CF64D-F5C1-41AC-BF83-F566A201C44B}" type="slidenum">
              <a:rPr lang="en-US"/>
              <a:pPr/>
              <a:t>80</a:t>
            </a:fld>
            <a:endParaRPr lang="en-US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 with the Interrupt Vector</a:t>
            </a:r>
          </a:p>
        </p:txBody>
      </p:sp>
      <p:sp>
        <p:nvSpPr>
          <p:cNvPr id="993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If OV=1 Then PC </a:t>
            </a:r>
            <a:r>
              <a:rPr lang="en-US" sz="2400" smtClean="0">
                <a:sym typeface="Wingdings" pitchFamily="2" charset="2"/>
              </a:rPr>
              <a:t>IHV[0]; Mode 1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If MP=1 Then </a:t>
            </a:r>
            <a:r>
              <a:rPr lang="en-US" sz="2400" smtClean="0"/>
              <a:t>PC </a:t>
            </a:r>
            <a:r>
              <a:rPr lang="en-US" sz="2400" smtClean="0">
                <a:sym typeface="Wingdings" pitchFamily="2" charset="2"/>
              </a:rPr>
              <a:t>IHV[1]; Mode 1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If PI=1   Then </a:t>
            </a:r>
            <a:r>
              <a:rPr lang="en-US" sz="2400" smtClean="0"/>
              <a:t>PC  </a:t>
            </a:r>
            <a:r>
              <a:rPr lang="en-US" sz="2400" smtClean="0">
                <a:sym typeface="Wingdings" pitchFamily="2" charset="2"/>
              </a:rPr>
              <a:t>IHV[2]; Mode 1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If TI=1 Then	</a:t>
            </a:r>
            <a:r>
              <a:rPr lang="en-US" sz="2400" smtClean="0">
                <a:solidFill>
                  <a:schemeClr val="folHlink"/>
                </a:solidFill>
              </a:rPr>
              <a:t>MEM[SP] 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PC; SP  SP +1</a:t>
            </a:r>
            <a:r>
              <a:rPr lang="en-US" sz="2400" smtClean="0">
                <a:sym typeface="Wingdings" pitchFamily="2" charset="2"/>
              </a:rPr>
              <a:t>;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PC IHV[3];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MODE 1;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ym typeface="Wingdings" pitchFamily="2" charset="2"/>
            </a:endParaRPr>
          </a:p>
        </p:txBody>
      </p:sp>
      <p:grpSp>
        <p:nvGrpSpPr>
          <p:cNvPr id="99334" name="Group 24"/>
          <p:cNvGrpSpPr>
            <a:grpSpLocks/>
          </p:cNvGrpSpPr>
          <p:nvPr/>
        </p:nvGrpSpPr>
        <p:grpSpPr bwMode="auto">
          <a:xfrm>
            <a:off x="6324600" y="2438400"/>
            <a:ext cx="1981200" cy="3733800"/>
            <a:chOff x="3984" y="1536"/>
            <a:chExt cx="1248" cy="2352"/>
          </a:xfrm>
        </p:grpSpPr>
        <p:sp>
          <p:nvSpPr>
            <p:cNvPr id="99335" name="Rectangle 4"/>
            <p:cNvSpPr>
              <a:spLocks noChangeArrowheads="1"/>
            </p:cNvSpPr>
            <p:nvPr/>
          </p:nvSpPr>
          <p:spPr bwMode="auto">
            <a:xfrm>
              <a:off x="4368" y="1536"/>
              <a:ext cx="864" cy="235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6" name="Line 5"/>
            <p:cNvSpPr>
              <a:spLocks noChangeShapeType="1"/>
            </p:cNvSpPr>
            <p:nvPr/>
          </p:nvSpPr>
          <p:spPr bwMode="auto">
            <a:xfrm>
              <a:off x="4368" y="187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7" name="Line 6"/>
            <p:cNvSpPr>
              <a:spLocks noChangeShapeType="1"/>
            </p:cNvSpPr>
            <p:nvPr/>
          </p:nvSpPr>
          <p:spPr bwMode="auto">
            <a:xfrm>
              <a:off x="4368" y="225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8" name="Line 7"/>
            <p:cNvSpPr>
              <a:spLocks noChangeShapeType="1"/>
            </p:cNvSpPr>
            <p:nvPr/>
          </p:nvSpPr>
          <p:spPr bwMode="auto">
            <a:xfrm>
              <a:off x="4416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9" name="Line 8"/>
            <p:cNvSpPr>
              <a:spLocks noChangeShapeType="1"/>
            </p:cNvSpPr>
            <p:nvPr/>
          </p:nvSpPr>
          <p:spPr bwMode="auto">
            <a:xfrm>
              <a:off x="4368" y="30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0" name="Text Box 9"/>
            <p:cNvSpPr txBox="1">
              <a:spLocks noChangeArrowheads="1"/>
            </p:cNvSpPr>
            <p:nvPr/>
          </p:nvSpPr>
          <p:spPr bwMode="auto">
            <a:xfrm>
              <a:off x="4416" y="158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99341" name="Text Box 10"/>
            <p:cNvSpPr txBox="1">
              <a:spLocks noChangeArrowheads="1"/>
            </p:cNvSpPr>
            <p:nvPr/>
          </p:nvSpPr>
          <p:spPr bwMode="auto">
            <a:xfrm>
              <a:off x="4608" y="153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99342" name="Text Box 11"/>
            <p:cNvSpPr txBox="1">
              <a:spLocks noChangeArrowheads="1"/>
            </p:cNvSpPr>
            <p:nvPr/>
          </p:nvSpPr>
          <p:spPr bwMode="auto">
            <a:xfrm>
              <a:off x="465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99343" name="Text Box 12"/>
            <p:cNvSpPr txBox="1">
              <a:spLocks noChangeArrowheads="1"/>
            </p:cNvSpPr>
            <p:nvPr/>
          </p:nvSpPr>
          <p:spPr bwMode="auto">
            <a:xfrm>
              <a:off x="4656" y="264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TI</a:t>
              </a:r>
            </a:p>
          </p:txBody>
        </p:sp>
        <p:sp>
          <p:nvSpPr>
            <p:cNvPr id="99344" name="Text Box 13"/>
            <p:cNvSpPr txBox="1">
              <a:spLocks noChangeArrowheads="1"/>
            </p:cNvSpPr>
            <p:nvPr/>
          </p:nvSpPr>
          <p:spPr bwMode="auto">
            <a:xfrm>
              <a:off x="4656" y="23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99345" name="Text Box 14"/>
            <p:cNvSpPr txBox="1">
              <a:spLocks noChangeArrowheads="1"/>
            </p:cNvSpPr>
            <p:nvPr/>
          </p:nvSpPr>
          <p:spPr bwMode="auto">
            <a:xfrm>
              <a:off x="4608" y="30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I/O</a:t>
              </a:r>
            </a:p>
          </p:txBody>
        </p:sp>
        <p:sp>
          <p:nvSpPr>
            <p:cNvPr id="99346" name="Text Box 15"/>
            <p:cNvSpPr txBox="1">
              <a:spLocks noChangeArrowheads="1"/>
            </p:cNvSpPr>
            <p:nvPr/>
          </p:nvSpPr>
          <p:spPr bwMode="auto">
            <a:xfrm>
              <a:off x="3984" y="163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99347" name="Text Box 17"/>
            <p:cNvSpPr txBox="1">
              <a:spLocks noChangeArrowheads="1"/>
            </p:cNvSpPr>
            <p:nvPr/>
          </p:nvSpPr>
          <p:spPr bwMode="auto">
            <a:xfrm>
              <a:off x="3984" y="22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99348" name="Text Box 18"/>
            <p:cNvSpPr txBox="1">
              <a:spLocks noChangeArrowheads="1"/>
            </p:cNvSpPr>
            <p:nvPr/>
          </p:nvSpPr>
          <p:spPr bwMode="auto">
            <a:xfrm>
              <a:off x="3984" y="26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99349" name="Text Box 19"/>
            <p:cNvSpPr txBox="1">
              <a:spLocks noChangeArrowheads="1"/>
            </p:cNvSpPr>
            <p:nvPr/>
          </p:nvSpPr>
          <p:spPr bwMode="auto">
            <a:xfrm>
              <a:off x="3984" y="30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99350" name="Text Box 20"/>
            <p:cNvSpPr txBox="1">
              <a:spLocks noChangeArrowheads="1"/>
            </p:cNvSpPr>
            <p:nvPr/>
          </p:nvSpPr>
          <p:spPr bwMode="auto">
            <a:xfrm>
              <a:off x="3984" y="35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</a:t>
              </a:r>
            </a:p>
          </p:txBody>
        </p:sp>
        <p:sp>
          <p:nvSpPr>
            <p:cNvPr id="99351" name="Line 21"/>
            <p:cNvSpPr>
              <a:spLocks noChangeShapeType="1"/>
            </p:cNvSpPr>
            <p:nvPr/>
          </p:nvSpPr>
          <p:spPr bwMode="auto">
            <a:xfrm>
              <a:off x="4368" y="34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2" name="Text Box 22"/>
            <p:cNvSpPr txBox="1">
              <a:spLocks noChangeArrowheads="1"/>
            </p:cNvSpPr>
            <p:nvPr/>
          </p:nvSpPr>
          <p:spPr bwMode="auto">
            <a:xfrm>
              <a:off x="3984" y="19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99353" name="Text Box 23"/>
            <p:cNvSpPr txBox="1">
              <a:spLocks noChangeArrowheads="1"/>
            </p:cNvSpPr>
            <p:nvPr/>
          </p:nvSpPr>
          <p:spPr bwMode="auto">
            <a:xfrm>
              <a:off x="4512" y="35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SVC</a:t>
              </a:r>
            </a:p>
          </p:txBody>
        </p:sp>
      </p:grp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AE8E5C-C7BC-42C8-8042-3D080BC768F3}" type="slidenum">
              <a:rPr lang="en-US"/>
              <a:pPr/>
              <a:t>81</a:t>
            </a:fld>
            <a:endParaRPr lang="en-US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 with the Interrupt Vector, Cont.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If I/O=1 Then 	</a:t>
            </a:r>
            <a:r>
              <a:rPr lang="en-US" sz="2000" smtClean="0">
                <a:solidFill>
                  <a:schemeClr val="folHlink"/>
                </a:solidFill>
              </a:rPr>
              <a:t>MEM[SP] 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PC; SP  SP +1</a:t>
            </a:r>
            <a:r>
              <a:rPr lang="en-US" sz="2400" smtClean="0">
                <a:sym typeface="Wingdings" pitchFamily="2" charset="2"/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</a:t>
            </a:r>
            <a:r>
              <a:rPr lang="en-US" sz="2000" smtClean="0">
                <a:sym typeface="Wingdings" pitchFamily="2" charset="2"/>
              </a:rPr>
              <a:t>PC IHV[4];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		MODE 1;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If SVC=1 Then </a:t>
            </a:r>
            <a:r>
              <a:rPr lang="en-US" sz="2000" smtClean="0">
                <a:solidFill>
                  <a:schemeClr val="folHlink"/>
                </a:solidFill>
              </a:rPr>
              <a:t>MEM[SP] 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PC; SP  SP +1</a:t>
            </a:r>
            <a:r>
              <a:rPr lang="en-US" sz="2400" smtClean="0">
                <a:sym typeface="Wingdings" pitchFamily="2" charset="2"/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  </a:t>
            </a:r>
            <a:r>
              <a:rPr lang="en-US" sz="2000" smtClean="0">
                <a:sym typeface="Wingdings" pitchFamily="2" charset="2"/>
              </a:rPr>
              <a:t>PC IHV[5];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  </a:t>
            </a:r>
            <a:r>
              <a:rPr lang="en-US" sz="2000" smtClean="0">
                <a:sym typeface="Wingdings" pitchFamily="2" charset="2"/>
              </a:rPr>
              <a:t>MODE 1;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DECODER 00;</a:t>
            </a:r>
          </a:p>
        </p:txBody>
      </p:sp>
      <p:grpSp>
        <p:nvGrpSpPr>
          <p:cNvPr id="100358" name="Group 5"/>
          <p:cNvGrpSpPr>
            <a:grpSpLocks/>
          </p:cNvGrpSpPr>
          <p:nvPr/>
        </p:nvGrpSpPr>
        <p:grpSpPr bwMode="auto">
          <a:xfrm>
            <a:off x="6324600" y="2438400"/>
            <a:ext cx="1981200" cy="3733800"/>
            <a:chOff x="3984" y="1536"/>
            <a:chExt cx="1248" cy="2352"/>
          </a:xfrm>
        </p:grpSpPr>
        <p:sp>
          <p:nvSpPr>
            <p:cNvPr id="100359" name="Rectangle 6"/>
            <p:cNvSpPr>
              <a:spLocks noChangeArrowheads="1"/>
            </p:cNvSpPr>
            <p:nvPr/>
          </p:nvSpPr>
          <p:spPr bwMode="auto">
            <a:xfrm>
              <a:off x="4368" y="1536"/>
              <a:ext cx="864" cy="235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0" name="Line 7"/>
            <p:cNvSpPr>
              <a:spLocks noChangeShapeType="1"/>
            </p:cNvSpPr>
            <p:nvPr/>
          </p:nvSpPr>
          <p:spPr bwMode="auto">
            <a:xfrm>
              <a:off x="4368" y="187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1" name="Line 8"/>
            <p:cNvSpPr>
              <a:spLocks noChangeShapeType="1"/>
            </p:cNvSpPr>
            <p:nvPr/>
          </p:nvSpPr>
          <p:spPr bwMode="auto">
            <a:xfrm>
              <a:off x="4368" y="225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2" name="Line 9"/>
            <p:cNvSpPr>
              <a:spLocks noChangeShapeType="1"/>
            </p:cNvSpPr>
            <p:nvPr/>
          </p:nvSpPr>
          <p:spPr bwMode="auto">
            <a:xfrm>
              <a:off x="4416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3" name="Line 10"/>
            <p:cNvSpPr>
              <a:spLocks noChangeShapeType="1"/>
            </p:cNvSpPr>
            <p:nvPr/>
          </p:nvSpPr>
          <p:spPr bwMode="auto">
            <a:xfrm>
              <a:off x="4368" y="30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4" name="Text Box 11"/>
            <p:cNvSpPr txBox="1">
              <a:spLocks noChangeArrowheads="1"/>
            </p:cNvSpPr>
            <p:nvPr/>
          </p:nvSpPr>
          <p:spPr bwMode="auto">
            <a:xfrm>
              <a:off x="4416" y="158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0365" name="Text Box 12"/>
            <p:cNvSpPr txBox="1">
              <a:spLocks noChangeArrowheads="1"/>
            </p:cNvSpPr>
            <p:nvPr/>
          </p:nvSpPr>
          <p:spPr bwMode="auto">
            <a:xfrm>
              <a:off x="4608" y="153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100366" name="Text Box 13"/>
            <p:cNvSpPr txBox="1">
              <a:spLocks noChangeArrowheads="1"/>
            </p:cNvSpPr>
            <p:nvPr/>
          </p:nvSpPr>
          <p:spPr bwMode="auto">
            <a:xfrm>
              <a:off x="465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100367" name="Text Box 14"/>
            <p:cNvSpPr txBox="1">
              <a:spLocks noChangeArrowheads="1"/>
            </p:cNvSpPr>
            <p:nvPr/>
          </p:nvSpPr>
          <p:spPr bwMode="auto">
            <a:xfrm>
              <a:off x="4656" y="264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TI</a:t>
              </a:r>
            </a:p>
          </p:txBody>
        </p:sp>
        <p:sp>
          <p:nvSpPr>
            <p:cNvPr id="100368" name="Text Box 15"/>
            <p:cNvSpPr txBox="1">
              <a:spLocks noChangeArrowheads="1"/>
            </p:cNvSpPr>
            <p:nvPr/>
          </p:nvSpPr>
          <p:spPr bwMode="auto">
            <a:xfrm>
              <a:off x="4656" y="23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100369" name="Text Box 16"/>
            <p:cNvSpPr txBox="1">
              <a:spLocks noChangeArrowheads="1"/>
            </p:cNvSpPr>
            <p:nvPr/>
          </p:nvSpPr>
          <p:spPr bwMode="auto">
            <a:xfrm>
              <a:off x="4608" y="30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I/O</a:t>
              </a:r>
            </a:p>
          </p:txBody>
        </p:sp>
        <p:sp>
          <p:nvSpPr>
            <p:cNvPr id="100370" name="Text Box 17"/>
            <p:cNvSpPr txBox="1">
              <a:spLocks noChangeArrowheads="1"/>
            </p:cNvSpPr>
            <p:nvPr/>
          </p:nvSpPr>
          <p:spPr bwMode="auto">
            <a:xfrm>
              <a:off x="3984" y="163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00371" name="Text Box 18"/>
            <p:cNvSpPr txBox="1">
              <a:spLocks noChangeArrowheads="1"/>
            </p:cNvSpPr>
            <p:nvPr/>
          </p:nvSpPr>
          <p:spPr bwMode="auto">
            <a:xfrm>
              <a:off x="3984" y="22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100372" name="Text Box 19"/>
            <p:cNvSpPr txBox="1">
              <a:spLocks noChangeArrowheads="1"/>
            </p:cNvSpPr>
            <p:nvPr/>
          </p:nvSpPr>
          <p:spPr bwMode="auto">
            <a:xfrm>
              <a:off x="3984" y="26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100373" name="Text Box 20"/>
            <p:cNvSpPr txBox="1">
              <a:spLocks noChangeArrowheads="1"/>
            </p:cNvSpPr>
            <p:nvPr/>
          </p:nvSpPr>
          <p:spPr bwMode="auto">
            <a:xfrm>
              <a:off x="3984" y="30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100374" name="Text Box 21"/>
            <p:cNvSpPr txBox="1">
              <a:spLocks noChangeArrowheads="1"/>
            </p:cNvSpPr>
            <p:nvPr/>
          </p:nvSpPr>
          <p:spPr bwMode="auto">
            <a:xfrm>
              <a:off x="3984" y="35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</a:t>
              </a:r>
            </a:p>
          </p:txBody>
        </p:sp>
        <p:sp>
          <p:nvSpPr>
            <p:cNvPr id="100375" name="Line 22"/>
            <p:cNvSpPr>
              <a:spLocks noChangeShapeType="1"/>
            </p:cNvSpPr>
            <p:nvPr/>
          </p:nvSpPr>
          <p:spPr bwMode="auto">
            <a:xfrm>
              <a:off x="4368" y="34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76" name="Text Box 23"/>
            <p:cNvSpPr txBox="1">
              <a:spLocks noChangeArrowheads="1"/>
            </p:cNvSpPr>
            <p:nvPr/>
          </p:nvSpPr>
          <p:spPr bwMode="auto">
            <a:xfrm>
              <a:off x="3984" y="19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00377" name="Text Box 24"/>
            <p:cNvSpPr txBox="1">
              <a:spLocks noChangeArrowheads="1"/>
            </p:cNvSpPr>
            <p:nvPr/>
          </p:nvSpPr>
          <p:spPr bwMode="auto">
            <a:xfrm>
              <a:off x="4512" y="35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SVC</a:t>
              </a:r>
            </a:p>
          </p:txBody>
        </p:sp>
      </p:grp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137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13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7B5E15-BA47-4512-8557-F87CF3487EA3}" type="slidenum">
              <a:rPr lang="en-US"/>
              <a:pPr/>
              <a:t>82</a:t>
            </a:fld>
            <a:endParaRPr lang="en-US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0066"/>
                </a:solidFill>
              </a:rPr>
              <a:t>Program State Word</a:t>
            </a:r>
            <a:br>
              <a:rPr lang="en-US" sz="4000" smtClean="0">
                <a:solidFill>
                  <a:srgbClr val="FF0066"/>
                </a:solidFill>
              </a:rPr>
            </a:br>
            <a:r>
              <a:rPr lang="en-US" sz="4000" smtClean="0">
                <a:solidFill>
                  <a:srgbClr val="FF0066"/>
                </a:solidFill>
              </a:rPr>
              <a:t>(condition codes - CC)</a:t>
            </a:r>
          </a:p>
        </p:txBody>
      </p:sp>
      <p:sp>
        <p:nvSpPr>
          <p:cNvPr id="101381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1382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3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4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5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6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7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8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9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90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101391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101392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101393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1394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101395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1396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1397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101398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101399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101400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401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TI</a:t>
            </a:r>
          </a:p>
        </p:txBody>
      </p:sp>
      <p:sp>
        <p:nvSpPr>
          <p:cNvPr id="101402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  <p:sp>
        <p:nvSpPr>
          <p:cNvPr id="101403" name="Text Box 25"/>
          <p:cNvSpPr txBox="1">
            <a:spLocks noChangeArrowheads="1"/>
          </p:cNvSpPr>
          <p:nvPr/>
        </p:nvSpPr>
        <p:spPr bwMode="auto">
          <a:xfrm>
            <a:off x="1812925" y="4841875"/>
            <a:ext cx="5848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An additional field we can include in the PSW</a:t>
            </a:r>
          </a:p>
          <a:p>
            <a:r>
              <a:rPr lang="en-US"/>
              <a:t>is called condition codes.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24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24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7496D8-F19D-428F-B830-DBC1F6713EA6}" type="slidenum">
              <a:rPr lang="en-US"/>
              <a:pPr/>
              <a:t>83</a:t>
            </a:fld>
            <a:endParaRPr lang="en-US"/>
          </a:p>
        </p:txBody>
      </p:sp>
      <p:sp>
        <p:nvSpPr>
          <p:cNvPr id="102404" name="Line 2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05" name="Rectangle 3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102406" name="Rectangle 4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102407" name="Rectangle 5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102408" name="Rectangle 6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102409" name="Rectangle 7"/>
          <p:cNvSpPr>
            <a:spLocks noChangeArrowheads="1"/>
          </p:cNvSpPr>
          <p:nvPr/>
        </p:nvSpPr>
        <p:spPr bwMode="auto">
          <a:xfrm>
            <a:off x="3657600" y="3200400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                MEMORY</a:t>
            </a:r>
          </a:p>
        </p:txBody>
      </p:sp>
      <p:sp>
        <p:nvSpPr>
          <p:cNvPr id="102410" name="Line 8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1" name="Line 9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2" name="Line 10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3" name="Line 11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4" name="Line 12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5" name="Line 13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6" name="Line 14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7" name="AutoShape 15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102418" name="Line 16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19" name="Line 17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0" name="Line 18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1" name="Line 19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2" name="Line 20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3" name="Line 21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4" name="Line 22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5" name="AutoShape 23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102426" name="Line 24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7" name="Line 25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8" name="Line 26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9" name="Line 27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0" name="Line 28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1" name="Line 29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2" name="Text Box 30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102433" name="Rectangle 31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102434" name="Rectangle 32"/>
          <p:cNvSpPr>
            <a:spLocks noChangeArrowheads="1"/>
          </p:cNvSpPr>
          <p:nvPr/>
        </p:nvSpPr>
        <p:spPr bwMode="auto">
          <a:xfrm>
            <a:off x="7162800" y="3429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SP</a:t>
            </a:r>
          </a:p>
        </p:txBody>
      </p:sp>
      <p:sp>
        <p:nvSpPr>
          <p:cNvPr id="102435" name="Line 33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6" name="Line 34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7" name="Line 35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8" name="Freeform 36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9" name="Line 37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0" name="Text Box 38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2441" name="Rectangle 39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102442" name="AutoShape 40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102443" name="Text Box 41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102444" name="Rectangle 42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5" name="Text Box 43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102446" name="Text Box 44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2447" name="Line 45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8" name="Line 46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9" name="Line 47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0" name="Freeform 48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1" name="Line 49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2" name="Rectangle 50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RTL-Address</a:t>
            </a:r>
          </a:p>
        </p:txBody>
      </p:sp>
      <p:sp>
        <p:nvSpPr>
          <p:cNvPr id="102453" name="Rectangle 51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B</a:t>
            </a:r>
          </a:p>
        </p:txBody>
      </p:sp>
      <p:sp>
        <p:nvSpPr>
          <p:cNvPr id="102454" name="Line 52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5" name="Line 53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6" name="Text Box 54"/>
          <p:cNvSpPr txBox="1">
            <a:spLocks noChangeArrowheads="1"/>
          </p:cNvSpPr>
          <p:nvPr/>
        </p:nvSpPr>
        <p:spPr bwMode="auto">
          <a:xfrm>
            <a:off x="6324600" y="3200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3</a:t>
            </a:r>
          </a:p>
        </p:txBody>
      </p:sp>
      <p:sp>
        <p:nvSpPr>
          <p:cNvPr id="102457" name="Text Box 55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102458" name="Line 56"/>
          <p:cNvSpPr>
            <a:spLocks noChangeShapeType="1"/>
          </p:cNvSpPr>
          <p:nvPr/>
        </p:nvSpPr>
        <p:spPr bwMode="auto">
          <a:xfrm flipH="1" flipV="1">
            <a:off x="4876800" y="2362200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9" name="Text Box 57"/>
          <p:cNvSpPr txBox="1">
            <a:spLocks noChangeArrowheads="1"/>
          </p:cNvSpPr>
          <p:nvPr/>
        </p:nvSpPr>
        <p:spPr bwMode="auto">
          <a:xfrm>
            <a:off x="5791200" y="2514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102460" name="Rectangle 5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If the output of the ALU equals zero the zero flag (Z) is set to 1</a:t>
            </a:r>
          </a:p>
        </p:txBody>
      </p:sp>
      <p:sp>
        <p:nvSpPr>
          <p:cNvPr id="102461" name="Line 59"/>
          <p:cNvSpPr>
            <a:spLocks noChangeShapeType="1"/>
          </p:cNvSpPr>
          <p:nvPr/>
        </p:nvSpPr>
        <p:spPr bwMode="auto">
          <a:xfrm flipH="1" flipV="1">
            <a:off x="4343400" y="3581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2" name="Line 60"/>
          <p:cNvSpPr>
            <a:spLocks noChangeShapeType="1"/>
          </p:cNvSpPr>
          <p:nvPr/>
        </p:nvSpPr>
        <p:spPr bwMode="auto">
          <a:xfrm>
            <a:off x="42672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3" name="Line 61"/>
          <p:cNvSpPr>
            <a:spLocks noChangeShapeType="1"/>
          </p:cNvSpPr>
          <p:nvPr/>
        </p:nvSpPr>
        <p:spPr bwMode="auto">
          <a:xfrm>
            <a:off x="3733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4" name="Line 62"/>
          <p:cNvSpPr>
            <a:spLocks noChangeShapeType="1"/>
          </p:cNvSpPr>
          <p:nvPr/>
        </p:nvSpPr>
        <p:spPr bwMode="auto">
          <a:xfrm>
            <a:off x="37338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5" name="Line 63"/>
          <p:cNvSpPr>
            <a:spLocks noChangeShapeType="1"/>
          </p:cNvSpPr>
          <p:nvPr/>
        </p:nvSpPr>
        <p:spPr bwMode="auto">
          <a:xfrm flipH="1">
            <a:off x="3810000" y="22860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6" name="Line 64"/>
          <p:cNvSpPr>
            <a:spLocks noChangeShapeType="1"/>
          </p:cNvSpPr>
          <p:nvPr/>
        </p:nvSpPr>
        <p:spPr bwMode="auto">
          <a:xfrm>
            <a:off x="3810000" y="2286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7" name="Line 65"/>
          <p:cNvSpPr>
            <a:spLocks noChangeShapeType="1"/>
          </p:cNvSpPr>
          <p:nvPr/>
        </p:nvSpPr>
        <p:spPr bwMode="auto">
          <a:xfrm>
            <a:off x="38100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8" name="Text Box 66"/>
          <p:cNvSpPr txBox="1">
            <a:spLocks noChangeArrowheads="1"/>
          </p:cNvSpPr>
          <p:nvPr/>
        </p:nvSpPr>
        <p:spPr bwMode="auto">
          <a:xfrm>
            <a:off x="3581400" y="2362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02469" name="Text Box 67"/>
          <p:cNvSpPr txBox="1">
            <a:spLocks noChangeArrowheads="1"/>
          </p:cNvSpPr>
          <p:nvPr/>
        </p:nvSpPr>
        <p:spPr bwMode="auto">
          <a:xfrm>
            <a:off x="3657600" y="35814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stack</a:t>
            </a:r>
          </a:p>
        </p:txBody>
      </p:sp>
      <p:sp>
        <p:nvSpPr>
          <p:cNvPr id="102470" name="Line 68"/>
          <p:cNvSpPr>
            <a:spLocks noChangeShapeType="1"/>
          </p:cNvSpPr>
          <p:nvPr/>
        </p:nvSpPr>
        <p:spPr bwMode="auto">
          <a:xfrm>
            <a:off x="6705600" y="5105400"/>
            <a:ext cx="838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1" name="AutoShape 69"/>
          <p:cNvSpPr>
            <a:spLocks noChangeArrowheads="1"/>
          </p:cNvSpPr>
          <p:nvPr/>
        </p:nvSpPr>
        <p:spPr bwMode="auto">
          <a:xfrm>
            <a:off x="7239000" y="54102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400"/>
          </a:p>
        </p:txBody>
      </p:sp>
      <p:sp>
        <p:nvSpPr>
          <p:cNvPr id="102472" name="Line 73"/>
          <p:cNvSpPr>
            <a:spLocks noChangeShapeType="1"/>
          </p:cNvSpPr>
          <p:nvPr/>
        </p:nvSpPr>
        <p:spPr bwMode="auto">
          <a:xfrm>
            <a:off x="7543800" y="51054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3" name="Text Box 75"/>
          <p:cNvSpPr txBox="1">
            <a:spLocks noChangeArrowheads="1"/>
          </p:cNvSpPr>
          <p:nvPr/>
        </p:nvSpPr>
        <p:spPr bwMode="auto">
          <a:xfrm>
            <a:off x="8001000" y="4648200"/>
            <a:ext cx="3048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02474" name="Line 77"/>
          <p:cNvSpPr>
            <a:spLocks noChangeShapeType="1"/>
          </p:cNvSpPr>
          <p:nvPr/>
        </p:nvSpPr>
        <p:spPr bwMode="auto">
          <a:xfrm>
            <a:off x="8153400" y="50292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5" name="Text Box 79"/>
          <p:cNvSpPr txBox="1">
            <a:spLocks noChangeArrowheads="1"/>
          </p:cNvSpPr>
          <p:nvPr/>
        </p:nvSpPr>
        <p:spPr bwMode="auto">
          <a:xfrm>
            <a:off x="7543800" y="5410200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102476" name="Text Box 81"/>
          <p:cNvSpPr txBox="1">
            <a:spLocks noChangeArrowheads="1"/>
          </p:cNvSpPr>
          <p:nvPr/>
        </p:nvSpPr>
        <p:spPr bwMode="auto">
          <a:xfrm>
            <a:off x="7772400" y="6096000"/>
            <a:ext cx="3810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Z</a:t>
            </a:r>
          </a:p>
        </p:txBody>
      </p:sp>
      <p:sp>
        <p:nvSpPr>
          <p:cNvPr id="102477" name="Line 82"/>
          <p:cNvSpPr>
            <a:spLocks noChangeShapeType="1"/>
          </p:cNvSpPr>
          <p:nvPr/>
        </p:nvSpPr>
        <p:spPr bwMode="auto">
          <a:xfrm>
            <a:off x="7924800" y="58674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342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34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FF7CF2-600D-4C69-8E9D-FBC2F599F4F9}" type="slidenum">
              <a:rPr lang="en-US"/>
              <a:pPr/>
              <a:t>84</a:t>
            </a:fld>
            <a:endParaRPr lang="en-US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0066"/>
                </a:solidFill>
              </a:rPr>
              <a:t>Program State Word</a:t>
            </a:r>
            <a:br>
              <a:rPr lang="en-US" sz="4000" smtClean="0">
                <a:solidFill>
                  <a:srgbClr val="FF0066"/>
                </a:solidFill>
              </a:rPr>
            </a:br>
            <a:r>
              <a:rPr lang="en-US" sz="4000" smtClean="0">
                <a:solidFill>
                  <a:srgbClr val="FF0066"/>
                </a:solidFill>
              </a:rPr>
              <a:t>(condition codes - CC)</a:t>
            </a:r>
          </a:p>
        </p:txBody>
      </p:sp>
      <p:sp>
        <p:nvSpPr>
          <p:cNvPr id="103429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430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1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2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3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4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5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6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7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8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103439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103440" name="Text Box 14"/>
          <p:cNvSpPr txBox="1">
            <a:spLocks noChangeArrowheads="1"/>
          </p:cNvSpPr>
          <p:nvPr/>
        </p:nvSpPr>
        <p:spPr bwMode="auto">
          <a:xfrm>
            <a:off x="5410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103441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3442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103443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3444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3445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103446" name="Text Box 20"/>
          <p:cNvSpPr txBox="1">
            <a:spLocks noChangeArrowheads="1"/>
          </p:cNvSpPr>
          <p:nvPr/>
        </p:nvSpPr>
        <p:spPr bwMode="auto">
          <a:xfrm>
            <a:off x="4953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103447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103448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49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TI</a:t>
            </a:r>
          </a:p>
        </p:txBody>
      </p:sp>
      <p:sp>
        <p:nvSpPr>
          <p:cNvPr id="103450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  <p:sp>
        <p:nvSpPr>
          <p:cNvPr id="103451" name="Text Box 25"/>
          <p:cNvSpPr txBox="1">
            <a:spLocks noChangeArrowheads="1"/>
          </p:cNvSpPr>
          <p:nvPr/>
        </p:nvSpPr>
        <p:spPr bwMode="auto">
          <a:xfrm>
            <a:off x="838200" y="4876800"/>
            <a:ext cx="7539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addition to the  Z flag we can incorporate two more flags:</a:t>
            </a:r>
          </a:p>
          <a:p>
            <a:r>
              <a:rPr lang="en-US"/>
              <a:t> 1) G meaning </a:t>
            </a:r>
            <a:r>
              <a:rPr lang="ja-JP" altLang="en-US"/>
              <a:t>“</a:t>
            </a:r>
            <a:r>
              <a:rPr lang="en-US" altLang="ja-JP"/>
              <a:t>greater than zero</a:t>
            </a:r>
            <a:r>
              <a:rPr lang="ja-JP" altLang="en-US"/>
              <a:t>”</a:t>
            </a:r>
            <a:endParaRPr lang="en-US" altLang="ja-JP"/>
          </a:p>
          <a:p>
            <a:r>
              <a:rPr lang="en-US"/>
              <a:t> 2) L meaning  </a:t>
            </a:r>
            <a:r>
              <a:rPr lang="ja-JP" altLang="en-US"/>
              <a:t>“</a:t>
            </a:r>
            <a:r>
              <a:rPr lang="en-US" altLang="ja-JP"/>
              <a:t>less than zero</a:t>
            </a:r>
            <a:r>
              <a:rPr lang="ja-JP" altLang="en-US"/>
              <a:t>”</a:t>
            </a:r>
            <a:r>
              <a:rPr lang="en-US" altLang="ja-JP"/>
              <a:t>  </a:t>
            </a:r>
            <a:endParaRPr lang="en-US"/>
          </a:p>
        </p:txBody>
      </p:sp>
      <p:sp>
        <p:nvSpPr>
          <p:cNvPr id="103452" name="Line 26"/>
          <p:cNvSpPr>
            <a:spLocks noChangeShapeType="1"/>
          </p:cNvSpPr>
          <p:nvPr/>
        </p:nvSpPr>
        <p:spPr bwMode="auto">
          <a:xfrm>
            <a:off x="6705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3" name="Text Box 27"/>
          <p:cNvSpPr txBox="1">
            <a:spLocks noChangeArrowheads="1"/>
          </p:cNvSpPr>
          <p:nvPr/>
        </p:nvSpPr>
        <p:spPr bwMode="auto">
          <a:xfrm>
            <a:off x="7010400" y="3124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CC</a:t>
            </a:r>
          </a:p>
        </p:txBody>
      </p:sp>
      <p:sp>
        <p:nvSpPr>
          <p:cNvPr id="103454" name="Line 28"/>
          <p:cNvSpPr>
            <a:spLocks noChangeShapeType="1"/>
          </p:cNvSpPr>
          <p:nvPr/>
        </p:nvSpPr>
        <p:spPr bwMode="auto">
          <a:xfrm>
            <a:off x="7086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5" name="Line 29"/>
          <p:cNvSpPr>
            <a:spLocks noChangeShapeType="1"/>
          </p:cNvSpPr>
          <p:nvPr/>
        </p:nvSpPr>
        <p:spPr bwMode="auto">
          <a:xfrm>
            <a:off x="746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6" name="Text Box 30"/>
          <p:cNvSpPr txBox="1">
            <a:spLocks noChangeArrowheads="1"/>
          </p:cNvSpPr>
          <p:nvPr/>
        </p:nvSpPr>
        <p:spPr bwMode="auto">
          <a:xfrm>
            <a:off x="71628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Z</a:t>
            </a:r>
          </a:p>
        </p:txBody>
      </p:sp>
      <p:sp>
        <p:nvSpPr>
          <p:cNvPr id="103457" name="Text Box 31"/>
          <p:cNvSpPr txBox="1">
            <a:spLocks noChangeArrowheads="1"/>
          </p:cNvSpPr>
          <p:nvPr/>
        </p:nvSpPr>
        <p:spPr bwMode="auto">
          <a:xfrm>
            <a:off x="67818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</a:t>
            </a:r>
          </a:p>
        </p:txBody>
      </p:sp>
      <p:sp>
        <p:nvSpPr>
          <p:cNvPr id="103458" name="Text Box 32"/>
          <p:cNvSpPr txBox="1">
            <a:spLocks noChangeArrowheads="1"/>
          </p:cNvSpPr>
          <p:nvPr/>
        </p:nvSpPr>
        <p:spPr bwMode="auto">
          <a:xfrm>
            <a:off x="74676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L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44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44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7405F-4292-413A-B28E-1DADE9BC56F4}" type="slidenum">
              <a:rPr lang="en-US"/>
              <a:pPr/>
              <a:t>85</a:t>
            </a:fld>
            <a:endParaRPr lang="en-US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Multiprogramming and Timers</a:t>
            </a:r>
          </a:p>
        </p:txBody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Multiprogramming</a:t>
            </a:r>
            <a:r>
              <a:rPr lang="en-US" smtClean="0"/>
              <a:t>:  allowing two or more user programs to reside in memory</a:t>
            </a:r>
          </a:p>
          <a:p>
            <a:pPr eaLnBrk="1" hangingPunct="1"/>
            <a:r>
              <a:rPr lang="en-US" smtClean="0"/>
              <a:t>If we want to run both programs, each program, P1 and P2, can be given alternating time on the CPU, letting neither one dominate CPU usage.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54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54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98F944-A433-4BC2-AAF9-0A26D9F335E8}" type="slidenum">
              <a:rPr lang="en-US"/>
              <a:pPr/>
              <a:t>86</a:t>
            </a:fld>
            <a:endParaRPr lang="en-US"/>
          </a:p>
        </p:txBody>
      </p:sp>
      <p:sp>
        <p:nvSpPr>
          <p:cNvPr id="10547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Process Concept</a:t>
            </a:r>
          </a:p>
        </p:txBody>
      </p:sp>
      <p:sp>
        <p:nvSpPr>
          <p:cNvPr id="10547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In order to implement multiprogramming we need to utilize the concept of a </a:t>
            </a:r>
            <a:r>
              <a:rPr lang="en-US" i="1" smtClean="0"/>
              <a:t>process.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Process:</a:t>
            </a:r>
            <a:r>
              <a:rPr lang="en-US" smtClean="0"/>
              <a:t>  defined as a program in execution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We</a:t>
            </a:r>
            <a:r>
              <a:rPr lang="ja-JP" altLang="en-US" smtClean="0"/>
              <a:t>’</a:t>
            </a:r>
            <a:r>
              <a:rPr lang="en-US" altLang="ja-JP" smtClean="0"/>
              <a:t>ll explore this concept further in the next lecture.</a:t>
            </a:r>
            <a:endParaRPr lang="en-US" i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87B461-C27A-4EAE-9135-512DFB5AB4DE}" type="slidenum">
              <a:rPr lang="en-US"/>
              <a:pPr/>
              <a:t>9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1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3381375" cy="3881437"/>
          </a:xfrm>
        </p:spPr>
        <p:txBody>
          <a:bodyPr/>
          <a:lstStyle/>
          <a:p>
            <a:pPr eaLnBrk="1" hangingPunct="1"/>
            <a:r>
              <a:rPr lang="en-US" sz="2400" smtClean="0"/>
              <a:t>Given register PC and MAR the transfer of the contents of PC into MAR is indicated as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</a:t>
            </a:r>
            <a:r>
              <a:rPr lang="en-US" sz="2400" smtClean="0">
                <a:solidFill>
                  <a:schemeClr val="folHlink"/>
                </a:solidFill>
              </a:rPr>
              <a:t>MAR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PC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chemeClr val="folHlink"/>
              </a:solidFill>
            </a:endParaRPr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7388225" y="44719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26631" name="Line 23"/>
          <p:cNvSpPr>
            <a:spLocks noChangeShapeType="1"/>
          </p:cNvSpPr>
          <p:nvPr/>
        </p:nvSpPr>
        <p:spPr bwMode="auto">
          <a:xfrm>
            <a:off x="7154863" y="61722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Line 24"/>
          <p:cNvSpPr>
            <a:spLocks noChangeShapeType="1"/>
          </p:cNvSpPr>
          <p:nvPr/>
        </p:nvSpPr>
        <p:spPr bwMode="auto">
          <a:xfrm flipV="1">
            <a:off x="8320088" y="47752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Line 7"/>
          <p:cNvSpPr>
            <a:spLocks noChangeShapeType="1"/>
          </p:cNvSpPr>
          <p:nvPr/>
        </p:nvSpPr>
        <p:spPr bwMode="auto">
          <a:xfrm flipV="1">
            <a:off x="6299200" y="38036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5600700" y="19812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5600700" y="25273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26636" name="Rectangle 11"/>
          <p:cNvSpPr>
            <a:spLocks noChangeArrowheads="1"/>
          </p:cNvSpPr>
          <p:nvPr/>
        </p:nvSpPr>
        <p:spPr bwMode="auto">
          <a:xfrm>
            <a:off x="5600700" y="44719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26637" name="Rectangle 12"/>
          <p:cNvSpPr>
            <a:spLocks noChangeArrowheads="1"/>
          </p:cNvSpPr>
          <p:nvPr/>
        </p:nvSpPr>
        <p:spPr bwMode="auto">
          <a:xfrm>
            <a:off x="3890963" y="44719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26638" name="Rectangle 13"/>
          <p:cNvSpPr>
            <a:spLocks noChangeArrowheads="1"/>
          </p:cNvSpPr>
          <p:nvPr/>
        </p:nvSpPr>
        <p:spPr bwMode="auto">
          <a:xfrm>
            <a:off x="5289550" y="31353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26639" name="Line 14"/>
          <p:cNvSpPr>
            <a:spLocks noChangeShapeType="1"/>
          </p:cNvSpPr>
          <p:nvPr/>
        </p:nvSpPr>
        <p:spPr bwMode="auto">
          <a:xfrm>
            <a:off x="6299200" y="43497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Line 15"/>
          <p:cNvSpPr>
            <a:spLocks noChangeShapeType="1"/>
          </p:cNvSpPr>
          <p:nvPr/>
        </p:nvSpPr>
        <p:spPr bwMode="auto">
          <a:xfrm flipV="1">
            <a:off x="6299200" y="39862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Line 16"/>
          <p:cNvSpPr>
            <a:spLocks noChangeShapeType="1"/>
          </p:cNvSpPr>
          <p:nvPr/>
        </p:nvSpPr>
        <p:spPr bwMode="auto">
          <a:xfrm>
            <a:off x="6299200" y="28321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Line 17"/>
          <p:cNvSpPr>
            <a:spLocks noChangeShapeType="1"/>
          </p:cNvSpPr>
          <p:nvPr/>
        </p:nvSpPr>
        <p:spPr bwMode="auto">
          <a:xfrm>
            <a:off x="6299200" y="2284413"/>
            <a:ext cx="0" cy="2428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Line 18"/>
          <p:cNvSpPr>
            <a:spLocks noChangeShapeType="1"/>
          </p:cNvSpPr>
          <p:nvPr/>
        </p:nvSpPr>
        <p:spPr bwMode="auto">
          <a:xfrm flipV="1">
            <a:off x="4435475" y="21034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Line 19"/>
          <p:cNvSpPr>
            <a:spLocks noChangeShapeType="1"/>
          </p:cNvSpPr>
          <p:nvPr/>
        </p:nvSpPr>
        <p:spPr bwMode="auto">
          <a:xfrm>
            <a:off x="4435475" y="21034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Line 20"/>
          <p:cNvSpPr>
            <a:spLocks noChangeShapeType="1"/>
          </p:cNvSpPr>
          <p:nvPr/>
        </p:nvSpPr>
        <p:spPr bwMode="auto">
          <a:xfrm>
            <a:off x="4435475" y="27098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Line 21"/>
          <p:cNvSpPr>
            <a:spLocks noChangeShapeType="1"/>
          </p:cNvSpPr>
          <p:nvPr/>
        </p:nvSpPr>
        <p:spPr bwMode="auto">
          <a:xfrm flipH="1" flipV="1">
            <a:off x="5211763" y="46529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AutoShape 22"/>
          <p:cNvSpPr>
            <a:spLocks noChangeArrowheads="1"/>
          </p:cNvSpPr>
          <p:nvPr/>
        </p:nvSpPr>
        <p:spPr bwMode="auto">
          <a:xfrm>
            <a:off x="6477000" y="51816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26648" name="Line 25"/>
          <p:cNvSpPr>
            <a:spLocks noChangeShapeType="1"/>
          </p:cNvSpPr>
          <p:nvPr/>
        </p:nvSpPr>
        <p:spPr bwMode="auto">
          <a:xfrm>
            <a:off x="7154863" y="59293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9" name="Line 26"/>
          <p:cNvSpPr>
            <a:spLocks noChangeShapeType="1"/>
          </p:cNvSpPr>
          <p:nvPr/>
        </p:nvSpPr>
        <p:spPr bwMode="auto">
          <a:xfrm>
            <a:off x="6921500" y="52006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0" name="Line 27"/>
          <p:cNvSpPr>
            <a:spLocks noChangeShapeType="1"/>
          </p:cNvSpPr>
          <p:nvPr/>
        </p:nvSpPr>
        <p:spPr bwMode="auto">
          <a:xfrm flipH="1">
            <a:off x="7154863" y="52006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1" name="Line 28"/>
          <p:cNvSpPr>
            <a:spLocks noChangeShapeType="1"/>
          </p:cNvSpPr>
          <p:nvPr/>
        </p:nvSpPr>
        <p:spPr bwMode="auto">
          <a:xfrm>
            <a:off x="6688138" y="47752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2" name="Line 29"/>
          <p:cNvSpPr>
            <a:spLocks noChangeShapeType="1"/>
          </p:cNvSpPr>
          <p:nvPr/>
        </p:nvSpPr>
        <p:spPr bwMode="auto">
          <a:xfrm>
            <a:off x="7620000" y="47752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3" name="AutoShape 30"/>
          <p:cNvSpPr>
            <a:spLocks noChangeArrowheads="1"/>
          </p:cNvSpPr>
          <p:nvPr/>
        </p:nvSpPr>
        <p:spPr bwMode="auto">
          <a:xfrm rot="10800000">
            <a:off x="3657600" y="50292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26654" name="Line 31"/>
          <p:cNvSpPr>
            <a:spLocks noChangeShapeType="1"/>
          </p:cNvSpPr>
          <p:nvPr/>
        </p:nvSpPr>
        <p:spPr bwMode="auto">
          <a:xfrm>
            <a:off x="4202113" y="44719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5" name="Line 32"/>
          <p:cNvSpPr>
            <a:spLocks noChangeShapeType="1"/>
          </p:cNvSpPr>
          <p:nvPr/>
        </p:nvSpPr>
        <p:spPr bwMode="auto">
          <a:xfrm flipH="1">
            <a:off x="4046538" y="47752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6" name="Line 33"/>
          <p:cNvSpPr>
            <a:spLocks noChangeShapeType="1"/>
          </p:cNvSpPr>
          <p:nvPr/>
        </p:nvSpPr>
        <p:spPr bwMode="auto">
          <a:xfrm>
            <a:off x="4572000" y="54864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7" name="Line 34"/>
          <p:cNvSpPr>
            <a:spLocks noChangeShapeType="1"/>
          </p:cNvSpPr>
          <p:nvPr/>
        </p:nvSpPr>
        <p:spPr bwMode="auto">
          <a:xfrm flipV="1">
            <a:off x="4589463" y="56261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8" name="Line 35"/>
          <p:cNvSpPr>
            <a:spLocks noChangeShapeType="1"/>
          </p:cNvSpPr>
          <p:nvPr/>
        </p:nvSpPr>
        <p:spPr bwMode="auto">
          <a:xfrm>
            <a:off x="4357688" y="54435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9" name="Line 36"/>
          <p:cNvSpPr>
            <a:spLocks noChangeShapeType="1"/>
          </p:cNvSpPr>
          <p:nvPr/>
        </p:nvSpPr>
        <p:spPr bwMode="auto">
          <a:xfrm flipV="1">
            <a:off x="4362450" y="58086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0" name="Line 37"/>
          <p:cNvSpPr>
            <a:spLocks noChangeShapeType="1"/>
          </p:cNvSpPr>
          <p:nvPr/>
        </p:nvSpPr>
        <p:spPr bwMode="auto">
          <a:xfrm>
            <a:off x="6888163" y="46704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Line 38"/>
          <p:cNvSpPr>
            <a:spLocks noChangeShapeType="1"/>
          </p:cNvSpPr>
          <p:nvPr/>
        </p:nvSpPr>
        <p:spPr bwMode="auto">
          <a:xfrm flipH="1">
            <a:off x="6789738" y="46704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2" name="Text Box 39"/>
          <p:cNvSpPr txBox="1">
            <a:spLocks noChangeArrowheads="1"/>
          </p:cNvSpPr>
          <p:nvPr/>
        </p:nvSpPr>
        <p:spPr bwMode="auto">
          <a:xfrm>
            <a:off x="3962400" y="51054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10012</TotalTime>
  <Words>3770</Words>
  <Application>Microsoft Office PowerPoint</Application>
  <PresentationFormat>Presentación en pantalla (4:3)</PresentationFormat>
  <Paragraphs>1097</Paragraphs>
  <Slides>86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86</vt:i4>
      </vt:variant>
    </vt:vector>
  </HeadingPairs>
  <TitlesOfParts>
    <vt:vector size="91" baseType="lpstr">
      <vt:lpstr>Times New Roman</vt:lpstr>
      <vt:lpstr>MS PGothic</vt:lpstr>
      <vt:lpstr>Arial</vt:lpstr>
      <vt:lpstr>Wingdings</vt:lpstr>
      <vt:lpstr>Straight Edge</vt:lpstr>
      <vt:lpstr> </vt:lpstr>
      <vt:lpstr>Outline</vt:lpstr>
      <vt:lpstr>Von-Neumann Machine (VN)</vt:lpstr>
      <vt:lpstr>Instruction Cycle</vt:lpstr>
      <vt:lpstr>Definitions</vt:lpstr>
      <vt:lpstr>Definition of MDR</vt:lpstr>
      <vt:lpstr>Definitions Cont.</vt:lpstr>
      <vt:lpstr>Fetch Execute Cycle</vt:lpstr>
      <vt:lpstr>Data Movement 1</vt:lpstr>
      <vt:lpstr>Data Movement 2</vt:lpstr>
      <vt:lpstr>Data Movement 3</vt:lpstr>
      <vt:lpstr>Instruction Register Properties</vt:lpstr>
      <vt:lpstr>Data Movement 4</vt:lpstr>
      <vt:lpstr>Data Movement 4 Cont.</vt:lpstr>
      <vt:lpstr>Instruction Cycle</vt:lpstr>
      <vt:lpstr>00 Fetch Cycle</vt:lpstr>
      <vt:lpstr>Execution:  01 LOAD</vt:lpstr>
      <vt:lpstr>Execution:  02 ADD</vt:lpstr>
      <vt:lpstr>Execution:  03 STORE</vt:lpstr>
      <vt:lpstr>Execution:  04 END</vt:lpstr>
      <vt:lpstr>Instruction Set Architecture</vt:lpstr>
      <vt:lpstr>One Address Architecture</vt:lpstr>
      <vt:lpstr>Example One-Address Program</vt:lpstr>
      <vt:lpstr>Programs with Errors</vt:lpstr>
      <vt:lpstr>Overflow Detection</vt:lpstr>
      <vt:lpstr>VN with Overflow Flip/Flop</vt:lpstr>
      <vt:lpstr>Interrupt Cycle</vt:lpstr>
      <vt:lpstr>Interrupt Cycle 05</vt:lpstr>
      <vt:lpstr>ISA –Interrupt cycle</vt:lpstr>
      <vt:lpstr>Interrupt Handling Routine</vt:lpstr>
      <vt:lpstr>Interrupt Handler Takes Control of VN</vt:lpstr>
      <vt:lpstr>05 Interrupt Cycle </vt:lpstr>
      <vt:lpstr>Hardware/Software Bridge</vt:lpstr>
      <vt:lpstr>Virtual Machine</vt:lpstr>
      <vt:lpstr>Shared Memory</vt:lpstr>
      <vt:lpstr>Shared Memory Example</vt:lpstr>
      <vt:lpstr>Memory Protection</vt:lpstr>
      <vt:lpstr>Memory Protection Components</vt:lpstr>
      <vt:lpstr>VN with Memory Protection</vt:lpstr>
      <vt:lpstr>Changes to the ISA</vt:lpstr>
      <vt:lpstr>Modified ISA</vt:lpstr>
      <vt:lpstr>Program State Word (PSW)</vt:lpstr>
      <vt:lpstr>Program State Word</vt:lpstr>
      <vt:lpstr>Privileged Instructions</vt:lpstr>
      <vt:lpstr>Privileged Instruction Implementation</vt:lpstr>
      <vt:lpstr>Implementing Privileged Instructions cont.</vt:lpstr>
      <vt:lpstr>Mechanism for User/Supervisor Modes</vt:lpstr>
      <vt:lpstr>Mechanism for User/Supervisor Modes Cont.</vt:lpstr>
      <vt:lpstr>CPU After Mode Flag Addition</vt:lpstr>
      <vt:lpstr>PSW After Mode and PI flag Addition</vt:lpstr>
      <vt:lpstr>Types of Interrupts</vt:lpstr>
      <vt:lpstr>Traps</vt:lpstr>
      <vt:lpstr>I/O Interrupts</vt:lpstr>
      <vt:lpstr>Saving the state of the running program</vt:lpstr>
      <vt:lpstr>Program State Word</vt:lpstr>
      <vt:lpstr>05 Interrupt Cycle</vt:lpstr>
      <vt:lpstr>Supervisor</vt:lpstr>
      <vt:lpstr>SuperVisorCall (SVC)</vt:lpstr>
      <vt:lpstr>System Calls</vt:lpstr>
      <vt:lpstr>SCVT</vt:lpstr>
      <vt:lpstr>Runtime Libraries</vt:lpstr>
      <vt:lpstr>Properties of Runtime Libraries</vt:lpstr>
      <vt:lpstr>SVC Instruction Format</vt:lpstr>
      <vt:lpstr>80 SVC(index)</vt:lpstr>
      <vt:lpstr>SVC(read) = 80(4)</vt:lpstr>
      <vt:lpstr>Runtime Library and SVCT Example</vt:lpstr>
      <vt:lpstr>    The PC is overwritten!!!</vt:lpstr>
      <vt:lpstr>80 SVC(index)</vt:lpstr>
      <vt:lpstr>05 Interrupt Cycle</vt:lpstr>
      <vt:lpstr>How can we handle nested interrupts?</vt:lpstr>
      <vt:lpstr>The Stack will store all return addresses</vt:lpstr>
      <vt:lpstr>05 Interrupt Cycle Including the stack mechanism</vt:lpstr>
      <vt:lpstr>Program State Word including the SVC flag</vt:lpstr>
      <vt:lpstr>Timer Interrupt</vt:lpstr>
      <vt:lpstr>Timer Interrupt cont.</vt:lpstr>
      <vt:lpstr>Program State Word</vt:lpstr>
      <vt:lpstr>Interrupt Vector</vt:lpstr>
      <vt:lpstr>Interrupt Vector, cont.</vt:lpstr>
      <vt:lpstr>Interrupt Vector Structure</vt:lpstr>
      <vt:lpstr>05 Interrupt Cycle with the Interrupt Vector</vt:lpstr>
      <vt:lpstr>05 Interrupt Cycle with the Interrupt Vector, Cont.</vt:lpstr>
      <vt:lpstr>Program State Word (condition codes - CC)</vt:lpstr>
      <vt:lpstr>If the output of the ALU equals zero the zero flag (Z) is set to 1</vt:lpstr>
      <vt:lpstr>Program State Word (condition codes - CC)</vt:lpstr>
      <vt:lpstr>Multiprogramming and Timers</vt:lpstr>
      <vt:lpstr>Process Concept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Sánchez</cp:lastModifiedBy>
  <cp:revision>83</cp:revision>
  <cp:lastPrinted>2010-01-19T23:53:34Z</cp:lastPrinted>
  <dcterms:created xsi:type="dcterms:W3CDTF">2010-01-19T23:22:08Z</dcterms:created>
  <dcterms:modified xsi:type="dcterms:W3CDTF">2014-11-12T17:37:06Z</dcterms:modified>
</cp:coreProperties>
</file>