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33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4" r:id="rId15"/>
    <p:sldId id="268" r:id="rId16"/>
    <p:sldId id="269" r:id="rId17"/>
    <p:sldId id="270" r:id="rId18"/>
    <p:sldId id="271" r:id="rId19"/>
    <p:sldId id="272" r:id="rId20"/>
    <p:sldId id="273" r:id="rId21"/>
    <p:sldId id="328" r:id="rId22"/>
    <p:sldId id="274" r:id="rId23"/>
    <p:sldId id="275" r:id="rId24"/>
    <p:sldId id="276" r:id="rId25"/>
    <p:sldId id="277" r:id="rId26"/>
    <p:sldId id="322" r:id="rId27"/>
    <p:sldId id="278" r:id="rId28"/>
    <p:sldId id="279" r:id="rId29"/>
    <p:sldId id="330" r:id="rId30"/>
    <p:sldId id="280" r:id="rId31"/>
    <p:sldId id="331" r:id="rId32"/>
    <p:sldId id="281" r:id="rId33"/>
    <p:sldId id="332" r:id="rId34"/>
    <p:sldId id="333" r:id="rId35"/>
    <p:sldId id="282" r:id="rId36"/>
    <p:sldId id="283" r:id="rId37"/>
    <p:sldId id="284" r:id="rId38"/>
    <p:sldId id="285" r:id="rId39"/>
    <p:sldId id="323" r:id="rId40"/>
    <p:sldId id="287" r:id="rId41"/>
    <p:sldId id="288" r:id="rId42"/>
    <p:sldId id="306" r:id="rId43"/>
    <p:sldId id="316" r:id="rId44"/>
    <p:sldId id="289" r:id="rId45"/>
    <p:sldId id="290" r:id="rId46"/>
    <p:sldId id="291" r:id="rId47"/>
    <p:sldId id="293" r:id="rId48"/>
    <p:sldId id="325" r:id="rId49"/>
    <p:sldId id="292" r:id="rId50"/>
    <p:sldId id="338" r:id="rId51"/>
    <p:sldId id="334" r:id="rId52"/>
    <p:sldId id="294" r:id="rId53"/>
    <p:sldId id="317" r:id="rId54"/>
    <p:sldId id="335" r:id="rId55"/>
    <p:sldId id="319" r:id="rId56"/>
    <p:sldId id="318" r:id="rId57"/>
    <p:sldId id="299" r:id="rId58"/>
    <p:sldId id="300" r:id="rId59"/>
    <p:sldId id="301" r:id="rId60"/>
    <p:sldId id="302" r:id="rId61"/>
    <p:sldId id="303" r:id="rId62"/>
    <p:sldId id="308" r:id="rId63"/>
    <p:sldId id="304" r:id="rId64"/>
    <p:sldId id="309" r:id="rId65"/>
    <p:sldId id="336" r:id="rId66"/>
    <p:sldId id="305" r:id="rId67"/>
    <p:sldId id="339" r:id="rId68"/>
    <p:sldId id="340" r:id="rId69"/>
    <p:sldId id="342" r:id="rId70"/>
    <p:sldId id="310" r:id="rId71"/>
    <p:sldId id="341" r:id="rId72"/>
    <p:sldId id="343" r:id="rId73"/>
    <p:sldId id="321" r:id="rId74"/>
    <p:sldId id="295" r:id="rId75"/>
    <p:sldId id="296" r:id="rId76"/>
    <p:sldId id="320" r:id="rId77"/>
    <p:sldId id="311" r:id="rId78"/>
    <p:sldId id="312" r:id="rId79"/>
    <p:sldId id="313" r:id="rId80"/>
    <p:sldId id="314" r:id="rId81"/>
    <p:sldId id="315" r:id="rId82"/>
    <p:sldId id="345" r:id="rId83"/>
    <p:sldId id="346" r:id="rId84"/>
    <p:sldId id="347" r:id="rId85"/>
    <p:sldId id="344" r:id="rId86"/>
    <p:sldId id="327" r:id="rId8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33CC"/>
    <a:srgbClr val="3366FF"/>
    <a:srgbClr val="FF0066"/>
    <a:srgbClr val="0099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3.xml"/><Relationship Id="rId26" Type="http://schemas.openxmlformats.org/officeDocument/2006/relationships/slide" Target="slides/slide36.xml"/><Relationship Id="rId39" Type="http://schemas.openxmlformats.org/officeDocument/2006/relationships/slide" Target="slides/slide61.xml"/><Relationship Id="rId3" Type="http://schemas.openxmlformats.org/officeDocument/2006/relationships/slide" Target="slides/slide5.xml"/><Relationship Id="rId21" Type="http://schemas.openxmlformats.org/officeDocument/2006/relationships/slide" Target="slides/slide27.xml"/><Relationship Id="rId34" Type="http://schemas.openxmlformats.org/officeDocument/2006/relationships/slide" Target="slides/slide47.xml"/><Relationship Id="rId42" Type="http://schemas.openxmlformats.org/officeDocument/2006/relationships/slide" Target="slides/slide75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2.xml"/><Relationship Id="rId25" Type="http://schemas.openxmlformats.org/officeDocument/2006/relationships/slide" Target="slides/slide35.xml"/><Relationship Id="rId33" Type="http://schemas.openxmlformats.org/officeDocument/2006/relationships/slide" Target="slides/slide46.xml"/><Relationship Id="rId38" Type="http://schemas.openxmlformats.org/officeDocument/2006/relationships/slide" Target="slides/slide59.xml"/><Relationship Id="rId2" Type="http://schemas.openxmlformats.org/officeDocument/2006/relationships/slide" Target="slides/slide4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29" Type="http://schemas.openxmlformats.org/officeDocument/2006/relationships/slide" Target="slides/slide40.xml"/><Relationship Id="rId41" Type="http://schemas.openxmlformats.org/officeDocument/2006/relationships/slide" Target="slides/slide6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2.xml"/><Relationship Id="rId32" Type="http://schemas.openxmlformats.org/officeDocument/2006/relationships/slide" Target="slides/slide45.xml"/><Relationship Id="rId37" Type="http://schemas.openxmlformats.org/officeDocument/2006/relationships/slide" Target="slides/slide58.xml"/><Relationship Id="rId40" Type="http://schemas.openxmlformats.org/officeDocument/2006/relationships/slide" Target="slides/slide63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23" Type="http://schemas.openxmlformats.org/officeDocument/2006/relationships/slide" Target="slides/slide30.xml"/><Relationship Id="rId28" Type="http://schemas.openxmlformats.org/officeDocument/2006/relationships/slide" Target="slides/slide38.xml"/><Relationship Id="rId36" Type="http://schemas.openxmlformats.org/officeDocument/2006/relationships/slide" Target="slides/slide57.xml"/><Relationship Id="rId10" Type="http://schemas.openxmlformats.org/officeDocument/2006/relationships/slide" Target="slides/slide13.xml"/><Relationship Id="rId19" Type="http://schemas.openxmlformats.org/officeDocument/2006/relationships/slide" Target="slides/slide24.xml"/><Relationship Id="rId31" Type="http://schemas.openxmlformats.org/officeDocument/2006/relationships/slide" Target="slides/slide44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28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52.xml"/><Relationship Id="rId43" Type="http://schemas.openxmlformats.org/officeDocument/2006/relationships/slide" Target="slides/slide8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7438" y="0"/>
            <a:ext cx="27733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3413"/>
            <a:ext cx="2773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7438" y="8253413"/>
            <a:ext cx="27733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F7666AAA-D44C-4555-890C-22EDDD8B818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438" y="0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2350" y="654050"/>
            <a:ext cx="4356100" cy="3267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2488" y="4138613"/>
            <a:ext cx="46958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77225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438" y="8277225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6229B97F-05CF-4EB1-A47A-A8DCFF41C91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65233-0955-4A76-9C11-DF5A115A6DD9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0D5D7-6224-4811-8A50-33DDF5483D41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C6969399-5334-49F6-ACD9-746A7B8EC7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80E97-FEDA-49AC-B60B-FC1BD3DB94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C8110-10D0-45F4-9536-D2ED56C1F8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CF5C7-7535-4756-8159-50A44493FF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EE4A4-B4F1-46A0-AE7E-35D35D9A60C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8DE08-0FB2-4CFD-B444-1F33DC4A6A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1C63D-0695-43B6-B0BD-F4454C021B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E03BA-C13C-4457-9695-FF2D19721C6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EF51-8DF7-477A-95F3-6C77D70685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52801-8174-4EC1-8E96-83B261A318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9604B-B2B1-493E-8323-0292E9B2EE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5FE70-A9A5-446C-B0A4-BF569DAE5A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3A96BB23-F83E-4DCB-B68B-C3B9522FA41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05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7162800" cy="299402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Interrupt Handling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Euripides Montagne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University of Central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C2C11-55C5-4C16-8A5C-6C444DA05514}" type="slidenum">
              <a:rPr lang="en-US"/>
              <a:pPr/>
              <a:t>10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2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886200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To transfer information from a memory location to the register MDR, we use: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folHlink"/>
                </a:solidFill>
              </a:rPr>
              <a:t>MDR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folHlink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The address of the memory location has been stored previously into the MAR register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7061200" y="3060700"/>
            <a:ext cx="0" cy="3032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3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AutoShape 25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8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9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30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1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2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3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Text Box 34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27681" name="Rectangle 36"/>
          <p:cNvSpPr>
            <a:spLocks noChangeArrowheads="1"/>
          </p:cNvSpPr>
          <p:nvPr/>
        </p:nvSpPr>
        <p:spPr bwMode="auto">
          <a:xfrm>
            <a:off x="8134350" y="4724400"/>
            <a:ext cx="1009650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7682" name="Line 39"/>
          <p:cNvSpPr>
            <a:spLocks noChangeShapeType="1"/>
          </p:cNvSpPr>
          <p:nvPr/>
        </p:nvSpPr>
        <p:spPr bwMode="auto">
          <a:xfrm flipV="1">
            <a:off x="70866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3" name="Line 40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4" name="Rectangle 41"/>
          <p:cNvSpPr>
            <a:spLocks noChangeArrowheads="1"/>
          </p:cNvSpPr>
          <p:nvPr/>
        </p:nvSpPr>
        <p:spPr bwMode="auto">
          <a:xfrm>
            <a:off x="6019800" y="3733800"/>
            <a:ext cx="2057400" cy="152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42"/>
          <p:cNvSpPr>
            <a:spLocks noChangeShapeType="1"/>
          </p:cNvSpPr>
          <p:nvPr/>
        </p:nvSpPr>
        <p:spPr bwMode="auto">
          <a:xfrm flipH="1">
            <a:off x="8077200" y="3733800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6" name="Text Box 43"/>
          <p:cNvSpPr txBox="1">
            <a:spLocks noChangeArrowheads="1"/>
          </p:cNvSpPr>
          <p:nvPr/>
        </p:nvSpPr>
        <p:spPr bwMode="auto">
          <a:xfrm>
            <a:off x="8458200" y="3505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F9B86-1898-435A-B27D-F90754BB2170}" type="slidenum">
              <a:rPr lang="en-US"/>
              <a:pPr/>
              <a:t>11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3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transfer information from the MDR register to a memory location, we use: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chemeClr val="folHlink"/>
                </a:solidFill>
              </a:rPr>
              <a:t>MEM [MAR]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	</a:t>
            </a:r>
            <a:r>
              <a:rPr lang="en-US" sz="1600" smtClean="0">
                <a:sym typeface="Wingdings" pitchFamily="2" charset="2"/>
              </a:rPr>
              <a:t>*see previous slide for diagram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The address of the memory location has been previously stored into the MAR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EF0FB-93BD-4033-90CB-FCADAD957AFC}" type="slidenum">
              <a:rPr lang="en-US"/>
              <a:pPr/>
              <a:t>12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Register Properties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Register (IR) has two fields: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Operation (OP) and the ADDRESS.</a:t>
            </a:r>
          </a:p>
          <a:p>
            <a:pPr eaLnBrk="1" hangingPunct="1"/>
            <a:r>
              <a:rPr lang="en-US" smtClean="0"/>
              <a:t>These fields can be accessed using the selector operator </a:t>
            </a:r>
            <a:r>
              <a:rPr lang="ja-JP" altLang="en-US" smtClean="0"/>
              <a:t>“</a:t>
            </a:r>
            <a:r>
              <a:rPr lang="en-US" altLang="ja-JP" sz="4400" b="1" smtClean="0"/>
              <a:t>.</a:t>
            </a:r>
            <a:r>
              <a:rPr lang="ja-JP" altLang="en-US" smtClean="0"/>
              <a:t>”</a:t>
            </a:r>
            <a:endParaRPr lang="en-US" altLang="ja-JP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1A04B-6C64-45F6-B209-BAD884E8B038}" type="slidenum">
              <a:rPr lang="en-US"/>
              <a:pPr/>
              <a:t>13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operation field of the IR register is sent to the DECODER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</a:t>
            </a: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2" charset="2"/>
              </a:rPr>
              <a:t>IR.OP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800" smtClean="0"/>
              <a:t>The Operation portion of the field is accessed as IR.OP</a:t>
            </a:r>
          </a:p>
          <a:p>
            <a:pPr eaLnBrk="1" hangingPunct="1"/>
            <a:r>
              <a:rPr lang="en-US" sz="2800" smtClean="0"/>
              <a:t>DECODER: </a:t>
            </a:r>
            <a:r>
              <a:rPr lang="en-US" sz="2800" smtClean="0">
                <a:sym typeface="Wingdings" pitchFamily="2" charset="2"/>
              </a:rPr>
              <a:t>If the value of IR.OP==0, then the decoder can be set to execute the fetch cycle again.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26D172-0E62-4FCD-956B-2B2C7C2D8BC2}" type="slidenum">
              <a:rPr lang="en-US"/>
              <a:pPr/>
              <a:t>14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 Cont</a:t>
            </a:r>
            <a:r>
              <a:rPr lang="en-US" smtClean="0"/>
              <a:t>.</a:t>
            </a:r>
          </a:p>
        </p:txBody>
      </p:sp>
      <p:sp>
        <p:nvSpPr>
          <p:cNvPr id="3174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3381375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2" charset="2"/>
              </a:rPr>
              <a:t>IR.OP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 flipV="1">
            <a:off x="7061200" y="40322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>
            <a:off x="7061200" y="3060700"/>
            <a:ext cx="2540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0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1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3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4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AutoShape 15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19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0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AutoShape 21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31769" name="Line 22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3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4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5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6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27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28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29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Text Box 30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31778" name="Rectangle 31"/>
          <p:cNvSpPr>
            <a:spLocks noChangeArrowheads="1"/>
          </p:cNvSpPr>
          <p:nvPr/>
        </p:nvSpPr>
        <p:spPr bwMode="auto">
          <a:xfrm>
            <a:off x="8134350" y="4724400"/>
            <a:ext cx="100965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31779" name="Line 32"/>
          <p:cNvSpPr>
            <a:spLocks noChangeShapeType="1"/>
          </p:cNvSpPr>
          <p:nvPr/>
        </p:nvSpPr>
        <p:spPr bwMode="auto">
          <a:xfrm flipV="1">
            <a:off x="70866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0" name="Line 33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66325-1A63-4CED-B29C-850CD08C95BB}" type="slidenum">
              <a:rPr lang="en-US"/>
              <a:pPr/>
              <a:t>15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cycle has 2 components.</a:t>
            </a:r>
          </a:p>
          <a:p>
            <a:pPr eaLnBrk="1" hangingPunct="1"/>
            <a:r>
              <a:rPr lang="en-US" smtClean="0"/>
              <a:t>Fetch cycle retrieves the instruction from memory.</a:t>
            </a:r>
          </a:p>
          <a:p>
            <a:pPr eaLnBrk="1" hangingPunct="1"/>
            <a:r>
              <a:rPr lang="en-US" smtClean="0"/>
              <a:t>Execution cycle carries out the instruction loaded previously.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9F305-D135-4803-8001-57851400149C}" type="slidenum">
              <a:rPr lang="en-US"/>
              <a:pPr/>
              <a:t>16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00 Fetch Cycle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1.MAR </a:t>
            </a:r>
            <a:r>
              <a:rPr lang="en-US" smtClean="0"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2.MDR MEM[MAR]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3.IR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4.PC PC+1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5.DECODER IR.OP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1.Copy contents of PC into MAR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Load content of memory location into MDR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Copy value stored in MDR into IR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Increment PC register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Select Instruction to be executed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48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95BC4-A6DC-4FFC-9B6F-6B845B2AC7EC}" type="slidenum">
              <a:rPr lang="en-US"/>
              <a:pPr/>
              <a:t>17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01 LOAD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A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Load the content of a memory location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content of MDR into A register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758E3E-09CC-440F-B990-F404EC4410B9}" type="slidenum">
              <a:rPr lang="en-US"/>
              <a:pPr/>
              <a:t>18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02 ADD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A A +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Copy the IR address value field into MAR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Load content of memory location to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Add contents of MDR and A register and store result into 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492940-4F66-4DFE-AAD7-88883D2D6E5B}" type="slidenum">
              <a:rPr lang="en-US"/>
              <a:pPr/>
              <a:t>19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03 STORE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MEM[MAR]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A register contents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content of MDR into a memory location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22111-3F26-433D-9E28-59D8EA497A99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Outline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structure of a tiny computer.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A program as an isolated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interrupt mechanism.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hardware/software interface.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Interrupt Types.</a:t>
            </a:r>
          </a:p>
          <a:p>
            <a:pPr marL="457200" indent="-457200">
              <a:spcBef>
                <a:spcPct val="50000"/>
              </a:spcBef>
            </a:pPr>
            <a:endParaRPr lang="en-US" sz="2800"/>
          </a:p>
          <a:p>
            <a:pPr marL="457200" indent="-4572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A73C-1BEA-44A5-BE3B-1DC7B48BA4B9}" type="slidenum">
              <a:rPr lang="en-US"/>
              <a:pPr/>
              <a:t>20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04 END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 STOP</a:t>
            </a: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 Program ends normally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89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5E768-CAF1-4911-B6BF-60E690523A2D}" type="slidenum">
              <a:rPr lang="en-US"/>
              <a:pPr/>
              <a:t>21</a:t>
            </a:fld>
            <a:endParaRPr lang="en-US"/>
          </a:p>
        </p:txBody>
      </p:sp>
      <p:sp>
        <p:nvSpPr>
          <p:cNvPr id="38916" name="Rectangle 1026"/>
          <p:cNvSpPr>
            <a:spLocks noChangeArrowheads="1"/>
          </p:cNvSpPr>
          <p:nvPr/>
        </p:nvSpPr>
        <p:spPr bwMode="auto">
          <a:xfrm>
            <a:off x="838200" y="2209800"/>
            <a:ext cx="3902075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00 </a:t>
            </a:r>
            <a:r>
              <a:rPr lang="en-US" sz="2000" b="1" u="sng"/>
              <a:t>Fetch </a:t>
            </a:r>
            <a:r>
              <a:rPr lang="en-US" sz="2000" b="1"/>
              <a:t>(hidden instruction)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 </a:t>
            </a:r>
            <a:r>
              <a:rPr lang="en-US" sz="2000" b="1">
                <a:sym typeface="Wingdings" pitchFamily="2" charset="2"/>
              </a:rPr>
              <a:t>PC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IR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PC PC+1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IR.OP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  <a:sym typeface="Wingdings" pitchFamily="2" charset="2"/>
              </a:rPr>
              <a:t>02 </a:t>
            </a:r>
            <a:r>
              <a:rPr lang="en-US" sz="2000" b="1" u="sng">
                <a:solidFill>
                  <a:srgbClr val="FF0066"/>
                </a:solidFill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</p:txBody>
      </p:sp>
      <p:sp>
        <p:nvSpPr>
          <p:cNvPr id="38917" name="Rectangle 1027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01 </a:t>
            </a:r>
            <a:r>
              <a:rPr lang="en-US" sz="2000" b="1" u="sng">
                <a:solidFill>
                  <a:srgbClr val="FF00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003366"/>
                </a:solidFill>
              </a:rPr>
              <a:t>	MAR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IR.Address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MDR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MEM[MAR]</a:t>
            </a:r>
            <a:r>
              <a:rPr lang="en-US" sz="2000" b="1">
                <a:sym typeface="Wingdings" pitchFamily="2" charset="2"/>
              </a:rPr>
              <a:t> 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A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DECODER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00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03 </a:t>
            </a:r>
            <a:r>
              <a:rPr lang="en-US" sz="2000" b="1" u="sng">
                <a:solidFill>
                  <a:srgbClr val="FF0066"/>
                </a:solidFill>
              </a:rPr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04 </a:t>
            </a:r>
            <a:r>
              <a:rPr lang="en-US" sz="2000" b="1" u="sng">
                <a:solidFill>
                  <a:srgbClr val="FF0066"/>
                </a:solidFill>
              </a:rPr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 </a:t>
            </a:r>
            <a:endParaRPr lang="en-US" sz="20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b="1"/>
          </a:p>
        </p:txBody>
      </p:sp>
      <p:sp>
        <p:nvSpPr>
          <p:cNvPr id="38918" name="Rectangle 1028"/>
          <p:cNvSpPr>
            <a:spLocks noChangeArrowheads="1"/>
          </p:cNvSpPr>
          <p:nvPr/>
        </p:nvSpPr>
        <p:spPr bwMode="auto">
          <a:xfrm>
            <a:off x="2057400" y="838200"/>
            <a:ext cx="32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19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Set Architecture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834BAA-C1C7-4AC3-99E1-DEA8E4C2592F}" type="slidenum">
              <a:rPr lang="en-US"/>
              <a:pPr/>
              <a:t>22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One Address Architecture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format of this one-address architecture 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operation&lt;address&gt;</a:t>
            </a:r>
          </a:p>
          <a:p>
            <a:pPr eaLnBrk="1" hangingPunct="1"/>
            <a:r>
              <a:rPr lang="en-US" smtClean="0"/>
              <a:t>Address are given in hexadecimal and are preceded by an </a:t>
            </a:r>
            <a:r>
              <a:rPr lang="ja-JP" altLang="en-US" smtClean="0"/>
              <a:t>“</a:t>
            </a:r>
            <a:r>
              <a:rPr lang="en-US" altLang="ja-JP" smtClean="0"/>
              <a:t>x</a:t>
            </a:r>
            <a:r>
              <a:rPr lang="ja-JP" altLang="en-US" smtClean="0"/>
              <a:t>”</a:t>
            </a:r>
            <a:r>
              <a:rPr lang="en-US" altLang="ja-JP" smtClean="0"/>
              <a:t>, for instance x56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68426-6207-4A39-90E4-2D41F2EA1FF0}" type="slidenum">
              <a:rPr lang="en-US"/>
              <a:pPr/>
              <a:t>23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Example One-Address Program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Memory Address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x20		450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x21		300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x22		750 (after program execution)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x23 	Load &lt;x20&gt;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x24		Add &lt;x21&gt;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x25		Store&lt;x22&gt;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x26 	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4FB4E-7D07-4BC8-B68B-6247451C5313}" type="slidenum">
              <a:rPr lang="en-US"/>
              <a:pPr/>
              <a:t>24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Programs with Errors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far, we have a computer that can execute programs free from errors.  </a:t>
            </a:r>
          </a:p>
          <a:p>
            <a:pPr eaLnBrk="1" hangingPunct="1"/>
            <a:r>
              <a:rPr lang="en-US" smtClean="0"/>
              <a:t>What would happen if an overflow occurred while executing an addition operation?</a:t>
            </a:r>
          </a:p>
          <a:p>
            <a:pPr eaLnBrk="1" hangingPunct="1"/>
            <a:r>
              <a:rPr lang="en-US" smtClean="0"/>
              <a:t>We need a mechanism to detect this type of event and take appropriate actions.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FC450-AD89-4E3B-9894-CC55B861EE23}" type="slidenum">
              <a:rPr lang="en-US"/>
              <a:pPr/>
              <a:t>25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Overflow Detection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flip/flop will be added to the ALU for detecting overflow</a:t>
            </a:r>
          </a:p>
          <a:p>
            <a:pPr eaLnBrk="1" hangingPunct="1"/>
            <a:r>
              <a:rPr lang="en-US" smtClean="0"/>
              <a:t>The Fetch/Execute cycle has to be extended to:  Fetch/Execute/Interrupt cycle.  </a:t>
            </a:r>
          </a:p>
          <a:p>
            <a:pPr eaLnBrk="1" hangingPunct="1"/>
            <a:r>
              <a:rPr lang="en-US" smtClean="0"/>
              <a:t>An abnormal end (ABEND) has to be indicated.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9AB6E-A960-4EAB-8B4B-04CDFC31B8B7}" type="slidenum">
              <a:rPr lang="en-US"/>
              <a:pPr/>
              <a:t>26</a:t>
            </a:fld>
            <a:endParaRPr lang="en-US"/>
          </a:p>
        </p:txBody>
      </p:sp>
      <p:sp>
        <p:nvSpPr>
          <p:cNvPr id="4403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378700" cy="121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Overflow Flip/Flop</a:t>
            </a:r>
          </a:p>
        </p:txBody>
      </p:sp>
      <p:sp>
        <p:nvSpPr>
          <p:cNvPr id="44037" name="Rectangle 108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grpSp>
        <p:nvGrpSpPr>
          <p:cNvPr id="44038" name="Group 1126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4039" name="Line 1080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Rectangle 1082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4041" name="Rectangle 1083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4042" name="Rectangle 1084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4043" name="Rectangle 1085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4044" name="Rectangle 1086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4045" name="Line 1087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088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089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090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091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092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093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1094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AutoShape 1095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4054" name="Line 1096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1097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1098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1099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1100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1101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1102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AutoShape 1103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4062" name="Line 1104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1105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1107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1109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1110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1111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Text Box 1112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4069" name="Rectangle 1113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NewPC</a:t>
              </a:r>
            </a:p>
          </p:txBody>
        </p:sp>
        <p:sp>
          <p:nvSpPr>
            <p:cNvPr id="44070" name="Rectangle 1114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4071" name="Line 1117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2" name="Freeform 1118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3" name="Line 1119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4" name="Line 1120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5" name="Line 1121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6" name="Freeform 1123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7" name="Line 1124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8" name="Text Box 1125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8011F-F333-4656-9C59-F17ACC668DDD}" type="slidenum">
              <a:rPr lang="en-US"/>
              <a:pPr/>
              <a:t>27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interrupt cycle, the CPU has to check for an interrupt each time an instruction is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Modifications have to be made to the instruction set to incorporate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 operation code of 05 will be added to accommodate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 the end of each execution cycle, the DECODER will be set to 05 instead of 00, to check for interrupts at the end of each execution cycle.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259D0-5A4B-40C3-A531-4DFBBF3FC5C1}" type="slidenum">
              <a:rPr lang="en-US"/>
              <a:pPr/>
              <a:t>28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 05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If OV=1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		Then HALT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	DECODER </a:t>
            </a:r>
            <a:r>
              <a:rPr lang="en-US" smtClean="0">
                <a:sym typeface="Wingdings" pitchFamily="2" charset="2"/>
              </a:rPr>
              <a:t>00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Abnormal End (ABEND) for Overflow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C4237-2848-445D-82DF-5A2B64BF4616}" type="slidenum">
              <a:rPr lang="en-US"/>
              <a:pPr/>
              <a:t>29</a:t>
            </a:fld>
            <a:endParaRPr 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Abend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Then HALT</a:t>
            </a:r>
            <a:endParaRPr lang="en-US" sz="2000">
              <a:solidFill>
                <a:schemeClr val="folHlink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folHlink"/>
                </a:solidFill>
              </a:rPr>
              <a:t>DECODER</a:t>
            </a:r>
            <a:r>
              <a:rPr lang="en-US" sz="2000">
                <a:solidFill>
                  <a:schemeClr val="folHlink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chemeClr val="folHlink"/>
                </a:solidFill>
              </a:rPr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ISA –Interrupt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70DB3-9293-41A2-973C-C8A18A52C0DB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Von-Neumann Machine (VN)</a:t>
            </a:r>
          </a:p>
        </p:txBody>
      </p:sp>
      <p:grpSp>
        <p:nvGrpSpPr>
          <p:cNvPr id="20485" name="Group 38"/>
          <p:cNvGrpSpPr>
            <a:grpSpLocks/>
          </p:cNvGrpSpPr>
          <p:nvPr/>
        </p:nvGrpSpPr>
        <p:grpSpPr bwMode="auto">
          <a:xfrm>
            <a:off x="2057400" y="2057400"/>
            <a:ext cx="4740275" cy="4191000"/>
            <a:chOff x="1296" y="1296"/>
            <a:chExt cx="2986" cy="2640"/>
          </a:xfrm>
        </p:grpSpPr>
        <p:sp>
          <p:nvSpPr>
            <p:cNvPr id="20487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5"/>
            <p:cNvSpPr>
              <a:spLocks noChangeArrowheads="1"/>
            </p:cNvSpPr>
            <p:nvPr/>
          </p:nvSpPr>
          <p:spPr bwMode="auto">
            <a:xfrm>
              <a:off x="2520" y="1296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PC</a:t>
              </a:r>
            </a:p>
          </p:txBody>
        </p:sp>
        <p:sp>
          <p:nvSpPr>
            <p:cNvPr id="20489" name="Rectangle 6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20490" name="Rectangle 7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20491" name="Rectangle 8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20492" name="Rectangle 9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20493" name="Rectangle 10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3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4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8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AutoShape 19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20503" name="Line 20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1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2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3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4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5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6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AutoShape 27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20511" name="Line 28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29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0"/>
            <p:cNvSpPr>
              <a:spLocks noChangeShapeType="1"/>
            </p:cNvSpPr>
            <p:nvPr/>
          </p:nvSpPr>
          <p:spPr bwMode="auto">
            <a:xfrm>
              <a:off x="1872" y="3504"/>
              <a:ext cx="11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1"/>
            <p:cNvSpPr>
              <a:spLocks noChangeShapeType="1"/>
            </p:cNvSpPr>
            <p:nvPr/>
          </p:nvSpPr>
          <p:spPr bwMode="auto">
            <a:xfrm flipV="1">
              <a:off x="1883" y="359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2"/>
            <p:cNvSpPr>
              <a:spLocks noChangeShapeType="1"/>
            </p:cNvSpPr>
            <p:nvPr/>
          </p:nvSpPr>
          <p:spPr bwMode="auto">
            <a:xfrm>
              <a:off x="1737" y="3477"/>
              <a:ext cx="3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3"/>
            <p:cNvSpPr>
              <a:spLocks noChangeShapeType="1"/>
            </p:cNvSpPr>
            <p:nvPr/>
          </p:nvSpPr>
          <p:spPr bwMode="auto">
            <a:xfrm flipV="1">
              <a:off x="1740" y="3707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4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5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37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</p:grpSp>
      <p:sp>
        <p:nvSpPr>
          <p:cNvPr id="20486" name="Text Box 39"/>
          <p:cNvSpPr txBox="1">
            <a:spLocks noChangeArrowheads="1"/>
          </p:cNvSpPr>
          <p:nvPr/>
        </p:nvSpPr>
        <p:spPr bwMode="auto">
          <a:xfrm>
            <a:off x="1905000" y="4572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8475E-E9AD-40CB-8F79-99B46D7ECED8}" type="slidenum">
              <a:rPr lang="en-US"/>
              <a:pPr/>
              <a:t>30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Handling Routine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Instead of halting the machine, the flow of execution can be transferred to an </a:t>
            </a:r>
            <a:r>
              <a:rPr lang="en-US" i="1" smtClean="0"/>
              <a:t>interrupt handling routine</a:t>
            </a:r>
          </a:p>
          <a:p>
            <a:pPr eaLnBrk="1" hangingPunct="1"/>
            <a:r>
              <a:rPr lang="en-US" smtClean="0"/>
              <a:t>This is done by loading the PC register with the start address of the interrupt handler in memory from NEWPC.</a:t>
            </a:r>
          </a:p>
          <a:p>
            <a:pPr eaLnBrk="1" hangingPunct="1"/>
            <a:r>
              <a:rPr lang="en-US" smtClean="0"/>
              <a:t>Causes a change in the Interrupt Cycle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55A55-35AF-4E01-A765-DB1FD7293598}" type="slidenum">
              <a:rPr lang="en-US"/>
              <a:pPr/>
              <a:t>31</a:t>
            </a:fld>
            <a:endParaRPr lang="en-US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9164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Rectangle 5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9166" name="Rectangle 6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9167" name="Rectangle 7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9168" name="Rectangle 8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9169" name="Rectangle 9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9170" name="Line 10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1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12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3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14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15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16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17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AutoShape 18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9179" name="Line 19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0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1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22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23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24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25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AutoShape 26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9187" name="Line 27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Text Box 33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9194" name="Rectangle 34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folHlink"/>
                  </a:solidFill>
                </a:rPr>
                <a:t>NewPC = 0000</a:t>
              </a:r>
            </a:p>
          </p:txBody>
        </p:sp>
        <p:sp>
          <p:nvSpPr>
            <p:cNvPr id="49195" name="Rectangle 35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9196" name="Line 36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7" name="Freeform 37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8" name="Line 38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9" name="Line 39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0" name="Line 40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1" name="Freeform 41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2" name="Line 42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3" name="Text Box 43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  <p:sp>
        <p:nvSpPr>
          <p:cNvPr id="49158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Handler Takes Control of VN</a:t>
            </a:r>
          </a:p>
        </p:txBody>
      </p:sp>
      <p:sp>
        <p:nvSpPr>
          <p:cNvPr id="49159" name="Line 46"/>
          <p:cNvSpPr>
            <a:spLocks noChangeShapeType="1"/>
          </p:cNvSpPr>
          <p:nvPr/>
        </p:nvSpPr>
        <p:spPr bwMode="auto">
          <a:xfrm>
            <a:off x="3657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0" name="Text Box 48"/>
          <p:cNvSpPr txBox="1">
            <a:spLocks noChangeArrowheads="1"/>
          </p:cNvSpPr>
          <p:nvPr/>
        </p:nvSpPr>
        <p:spPr bwMode="auto">
          <a:xfrm>
            <a:off x="3794125" y="3846513"/>
            <a:ext cx="146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(USER PROGRAM)</a:t>
            </a:r>
          </a:p>
        </p:txBody>
      </p:sp>
      <p:sp>
        <p:nvSpPr>
          <p:cNvPr id="49161" name="Text Box 49"/>
          <p:cNvSpPr txBox="1">
            <a:spLocks noChangeArrowheads="1"/>
          </p:cNvSpPr>
          <p:nvPr/>
        </p:nvSpPr>
        <p:spPr bwMode="auto">
          <a:xfrm>
            <a:off x="3717925" y="3465513"/>
            <a:ext cx="1889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(INTERRUPT HANDLER)</a:t>
            </a:r>
          </a:p>
        </p:txBody>
      </p:sp>
      <p:sp>
        <p:nvSpPr>
          <p:cNvPr id="49162" name="Line 50"/>
          <p:cNvSpPr>
            <a:spLocks noChangeShapeType="1"/>
          </p:cNvSpPr>
          <p:nvPr/>
        </p:nvSpPr>
        <p:spPr bwMode="auto">
          <a:xfrm flipH="1">
            <a:off x="5791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53"/>
          <p:cNvSpPr txBox="1">
            <a:spLocks noChangeArrowheads="1"/>
          </p:cNvSpPr>
          <p:nvPr/>
        </p:nvSpPr>
        <p:spPr bwMode="auto">
          <a:xfrm>
            <a:off x="5927725" y="29368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chemeClr val="folHlink"/>
                </a:solidFill>
              </a:rPr>
              <a:t>0000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CA4AE-42FB-41D6-8F26-DE59A42086EB}" type="slidenum">
              <a:rPr lang="en-US"/>
              <a:pPr/>
              <a:t>32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r>
              <a:rPr lang="en-US" smtClean="0"/>
              <a:t> 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If OV=1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Then PC</a:t>
            </a:r>
            <a:r>
              <a:rPr lang="en-US" smtClean="0">
                <a:sym typeface="Wingdings" pitchFamily="2" charset="2"/>
              </a:rPr>
              <a:t>NEWPC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to interrupt handler at memory location 1000</a:t>
            </a:r>
          </a:p>
          <a:p>
            <a:pPr eaLnBrk="1" hangingPunct="1"/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4CB03B-7B24-49C7-BBF4-FD2AE5DAB5F6}" type="slidenum">
              <a:rPr lang="en-US"/>
              <a:pPr/>
              <a:t>33</a:t>
            </a:fld>
            <a:endParaRPr lang="en-US"/>
          </a:p>
        </p:txBody>
      </p:sp>
      <p:sp>
        <p:nvSpPr>
          <p:cNvPr id="51204" name="Rectangle 1026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Interrupt Handler Routine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PC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NEWPC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51205" name="Rectangle 1027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DECODER</a:t>
            </a:r>
            <a:r>
              <a:rPr lang="en-US" sz="2000">
                <a:latin typeface="Wingdings" pitchFamily="2" charset="2"/>
              </a:rPr>
              <a:t>ç</a:t>
            </a:r>
            <a:r>
              <a:rPr lang="en-US" sz="2000"/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51206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Hardware/Software Bridge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2A8CF-07FF-456F-92E4-01E61B690836}" type="slidenum">
              <a:rPr lang="en-US"/>
              <a:pPr/>
              <a:t>34</a:t>
            </a:fld>
            <a:endParaRPr lang="en-US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The interrupt handler is the first extension layer or virtual machine developed over VN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First step towards an operating system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28956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Freeform 4"/>
          <p:cNvSpPr>
            <a:spLocks/>
          </p:cNvSpPr>
          <p:nvPr/>
        </p:nvSpPr>
        <p:spPr bwMode="auto">
          <a:xfrm>
            <a:off x="3581400" y="4648200"/>
            <a:ext cx="1295400" cy="685800"/>
          </a:xfrm>
          <a:custGeom>
            <a:avLst/>
            <a:gdLst>
              <a:gd name="T0" fmla="*/ 0 w 816"/>
              <a:gd name="T1" fmla="*/ 1088707500 h 432"/>
              <a:gd name="T2" fmla="*/ 0 w 816"/>
              <a:gd name="T3" fmla="*/ 0 h 432"/>
              <a:gd name="T4" fmla="*/ 2056447500 w 816"/>
              <a:gd name="T5" fmla="*/ 0 h 432"/>
              <a:gd name="T6" fmla="*/ 2056447500 w 816"/>
              <a:gd name="T7" fmla="*/ 10887075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432"/>
              <a:gd name="T14" fmla="*/ 816 w 81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432">
                <a:moveTo>
                  <a:pt x="0" y="432"/>
                </a:moveTo>
                <a:lnTo>
                  <a:pt x="0" y="0"/>
                </a:lnTo>
                <a:lnTo>
                  <a:pt x="816" y="0"/>
                </a:lnTo>
                <a:lnTo>
                  <a:pt x="81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Freeform 5"/>
          <p:cNvSpPr>
            <a:spLocks/>
          </p:cNvSpPr>
          <p:nvPr/>
        </p:nvSpPr>
        <p:spPr bwMode="auto">
          <a:xfrm>
            <a:off x="2895600" y="4114800"/>
            <a:ext cx="2514600" cy="1219200"/>
          </a:xfrm>
          <a:custGeom>
            <a:avLst/>
            <a:gdLst>
              <a:gd name="T0" fmla="*/ 0 w 1584"/>
              <a:gd name="T1" fmla="*/ 1935480000 h 768"/>
              <a:gd name="T2" fmla="*/ 0 w 1584"/>
              <a:gd name="T3" fmla="*/ 0 h 768"/>
              <a:gd name="T4" fmla="*/ 2147483647 w 1584"/>
              <a:gd name="T5" fmla="*/ 0 h 768"/>
              <a:gd name="T6" fmla="*/ 2147483647 w 1584"/>
              <a:gd name="T7" fmla="*/ 19354800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768"/>
              <a:gd name="T14" fmla="*/ 1584 w 158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768">
                <a:moveTo>
                  <a:pt x="0" y="76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3276600" y="4114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Interrupt Handler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2667000" y="55626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Handler Virtual Machine</a:t>
            </a:r>
          </a:p>
        </p:txBody>
      </p:sp>
      <p:sp>
        <p:nvSpPr>
          <p:cNvPr id="5223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Virtual Machine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23089F-1C15-494B-A80C-D5A7B029A3AA}" type="slidenum">
              <a:rPr lang="en-US"/>
              <a:pPr/>
              <a:t>35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interrupt handler has to be loaded into memory along with any user program.</a:t>
            </a:r>
          </a:p>
          <a:p>
            <a:pPr eaLnBrk="1" hangingPunct="1"/>
            <a:r>
              <a:rPr lang="en-US" smtClean="0"/>
              <a:t>Sharing memory space raises a new problem:  the user program might eventually execute an instruction which may modify the interrupt handler routine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A7FEA-B4E0-411E-B703-EBCD1FA05E2E}" type="slidenum">
              <a:rPr lang="en-US"/>
              <a:pPr/>
              <a:t>36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 Example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214563"/>
            <a:ext cx="3586163" cy="3805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Interrupt Handler is loaded at MEM[0] with a length of 4000 words.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User program executes: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STORE&lt;3500&gt;, thus modifying the handler routine.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914400" y="2895600"/>
            <a:ext cx="2590800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914400" y="48006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Interrupt Handler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1143000" y="5181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User Program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H="1">
            <a:off x="3505200" y="4800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4114800" y="457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>
            <a:off x="3505200" y="4267200"/>
            <a:ext cx="60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3500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94251-738A-479A-AE94-CA3565321F29}" type="slidenum">
              <a:rPr lang="en-US"/>
              <a:pPr/>
              <a:t>37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new mechanism must be implemented in order to protect the interrupt handler routine from user programs.</a:t>
            </a:r>
          </a:p>
          <a:p>
            <a:pPr eaLnBrk="1" hangingPunct="1"/>
            <a:r>
              <a:rPr lang="en-US" smtClean="0"/>
              <a:t>The memory protection mechanism has three components:  a fence register, a device to compare addresses, and a flip flop to be set if a memory violation occurs.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54828-BE6A-4209-AA4E-62C996AEFC8A}" type="slidenum">
              <a:rPr lang="en-US"/>
              <a:pPr/>
              <a:t>38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 Components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Fence Register:  register loaded with the address of the boundary between the interrupt handler routine and the user program</a:t>
            </a:r>
          </a:p>
          <a:p>
            <a:pPr eaLnBrk="1" hangingPunct="1"/>
            <a:r>
              <a:rPr lang="en-US" sz="2800" smtClean="0"/>
              <a:t>Device for Address Comparisons:  compares the fence register with any addresses that the user program attempts to access</a:t>
            </a:r>
          </a:p>
          <a:p>
            <a:pPr eaLnBrk="1" hangingPunct="1"/>
            <a:r>
              <a:rPr lang="en-US" sz="2800" smtClean="0"/>
              <a:t>Flip/Flop:  is set to 1 if a memory violation occurs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73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BCD8D-E7B9-42C1-AD49-5CCB7D51D8D7}" type="slidenum">
              <a:rPr lang="en-US"/>
              <a:pPr/>
              <a:t>39</a:t>
            </a:fld>
            <a:endParaRPr lang="en-US"/>
          </a:p>
        </p:txBody>
      </p:sp>
      <p:sp>
        <p:nvSpPr>
          <p:cNvPr id="57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Memory Protection</a:t>
            </a:r>
          </a:p>
        </p:txBody>
      </p:sp>
      <p:sp>
        <p:nvSpPr>
          <p:cNvPr id="57349" name="Line 1028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1029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57351" name="Rectangle 1030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57352" name="Rectangle 1031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57353" name="Rectangle 1032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57354" name="Rectangle 1033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57355" name="Line 1034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1035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036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037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039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AutoShape 1042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1047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1048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1049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AutoShape 1050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71" name="Line 1051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Line 1052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1054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Line 1055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Line 1056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Text Box 1057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57378" name="Rectangle 1058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57379" name="Rectangle 1059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OldPC</a:t>
            </a:r>
          </a:p>
        </p:txBody>
      </p:sp>
      <p:sp>
        <p:nvSpPr>
          <p:cNvPr id="57380" name="Line 1060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1" name="Freeform 1061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2" name="Line 1062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3" name="Line 1063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4" name="Line 1064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5" name="Freeform 1065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6" name="Line 1066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7" name="Text Box 1067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57388" name="Rectangle 1068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57389" name="AutoShape 1069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90" name="Text Box 1070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57391" name="Rectangle 1071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Text Box 1072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57393" name="Text Box 1073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57394" name="Line 1074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5" name="Line 1075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6" name="Line 1076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7" name="Freeform 1077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8" name="Line 107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7F0FB-2F1B-4EE3-A2AD-8CDCF2F814B3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Instruction cycle, or machine cycle, in VN is composed of 2 steps:</a:t>
            </a:r>
          </a:p>
          <a:p>
            <a:pPr eaLnBrk="1" hangingPunct="1"/>
            <a:r>
              <a:rPr lang="en-US" sz="2800" smtClean="0"/>
              <a:t>1.  Fetch Cycle:  instructions are retrieved from memory</a:t>
            </a:r>
          </a:p>
          <a:p>
            <a:pPr eaLnBrk="1" hangingPunct="1"/>
            <a:r>
              <a:rPr lang="en-US" sz="2800" smtClean="0"/>
              <a:t>2.  Execution Cycle:  instructions are executed</a:t>
            </a:r>
          </a:p>
          <a:p>
            <a:pPr eaLnBrk="1" hangingPunct="1"/>
            <a:r>
              <a:rPr lang="en-US" sz="2800" smtClean="0"/>
              <a:t>A hardware description language will be used to understand how instructions are executed in VN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BA3558-39F9-4919-832A-E10009B0ACBA}" type="slidenum">
              <a:rPr lang="en-US"/>
              <a:pPr/>
              <a:t>40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Changes to the ISA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With the inclusion of the mechanism to protect the Interrupt Handler, some modifications need to be made to the ISA (Instruction Set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Instructions Load, Add, and Store have to be modified to check the value of the Memory Protection (MP) once the first step of those instructions has executed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0C5475-0C5E-4A46-B9C5-D82060210923}" type="slidenum">
              <a:rPr lang="en-US"/>
              <a:pPr/>
              <a:t>41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Modified ISA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01 Load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MAR</a:t>
            </a:r>
            <a:r>
              <a:rPr lang="en-US" sz="1800" smtClean="0"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</a:t>
            </a:r>
            <a:r>
              <a:rPr lang="en-US" sz="18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1800" smtClean="0"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	A MDR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</a:t>
            </a:r>
            <a:r>
              <a:rPr lang="en-US" sz="2000" smtClean="0">
                <a:sym typeface="Wingdings" pitchFamily="2" charset="2"/>
              </a:rPr>
              <a:t>DECODER 05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02 Add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2000" smtClean="0"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A  A + 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DECODER 05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03 Store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2" charset="2"/>
              </a:rPr>
              <a:t>IR.Address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2000" smtClean="0">
                <a:sym typeface="Wingdings" pitchFamily="2" charset="2"/>
              </a:rPr>
              <a:t> Then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MDR A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MEM[MAR]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Decoder 05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05 </a:t>
            </a:r>
            <a:r>
              <a:rPr lang="en-US" sz="2000" u="sng" smtClean="0">
                <a:solidFill>
                  <a:schemeClr val="folHlink"/>
                </a:solidFill>
              </a:rPr>
              <a:t>Interrupt Handler Routine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 	IF OV = 1 PC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	IF MP = 1 PC 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	DECODER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290597-7D29-4E7B-8486-2095032556A8}" type="slidenum">
              <a:rPr lang="en-US"/>
              <a:pPr/>
              <a:t>42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 (PSW)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PSW, or Program State Word, is a structure that give us information about the state of a program.</a:t>
            </a:r>
          </a:p>
          <a:p>
            <a:pPr eaLnBrk="1" hangingPunct="1"/>
            <a:r>
              <a:rPr lang="en-US" smtClean="0"/>
              <a:t>In this register, we have the PC, MODE, Interrupt Flags, and the Mask(defined later)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14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DA24F9-2E16-46E5-85AB-712DCFADC1BE}" type="slidenum">
              <a:rPr lang="en-US"/>
              <a:pPr/>
              <a:t>43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61445" name="Rectangle 79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6" name="Line 80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7" name="Line 81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8" name="Line 82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9" name="Line 83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0" name="Line 84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1" name="Line 85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2" name="Line 86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3" name="Line 87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4" name="Text Box 88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1455" name="Text Box 89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1456" name="Text Box 90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1457" name="Text Box 91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8" name="Text Box 93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1459" name="Text Box 94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1460" name="Text Box 96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1461" name="Line 98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E3151-ABB0-4E04-9F84-027E11E7E2A3}" type="slidenum">
              <a:rPr lang="en-US"/>
              <a:pPr/>
              <a:t>44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if a user program attempted to modify the fence register?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The register is not protected so it does not fall under the previous memory protection mechanism.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the idea of privileged instructions to denote which instructions are prohibited to user programs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89935-336E-4764-A394-DC68200AEC62}" type="slidenum">
              <a:rPr lang="en-US"/>
              <a:pPr/>
              <a:t>45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 Implementation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distinguish between times when privileged instructions either are or are not allowed, the computer operates in two </a:t>
            </a:r>
            <a:r>
              <a:rPr lang="en-US" sz="2800" i="1" smtClean="0"/>
              <a:t>modes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User mode: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Supervisor mode: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From now on, </a:t>
            </a:r>
            <a:r>
              <a:rPr lang="en-US" sz="2800" i="1" smtClean="0"/>
              <a:t>interrupt handler</a:t>
            </a:r>
            <a:r>
              <a:rPr lang="en-US" sz="2800" smtClean="0"/>
              <a:t> and </a:t>
            </a:r>
            <a:r>
              <a:rPr lang="en-US" sz="2800" i="1" smtClean="0"/>
              <a:t>supervisor</a:t>
            </a:r>
            <a:r>
              <a:rPr lang="en-US" sz="2800" smtClean="0"/>
              <a:t> are terms that can be used interchangeably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User mode, only a subset of the instruction set can be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supervisor has access to all instructions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9C0EC-CD53-4769-B05B-53BD5C98C44B}" type="slidenum">
              <a:rPr lang="en-US"/>
              <a:pPr/>
              <a:t>46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Implementing Privileged Instructions cont.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1.  Add another flip/flop (flag) to the CPU and denote it as the mode bit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  Create a mechanism in the CPU to avoid the execution of privileged instructions by user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3.  The instruction set has to be organized in such a way that all privileged instructions have operation codes greater than a given number.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-For example, if the ISA has 120 instructions, privileged instructions will have operation codes greater than 59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3F0EB-48B3-47E8-AE1D-DA7FCA66FD64}" type="slidenum">
              <a:rPr lang="en-US"/>
              <a:pPr/>
              <a:t>47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device compares the opcode in the Instruction Register (IR.OP) with the opcode of the last non-privileged instruction.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outcome yields a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1</a:t>
            </a:r>
            <a:r>
              <a:rPr lang="ja-JP" altLang="en-US" sz="2400" smtClean="0"/>
              <a:t>”</a:t>
            </a:r>
            <a:r>
              <a:rPr lang="en-US" altLang="ja-JP" sz="2400" smtClean="0"/>
              <a:t>, then this is a privileged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outcome is then compared with the mode bit.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mode is 0 (indicating user mode), and it is a privileged instruction, then the Privileged Instruction bit (PI) is set to one.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hardware will detect the event, and the interrupt handler routine will be executed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3FA4F-7E16-4E56-9C0C-BA4DEAAF9D9A}" type="slidenum">
              <a:rPr lang="en-US"/>
              <a:pPr/>
              <a:t>48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 Cont.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819650" y="2286000"/>
            <a:ext cx="963613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IR.OP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6427788" y="2286000"/>
            <a:ext cx="963612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59</a:t>
            </a:r>
          </a:p>
        </p:txBody>
      </p:sp>
      <p:sp>
        <p:nvSpPr>
          <p:cNvPr id="66567" name="AutoShape 5"/>
          <p:cNvSpPr>
            <a:spLocks noChangeArrowheads="1"/>
          </p:cNvSpPr>
          <p:nvPr/>
        </p:nvSpPr>
        <p:spPr bwMode="auto">
          <a:xfrm>
            <a:off x="5300663" y="3222625"/>
            <a:ext cx="1608137" cy="779463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/>
              <a:t>    &gt;</a:t>
            </a:r>
          </a:p>
        </p:txBody>
      </p:sp>
      <p:sp>
        <p:nvSpPr>
          <p:cNvPr id="66568" name="Line 6"/>
          <p:cNvSpPr>
            <a:spLocks noChangeShapeType="1"/>
          </p:cNvSpPr>
          <p:nvPr/>
        </p:nvSpPr>
        <p:spPr bwMode="auto">
          <a:xfrm>
            <a:off x="5624513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7"/>
          <p:cNvSpPr>
            <a:spLocks noChangeShapeType="1"/>
          </p:cNvSpPr>
          <p:nvPr/>
        </p:nvSpPr>
        <p:spPr bwMode="auto">
          <a:xfrm>
            <a:off x="6586538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AutoShape 8"/>
          <p:cNvSpPr>
            <a:spLocks noChangeArrowheads="1"/>
          </p:cNvSpPr>
          <p:nvPr/>
        </p:nvSpPr>
        <p:spPr bwMode="auto">
          <a:xfrm rot="5400000">
            <a:off x="5310188" y="4457700"/>
            <a:ext cx="625475" cy="9620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783263" y="4002088"/>
            <a:ext cx="0" cy="623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Rectangle 10"/>
          <p:cNvSpPr>
            <a:spLocks noChangeArrowheads="1"/>
          </p:cNvSpPr>
          <p:nvPr/>
        </p:nvSpPr>
        <p:spPr bwMode="auto">
          <a:xfrm>
            <a:off x="2728913" y="3065463"/>
            <a:ext cx="963612" cy="62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Mode </a:t>
            </a:r>
          </a:p>
          <a:p>
            <a:pPr eaLnBrk="0" hangingPunct="0"/>
            <a:r>
              <a:rPr lang="en-US" sz="1600"/>
              <a:t>Bit = 0</a:t>
            </a:r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3211513" y="3690938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AutoShape 13"/>
          <p:cNvSpPr>
            <a:spLocks noChangeArrowheads="1"/>
          </p:cNvSpPr>
          <p:nvPr/>
        </p:nvSpPr>
        <p:spPr bwMode="auto">
          <a:xfrm rot="5360083">
            <a:off x="3866357" y="4001294"/>
            <a:ext cx="622300" cy="312737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3211513" y="4159250"/>
            <a:ext cx="804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5624513" y="52514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Text Box 18"/>
          <p:cNvSpPr txBox="1">
            <a:spLocks noChangeArrowheads="1"/>
          </p:cNvSpPr>
          <p:nvPr/>
        </p:nvSpPr>
        <p:spPr bwMode="auto">
          <a:xfrm>
            <a:off x="5105400" y="5562600"/>
            <a:ext cx="1143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PI</a:t>
            </a:r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54102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9" name="Line 20"/>
          <p:cNvSpPr>
            <a:spLocks noChangeShapeType="1"/>
          </p:cNvSpPr>
          <p:nvPr/>
        </p:nvSpPr>
        <p:spPr bwMode="auto">
          <a:xfrm>
            <a:off x="43434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80" name="Oval 22"/>
          <p:cNvSpPr>
            <a:spLocks noChangeArrowheads="1"/>
          </p:cNvSpPr>
          <p:nvPr/>
        </p:nvSpPr>
        <p:spPr bwMode="auto">
          <a:xfrm>
            <a:off x="43434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916F9-4FC2-46CC-AADD-90C40C1ED423}" type="slidenum">
              <a:rPr lang="en-US"/>
              <a:pPr/>
              <a:t>49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CPU After Mode Flag Addition</a:t>
            </a:r>
          </a:p>
        </p:txBody>
      </p:sp>
      <p:sp>
        <p:nvSpPr>
          <p:cNvPr id="67589" name="Text Box 16"/>
          <p:cNvSpPr txBox="1">
            <a:spLocks noChangeArrowheads="1"/>
          </p:cNvSpPr>
          <p:nvPr/>
        </p:nvSpPr>
        <p:spPr bwMode="auto">
          <a:xfrm>
            <a:off x="10668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CPU</a:t>
            </a:r>
          </a:p>
        </p:txBody>
      </p:sp>
      <p:grpSp>
        <p:nvGrpSpPr>
          <p:cNvPr id="67590" name="Group 20"/>
          <p:cNvGrpSpPr>
            <a:grpSpLocks/>
          </p:cNvGrpSpPr>
          <p:nvPr/>
        </p:nvGrpSpPr>
        <p:grpSpPr bwMode="auto">
          <a:xfrm>
            <a:off x="990600" y="2438400"/>
            <a:ext cx="7772400" cy="3048000"/>
            <a:chOff x="624" y="1536"/>
            <a:chExt cx="4896" cy="1920"/>
          </a:xfrm>
        </p:grpSpPr>
        <p:sp>
          <p:nvSpPr>
            <p:cNvPr id="67591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3840" cy="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5"/>
            <p:cNvSpPr>
              <a:spLocks noChangeShapeType="1"/>
            </p:cNvSpPr>
            <p:nvPr/>
          </p:nvSpPr>
          <p:spPr bwMode="auto">
            <a:xfrm>
              <a:off x="624" y="2784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3" name="Text Box 6"/>
            <p:cNvSpPr txBox="1">
              <a:spLocks noChangeArrowheads="1"/>
            </p:cNvSpPr>
            <p:nvPr/>
          </p:nvSpPr>
          <p:spPr bwMode="auto">
            <a:xfrm>
              <a:off x="816" y="1728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67594" name="Text Box 7"/>
            <p:cNvSpPr txBox="1">
              <a:spLocks noChangeArrowheads="1"/>
            </p:cNvSpPr>
            <p:nvPr/>
          </p:nvSpPr>
          <p:spPr bwMode="auto">
            <a:xfrm>
              <a:off x="3600" y="1680"/>
              <a:ext cx="62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Mode</a:t>
              </a:r>
            </a:p>
          </p:txBody>
        </p:sp>
        <p:sp>
          <p:nvSpPr>
            <p:cNvPr id="67595" name="Text Box 8"/>
            <p:cNvSpPr txBox="1">
              <a:spLocks noChangeArrowheads="1"/>
            </p:cNvSpPr>
            <p:nvPr/>
          </p:nvSpPr>
          <p:spPr bwMode="auto">
            <a:xfrm>
              <a:off x="1920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67596" name="Text Box 9"/>
            <p:cNvSpPr txBox="1">
              <a:spLocks noChangeArrowheads="1"/>
            </p:cNvSpPr>
            <p:nvPr/>
          </p:nvSpPr>
          <p:spPr bwMode="auto">
            <a:xfrm>
              <a:off x="2448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67597" name="Text Box 10"/>
            <p:cNvSpPr txBox="1">
              <a:spLocks noChangeArrowheads="1"/>
            </p:cNvSpPr>
            <p:nvPr/>
          </p:nvSpPr>
          <p:spPr bwMode="auto">
            <a:xfrm>
              <a:off x="2976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67598" name="Text Box 11"/>
            <p:cNvSpPr txBox="1">
              <a:spLocks noChangeArrowheads="1"/>
            </p:cNvSpPr>
            <p:nvPr/>
          </p:nvSpPr>
          <p:spPr bwMode="auto">
            <a:xfrm>
              <a:off x="816" y="2160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NewPC</a:t>
              </a:r>
            </a:p>
          </p:txBody>
        </p:sp>
        <p:sp>
          <p:nvSpPr>
            <p:cNvPr id="67599" name="Text Box 12"/>
            <p:cNvSpPr txBox="1">
              <a:spLocks noChangeArrowheads="1"/>
            </p:cNvSpPr>
            <p:nvPr/>
          </p:nvSpPr>
          <p:spPr bwMode="auto">
            <a:xfrm>
              <a:off x="3456" y="2256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Fence</a:t>
              </a:r>
            </a:p>
          </p:txBody>
        </p:sp>
        <p:sp>
          <p:nvSpPr>
            <p:cNvPr id="67600" name="Text Box 13"/>
            <p:cNvSpPr txBox="1">
              <a:spLocks noChangeArrowheads="1"/>
            </p:cNvSpPr>
            <p:nvPr/>
          </p:nvSpPr>
          <p:spPr bwMode="auto">
            <a:xfrm>
              <a:off x="768" y="2928"/>
              <a:ext cx="115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Accumulator</a:t>
              </a:r>
            </a:p>
          </p:txBody>
        </p:sp>
        <p:sp>
          <p:nvSpPr>
            <p:cNvPr id="67601" name="Text Box 14"/>
            <p:cNvSpPr txBox="1">
              <a:spLocks noChangeArrowheads="1"/>
            </p:cNvSpPr>
            <p:nvPr/>
          </p:nvSpPr>
          <p:spPr bwMode="auto">
            <a:xfrm>
              <a:off x="4512" y="1632"/>
              <a:ext cx="1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Supervisor Mode</a:t>
              </a:r>
            </a:p>
          </p:txBody>
        </p:sp>
        <p:sp>
          <p:nvSpPr>
            <p:cNvPr id="67602" name="Text Box 15"/>
            <p:cNvSpPr txBox="1">
              <a:spLocks noChangeArrowheads="1"/>
            </p:cNvSpPr>
            <p:nvPr/>
          </p:nvSpPr>
          <p:spPr bwMode="auto">
            <a:xfrm>
              <a:off x="4512" y="2928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User Mode</a:t>
              </a:r>
            </a:p>
          </p:txBody>
        </p:sp>
        <p:sp>
          <p:nvSpPr>
            <p:cNvPr id="67603" name="Rectangle 17"/>
            <p:cNvSpPr>
              <a:spLocks noChangeArrowheads="1"/>
            </p:cNvSpPr>
            <p:nvPr/>
          </p:nvSpPr>
          <p:spPr bwMode="auto">
            <a:xfrm>
              <a:off x="720" y="1632"/>
              <a:ext cx="3600" cy="480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8"/>
            <p:cNvSpPr txBox="1">
              <a:spLocks noChangeArrowheads="1"/>
            </p:cNvSpPr>
            <p:nvPr/>
          </p:nvSpPr>
          <p:spPr bwMode="auto">
            <a:xfrm>
              <a:off x="4656" y="225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PSW</a:t>
              </a:r>
            </a:p>
          </p:txBody>
        </p:sp>
        <p:sp>
          <p:nvSpPr>
            <p:cNvPr id="67605" name="Line 19"/>
            <p:cNvSpPr>
              <a:spLocks noChangeShapeType="1"/>
            </p:cNvSpPr>
            <p:nvPr/>
          </p:nvSpPr>
          <p:spPr bwMode="auto">
            <a:xfrm flipH="1" flipV="1">
              <a:off x="4368" y="2112"/>
              <a:ext cx="336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9CA82-3C28-4DB6-8462-89680CB11ADC}" type="slidenum">
              <a:rPr lang="en-US"/>
              <a:pPr/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PC:  Instruction Pointer is a register that holds the address of the next instruction to be executed.</a:t>
            </a:r>
          </a:p>
          <a:p>
            <a:pPr eaLnBrk="1" hangingPunct="1"/>
            <a:r>
              <a:rPr lang="en-US" sz="2800" smtClean="0"/>
              <a:t>MAR:  Memory Address Register is used to locate a specific memory location to read or write its content.</a:t>
            </a:r>
          </a:p>
          <a:p>
            <a:pPr eaLnBrk="1" hangingPunct="1"/>
            <a:r>
              <a:rPr lang="en-US" sz="2800" smtClean="0"/>
              <a:t>MEM:  Main storage, or RAM (Random Access Memory) and is used to store programs and data.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BF428-9461-41FA-8154-B2336CBDFE20}" type="slidenum">
              <a:rPr lang="en-US"/>
              <a:pPr/>
              <a:t>50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PSW After Mode and PI flag Addition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5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6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7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8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8623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8625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6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8628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8629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68630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96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1004-E5EB-469C-B631-1D40FAF375C3}" type="slidenum">
              <a:rPr lang="en-US"/>
              <a:pPr/>
              <a:t>51</a:t>
            </a:fld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Types of Interrupts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914400" y="39544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Interrupts</a:t>
            </a: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895600" y="2667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Software Interrupts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2971800" y="3962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Interrupts               I/O Interrupt</a:t>
            </a:r>
          </a:p>
        </p:txBody>
      </p:sp>
      <p:sp>
        <p:nvSpPr>
          <p:cNvPr id="69640" name="Text Box 6"/>
          <p:cNvSpPr txBox="1">
            <a:spLocks noChangeArrowheads="1"/>
          </p:cNvSpPr>
          <p:nvPr/>
        </p:nvSpPr>
        <p:spPr bwMode="auto">
          <a:xfrm>
            <a:off x="2971800" y="5334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External 			Timer</a:t>
            </a: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5638800" y="2286000"/>
            <a:ext cx="2895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Traps</a:t>
            </a:r>
          </a:p>
          <a:p>
            <a:pPr>
              <a:spcBef>
                <a:spcPct val="50000"/>
              </a:spcBef>
            </a:pPr>
            <a:r>
              <a:rPr lang="en-US"/>
              <a:t>	System Calls</a:t>
            </a:r>
          </a:p>
        </p:txBody>
      </p:sp>
      <p:sp>
        <p:nvSpPr>
          <p:cNvPr id="69642" name="Line 8"/>
          <p:cNvSpPr>
            <a:spLocks noChangeShapeType="1"/>
          </p:cNvSpPr>
          <p:nvPr/>
        </p:nvSpPr>
        <p:spPr bwMode="auto">
          <a:xfrm>
            <a:off x="56388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638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56388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 flipV="1">
            <a:off x="4114800" y="5562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V="1">
            <a:off x="2286000" y="3048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7" name="Line 13"/>
          <p:cNvSpPr>
            <a:spLocks noChangeShapeType="1"/>
          </p:cNvSpPr>
          <p:nvPr/>
        </p:nvSpPr>
        <p:spPr bwMode="auto">
          <a:xfrm>
            <a:off x="2286000" y="41910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8" name="Line 14"/>
          <p:cNvSpPr>
            <a:spLocks noChangeShapeType="1"/>
          </p:cNvSpPr>
          <p:nvPr/>
        </p:nvSpPr>
        <p:spPr bwMode="auto">
          <a:xfrm>
            <a:off x="2286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9" name="Line 15"/>
          <p:cNvSpPr>
            <a:spLocks noChangeShapeType="1"/>
          </p:cNvSpPr>
          <p:nvPr/>
        </p:nvSpPr>
        <p:spPr bwMode="auto">
          <a:xfrm>
            <a:off x="5638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0" name="Line 16"/>
          <p:cNvSpPr>
            <a:spLocks noChangeShapeType="1"/>
          </p:cNvSpPr>
          <p:nvPr/>
        </p:nvSpPr>
        <p:spPr bwMode="auto">
          <a:xfrm>
            <a:off x="54102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994CCD-AE0B-4ED3-8382-A6D35A317548}" type="slidenum">
              <a:rPr lang="en-US"/>
              <a:pPr/>
              <a:t>52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Traps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interrupt is an exceptional event that is automatically handled by the interrupt handler.</a:t>
            </a:r>
          </a:p>
          <a:p>
            <a:pPr eaLnBrk="1" hangingPunct="1"/>
            <a:r>
              <a:rPr lang="en-US" sz="2800" smtClean="0"/>
              <a:t>In the case of an overflow, memory addressing violation, and the use of privileged instruction in user mode, the handler will abort the program</a:t>
            </a:r>
          </a:p>
          <a:p>
            <a:pPr eaLnBrk="1" hangingPunct="1"/>
            <a:r>
              <a:rPr lang="en-US" sz="2800" smtClean="0"/>
              <a:t>These types of interrupts are called </a:t>
            </a:r>
            <a:r>
              <a:rPr lang="en-US" sz="2800" i="1" smtClean="0"/>
              <a:t>traps</a:t>
            </a:r>
          </a:p>
          <a:p>
            <a:pPr eaLnBrk="1" hangingPunct="1"/>
            <a:r>
              <a:rPr lang="en-US" sz="2800" smtClean="0"/>
              <a:t>All traps are going to be considered synchronous interrupts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7EFE2-9BD9-41CF-8276-7037F9144D49}" type="slidenum">
              <a:rPr lang="en-US"/>
              <a:pPr/>
              <a:t>53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I/O Interrupts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This type of interrupt occurs when a device sends a signal to inform the CPU that an I/O operation has been completed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An I/O flag is used to handle this type of interrupt</a:t>
            </a:r>
          </a:p>
          <a:p>
            <a:pPr eaLnBrk="1" hangingPunct="1"/>
            <a:r>
              <a:rPr lang="en-US" sz="2800" smtClean="0"/>
              <a:t>When an I/O interrupt occurs, the Program State of the running program is saved so that it can be restarted from the same point after the interrupt has been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B88C9-8EC6-44C7-98F9-9D1740DAC394}" type="slidenum">
              <a:rPr lang="en-US"/>
              <a:pPr/>
              <a:t>54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Saving the state of the running program</a:t>
            </a:r>
          </a:p>
        </p:txBody>
      </p:sp>
      <p:sp>
        <p:nvSpPr>
          <p:cNvPr id="72709" name="Line 4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72713" name="Rectangle 8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72714" name="Rectangle 9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72715" name="Line 10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6" name="Line 11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Line 12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3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Line 14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Line 15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AutoShape 17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AutoShape 25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Line 29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5" name="Line 30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6" name="Line 31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7" name="Text Box 32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72738" name="Rectangle 33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72739" name="Rectangle 34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72740" name="Line 35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1" name="Freeform 36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2" name="Line 37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3" name="Line 38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4" name="Line 39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5" name="Freeform 40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6" name="Line 41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7" name="Text Box 42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2748" name="Rectangle 43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72749" name="AutoShape 44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50" name="Text Box 45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72751" name="Rectangle 46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2" name="Text Box 47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72753" name="Text Box 48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2754" name="Line 49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5" name="Line 50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6" name="Line 51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7" name="Freeform 52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8" name="Line 53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37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BFE41-4D66-47DA-9B94-46AB94CDF386}" type="slidenum">
              <a:rPr lang="en-US"/>
              <a:pPr/>
              <a:t>55</a:t>
            </a:fld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762000" y="25908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16002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7848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>
            <a:off x="4800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16002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2133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667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Line 10"/>
          <p:cNvSpPr>
            <a:spLocks noChangeShapeType="1"/>
          </p:cNvSpPr>
          <p:nvPr/>
        </p:nvSpPr>
        <p:spPr bwMode="auto">
          <a:xfrm>
            <a:off x="31242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1" name="Line 11"/>
          <p:cNvSpPr>
            <a:spLocks noChangeShapeType="1"/>
          </p:cNvSpPr>
          <p:nvPr/>
        </p:nvSpPr>
        <p:spPr bwMode="auto">
          <a:xfrm>
            <a:off x="3657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2" name="Text Box 12"/>
          <p:cNvSpPr txBox="1">
            <a:spLocks noChangeArrowheads="1"/>
          </p:cNvSpPr>
          <p:nvPr/>
        </p:nvSpPr>
        <p:spPr bwMode="auto">
          <a:xfrm>
            <a:off x="8382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73743" name="Text Box 13"/>
          <p:cNvSpPr txBox="1">
            <a:spLocks noChangeArrowheads="1"/>
          </p:cNvSpPr>
          <p:nvPr/>
        </p:nvSpPr>
        <p:spPr bwMode="auto">
          <a:xfrm>
            <a:off x="23622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73744" name="Text Box 14"/>
          <p:cNvSpPr txBox="1">
            <a:spLocks noChangeArrowheads="1"/>
          </p:cNvSpPr>
          <p:nvPr/>
        </p:nvSpPr>
        <p:spPr bwMode="auto">
          <a:xfrm>
            <a:off x="5791200" y="26670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73745" name="Text Box 15"/>
          <p:cNvSpPr txBox="1">
            <a:spLocks noChangeArrowheads="1"/>
          </p:cNvSpPr>
          <p:nvPr/>
        </p:nvSpPr>
        <p:spPr bwMode="auto">
          <a:xfrm>
            <a:off x="7924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46" name="Text Box 16"/>
          <p:cNvSpPr txBox="1">
            <a:spLocks noChangeArrowheads="1"/>
          </p:cNvSpPr>
          <p:nvPr/>
        </p:nvSpPr>
        <p:spPr bwMode="auto">
          <a:xfrm>
            <a:off x="7848600" y="3048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73747" name="Text Box 17"/>
          <p:cNvSpPr txBox="1">
            <a:spLocks noChangeArrowheads="1"/>
          </p:cNvSpPr>
          <p:nvPr/>
        </p:nvSpPr>
        <p:spPr bwMode="auto">
          <a:xfrm>
            <a:off x="16002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3748" name="Text Box 18"/>
          <p:cNvSpPr txBox="1">
            <a:spLocks noChangeArrowheads="1"/>
          </p:cNvSpPr>
          <p:nvPr/>
        </p:nvSpPr>
        <p:spPr bwMode="auto">
          <a:xfrm>
            <a:off x="21336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3749" name="Text Box 19"/>
          <p:cNvSpPr txBox="1">
            <a:spLocks noChangeArrowheads="1"/>
          </p:cNvSpPr>
          <p:nvPr/>
        </p:nvSpPr>
        <p:spPr bwMode="auto">
          <a:xfrm>
            <a:off x="26670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73750" name="Text Box 20"/>
          <p:cNvSpPr txBox="1">
            <a:spLocks noChangeArrowheads="1"/>
          </p:cNvSpPr>
          <p:nvPr/>
        </p:nvSpPr>
        <p:spPr bwMode="auto">
          <a:xfrm>
            <a:off x="5334000" y="3505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73751" name="Text Box 22"/>
          <p:cNvSpPr txBox="1">
            <a:spLocks noChangeArrowheads="1"/>
          </p:cNvSpPr>
          <p:nvPr/>
        </p:nvSpPr>
        <p:spPr bwMode="auto">
          <a:xfrm>
            <a:off x="35814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4191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3" name="Rectangle 24"/>
          <p:cNvSpPr>
            <a:spLocks noChangeArrowheads="1"/>
          </p:cNvSpPr>
          <p:nvPr/>
        </p:nvSpPr>
        <p:spPr bwMode="auto">
          <a:xfrm>
            <a:off x="5334000" y="5029200"/>
            <a:ext cx="3352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I/O   Device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>
            <a:off x="38862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H="1" flipV="1">
            <a:off x="38862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0BED0-4258-4639-B2B0-9E51DA629983}" type="slidenum">
              <a:rPr lang="en-US"/>
              <a:pPr/>
              <a:t>56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OV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NEWPC;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MP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NEWPC;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 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PI  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 NEWPC</a:t>
            </a:r>
            <a:r>
              <a:rPr lang="en-US" sz="2400" smtClean="0">
                <a:cs typeface="Times New Roman" pitchFamily="18" charset="0"/>
              </a:rPr>
              <a:t>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</a:t>
            </a:r>
            <a:r>
              <a:rPr lang="en-US" sz="2400" b="1" smtClean="0">
                <a:cs typeface="Times New Roman" pitchFamily="18" charset="0"/>
              </a:rPr>
              <a:t> 	</a:t>
            </a:r>
            <a:r>
              <a:rPr lang="en-US" sz="2400" smtClean="0">
                <a:cs typeface="Times New Roman" pitchFamily="18" charset="0"/>
              </a:rPr>
              <a:t>(ABEND)	 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IF I/O = 1 THEN  OLDPC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 PC;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	      PC 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;						      MODE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1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DECODER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00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lang="en-US" sz="2800" smtClean="0">
                <a:cs typeface="Times New Roman" pitchFamily="18" charset="0"/>
              </a:rPr>
              <a:t>			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19AB3-EAF1-4C1D-A4EF-9413B0B1441E}" type="slidenum">
              <a:rPr lang="en-US"/>
              <a:pPr/>
              <a:t>57</a:t>
            </a:fld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Supervisor can use both user and privileged instructions.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Sometimes a user program requires some services from the Supervisor, such as opening and reading files.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program cannot execute open or read functions itself, and therefore  a mechanism to communicate with the Supervisor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983E8-EF01-40C6-8A05-8A17129D939F}" type="slidenum">
              <a:rPr lang="en-US"/>
              <a:pPr/>
              <a:t>58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SuperVisorCall (SVC)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SVC is also known as a System Call</a:t>
            </a:r>
          </a:p>
          <a:p>
            <a:pPr eaLnBrk="1" hangingPunct="1"/>
            <a:r>
              <a:rPr lang="en-US" smtClean="0"/>
              <a:t>It is a mechanism to request service from the Supervisor or OS.</a:t>
            </a:r>
          </a:p>
          <a:p>
            <a:pPr eaLnBrk="1" hangingPunct="1"/>
            <a:r>
              <a:rPr lang="en-US" smtClean="0"/>
              <a:t>This mechanism is a type of interrupt, called a </a:t>
            </a:r>
            <a:r>
              <a:rPr lang="en-US" i="1" smtClean="0"/>
              <a:t>software interrupt</a:t>
            </a:r>
            <a:r>
              <a:rPr lang="en-US" smtClean="0"/>
              <a:t> because the program itself relinquishes control to the Supervisor as part of its instructions.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64C99-4169-47E8-993A-6FA881A87A0C}" type="slidenum">
              <a:rPr lang="en-US"/>
              <a:pPr/>
              <a:t>59</a:t>
            </a:fld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System Calls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types of system calls: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1.  Allows user programs to ask for service (instructions found below opcode 59)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2.  Privileged Instructions (over opcode 59)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98A23-6459-4E2D-83A7-B888EFA025E4}" type="slidenum">
              <a:rPr lang="en-US"/>
              <a:pPr/>
              <a:t>6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 of</a:t>
            </a:r>
            <a:r>
              <a:rPr lang="en-US" smtClean="0"/>
              <a:t> </a:t>
            </a:r>
            <a:r>
              <a:rPr lang="en-US" smtClean="0">
                <a:solidFill>
                  <a:srgbClr val="FF0066"/>
                </a:solidFill>
              </a:rPr>
              <a:t>MDR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MDR:  Memory Data Register is a bi-directional register used to receive the content of the memory location addressed by MAR or to store a value  in a memory location addressed by MAR.  This register receives either instructions or data from memory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BD20A-6540-47DF-BA51-5A5A8848F342}" type="slidenum">
              <a:rPr lang="en-US"/>
              <a:pPr/>
              <a:t>60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SCVT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System Call Vector Table(SCVT) contains a different memory address location for the beginning of each service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Service calls are actually programs because they require multiple instructions to execute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Each memory address contained in the SCVT points to runtime library, generally written in assembly language, which contains instructions to execute the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756227-63B8-45CB-AA68-609673F266F2}" type="slidenum">
              <a:rPr lang="en-US"/>
              <a:pPr/>
              <a:t>61</a:t>
            </a:fld>
            <a:endParaRPr 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Libraries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Libraries:  precompiled procedures that can be called at runtime</a:t>
            </a:r>
          </a:p>
          <a:p>
            <a:pPr eaLnBrk="1" hangingPunct="1"/>
            <a:r>
              <a:rPr lang="en-US" smtClean="0"/>
              <a:t>Runtime Libraries set a new flip/flop, called the SVC  flag, to </a:t>
            </a:r>
            <a:r>
              <a:rPr lang="ja-JP" altLang="en-US" smtClean="0"/>
              <a:t>“</a:t>
            </a:r>
            <a:r>
              <a:rPr lang="en-US" altLang="ja-JP" smtClean="0"/>
              <a:t>1</a:t>
            </a:r>
            <a:r>
              <a:rPr lang="ja-JP" altLang="en-US" smtClean="0"/>
              <a:t>”</a:t>
            </a:r>
            <a:r>
              <a:rPr lang="en-US" altLang="ja-JP" smtClean="0"/>
              <a:t>, which causes the system to switch to Supervisor Mode in the Interrupt Cycle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DE0035-FD12-441F-B620-53E15E83B32F}" type="slidenum">
              <a:rPr lang="en-US"/>
              <a:pPr/>
              <a:t>62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Properties of Runtime Libraries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Libraries are shared by all programs</a:t>
            </a:r>
          </a:p>
          <a:p>
            <a:pPr eaLnBrk="1" hangingPunct="1"/>
            <a:r>
              <a:rPr lang="en-US" smtClean="0"/>
              <a:t>Are not allowed to be modified by any program.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9383D-CEB5-4BAF-906B-A546205D5A22}" type="slidenum">
              <a:rPr lang="en-US"/>
              <a:pPr/>
              <a:t>63</a:t>
            </a:fld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 Instruction Format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SVC(index) is the format for system calls.</a:t>
            </a:r>
          </a:p>
          <a:p>
            <a:pPr eaLnBrk="1" hangingPunct="1"/>
            <a:r>
              <a:rPr lang="en-US" smtClean="0"/>
              <a:t>The index is the entry point in the SCVT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Read</a:t>
            </a:r>
            <a:r>
              <a:rPr lang="en-US" sz="2400" smtClean="0">
                <a:sym typeface="Wingdings" pitchFamily="2" charset="2"/>
              </a:rPr>
              <a:t>		 	</a:t>
            </a:r>
            <a:r>
              <a:rPr lang="en-US" sz="2000" smtClean="0">
                <a:sym typeface="Wingdings" pitchFamily="2" charset="2"/>
              </a:rPr>
              <a:t>SVC(index) (IR.OP=SVC, IR.ADDR=index)</a:t>
            </a:r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1905000" y="3733800"/>
            <a:ext cx="1524000" cy="838200"/>
            <a:chOff x="1200" y="2352"/>
            <a:chExt cx="960" cy="528"/>
          </a:xfrm>
        </p:grpSpPr>
        <p:sp>
          <p:nvSpPr>
            <p:cNvPr id="81927" name="Oval 4"/>
            <p:cNvSpPr>
              <a:spLocks noChangeArrowheads="1"/>
            </p:cNvSpPr>
            <p:nvPr/>
          </p:nvSpPr>
          <p:spPr bwMode="auto">
            <a:xfrm>
              <a:off x="1200" y="2352"/>
              <a:ext cx="960" cy="5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8" name="Text Box 5"/>
            <p:cNvSpPr txBox="1">
              <a:spLocks noChangeArrowheads="1"/>
            </p:cNvSpPr>
            <p:nvPr/>
          </p:nvSpPr>
          <p:spPr bwMode="auto">
            <a:xfrm>
              <a:off x="1296" y="2496"/>
              <a:ext cx="8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Compiler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08D8F0-5B6F-4DF3-9A1D-8753A42191FE}" type="slidenum">
              <a:rPr lang="en-US"/>
              <a:pPr/>
              <a:t>64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OLDPC</a:t>
            </a:r>
            <a:r>
              <a:rPr lang="en-US" smtClean="0"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DECODER 05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39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34FCBB-319C-4601-AF98-1F9ECEB75C2B}" type="slidenum">
              <a:rPr lang="en-US"/>
              <a:pPr/>
              <a:t>65</a:t>
            </a:fld>
            <a:endParaRPr lang="en-US"/>
          </a:p>
        </p:txBody>
      </p:sp>
      <p:sp>
        <p:nvSpPr>
          <p:cNvPr id="83972" name="Line 1026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Rectangle 1027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83974" name="Rectangle 1028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83975" name="Rectangle 1029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83976" name="Rectangle 1030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83977" name="Rectangle 1031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83978" name="Line 1032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Line 1033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Line 1034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Line 1035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Line 1036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Line 1037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Line 1038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5" name="AutoShape 1039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83986" name="Line 1040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1041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8" name="Line 1042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9" name="Line 1043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0" name="Line 1044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1" name="Line 1045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2" name="Line 1046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3" name="AutoShape 1047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3994" name="Line 1048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5" name="Line 1049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1050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7" name="Line 1051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8" name="Line 1052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9" name="Line 1053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00" name="Text Box 1054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84001" name="Rectangle 1055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84002" name="Rectangle 1056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84003" name="Line 1057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4" name="Freeform 1058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5" name="Line 1059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6" name="Line 1060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7" name="Line 1061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8" name="Freeform 1062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9" name="Line 1063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0" name="Text Box 1064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84011" name="Rectangle 1065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84012" name="AutoShape 1066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4013" name="Text Box 1067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84014" name="Rectangle 1068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Text Box 1069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84016" name="Text Box 1070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84017" name="Line 1071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8" name="Line 1072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9" name="Line 1073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0" name="Freeform 1074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1" name="Line 1075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2" name="Rectangle 1076"/>
          <p:cNvSpPr>
            <a:spLocks noChangeArrowheads="1"/>
          </p:cNvSpPr>
          <p:nvPr/>
        </p:nvSpPr>
        <p:spPr bwMode="auto">
          <a:xfrm>
            <a:off x="7239000" y="3352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84023" name="Rectangle 1077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84024" name="Line 1078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5" name="Line 1079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6" name="Text Box 1081"/>
          <p:cNvSpPr txBox="1">
            <a:spLocks noChangeArrowheads="1"/>
          </p:cNvSpPr>
          <p:nvPr/>
        </p:nvSpPr>
        <p:spPr bwMode="auto">
          <a:xfrm>
            <a:off x="6553200" y="2514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84027" name="Text Box 1082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84028" name="Line 1083"/>
          <p:cNvSpPr>
            <a:spLocks noChangeShapeType="1"/>
          </p:cNvSpPr>
          <p:nvPr/>
        </p:nvSpPr>
        <p:spPr bwMode="auto">
          <a:xfrm flipH="1" flipV="1">
            <a:off x="4876800" y="2362200"/>
            <a:ext cx="236220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9" name="Text Box 1084"/>
          <p:cNvSpPr txBox="1">
            <a:spLocks noChangeArrowheads="1"/>
          </p:cNvSpPr>
          <p:nvPr/>
        </p:nvSpPr>
        <p:spPr bwMode="auto">
          <a:xfrm>
            <a:off x="6324600" y="3124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84030" name="Rectangle 10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SVC(read) = 80(4)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3B6DC-D09A-4952-A52D-CE65200C1A60}" type="slidenum">
              <a:rPr lang="en-US"/>
              <a:pPr/>
              <a:t>66</a:t>
            </a:fld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Library and SVCT Example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49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Runtime Library for </a:t>
            </a:r>
            <a:r>
              <a:rPr lang="ja-JP" altLang="en-US" sz="2000" b="1" smtClean="0"/>
              <a:t>“</a:t>
            </a:r>
            <a:r>
              <a:rPr lang="en-US" altLang="ja-JP" sz="2000" b="1" smtClean="0"/>
              <a:t>Read</a:t>
            </a:r>
            <a:r>
              <a:rPr lang="ja-JP" altLang="en-US" sz="2000" b="1" smtClean="0"/>
              <a:t>”</a:t>
            </a:r>
            <a:endParaRPr lang="en-US" altLang="ja-JP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graphicFrame>
        <p:nvGraphicFramePr>
          <p:cNvPr id="57608" name="Group 264"/>
          <p:cNvGraphicFramePr>
            <a:graphicFrameLocks noGrp="1"/>
          </p:cNvGraphicFramePr>
          <p:nvPr/>
        </p:nvGraphicFramePr>
        <p:xfrm>
          <a:off x="914400" y="5638800"/>
          <a:ext cx="53340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Open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Close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Write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Read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End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15" name="Text Box 174"/>
          <p:cNvSpPr txBox="1">
            <a:spLocks noChangeArrowheads="1"/>
          </p:cNvSpPr>
          <p:nvPr/>
        </p:nvSpPr>
        <p:spPr bwMode="auto">
          <a:xfrm>
            <a:off x="6400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SCVT</a:t>
            </a:r>
          </a:p>
        </p:txBody>
      </p:sp>
      <p:graphicFrame>
        <p:nvGraphicFramePr>
          <p:cNvPr id="57599" name="Group 255"/>
          <p:cNvGraphicFramePr>
            <a:graphicFrameLocks noGrp="1"/>
          </p:cNvGraphicFramePr>
          <p:nvPr/>
        </p:nvGraphicFramePr>
        <p:xfrm>
          <a:off x="1219200" y="6324600"/>
          <a:ext cx="5257800" cy="334963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3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4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30" name="Line 265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1" name="Line 266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2" name="Line 267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3" name="Line 268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1CEA-008F-4B73-9AF0-35A2A378CE7B}" type="slidenum">
              <a:rPr lang="en-US"/>
              <a:pPr/>
              <a:t>67</a:t>
            </a:fld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    The PC is overwritten!!!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Runtime Library for </a:t>
            </a:r>
            <a:r>
              <a:rPr lang="ja-JP" altLang="en-US" sz="2000" b="1" smtClean="0"/>
              <a:t>“</a:t>
            </a:r>
            <a:r>
              <a:rPr lang="en-US" altLang="ja-JP" sz="2000" b="1" smtClean="0"/>
              <a:t>Read</a:t>
            </a:r>
            <a:r>
              <a:rPr lang="ja-JP" altLang="en-US" sz="2000" b="1" smtClean="0"/>
              <a:t>”</a:t>
            </a:r>
            <a:endParaRPr lang="en-US" altLang="ja-JP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4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sp>
        <p:nvSpPr>
          <p:cNvPr id="86025" name="Text Box 21"/>
          <p:cNvSpPr txBox="1">
            <a:spLocks noChangeArrowheads="1"/>
          </p:cNvSpPr>
          <p:nvPr/>
        </p:nvSpPr>
        <p:spPr bwMode="auto">
          <a:xfrm>
            <a:off x="1066800" y="5715000"/>
            <a:ext cx="556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When SVC(4) is executed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and after executing </a:t>
            </a:r>
            <a:r>
              <a:rPr lang="ja-JP" altLang="en-US" sz="2000" b="1">
                <a:sym typeface="Wingdings" pitchFamily="2" charset="2"/>
              </a:rPr>
              <a:t>“</a:t>
            </a:r>
            <a:r>
              <a:rPr lang="en-US" altLang="ja-JP" sz="2000" b="1">
                <a:sym typeface="Wingdings" pitchFamily="2" charset="2"/>
              </a:rPr>
              <a:t>SVCFLAG = 1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,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 in the interrupt cycle.</a:t>
            </a:r>
            <a:endParaRPr lang="en-US" sz="2000" b="1">
              <a:sym typeface="Wingdings" pitchFamily="2" charset="2"/>
            </a:endParaRPr>
          </a:p>
        </p:txBody>
      </p:sp>
      <p:sp>
        <p:nvSpPr>
          <p:cNvPr id="86026" name="Line 36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7" name="Line 37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8" name="Line 38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9" name="Line 39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5B50C-4D44-47D1-B861-050D496FB7BE}" type="slidenum">
              <a:rPr lang="en-US"/>
              <a:pPr/>
              <a:t>68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folHlink"/>
                </a:solidFill>
              </a:rPr>
              <a:t>OLDPC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DECODER 05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80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80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D75FC5-48CE-4717-9408-C98D7D3BD8BA}" type="slidenum">
              <a:rPr lang="en-US"/>
              <a:pPr/>
              <a:t>69</a:t>
            </a:fld>
            <a:endParaRPr lang="en-US"/>
          </a:p>
        </p:txBody>
      </p:sp>
      <p:sp>
        <p:nvSpPr>
          <p:cNvPr id="88068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8806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I/O = 1 THEN  OLDPC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PC;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	     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cs typeface="Times New Roman" pitchFamily="18" charset="0"/>
              </a:rPr>
              <a:t>;						      MODE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OLDPC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</a:t>
            </a:r>
            <a:r>
              <a:rPr lang="en-US" sz="2400" smtClean="0"/>
              <a:t>PC</a:t>
            </a:r>
            <a:r>
              <a:rPr lang="en-US" sz="2400" smtClean="0"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910B70-BEAC-4F62-8433-734CD8937945}" type="slidenum">
              <a:rPr lang="en-US"/>
              <a:pPr/>
              <a:t>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 Cont.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IR:  Instruction Register is used to store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DECODER:  Depending on the value of the IR, this device will send signals through the appropriate lines to execute an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A:  Accumulator is used to store data to be used as input to the ALU.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ALU:  Arithmetic Logic Unit is used to execute mathematical instructions such as ADD, or MULTIPLY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3F868-7C69-4701-A6F9-410E87AB6F42}" type="slidenum">
              <a:rPr lang="en-US"/>
              <a:pPr/>
              <a:t>70</a:t>
            </a:fld>
            <a:endParaRPr lang="en-US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How can we handle nested interrupts?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Introducing the concept of a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Stack</a:t>
            </a:r>
            <a:r>
              <a:rPr lang="ja-JP" altLang="en-US" sz="2800" smtClean="0"/>
              <a:t>”</a:t>
            </a:r>
            <a:r>
              <a:rPr lang="en-US" altLang="ja-JP" sz="2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1.- The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OLDPC</a:t>
            </a:r>
            <a:r>
              <a:rPr lang="ja-JP" altLang="en-US" sz="2800" smtClean="0"/>
              <a:t>”</a:t>
            </a:r>
            <a:r>
              <a:rPr lang="en-US" altLang="ja-JP" sz="2800" smtClean="0"/>
              <a:t> register is used as an stack pointer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2.- OLDPC register will be rename Stack Pointer (SP) </a:t>
            </a:r>
            <a:endParaRPr lang="en-US" sz="28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01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9933E-899A-4EBC-AA6F-15AC5899736B}" type="slidenum">
              <a:rPr lang="en-US"/>
              <a:pPr/>
              <a:t>71</a:t>
            </a:fld>
            <a:endParaRPr lang="en-US"/>
          </a:p>
        </p:txBody>
      </p:sp>
      <p:sp>
        <p:nvSpPr>
          <p:cNvPr id="90116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90119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90120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90121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90122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4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5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90130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1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2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3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7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38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9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0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4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90145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90146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SP</a:t>
            </a:r>
          </a:p>
        </p:txBody>
      </p:sp>
      <p:sp>
        <p:nvSpPr>
          <p:cNvPr id="90147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90154" name="AutoShape 42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90156" name="Rectangle 44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2" name="Freeform 50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90165" name="Rectangle 53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8" name="Text Box 57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90169" name="Line 58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0" name="Text Box 59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90171" name="Rectangle 6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The Stack will store all return addresses</a:t>
            </a:r>
          </a:p>
        </p:txBody>
      </p:sp>
      <p:sp>
        <p:nvSpPr>
          <p:cNvPr id="90172" name="Line 61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3" name="Line 62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4" name="Line 63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5" name="Line 64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6" name="Line 65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7" name="Line 66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8" name="Line 67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9" name="Text Box 68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90180" name="Text Box 69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E116D-8DFA-4AF2-8A9A-827FA5F05EDE}" type="slidenum">
              <a:rPr lang="en-US"/>
              <a:pPr/>
              <a:t>72</a:t>
            </a:fld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stack mechanism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I/O = 1 THEN </a:t>
            </a:r>
            <a:r>
              <a:rPr lang="en-US" sz="2400" smtClean="0"/>
              <a:t>MEM[SP] </a:t>
            </a:r>
            <a:r>
              <a:rPr lang="en-US" sz="2400" smtClean="0">
                <a:sym typeface="Wingdings" pitchFamily="2" charset="2"/>
              </a:rPr>
              <a:t>PC; SP  SP +1</a:t>
            </a:r>
            <a:r>
              <a:rPr lang="en-US" sz="2400" smtClean="0">
                <a:cs typeface="Times New Roman" pitchFamily="18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	     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cs typeface="Times New Roman" pitchFamily="18" charset="0"/>
              </a:rPr>
              <a:t>;						      MODE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MEM[SP]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PC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21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21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C7D0FC-EFF5-4449-B460-72A7CF507C0C}" type="slidenum">
              <a:rPr lang="en-US"/>
              <a:pPr/>
              <a:t>73</a:t>
            </a:fld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SVC flag</a:t>
            </a:r>
          </a:p>
        </p:txBody>
      </p:sp>
      <p:sp>
        <p:nvSpPr>
          <p:cNvPr id="92165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66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7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8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9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0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1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2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3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4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2175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2176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2177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78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2179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2180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2181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2182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2183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2184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40CB5-CE6C-47A5-9836-6C886A243678}" type="slidenum">
              <a:rPr lang="en-US"/>
              <a:pPr/>
              <a:t>74</a:t>
            </a:fld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a program has an infinite loop?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can add a time register, set to a specific value before a program stops, which is decremented with each clock tick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the timer reaches zero, the Timer Interrupt bit (TI) is set to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1</a:t>
            </a:r>
            <a:r>
              <a:rPr lang="ja-JP" altLang="en-US" sz="2800" smtClean="0"/>
              <a:t>”</a:t>
            </a:r>
            <a:r>
              <a:rPr lang="en-US" altLang="ja-JP" sz="2800" smtClean="0"/>
              <a:t>, indicating that a timer interrupt has occurred and transferring control to the interrupt handler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Prevents a program from monopolizing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55160-580A-4784-9F4A-F0D87336C736}" type="slidenum">
              <a:rPr lang="en-US"/>
              <a:pPr/>
              <a:t>75</a:t>
            </a:fld>
            <a:endParaRPr 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 cont.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990600" y="2438400"/>
            <a:ext cx="60960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990600" y="4419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295400" y="25908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Mode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581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343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105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295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NewPC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4343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Fence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1219200" y="4648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Accumulator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7162800" y="2590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Supervisor Mode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71628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94225" name="Text Box 20"/>
          <p:cNvSpPr txBox="1">
            <a:spLocks noChangeArrowheads="1"/>
          </p:cNvSpPr>
          <p:nvPr/>
        </p:nvSpPr>
        <p:spPr bwMode="auto">
          <a:xfrm>
            <a:off x="2971800" y="2590800"/>
            <a:ext cx="533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4226" name="Text Box 21"/>
          <p:cNvSpPr txBox="1">
            <a:spLocks noChangeArrowheads="1"/>
          </p:cNvSpPr>
          <p:nvPr/>
        </p:nvSpPr>
        <p:spPr bwMode="auto">
          <a:xfrm>
            <a:off x="2971800" y="3200400"/>
            <a:ext cx="1295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Timer</a:t>
            </a:r>
          </a:p>
        </p:txBody>
      </p:sp>
      <p:sp>
        <p:nvSpPr>
          <p:cNvPr id="94227" name="Text Box 22"/>
          <p:cNvSpPr txBox="1">
            <a:spLocks noChangeArrowheads="1"/>
          </p:cNvSpPr>
          <p:nvPr/>
        </p:nvSpPr>
        <p:spPr bwMode="auto">
          <a:xfrm>
            <a:off x="1295400" y="38100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</a:p>
        </p:txBody>
      </p:sp>
      <p:sp>
        <p:nvSpPr>
          <p:cNvPr id="94228" name="Text Box 23"/>
          <p:cNvSpPr txBox="1">
            <a:spLocks noChangeArrowheads="1"/>
          </p:cNvSpPr>
          <p:nvPr/>
        </p:nvSpPr>
        <p:spPr bwMode="auto">
          <a:xfrm>
            <a:off x="5867400" y="2590800"/>
            <a:ext cx="838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52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5AA00-324A-4C69-99A7-DCE438C0825F}" type="slidenum">
              <a:rPr lang="en-US"/>
              <a:pPr/>
              <a:t>76</a:t>
            </a:fld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95237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5238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39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0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1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2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3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4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5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6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5247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5248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5249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5250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5251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5252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5253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5254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5255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5256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57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5258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D6293-6024-4908-8C58-0E089707ABA3}" type="slidenum">
              <a:rPr lang="en-US"/>
              <a:pPr/>
              <a:t>77</a:t>
            </a:fld>
            <a:endParaRPr lang="en-US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Switching between user and supervisor modes must be done as quickly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case of the VN machine, control is transferred to the interrupt handler, which then analyzes the flags and determines which is the appropriate course of action to take.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faster form of switching directly to the procedure or routine that handles the interrupt can be implemented using an </a:t>
            </a:r>
            <a:r>
              <a:rPr lang="en-US" sz="2800" i="1" smtClean="0"/>
              <a:t>interrupt vector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5AC3-841D-4165-88A8-6A9CFADD283E}" type="slidenum">
              <a:rPr lang="en-US"/>
              <a:pPr/>
              <a:t>78</a:t>
            </a:fld>
            <a:endParaRPr lang="en-US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Vector, cont.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idea of an interrupt vector consists of partitioning the interrupt handler into several programs, one for each type of interrupt.  </a:t>
            </a:r>
          </a:p>
          <a:p>
            <a:pPr eaLnBrk="1" hangingPunct="1"/>
            <a:r>
              <a:rPr lang="en-US" smtClean="0"/>
              <a:t>The starting addresses of each program are kept in an array, called the </a:t>
            </a:r>
            <a:r>
              <a:rPr lang="en-US" b="1" smtClean="0"/>
              <a:t>interrupt vector</a:t>
            </a:r>
            <a:r>
              <a:rPr lang="en-US" smtClean="0"/>
              <a:t>, which is stored in main memory.</a:t>
            </a:r>
            <a:endParaRPr lang="en-US" b="1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1046D-BD1C-4DE5-B9E3-C7ED5771CCBE}" type="slidenum">
              <a:rPr lang="en-US"/>
              <a:pPr/>
              <a:t>79</a:t>
            </a:fld>
            <a:endParaRPr 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 Structure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each type of interrupt, there is a corresponding entry in the array, called IHV.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of transferring control just to the Interrupt Handler, we specify the element in the array that corresponds to the interrupt that occurred.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way, the routine that handles that interrupt is automatically executed.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5C2CC-9455-4198-BD77-548D4672FB11}" type="slidenum">
              <a:rPr lang="en-US"/>
              <a:pPr/>
              <a:t>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Fetch Execute Cycle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VN, the instruction cycle is given by the following loop: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		Fetch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		Execute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order to explain further details about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fetch /execute cycle, the data movements along different paths can be described in 4 steps.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403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Freeform 9"/>
          <p:cNvSpPr>
            <a:spLocks/>
          </p:cNvSpPr>
          <p:nvPr/>
        </p:nvSpPr>
        <p:spPr bwMode="auto">
          <a:xfrm>
            <a:off x="3886200" y="3276600"/>
            <a:ext cx="762000" cy="914400"/>
          </a:xfrm>
          <a:custGeom>
            <a:avLst/>
            <a:gdLst>
              <a:gd name="T0" fmla="*/ 1209675000 w 480"/>
              <a:gd name="T1" fmla="*/ 1088707500 h 576"/>
              <a:gd name="T2" fmla="*/ 1209675000 w 480"/>
              <a:gd name="T3" fmla="*/ 1451610000 h 576"/>
              <a:gd name="T4" fmla="*/ 0 w 480"/>
              <a:gd name="T5" fmla="*/ 1451610000 h 576"/>
              <a:gd name="T6" fmla="*/ 0 w 480"/>
              <a:gd name="T7" fmla="*/ 0 h 576"/>
              <a:gd name="T8" fmla="*/ 362902500 w 480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76"/>
              <a:gd name="T17" fmla="*/ 480 w 480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76">
                <a:moveTo>
                  <a:pt x="480" y="432"/>
                </a:moveTo>
                <a:lnTo>
                  <a:pt x="480" y="576"/>
                </a:lnTo>
                <a:lnTo>
                  <a:pt x="0" y="576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CF64D-F5C1-41AC-BF83-F566A201C44B}" type="slidenum">
              <a:rPr lang="en-US"/>
              <a:pPr/>
              <a:t>80</a:t>
            </a:fld>
            <a:endParaRPr 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OV=1 Then PC </a:t>
            </a:r>
            <a:r>
              <a:rPr lang="en-US" sz="2400" smtClean="0">
                <a:sym typeface="Wingdings" pitchFamily="2" charset="2"/>
              </a:rPr>
              <a:t>IHV[0];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MP=1 Then </a:t>
            </a:r>
            <a:r>
              <a:rPr lang="en-US" sz="2400" smtClean="0"/>
              <a:t>PC </a:t>
            </a:r>
            <a:r>
              <a:rPr lang="en-US" sz="2400" smtClean="0">
                <a:sym typeface="Wingdings" pitchFamily="2" charset="2"/>
              </a:rPr>
              <a:t>IHV[1];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PI=1   Then </a:t>
            </a:r>
            <a:r>
              <a:rPr lang="en-US" sz="2400" smtClean="0"/>
              <a:t>PC  </a:t>
            </a:r>
            <a:r>
              <a:rPr lang="en-US" sz="2400" smtClean="0">
                <a:sym typeface="Wingdings" pitchFamily="2" charset="2"/>
              </a:rPr>
              <a:t>IHV[2]; Mode 1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TI=1 Then	</a:t>
            </a:r>
            <a:r>
              <a:rPr lang="en-US" sz="2400" smtClean="0">
                <a:solidFill>
                  <a:schemeClr val="folHlink"/>
                </a:solidFill>
              </a:rPr>
              <a:t>MEM[SP]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PC IHV[3];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</p:txBody>
      </p:sp>
      <p:grpSp>
        <p:nvGrpSpPr>
          <p:cNvPr id="99334" name="Group 24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99335" name="Rectangle 4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Line 5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7" name="Line 6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8" name="Line 7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9" name="Line 8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0" name="Text Box 9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9341" name="Text Box 10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99342" name="Text Box 11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99343" name="Text Box 12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99344" name="Text Box 13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99345" name="Text Box 14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99346" name="Text Box 15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99347" name="Text Box 17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99348" name="Text Box 18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99349" name="Text Box 19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99350" name="Text Box 20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99351" name="Line 21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2" name="Text Box 22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9353" name="Text Box 23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E8E5C-C7BC-42C8-8042-3D080BC768F3}" type="slidenum">
              <a:rPr lang="en-US"/>
              <a:pPr/>
              <a:t>81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Vector, Cont.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I/O=1 Then 	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  <a:r>
              <a:rPr lang="en-US" sz="2000" smtClean="0">
                <a:sym typeface="Wingdings" pitchFamily="2" charset="2"/>
              </a:rPr>
              <a:t>PC IHV[4];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SVC=1 Then 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</a:t>
            </a:r>
            <a:r>
              <a:rPr lang="en-US" sz="2000" smtClean="0">
                <a:sym typeface="Wingdings" pitchFamily="2" charset="2"/>
              </a:rPr>
              <a:t>PC IHV[5];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</a:t>
            </a:r>
            <a:r>
              <a:rPr lang="en-US" sz="2000" smtClean="0">
                <a:sym typeface="Wingdings" pitchFamily="2" charset="2"/>
              </a:rPr>
              <a:t>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00;</a:t>
            </a:r>
          </a:p>
        </p:txBody>
      </p:sp>
      <p:grpSp>
        <p:nvGrpSpPr>
          <p:cNvPr id="100358" name="Group 5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100359" name="Rectangle 6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0" name="Line 7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1" name="Line 8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2" name="Line 9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3" name="Line 10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4" name="Text Box 11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100366" name="Text Box 13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100367" name="Text Box 14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100368" name="Text Box 15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100369" name="Text Box 16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100370" name="Text Box 17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00371" name="Text Box 18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00372" name="Text Box 19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00373" name="Text Box 20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00374" name="Text Box 21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00375" name="Line 22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76" name="Text Box 23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00377" name="Text Box 24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13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7B5E15-BA47-4512-8557-F87CF3487EA3}" type="slidenum">
              <a:rPr lang="en-US"/>
              <a:pPr/>
              <a:t>82</a:t>
            </a:fld>
            <a:endParaRPr lang="en-US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1381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382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4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5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6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7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8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9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90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1391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1392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1393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94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1395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1396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1397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1398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1399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1400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401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1402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1403" name="Text Box 25"/>
          <p:cNvSpPr txBox="1">
            <a:spLocks noChangeArrowheads="1"/>
          </p:cNvSpPr>
          <p:nvPr/>
        </p:nvSpPr>
        <p:spPr bwMode="auto">
          <a:xfrm>
            <a:off x="1812925" y="4841875"/>
            <a:ext cx="584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additional field we can include in the PSW</a:t>
            </a:r>
          </a:p>
          <a:p>
            <a:r>
              <a:rPr lang="en-US"/>
              <a:t>is called condition codes.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24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7496D8-F19D-428F-B830-DBC1F6713EA6}" type="slidenum">
              <a:rPr lang="en-US"/>
              <a:pPr/>
              <a:t>83</a:t>
            </a:fld>
            <a:endParaRPr lang="en-US"/>
          </a:p>
        </p:txBody>
      </p:sp>
      <p:sp>
        <p:nvSpPr>
          <p:cNvPr id="102404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102410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1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3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5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7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102418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9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0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1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2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3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4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5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26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7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8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9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0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1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2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102433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102434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SP</a:t>
            </a:r>
          </a:p>
        </p:txBody>
      </p:sp>
      <p:sp>
        <p:nvSpPr>
          <p:cNvPr id="102435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6" name="Line 34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7" name="Line 35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8" name="Freeform 36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9" name="Line 37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0" name="Text Box 38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2441" name="Rectangle 39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102442" name="AutoShape 40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43" name="Text Box 41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102444" name="Rectangle 42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Text Box 43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102446" name="Text Box 44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2447" name="Line 45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8" name="Line 46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9" name="Line 47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0" name="Freeform 48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1" name="Line 4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2" name="Rectangle 50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RTL-Address</a:t>
            </a:r>
          </a:p>
        </p:txBody>
      </p:sp>
      <p:sp>
        <p:nvSpPr>
          <p:cNvPr id="102453" name="Rectangle 51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B</a:t>
            </a:r>
          </a:p>
        </p:txBody>
      </p:sp>
      <p:sp>
        <p:nvSpPr>
          <p:cNvPr id="102454" name="Line 52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5" name="Line 53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6" name="Text Box 54"/>
          <p:cNvSpPr txBox="1">
            <a:spLocks noChangeArrowheads="1"/>
          </p:cNvSpPr>
          <p:nvPr/>
        </p:nvSpPr>
        <p:spPr bwMode="auto">
          <a:xfrm>
            <a:off x="63246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3</a:t>
            </a:r>
          </a:p>
        </p:txBody>
      </p:sp>
      <p:sp>
        <p:nvSpPr>
          <p:cNvPr id="102457" name="Text Box 55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02458" name="Line 56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9" name="Text Box 57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02460" name="Rectangle 5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If the output of the ALU equals zero the zero flag (Z) is set to 1</a:t>
            </a:r>
          </a:p>
        </p:txBody>
      </p:sp>
      <p:sp>
        <p:nvSpPr>
          <p:cNvPr id="102461" name="Line 59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2" name="Line 60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3" name="Line 61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4" name="Line 62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5" name="Line 63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6" name="Line 64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7" name="Line 65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8" name="Text Box 66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02469" name="Text Box 67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  <p:sp>
        <p:nvSpPr>
          <p:cNvPr id="102470" name="Line 68"/>
          <p:cNvSpPr>
            <a:spLocks noChangeShapeType="1"/>
          </p:cNvSpPr>
          <p:nvPr/>
        </p:nvSpPr>
        <p:spPr bwMode="auto">
          <a:xfrm>
            <a:off x="6705600" y="51054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1" name="AutoShape 69"/>
          <p:cNvSpPr>
            <a:spLocks noChangeArrowheads="1"/>
          </p:cNvSpPr>
          <p:nvPr/>
        </p:nvSpPr>
        <p:spPr bwMode="auto">
          <a:xfrm>
            <a:off x="7239000" y="5410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02472" name="Line 73"/>
          <p:cNvSpPr>
            <a:spLocks noChangeShapeType="1"/>
          </p:cNvSpPr>
          <p:nvPr/>
        </p:nvSpPr>
        <p:spPr bwMode="auto">
          <a:xfrm>
            <a:off x="7543800" y="51054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3" name="Text Box 75"/>
          <p:cNvSpPr txBox="1">
            <a:spLocks noChangeArrowheads="1"/>
          </p:cNvSpPr>
          <p:nvPr/>
        </p:nvSpPr>
        <p:spPr bwMode="auto">
          <a:xfrm>
            <a:off x="8001000" y="4648200"/>
            <a:ext cx="3048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02474" name="Line 77"/>
          <p:cNvSpPr>
            <a:spLocks noChangeShapeType="1"/>
          </p:cNvSpPr>
          <p:nvPr/>
        </p:nvSpPr>
        <p:spPr bwMode="auto">
          <a:xfrm>
            <a:off x="8153400" y="50292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5" name="Text Box 79"/>
          <p:cNvSpPr txBox="1">
            <a:spLocks noChangeArrowheads="1"/>
          </p:cNvSpPr>
          <p:nvPr/>
        </p:nvSpPr>
        <p:spPr bwMode="auto">
          <a:xfrm>
            <a:off x="7543800" y="54102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102476" name="Text Box 81"/>
          <p:cNvSpPr txBox="1">
            <a:spLocks noChangeArrowheads="1"/>
          </p:cNvSpPr>
          <p:nvPr/>
        </p:nvSpPr>
        <p:spPr bwMode="auto">
          <a:xfrm>
            <a:off x="7772400" y="6096000"/>
            <a:ext cx="3810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Z</a:t>
            </a:r>
          </a:p>
        </p:txBody>
      </p:sp>
      <p:sp>
        <p:nvSpPr>
          <p:cNvPr id="102477" name="Line 82"/>
          <p:cNvSpPr>
            <a:spLocks noChangeShapeType="1"/>
          </p:cNvSpPr>
          <p:nvPr/>
        </p:nvSpPr>
        <p:spPr bwMode="auto">
          <a:xfrm>
            <a:off x="7924800" y="58674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34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F7CF2-600D-4C69-8E9D-FBC2F599F4F9}" type="slidenum">
              <a:rPr lang="en-US"/>
              <a:pPr/>
              <a:t>84</a:t>
            </a:fld>
            <a:endParaRPr 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3429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0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1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2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3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4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5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6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7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8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3439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3440" name="Text Box 14"/>
          <p:cNvSpPr txBox="1">
            <a:spLocks noChangeArrowheads="1"/>
          </p:cNvSpPr>
          <p:nvPr/>
        </p:nvSpPr>
        <p:spPr bwMode="auto">
          <a:xfrm>
            <a:off x="5410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3441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442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3443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3444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3445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3446" name="Text Box 20"/>
          <p:cNvSpPr txBox="1">
            <a:spLocks noChangeArrowheads="1"/>
          </p:cNvSpPr>
          <p:nvPr/>
        </p:nvSpPr>
        <p:spPr bwMode="auto">
          <a:xfrm>
            <a:off x="4953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3447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3448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49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3450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3451" name="Text Box 25"/>
          <p:cNvSpPr txBox="1">
            <a:spLocks noChangeArrowheads="1"/>
          </p:cNvSpPr>
          <p:nvPr/>
        </p:nvSpPr>
        <p:spPr bwMode="auto">
          <a:xfrm>
            <a:off x="838200" y="4876800"/>
            <a:ext cx="7539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addition to the  Z flag we can incorporate two more flags:</a:t>
            </a:r>
          </a:p>
          <a:p>
            <a:r>
              <a:rPr lang="en-US"/>
              <a:t> 1) G meaning </a:t>
            </a:r>
            <a:r>
              <a:rPr lang="ja-JP" altLang="en-US"/>
              <a:t>“</a:t>
            </a:r>
            <a:r>
              <a:rPr lang="en-US" altLang="ja-JP"/>
              <a:t>greater than zero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 2) L meaning  </a:t>
            </a:r>
            <a:r>
              <a:rPr lang="ja-JP" altLang="en-US"/>
              <a:t>“</a:t>
            </a:r>
            <a:r>
              <a:rPr lang="en-US" altLang="ja-JP"/>
              <a:t>less than zero</a:t>
            </a:r>
            <a:r>
              <a:rPr lang="ja-JP" altLang="en-US"/>
              <a:t>”</a:t>
            </a:r>
            <a:r>
              <a:rPr lang="en-US" altLang="ja-JP"/>
              <a:t>  </a:t>
            </a:r>
            <a:endParaRPr lang="en-US"/>
          </a:p>
        </p:txBody>
      </p:sp>
      <p:sp>
        <p:nvSpPr>
          <p:cNvPr id="103452" name="Line 26"/>
          <p:cNvSpPr>
            <a:spLocks noChangeShapeType="1"/>
          </p:cNvSpPr>
          <p:nvPr/>
        </p:nvSpPr>
        <p:spPr bwMode="auto">
          <a:xfrm>
            <a:off x="6705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3" name="Text Box 27"/>
          <p:cNvSpPr txBox="1">
            <a:spLocks noChangeArrowheads="1"/>
          </p:cNvSpPr>
          <p:nvPr/>
        </p:nvSpPr>
        <p:spPr bwMode="auto">
          <a:xfrm>
            <a:off x="7010400" y="3124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CC</a:t>
            </a:r>
          </a:p>
        </p:txBody>
      </p:sp>
      <p:sp>
        <p:nvSpPr>
          <p:cNvPr id="103454" name="Line 28"/>
          <p:cNvSpPr>
            <a:spLocks noChangeShapeType="1"/>
          </p:cNvSpPr>
          <p:nvPr/>
        </p:nvSpPr>
        <p:spPr bwMode="auto">
          <a:xfrm>
            <a:off x="7086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5" name="Line 29"/>
          <p:cNvSpPr>
            <a:spLocks noChangeShapeType="1"/>
          </p:cNvSpPr>
          <p:nvPr/>
        </p:nvSpPr>
        <p:spPr bwMode="auto">
          <a:xfrm>
            <a:off x="746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6" name="Text Box 30"/>
          <p:cNvSpPr txBox="1">
            <a:spLocks noChangeArrowheads="1"/>
          </p:cNvSpPr>
          <p:nvPr/>
        </p:nvSpPr>
        <p:spPr bwMode="auto">
          <a:xfrm>
            <a:off x="7162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Z</a:t>
            </a:r>
          </a:p>
        </p:txBody>
      </p:sp>
      <p:sp>
        <p:nvSpPr>
          <p:cNvPr id="103457" name="Text Box 31"/>
          <p:cNvSpPr txBox="1">
            <a:spLocks noChangeArrowheads="1"/>
          </p:cNvSpPr>
          <p:nvPr/>
        </p:nvSpPr>
        <p:spPr bwMode="auto">
          <a:xfrm>
            <a:off x="6781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</a:p>
        </p:txBody>
      </p:sp>
      <p:sp>
        <p:nvSpPr>
          <p:cNvPr id="103458" name="Text Box 32"/>
          <p:cNvSpPr txBox="1">
            <a:spLocks noChangeArrowheads="1"/>
          </p:cNvSpPr>
          <p:nvPr/>
        </p:nvSpPr>
        <p:spPr bwMode="auto">
          <a:xfrm>
            <a:off x="74676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7405F-4292-413A-B28E-1DADE9BC56F4}" type="slidenum">
              <a:rPr lang="en-US"/>
              <a:pPr/>
              <a:t>85</a:t>
            </a:fld>
            <a:endParaRPr lang="en-US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Multiprogramming and Timers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Multiprogramming</a:t>
            </a:r>
            <a:r>
              <a:rPr lang="en-US" smtClean="0"/>
              <a:t>:  allowing two or more user programs to reside in memory</a:t>
            </a:r>
          </a:p>
          <a:p>
            <a:pPr eaLnBrk="1" hangingPunct="1"/>
            <a:r>
              <a:rPr lang="en-US" smtClean="0"/>
              <a:t>If we want to run both programs, each program, P1 and P2, can be given alternating time on the CPU, letting neither one dominate CPU usage.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54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8F944-A433-4BC2-AAF9-0A26D9F335E8}" type="slidenum">
              <a:rPr lang="en-US"/>
              <a:pPr/>
              <a:t>86</a:t>
            </a:fld>
            <a:endParaRPr lang="en-US"/>
          </a:p>
        </p:txBody>
      </p:sp>
      <p:sp>
        <p:nvSpPr>
          <p:cNvPr id="10547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Process Concept</a:t>
            </a:r>
          </a:p>
        </p:txBody>
      </p:sp>
      <p:sp>
        <p:nvSpPr>
          <p:cNvPr id="10547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 order to implement multiprogramming we need to utilize the concept of a </a:t>
            </a:r>
            <a:r>
              <a:rPr lang="en-US" i="1" smtClean="0"/>
              <a:t>process.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Process:</a:t>
            </a:r>
            <a:r>
              <a:rPr lang="en-US" smtClean="0"/>
              <a:t>  defined as a program in execution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We</a:t>
            </a:r>
            <a:r>
              <a:rPr lang="ja-JP" altLang="en-US" smtClean="0"/>
              <a:t>’</a:t>
            </a:r>
            <a:r>
              <a:rPr lang="en-US" altLang="ja-JP" smtClean="0"/>
              <a:t>ll explore this concept further in the next lecture.</a:t>
            </a:r>
            <a:endParaRPr lang="en-US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7B461-C27A-4EAE-9135-512DFB5AB4DE}" type="slidenum">
              <a:rPr lang="en-US"/>
              <a:pPr/>
              <a:t>9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1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3381375" cy="3881437"/>
          </a:xfrm>
        </p:spPr>
        <p:txBody>
          <a:bodyPr/>
          <a:lstStyle/>
          <a:p>
            <a:pPr eaLnBrk="1" hangingPunct="1"/>
            <a:r>
              <a:rPr lang="en-US" sz="2400" smtClean="0"/>
              <a:t>Given register PC and MAR the transfer of the contents of PC into MAR is indicated as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smtClean="0">
                <a:solidFill>
                  <a:schemeClr val="folHlink"/>
                </a:solidFill>
              </a:rPr>
              <a:t>MAR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7388225" y="44719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6631" name="Line 23"/>
          <p:cNvSpPr>
            <a:spLocks noChangeShapeType="1"/>
          </p:cNvSpPr>
          <p:nvPr/>
        </p:nvSpPr>
        <p:spPr bwMode="auto">
          <a:xfrm>
            <a:off x="7154863" y="61722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24"/>
          <p:cNvSpPr>
            <a:spLocks noChangeShapeType="1"/>
          </p:cNvSpPr>
          <p:nvPr/>
        </p:nvSpPr>
        <p:spPr bwMode="auto">
          <a:xfrm flipV="1">
            <a:off x="8320088" y="47752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6299200" y="38036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5600700" y="19812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5600700" y="25273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5600700" y="44719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3890963" y="44719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5289550" y="31353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6299200" y="43497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V="1">
            <a:off x="6299200" y="39862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6299200" y="28321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299200" y="2284413"/>
            <a:ext cx="0" cy="2428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V="1">
            <a:off x="4435475" y="21034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4435475" y="21034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>
            <a:off x="4435475" y="27098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 flipH="1" flipV="1">
            <a:off x="5211763" y="46529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AutoShape 22"/>
          <p:cNvSpPr>
            <a:spLocks noChangeArrowheads="1"/>
          </p:cNvSpPr>
          <p:nvPr/>
        </p:nvSpPr>
        <p:spPr bwMode="auto">
          <a:xfrm>
            <a:off x="6477000" y="51816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7154863" y="59293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6921500" y="52006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 flipH="1">
            <a:off x="7154863" y="52006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6688138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7620000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AutoShape 30"/>
          <p:cNvSpPr>
            <a:spLocks noChangeArrowheads="1"/>
          </p:cNvSpPr>
          <p:nvPr/>
        </p:nvSpPr>
        <p:spPr bwMode="auto">
          <a:xfrm rot="10800000">
            <a:off x="3657600" y="5029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4202113" y="44719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 flipH="1">
            <a:off x="4046538" y="47752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>
            <a:off x="4572000" y="54864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 flipV="1">
            <a:off x="4589463" y="56261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>
            <a:off x="4357688" y="54435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 flipV="1">
            <a:off x="4362450" y="58086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6888163" y="46704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H="1">
            <a:off x="6789738" y="46704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3962400" y="5105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10012</TotalTime>
  <Words>3770</Words>
  <Application>Microsoft Office PowerPoint</Application>
  <PresentationFormat>Presentación en pantalla (4:3)</PresentationFormat>
  <Paragraphs>1097</Paragraphs>
  <Slides>86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1" baseType="lpstr">
      <vt:lpstr>Times New Roman</vt:lpstr>
      <vt:lpstr>MS PGothic</vt:lpstr>
      <vt:lpstr>Arial</vt:lpstr>
      <vt:lpstr>Wingdings</vt:lpstr>
      <vt:lpstr>Straight Edge</vt:lpstr>
      <vt:lpstr> </vt:lpstr>
      <vt:lpstr>Outline</vt:lpstr>
      <vt:lpstr>Von-Neumann Machine (VN)</vt:lpstr>
      <vt:lpstr>Instruction Cycle</vt:lpstr>
      <vt:lpstr>Definitions</vt:lpstr>
      <vt:lpstr>Definition of MDR</vt:lpstr>
      <vt:lpstr>Definitions Cont.</vt:lpstr>
      <vt:lpstr>Fetch Execute Cycle</vt:lpstr>
      <vt:lpstr>Data Movement 1</vt:lpstr>
      <vt:lpstr>Data Movement 2</vt:lpstr>
      <vt:lpstr>Data Movement 3</vt:lpstr>
      <vt:lpstr>Instruction Register Properties</vt:lpstr>
      <vt:lpstr>Data Movement 4</vt:lpstr>
      <vt:lpstr>Data Movement 4 Cont.</vt:lpstr>
      <vt:lpstr>Instruction Cycle</vt:lpstr>
      <vt:lpstr>00 Fetch Cycle</vt:lpstr>
      <vt:lpstr>Execution:  01 LOAD</vt:lpstr>
      <vt:lpstr>Execution:  02 ADD</vt:lpstr>
      <vt:lpstr>Execution:  03 STORE</vt:lpstr>
      <vt:lpstr>Execution:  04 END</vt:lpstr>
      <vt:lpstr>Instruction Set Architecture</vt:lpstr>
      <vt:lpstr>One Address Architecture</vt:lpstr>
      <vt:lpstr>Example One-Address Program</vt:lpstr>
      <vt:lpstr>Programs with Errors</vt:lpstr>
      <vt:lpstr>Overflow Detection</vt:lpstr>
      <vt:lpstr>VN with Overflow Flip/Flop</vt:lpstr>
      <vt:lpstr>Interrupt Cycle</vt:lpstr>
      <vt:lpstr>Interrupt Cycle 05</vt:lpstr>
      <vt:lpstr>ISA –Interrupt cycle</vt:lpstr>
      <vt:lpstr>Interrupt Handling Routine</vt:lpstr>
      <vt:lpstr>Interrupt Handler Takes Control of VN</vt:lpstr>
      <vt:lpstr>05 Interrupt Cycle </vt:lpstr>
      <vt:lpstr>Hardware/Software Bridge</vt:lpstr>
      <vt:lpstr>Virtual Machine</vt:lpstr>
      <vt:lpstr>Shared Memory</vt:lpstr>
      <vt:lpstr>Shared Memory Example</vt:lpstr>
      <vt:lpstr>Memory Protection</vt:lpstr>
      <vt:lpstr>Memory Protection Components</vt:lpstr>
      <vt:lpstr>VN with Memory Protection</vt:lpstr>
      <vt:lpstr>Changes to the ISA</vt:lpstr>
      <vt:lpstr>Modified ISA</vt:lpstr>
      <vt:lpstr>Program State Word (PSW)</vt:lpstr>
      <vt:lpstr>Program State Word</vt:lpstr>
      <vt:lpstr>Privileged Instructions</vt:lpstr>
      <vt:lpstr>Privileged Instruction Implementation</vt:lpstr>
      <vt:lpstr>Implementing Privileged Instructions cont.</vt:lpstr>
      <vt:lpstr>Mechanism for User/Supervisor Modes</vt:lpstr>
      <vt:lpstr>Mechanism for User/Supervisor Modes Cont.</vt:lpstr>
      <vt:lpstr>CPU After Mode Flag Addition</vt:lpstr>
      <vt:lpstr>PSW After Mode and PI flag Addition</vt:lpstr>
      <vt:lpstr>Types of Interrupts</vt:lpstr>
      <vt:lpstr>Traps</vt:lpstr>
      <vt:lpstr>I/O Interrupts</vt:lpstr>
      <vt:lpstr>Saving the state of the running program</vt:lpstr>
      <vt:lpstr>Program State Word</vt:lpstr>
      <vt:lpstr>05 Interrupt Cycle</vt:lpstr>
      <vt:lpstr>Supervisor</vt:lpstr>
      <vt:lpstr>SuperVisorCall (SVC)</vt:lpstr>
      <vt:lpstr>System Calls</vt:lpstr>
      <vt:lpstr>SCVT</vt:lpstr>
      <vt:lpstr>Runtime Libraries</vt:lpstr>
      <vt:lpstr>Properties of Runtime Libraries</vt:lpstr>
      <vt:lpstr>SVC Instruction Format</vt:lpstr>
      <vt:lpstr>80 SVC(index)</vt:lpstr>
      <vt:lpstr>SVC(read) = 80(4)</vt:lpstr>
      <vt:lpstr>Runtime Library and SVCT Example</vt:lpstr>
      <vt:lpstr>    The PC is overwritten!!!</vt:lpstr>
      <vt:lpstr>80 SVC(index)</vt:lpstr>
      <vt:lpstr>05 Interrupt Cycle</vt:lpstr>
      <vt:lpstr>How can we handle nested interrupts?</vt:lpstr>
      <vt:lpstr>The Stack will store all return addresses</vt:lpstr>
      <vt:lpstr>05 Interrupt Cycle Including the stack mechanism</vt:lpstr>
      <vt:lpstr>Program State Word including the SVC flag</vt:lpstr>
      <vt:lpstr>Timer Interrupt</vt:lpstr>
      <vt:lpstr>Timer Interrupt cont.</vt:lpstr>
      <vt:lpstr>Program State Word</vt:lpstr>
      <vt:lpstr>Interrupt Vector</vt:lpstr>
      <vt:lpstr>Interrupt Vector, cont.</vt:lpstr>
      <vt:lpstr>Interrupt Vector Structure</vt:lpstr>
      <vt:lpstr>05 Interrupt Cycle with the Interrupt Vector</vt:lpstr>
      <vt:lpstr>05 Interrupt Cycle with the Interrupt Vector, Cont.</vt:lpstr>
      <vt:lpstr>Program State Word (condition codes - CC)</vt:lpstr>
      <vt:lpstr>If the output of the ALU equals zero the zero flag (Z) is set to 1</vt:lpstr>
      <vt:lpstr>Program State Word (condition codes - CC)</vt:lpstr>
      <vt:lpstr>Multiprogramming and Timers</vt:lpstr>
      <vt:lpstr>Process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Sánchez</cp:lastModifiedBy>
  <cp:revision>83</cp:revision>
  <cp:lastPrinted>2010-01-19T23:53:34Z</cp:lastPrinted>
  <dcterms:created xsi:type="dcterms:W3CDTF">2010-01-19T23:22:08Z</dcterms:created>
  <dcterms:modified xsi:type="dcterms:W3CDTF">2014-11-12T17:37:06Z</dcterms:modified>
</cp:coreProperties>
</file>