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0430C"/>
    <a:srgbClr val="00CC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E013F16-CD0D-47E7-BA1C-341F402565F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035BD8-B2FC-4468-B828-9A25475773E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FE810-7C02-4068-9A1A-8757DBC4F583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E7EAC-CA58-43F4-BFF2-FE76A8A4E921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592067-84CB-4187-967D-BB4D33FD1791}" type="slidenum">
              <a:rPr lang="en-US"/>
              <a:pPr/>
              <a:t>20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A28FB-9EA7-4AB4-A6A1-1F650C9980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CD3C3-BDD3-44A6-B27C-344FD27439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39E31-4AFD-4C0A-BDE2-E32ED37108F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A172A-0C8B-49F8-9819-2D030D0E9C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32553-90DF-46A1-ABF1-F269191E61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44813-B31F-4A74-BEAE-772CC6053A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ECCF1-A0D7-44FA-8DE4-0F347826CE8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9DF2E-5C52-4277-B248-A2F490EABF4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51ECF-F676-440E-9788-D670F337BE4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4AF97-24EB-4606-8EB8-A12FC92FEA1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4F405-3767-4658-A89E-97A489833F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B4FE9AC-67B0-4CE8-86D8-5D096847C9C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510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</a:t>
            </a:r>
            <a:r>
              <a:rPr lang="en-US" sz="1600" b="1" u="sng" smtClean="0">
                <a:ea typeface="ＭＳ Ｐゴシック" pitchFamily="34" charset="-128"/>
              </a:rPr>
              <a:t>Label</a:t>
            </a:r>
            <a:r>
              <a:rPr lang="en-US" sz="1600" b="1" smtClean="0">
                <a:ea typeface="ＭＳ Ｐゴシック" pitchFamily="34" charset="-128"/>
              </a:rPr>
              <a:t>		</a:t>
            </a:r>
            <a:r>
              <a:rPr lang="en-US" sz="1600" b="1" u="sng" smtClean="0">
                <a:ea typeface="ＭＳ Ｐゴシック" pitchFamily="34" charset="-128"/>
              </a:rPr>
              <a:t>opcode</a:t>
            </a:r>
            <a:r>
              <a:rPr lang="en-US" sz="1600" b="1" smtClean="0">
                <a:ea typeface="ＭＳ Ｐゴシック" pitchFamily="34" charset="-128"/>
              </a:rPr>
              <a:t>   </a:t>
            </a:r>
            <a:r>
              <a:rPr lang="en-US" sz="16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start		.begin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load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sub	    TWO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add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out	    x009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halt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a		.data	    0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b		.data	   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TWO		.data	   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4290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429000" y="2057400"/>
            <a:ext cx="23622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019800" y="4724400"/>
            <a:ext cx="154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Data section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6019800" y="28956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Text section (code)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2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449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0574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057400" y="2209800"/>
            <a:ext cx="2362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5165725" y="3008313"/>
            <a:ext cx="287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computing</a:t>
            </a:r>
          </a:p>
          <a:p>
            <a:r>
              <a:rPr lang="en-US"/>
              <a:t>5 x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1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5029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	x201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x202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x203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x204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x205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5638800" y="16764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8678" name="Rectangle 10"/>
          <p:cNvSpPr>
            <a:spLocks noChangeArrowheads="1"/>
          </p:cNvSpPr>
          <p:nvPr/>
        </p:nvSpPr>
        <p:spPr bwMode="auto">
          <a:xfrm>
            <a:off x="5638800" y="20574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11"/>
          <p:cNvSpPr>
            <a:spLocks noChangeShapeType="1"/>
          </p:cNvSpPr>
          <p:nvPr/>
        </p:nvSpPr>
        <p:spPr bwMode="auto">
          <a:xfrm>
            <a:off x="5638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12"/>
          <p:cNvSpPr>
            <a:spLocks noChangeShapeType="1"/>
          </p:cNvSpPr>
          <p:nvPr/>
        </p:nvSpPr>
        <p:spPr bwMode="auto">
          <a:xfrm>
            <a:off x="5638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>
            <a:off x="5638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4"/>
          <p:cNvSpPr>
            <a:spLocks noChangeShapeType="1"/>
          </p:cNvSpPr>
          <p:nvPr/>
        </p:nvSpPr>
        <p:spPr bwMode="auto">
          <a:xfrm>
            <a:off x="5638800" y="3276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>
            <a:off x="6324600" y="2057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5562600" y="35814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4953000" y="4038600"/>
            <a:ext cx="3968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pass one the assembler examines </a:t>
            </a:r>
          </a:p>
          <a:p>
            <a:r>
              <a:rPr lang="en-US"/>
              <a:t>the program line by line in order to </a:t>
            </a:r>
          </a:p>
          <a:p>
            <a:r>
              <a:rPr lang="en-US"/>
              <a:t>built the symbol table.</a:t>
            </a:r>
          </a:p>
          <a:p>
            <a:endParaRPr lang="en-US"/>
          </a:p>
          <a:p>
            <a:r>
              <a:rPr lang="en-US"/>
              <a:t>There is an entry  in the symbol table</a:t>
            </a:r>
          </a:p>
          <a:p>
            <a:r>
              <a:rPr lang="en-US"/>
              <a:t>for each label found in the program.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Opcode  and Symbol Tables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2667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opcode	   mnemonic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0001	   LOAD 	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0010	   ADD 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0011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STOR	  </a:t>
            </a:r>
            <a:r>
              <a:rPr lang="en-US" sz="1800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0100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SUB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0101 	   IN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0110 	   OUT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0111 	   HALT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1000	   JMP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1001	   SKIPZ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1010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 	   SKIPG	</a:t>
            </a:r>
            <a:r>
              <a:rPr lang="en-US" sz="1800" b="1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1011 	   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457200" y="1752600"/>
            <a:ext cx="2438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352800" y="13716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352800" y="17526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>
            <a:off x="3352800" y="2057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3352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3352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4038600" y="1752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5105400" y="1752600"/>
            <a:ext cx="34988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Using the symbol table and the</a:t>
            </a:r>
          </a:p>
          <a:p>
            <a:r>
              <a:rPr lang="en-US"/>
              <a:t>opcode table the assembler </a:t>
            </a:r>
          </a:p>
          <a:p>
            <a:r>
              <a:rPr lang="en-US"/>
              <a:t>translates the program to object </a:t>
            </a:r>
          </a:p>
          <a:p>
            <a:r>
              <a:rPr lang="en-US"/>
              <a:t>code.</a:t>
            </a:r>
          </a:p>
          <a:p>
            <a:endParaRPr lang="en-US"/>
          </a:p>
          <a:p>
            <a:r>
              <a:rPr lang="en-US"/>
              <a:t>As the program can be loaded</a:t>
            </a:r>
          </a:p>
          <a:p>
            <a:r>
              <a:rPr lang="en-US"/>
              <a:t>anywhere in memory PC-relative</a:t>
            </a:r>
          </a:p>
          <a:p>
            <a:r>
              <a:rPr lang="en-US"/>
              <a:t>addressing is used to resolve </a:t>
            </a:r>
          </a:p>
          <a:p>
            <a:r>
              <a:rPr lang="en-US"/>
              <a:t>the symbols.</a:t>
            </a:r>
          </a:p>
          <a:p>
            <a:endParaRPr lang="en-US"/>
          </a:p>
          <a:p>
            <a:r>
              <a:rPr lang="en-US"/>
              <a:t>    </a:t>
            </a:r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914400" y="1371600"/>
            <a:ext cx="163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 table</a:t>
            </a:r>
          </a:p>
        </p:txBody>
      </p:sp>
      <p:sp>
        <p:nvSpPr>
          <p:cNvPr id="29710" name="Text Box 18"/>
          <p:cNvSpPr txBox="1">
            <a:spLocks noChangeArrowheads="1"/>
          </p:cNvSpPr>
          <p:nvPr/>
        </p:nvSpPr>
        <p:spPr bwMode="auto">
          <a:xfrm>
            <a:off x="3108325" y="4456113"/>
            <a:ext cx="550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instance, the offset between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and the </a:t>
            </a:r>
          </a:p>
          <a:p>
            <a:r>
              <a:rPr lang="en-US"/>
              <a:t>declaration of </a:t>
            </a:r>
            <a:r>
              <a:rPr lang="en-US">
                <a:solidFill>
                  <a:srgbClr val="0000FF"/>
                </a:solidFill>
              </a:rPr>
              <a:t>sum</a:t>
            </a:r>
            <a:r>
              <a:rPr lang="en-US"/>
              <a:t> is 9, because when 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</a:t>
            </a:r>
          </a:p>
          <a:p>
            <a:r>
              <a:rPr lang="en-US"/>
              <a:t>is fetched for execution, the pc is pointing to the </a:t>
            </a:r>
          </a:p>
          <a:p>
            <a:r>
              <a:rPr lang="en-US"/>
              <a:t>instruction </a:t>
            </a:r>
            <a:r>
              <a:rPr lang="en-US">
                <a:solidFill>
                  <a:srgbClr val="0000FF"/>
                </a:solidFill>
              </a:rPr>
              <a:t>ADD a</a:t>
            </a:r>
            <a:r>
              <a:rPr lang="en-US"/>
              <a:t>. ( pc + offset = 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2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14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15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Text Box 18"/>
          <p:cNvSpPr txBox="1">
            <a:spLocks noChangeArrowheads="1"/>
          </p:cNvSpPr>
          <p:nvPr/>
        </p:nvSpPr>
        <p:spPr bwMode="auto">
          <a:xfrm>
            <a:off x="5546725" y="3998913"/>
            <a:ext cx="34353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addresses are   </a:t>
            </a:r>
          </a:p>
          <a:p>
            <a:r>
              <a:rPr lang="en-US"/>
              <a:t>pc-relative addresses.</a:t>
            </a:r>
          </a:p>
          <a:p>
            <a:r>
              <a:rPr lang="en-US"/>
              <a:t>(PC + offset)</a:t>
            </a:r>
          </a:p>
          <a:p>
            <a:endParaRPr lang="en-US"/>
          </a:p>
          <a:p>
            <a:r>
              <a:rPr lang="en-US"/>
              <a:t>Recall: PC is always pointing to </a:t>
            </a:r>
          </a:p>
          <a:p>
            <a:r>
              <a:rPr lang="en-US"/>
              <a:t>the next instruction to be fetch. </a:t>
            </a:r>
          </a:p>
        </p:txBody>
      </p:sp>
      <p:sp>
        <p:nvSpPr>
          <p:cNvPr id="30728" name="Line 1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     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     1000111111111000  (-7)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     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     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    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    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    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    0000000000000001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1753" name="Text Box 11"/>
          <p:cNvSpPr txBox="1">
            <a:spLocks noChangeArrowheads="1"/>
          </p:cNvSpPr>
          <p:nvPr/>
        </p:nvSpPr>
        <p:spPr bwMode="auto">
          <a:xfrm>
            <a:off x="6994525" y="6019800"/>
            <a:ext cx="177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One</a:t>
            </a:r>
            <a:r>
              <a:rPr lang="ja-JP" altLang="en-US" sz="1400" b="1"/>
              <a:t>’</a:t>
            </a:r>
            <a:r>
              <a:rPr lang="en-US" altLang="ja-JP" sz="1400" b="1"/>
              <a:t>s complement</a:t>
            </a:r>
            <a:endParaRPr lang="en-US" sz="1400" b="1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 flipV="1">
            <a:off x="73152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974725" y="1484313"/>
            <a:ext cx="77279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object code file has several sections:</a:t>
            </a:r>
          </a:p>
          <a:p>
            <a:r>
              <a:rPr lang="en-US"/>
              <a:t> </a:t>
            </a:r>
          </a:p>
          <a:p>
            <a:r>
              <a:rPr lang="en-US" u="sng"/>
              <a:t>Header section</a:t>
            </a:r>
            <a:r>
              <a:rPr lang="en-US"/>
              <a:t>: Size of code, name source file, size of data</a:t>
            </a:r>
          </a:p>
          <a:p>
            <a:endParaRPr lang="en-US"/>
          </a:p>
          <a:p>
            <a:r>
              <a:rPr lang="en-US" u="sng"/>
              <a:t>Text section (code)</a:t>
            </a:r>
            <a:r>
              <a:rPr lang="en-US"/>
              <a:t>: Object code</a:t>
            </a:r>
          </a:p>
          <a:p>
            <a:endParaRPr lang="en-US"/>
          </a:p>
          <a:p>
            <a:r>
              <a:rPr lang="en-US" u="sng"/>
              <a:t>Data section</a:t>
            </a:r>
            <a:r>
              <a:rPr lang="en-US"/>
              <a:t>: Data (in binary)</a:t>
            </a:r>
          </a:p>
          <a:p>
            <a:endParaRPr lang="en-US"/>
          </a:p>
          <a:p>
            <a:r>
              <a:rPr lang="en-US" u="sng"/>
              <a:t>Relocation information section</a:t>
            </a:r>
            <a:r>
              <a:rPr lang="en-US"/>
              <a:t>: Addresses to be fixed up by the linker</a:t>
            </a:r>
          </a:p>
          <a:p>
            <a:r>
              <a:rPr lang="en-US"/>
              <a:t> </a:t>
            </a:r>
          </a:p>
          <a:p>
            <a:r>
              <a:rPr lang="en-US" u="sng"/>
              <a:t>Symbol table section</a:t>
            </a:r>
            <a:r>
              <a:rPr lang="en-US"/>
              <a:t>: Global symbols in the program, Imported symbols</a:t>
            </a:r>
          </a:p>
          <a:p>
            <a:endParaRPr lang="en-US"/>
          </a:p>
          <a:p>
            <a:r>
              <a:rPr lang="en-US" u="sng"/>
              <a:t>Debugging section</a:t>
            </a:r>
            <a:r>
              <a:rPr lang="en-US"/>
              <a:t>: Source file and line number information, description of </a:t>
            </a:r>
          </a:p>
          <a:p>
            <a:r>
              <a:rPr lang="en-US"/>
              <a:t>		   data structures.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u="sng" smtClean="0">
                <a:solidFill>
                  <a:srgbClr val="0000FF"/>
                </a:solidFill>
                <a:ea typeface="ＭＳ Ｐゴシック" pitchFamily="34" charset="-128"/>
              </a:rPr>
              <a:t>object code file for the example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3795" name="Rectangle 13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14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15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Text Box 16"/>
          <p:cNvSpPr txBox="1">
            <a:spLocks noChangeArrowheads="1"/>
          </p:cNvSpPr>
          <p:nvPr/>
        </p:nvSpPr>
        <p:spPr bwMode="auto">
          <a:xfrm>
            <a:off x="3505200" y="1981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3799" name="Text Box 17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3800" name="Text Box 18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Loading Object code in Memory </a:t>
            </a:r>
            <a:endParaRPr lang="en-US" sz="3600" b="1" u="sng" smtClean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3505200" y="1600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6096000" y="1524000"/>
            <a:ext cx="18288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943600" y="1066800"/>
            <a:ext cx="241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time environment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629400" y="19050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 </a:t>
            </a:r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>
            <a:off x="6096000" y="2590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6096000" y="3276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6629400" y="2743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 </a:t>
            </a:r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6096000" y="548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553200" y="5638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Stack  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6629400" y="34290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Heap  </a:t>
            </a:r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>
            <a:off x="6096000" y="3886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Line 21"/>
          <p:cNvSpPr>
            <a:spLocks noChangeShapeType="1"/>
          </p:cNvSpPr>
          <p:nvPr/>
        </p:nvSpPr>
        <p:spPr bwMode="auto">
          <a:xfrm flipV="1">
            <a:off x="3505200" y="2057400"/>
            <a:ext cx="2590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22"/>
          <p:cNvSpPr>
            <a:spLocks noChangeShapeType="1"/>
          </p:cNvSpPr>
          <p:nvPr/>
        </p:nvSpPr>
        <p:spPr bwMode="auto">
          <a:xfrm flipV="1">
            <a:off x="3505200" y="2895600"/>
            <a:ext cx="2590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3"/>
          <p:cNvSpPr>
            <a:spLocks noChangeShapeType="1"/>
          </p:cNvSpPr>
          <p:nvPr/>
        </p:nvSpPr>
        <p:spPr bwMode="auto">
          <a:xfrm>
            <a:off x="3505200" y="2209800"/>
            <a:ext cx="25908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24"/>
          <p:cNvSpPr>
            <a:spLocks noChangeShapeType="1"/>
          </p:cNvSpPr>
          <p:nvPr/>
        </p:nvSpPr>
        <p:spPr bwMode="auto">
          <a:xfrm>
            <a:off x="3505200" y="2667000"/>
            <a:ext cx="25908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6934200" y="3886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26"/>
          <p:cNvSpPr>
            <a:spLocks noChangeShapeType="1"/>
          </p:cNvSpPr>
          <p:nvPr/>
        </p:nvSpPr>
        <p:spPr bwMode="auto">
          <a:xfrm flipV="1">
            <a:off x="6934200" y="5181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Text Box 27"/>
          <p:cNvSpPr txBox="1">
            <a:spLocks noChangeArrowheads="1"/>
          </p:cNvSpPr>
          <p:nvPr/>
        </p:nvSpPr>
        <p:spPr bwMode="auto">
          <a:xfrm>
            <a:off x="1066800" y="114300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Object code file (disk)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UNIX a.out format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974725" y="1484313"/>
            <a:ext cx="2660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/>
              <a:t>text section</a:t>
            </a:r>
          </a:p>
          <a:p>
            <a:r>
              <a:rPr lang="en-US"/>
              <a:t>data section</a:t>
            </a:r>
          </a:p>
          <a:p>
            <a:r>
              <a:rPr lang="en-US"/>
              <a:t>symbol table information</a:t>
            </a:r>
          </a:p>
          <a:p>
            <a:r>
              <a:rPr lang="en-US"/>
              <a:t>relocation Information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914400" y="1524000"/>
            <a:ext cx="2895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9144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914400" y="2133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914400" y="236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>
            <a:off x="9144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10"/>
          <p:cNvSpPr txBox="1">
            <a:spLocks noChangeArrowheads="1"/>
          </p:cNvSpPr>
          <p:nvPr/>
        </p:nvSpPr>
        <p:spPr bwMode="auto">
          <a:xfrm>
            <a:off x="5181600" y="1524000"/>
            <a:ext cx="28638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>
                <a:solidFill>
                  <a:srgbClr val="FF0000"/>
                </a:solidFill>
              </a:rPr>
              <a:t>magic number</a:t>
            </a:r>
          </a:p>
          <a:p>
            <a:r>
              <a:rPr lang="en-US"/>
              <a:t>text segment size</a:t>
            </a:r>
          </a:p>
          <a:p>
            <a:r>
              <a:rPr lang="en-US"/>
              <a:t>initialized data size(data)</a:t>
            </a:r>
          </a:p>
          <a:p>
            <a:r>
              <a:rPr lang="en-US"/>
              <a:t>uninitialized data size(</a:t>
            </a:r>
            <a:r>
              <a:rPr lang="en-US">
                <a:solidFill>
                  <a:srgbClr val="0000FF"/>
                </a:solidFill>
              </a:rPr>
              <a:t>bss</a:t>
            </a:r>
            <a:r>
              <a:rPr lang="en-US"/>
              <a:t>)</a:t>
            </a:r>
          </a:p>
          <a:p>
            <a:r>
              <a:rPr lang="en-US"/>
              <a:t>symbol table size</a:t>
            </a:r>
          </a:p>
          <a:p>
            <a:r>
              <a:rPr lang="en-US">
                <a:solidFill>
                  <a:srgbClr val="00CC00"/>
                </a:solidFill>
              </a:rPr>
              <a:t>entry point</a:t>
            </a:r>
          </a:p>
          <a:p>
            <a:r>
              <a:rPr lang="en-US"/>
              <a:t>text relocation size</a:t>
            </a:r>
          </a:p>
          <a:p>
            <a:r>
              <a:rPr lang="en-US"/>
              <a:t>data relocation size</a:t>
            </a:r>
          </a:p>
        </p:txBody>
      </p:sp>
      <p:sp>
        <p:nvSpPr>
          <p:cNvPr id="35849" name="Rectangle 11"/>
          <p:cNvSpPr>
            <a:spLocks noChangeArrowheads="1"/>
          </p:cNvSpPr>
          <p:nvPr/>
        </p:nvSpPr>
        <p:spPr bwMode="auto">
          <a:xfrm>
            <a:off x="5181600" y="1828800"/>
            <a:ext cx="2971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2"/>
          <p:cNvSpPr>
            <a:spLocks noChangeShapeType="1"/>
          </p:cNvSpPr>
          <p:nvPr/>
        </p:nvSpPr>
        <p:spPr bwMode="auto">
          <a:xfrm>
            <a:off x="3810000" y="1524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Line 13"/>
          <p:cNvSpPr>
            <a:spLocks noChangeShapeType="1"/>
          </p:cNvSpPr>
          <p:nvPr/>
        </p:nvSpPr>
        <p:spPr bwMode="auto">
          <a:xfrm>
            <a:off x="3810000" y="1828800"/>
            <a:ext cx="137160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Text Box 14"/>
          <p:cNvSpPr txBox="1">
            <a:spLocks noChangeArrowheads="1"/>
          </p:cNvSpPr>
          <p:nvPr/>
        </p:nvSpPr>
        <p:spPr bwMode="auto">
          <a:xfrm>
            <a:off x="822325" y="1179513"/>
            <a:ext cx="263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object code format</a:t>
            </a:r>
          </a:p>
        </p:txBody>
      </p:sp>
      <p:sp>
        <p:nvSpPr>
          <p:cNvPr id="35853" name="Text Box 16"/>
          <p:cNvSpPr txBox="1">
            <a:spLocks noChangeArrowheads="1"/>
          </p:cNvSpPr>
          <p:nvPr/>
        </p:nvSpPr>
        <p:spPr bwMode="auto">
          <a:xfrm>
            <a:off x="3429000" y="4343400"/>
            <a:ext cx="47513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rgbClr val="FF0000"/>
                </a:solidFill>
              </a:rPr>
              <a:t>magic number</a:t>
            </a:r>
            <a:r>
              <a:rPr lang="en-US" sz="1600" b="1">
                <a:solidFill>
                  <a:srgbClr val="FF0000"/>
                </a:solidFill>
              </a:rPr>
              <a:t> indicates type of executable file.</a:t>
            </a:r>
          </a:p>
          <a:p>
            <a:endParaRPr lang="en-US" sz="1600" b="1"/>
          </a:p>
          <a:p>
            <a:r>
              <a:rPr lang="en-US" sz="1600" b="1" u="sng">
                <a:solidFill>
                  <a:srgbClr val="0000FF"/>
                </a:solidFill>
              </a:rPr>
              <a:t>bss</a:t>
            </a:r>
            <a:r>
              <a:rPr lang="en-US" sz="1600" b="1">
                <a:solidFill>
                  <a:srgbClr val="0000FF"/>
                </a:solidFill>
              </a:rPr>
              <a:t> is an acronym for block storage start.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 u="sng">
                <a:solidFill>
                  <a:srgbClr val="00CC00"/>
                </a:solidFill>
              </a:rPr>
              <a:t>entry point</a:t>
            </a:r>
            <a:r>
              <a:rPr lang="en-US" sz="1600" b="1">
                <a:solidFill>
                  <a:srgbClr val="00CC00"/>
                </a:solidFill>
              </a:rPr>
              <a:t>: starting address of the program</a:t>
            </a:r>
          </a:p>
        </p:txBody>
      </p:sp>
      <p:sp>
        <p:nvSpPr>
          <p:cNvPr id="35854" name="Rectangle 1"/>
          <p:cNvSpPr>
            <a:spLocks noChangeArrowheads="1"/>
          </p:cNvSpPr>
          <p:nvPr/>
        </p:nvSpPr>
        <p:spPr bwMode="auto">
          <a:xfrm>
            <a:off x="762000" y="32766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 </a:t>
            </a:r>
            <a:r>
              <a:rPr lang="en-US" sz="1600" b="1">
                <a:solidFill>
                  <a:srgbClr val="D0430C"/>
                </a:solidFill>
              </a:rPr>
              <a:t>a.out stands for "assembler output".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Assemblers</a:t>
            </a: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ISA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Instruction descriptions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opcode		mnemonic		meaning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0001		LOAD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Mem[x]</a:t>
            </a:r>
            <a:r>
              <a:rPr lang="en-US" sz="20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0010	 	ADD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+ Mem[x]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0011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STORE &lt;x&gt;		Mem[x]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</a:t>
            </a:r>
            <a:r>
              <a:rPr lang="en-US" sz="2000" b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 </a:t>
            </a:r>
            <a:endParaRPr lang="en-US" sz="20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0100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SUB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– Mem[x]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0101 		IN &lt;Device_#&gt;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read from Device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0110 		OUT &lt;Device_#&gt;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 output to Device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0111 		HALT			Stop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1000		JMP &lt;x&gt;		PC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x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1001		SKIPZ			If Z = 1 Skip next instruction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1010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 		SKIPG			</a:t>
            </a:r>
            <a:r>
              <a:rPr lang="en-US" sz="2000" b="1" smtClean="0">
                <a:ea typeface="ＭＳ Ｐゴシック" pitchFamily="34" charset="-128"/>
              </a:rPr>
              <a:t>If G = 1 Skip next instruction</a:t>
            </a:r>
            <a:endParaRPr lang="en-US" sz="20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1011 		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2000" b="1" smtClean="0">
                <a:ea typeface="ＭＳ Ｐゴシック" pitchFamily="34" charset="-128"/>
              </a:rPr>
              <a:t>If L = 1 Skip next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ea typeface="ＭＳ Ｐゴシック" pitchFamily="34" charset="-128"/>
              </a:rPr>
              <a:t>Assign a memory location to each variable:</a:t>
            </a:r>
          </a:p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C </a:t>
            </a:r>
            <a:r>
              <a:rPr lang="en-US" sz="2800" smtClean="0">
                <a:ea typeface="ＭＳ Ｐゴシック" pitchFamily="34" charset="-128"/>
                <a:sym typeface="Wingdings" pitchFamily="2" charset="2"/>
              </a:rPr>
              <a:t> X + Y;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		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			</a:t>
            </a:r>
            <a:r>
              <a:rPr lang="en-US" sz="2800" smtClean="0">
                <a:ea typeface="ＭＳ Ｐゴシック" pitchFamily="34" charset="-128"/>
              </a:rPr>
              <a:t>&lt;000&gt;         &lt;001&gt;      &lt;002&gt;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If necessary to use temporary memory locations,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assign labels (names) to them.</a:t>
            </a:r>
          </a:p>
          <a:p>
            <a:pPr eaLnBrk="1" hangingPunct="1"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 flipV="1">
            <a:off x="3200400" y="2590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 flipV="1">
            <a:off x="4648200" y="2667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 flipV="1">
            <a:off x="5181600" y="25908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101975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Memory		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000	1245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001	1755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002	0000  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003	Load &lt;000&gt;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004	Add  &lt;001&gt;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005	Store &lt;002&gt;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006	Halt			 	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638800" y="1752600"/>
            <a:ext cx="305911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Memory		 </a:t>
            </a:r>
          </a:p>
          <a:p>
            <a:pPr eaLnBrk="1" hangingPunct="1"/>
            <a:r>
              <a:rPr lang="en-US" sz="2800"/>
              <a:t>000	1245</a:t>
            </a:r>
          </a:p>
          <a:p>
            <a:pPr eaLnBrk="1" hangingPunct="1"/>
            <a:r>
              <a:rPr lang="en-US" sz="2800"/>
              <a:t>001	1755</a:t>
            </a:r>
          </a:p>
          <a:p>
            <a:pPr eaLnBrk="1" hangingPunct="1"/>
            <a:r>
              <a:rPr lang="en-US" sz="2800"/>
              <a:t>002	3000  </a:t>
            </a:r>
          </a:p>
          <a:p>
            <a:pPr eaLnBrk="1" hangingPunct="1"/>
            <a:r>
              <a:rPr lang="en-US" sz="2800"/>
              <a:t>003	Load &lt;000&gt;</a:t>
            </a:r>
          </a:p>
          <a:p>
            <a:pPr eaLnBrk="1" hangingPunct="1"/>
            <a:r>
              <a:rPr lang="en-US" sz="2800"/>
              <a:t>004	Add  &lt;001&gt;</a:t>
            </a:r>
          </a:p>
          <a:p>
            <a:pPr eaLnBrk="1" hangingPunct="1"/>
            <a:r>
              <a:rPr lang="en-US" sz="2800"/>
              <a:t>005	Store &lt;002&gt;</a:t>
            </a:r>
          </a:p>
          <a:p>
            <a:pPr eaLnBrk="1" hangingPunct="1"/>
            <a:r>
              <a:rPr lang="en-US" sz="2800"/>
              <a:t>006	Halt</a:t>
            </a:r>
            <a:r>
              <a:rPr lang="en-US" sz="28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</a:rPr>
              <a:t>	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26670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124200" y="274320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One Address Architecture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5813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The instruction format of this one-address architecture consists of 16 bits: 4 bits to represent instructions and 12 bits for addresses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43000" y="4419600"/>
            <a:ext cx="6400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3276600" y="4419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05000" y="3810000"/>
            <a:ext cx="677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OP</a:t>
            </a:r>
          </a:p>
          <a:p>
            <a:pPr eaLnBrk="1" hangingPunct="1"/>
            <a:endParaRPr lang="en-US" sz="2800" b="1">
              <a:latin typeface="Times New Roman" pitchFamily="18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495800" y="3810000"/>
            <a:ext cx="184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ADDRESS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600200" y="470217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0001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3429000" y="4724400"/>
            <a:ext cx="348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0000 0001 0001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Assembler: translate Symbolic code to object code(binary)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</a:t>
            </a:r>
          </a:p>
          <a:p>
            <a:pPr eaLnBrk="1" hangingPunct="1">
              <a:buFontTx/>
              <a:buNone/>
            </a:pP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089525" y="461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2679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Assembly Language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003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Load &lt;000&gt;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 Add  &lt;001&gt;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 Store &lt;002&gt;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 Halt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191000" y="4419600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003	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0001  0000 0000 0000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	0010  0000 0000 0001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	0011  0000000000011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	0111  0000000000000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5105400" y="4419600"/>
            <a:ext cx="3124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5105400" y="39624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 binary</a:t>
            </a:r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4572000" y="1752600"/>
            <a:ext cx="3841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Times New Roman" pitchFamily="18" charset="0"/>
              </a:rPr>
              <a:t>01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LOAD 	 </a:t>
            </a:r>
            <a:r>
              <a:rPr lang="en-US" b="1"/>
              <a:t>06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OUT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02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ADD	 </a:t>
            </a:r>
            <a:r>
              <a:rPr lang="en-US" b="1"/>
              <a:t>07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HALT</a:t>
            </a:r>
            <a:r>
              <a:rPr lang="en-US" sz="2000" b="1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03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STORE	 </a:t>
            </a:r>
            <a:r>
              <a:rPr lang="en-US" b="1"/>
              <a:t>08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JMP</a:t>
            </a:r>
            <a:r>
              <a:rPr lang="en-US" sz="2000">
                <a:latin typeface="Times New Roman" pitchFamily="18" charset="0"/>
              </a:rPr>
              <a:t> </a:t>
            </a:r>
            <a:endParaRPr lang="en-US" sz="2000" b="1">
              <a:latin typeface="Times New Roman" pitchFamily="18" charset="0"/>
            </a:endParaRP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04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SUB	 </a:t>
            </a:r>
            <a:r>
              <a:rPr lang="en-US" b="1"/>
              <a:t>09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SKIPZ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05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IN 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	</a:t>
            </a: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762000" y="1676400"/>
            <a:ext cx="2590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914400" y="4267200"/>
            <a:ext cx="2209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Assembler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1981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3124200" y="518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The next step to improve our assembly language is the incorporation of </a:t>
            </a:r>
            <a:r>
              <a:rPr lang="en-US" sz="2000" i="1" u="sng" smtClean="0">
                <a:ea typeface="ＭＳ Ｐゴシック" pitchFamily="34" charset="-128"/>
              </a:rPr>
              <a:t>pseudo-ops (assembler directives)</a:t>
            </a:r>
            <a:r>
              <a:rPr lang="en-US" sz="2000" i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to invoke</a:t>
            </a:r>
            <a:r>
              <a:rPr lang="en-US" sz="2000" i="1" smtClean="0">
                <a:ea typeface="ＭＳ Ｐゴシック" pitchFamily="34" charset="-128"/>
              </a:rPr>
              <a:t> a special service from the assembler (pseudo-operations do not generate code)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2000" smtClean="0"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tells the assembler where the program starts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.data	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to reserve a memory location.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	.end 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 	</a:t>
            </a:r>
            <a:r>
              <a:rPr lang="en-US" sz="2000" smtClean="0">
                <a:ea typeface="ＭＳ Ｐゴシック" pitchFamily="34" charset="-128"/>
              </a:rPr>
              <a:t>tells the assembler where the program ends.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</a:t>
            </a:r>
            <a:r>
              <a:rPr lang="en-US" sz="2400" b="1" u="sng" smtClean="0">
                <a:ea typeface="ＭＳ Ｐゴシック" pitchFamily="34" charset="-128"/>
              </a:rPr>
              <a:t>Labels</a:t>
            </a:r>
            <a:r>
              <a:rPr lang="en-US" sz="2400" smtClean="0">
                <a:ea typeface="ＭＳ Ｐゴシック" pitchFamily="34" charset="-128"/>
              </a:rPr>
              <a:t>  are symbolic names used to identify memory locations.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This is an example of the usage of assembler directives</a:t>
            </a: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	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i="1" smtClean="0">
                <a:ea typeface="ＭＳ Ｐゴシック" pitchFamily="34" charset="-128"/>
              </a:rPr>
              <a:t>Assembly language instructions</a:t>
            </a:r>
            <a:r>
              <a:rPr lang="ja-JP" altLang="en-US" sz="1800" b="1" i="1" smtClean="0">
                <a:ea typeface="ＭＳ Ｐゴシック" pitchFamily="34" charset="-128"/>
              </a:rPr>
              <a:t>”</a:t>
            </a:r>
            <a:endParaRPr lang="en-US" altLang="ja-JP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halt    </a:t>
            </a:r>
            <a:r>
              <a:rPr lang="en-US" sz="1800" i="1" smtClean="0">
                <a:ea typeface="ＭＳ Ｐゴシック" pitchFamily="34" charset="-128"/>
              </a:rPr>
              <a:t>(return to OS)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.data</a:t>
            </a:r>
            <a:r>
              <a:rPr lang="en-US" sz="1800" b="1" smtClean="0">
                <a:ea typeface="ＭＳ Ｐゴシック" pitchFamily="34" charset="-128"/>
              </a:rPr>
              <a:t>  </a:t>
            </a:r>
            <a:r>
              <a:rPr lang="en-US" sz="1800" i="1" smtClean="0">
                <a:ea typeface="ＭＳ Ｐゴシック" pitchFamily="34" charset="-128"/>
              </a:rPr>
              <a:t>(to reserve a memory location)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.end </a:t>
            </a:r>
            <a:r>
              <a:rPr lang="en-US" sz="1800" b="1" smtClean="0">
                <a:ea typeface="ＭＳ Ｐゴシック" pitchFamily="34" charset="-128"/>
              </a:rPr>
              <a:t> (</a:t>
            </a:r>
            <a:r>
              <a:rPr lang="en-US" sz="1800" i="1" smtClean="0">
                <a:ea typeface="ＭＳ Ｐゴシック" pitchFamily="34" charset="-128"/>
              </a:rPr>
              <a:t> tells the assembler where the program ends)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u="sng" smtClean="0">
                <a:ea typeface="ＭＳ Ｐゴシック" pitchFamily="34" charset="-128"/>
              </a:rPr>
              <a:t>note</a:t>
            </a:r>
            <a:r>
              <a:rPr lang="en-US" sz="1800" b="1" smtClean="0"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the directive .end can be used to indicate where the  program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Starts (for eample: 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smtClean="0">
                <a:ea typeface="ＭＳ Ｐゴシック" pitchFamily="34" charset="-128"/>
              </a:rPr>
              <a:t>.end &lt;insert label here&gt;</a:t>
            </a:r>
            <a:r>
              <a:rPr lang="ja-JP" altLang="en-US" sz="1800" b="1" smtClean="0">
                <a:ea typeface="ＭＳ Ｐゴシック" pitchFamily="34" charset="-128"/>
              </a:rPr>
              <a:t>”</a:t>
            </a:r>
            <a:r>
              <a:rPr lang="en-US" altLang="ja-JP" sz="1800" b="1" smtClean="0">
                <a:ea typeface="ＭＳ Ｐゴシック" pitchFamily="34" charset="-128"/>
              </a:rPr>
              <a:t>	</a:t>
            </a:r>
            <a:r>
              <a:rPr lang="en-US" altLang="ja-JP" sz="1800" b="1" u="sng" smtClean="0">
                <a:ea typeface="ＭＳ Ｐゴシック" pitchFamily="34" charset="-128"/>
              </a:rPr>
              <a:t> </a:t>
            </a:r>
            <a:endParaRPr lang="en-US" altLang="ja-JP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607</Words>
  <Application>Microsoft Office PowerPoint</Application>
  <PresentationFormat>Presentación en pantalla (4:3)</PresentationFormat>
  <Paragraphs>384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ＭＳ Ｐゴシック</vt:lpstr>
      <vt:lpstr>Times New Roman</vt:lpstr>
      <vt:lpstr>Wingdings</vt:lpstr>
      <vt:lpstr>Default Design</vt:lpstr>
      <vt:lpstr>COP 3402 Systems Software</vt:lpstr>
      <vt:lpstr>COP 3402 Systems Software</vt:lpstr>
      <vt:lpstr>ISA  Instruction descriptions</vt:lpstr>
      <vt:lpstr>Assembly  language  Programming examples</vt:lpstr>
      <vt:lpstr>Assembly  language Programming examples</vt:lpstr>
      <vt:lpstr>One Address Architecture</vt:lpstr>
      <vt:lpstr>Assembler: translate Symbolic code to object code(binary)</vt:lpstr>
      <vt:lpstr>Assembler Directives</vt:lpstr>
      <vt:lpstr>Assembler Directives</vt:lpstr>
      <vt:lpstr>Assembly  language Programming Example 1</vt:lpstr>
      <vt:lpstr>Assembly  language Programming Example 2</vt:lpstr>
      <vt:lpstr>ASSEMBLER  Pass 1</vt:lpstr>
      <vt:lpstr>Opcode  and Symbol Tables</vt:lpstr>
      <vt:lpstr>ASSEMBLER  Pass 2</vt:lpstr>
      <vt:lpstr>Assembly  language Programming  object code</vt:lpstr>
      <vt:lpstr>ASSEMBLER  object code</vt:lpstr>
      <vt:lpstr>ASSEMBLER  object code file for the example</vt:lpstr>
      <vt:lpstr>Loading Object code in Memory </vt:lpstr>
      <vt:lpstr>UNIX a.out format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</dc:creator>
  <cp:lastModifiedBy>Edward Aymerich</cp:lastModifiedBy>
  <cp:revision>60</cp:revision>
  <cp:lastPrinted>2010-03-23T16:04:26Z</cp:lastPrinted>
  <dcterms:created xsi:type="dcterms:W3CDTF">1601-01-01T00:00:00Z</dcterms:created>
  <dcterms:modified xsi:type="dcterms:W3CDTF">2014-11-04T03:04:05Z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