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37" r:id="rId2"/>
    <p:sldId id="373" r:id="rId3"/>
    <p:sldId id="378" r:id="rId4"/>
    <p:sldId id="379" r:id="rId5"/>
    <p:sldId id="380" r:id="rId6"/>
    <p:sldId id="425" r:id="rId7"/>
    <p:sldId id="424" r:id="rId8"/>
    <p:sldId id="411" r:id="rId9"/>
    <p:sldId id="399" r:id="rId10"/>
    <p:sldId id="412" r:id="rId11"/>
    <p:sldId id="414" r:id="rId12"/>
    <p:sldId id="415" r:id="rId13"/>
    <p:sldId id="416" r:id="rId14"/>
    <p:sldId id="386" r:id="rId15"/>
    <p:sldId id="423" r:id="rId16"/>
    <p:sldId id="422" r:id="rId17"/>
    <p:sldId id="421" r:id="rId18"/>
    <p:sldId id="419" r:id="rId19"/>
    <p:sldId id="413" r:id="rId20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52F4AA0A-82F4-4EC1-BDE1-05F74BF39AA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A4989763-10ED-4C76-94D7-C2C04C3F728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48D3A-E05D-4CE7-887A-20BC4C22F5F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1F7676-6DDC-41BF-AB45-D74E7C5AC0F4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912E51-8E39-4EE7-ABA3-7216246955FF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BF473D-1E9B-44BB-A979-A35714D6BFB3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7DF8F7-F983-405F-BB85-5AA5B6B67F2E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9D4CA4-749F-43DF-8E07-B396D902A3EE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621261-29CE-41A7-B61D-3221AAC51513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C0819E-DF40-4EED-94EF-C4CAAEEC348A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C33E7-0126-47DB-9A3F-C6EA3A34186D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A08E19-5CCD-46D4-878E-C99557AF6F65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A05249-27BF-49E5-8E42-76FFE4FB3B95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C04374-0D9D-4E64-91F4-9605390DE868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BB2166-4C31-4240-B189-27496A401276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385E-332C-49F3-99CE-E1FB6E0AA9A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6D3319-F5E7-4EED-BF8A-6FC922A47B2E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31641-7ACD-49D2-9CDD-9DC8205E534E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0FC5FE-6FF4-473E-8461-1BC033D6362E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AFFE4F-A7C9-4472-B095-380B6D60C5EE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6CF54B-83EA-4867-818A-C7C8888A95A9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AC1EA-9BD8-443E-949F-B3994BF55EB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E03FD5-1BA2-4A6F-9418-BCF2AF87768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483A8-B097-4634-83A6-813B31ADAAA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D1E0AC-51D9-4F2F-AEE3-64E9DD31CD4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A902B-C3A0-4662-9F74-B562047F8BC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FC631-ACAF-4938-A370-B3E0D47DC32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AF4D44-2661-4B27-B79A-F60C1BBD374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77E2B-17B8-49E5-9B1F-B4F10E51DFA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B1FE87-8085-4E1D-8A95-25FB62B6DE2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5F799D-A94A-4453-8B14-27F0C2A8838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13D359-4A1F-4876-B84F-956E1A2719E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8716D5D8-3690-4641-8320-78D7995F999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BDC323-9716-47AB-8F68-2600B5A827D6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7A0488-8DA2-462A-A6BB-B2DE76C0D4B9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u="sng">
                <a:latin typeface="Times New Roman" pitchFamily="18" charset="0"/>
              </a:rPr>
              <a:t>Method to construct the predictive parsing table</a:t>
            </a:r>
          </a:p>
          <a:p>
            <a:r>
              <a:rPr lang="en-US" sz="1600" b="1">
                <a:latin typeface="Times New Roman" pitchFamily="18" charset="0"/>
              </a:rPr>
              <a:t>For each production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A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of the grammar, do the following: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1.- For each terminal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First (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), add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to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m[ A , t ]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where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is the table.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2.- If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nullable(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is true, add the production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row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column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, for each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in Follow(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).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Example: Given the grammar:</a:t>
            </a:r>
          </a:p>
          <a:p>
            <a:r>
              <a:rPr lang="en-US" b="1"/>
              <a:t>Z </a:t>
            </a:r>
            <a:r>
              <a:rPr lang="en-US" b="1">
                <a:sym typeface="Wingdings" pitchFamily="2" charset="2"/>
              </a:rPr>
              <a:t> d		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b="1">
                <a:sym typeface="Wingdings" pitchFamily="2" charset="2"/>
              </a:rPr>
              <a:t>		X  Y</a:t>
            </a:r>
          </a:p>
          <a:p>
            <a:r>
              <a:rPr lang="en-US" b="1">
                <a:sym typeface="Wingdings" pitchFamily="2" charset="2"/>
              </a:rPr>
              <a:t>Z  X Y Z		Y  c		X  a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 </a:t>
            </a:r>
            <a:endParaRPr lang="en-US" sz="1600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	    a		    c		    d</a:t>
            </a:r>
          </a:p>
          <a:p>
            <a:r>
              <a:rPr lang="en-US" b="1">
                <a:sym typeface="Wingdings" pitchFamily="2" charset="2"/>
              </a:rPr>
              <a:t>	     X	 X  a		 X  Y		 X  Y</a:t>
            </a:r>
          </a:p>
          <a:p>
            <a:r>
              <a:rPr lang="en-US" b="1">
                <a:sym typeface="Wingdings" pitchFamily="2" charset="2"/>
              </a:rPr>
              <a:t>	 	 X  Y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    Y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b="1">
                <a:sym typeface="Wingdings" pitchFamily="2" charset="2"/>
              </a:rPr>
              <a:t>		 Y  c	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b="1">
                <a:sym typeface="Wingdings" pitchFamily="2" charset="2"/>
              </a:rPr>
              <a:t>			 	 Y 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    Z	Z  XYZ		 Z  XYZ		 Z  d</a:t>
            </a:r>
          </a:p>
          <a:p>
            <a:r>
              <a:rPr lang="en-US" b="1">
                <a:sym typeface="Wingdings" pitchFamily="2" charset="2"/>
              </a:rPr>
              <a:t>					 	 Z  XYZ</a:t>
            </a:r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2133600" y="4419600"/>
            <a:ext cx="4800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Oval 7"/>
          <p:cNvSpPr>
            <a:spLocks noChangeArrowheads="1"/>
          </p:cNvSpPr>
          <p:nvPr/>
        </p:nvSpPr>
        <p:spPr bwMode="auto">
          <a:xfrm>
            <a:off x="5943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8"/>
          <p:cNvSpPr>
            <a:spLocks noChangeShapeType="1"/>
          </p:cNvSpPr>
          <p:nvPr/>
        </p:nvSpPr>
        <p:spPr bwMode="auto">
          <a:xfrm flipV="1">
            <a:off x="6477000" y="40386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2" name="Text Box 9"/>
          <p:cNvSpPr txBox="1">
            <a:spLocks noChangeArrowheads="1"/>
          </p:cNvSpPr>
          <p:nvPr/>
        </p:nvSpPr>
        <p:spPr bwMode="auto">
          <a:xfrm>
            <a:off x="7162800" y="3733800"/>
            <a:ext cx="898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</a:rPr>
              <a:t>m[ Y , d ]</a:t>
            </a:r>
          </a:p>
        </p:txBody>
      </p:sp>
      <p:sp>
        <p:nvSpPr>
          <p:cNvPr id="33803" name="Text Box 10"/>
          <p:cNvSpPr txBox="1">
            <a:spLocks noChangeArrowheads="1"/>
          </p:cNvSpPr>
          <p:nvPr/>
        </p:nvSpPr>
        <p:spPr bwMode="auto">
          <a:xfrm>
            <a:off x="7375525" y="5040313"/>
            <a:ext cx="854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Table m</a:t>
            </a:r>
          </a:p>
        </p:txBody>
      </p:sp>
      <p:sp>
        <p:nvSpPr>
          <p:cNvPr id="33804" name="Line 11"/>
          <p:cNvSpPr>
            <a:spLocks noChangeShapeType="1"/>
          </p:cNvSpPr>
          <p:nvPr/>
        </p:nvSpPr>
        <p:spPr bwMode="auto">
          <a:xfrm flipH="1" flipV="1">
            <a:off x="7010400" y="5181600"/>
            <a:ext cx="381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3516-31E9-4628-9ABC-6E31692A5FC3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Example: Given the grammar:</a:t>
            </a: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E + T	 	T   T  * F	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>
                <a:sym typeface="Wingdings" pitchFamily="2" charset="2"/>
              </a:rPr>
              <a:t>  	</a:t>
            </a:r>
          </a:p>
          <a:p>
            <a:r>
              <a:rPr lang="en-US">
                <a:sym typeface="Wingdings" pitchFamily="2" charset="2"/>
              </a:rPr>
              <a:t>E   T		T   F  	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We can rewrite the grammar to avoid left recursion obtaining thus:</a:t>
            </a: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T  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>
                <a:sym typeface="Wingdings" pitchFamily="2" charset="2"/>
              </a:rPr>
              <a:t>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altLang="ja-JP" b="1"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E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altLang="ja-JP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	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</a:t>
            </a:r>
          </a:p>
          <a:p>
            <a:r>
              <a:rPr lang="en-US"/>
              <a:t>Compute First, Follow, and nullable.</a:t>
            </a:r>
          </a:p>
          <a:p>
            <a:endParaRPr lang="en-US"/>
          </a:p>
          <a:p>
            <a:r>
              <a:rPr lang="en-US"/>
              <a:t>	Nullable		First		Follow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E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), $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E</a:t>
            </a:r>
            <a:r>
              <a:rPr lang="ja-JP" altLang="en-US"/>
              <a:t>’</a:t>
            </a:r>
            <a:r>
              <a:rPr lang="en-US" altLang="ja-JP"/>
              <a:t>	Yes		{ </a:t>
            </a:r>
            <a:r>
              <a:rPr lang="en-US" altLang="ja-JP" b="1">
                <a:solidFill>
                  <a:srgbClr val="0000FF"/>
                </a:solidFill>
              </a:rPr>
              <a:t>+,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/>
              <a:t> }		{ </a:t>
            </a:r>
            <a:r>
              <a:rPr lang="en-US" altLang="ja-JP" b="1">
                <a:solidFill>
                  <a:srgbClr val="0000FF"/>
                </a:solidFill>
              </a:rPr>
              <a:t>), $</a:t>
            </a:r>
            <a:r>
              <a:rPr lang="en-US" altLang="ja-JP"/>
              <a:t> }</a:t>
            </a:r>
          </a:p>
          <a:p>
            <a:endParaRPr lang="en-US"/>
          </a:p>
          <a:p>
            <a:r>
              <a:rPr lang="en-US"/>
              <a:t>  T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 </a:t>
            </a:r>
            <a:r>
              <a:rPr lang="en-US"/>
              <a:t>} 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r>
              <a:rPr lang="en-US">
                <a:sym typeface="Wingdings" pitchFamily="2" charset="2"/>
              </a:rPr>
              <a:t> 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Yes		{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*,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}		</a:t>
            </a:r>
            <a:r>
              <a:rPr lang="en-US" altLang="ja-JP"/>
              <a:t>{ </a:t>
            </a:r>
            <a:r>
              <a:rPr lang="en-US" altLang="ja-JP" b="1">
                <a:solidFill>
                  <a:srgbClr val="0000FF"/>
                </a:solidFill>
              </a:rPr>
              <a:t>)</a:t>
            </a:r>
            <a:r>
              <a:rPr lang="en-US" altLang="ja-JP"/>
              <a:t> , </a:t>
            </a:r>
            <a:r>
              <a:rPr lang="en-US" altLang="ja-JP" b="1">
                <a:solidFill>
                  <a:srgbClr val="0000FF"/>
                </a:solidFill>
              </a:rPr>
              <a:t>+, $</a:t>
            </a:r>
            <a:r>
              <a:rPr lang="en-US" altLang="ja-JP"/>
              <a:t> }</a:t>
            </a:r>
            <a:r>
              <a:rPr lang="en-US" altLang="ja-JP">
                <a:sym typeface="Wingdings" pitchFamily="2" charset="2"/>
              </a:rPr>
              <a:t> 	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</a:rPr>
              <a:t>  </a:t>
            </a:r>
            <a:r>
              <a:rPr lang="en-US" sz="1600">
                <a:latin typeface="Times New Roman" pitchFamily="18" charset="0"/>
              </a:rPr>
              <a:t>F	No		</a:t>
            </a:r>
            <a:r>
              <a:rPr lang="en-US"/>
              <a:t>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 , 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  <a:endParaRPr lang="en-US" sz="1600"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 </a:t>
            </a:r>
          </a:p>
        </p:txBody>
      </p:sp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1143000" y="4191000"/>
            <a:ext cx="53340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612909-B9DF-490E-A705-7030F558CBA7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7630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pPr algn="ctr"/>
            <a:r>
              <a:rPr lang="en-US" sz="1600" b="1">
                <a:latin typeface="Times New Roman" pitchFamily="18" charset="0"/>
              </a:rPr>
              <a:t>Parsing table for the expression grammar: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  </a:t>
            </a:r>
            <a:r>
              <a:rPr lang="en-US" b="1">
                <a:latin typeface="Times New Roman" pitchFamily="18" charset="0"/>
              </a:rPr>
              <a:t>+	     	     *	             id		    (		    )	       $</a:t>
            </a:r>
          </a:p>
          <a:p>
            <a:endParaRPr lang="en-US" b="1">
              <a:latin typeface="Times New Roman" pitchFamily="18" charset="0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E	  		         E  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E  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   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	 				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     E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latin typeface="Symbol" pitchFamily="18" charset="2"/>
                <a:sym typeface="Wingdings" pitchFamily="2" charset="2"/>
              </a:rPr>
              <a:t> </a:t>
            </a:r>
            <a:endParaRPr lang="en-US" altLang="ja-JP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		 	  </a:t>
            </a:r>
            <a:endParaRPr lang="en-US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T      			         T  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	T  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endParaRPr lang="en-US" b="1">
              <a:latin typeface="Times New Roman" pitchFamily="18" charset="0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 	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			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	     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altLang="ja-JP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>
                <a:sym typeface="Wingdings" pitchFamily="2" charset="2"/>
              </a:rPr>
              <a:t>      			      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F  id		F  ( E )</a:t>
            </a: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533400" y="2743200"/>
            <a:ext cx="80772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DD45D2-B212-4BAE-834F-A3941A2FA205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Predictive parsing table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2057400"/>
            <a:ext cx="6504054" cy="3754874"/>
          </a:xfrm>
          <a:prstGeom prst="rect">
            <a:avLst/>
          </a:prstGeom>
          <a:noFill/>
          <a:effectLst>
            <a:glow rad="63500">
              <a:schemeClr val="accent1">
                <a:alpha val="75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n-US"/>
              <a:t>Using the predictive parsing table, it is easy to write a recursive-descent parser: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	    +	      *	      id	     (	    )</a:t>
            </a:r>
          </a:p>
          <a:p>
            <a:endParaRPr lang="en-US"/>
          </a:p>
          <a:p>
            <a:r>
              <a:rPr lang="en-US"/>
              <a:t>T</a:t>
            </a:r>
            <a:r>
              <a:rPr lang="ja-JP" altLang="en-US"/>
              <a:t>’</a:t>
            </a:r>
            <a:r>
              <a:rPr lang="en-US" altLang="ja-JP"/>
              <a:t>	T</a:t>
            </a:r>
            <a:r>
              <a:rPr lang="ja-JP" altLang="en-US"/>
              <a:t>’</a:t>
            </a:r>
            <a:r>
              <a:rPr lang="en-US" altLang="ja-JP"/>
              <a:t> </a:t>
            </a:r>
            <a:r>
              <a:rPr lang="en-US" altLang="ja-JP">
                <a:sym typeface="Wingdings" pitchFamily="2" charset="2"/>
              </a:rPr>
              <a:t> 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e	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 *FT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			T</a:t>
            </a:r>
            <a:r>
              <a:rPr lang="ja-JP" altLang="en-US">
                <a:latin typeface="Symbol" pitchFamily="18" charset="2"/>
                <a:sym typeface="Wingdings" pitchFamily="2" charset="2"/>
              </a:rPr>
              <a:t>’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</a:t>
            </a:r>
            <a:r>
              <a:rPr lang="en-US" altLang="ja-JP">
                <a:latin typeface="Symbol" pitchFamily="18" charset="2"/>
                <a:sym typeface="Wingdings" pitchFamily="2" charset="2"/>
              </a:rPr>
              <a:t> e </a:t>
            </a: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endParaRPr lang="en-US">
              <a:latin typeface="Symbol" pitchFamily="18" charset="2"/>
              <a:sym typeface="Wingdings" pitchFamily="2" charset="2"/>
            </a:endParaRPr>
          </a:p>
          <a:p>
            <a:r>
              <a:rPr lang="en-US">
                <a:cs typeface="Arial" pitchFamily="34" charset="0"/>
                <a:sym typeface="Wingdings" pitchFamily="2" charset="2"/>
              </a:rPr>
              <a:t>Void Tprime (void) { swith  (token)  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{  case PLUS:        break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case TIMES:      accept (TIMES) ; F ( )  ; Tprime ( );  break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case RPAREN : break ; 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   default:      error ( ) ;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	}</a:t>
            </a:r>
          </a:p>
          <a:p>
            <a:r>
              <a:rPr lang="en-US">
                <a:cs typeface="Arial" pitchFamily="34" charset="0"/>
                <a:sym typeface="Wingdings" pitchFamily="2" charset="2"/>
              </a:rPr>
              <a:t>}</a:t>
            </a:r>
            <a:endParaRPr lang="en-US">
              <a:cs typeface="Arial" pitchFamily="34" charset="0"/>
            </a:endParaRP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533400" y="2971800"/>
            <a:ext cx="5943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7E83B7-09C4-428F-8584-9CE53217544C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Left factoring</a:t>
            </a:r>
          </a:p>
        </p:txBody>
      </p:sp>
      <p:sp>
        <p:nvSpPr>
          <p:cNvPr id="41989" name="Line 4"/>
          <p:cNvSpPr>
            <a:spLocks noChangeShapeType="1"/>
          </p:cNvSpPr>
          <p:nvPr/>
        </p:nvSpPr>
        <p:spPr bwMode="auto">
          <a:xfrm>
            <a:off x="4572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457200" y="1143000"/>
            <a:ext cx="769620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Another problem that we must avoid in predictive parsers is when two productions for the same non-terminal start with the same symbol.</a:t>
            </a:r>
          </a:p>
          <a:p>
            <a:endParaRPr lang="en-US"/>
          </a:p>
          <a:p>
            <a:r>
              <a:rPr lang="en-US"/>
              <a:t>Example:	S </a:t>
            </a:r>
            <a:r>
              <a:rPr lang="en-US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S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else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Solution: Left-factor the grammar. Take allowable ending </a:t>
            </a:r>
            <a:r>
              <a:rPr lang="ja-JP" altLang="en-US">
                <a:sym typeface="Wingdings" pitchFamily="2" charset="2"/>
              </a:rPr>
              <a:t>“</a:t>
            </a:r>
            <a:r>
              <a:rPr lang="en-US" altLang="ja-JP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else S</a:t>
            </a:r>
            <a:r>
              <a:rPr lang="ja-JP" altLang="en-US">
                <a:sym typeface="Wingdings" pitchFamily="2" charset="2"/>
              </a:rPr>
              <a:t>”</a:t>
            </a:r>
            <a:r>
              <a:rPr lang="en-US" altLang="ja-JP">
                <a:sym typeface="Wingdings" pitchFamily="2" charset="2"/>
              </a:rPr>
              <a:t> and </a:t>
            </a:r>
            <a:r>
              <a:rPr lang="en-US" altLang="ja-JP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, and make a new production (new non-terminal) for them: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	</a:t>
            </a:r>
            <a:r>
              <a:rPr lang="en-US">
                <a:latin typeface="Times New Roman" pitchFamily="18" charset="0"/>
                <a:sym typeface="Wingdings" pitchFamily="2" charset="2"/>
              </a:rPr>
              <a:t>S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if</a:t>
            </a:r>
            <a:r>
              <a:rPr lang="en-US">
                <a:latin typeface="Times New Roman" pitchFamily="18" charset="0"/>
                <a:sym typeface="Wingdings" pitchFamily="2" charset="2"/>
              </a:rPr>
              <a:t> E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then </a:t>
            </a:r>
            <a:r>
              <a:rPr lang="en-US">
                <a:latin typeface="Times New Roman" pitchFamily="18" charset="0"/>
                <a:sym typeface="Wingdings" pitchFamily="2" charset="2"/>
              </a:rPr>
              <a:t>S X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X  </a:t>
            </a:r>
            <a:r>
              <a:rPr lang="en-US" b="1">
                <a:latin typeface="Times New Roman" pitchFamily="18" charset="0"/>
                <a:sym typeface="Wingdings" pitchFamily="2" charset="2"/>
              </a:rPr>
              <a:t>else</a:t>
            </a:r>
            <a:r>
              <a:rPr lang="en-US">
                <a:latin typeface="Times New Roman" pitchFamily="18" charset="0"/>
                <a:sym typeface="Wingdings" pitchFamily="2" charset="2"/>
              </a:rPr>
              <a:t> S</a:t>
            </a: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X </a:t>
            </a:r>
            <a:r>
              <a:rPr lang="en-US">
                <a:sym typeface="Wingdings" pitchFamily="2" charset="2"/>
              </a:rPr>
              <a:t> </a:t>
            </a:r>
            <a:r>
              <a:rPr lang="en-US"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Grammars whose predictive parsing tables contain no multiples entries are called LL(1).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first L stands for  left-to-right parse of input string. (input string scanned from left to right)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second L stands for leftmost derivation of the grammar</a:t>
            </a:r>
          </a:p>
          <a:p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The </a:t>
            </a:r>
            <a:r>
              <a:rPr lang="ja-JP" altLang="en-US"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1</a:t>
            </a:r>
            <a:r>
              <a:rPr lang="ja-JP" altLang="en-US"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>
                <a:latin typeface="Times New Roman" pitchFamily="18" charset="0"/>
                <a:sym typeface="Wingdings" pitchFamily="2" charset="2"/>
              </a:rPr>
              <a:t> stands for one symbol lookahead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86E345-F72A-4345-93A2-B7A3830E14ED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74676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Example: Given the grammar: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/>
              <a:t>S  </a:t>
            </a:r>
            <a:r>
              <a:rPr lang="en-US">
                <a:sym typeface="Wingdings" pitchFamily="2" charset="2"/>
              </a:rPr>
              <a:t> E$</a:t>
            </a:r>
          </a:p>
          <a:p>
            <a:r>
              <a:rPr lang="en-US"/>
              <a:t>E  </a:t>
            </a:r>
            <a:r>
              <a:rPr lang="en-US">
                <a:sym typeface="Wingdings" pitchFamily="2" charset="2"/>
              </a:rPr>
              <a:t>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T  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>
                <a:sym typeface="Wingdings" pitchFamily="2" charset="2"/>
              </a:rPr>
              <a:t> T 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F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	 F 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altLang="ja-JP" b="1">
                <a:sym typeface="Wingdings" pitchFamily="2" charset="2"/>
              </a:rPr>
              <a:t> </a:t>
            </a:r>
            <a:r>
              <a:rPr lang="en-US" altLang="ja-JP">
                <a:sym typeface="Wingdings" pitchFamily="2" charset="2"/>
              </a:rPr>
              <a:t>E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altLang="ja-JP">
                <a:sym typeface="Wingdings" pitchFamily="2" charset="2"/>
              </a:rPr>
              <a:t>	</a:t>
            </a:r>
          </a:p>
          <a:p>
            <a:r>
              <a:rPr lang="en-US">
                <a:sym typeface="Wingdings" pitchFamily="2" charset="2"/>
              </a:rPr>
              <a:t>E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		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</a:t>
            </a:r>
          </a:p>
          <a:p>
            <a:r>
              <a:rPr lang="en-US"/>
              <a:t>With the following First, Follow, and nullable.</a:t>
            </a:r>
          </a:p>
          <a:p>
            <a:endParaRPr lang="en-US"/>
          </a:p>
          <a:p>
            <a:r>
              <a:rPr lang="en-US"/>
              <a:t>	Nullable		First		Follow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S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/>
              <a:t>  E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), $</a:t>
            </a:r>
            <a:r>
              <a:rPr lang="en-US"/>
              <a:t> }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E</a:t>
            </a:r>
            <a:r>
              <a:rPr lang="ja-JP" altLang="en-US"/>
              <a:t>’</a:t>
            </a:r>
            <a:r>
              <a:rPr lang="en-US" altLang="ja-JP"/>
              <a:t>	Yes		{ </a:t>
            </a:r>
            <a:r>
              <a:rPr lang="en-US" altLang="ja-JP" b="1">
                <a:solidFill>
                  <a:srgbClr val="0000FF"/>
                </a:solidFill>
              </a:rPr>
              <a:t>+</a:t>
            </a:r>
            <a:r>
              <a:rPr lang="en-US" altLang="ja-JP"/>
              <a:t> }		{ </a:t>
            </a:r>
            <a:r>
              <a:rPr lang="en-US" altLang="ja-JP" b="1">
                <a:solidFill>
                  <a:srgbClr val="0000FF"/>
                </a:solidFill>
              </a:rPr>
              <a:t>), $</a:t>
            </a:r>
            <a:r>
              <a:rPr lang="en-US" altLang="ja-JP"/>
              <a:t> }</a:t>
            </a:r>
          </a:p>
          <a:p>
            <a:endParaRPr lang="en-US"/>
          </a:p>
          <a:p>
            <a:r>
              <a:rPr lang="en-US"/>
              <a:t>  T	No		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 </a:t>
            </a:r>
            <a:r>
              <a:rPr lang="en-US"/>
              <a:t>} 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r>
              <a:rPr lang="en-US">
                <a:sym typeface="Wingdings" pitchFamily="2" charset="2"/>
              </a:rPr>
              <a:t>  T</a:t>
            </a:r>
            <a:r>
              <a:rPr lang="ja-JP" altLang="en-US"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	Yes		{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>
                <a:sym typeface="Wingdings" pitchFamily="2" charset="2"/>
              </a:rPr>
              <a:t> }		</a:t>
            </a:r>
            <a:r>
              <a:rPr lang="en-US" altLang="ja-JP"/>
              <a:t>{ </a:t>
            </a:r>
            <a:r>
              <a:rPr lang="en-US" altLang="ja-JP" b="1">
                <a:solidFill>
                  <a:srgbClr val="0000FF"/>
                </a:solidFill>
              </a:rPr>
              <a:t>)</a:t>
            </a:r>
            <a:r>
              <a:rPr lang="en-US" altLang="ja-JP"/>
              <a:t> , </a:t>
            </a:r>
            <a:r>
              <a:rPr lang="en-US" altLang="ja-JP" b="1">
                <a:solidFill>
                  <a:srgbClr val="0000FF"/>
                </a:solidFill>
              </a:rPr>
              <a:t>+, $</a:t>
            </a:r>
            <a:r>
              <a:rPr lang="en-US" altLang="ja-JP"/>
              <a:t> }</a:t>
            </a:r>
            <a:r>
              <a:rPr lang="en-US" altLang="ja-JP">
                <a:sym typeface="Wingdings" pitchFamily="2" charset="2"/>
              </a:rPr>
              <a:t> 	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</a:rPr>
              <a:t>  </a:t>
            </a:r>
            <a:r>
              <a:rPr lang="en-US" sz="1600">
                <a:latin typeface="Times New Roman" pitchFamily="18" charset="0"/>
              </a:rPr>
              <a:t>F	No		</a:t>
            </a:r>
            <a:r>
              <a:rPr lang="en-US"/>
              <a:t>{ </a:t>
            </a:r>
            <a:r>
              <a:rPr lang="en-US" b="1">
                <a:solidFill>
                  <a:srgbClr val="0000FF"/>
                </a:solidFill>
              </a:rPr>
              <a:t>id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 }		{ 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en-US"/>
              <a:t> , 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 ,  </a:t>
            </a:r>
            <a:r>
              <a:rPr lang="en-US" b="1">
                <a:solidFill>
                  <a:srgbClr val="0000FF"/>
                </a:solidFill>
              </a:rPr>
              <a:t>+, $</a:t>
            </a:r>
            <a:r>
              <a:rPr lang="en-US"/>
              <a:t> }</a:t>
            </a:r>
            <a:r>
              <a:rPr lang="en-US">
                <a:sym typeface="Wingdings" pitchFamily="2" charset="2"/>
              </a:rPr>
              <a:t> 	</a:t>
            </a:r>
            <a:endParaRPr lang="en-US" sz="1600">
              <a:latin typeface="Times New Roman" pitchFamily="18" charset="0"/>
            </a:endParaRPr>
          </a:p>
          <a:p>
            <a:endParaRPr lang="en-US" sz="1600" b="1"/>
          </a:p>
          <a:p>
            <a:r>
              <a:rPr lang="en-US" sz="1600" b="1"/>
              <a:t>	    </a:t>
            </a:r>
          </a:p>
        </p:txBody>
      </p:sp>
      <p:sp>
        <p:nvSpPr>
          <p:cNvPr id="44039" name="Rectangle 11"/>
          <p:cNvSpPr>
            <a:spLocks noChangeArrowheads="1"/>
          </p:cNvSpPr>
          <p:nvPr/>
        </p:nvSpPr>
        <p:spPr bwMode="auto">
          <a:xfrm>
            <a:off x="1143000" y="3581400"/>
            <a:ext cx="4953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C009C3-2135-4091-992A-1592520856A5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763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</a:t>
            </a:r>
            <a:r>
              <a:rPr lang="en-US" sz="1200" b="1">
                <a:latin typeface="Times New Roman" pitchFamily="18" charset="0"/>
              </a:rPr>
              <a:t>    +	                  *	             id	        (             )             $</a:t>
            </a:r>
          </a:p>
          <a:p>
            <a:endParaRPr lang="en-US" sz="1100" b="1">
              <a:latin typeface="Times New Roman" pitchFamily="18" charset="0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	 	  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‘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200" b="1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               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Symbol" pitchFamily="18" charset="2"/>
                <a:sym typeface="Wingdings" pitchFamily="2" charset="2"/>
              </a:rPr>
              <a:t>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  <a:endParaRPr lang="en-US" altLang="ja-JP" sz="11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     		  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	   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	            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100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 sz="1100" b="1">
                <a:sym typeface="Wingdings" pitchFamily="2" charset="2"/>
              </a:rPr>
              <a:t>      		    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F  id        F  ( E )</a:t>
            </a:r>
          </a:p>
          <a:p>
            <a:endParaRPr lang="en-US" sz="1100" b="1">
              <a:latin typeface="Times New Roman" pitchFamily="18" charset="0"/>
              <a:sym typeface="Wingdings" pitchFamily="2" charset="2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 sz="1100" b="1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457200" y="1752600"/>
            <a:ext cx="42672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88" name="Straight Connector 2"/>
          <p:cNvCxnSpPr>
            <a:cxnSpLocks noChangeShapeType="1"/>
          </p:cNvCxnSpPr>
          <p:nvPr/>
        </p:nvCxnSpPr>
        <p:spPr bwMode="auto">
          <a:xfrm>
            <a:off x="1371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89" name="Straight Connector 12"/>
          <p:cNvCxnSpPr>
            <a:cxnSpLocks noChangeShapeType="1"/>
          </p:cNvCxnSpPr>
          <p:nvPr/>
        </p:nvCxn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0" name="Straight Connector 13"/>
          <p:cNvCxnSpPr>
            <a:cxnSpLocks noChangeShapeType="1"/>
          </p:cNvCxnSpPr>
          <p:nvPr/>
        </p:nvCxnSpPr>
        <p:spPr bwMode="auto">
          <a:xfrm>
            <a:off x="2895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1" name="Straight Connector 14"/>
          <p:cNvCxnSpPr>
            <a:cxnSpLocks noChangeShapeType="1"/>
          </p:cNvCxnSpPr>
          <p:nvPr/>
        </p:nvCxnSpPr>
        <p:spPr bwMode="auto">
          <a:xfrm>
            <a:off x="35814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2" name="TextBox 10"/>
          <p:cNvSpPr txBox="1">
            <a:spLocks noChangeArrowheads="1"/>
          </p:cNvSpPr>
          <p:nvPr/>
        </p:nvSpPr>
        <p:spPr bwMode="auto">
          <a:xfrm>
            <a:off x="4800600" y="1981200"/>
            <a:ext cx="38830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A nonrecursive predictive parser can be </a:t>
            </a:r>
          </a:p>
          <a:p>
            <a:r>
              <a:rPr lang="en-US" sz="1600" b="1">
                <a:latin typeface="Times New Roman" pitchFamily="18" charset="0"/>
              </a:rPr>
              <a:t>implemented using a stack  instead of via </a:t>
            </a:r>
          </a:p>
          <a:p>
            <a:r>
              <a:rPr lang="en-US" sz="1600" b="1">
                <a:latin typeface="Times New Roman" pitchFamily="18" charset="0"/>
              </a:rPr>
              <a:t>recursive procedures  calls. This approach </a:t>
            </a:r>
          </a:p>
          <a:p>
            <a:r>
              <a:rPr lang="en-US" sz="1600" b="1">
                <a:latin typeface="Times New Roman" pitchFamily="18" charset="0"/>
              </a:rPr>
              <a:t>is called table driven.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4800600" y="3200400"/>
            <a:ext cx="3852863" cy="2800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To implement it we need: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1) As input a string </a:t>
            </a:r>
            <a:r>
              <a:rPr lang="en-US" altLang="en-US" sz="1600" b="1"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1600" b="1" i="1">
                <a:latin typeface="Times New Roman" pitchFamily="18" charset="0"/>
                <a:sym typeface="Wingdings" pitchFamily="2" charset="2"/>
              </a:rPr>
              <a:t>w</a:t>
            </a:r>
            <a:r>
              <a:rPr lang="en-US" altLang="en-US" sz="1600" b="1"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2) A parsing table.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3) A stack.</a:t>
            </a:r>
          </a:p>
          <a:p>
            <a:endParaRPr lang="en-US" sz="1600" b="1"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Initial configuration:</a:t>
            </a:r>
          </a:p>
          <a:p>
            <a:pPr>
              <a:buFontTx/>
              <a:buAutoNum type="arabicParenR"/>
            </a:pPr>
            <a:r>
              <a:rPr lang="en-US" sz="1600" b="1">
                <a:latin typeface="Times New Roman" pitchFamily="18" charset="0"/>
                <a:sym typeface="Wingdings" pitchFamily="2" charset="2"/>
              </a:rPr>
              <a:t>The string </a:t>
            </a:r>
            <a:r>
              <a:rPr lang="en-US" sz="1600" b="1" i="1">
                <a:latin typeface="Times New Roman" pitchFamily="18" charset="0"/>
                <a:sym typeface="Wingdings" pitchFamily="2" charset="2"/>
              </a:rPr>
              <a:t>w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$ in the input buffer</a:t>
            </a:r>
          </a:p>
          <a:p>
            <a:pPr>
              <a:buFontTx/>
              <a:buAutoNum type="arabicParenR"/>
            </a:pPr>
            <a:r>
              <a:rPr lang="en-US" sz="1600" b="1">
                <a:latin typeface="Times New Roman" pitchFamily="18" charset="0"/>
                <a:sym typeface="Wingdings" pitchFamily="2" charset="2"/>
              </a:rPr>
              <a:t>The start symbol S on top of the stack,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above the end of file symbol $.</a:t>
            </a:r>
          </a:p>
          <a:p>
            <a:pPr>
              <a:buFontTx/>
              <a:buAutoNum type="arabicParenR"/>
            </a:pPr>
            <a:endParaRPr lang="en-US" sz="1600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46094" name="TextBox 23"/>
          <p:cNvSpPr txBox="1">
            <a:spLocks noChangeArrowheads="1"/>
          </p:cNvSpPr>
          <p:nvPr/>
        </p:nvSpPr>
        <p:spPr bwMode="auto">
          <a:xfrm>
            <a:off x="381000" y="3886200"/>
            <a:ext cx="4343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 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id + id * id$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Current input symbol(cis)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Top of stack symbol (X)</a:t>
            </a:r>
          </a:p>
        </p:txBody>
      </p:sp>
      <p:cxnSp>
        <p:nvCxnSpPr>
          <p:cNvPr id="46095" name="Straight Arrow Connector 16"/>
          <p:cNvCxnSpPr>
            <a:cxnSpLocks noChangeShapeType="1"/>
          </p:cNvCxnSpPr>
          <p:nvPr/>
        </p:nvCxnSpPr>
        <p:spPr bwMode="auto">
          <a:xfrm>
            <a:off x="457200" y="43434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6" name="Straight Arrow Connector 18"/>
          <p:cNvCxnSpPr>
            <a:cxnSpLocks noChangeShapeType="1"/>
          </p:cNvCxnSpPr>
          <p:nvPr/>
        </p:nvCxnSpPr>
        <p:spPr bwMode="auto">
          <a:xfrm flipH="1">
            <a:off x="1752600" y="43434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7" name="Straight Arrow Connector 25"/>
          <p:cNvCxnSpPr>
            <a:cxnSpLocks noChangeShapeType="1"/>
          </p:cNvCxnSpPr>
          <p:nvPr/>
        </p:nvCxnSpPr>
        <p:spPr bwMode="auto">
          <a:xfrm flipV="1">
            <a:off x="609600" y="464820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8" name="Straight Arrow Connector 33"/>
          <p:cNvCxnSpPr>
            <a:cxnSpLocks noChangeShapeType="1"/>
          </p:cNvCxnSpPr>
          <p:nvPr/>
        </p:nvCxnSpPr>
        <p:spPr bwMode="auto">
          <a:xfrm flipV="1">
            <a:off x="2057400" y="4648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6099" name="Straight Connector 35"/>
          <p:cNvCxnSpPr>
            <a:cxnSpLocks noChangeShapeType="1"/>
          </p:cNvCxnSpPr>
          <p:nvPr/>
        </p:nvCxnSpPr>
        <p:spPr bwMode="auto">
          <a:xfrm>
            <a:off x="4114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BFED7A-AB8C-487F-890A-34BCDE702E22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763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</a:rPr>
              <a:t> </a:t>
            </a: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>
              <a:latin typeface="Times New Roman" pitchFamily="18" charset="0"/>
              <a:sym typeface="Wingdings" pitchFamily="2" charset="2"/>
            </a:endParaRPr>
          </a:p>
          <a:p>
            <a:r>
              <a:rPr lang="en-US">
                <a:latin typeface="Times New Roman" pitchFamily="18" charset="0"/>
                <a:sym typeface="Wingdings" pitchFamily="2" charset="2"/>
              </a:rPr>
              <a:t>	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         </a:t>
            </a:r>
            <a:r>
              <a:rPr lang="en-US" sz="1200" b="1">
                <a:latin typeface="Times New Roman" pitchFamily="18" charset="0"/>
              </a:rPr>
              <a:t>    +	                  *	             id	        (             )             $</a:t>
            </a:r>
          </a:p>
          <a:p>
            <a:endParaRPr lang="en-US" sz="1100" b="1">
              <a:latin typeface="Times New Roman" pitchFamily="18" charset="0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	 	  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‘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E  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200" b="1">
                <a:latin typeface="Times New Roman" pitchFamily="18" charset="0"/>
                <a:sym typeface="Wingdings" pitchFamily="2" charset="2"/>
              </a:rPr>
              <a:t>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+T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                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Symbol" pitchFamily="18" charset="2"/>
                <a:sym typeface="Wingdings" pitchFamily="2" charset="2"/>
              </a:rPr>
              <a:t>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E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</a:t>
            </a:r>
            <a:endParaRPr lang="en-US" altLang="ja-JP" sz="11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     		  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T  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		  </a:t>
            </a:r>
          </a:p>
          <a:p>
            <a:r>
              <a:rPr lang="en-US" sz="1100" b="1">
                <a:latin typeface="Times New Roman" pitchFamily="18" charset="0"/>
                <a:sym typeface="Wingdings" pitchFamily="2" charset="2"/>
              </a:rPr>
              <a:t>					 	  </a:t>
            </a: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2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	       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*F 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sym typeface="Wingdings" pitchFamily="2" charset="2"/>
              </a:rPr>
              <a:t> 	            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    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T</a:t>
            </a:r>
            <a:r>
              <a:rPr lang="ja-JP" altLang="en-US" sz="1100" b="1">
                <a:latin typeface="Times New Roman" pitchFamily="18" charset="0"/>
                <a:sym typeface="Wingdings" pitchFamily="2" charset="2"/>
              </a:rPr>
              <a:t>’</a:t>
            </a:r>
            <a:r>
              <a:rPr lang="en-US" altLang="ja-JP" sz="1100" b="1">
                <a:latin typeface="Times New Roman" pitchFamily="18" charset="0"/>
                <a:sym typeface="Wingdings" pitchFamily="2" charset="2"/>
              </a:rPr>
              <a:t>  </a:t>
            </a:r>
            <a:r>
              <a:rPr lang="en-US" altLang="ja-JP" sz="11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100" b="1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r>
              <a:rPr lang="en-US" sz="1200" b="1">
                <a:latin typeface="Times New Roman" pitchFamily="18" charset="0"/>
                <a:sym typeface="Wingdings" pitchFamily="2" charset="2"/>
              </a:rPr>
              <a:t>F</a:t>
            </a:r>
            <a:r>
              <a:rPr lang="en-US" sz="1100" b="1">
                <a:sym typeface="Wingdings" pitchFamily="2" charset="2"/>
              </a:rPr>
              <a:t>      		     </a:t>
            </a:r>
            <a:r>
              <a:rPr lang="en-US" sz="1100" b="1">
                <a:latin typeface="Times New Roman" pitchFamily="18" charset="0"/>
                <a:sym typeface="Wingdings" pitchFamily="2" charset="2"/>
              </a:rPr>
              <a:t>F  id        F  ( E )</a:t>
            </a:r>
          </a:p>
          <a:p>
            <a:endParaRPr lang="en-US" sz="1100" b="1">
              <a:latin typeface="Times New Roman" pitchFamily="18" charset="0"/>
              <a:sym typeface="Wingdings" pitchFamily="2" charset="2"/>
            </a:endParaRPr>
          </a:p>
          <a:p>
            <a:endParaRPr lang="en-US" sz="1600" b="1">
              <a:latin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</a:rPr>
              <a:t> </a:t>
            </a:r>
            <a:endParaRPr lang="en-US" sz="1100" b="1"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48135" name="Rectangle 8"/>
          <p:cNvSpPr>
            <a:spLocks noChangeArrowheads="1"/>
          </p:cNvSpPr>
          <p:nvPr/>
        </p:nvSpPr>
        <p:spPr bwMode="auto">
          <a:xfrm>
            <a:off x="457200" y="1752600"/>
            <a:ext cx="42672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36" name="Straight Connector 2"/>
          <p:cNvCxnSpPr>
            <a:cxnSpLocks noChangeShapeType="1"/>
          </p:cNvCxnSpPr>
          <p:nvPr/>
        </p:nvCxnSpPr>
        <p:spPr bwMode="auto">
          <a:xfrm>
            <a:off x="1371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7" name="Straight Connector 12"/>
          <p:cNvCxnSpPr>
            <a:cxnSpLocks noChangeShapeType="1"/>
          </p:cNvCxnSpPr>
          <p:nvPr/>
        </p:nvCxnSpPr>
        <p:spPr bwMode="auto">
          <a:xfrm>
            <a:off x="2209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8" name="Straight Connector 13"/>
          <p:cNvCxnSpPr>
            <a:cxnSpLocks noChangeShapeType="1"/>
          </p:cNvCxnSpPr>
          <p:nvPr/>
        </p:nvCxnSpPr>
        <p:spPr bwMode="auto">
          <a:xfrm>
            <a:off x="28956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8139" name="Straight Connector 14"/>
          <p:cNvCxnSpPr>
            <a:cxnSpLocks noChangeShapeType="1"/>
          </p:cNvCxnSpPr>
          <p:nvPr/>
        </p:nvCxnSpPr>
        <p:spPr bwMode="auto">
          <a:xfrm>
            <a:off x="35814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40" name="TextBox 22"/>
          <p:cNvSpPr txBox="1">
            <a:spLocks noChangeArrowheads="1"/>
          </p:cNvSpPr>
          <p:nvPr/>
        </p:nvSpPr>
        <p:spPr bwMode="auto">
          <a:xfrm>
            <a:off x="4876800" y="1371600"/>
            <a:ext cx="4151313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Algorithm: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$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start symbol E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Repeat { /*stack not empty */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If (X = cis) {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  advance cis to next symbol;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(X is a terminal)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 cis] is an error entry)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(M[X,cis] = nonterminal) {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push the right hand side of </a:t>
            </a:r>
          </a:p>
          <a:p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                 the production in reverse order 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Let X point to the top of the stack.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until (X = = $) {accept}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</a:t>
            </a:r>
          </a:p>
          <a:p>
            <a:endParaRPr lang="en-US" sz="1600"/>
          </a:p>
        </p:txBody>
      </p:sp>
      <p:sp>
        <p:nvSpPr>
          <p:cNvPr id="48141" name="TextBox 23"/>
          <p:cNvSpPr txBox="1">
            <a:spLocks noChangeArrowheads="1"/>
          </p:cNvSpPr>
          <p:nvPr/>
        </p:nvSpPr>
        <p:spPr bwMode="auto">
          <a:xfrm>
            <a:off x="381000" y="3886200"/>
            <a:ext cx="4343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 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id + id * id$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Current input symbol(cis)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Top of stack symbol (X)</a:t>
            </a:r>
          </a:p>
        </p:txBody>
      </p:sp>
      <p:cxnSp>
        <p:nvCxnSpPr>
          <p:cNvPr id="48142" name="Straight Arrow Connector 16"/>
          <p:cNvCxnSpPr>
            <a:cxnSpLocks noChangeShapeType="1"/>
          </p:cNvCxnSpPr>
          <p:nvPr/>
        </p:nvCxnSpPr>
        <p:spPr bwMode="auto">
          <a:xfrm>
            <a:off x="457200" y="43434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3" name="Straight Arrow Connector 18"/>
          <p:cNvCxnSpPr>
            <a:cxnSpLocks noChangeShapeType="1"/>
          </p:cNvCxnSpPr>
          <p:nvPr/>
        </p:nvCxnSpPr>
        <p:spPr bwMode="auto">
          <a:xfrm flipH="1">
            <a:off x="1752600" y="43434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4" name="Straight Arrow Connector 25"/>
          <p:cNvCxnSpPr>
            <a:cxnSpLocks noChangeShapeType="1"/>
          </p:cNvCxnSpPr>
          <p:nvPr/>
        </p:nvCxnSpPr>
        <p:spPr bwMode="auto">
          <a:xfrm flipV="1">
            <a:off x="609600" y="464820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5" name="Straight Arrow Connector 33"/>
          <p:cNvCxnSpPr>
            <a:cxnSpLocks noChangeShapeType="1"/>
          </p:cNvCxnSpPr>
          <p:nvPr/>
        </p:nvCxnSpPr>
        <p:spPr bwMode="auto">
          <a:xfrm flipV="1">
            <a:off x="2057400" y="4648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46" name="Straight Connector 35"/>
          <p:cNvCxnSpPr>
            <a:cxnSpLocks noChangeShapeType="1"/>
          </p:cNvCxnSpPr>
          <p:nvPr/>
        </p:nvCxnSpPr>
        <p:spPr bwMode="auto">
          <a:xfrm>
            <a:off x="4114800" y="1752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525613-AA3F-4170-9E5D-20689CE8F2C6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Nonrecursive predictive parsing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Box 22"/>
          <p:cNvSpPr txBox="1">
            <a:spLocks noChangeArrowheads="1"/>
          </p:cNvSpPr>
          <p:nvPr/>
        </p:nvSpPr>
        <p:spPr bwMode="auto">
          <a:xfrm>
            <a:off x="4800600" y="1371600"/>
            <a:ext cx="415131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Algorithm: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$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push start symbol E onto the stack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repeat (X != $){ /*stack not empty */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If (X = cis) {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  advance cis to next symbol;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	  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(X is a terminal)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 cis] is an error entry) error();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elseif (M[X,cis] = nonterminal) {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pop the stack;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push the right hand side of </a:t>
            </a:r>
          </a:p>
          <a:p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                 the production in reverse order </a:t>
            </a:r>
            <a:r>
              <a:rPr lang="en-US" sz="1600" b="1">
                <a:latin typeface="Times New Roman" pitchFamily="18" charset="0"/>
                <a:sym typeface="Wingdings" pitchFamily="2" charset="2"/>
              </a:rPr>
              <a:t>;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      let X point to the top of the stack.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until (X = = $) {accept}</a:t>
            </a:r>
          </a:p>
          <a:p>
            <a:r>
              <a:rPr lang="en-US" sz="1600" b="1">
                <a:latin typeface="Times New Roman" pitchFamily="18" charset="0"/>
                <a:sym typeface="Wingdings" pitchFamily="2" charset="2"/>
              </a:rPr>
              <a:t>else {error() }</a:t>
            </a:r>
          </a:p>
          <a:p>
            <a:endParaRPr lang="en-US" sz="1600">
              <a:latin typeface="Times New Roman" pitchFamily="18" charset="0"/>
              <a:sym typeface="Wingdings" pitchFamily="2" charset="2"/>
            </a:endParaRPr>
          </a:p>
          <a:p>
            <a:endParaRPr lang="en-US" sz="160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04800" y="1371600"/>
            <a:ext cx="44958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Stack	               Input	    Production</a:t>
            </a:r>
          </a:p>
          <a:p>
            <a:endParaRPr lang="en-US" sz="1600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 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	    E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TE’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	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+ id * id$	    T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+ id * id$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id * id$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 * id$	   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 * id$	    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+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TE’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* id$	    match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+</a:t>
            </a:r>
            <a:endParaRPr lang="en-US" altLang="ja-JP" sz="16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id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* id$	    T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* id$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*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id$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id$	   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*FT’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F	           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$	    match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*</a:t>
            </a:r>
            <a:endParaRPr lang="en-US" altLang="ja-JP" sz="1600" b="1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  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$	    F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$E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’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altLang="ja-JP" sz="1600" b="1">
                <a:latin typeface="Times New Roman" pitchFamily="18" charset="0"/>
                <a:cs typeface="Times New Roman" pitchFamily="18" charset="0"/>
              </a:rPr>
              <a:t>$	    match </a:t>
            </a: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id</a:t>
            </a:r>
          </a:p>
          <a:p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$E’		           $	  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</a:p>
          <a:p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$		           $	   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E</a:t>
            </a:r>
            <a:r>
              <a:rPr lang="en-US" altLang="en-US" sz="1600" b="1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b="1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ja-JP" sz="1600" b="1">
                <a:latin typeface="Symbol" pitchFamily="18" charset="2"/>
                <a:sym typeface="Wingdings" pitchFamily="2" charset="2"/>
              </a:rPr>
              <a:t>e</a:t>
            </a:r>
            <a:endParaRPr lang="en-US" sz="1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B96CB9-B249-40AE-BB95-F03B4EB22F89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Predictive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(First and Follow Sets)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The End</a:t>
            </a:r>
          </a:p>
        </p:txBody>
      </p:sp>
      <p:sp>
        <p:nvSpPr>
          <p:cNvPr id="5223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1FF6ED-F58D-4B98-8F32-DCCA5403ACF5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Predictive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(First and Follow Sets)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51614B-BD87-4B57-ACF8-365545B8CDC3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First set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Nullable symbols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Follow set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Predictive parsing table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LL(1) parsing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DD8C20-B452-4D79-A13F-3B578A356883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79248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A recursive descent (or predictive) parser chooses the correct production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looking ahead at the input string a fix number of symbols (typically one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symbol or token).</a:t>
            </a:r>
          </a:p>
          <a:p>
            <a:pPr marL="457200" indent="-457200">
              <a:spcBef>
                <a:spcPct val="50000"/>
              </a:spcBef>
            </a:pP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latin typeface="Times New Roman" pitchFamily="18" charset="0"/>
              </a:rPr>
              <a:t>First set: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Let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be a string of terminals and non-terminals.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First(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) is the set of terminals that can begin strings or sequence derivable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from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which means that we are interested in knowing if a particular nonterminal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X 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derives a string with a terminal 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t.</a:t>
            </a:r>
            <a:r>
              <a:rPr lang="en-US" sz="2000" u="sng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EBA65B-E60B-4E46-AC0D-790750F6BBA3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62647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Definition:  FIRST(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) = { </a:t>
            </a: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1600">
                <a:latin typeface="Times New Roman" pitchFamily="18" charset="0"/>
              </a:rPr>
              <a:t> |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==&gt; * </a:t>
            </a: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t </a:t>
            </a:r>
            <a:r>
              <a:rPr lang="en-US" sz="1600" b="1">
                <a:latin typeface="Symbol" pitchFamily="18" charset="2"/>
              </a:rPr>
              <a:t>w </a:t>
            </a:r>
            <a:r>
              <a:rPr lang="en-US" sz="1600">
                <a:latin typeface="Times New Roman" pitchFamily="18" charset="0"/>
              </a:rPr>
              <a:t>for some </a:t>
            </a:r>
            <a:r>
              <a:rPr lang="en-US" sz="1600" b="1">
                <a:latin typeface="Symbol" pitchFamily="18" charset="2"/>
              </a:rPr>
              <a:t>w</a:t>
            </a:r>
            <a:r>
              <a:rPr lang="en-US" sz="1600">
                <a:latin typeface="Times New Roman" pitchFamily="18" charset="0"/>
              </a:rPr>
              <a:t>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Symbol" pitchFamily="18" charset="2"/>
              </a:rPr>
              <a:t> </a:t>
            </a:r>
            <a:r>
              <a:rPr lang="en-US" sz="1600">
                <a:latin typeface="Times New Roman" pitchFamily="18" charset="0"/>
              </a:rPr>
              <a:t>{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| </a:t>
            </a:r>
            <a:r>
              <a:rPr lang="en-US" sz="1600" b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1600">
                <a:latin typeface="Times New Roman" pitchFamily="18" charset="0"/>
              </a:rPr>
              <a:t> ==&gt; *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</a:t>
            </a:r>
          </a:p>
          <a:p>
            <a:endParaRPr lang="en-US" sz="1600">
              <a:latin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X </a:t>
            </a:r>
            <a:r>
              <a:rPr lang="en-US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A B C then FIRST(X) = FIRST(A B C) and is computed as follows: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A is a terminal,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{A} (for example, if X </a:t>
            </a:r>
            <a:r>
              <a:rPr lang="en-US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B C, FIRST (X) = FIRST( t B C) = { t } 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Otherwise, if X does not derive to an empty string,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FIRST(A).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FIRST(A) contains the empty string then,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FIRST(X) = FIRST(A B C) = FIRST(A) – {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FIRST(BC)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Similarly, for FIRST(BC) we have: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{B} if B is a terminal,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Otherwise, if B does not derive to an empty string,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FIRST(B)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If FIRST(B) contains the empty string then,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FIRST(BC) =  FIRST(B) – {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FIRST(C) 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And so on…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/>
              <a:t>			 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CDE264-0513-4AD1-A586-183A444E1907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86264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Times New Roman" pitchFamily="18" charset="0"/>
              </a:rPr>
              <a:t>Example:</a:t>
            </a:r>
          </a:p>
          <a:p>
            <a:r>
              <a:rPr lang="en-US" sz="1600">
                <a:latin typeface="Times New Roman" pitchFamily="18" charset="0"/>
              </a:rPr>
              <a:t>S 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 A B C | C b B | B a</a:t>
            </a:r>
          </a:p>
          <a:p>
            <a:r>
              <a:rPr lang="en-US" sz="1600">
                <a:latin typeface="Times New Roman" pitchFamily="18" charset="0"/>
                <a:sym typeface="Wingdings" pitchFamily="2" charset="2"/>
              </a:rPr>
              <a:t>A  d a | B C</a:t>
            </a:r>
          </a:p>
          <a:p>
            <a:r>
              <a:rPr lang="en-US" sz="1600">
                <a:latin typeface="Times New Roman" pitchFamily="18" charset="0"/>
                <a:sym typeface="Wingdings" pitchFamily="2" charset="2"/>
              </a:rPr>
              <a:t>B  g |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endParaRPr lang="en-US" sz="1600">
              <a:latin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C 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 h |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sym typeface="Wingdings" pitchFamily="2" charset="2"/>
              </a:rPr>
              <a:t> 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FIRST(S) = FIRST(A B C)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 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FIRST(C b B)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 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FIRST(B a)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FIRST(A) = FIRST(d a)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First(B C) = { d }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FIRST(B C)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FIRST(B) = FIRST(g)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First {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= {g,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FIRST(C) = FIRST(h) </a:t>
            </a:r>
            <a:r>
              <a:rPr lang="en-US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First {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 = {h, </a:t>
            </a:r>
            <a:r>
              <a:rPr lang="en-US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</a:rPr>
              <a:t>Now we can compute:</a:t>
            </a:r>
          </a:p>
          <a:p>
            <a:r>
              <a:rPr lang="en-US" sz="1600">
                <a:latin typeface="Times New Roman" pitchFamily="18" charset="0"/>
              </a:rPr>
              <a:t>FIRST(BC) = FIRST(B) – {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</a:rPr>
              <a:t>  {h,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= {g,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</a:rPr>
              <a:t> } – {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</a:rPr>
              <a:t>  {h,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 = {g,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}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FIRST(A) = { d } </a:t>
            </a:r>
            <a:r>
              <a:rPr lang="en-US" sz="1600">
                <a:solidFill>
                  <a:schemeClr val="accent2"/>
                </a:solidFill>
                <a:latin typeface="Comic Sans MS" pitchFamily="66" charset="0"/>
                <a:sym typeface="Symbol" pitchFamily="18" charset="2"/>
              </a:rPr>
              <a:t>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{g,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} = { d, g, h, </a:t>
            </a:r>
            <a:r>
              <a:rPr lang="en-US" sz="1600" b="1">
                <a:solidFill>
                  <a:srgbClr val="FF0000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>
                <a:latin typeface="Times New Roman" pitchFamily="18" charset="0"/>
                <a:cs typeface="Times New Roman" pitchFamily="18" charset="0"/>
              </a:rPr>
              <a:t>Exercise: Compute FIRST(C b B) and FIRST(B a) in order to compute FIRST( S )</a:t>
            </a:r>
          </a:p>
          <a:p>
            <a:r>
              <a:rPr lang="en-US" sz="1800"/>
              <a:t>			 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1D1758-953B-4295-8918-8B00DE2D411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First set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365125" y="1458913"/>
            <a:ext cx="862647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Example: Given the following expression grammar:</a:t>
            </a:r>
          </a:p>
          <a:p>
            <a:endParaRPr lang="en-US"/>
          </a:p>
          <a:p>
            <a:r>
              <a:rPr lang="en-US" sz="1800"/>
              <a:t>			E  </a:t>
            </a:r>
            <a:r>
              <a:rPr lang="en-US" sz="1800">
                <a:sym typeface="Wingdings" pitchFamily="2" charset="2"/>
              </a:rPr>
              <a:t> E + T  | T 	</a:t>
            </a:r>
          </a:p>
          <a:p>
            <a:r>
              <a:rPr lang="en-US" sz="1800">
                <a:sym typeface="Wingdings" pitchFamily="2" charset="2"/>
              </a:rPr>
              <a:t>			T   T  * F | F  	</a:t>
            </a:r>
          </a:p>
          <a:p>
            <a:r>
              <a:rPr lang="en-US" sz="1800">
                <a:sym typeface="Wingdings" pitchFamily="2" charset="2"/>
              </a:rPr>
              <a:t>			F  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800" b="1">
                <a:sym typeface="Wingdings" pitchFamily="2" charset="2"/>
              </a:rPr>
              <a:t> </a:t>
            </a:r>
            <a:r>
              <a:rPr lang="en-US" sz="1800">
                <a:sym typeface="Wingdings" pitchFamily="2" charset="2"/>
              </a:rPr>
              <a:t>E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sz="1800" b="1">
              <a:solidFill>
                <a:srgbClr val="0000FF"/>
              </a:solidFill>
            </a:endParaRPr>
          </a:p>
          <a:p>
            <a:endParaRPr lang="en-US" sz="1800"/>
          </a:p>
          <a:p>
            <a:r>
              <a:rPr lang="en-US" sz="1600"/>
              <a:t>First(E + T) = { </a:t>
            </a:r>
            <a:r>
              <a:rPr lang="en-US" sz="1600">
                <a:solidFill>
                  <a:srgbClr val="0000FF"/>
                </a:solidFill>
              </a:rPr>
              <a:t>id</a:t>
            </a:r>
            <a:r>
              <a:rPr lang="en-US" sz="1600"/>
              <a:t>, </a:t>
            </a:r>
            <a:r>
              <a:rPr lang="en-US" sz="1600">
                <a:solidFill>
                  <a:srgbClr val="0000FF"/>
                </a:solidFill>
              </a:rPr>
              <a:t>(</a:t>
            </a:r>
            <a:r>
              <a:rPr lang="en-US" sz="1600"/>
              <a:t> }				</a:t>
            </a:r>
          </a:p>
          <a:p>
            <a:endParaRPr lang="en-US" sz="1600"/>
          </a:p>
          <a:p>
            <a:r>
              <a:rPr lang="en-US" sz="1600"/>
              <a:t>Because: 	E + T </a:t>
            </a:r>
            <a:r>
              <a:rPr lang="en-US" sz="1600">
                <a:sym typeface="Wingdings" pitchFamily="2" charset="2"/>
              </a:rPr>
              <a:t> T + T  F + T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sz="1600">
                <a:sym typeface="Wingdings" pitchFamily="2" charset="2"/>
              </a:rPr>
              <a:t> + T		</a:t>
            </a:r>
          </a:p>
          <a:p>
            <a:r>
              <a:rPr lang="en-US" sz="1600">
                <a:sym typeface="Wingdings" pitchFamily="2" charset="2"/>
              </a:rPr>
              <a:t>    	</a:t>
            </a:r>
            <a:r>
              <a:rPr lang="en-US" sz="1600"/>
              <a:t>E + T </a:t>
            </a:r>
            <a:r>
              <a:rPr lang="en-US" sz="1600">
                <a:sym typeface="Wingdings" pitchFamily="2" charset="2"/>
              </a:rPr>
              <a:t> T + T  F + T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( </a:t>
            </a:r>
            <a:r>
              <a:rPr lang="en-US" sz="1600">
                <a:sym typeface="Wingdings" pitchFamily="2" charset="2"/>
              </a:rPr>
              <a:t>E ) + T			</a:t>
            </a:r>
            <a:endParaRPr lang="en-US" sz="1600"/>
          </a:p>
          <a:p>
            <a:endParaRPr lang="en-US" sz="1600"/>
          </a:p>
          <a:p>
            <a:endParaRPr lang="en-US" sz="1600"/>
          </a:p>
          <a:p>
            <a:r>
              <a:rPr lang="en-US" sz="1600"/>
              <a:t>First(E ) = { </a:t>
            </a:r>
            <a:r>
              <a:rPr lang="en-US" sz="1600">
                <a:solidFill>
                  <a:srgbClr val="0000FF"/>
                </a:solidFill>
              </a:rPr>
              <a:t>id</a:t>
            </a:r>
            <a:r>
              <a:rPr lang="en-US" sz="1600"/>
              <a:t>, </a:t>
            </a:r>
            <a:r>
              <a:rPr lang="en-US" sz="1600">
                <a:solidFill>
                  <a:srgbClr val="0000FF"/>
                </a:solidFill>
              </a:rPr>
              <a:t>(</a:t>
            </a:r>
            <a:r>
              <a:rPr lang="en-US" sz="1600"/>
              <a:t> }</a:t>
            </a:r>
          </a:p>
          <a:p>
            <a:endParaRPr lang="en-US" sz="1600"/>
          </a:p>
          <a:p>
            <a:r>
              <a:rPr lang="en-US" sz="1600"/>
              <a:t>Because: 	E </a:t>
            </a:r>
            <a:r>
              <a:rPr lang="en-US" sz="1600">
                <a:sym typeface="Wingdings" pitchFamily="2" charset="2"/>
              </a:rPr>
              <a:t> T   F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id</a:t>
            </a:r>
          </a:p>
          <a:p>
            <a:r>
              <a:rPr lang="en-US" sz="1600"/>
              <a:t>	E </a:t>
            </a:r>
            <a:r>
              <a:rPr lang="en-US" sz="1600">
                <a:sym typeface="Wingdings" pitchFamily="2" charset="2"/>
              </a:rPr>
              <a:t> T   F  </a:t>
            </a:r>
            <a:r>
              <a:rPr lang="en-US" sz="1600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600">
                <a:sym typeface="Wingdings" pitchFamily="2" charset="2"/>
              </a:rPr>
              <a:t> E )</a:t>
            </a:r>
            <a:endParaRPr lang="en-US" sz="1600"/>
          </a:p>
          <a:p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Nullable Symbols</a:t>
            </a:r>
          </a:p>
        </p:txBody>
      </p:sp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Nullable symbols are the ones that produce the empty ( </a:t>
            </a:r>
            <a:r>
              <a:rPr lang="en-US" sz="240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2400">
                <a:latin typeface="Times New Roman" pitchFamily="18" charset="0"/>
              </a:rPr>
              <a:t> ) string	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Example: Given the following grammar, find the nullabel symbols and the First set: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Z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d		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		X  Y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Z  X Y Z	Y  c		X  a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Note that if X can derive the empty string, nullable( X ) is true.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X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			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		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Y 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 </a:t>
            </a:r>
            <a:r>
              <a:rPr lang="en-US" sz="1800">
                <a:latin typeface="Times New Roman" pitchFamily="18" charset="0"/>
              </a:rPr>
              <a:t>				Nullable		First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Z  d</a:t>
            </a:r>
            <a:r>
              <a:rPr lang="en-US"/>
              <a:t> </a:t>
            </a:r>
            <a:r>
              <a:rPr lang="en-US" sz="1800">
                <a:latin typeface="Times New Roman" pitchFamily="18" charset="0"/>
              </a:rPr>
              <a:t>			X	Yes		{ a, c,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latin typeface="Times New Roman" pitchFamily="18" charset="0"/>
              </a:rPr>
              <a:t> }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sym typeface="Wingdings" pitchFamily="2" charset="2"/>
              </a:rPr>
              <a:t>Z  X Y Z</a:t>
            </a:r>
            <a:r>
              <a:rPr lang="en-US">
                <a:sym typeface="Wingdings" pitchFamily="2" charset="2"/>
              </a:rPr>
              <a:t> </a:t>
            </a:r>
            <a:r>
              <a:rPr lang="en-US" sz="1800">
                <a:latin typeface="Times New Roman" pitchFamily="18" charset="0"/>
              </a:rPr>
              <a:t>		Y	Yes		{c,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800">
                <a:latin typeface="Times New Roman" pitchFamily="18" charset="0"/>
              </a:rPr>
              <a:t>}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			Z	No		{a, c, d}</a:t>
            </a:r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65125" y="1458913"/>
            <a:ext cx="8626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 </a:t>
            </a:r>
            <a:endParaRPr lang="en-US" sz="1600"/>
          </a:p>
          <a:p>
            <a:endParaRPr lang="en-US" sz="1600"/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2971800" y="4495800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E7681E-BA38-4206-99C6-8EA9153249FE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Follow set</a:t>
            </a:r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11"/>
          <p:cNvSpPr txBox="1">
            <a:spLocks noChangeArrowheads="1"/>
          </p:cNvSpPr>
          <p:nvPr/>
        </p:nvSpPr>
        <p:spPr bwMode="auto">
          <a:xfrm>
            <a:off x="441325" y="1458913"/>
            <a:ext cx="77279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		</a:t>
            </a:r>
            <a:r>
              <a:rPr lang="en-US" sz="1800">
                <a:latin typeface="Times New Roman" pitchFamily="18" charset="0"/>
              </a:rPr>
              <a:t>FOLLOW(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1800">
                <a:latin typeface="Times New Roman" pitchFamily="18" charset="0"/>
              </a:rPr>
              <a:t>) = { </a:t>
            </a:r>
            <a:r>
              <a:rPr lang="en-US" sz="1800" b="1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1800">
                <a:latin typeface="Times New Roman" pitchFamily="18" charset="0"/>
              </a:rPr>
              <a:t> | 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1800">
                <a:latin typeface="Times New Roman" pitchFamily="18" charset="0"/>
              </a:rPr>
              <a:t> ==&gt; *</a:t>
            </a:r>
            <a:r>
              <a:rPr lang="en-US" sz="1800" b="1">
                <a:latin typeface="Symbol" pitchFamily="18" charset="2"/>
              </a:rPr>
              <a:t>a </a:t>
            </a:r>
            <a:r>
              <a:rPr lang="en-US" sz="1800" b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 sz="1800">
                <a:latin typeface="Times New Roman" pitchFamily="18" charset="0"/>
              </a:rPr>
              <a:t> </a:t>
            </a:r>
            <a:r>
              <a:rPr lang="en-US" sz="1800" b="1">
                <a:solidFill>
                  <a:srgbClr val="FF0000"/>
                </a:solidFill>
                <a:latin typeface="Times New Roman" pitchFamily="18" charset="0"/>
              </a:rPr>
              <a:t>t </a:t>
            </a:r>
            <a:r>
              <a:rPr lang="en-US" sz="1800" b="1">
                <a:latin typeface="Symbol" pitchFamily="18" charset="2"/>
              </a:rPr>
              <a:t>w </a:t>
            </a:r>
            <a:r>
              <a:rPr lang="en-US" sz="1800">
                <a:latin typeface="Times New Roman" pitchFamily="18" charset="0"/>
              </a:rPr>
              <a:t>for some </a:t>
            </a:r>
            <a:r>
              <a:rPr lang="en-US" sz="1800" b="1">
                <a:latin typeface="Symbol" pitchFamily="18" charset="2"/>
              </a:rPr>
              <a:t>a,w</a:t>
            </a:r>
            <a:r>
              <a:rPr lang="en-US" sz="1800">
                <a:latin typeface="Times New Roman" pitchFamily="18" charset="0"/>
              </a:rPr>
              <a:t>} </a:t>
            </a:r>
          </a:p>
          <a:p>
            <a:endParaRPr lang="en-US">
              <a:latin typeface="Times New Roman" pitchFamily="18" charset="0"/>
            </a:endParaRPr>
          </a:p>
          <a:p>
            <a:r>
              <a:rPr lang="en-US"/>
              <a:t>Given a production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, Follow(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 ) is the set of terminals symbols that can immediately follow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Example 1: If there is a derivation containing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>
                <a:solidFill>
                  <a:srgbClr val="FF3300"/>
                </a:solidFill>
              </a:rPr>
              <a:t>, </a:t>
            </a:r>
            <a:r>
              <a:rPr lang="en-US"/>
              <a:t>then Follow 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 ) =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.</a:t>
            </a:r>
          </a:p>
          <a:p>
            <a:endParaRPr lang="en-US"/>
          </a:p>
          <a:p>
            <a:r>
              <a:rPr lang="en-US"/>
              <a:t>Example 2: If the derivation contains </a:t>
            </a:r>
            <a:r>
              <a:rPr lang="en-US" b="1">
                <a:solidFill>
                  <a:srgbClr val="0000FF"/>
                </a:solidFill>
              </a:rPr>
              <a:t>A B C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 and </a:t>
            </a:r>
            <a:r>
              <a:rPr lang="en-US" b="1">
                <a:solidFill>
                  <a:srgbClr val="0000FF"/>
                </a:solidFill>
              </a:rPr>
              <a:t>C</a:t>
            </a:r>
            <a:r>
              <a:rPr lang="en-US"/>
              <a:t> are nullables, </a:t>
            </a:r>
            <a:r>
              <a:rPr lang="en-US" b="1">
                <a:solidFill>
                  <a:srgbClr val="FF3300"/>
                </a:solidFill>
              </a:rPr>
              <a:t>t</a:t>
            </a:r>
            <a:r>
              <a:rPr lang="en-US"/>
              <a:t> is in Follow (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/>
              <a:t> </a:t>
            </a:r>
            <a:r>
              <a:rPr lang="en-US"/>
              <a:t>). </a:t>
            </a:r>
          </a:p>
          <a:p>
            <a:endParaRPr lang="en-US"/>
          </a:p>
          <a:p>
            <a:r>
              <a:rPr lang="en-US"/>
              <a:t>Example 3: Given the following grammar:</a:t>
            </a:r>
          </a:p>
          <a:p>
            <a:endParaRPr lang="en-US"/>
          </a:p>
          <a:p>
            <a:r>
              <a:rPr lang="en-US" sz="1600" b="1"/>
              <a:t>Z </a:t>
            </a:r>
            <a:r>
              <a:rPr lang="en-US" sz="1600" b="1">
                <a:sym typeface="Wingdings" pitchFamily="2" charset="2"/>
              </a:rPr>
              <a:t> d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$</a:t>
            </a:r>
            <a:r>
              <a:rPr lang="en-US" sz="1600" b="1">
                <a:sym typeface="Wingdings" pitchFamily="2" charset="2"/>
              </a:rPr>
              <a:t>		Y  </a:t>
            </a:r>
            <a:r>
              <a:rPr lang="en-US" sz="16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sz="1600" b="1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	X  Y</a:t>
            </a:r>
          </a:p>
          <a:p>
            <a:r>
              <a:rPr lang="en-US" sz="1600" b="1">
                <a:sym typeface="Wingdings" pitchFamily="2" charset="2"/>
              </a:rPr>
              <a:t>Z  X Y Z	Y  c		X  a</a:t>
            </a:r>
          </a:p>
          <a:p>
            <a:endParaRPr lang="en-US" sz="1600"/>
          </a:p>
          <a:p>
            <a:r>
              <a:rPr lang="en-US" sz="1600"/>
              <a:t>Compute First, Follow, and nullable.</a:t>
            </a:r>
          </a:p>
          <a:p>
            <a:r>
              <a:rPr lang="en-US"/>
              <a:t>	Nullable		First		Follow</a:t>
            </a:r>
          </a:p>
          <a:p>
            <a:r>
              <a:rPr lang="en-US">
                <a:sym typeface="Wingdings" pitchFamily="2" charset="2"/>
              </a:rPr>
              <a:t> </a:t>
            </a:r>
            <a:r>
              <a:rPr lang="en-US"/>
              <a:t> X	Yes		{ a, c,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 }		{ a, c, d }</a:t>
            </a:r>
          </a:p>
          <a:p>
            <a:r>
              <a:rPr lang="en-US">
                <a:sym typeface="Wingdings" pitchFamily="2" charset="2"/>
              </a:rPr>
              <a:t>  </a:t>
            </a:r>
            <a:r>
              <a:rPr lang="en-US"/>
              <a:t>Y	Yes		{c, </a:t>
            </a:r>
            <a:r>
              <a:rPr lang="en-US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/>
              <a:t>}		{ a, c, d }</a:t>
            </a:r>
          </a:p>
          <a:p>
            <a:r>
              <a:rPr lang="en-US"/>
              <a:t>  Z	No		{a, c, d } 		{</a:t>
            </a:r>
            <a:r>
              <a:rPr lang="en-US" b="1">
                <a:solidFill>
                  <a:srgbClr val="0000FF"/>
                </a:solidFill>
              </a:rPr>
              <a:t>$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EOF}</a:t>
            </a:r>
            <a:endParaRPr lang="en-US"/>
          </a:p>
          <a:p>
            <a:endParaRPr lang="en-US" sz="1600"/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533400" y="4648200"/>
            <a:ext cx="5562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18383</TotalTime>
  <Words>1051</Words>
  <Application>Microsoft Office PowerPoint</Application>
  <PresentationFormat>Presentación en pantalla (4:3)</PresentationFormat>
  <Paragraphs>459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ＭＳ Ｐゴシック</vt:lpstr>
      <vt:lpstr>Times New Roman</vt:lpstr>
      <vt:lpstr>Symbol</vt:lpstr>
      <vt:lpstr>Comic Sans MS</vt:lpstr>
      <vt:lpstr>Wingdings</vt:lpstr>
      <vt:lpstr>Default Design</vt:lpstr>
      <vt:lpstr>COP 3402 Systems Software</vt:lpstr>
      <vt:lpstr>COP 3402 Systems Software</vt:lpstr>
      <vt:lpstr>Outline</vt:lpstr>
      <vt:lpstr>First set</vt:lpstr>
      <vt:lpstr>First set</vt:lpstr>
      <vt:lpstr>First set</vt:lpstr>
      <vt:lpstr>First set</vt:lpstr>
      <vt:lpstr>Nullable Symbols</vt:lpstr>
      <vt:lpstr>Follow set</vt:lpstr>
      <vt:lpstr>Predictive parsing table</vt:lpstr>
      <vt:lpstr>Predictive parsing table</vt:lpstr>
      <vt:lpstr>Predictive parsing table</vt:lpstr>
      <vt:lpstr>Predictive parsing table</vt:lpstr>
      <vt:lpstr>Left factoring</vt:lpstr>
      <vt:lpstr>Nonrecursive predictive parsing</vt:lpstr>
      <vt:lpstr>Nonrecursive predictive parsing</vt:lpstr>
      <vt:lpstr>Nonrecursive predictive parsing</vt:lpstr>
      <vt:lpstr>Nonrecursive predictive parsing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Sánchez</cp:lastModifiedBy>
  <cp:revision>499</cp:revision>
  <cp:lastPrinted>2012-07-27T14:53:46Z</cp:lastPrinted>
  <dcterms:created xsi:type="dcterms:W3CDTF">2009-11-06T15:33:35Z</dcterms:created>
  <dcterms:modified xsi:type="dcterms:W3CDTF">2014-10-21T17:52:45Z</dcterms:modified>
</cp:coreProperties>
</file>