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37" r:id="rId2"/>
    <p:sldId id="373" r:id="rId3"/>
    <p:sldId id="378" r:id="rId4"/>
    <p:sldId id="385" r:id="rId5"/>
    <p:sldId id="388" r:id="rId6"/>
    <p:sldId id="390" r:id="rId7"/>
    <p:sldId id="392" r:id="rId8"/>
    <p:sldId id="391" r:id="rId9"/>
    <p:sldId id="393" r:id="rId10"/>
    <p:sldId id="394" r:id="rId11"/>
    <p:sldId id="395" r:id="rId12"/>
    <p:sldId id="396" r:id="rId13"/>
    <p:sldId id="386" r:id="rId14"/>
    <p:sldId id="383" r:id="rId15"/>
    <p:sldId id="389" r:id="rId16"/>
    <p:sldId id="387" r:id="rId17"/>
    <p:sldId id="399" r:id="rId18"/>
    <p:sldId id="397" r:id="rId19"/>
    <p:sldId id="398" r:id="rId20"/>
    <p:sldId id="401" r:id="rId21"/>
    <p:sldId id="400" r:id="rId22"/>
    <p:sldId id="380" r:id="rId2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404AF152-08D8-4ABF-ABD7-EF004A0B21C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4F9DC049-04F7-4836-9FC4-5B63AD438AB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A623CA-A213-4A54-8600-382889707E3A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E10C5-943E-4A91-825B-A59584366AED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ABFEA-E751-4E21-BC44-8ECC81FDF8B5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A36E3-4E01-4C99-9144-F95A91F135EC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09F2C-DE98-4C17-A84F-C4B3687984F0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FA8D1-44EF-4537-8F34-2E41F0A7C167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2B1B9-C291-4B48-9362-9FDD8B19C896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22A44-2A47-4D37-B3C8-AF327CE80464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B5436-EFDD-407B-8102-1B6B9607AE8C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8D90D-2F64-4C88-B7E4-8C4B1C8DB5F9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D33964-3C8D-468B-870A-FF214766B787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4A3AA-D97F-4E69-8B8C-EBC61D5946D5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5AC6D-8368-4695-80C8-AA44439585DC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5698D-EBE8-4120-93BE-85AA6EEDEC83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D4EB2-3946-447B-8950-B459406B0C6E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F8D0B-0D1C-45D3-AA56-216151E22B37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76096-A855-419C-B38C-ABF0A1B23A85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AE2BF-E9CD-40E1-96DA-E294D37C5AF9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BEA0B-3293-4F58-80C5-C3CBCECB84DE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20CF4-6A3C-4174-8D27-9C6FADC6A5D2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439D1-9912-4296-A3B0-8A588CDCC88E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9FC4A-C80C-4F2C-B261-87D7EBF02CB6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BA887-52DA-4713-8554-B442905FACB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8ED0-6B4F-4E7B-9CC4-F72B5AE9B70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8CAF5-3659-44B8-8EAB-E94581B21D1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7D10B-1E4A-4DC3-845D-71EBB59596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BC640-332C-4A0D-AE54-E631B734E07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CF459-6723-4689-B838-89BFDA58AE5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DC41A-D223-44EE-BB35-689B8EEE75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45D72-0CEB-4C46-9D58-153806197D7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C9CB3-E2C1-4029-A321-AF6A1A71509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BA9AD-C91C-43DD-AC8F-F42C6AB1CD7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F5BD5-0C8B-445B-BC3A-4B90CEFB3AA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78D247-28D1-44EC-99D3-7BB4BF34213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242AAE-A459-4A65-9A73-4A16C289E6AB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C6EE21-7DBE-4702-9983-A3B80705BDE1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3783013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Useful variants of rules B4 and  B5: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B5a.-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while (ch == </a:t>
            </a:r>
            <a:r>
              <a:rPr lang="ja-JP" altLang="en-US" sz="1600" b="1"/>
              <a:t>‘</a:t>
            </a:r>
            <a:r>
              <a:rPr lang="en-US" altLang="ja-JP" sz="1600" b="1"/>
              <a:t>x</a:t>
            </a:r>
            <a:r>
              <a:rPr lang="ja-JP" altLang="en-US" sz="1600" b="1"/>
              <a:t>’</a:t>
            </a:r>
            <a:r>
              <a:rPr lang="en-US" altLang="ja-JP" sz="1600" b="1"/>
              <a:t> ) { </a:t>
            </a:r>
          </a:p>
          <a:p>
            <a:r>
              <a:rPr lang="en-US" sz="1600" b="1"/>
              <a:t>		      read(ch); T(S);</a:t>
            </a:r>
          </a:p>
          <a:p>
            <a:r>
              <a:rPr lang="en-US" sz="1600" b="1"/>
              <a:t>		}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3429000" y="2209800"/>
            <a:ext cx="23622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5"/>
          <p:cNvSpPr>
            <a:spLocks noChangeShapeType="1"/>
          </p:cNvSpPr>
          <p:nvPr/>
        </p:nvSpPr>
        <p:spPr bwMode="auto">
          <a:xfrm>
            <a:off x="2590800" y="22098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3886200" y="251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 flipH="1">
            <a:off x="4343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4800600" y="25146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4876800" y="2590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D3ABE-21A5-4E55-ACF6-51EBB97B68C4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Example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63817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Applying the above mentioning rules to create one graph to this example:</a:t>
            </a:r>
          </a:p>
          <a:p>
            <a:endParaRPr lang="en-US" sz="1400" b="1"/>
          </a:p>
          <a:p>
            <a:r>
              <a:rPr lang="en-US" sz="1400"/>
              <a:t>A ::= </a:t>
            </a:r>
            <a:r>
              <a:rPr lang="ja-JP" altLang="en-US" sz="1400"/>
              <a:t>“</a:t>
            </a:r>
            <a:r>
              <a:rPr lang="en-US" altLang="ja-JP" sz="1400"/>
              <a:t>x</a:t>
            </a:r>
            <a:r>
              <a:rPr lang="ja-JP" altLang="en-US" sz="1400"/>
              <a:t>”</a:t>
            </a:r>
            <a:r>
              <a:rPr lang="en-US" altLang="ja-JP" sz="1400"/>
              <a:t> | </a:t>
            </a:r>
            <a:r>
              <a:rPr lang="ja-JP" altLang="en-US" sz="1400"/>
              <a:t>“</a:t>
            </a:r>
            <a:r>
              <a:rPr lang="en-US" altLang="ja-JP" sz="1400"/>
              <a:t>(</a:t>
            </a:r>
            <a:r>
              <a:rPr lang="ja-JP" altLang="en-US" sz="1400"/>
              <a:t>“</a:t>
            </a:r>
            <a:r>
              <a:rPr lang="en-US" altLang="ja-JP" sz="1400"/>
              <a:t> B </a:t>
            </a:r>
            <a:r>
              <a:rPr lang="ja-JP" altLang="en-US" sz="1400"/>
              <a:t>“</a:t>
            </a:r>
            <a:r>
              <a:rPr lang="en-US" altLang="ja-JP" sz="1400"/>
              <a:t>)</a:t>
            </a:r>
            <a:r>
              <a:rPr lang="ja-JP" altLang="en-US" sz="1400"/>
              <a:t>”</a:t>
            </a:r>
            <a:endParaRPr lang="en-US" altLang="ja-JP" sz="1400"/>
          </a:p>
          <a:p>
            <a:r>
              <a:rPr lang="en-US" sz="1400"/>
              <a:t>B ::= A C</a:t>
            </a:r>
          </a:p>
          <a:p>
            <a:r>
              <a:rPr lang="en-US" sz="1400"/>
              <a:t>C ::= { </a:t>
            </a:r>
            <a:r>
              <a:rPr lang="ja-JP" altLang="en-US" sz="1400"/>
              <a:t>“</a:t>
            </a:r>
            <a:r>
              <a:rPr lang="en-US" altLang="ja-JP" sz="1400"/>
              <a:t>+</a:t>
            </a:r>
            <a:r>
              <a:rPr lang="ja-JP" altLang="en-US" sz="1400"/>
              <a:t>”</a:t>
            </a:r>
            <a:r>
              <a:rPr lang="en-US" altLang="ja-JP" sz="1400"/>
              <a:t> A }</a:t>
            </a:r>
            <a:endParaRPr lang="en-US" sz="1400"/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4343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53340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7"/>
          <p:cNvSpPr>
            <a:spLocks noChangeArrowheads="1"/>
          </p:cNvSpPr>
          <p:nvPr/>
        </p:nvSpPr>
        <p:spPr bwMode="auto">
          <a:xfrm>
            <a:off x="6324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5410200" y="1905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</a:p>
        </p:txBody>
      </p:sp>
      <p:sp>
        <p:nvSpPr>
          <p:cNvPr id="35852" name="Text Box 10"/>
          <p:cNvSpPr txBox="1">
            <a:spLocks noChangeArrowheads="1"/>
          </p:cNvSpPr>
          <p:nvPr/>
        </p:nvSpPr>
        <p:spPr bwMode="auto">
          <a:xfrm>
            <a:off x="44196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(</a:t>
            </a:r>
          </a:p>
        </p:txBody>
      </p:sp>
      <p:sp>
        <p:nvSpPr>
          <p:cNvPr id="35853" name="Text Box 11"/>
          <p:cNvSpPr txBox="1">
            <a:spLocks noChangeArrowheads="1"/>
          </p:cNvSpPr>
          <p:nvPr/>
        </p:nvSpPr>
        <p:spPr bwMode="auto">
          <a:xfrm>
            <a:off x="64770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)</a:t>
            </a:r>
          </a:p>
        </p:txBody>
      </p:sp>
      <p:sp>
        <p:nvSpPr>
          <p:cNvPr id="35854" name="Text Box 12"/>
          <p:cNvSpPr txBox="1">
            <a:spLocks noChangeArrowheads="1"/>
          </p:cNvSpPr>
          <p:nvPr/>
        </p:nvSpPr>
        <p:spPr bwMode="auto">
          <a:xfrm>
            <a:off x="5410200" y="2514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</a:t>
            </a:r>
          </a:p>
        </p:txBody>
      </p:sp>
      <p:sp>
        <p:nvSpPr>
          <p:cNvPr id="35855" name="Line 13"/>
          <p:cNvSpPr>
            <a:spLocks noChangeShapeType="1"/>
          </p:cNvSpPr>
          <p:nvPr/>
        </p:nvSpPr>
        <p:spPr bwMode="auto">
          <a:xfrm>
            <a:off x="4800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6" name="Line 14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15"/>
          <p:cNvSpPr>
            <a:spLocks noChangeShapeType="1"/>
          </p:cNvSpPr>
          <p:nvPr/>
        </p:nv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16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Text Box 17"/>
          <p:cNvSpPr txBox="1">
            <a:spLocks noChangeArrowheads="1"/>
          </p:cNvSpPr>
          <p:nvPr/>
        </p:nvSpPr>
        <p:spPr bwMode="auto">
          <a:xfrm>
            <a:off x="3581400" y="1752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  <p:sp>
        <p:nvSpPr>
          <p:cNvPr id="35860" name="Line 18"/>
          <p:cNvSpPr>
            <a:spLocks noChangeShapeType="1"/>
          </p:cNvSpPr>
          <p:nvPr/>
        </p:nvSpPr>
        <p:spPr bwMode="auto">
          <a:xfrm>
            <a:off x="4114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1" name="Line 19"/>
          <p:cNvSpPr>
            <a:spLocks noChangeShapeType="1"/>
          </p:cNvSpPr>
          <p:nvPr/>
        </p:nvSpPr>
        <p:spPr bwMode="auto">
          <a:xfrm flipV="1">
            <a:off x="4114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2" name="Line 20"/>
          <p:cNvSpPr>
            <a:spLocks noChangeShapeType="1"/>
          </p:cNvSpPr>
          <p:nvPr/>
        </p:nvSpPr>
        <p:spPr bwMode="auto">
          <a:xfrm>
            <a:off x="5791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3" name="Line 21"/>
          <p:cNvSpPr>
            <a:spLocks noChangeShapeType="1"/>
          </p:cNvSpPr>
          <p:nvPr/>
        </p:nvSpPr>
        <p:spPr bwMode="auto">
          <a:xfrm flipV="1">
            <a:off x="7010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4" name="Rectangle 22"/>
          <p:cNvSpPr>
            <a:spLocks noChangeArrowheads="1"/>
          </p:cNvSpPr>
          <p:nvPr/>
        </p:nvSpPr>
        <p:spPr bwMode="auto">
          <a:xfrm>
            <a:off x="4572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3"/>
          <p:cNvSpPr>
            <a:spLocks noChangeArrowheads="1"/>
          </p:cNvSpPr>
          <p:nvPr/>
        </p:nvSpPr>
        <p:spPr bwMode="auto">
          <a:xfrm>
            <a:off x="60198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Line 24"/>
          <p:cNvSpPr>
            <a:spLocks noChangeShapeType="1"/>
          </p:cNvSpPr>
          <p:nvPr/>
        </p:nvSpPr>
        <p:spPr bwMode="auto">
          <a:xfrm>
            <a:off x="51816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7" name="Line 25"/>
          <p:cNvSpPr>
            <a:spLocks noChangeShapeType="1"/>
          </p:cNvSpPr>
          <p:nvPr/>
        </p:nvSpPr>
        <p:spPr bwMode="auto">
          <a:xfrm>
            <a:off x="3886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8" name="Text Box 26"/>
          <p:cNvSpPr txBox="1">
            <a:spLocks noChangeArrowheads="1"/>
          </p:cNvSpPr>
          <p:nvPr/>
        </p:nvSpPr>
        <p:spPr bwMode="auto">
          <a:xfrm>
            <a:off x="3581400" y="3352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</a:p>
        </p:txBody>
      </p:sp>
      <p:sp>
        <p:nvSpPr>
          <p:cNvPr id="35869" name="Line 27"/>
          <p:cNvSpPr>
            <a:spLocks noChangeShapeType="1"/>
          </p:cNvSpPr>
          <p:nvPr/>
        </p:nvSpPr>
        <p:spPr bwMode="auto">
          <a:xfrm>
            <a:off x="6629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0" name="Text Box 28"/>
          <p:cNvSpPr txBox="1">
            <a:spLocks noChangeArrowheads="1"/>
          </p:cNvSpPr>
          <p:nvPr/>
        </p:nvSpPr>
        <p:spPr bwMode="auto">
          <a:xfrm>
            <a:off x="47244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  <p:sp>
        <p:nvSpPr>
          <p:cNvPr id="35871" name="Text Box 29"/>
          <p:cNvSpPr txBox="1">
            <a:spLocks noChangeArrowheads="1"/>
          </p:cNvSpPr>
          <p:nvPr/>
        </p:nvSpPr>
        <p:spPr bwMode="auto">
          <a:xfrm>
            <a:off x="61722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</a:p>
        </p:txBody>
      </p:sp>
      <p:sp>
        <p:nvSpPr>
          <p:cNvPr id="35872" name="Line 30"/>
          <p:cNvSpPr>
            <a:spLocks noChangeShapeType="1"/>
          </p:cNvSpPr>
          <p:nvPr/>
        </p:nvSpPr>
        <p:spPr bwMode="auto">
          <a:xfrm>
            <a:off x="3886200" y="4648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3" name="AutoShape 31"/>
          <p:cNvSpPr>
            <a:spLocks noChangeArrowheads="1"/>
          </p:cNvSpPr>
          <p:nvPr/>
        </p:nvSpPr>
        <p:spPr bwMode="auto">
          <a:xfrm>
            <a:off x="4572000" y="46482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2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5875" name="Line 33"/>
          <p:cNvSpPr>
            <a:spLocks noChangeShapeType="1"/>
          </p:cNvSpPr>
          <p:nvPr/>
        </p:nvSpPr>
        <p:spPr bwMode="auto">
          <a:xfrm flipH="1">
            <a:off x="53340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6" name="Oval 34"/>
          <p:cNvSpPr>
            <a:spLocks noChangeArrowheads="1"/>
          </p:cNvSpPr>
          <p:nvPr/>
        </p:nvSpPr>
        <p:spPr bwMode="auto">
          <a:xfrm>
            <a:off x="5867400" y="4953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+</a:t>
            </a:r>
          </a:p>
        </p:txBody>
      </p:sp>
      <p:sp>
        <p:nvSpPr>
          <p:cNvPr id="35877" name="Text Box 35"/>
          <p:cNvSpPr txBox="1">
            <a:spLocks noChangeArrowheads="1"/>
          </p:cNvSpPr>
          <p:nvPr/>
        </p:nvSpPr>
        <p:spPr bwMode="auto">
          <a:xfrm>
            <a:off x="3581400" y="4343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41D3C4-7E67-4261-BB85-882D18129639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3200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AutoShape 5"/>
          <p:cNvSpPr>
            <a:spLocks noChangeArrowheads="1"/>
          </p:cNvSpPr>
          <p:nvPr/>
        </p:nvSpPr>
        <p:spPr bwMode="auto">
          <a:xfrm>
            <a:off x="3886200" y="21336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41910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 flipH="1">
            <a:off x="4648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8" name="Oval 8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+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2819400" y="1905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7900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)</a:t>
            </a:r>
          </a:p>
        </p:txBody>
      </p:sp>
      <p:sp>
        <p:nvSpPr>
          <p:cNvPr id="37901" name="Oval 11"/>
          <p:cNvSpPr>
            <a:spLocks noChangeArrowheads="1"/>
          </p:cNvSpPr>
          <p:nvPr/>
        </p:nvSpPr>
        <p:spPr bwMode="auto">
          <a:xfrm>
            <a:off x="18288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(</a:t>
            </a:r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>
            <a:off x="22860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13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14"/>
          <p:cNvSpPr>
            <a:spLocks noChangeShapeType="1"/>
          </p:cNvSpPr>
          <p:nvPr/>
        </p:nvSpPr>
        <p:spPr bwMode="auto">
          <a:xfrm>
            <a:off x="69342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Oval 15"/>
          <p:cNvSpPr>
            <a:spLocks noChangeArrowheads="1"/>
          </p:cNvSpPr>
          <p:nvPr/>
        </p:nvSpPr>
        <p:spPr bwMode="auto">
          <a:xfrm>
            <a:off x="4648200" y="3505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x</a:t>
            </a:r>
          </a:p>
        </p:txBody>
      </p:sp>
      <p:sp>
        <p:nvSpPr>
          <p:cNvPr id="37906" name="Line 16"/>
          <p:cNvSpPr>
            <a:spLocks noChangeShapeType="1"/>
          </p:cNvSpPr>
          <p:nvPr/>
        </p:nvSpPr>
        <p:spPr bwMode="auto">
          <a:xfrm>
            <a:off x="1600200" y="3733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7" name="Line 17"/>
          <p:cNvSpPr>
            <a:spLocks noChangeShapeType="1"/>
          </p:cNvSpPr>
          <p:nvPr/>
        </p:nvSpPr>
        <p:spPr bwMode="auto">
          <a:xfrm>
            <a:off x="5105400" y="3733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8" name="Line 18"/>
          <p:cNvSpPr>
            <a:spLocks noChangeShapeType="1"/>
          </p:cNvSpPr>
          <p:nvPr/>
        </p:nvSpPr>
        <p:spPr bwMode="auto">
          <a:xfrm>
            <a:off x="16002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9" name="Line 19"/>
          <p:cNvSpPr>
            <a:spLocks noChangeShapeType="1"/>
          </p:cNvSpPr>
          <p:nvPr/>
        </p:nvSpPr>
        <p:spPr bwMode="auto">
          <a:xfrm flipV="1">
            <a:off x="71628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10" name="Text Box 20"/>
          <p:cNvSpPr txBox="1">
            <a:spLocks noChangeArrowheads="1"/>
          </p:cNvSpPr>
          <p:nvPr/>
        </p:nvSpPr>
        <p:spPr bwMode="auto">
          <a:xfrm>
            <a:off x="2057400" y="457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37911" name="Text Box 21"/>
          <p:cNvSpPr txBox="1">
            <a:spLocks noChangeArrowheads="1"/>
          </p:cNvSpPr>
          <p:nvPr/>
        </p:nvSpPr>
        <p:spPr bwMode="auto">
          <a:xfrm>
            <a:off x="517525" y="1179513"/>
            <a:ext cx="272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will obtain this graph:</a:t>
            </a:r>
          </a:p>
        </p:txBody>
      </p:sp>
      <p:sp>
        <p:nvSpPr>
          <p:cNvPr id="37912" name="Text Box 22"/>
          <p:cNvSpPr txBox="1">
            <a:spLocks noChangeArrowheads="1"/>
          </p:cNvSpPr>
          <p:nvPr/>
        </p:nvSpPr>
        <p:spPr bwMode="auto">
          <a:xfrm>
            <a:off x="1050925" y="4760913"/>
            <a:ext cx="721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Using this graph and choosing from  rules B1 to B8 a parser program </a:t>
            </a:r>
          </a:p>
          <a:p>
            <a:r>
              <a:rPr lang="en-US"/>
              <a:t>can be generated. </a:t>
            </a:r>
          </a:p>
        </p:txBody>
      </p:sp>
      <p:sp>
        <p:nvSpPr>
          <p:cNvPr id="37913" name="Text Box 23"/>
          <p:cNvSpPr txBox="1">
            <a:spLocks noChangeArrowheads="1"/>
          </p:cNvSpPr>
          <p:nvPr/>
        </p:nvSpPr>
        <p:spPr bwMode="auto">
          <a:xfrm>
            <a:off x="1203325" y="17637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0A6D11-DB2C-45E7-B3E8-61B621E90B7A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Parser program for the graph A (in PL/0)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2" name="Text Box 28"/>
          <p:cNvSpPr txBox="1">
            <a:spLocks noChangeArrowheads="1"/>
          </p:cNvSpPr>
          <p:nvPr/>
        </p:nvSpPr>
        <p:spPr bwMode="auto">
          <a:xfrm rot="-5400000">
            <a:off x="803275" y="1155700"/>
            <a:ext cx="44386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1400" b="1"/>
              <a:t>var</a:t>
            </a:r>
            <a:r>
              <a:rPr lang="en-US" sz="1400"/>
              <a:t> ch: char;</a:t>
            </a:r>
          </a:p>
          <a:p>
            <a:r>
              <a:rPr lang="en-US" sz="1400" b="1"/>
              <a:t>procedure</a:t>
            </a:r>
            <a:r>
              <a:rPr lang="en-US" sz="1400"/>
              <a:t> A;</a:t>
            </a:r>
          </a:p>
          <a:p>
            <a:r>
              <a:rPr lang="en-US" sz="1400"/>
              <a:t>   </a:t>
            </a:r>
            <a:r>
              <a:rPr lang="en-US" sz="1400" b="1"/>
              <a:t>begin</a:t>
            </a:r>
          </a:p>
          <a:p>
            <a:r>
              <a:rPr lang="en-US" sz="1400"/>
              <a:t>        </a:t>
            </a:r>
            <a:r>
              <a:rPr lang="en-US" sz="1400" b="1"/>
              <a:t>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x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  <a:r>
              <a:rPr lang="en-US" altLang="ja-JP" sz="1400"/>
              <a:t> read(ch)</a:t>
            </a:r>
          </a:p>
          <a:p>
            <a:r>
              <a:rPr lang="en-US" sz="1400"/>
              <a:t>           </a:t>
            </a:r>
            <a:r>
              <a:rPr lang="en-US" sz="1400" b="1"/>
              <a:t>else 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(</a:t>
            </a:r>
            <a:r>
              <a:rPr lang="ja-JP" altLang="en-US" sz="1400"/>
              <a:t>‘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</a:p>
          <a:p>
            <a:r>
              <a:rPr lang="en-US" sz="1400"/>
              <a:t>	</a:t>
            </a:r>
            <a:r>
              <a:rPr lang="en-US" sz="1400" b="1"/>
              <a:t>begin</a:t>
            </a:r>
          </a:p>
          <a:p>
            <a:r>
              <a:rPr lang="en-US" sz="1400"/>
              <a:t>	     read(ch); </a:t>
            </a:r>
          </a:p>
          <a:p>
            <a:r>
              <a:rPr lang="en-US" sz="1400"/>
              <a:t>	     A;</a:t>
            </a:r>
          </a:p>
          <a:p>
            <a:r>
              <a:rPr lang="en-US" sz="1400"/>
              <a:t>	     </a:t>
            </a:r>
            <a:r>
              <a:rPr lang="en-US" sz="1400" b="1"/>
              <a:t>while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+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do</a:t>
            </a:r>
          </a:p>
          <a:p>
            <a:r>
              <a:rPr lang="en-US" sz="1400"/>
              <a:t>	        </a:t>
            </a:r>
            <a:r>
              <a:rPr lang="en-US" sz="1400" b="1"/>
              <a:t>begin</a:t>
            </a:r>
          </a:p>
          <a:p>
            <a:r>
              <a:rPr lang="en-US" sz="1400"/>
              <a:t>	             read(ch); </a:t>
            </a:r>
          </a:p>
          <a:p>
            <a:r>
              <a:rPr lang="en-US" sz="1400"/>
              <a:t>	             A</a:t>
            </a:r>
          </a:p>
          <a:p>
            <a:r>
              <a:rPr lang="en-US" sz="1400"/>
              <a:t>	        </a:t>
            </a:r>
            <a:r>
              <a:rPr lang="en-US" sz="1400" b="1"/>
              <a:t>end</a:t>
            </a:r>
            <a:r>
              <a:rPr lang="en-US" sz="1400"/>
              <a:t>;</a:t>
            </a:r>
          </a:p>
          <a:p>
            <a:r>
              <a:rPr lang="en-US" sz="1400"/>
              <a:t>	     </a:t>
            </a:r>
            <a:r>
              <a:rPr lang="en-US" sz="1400" b="1"/>
              <a:t>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)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  <a:r>
              <a:rPr lang="en-US" altLang="ja-JP" sz="1400"/>
              <a:t> read(ch) </a:t>
            </a:r>
            <a:r>
              <a:rPr lang="en-US" altLang="ja-JP" sz="1400" b="1"/>
              <a:t>else</a:t>
            </a:r>
            <a:r>
              <a:rPr lang="en-US" altLang="ja-JP" sz="1400"/>
              <a:t> error(err_number)</a:t>
            </a:r>
          </a:p>
          <a:p>
            <a:r>
              <a:rPr lang="en-US" sz="1400"/>
              <a:t>	</a:t>
            </a:r>
            <a:r>
              <a:rPr lang="en-US" sz="1400" b="1"/>
              <a:t>end</a:t>
            </a:r>
            <a:r>
              <a:rPr lang="en-US" sz="1400"/>
              <a:t> </a:t>
            </a:r>
            <a:r>
              <a:rPr lang="en-US" sz="1400" b="1"/>
              <a:t>else</a:t>
            </a:r>
            <a:r>
              <a:rPr lang="en-US" sz="1400"/>
              <a:t> error(err_number)</a:t>
            </a:r>
          </a:p>
          <a:p>
            <a:r>
              <a:rPr lang="en-US" sz="1400" i="1"/>
              <a:t>   </a:t>
            </a:r>
            <a:r>
              <a:rPr lang="en-US" sz="1400" b="1"/>
              <a:t>end</a:t>
            </a:r>
            <a:r>
              <a:rPr lang="en-US" sz="1400" i="1"/>
              <a:t>;</a:t>
            </a:r>
          </a:p>
          <a:p>
            <a:r>
              <a:rPr lang="en-US" sz="1400" b="1"/>
              <a:t>begin</a:t>
            </a:r>
          </a:p>
          <a:p>
            <a:r>
              <a:rPr lang="en-US" sz="1400"/>
              <a:t>     read(ch);</a:t>
            </a:r>
          </a:p>
          <a:p>
            <a:r>
              <a:rPr lang="en-US" sz="1400"/>
              <a:t>     A</a:t>
            </a:r>
          </a:p>
          <a:p>
            <a:r>
              <a:rPr lang="en-US" sz="1400" b="1"/>
              <a:t>end</a:t>
            </a:r>
            <a:r>
              <a:rPr lang="en-US" sz="14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A2550-C6A2-47EC-81E5-DA4FE49C4A2C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EBNF grammar for Tiny PL/0 (1)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4993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&lt;program&gt; ::= block "</a:t>
            </a:r>
            <a:r>
              <a:rPr lang="en-US" sz="1400" b="1"/>
              <a:t>.</a:t>
            </a:r>
            <a:r>
              <a:rPr lang="en-US" sz="1400"/>
              <a:t>" . </a:t>
            </a:r>
          </a:p>
          <a:p>
            <a:r>
              <a:rPr lang="en-US" sz="1400"/>
              <a:t>&lt;block&gt; ::= &lt;const-declaration&gt; &lt;var-declaration&gt; &lt;statement&gt;	</a:t>
            </a:r>
          </a:p>
          <a:p>
            <a:r>
              <a:rPr lang="en-US" sz="1400"/>
              <a:t>&lt;constdeclaration&gt; ::= [ </a:t>
            </a:r>
            <a:r>
              <a:rPr lang="ja-JP" altLang="en-US" sz="1400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const</a:t>
            </a:r>
            <a:r>
              <a:rPr lang="ja-JP" altLang="en-US" sz="1400" b="1"/>
              <a:t>”</a:t>
            </a:r>
            <a:r>
              <a:rPr lang="en-US" altLang="ja-JP" sz="1400"/>
              <a:t> &lt;ident&gt; "</a:t>
            </a:r>
            <a:r>
              <a:rPr lang="en-US" altLang="ja-JP" sz="1400" b="1">
                <a:solidFill>
                  <a:srgbClr val="0000FF"/>
                </a:solidFill>
              </a:rPr>
              <a:t>=</a:t>
            </a:r>
            <a:r>
              <a:rPr lang="en-US" altLang="ja-JP" sz="1400"/>
              <a:t>" &lt;number&gt; {"</a:t>
            </a:r>
            <a:r>
              <a:rPr lang="en-US" altLang="ja-JP" sz="1400" b="1">
                <a:solidFill>
                  <a:srgbClr val="0000FF"/>
                </a:solidFill>
              </a:rPr>
              <a:t>,</a:t>
            </a:r>
            <a:r>
              <a:rPr lang="en-US" altLang="ja-JP" sz="1400"/>
              <a:t>" &lt;ident&gt; "</a:t>
            </a:r>
            <a:r>
              <a:rPr lang="en-US" altLang="ja-JP" sz="1400" b="1">
                <a:solidFill>
                  <a:srgbClr val="0000FF"/>
                </a:solidFill>
              </a:rPr>
              <a:t>=</a:t>
            </a:r>
            <a:r>
              <a:rPr lang="en-US" altLang="ja-JP" sz="1400"/>
              <a:t>" &lt;number&gt;} "</a:t>
            </a:r>
            <a:r>
              <a:rPr lang="en-US" altLang="ja-JP" sz="1400" b="1">
                <a:solidFill>
                  <a:srgbClr val="0000FF"/>
                </a:solidFill>
              </a:rPr>
              <a:t>;</a:t>
            </a:r>
            <a:r>
              <a:rPr lang="en-US" altLang="ja-JP" sz="1400"/>
              <a:t>"]	</a:t>
            </a:r>
          </a:p>
          <a:p>
            <a:r>
              <a:rPr lang="en-US" sz="1400"/>
              <a:t>&lt;var-declaration&gt; ::= [ "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/>
              <a:t>" &lt;ident&gt; {"</a:t>
            </a:r>
            <a:r>
              <a:rPr lang="en-US" sz="1400" b="1">
                <a:solidFill>
                  <a:srgbClr val="0000FF"/>
                </a:solidFill>
              </a:rPr>
              <a:t>,</a:t>
            </a:r>
            <a:r>
              <a:rPr lang="en-US" sz="1400"/>
              <a:t>" &lt;ident&gt;} </a:t>
            </a:r>
            <a:r>
              <a:rPr lang="en-US" sz="1400">
                <a:solidFill>
                  <a:srgbClr val="0000FF"/>
                </a:solidFill>
              </a:rPr>
              <a:t>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>
                <a:solidFill>
                  <a:srgbClr val="0000FF"/>
                </a:solidFill>
              </a:rPr>
              <a:t>"]</a:t>
            </a:r>
            <a:endParaRPr lang="en-US" sz="1400"/>
          </a:p>
          <a:p>
            <a:r>
              <a:rPr lang="en-US" sz="1400"/>
              <a:t>&lt;statement &gt; ::= [&lt;ident&gt; "</a:t>
            </a:r>
            <a:r>
              <a:rPr lang="en-US" sz="1400" b="1">
                <a:solidFill>
                  <a:srgbClr val="0000FF"/>
                </a:solidFill>
              </a:rPr>
              <a:t>:=</a:t>
            </a:r>
            <a:r>
              <a:rPr lang="en-US" sz="1400"/>
              <a:t>" &lt;expression&gt;</a:t>
            </a:r>
          </a:p>
          <a:p>
            <a:r>
              <a:rPr lang="en-US" sz="1400"/>
              <a:t>	      | "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/>
              <a:t>" &lt;statement&gt; {"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/>
              <a:t>" &lt;statement&gt; } "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/>
              <a:t>" </a:t>
            </a:r>
          </a:p>
          <a:p>
            <a:r>
              <a:rPr lang="en-US" sz="1400"/>
              <a:t>	      | "</a:t>
            </a:r>
            <a:r>
              <a:rPr lang="en-US" sz="1400" b="1">
                <a:solidFill>
                  <a:srgbClr val="0000FF"/>
                </a:solidFill>
              </a:rPr>
              <a:t>if</a:t>
            </a:r>
            <a:r>
              <a:rPr lang="en-US" sz="1400"/>
              <a:t>" &lt;condition&gt; "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/>
              <a:t>" &lt;statement&gt; </a:t>
            </a:r>
          </a:p>
          <a:p>
            <a:r>
              <a:rPr lang="en-US" sz="1400"/>
              <a:t>	      | </a:t>
            </a:r>
            <a:r>
              <a:rPr lang="en-US" sz="1400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1400">
                <a:solidFill>
                  <a:srgbClr val="0000FF"/>
                </a:solidFill>
              </a:rPr>
              <a:t> </a:t>
            </a:r>
            <a:r>
              <a:rPr lang="en-US" sz="1400"/>
              <a:t>] </a:t>
            </a:r>
          </a:p>
          <a:p>
            <a:r>
              <a:rPr lang="en-US" sz="1400"/>
              <a:t>  </a:t>
            </a:r>
          </a:p>
          <a:p>
            <a:r>
              <a:rPr lang="en-US" sz="1400"/>
              <a:t>&lt;condition&gt; ::= "</a:t>
            </a:r>
            <a:r>
              <a:rPr lang="en-US" sz="1400" b="1">
                <a:solidFill>
                  <a:srgbClr val="0000FF"/>
                </a:solidFill>
              </a:rPr>
              <a:t>odd</a:t>
            </a:r>
            <a:r>
              <a:rPr lang="en-US" sz="1400"/>
              <a:t>" &lt;expression&gt; </a:t>
            </a:r>
          </a:p>
          <a:p>
            <a:r>
              <a:rPr lang="en-US" sz="1400"/>
              <a:t>	    | &lt;expression&gt; &lt;rel-op&gt; &lt;expression&gt;</a:t>
            </a:r>
          </a:p>
          <a:p>
            <a:r>
              <a:rPr lang="en-US" sz="1400"/>
              <a:t>  </a:t>
            </a:r>
          </a:p>
          <a:p>
            <a:r>
              <a:rPr lang="en-US" sz="1400"/>
              <a:t>&lt;rel-op&gt; ::= "</a:t>
            </a:r>
            <a:r>
              <a:rPr lang="en-US" sz="1400" b="1">
                <a:solidFill>
                  <a:srgbClr val="0000FF"/>
                </a:solidFill>
              </a:rPr>
              <a:t>=</a:t>
            </a:r>
            <a:r>
              <a:rPr lang="en-US" sz="1400"/>
              <a:t>"|</a:t>
            </a:r>
            <a:r>
              <a:rPr lang="ja-JP" altLang="en-US" sz="1400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&lt;&gt;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&lt;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&lt;=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&gt;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&gt;=</a:t>
            </a:r>
            <a:r>
              <a:rPr lang="ja-JP" altLang="en-US" sz="1400"/>
              <a:t>“</a:t>
            </a:r>
            <a:endParaRPr lang="en-US" altLang="ja-JP" sz="1400"/>
          </a:p>
          <a:p>
            <a:r>
              <a:rPr lang="en-US" sz="1400"/>
              <a:t>&lt;expression&gt; ::= [ "</a:t>
            </a:r>
            <a:r>
              <a:rPr lang="en-US" sz="1400" b="1">
                <a:solidFill>
                  <a:srgbClr val="0000FF"/>
                </a:solidFill>
              </a:rPr>
              <a:t>+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-</a:t>
            </a:r>
            <a:r>
              <a:rPr lang="en-US" sz="1400"/>
              <a:t>"] &lt;term&gt; { ("</a:t>
            </a:r>
            <a:r>
              <a:rPr lang="en-US" sz="1400" b="1">
                <a:solidFill>
                  <a:srgbClr val="0000FF"/>
                </a:solidFill>
              </a:rPr>
              <a:t>+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-</a:t>
            </a:r>
            <a:r>
              <a:rPr lang="en-US" sz="1400"/>
              <a:t>") &lt;term&gt;}</a:t>
            </a:r>
          </a:p>
          <a:p>
            <a:r>
              <a:rPr lang="en-US" sz="1400"/>
              <a:t>&lt;term&gt; ::= &lt;factor&gt; {("</a:t>
            </a:r>
            <a:r>
              <a:rPr lang="en-US" sz="1400" b="1">
                <a:solidFill>
                  <a:srgbClr val="0000FF"/>
                </a:solidFill>
              </a:rPr>
              <a:t>*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/</a:t>
            </a:r>
            <a:r>
              <a:rPr lang="en-US" sz="1400"/>
              <a:t>") &lt;factor&gt;} </a:t>
            </a:r>
          </a:p>
          <a:p>
            <a:r>
              <a:rPr lang="en-US" sz="1400"/>
              <a:t>&lt;factor&gt; ::= &lt;ident&gt; | &lt;number&gt; | "</a:t>
            </a:r>
            <a:r>
              <a:rPr lang="en-US" sz="1400" b="1">
                <a:solidFill>
                  <a:srgbClr val="0000FF"/>
                </a:solidFill>
              </a:rPr>
              <a:t>(</a:t>
            </a:r>
            <a:r>
              <a:rPr lang="en-US" sz="1400"/>
              <a:t>" &lt;expression&gt; "</a:t>
            </a:r>
            <a:r>
              <a:rPr lang="en-US" sz="1400" b="1">
                <a:solidFill>
                  <a:srgbClr val="0000FF"/>
                </a:solidFill>
              </a:rPr>
              <a:t>)</a:t>
            </a:r>
            <a:r>
              <a:rPr lang="ja-JP" altLang="en-US" sz="1400"/>
              <a:t>“</a:t>
            </a:r>
            <a:endParaRPr lang="en-US" altLang="ja-JP" sz="1400" b="1"/>
          </a:p>
          <a:p>
            <a:r>
              <a:rPr lang="en-US" sz="1400"/>
              <a:t>&lt;number&gt; ::= &lt;digit&gt; {&lt;digit&gt;}</a:t>
            </a:r>
          </a:p>
          <a:p>
            <a:r>
              <a:rPr lang="en-US" sz="1400"/>
              <a:t>&lt;Ident&gt; ::= &lt;letter&gt; {&lt;letter&gt; | &lt;digit&gt;}</a:t>
            </a:r>
          </a:p>
          <a:p>
            <a:r>
              <a:rPr lang="en-US" sz="1400"/>
              <a:t>&lt;digit&gt; ;;= "</a:t>
            </a:r>
            <a:r>
              <a:rPr lang="en-US" sz="1400" b="1">
                <a:solidFill>
                  <a:srgbClr val="0000FF"/>
                </a:solidFill>
              </a:rPr>
              <a:t>0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1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2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3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4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5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6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7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8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9</a:t>
            </a:r>
            <a:r>
              <a:rPr lang="ja-JP" altLang="en-US" sz="1400"/>
              <a:t>“</a:t>
            </a:r>
            <a:endParaRPr lang="en-US" altLang="ja-JP" sz="1400"/>
          </a:p>
          <a:p>
            <a:r>
              <a:rPr lang="en-US" sz="1400"/>
              <a:t>&lt;letter&gt; ::= "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b</a:t>
            </a:r>
            <a:r>
              <a:rPr lang="en-US" sz="1400"/>
              <a:t>" | … | "</a:t>
            </a:r>
            <a:r>
              <a:rPr lang="en-US" sz="1400" b="1">
                <a:solidFill>
                  <a:srgbClr val="0000FF"/>
                </a:solidFill>
              </a:rPr>
              <a:t>y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z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B</a:t>
            </a:r>
            <a:r>
              <a:rPr lang="en-US" sz="1400"/>
              <a:t>" | ... | "</a:t>
            </a:r>
            <a:r>
              <a:rPr lang="en-US" sz="1400" b="1">
                <a:solidFill>
                  <a:srgbClr val="0000FF"/>
                </a:solidFill>
              </a:rPr>
              <a:t>Y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Z</a:t>
            </a:r>
            <a:r>
              <a:rPr lang="en-US" sz="1400"/>
              <a:t>"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2D44A9-208D-40C7-BDA6-E5B8ACBF0460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Intermediate code generation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Rectangle 25"/>
          <p:cNvSpPr>
            <a:spLocks noChangeArrowheads="1"/>
          </p:cNvSpPr>
          <p:nvPr/>
        </p:nvSpPr>
        <p:spPr bwMode="auto">
          <a:xfrm>
            <a:off x="762000" y="16002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26"/>
          <p:cNvSpPr txBox="1">
            <a:spLocks noChangeArrowheads="1"/>
          </p:cNvSpPr>
          <p:nvPr/>
        </p:nvSpPr>
        <p:spPr bwMode="auto">
          <a:xfrm>
            <a:off x="784225" y="1636713"/>
            <a:ext cx="1517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Intermediate </a:t>
            </a:r>
          </a:p>
          <a:p>
            <a:pPr algn="ctr"/>
            <a:r>
              <a:rPr lang="en-US"/>
              <a:t>Code </a:t>
            </a:r>
          </a:p>
          <a:p>
            <a:pPr algn="ctr"/>
            <a:r>
              <a:rPr lang="en-US"/>
              <a:t>Generation </a:t>
            </a:r>
          </a:p>
        </p:txBody>
      </p:sp>
      <p:sp>
        <p:nvSpPr>
          <p:cNvPr id="44040" name="Rectangle 27"/>
          <p:cNvSpPr>
            <a:spLocks noChangeArrowheads="1"/>
          </p:cNvSpPr>
          <p:nvPr/>
        </p:nvSpPr>
        <p:spPr bwMode="auto">
          <a:xfrm>
            <a:off x="2819400" y="2819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28"/>
          <p:cNvSpPr>
            <a:spLocks noChangeShapeType="1"/>
          </p:cNvSpPr>
          <p:nvPr/>
        </p:nvSpPr>
        <p:spPr bwMode="auto">
          <a:xfrm>
            <a:off x="34290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2" name="Text Box 29"/>
          <p:cNvSpPr txBox="1">
            <a:spLocks noChangeArrowheads="1"/>
          </p:cNvSpPr>
          <p:nvPr/>
        </p:nvSpPr>
        <p:spPr bwMode="auto">
          <a:xfrm>
            <a:off x="2819400" y="28194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LOD  0   3</a:t>
            </a:r>
          </a:p>
        </p:txBody>
      </p:sp>
      <p:sp>
        <p:nvSpPr>
          <p:cNvPr id="44043" name="Line 30"/>
          <p:cNvSpPr>
            <a:spLocks noChangeShapeType="1"/>
          </p:cNvSpPr>
          <p:nvPr/>
        </p:nvSpPr>
        <p:spPr bwMode="auto">
          <a:xfrm>
            <a:off x="3733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4" name="AutoShape 31"/>
          <p:cNvSpPr>
            <a:spLocks noChangeArrowheads="1"/>
          </p:cNvSpPr>
          <p:nvPr/>
        </p:nvSpPr>
        <p:spPr bwMode="auto">
          <a:xfrm rot="5400000">
            <a:off x="2819400" y="1752600"/>
            <a:ext cx="6096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Text Box 33"/>
          <p:cNvSpPr txBox="1">
            <a:spLocks noChangeArrowheads="1"/>
          </p:cNvSpPr>
          <p:nvPr/>
        </p:nvSpPr>
        <p:spPr bwMode="auto">
          <a:xfrm>
            <a:off x="5943600" y="2514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LOD  0   3</a:t>
            </a:r>
          </a:p>
        </p:txBody>
      </p:sp>
      <p:sp>
        <p:nvSpPr>
          <p:cNvPr id="44046" name="Rectangle 34"/>
          <p:cNvSpPr>
            <a:spLocks noChangeArrowheads="1"/>
          </p:cNvSpPr>
          <p:nvPr/>
        </p:nvSpPr>
        <p:spPr bwMode="auto">
          <a:xfrm>
            <a:off x="59436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35"/>
          <p:cNvSpPr>
            <a:spLocks noChangeArrowheads="1"/>
          </p:cNvSpPr>
          <p:nvPr/>
        </p:nvSpPr>
        <p:spPr bwMode="auto">
          <a:xfrm>
            <a:off x="5943600" y="2895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36"/>
          <p:cNvSpPr>
            <a:spLocks noChangeArrowheads="1"/>
          </p:cNvSpPr>
          <p:nvPr/>
        </p:nvSpPr>
        <p:spPr bwMode="auto">
          <a:xfrm>
            <a:off x="59436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37"/>
          <p:cNvSpPr>
            <a:spLocks noChangeArrowheads="1"/>
          </p:cNvSpPr>
          <p:nvPr/>
        </p:nvSpPr>
        <p:spPr bwMode="auto">
          <a:xfrm>
            <a:off x="59436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38"/>
          <p:cNvSpPr>
            <a:spLocks noChangeArrowheads="1"/>
          </p:cNvSpPr>
          <p:nvPr/>
        </p:nvSpPr>
        <p:spPr bwMode="auto">
          <a:xfrm>
            <a:off x="59436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Text Box 40"/>
          <p:cNvSpPr txBox="1">
            <a:spLocks noChangeArrowheads="1"/>
          </p:cNvSpPr>
          <p:nvPr/>
        </p:nvSpPr>
        <p:spPr bwMode="auto">
          <a:xfrm>
            <a:off x="6172200" y="1981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44052" name="Text Box 41"/>
          <p:cNvSpPr txBox="1">
            <a:spLocks noChangeArrowheads="1"/>
          </p:cNvSpPr>
          <p:nvPr/>
        </p:nvSpPr>
        <p:spPr bwMode="auto">
          <a:xfrm>
            <a:off x="7162800" y="2514600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 = 0</a:t>
            </a:r>
          </a:p>
        </p:txBody>
      </p:sp>
      <p:sp>
        <p:nvSpPr>
          <p:cNvPr id="44053" name="Line 42"/>
          <p:cNvSpPr>
            <a:spLocks noChangeShapeType="1"/>
          </p:cNvSpPr>
          <p:nvPr/>
        </p:nvSpPr>
        <p:spPr bwMode="auto">
          <a:xfrm flipH="1">
            <a:off x="72390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4" name="Text Box 43"/>
          <p:cNvSpPr txBox="1">
            <a:spLocks noChangeArrowheads="1"/>
          </p:cNvSpPr>
          <p:nvPr/>
        </p:nvSpPr>
        <p:spPr bwMode="auto">
          <a:xfrm>
            <a:off x="5638800" y="1295400"/>
            <a:ext cx="1868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code index</a:t>
            </a:r>
          </a:p>
        </p:txBody>
      </p:sp>
      <p:sp>
        <p:nvSpPr>
          <p:cNvPr id="44055" name="Line 44"/>
          <p:cNvSpPr>
            <a:spLocks noChangeShapeType="1"/>
          </p:cNvSpPr>
          <p:nvPr/>
        </p:nvSpPr>
        <p:spPr bwMode="auto">
          <a:xfrm flipV="1">
            <a:off x="4114800" y="2743200"/>
            <a:ext cx="1752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Text Box 45"/>
          <p:cNvSpPr txBox="1">
            <a:spLocks noChangeArrowheads="1"/>
          </p:cNvSpPr>
          <p:nvPr/>
        </p:nvSpPr>
        <p:spPr bwMode="auto">
          <a:xfrm>
            <a:off x="7620000" y="2819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</a:p>
        </p:txBody>
      </p:sp>
      <p:sp>
        <p:nvSpPr>
          <p:cNvPr id="44057" name="Text Box 46"/>
          <p:cNvSpPr txBox="1">
            <a:spLocks noChangeArrowheads="1"/>
          </p:cNvSpPr>
          <p:nvPr/>
        </p:nvSpPr>
        <p:spPr bwMode="auto">
          <a:xfrm>
            <a:off x="746125" y="3465513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Each time an instruction  is generated, </a:t>
            </a:r>
          </a:p>
          <a:p>
            <a:r>
              <a:rPr lang="en-US"/>
              <a:t>It is stored in the code segment and the </a:t>
            </a:r>
          </a:p>
          <a:p>
            <a:r>
              <a:rPr lang="en-US"/>
              <a:t>code index (cx) is incremented by 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CFD94-8E5E-4B67-8E3B-F8471630E3BE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17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7" name="Text Box 20"/>
          <p:cNvSpPr txBox="1">
            <a:spLocks noChangeArrowheads="1"/>
          </p:cNvSpPr>
          <p:nvPr/>
        </p:nvSpPr>
        <p:spPr bwMode="auto">
          <a:xfrm>
            <a:off x="381000" y="1905000"/>
            <a:ext cx="38925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void emit(int op, int l, int m)</a:t>
            </a:r>
          </a:p>
          <a:p>
            <a:r>
              <a:rPr lang="en-US" sz="1400" b="1"/>
              <a:t>{</a:t>
            </a:r>
          </a:p>
          <a:p>
            <a:r>
              <a:rPr lang="en-US" sz="1400" b="1"/>
              <a:t>  if(cx &gt; CODE_SIZE)</a:t>
            </a:r>
          </a:p>
          <a:p>
            <a:r>
              <a:rPr lang="en-US" sz="1400" b="1"/>
              <a:t>    error(25);</a:t>
            </a:r>
          </a:p>
          <a:p>
            <a:r>
              <a:rPr lang="en-US" sz="1400" b="1"/>
              <a:t>  else</a:t>
            </a:r>
          </a:p>
          <a:p>
            <a:r>
              <a:rPr lang="en-US" sz="1400" b="1"/>
              <a:t>  {</a:t>
            </a:r>
          </a:p>
          <a:p>
            <a:r>
              <a:rPr lang="en-US" sz="1400" b="1"/>
              <a:t>    code[cx].op = op; 	//opcode</a:t>
            </a:r>
          </a:p>
          <a:p>
            <a:r>
              <a:rPr lang="en-US" sz="1400" b="1"/>
              <a:t>    code[cx].l = l;	// lexicographical level</a:t>
            </a:r>
          </a:p>
          <a:p>
            <a:r>
              <a:rPr lang="en-US" sz="1400" b="1"/>
              <a:t>    code[cx].m = m;	// modifier</a:t>
            </a:r>
          </a:p>
          <a:p>
            <a:r>
              <a:rPr lang="en-US" sz="1400" b="1"/>
              <a:t>    cx++;</a:t>
            </a:r>
          </a:p>
          <a:p>
            <a:r>
              <a:rPr lang="en-US" sz="1400" b="1"/>
              <a:t>  }</a:t>
            </a:r>
          </a:p>
          <a:p>
            <a:r>
              <a:rPr lang="en-US" sz="1400" b="1"/>
              <a:t>}</a:t>
            </a:r>
          </a:p>
          <a:p>
            <a:endParaRPr lang="en-US" sz="1400" b="1"/>
          </a:p>
        </p:txBody>
      </p:sp>
      <p:sp>
        <p:nvSpPr>
          <p:cNvPr id="46088" name="Text Box 21"/>
          <p:cNvSpPr txBox="1">
            <a:spLocks noChangeArrowheads="1"/>
          </p:cNvSpPr>
          <p:nvPr/>
        </p:nvSpPr>
        <p:spPr bwMode="auto">
          <a:xfrm>
            <a:off x="3184525" y="140811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emit funtcion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D66896-80D8-4918-9E51-730BDE8760E7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457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void expression( )</a:t>
            </a:r>
          </a:p>
          <a:p>
            <a:r>
              <a:rPr lang="en-US" sz="1200" b="1"/>
              <a:t>{</a:t>
            </a:r>
          </a:p>
          <a:p>
            <a:r>
              <a:rPr lang="en-US" sz="1200" b="1"/>
              <a:t>  int addop;</a:t>
            </a:r>
          </a:p>
          <a:p>
            <a:r>
              <a:rPr lang="en-US" sz="1200" b="1"/>
              <a:t>  I f (token == plussym || token == minussym)</a:t>
            </a:r>
          </a:p>
          <a:p>
            <a:r>
              <a:rPr lang="en-US" sz="1200" b="1"/>
              <a:t>  {</a:t>
            </a:r>
          </a:p>
          <a:p>
            <a:r>
              <a:rPr lang="en-US" sz="1200" b="1"/>
              <a:t>    addop = token;</a:t>
            </a:r>
          </a:p>
          <a:p>
            <a:r>
              <a:rPr lang="en-US" sz="1200" b="1"/>
              <a:t>    getNextToken( );</a:t>
            </a:r>
          </a:p>
          <a:p>
            <a:r>
              <a:rPr lang="en-US" sz="1200" b="1"/>
              <a:t>    term( );</a:t>
            </a:r>
          </a:p>
          <a:p>
            <a:r>
              <a:rPr lang="en-US" sz="1200" b="1"/>
              <a:t>    if(addop == minussym)</a:t>
            </a:r>
          </a:p>
          <a:p>
            <a:r>
              <a:rPr lang="en-US" sz="1200" b="1"/>
              <a:t>      emit(OPR, 0, OPR_NEG); // negate</a:t>
            </a:r>
          </a:p>
          <a:p>
            <a:r>
              <a:rPr lang="en-US" sz="1200" b="1"/>
              <a:t>  }</a:t>
            </a:r>
          </a:p>
          <a:p>
            <a:r>
              <a:rPr lang="en-US" sz="1200" b="1"/>
              <a:t>  else</a:t>
            </a:r>
          </a:p>
          <a:p>
            <a:r>
              <a:rPr lang="en-US" sz="1200" b="1"/>
              <a:t>    term ();</a:t>
            </a:r>
          </a:p>
          <a:p>
            <a:r>
              <a:rPr lang="en-US" sz="1200" b="1"/>
              <a:t>  while (token == plussym || token == minussym)</a:t>
            </a:r>
          </a:p>
          <a:p>
            <a:r>
              <a:rPr lang="en-US" sz="1200" b="1"/>
              <a:t>  {</a:t>
            </a:r>
          </a:p>
          <a:p>
            <a:r>
              <a:rPr lang="en-US" sz="1200" b="1"/>
              <a:t>    addop = token;</a:t>
            </a:r>
          </a:p>
          <a:p>
            <a:r>
              <a:rPr lang="en-US" sz="1200" b="1"/>
              <a:t>    getNextToken( );</a:t>
            </a:r>
          </a:p>
          <a:p>
            <a:r>
              <a:rPr lang="en-US" sz="1200" b="1"/>
              <a:t>    term();</a:t>
            </a:r>
          </a:p>
          <a:p>
            <a:r>
              <a:rPr lang="en-US" sz="1200" b="1"/>
              <a:t>    if (addop == plussym)</a:t>
            </a:r>
          </a:p>
          <a:p>
            <a:r>
              <a:rPr lang="en-US" sz="1200" b="1"/>
              <a:t>      emit(OPR, 0, OPR_ADD); // addition</a:t>
            </a:r>
          </a:p>
          <a:p>
            <a:r>
              <a:rPr lang="en-US" sz="1200" b="1"/>
              <a:t>    else</a:t>
            </a:r>
          </a:p>
          <a:p>
            <a:r>
              <a:rPr lang="en-US" sz="1200" b="1"/>
              <a:t>      emit(OPR, 0, OPR_SUB); // subtraction</a:t>
            </a:r>
          </a:p>
          <a:p>
            <a:r>
              <a:rPr lang="en-US" sz="1200" b="1"/>
              <a:t>  }</a:t>
            </a:r>
          </a:p>
          <a:p>
            <a:r>
              <a:rPr lang="en-US" sz="1200" b="1"/>
              <a:t>}</a:t>
            </a: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457200" y="1219200"/>
            <a:ext cx="4957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&lt;expression&gt; </a:t>
            </a:r>
            <a:r>
              <a:rPr lang="en-US">
                <a:sym typeface="Wingdings" pitchFamily="2" charset="2"/>
              </a:rPr>
              <a:t> [+ | - ] &lt;term&gt; {( + | - ) &lt;term&gt;}</a:t>
            </a:r>
            <a:endParaRPr lang="en-US"/>
          </a:p>
        </p:txBody>
      </p:sp>
      <p:sp>
        <p:nvSpPr>
          <p:cNvPr id="48137" name="Text Box 7"/>
          <p:cNvSpPr txBox="1">
            <a:spLocks noChangeArrowheads="1"/>
          </p:cNvSpPr>
          <p:nvPr/>
        </p:nvSpPr>
        <p:spPr bwMode="auto">
          <a:xfrm>
            <a:off x="5165725" y="25511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Function to parse an expression</a:t>
            </a:r>
          </a:p>
        </p:txBody>
      </p:sp>
      <p:sp>
        <p:nvSpPr>
          <p:cNvPr id="48138" name="Line 8"/>
          <p:cNvSpPr>
            <a:spLocks noChangeShapeType="1"/>
          </p:cNvSpPr>
          <p:nvPr/>
        </p:nvSpPr>
        <p:spPr bwMode="auto">
          <a:xfrm flipH="1">
            <a:off x="4572000" y="2743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B4BF95-71DD-4D0C-A0C8-E7410D702844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44196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void term( )</a:t>
            </a:r>
          </a:p>
          <a:p>
            <a:r>
              <a:rPr lang="en-US" sz="1400" b="1"/>
              <a:t>{</a:t>
            </a:r>
          </a:p>
          <a:p>
            <a:r>
              <a:rPr lang="en-US" sz="1400" b="1"/>
              <a:t>  int mulop;</a:t>
            </a:r>
          </a:p>
          <a:p>
            <a:r>
              <a:rPr lang="en-US" sz="1400" b="1"/>
              <a:t>  factor( );</a:t>
            </a:r>
          </a:p>
          <a:p>
            <a:r>
              <a:rPr lang="en-US" sz="1400" b="1"/>
              <a:t>  while(token == multsym || token == slashsym)</a:t>
            </a:r>
          </a:p>
          <a:p>
            <a:r>
              <a:rPr lang="en-US" sz="1400" b="1"/>
              <a:t>  {</a:t>
            </a:r>
          </a:p>
          <a:p>
            <a:r>
              <a:rPr lang="en-US" sz="1400" b="1"/>
              <a:t>    mulop = token;</a:t>
            </a:r>
          </a:p>
          <a:p>
            <a:r>
              <a:rPr lang="en-US" sz="1400" b="1"/>
              <a:t>    getNextToken( );</a:t>
            </a:r>
          </a:p>
          <a:p>
            <a:r>
              <a:rPr lang="en-US" sz="1400" b="1"/>
              <a:t>    factor( );</a:t>
            </a:r>
          </a:p>
          <a:p>
            <a:r>
              <a:rPr lang="en-US" sz="1400" b="1"/>
              <a:t>    if(mulop == multsym)</a:t>
            </a:r>
          </a:p>
          <a:p>
            <a:r>
              <a:rPr lang="en-US" sz="1400" b="1"/>
              <a:t>      emit(OPR, 0, OPR_MUL); // multiplication</a:t>
            </a:r>
          </a:p>
          <a:p>
            <a:r>
              <a:rPr lang="en-US" sz="1400" b="1"/>
              <a:t>    else</a:t>
            </a:r>
          </a:p>
          <a:p>
            <a:r>
              <a:rPr lang="en-US" sz="1400" b="1"/>
              <a:t>      emit(OPR, 0, OPR_DIV); // division</a:t>
            </a:r>
          </a:p>
          <a:p>
            <a:r>
              <a:rPr lang="en-US" sz="1400" b="1"/>
              <a:t>  }</a:t>
            </a:r>
          </a:p>
          <a:p>
            <a:r>
              <a:rPr lang="en-US" sz="1400" b="1"/>
              <a:t>}</a:t>
            </a:r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395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&lt;term&gt; </a:t>
            </a:r>
            <a:r>
              <a:rPr lang="en-US">
                <a:sym typeface="Wingdings" pitchFamily="2" charset="2"/>
              </a:rPr>
              <a:t> &lt;factor&gt; { ( * | / ) &lt;factor&gt; }</a:t>
            </a:r>
            <a:endParaRPr lang="en-US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5851525" y="25511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Parsing  &lt;term&gt;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A1B4E0-B97A-41E7-8275-3345D0ED1256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ifsym)</a:t>
            </a:r>
          </a:p>
          <a:p>
            <a:r>
              <a:rPr lang="en-US" sz="1600" b="1"/>
              <a:t>   {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if(token != thensym)</a:t>
            </a:r>
          </a:p>
          <a:p>
            <a:r>
              <a:rPr lang="en-US" sz="1600" b="1"/>
              <a:t>        error(16);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</a:t>
            </a:r>
            <a:r>
              <a:rPr lang="en-US" sz="1600" b="1">
                <a:solidFill>
                  <a:srgbClr val="0000FF"/>
                </a:solidFill>
              </a:rPr>
              <a:t> ctemp = cx;</a:t>
            </a:r>
          </a:p>
          <a:p>
            <a:r>
              <a:rPr lang="en-US" sz="1600" b="1"/>
              <a:t>     emit(JPC, 0, 0);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code[ctemp].m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39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then </a:t>
            </a:r>
            <a:r>
              <a:rPr lang="en-US"/>
              <a:t>&lt;statement&gt;</a:t>
            </a:r>
          </a:p>
        </p:txBody>
      </p:sp>
      <p:sp>
        <p:nvSpPr>
          <p:cNvPr id="52233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IF-THEN</a:t>
            </a:r>
          </a:p>
        </p:txBody>
      </p:sp>
      <p:sp>
        <p:nvSpPr>
          <p:cNvPr id="52234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JPC  0   0</a:t>
            </a:r>
          </a:p>
        </p:txBody>
      </p:sp>
      <p:sp>
        <p:nvSpPr>
          <p:cNvPr id="52235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37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2241" name="Text Box 15"/>
          <p:cNvSpPr txBox="1">
            <a:spLocks noChangeArrowheads="1"/>
          </p:cNvSpPr>
          <p:nvPr/>
        </p:nvSpPr>
        <p:spPr bwMode="auto">
          <a:xfrm>
            <a:off x="7467600" y="32766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ctemp = cx  </a:t>
            </a:r>
          </a:p>
        </p:txBody>
      </p:sp>
      <p:sp>
        <p:nvSpPr>
          <p:cNvPr id="52242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43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44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7617A7-199F-464D-BA0A-15C0C3C1C1D1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Intermediate 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Code Generation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 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65C3EF-86DB-4AC1-8199-5FC1094E7D46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ifsym)</a:t>
            </a:r>
          </a:p>
          <a:p>
            <a:r>
              <a:rPr lang="en-US" sz="1600" b="1"/>
              <a:t>   {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if(token != thensym)</a:t>
            </a:r>
          </a:p>
          <a:p>
            <a:r>
              <a:rPr lang="en-US" sz="1600" b="1"/>
              <a:t>        error(16);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 ctemp = cx;</a:t>
            </a:r>
          </a:p>
          <a:p>
            <a:r>
              <a:rPr lang="en-US" sz="1600" b="1"/>
              <a:t>     emit(JPC, 0, 0);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</a:t>
            </a:r>
            <a:r>
              <a:rPr lang="en-US" sz="1600" b="1">
                <a:solidFill>
                  <a:srgbClr val="0000FF"/>
                </a:solidFill>
              </a:rPr>
              <a:t>code[ctemp].m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39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then </a:t>
            </a:r>
            <a:r>
              <a:rPr lang="en-US"/>
              <a:t>&lt;statement&gt;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IF-THEN</a:t>
            </a:r>
          </a:p>
        </p:txBody>
      </p:sp>
      <p:sp>
        <p:nvSpPr>
          <p:cNvPr id="54282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JPC  0 </a:t>
            </a:r>
            <a:r>
              <a:rPr lang="en-US" b="1">
                <a:solidFill>
                  <a:srgbClr val="0000FF"/>
                </a:solidFill>
              </a:rPr>
              <a:t>cx</a:t>
            </a:r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85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4289" name="Text Box 15"/>
          <p:cNvSpPr txBox="1">
            <a:spLocks noChangeArrowheads="1"/>
          </p:cNvSpPr>
          <p:nvPr/>
        </p:nvSpPr>
        <p:spPr bwMode="auto">
          <a:xfrm>
            <a:off x="75438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ctemp  </a:t>
            </a:r>
          </a:p>
        </p:txBody>
      </p:sp>
      <p:sp>
        <p:nvSpPr>
          <p:cNvPr id="54290" name="Line 16"/>
          <p:cNvSpPr>
            <a:spLocks noChangeShapeType="1"/>
          </p:cNvSpPr>
          <p:nvPr/>
        </p:nvSpPr>
        <p:spPr bwMode="auto">
          <a:xfrm flipH="1">
            <a:off x="71628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1" name="Text Box 17"/>
          <p:cNvSpPr txBox="1">
            <a:spLocks noChangeArrowheads="1"/>
          </p:cNvSpPr>
          <p:nvPr/>
        </p:nvSpPr>
        <p:spPr bwMode="auto">
          <a:xfrm>
            <a:off x="7620000" y="472440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cx</a:t>
            </a:r>
            <a:r>
              <a:rPr lang="en-US"/>
              <a:t> </a:t>
            </a:r>
          </a:p>
        </p:txBody>
      </p:sp>
      <p:sp>
        <p:nvSpPr>
          <p:cNvPr id="54292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93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5" name="Rectangle 22"/>
          <p:cNvSpPr>
            <a:spLocks noChangeArrowheads="1"/>
          </p:cNvSpPr>
          <p:nvPr/>
        </p:nvSpPr>
        <p:spPr bwMode="auto">
          <a:xfrm>
            <a:off x="2209800" y="5562600"/>
            <a:ext cx="342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 changes JPC 0 0 to JPC 0 cx</a:t>
            </a:r>
          </a:p>
        </p:txBody>
      </p:sp>
      <p:sp>
        <p:nvSpPr>
          <p:cNvPr id="54296" name="Line 23"/>
          <p:cNvSpPr>
            <a:spLocks noChangeShapeType="1"/>
          </p:cNvSpPr>
          <p:nvPr/>
        </p:nvSpPr>
        <p:spPr bwMode="auto">
          <a:xfrm>
            <a:off x="29718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7" name="Line 24"/>
          <p:cNvSpPr>
            <a:spLocks noChangeShapeType="1"/>
          </p:cNvSpPr>
          <p:nvPr/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2215-C1DF-42DA-A193-DD57B5655E2F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whilesym)</a:t>
            </a:r>
          </a:p>
          <a:p>
            <a:r>
              <a:rPr lang="en-US" sz="1600" b="1"/>
              <a:t>   { cx1 =cx;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cx2 = cx;</a:t>
            </a:r>
          </a:p>
          <a:p>
            <a:r>
              <a:rPr lang="en-US" sz="1600" b="1"/>
              <a:t>     gen(JPC, 0, 0)</a:t>
            </a:r>
          </a:p>
          <a:p>
            <a:r>
              <a:rPr lang="en-US" sz="1600" b="1"/>
              <a:t>     if(token != dosym)</a:t>
            </a:r>
          </a:p>
          <a:p>
            <a:r>
              <a:rPr lang="en-US" sz="1600" b="1"/>
              <a:t>        error(18);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gen(JMP, 0, cx1);</a:t>
            </a:r>
          </a:p>
          <a:p>
            <a:r>
              <a:rPr lang="en-US" sz="1600" b="1"/>
              <a:t>     code[cx2].m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6328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649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while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do </a:t>
            </a:r>
            <a:r>
              <a:rPr lang="en-US"/>
              <a:t>&lt;statement&gt;</a:t>
            </a:r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57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WHILE-DO</a:t>
            </a:r>
          </a:p>
        </p:txBody>
      </p: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condition</a:t>
            </a:r>
          </a:p>
        </p:txBody>
      </p:sp>
      <p:sp>
        <p:nvSpPr>
          <p:cNvPr id="56331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JPC  0  cx</a:t>
            </a:r>
          </a:p>
        </p:txBody>
      </p:sp>
      <p:sp>
        <p:nvSpPr>
          <p:cNvPr id="56333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6337" name="Text Box 15"/>
          <p:cNvSpPr txBox="1">
            <a:spLocks noChangeArrowheads="1"/>
          </p:cNvSpPr>
          <p:nvPr/>
        </p:nvSpPr>
        <p:spPr bwMode="auto">
          <a:xfrm>
            <a:off x="7543800" y="3276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cx1  </a:t>
            </a:r>
          </a:p>
        </p:txBody>
      </p:sp>
      <p:sp>
        <p:nvSpPr>
          <p:cNvPr id="56338" name="Line 16"/>
          <p:cNvSpPr>
            <a:spLocks noChangeShapeType="1"/>
          </p:cNvSpPr>
          <p:nvPr/>
        </p:nvSpPr>
        <p:spPr bwMode="auto">
          <a:xfrm flipH="1">
            <a:off x="7162800" y="541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9" name="Text Box 17"/>
          <p:cNvSpPr txBox="1">
            <a:spLocks noChangeArrowheads="1"/>
          </p:cNvSpPr>
          <p:nvPr/>
        </p:nvSpPr>
        <p:spPr bwMode="auto">
          <a:xfrm>
            <a:off x="7620000" y="51816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</a:p>
        </p:txBody>
      </p:sp>
      <p:sp>
        <p:nvSpPr>
          <p:cNvPr id="56340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6341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6342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3" name="Rectangle 22"/>
          <p:cNvSpPr>
            <a:spLocks noChangeArrowheads="1"/>
          </p:cNvSpPr>
          <p:nvPr/>
        </p:nvSpPr>
        <p:spPr bwMode="auto">
          <a:xfrm>
            <a:off x="2209800" y="5562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56344" name="Rectangle 1"/>
          <p:cNvSpPr>
            <a:spLocks noChangeArrowheads="1"/>
          </p:cNvSpPr>
          <p:nvPr/>
        </p:nvSpPr>
        <p:spPr bwMode="auto">
          <a:xfrm>
            <a:off x="5867400" y="4800600"/>
            <a:ext cx="125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JMP 0 cx1</a:t>
            </a:r>
          </a:p>
        </p:txBody>
      </p:sp>
      <p:sp>
        <p:nvSpPr>
          <p:cNvPr id="56345" name="Text Box 15"/>
          <p:cNvSpPr txBox="1">
            <a:spLocks noChangeArrowheads="1"/>
          </p:cNvSpPr>
          <p:nvPr/>
        </p:nvSpPr>
        <p:spPr bwMode="auto">
          <a:xfrm>
            <a:off x="7543800" y="3657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cx2  </a:t>
            </a:r>
          </a:p>
        </p:txBody>
      </p:sp>
      <p:sp>
        <p:nvSpPr>
          <p:cNvPr id="56346" name="Line 21"/>
          <p:cNvSpPr>
            <a:spLocks noChangeShapeType="1"/>
          </p:cNvSpPr>
          <p:nvPr/>
        </p:nvSpPr>
        <p:spPr bwMode="auto">
          <a:xfrm flipH="1">
            <a:off x="71628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7" name="Rectangle 19"/>
          <p:cNvSpPr>
            <a:spLocks noChangeArrowheads="1"/>
          </p:cNvSpPr>
          <p:nvPr/>
        </p:nvSpPr>
        <p:spPr bwMode="auto">
          <a:xfrm>
            <a:off x="5867400" y="5181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B0227C-A2BD-4C44-A9B7-1F8830BC426A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3489325" y="3243263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The 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C5BEB4-32E8-44CA-BB4D-F8837672663E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From syntax graph to parsers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Tiny-PL/0 syntax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Intermediate code generation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Parsing and generating Pcode.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23E427-7D7E-42F6-969B-C7A9D5953ABB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Transforming a grammar expressed in EBNF to syntax graph is advantageous to visualize the parsing</a:t>
            </a:r>
          </a:p>
          <a:p>
            <a:r>
              <a:rPr lang="en-US" sz="1400"/>
              <a:t>process of a sentence because the syntax graph reflects the flow of control of the parser.</a:t>
            </a:r>
          </a:p>
          <a:p>
            <a:endParaRPr lang="en-US" sz="1400"/>
          </a:p>
          <a:p>
            <a:r>
              <a:rPr lang="en-US" sz="1400" b="1" u="sng"/>
              <a:t>Rules to construct  a parser from a syntax graph (N. Wirth):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B1.- Reduce the system of graphs to as few individual graphs as possible </a:t>
            </a:r>
          </a:p>
          <a:p>
            <a:r>
              <a:rPr lang="en-US" sz="1400" b="1">
                <a:solidFill>
                  <a:srgbClr val="0000FF"/>
                </a:solidFill>
              </a:rPr>
              <a:t>        by appropriate substitution.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B2.- Translate each graph into a procedure declaration according to the </a:t>
            </a:r>
          </a:p>
          <a:p>
            <a:r>
              <a:rPr lang="en-US" sz="1400" b="1">
                <a:solidFill>
                  <a:srgbClr val="0000FF"/>
                </a:solidFill>
              </a:rPr>
              <a:t>        subsequent rules B3 through B7.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B3.- A sequence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compound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{ </a:t>
            </a:r>
            <a:r>
              <a:rPr lang="en-US" sz="1400" b="1"/>
              <a:t>T(S</a:t>
            </a:r>
            <a:r>
              <a:rPr lang="en-US" sz="1400" b="1" baseline="-25000"/>
              <a:t>1</a:t>
            </a:r>
            <a:r>
              <a:rPr lang="en-US" sz="1400" b="1"/>
              <a:t>); T(S</a:t>
            </a:r>
            <a:r>
              <a:rPr lang="en-US" sz="1400" b="1" baseline="-25000"/>
              <a:t>2</a:t>
            </a:r>
            <a:r>
              <a:rPr lang="en-US" sz="1400" b="1"/>
              <a:t>); …; T(S</a:t>
            </a:r>
            <a:r>
              <a:rPr lang="en-US" sz="1400" b="1" baseline="-25000"/>
              <a:t>n</a:t>
            </a:r>
            <a:r>
              <a:rPr lang="en-US" sz="1400" b="1"/>
              <a:t>)</a:t>
            </a:r>
            <a:r>
              <a:rPr lang="en-US" sz="1400" b="1">
                <a:solidFill>
                  <a:srgbClr val="0000FF"/>
                </a:solidFill>
              </a:rPr>
              <a:t> }</a:t>
            </a:r>
          </a:p>
          <a:p>
            <a:endParaRPr lang="en-US" sz="1400" b="1"/>
          </a:p>
          <a:p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denotes the translation of graph</a:t>
            </a:r>
            <a:r>
              <a:rPr lang="en-US" sz="1400" b="1"/>
              <a:t> S</a:t>
            </a:r>
          </a:p>
        </p:txBody>
      </p:sp>
      <p:sp>
        <p:nvSpPr>
          <p:cNvPr id="21511" name="Rectangle 22"/>
          <p:cNvSpPr>
            <a:spLocks noChangeArrowheads="1"/>
          </p:cNvSpPr>
          <p:nvPr/>
        </p:nvSpPr>
        <p:spPr bwMode="auto">
          <a:xfrm>
            <a:off x="37338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23"/>
          <p:cNvSpPr>
            <a:spLocks noChangeShapeType="1"/>
          </p:cNvSpPr>
          <p:nvPr/>
        </p:nvSpPr>
        <p:spPr bwMode="auto">
          <a:xfrm>
            <a:off x="31242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3" name="Line 24"/>
          <p:cNvSpPr>
            <a:spLocks noChangeShapeType="1"/>
          </p:cNvSpPr>
          <p:nvPr/>
        </p:nvSpPr>
        <p:spPr bwMode="auto">
          <a:xfrm>
            <a:off x="43434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4" name="Rectangle 25"/>
          <p:cNvSpPr>
            <a:spLocks noChangeArrowheads="1"/>
          </p:cNvSpPr>
          <p:nvPr/>
        </p:nvSpPr>
        <p:spPr bwMode="auto">
          <a:xfrm>
            <a:off x="38100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2</a:t>
            </a:r>
          </a:p>
        </p:txBody>
      </p:sp>
      <p:sp>
        <p:nvSpPr>
          <p:cNvPr id="21515" name="Rectangle 26"/>
          <p:cNvSpPr>
            <a:spLocks noChangeArrowheads="1"/>
          </p:cNvSpPr>
          <p:nvPr/>
        </p:nvSpPr>
        <p:spPr bwMode="auto">
          <a:xfrm>
            <a:off x="54864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27"/>
          <p:cNvSpPr>
            <a:spLocks noChangeShapeType="1"/>
          </p:cNvSpPr>
          <p:nvPr/>
        </p:nvSpPr>
        <p:spPr bwMode="auto">
          <a:xfrm>
            <a:off x="6096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7" name="Rectangle 28"/>
          <p:cNvSpPr>
            <a:spLocks noChangeArrowheads="1"/>
          </p:cNvSpPr>
          <p:nvPr/>
        </p:nvSpPr>
        <p:spPr bwMode="auto">
          <a:xfrm>
            <a:off x="5562600" y="4343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m</a:t>
            </a:r>
          </a:p>
        </p:txBody>
      </p:sp>
      <p:sp>
        <p:nvSpPr>
          <p:cNvPr id="21518" name="Rectangle 29"/>
          <p:cNvSpPr>
            <a:spLocks noChangeArrowheads="1"/>
          </p:cNvSpPr>
          <p:nvPr/>
        </p:nvSpPr>
        <p:spPr bwMode="auto">
          <a:xfrm>
            <a:off x="25146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30"/>
          <p:cNvSpPr>
            <a:spLocks noChangeArrowheads="1"/>
          </p:cNvSpPr>
          <p:nvPr/>
        </p:nvSpPr>
        <p:spPr bwMode="auto">
          <a:xfrm>
            <a:off x="25908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1</a:t>
            </a:r>
          </a:p>
        </p:txBody>
      </p:sp>
      <p:sp>
        <p:nvSpPr>
          <p:cNvPr id="21520" name="Line 31"/>
          <p:cNvSpPr>
            <a:spLocks noChangeShapeType="1"/>
          </p:cNvSpPr>
          <p:nvPr/>
        </p:nvSpPr>
        <p:spPr bwMode="auto">
          <a:xfrm>
            <a:off x="1905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1" name="Line 32"/>
          <p:cNvSpPr>
            <a:spLocks noChangeShapeType="1"/>
          </p:cNvSpPr>
          <p:nvPr/>
        </p:nvSpPr>
        <p:spPr bwMode="auto">
          <a:xfrm>
            <a:off x="51816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2" name="Line 33"/>
          <p:cNvSpPr>
            <a:spLocks noChangeShapeType="1"/>
          </p:cNvSpPr>
          <p:nvPr/>
        </p:nvSpPr>
        <p:spPr bwMode="auto">
          <a:xfrm>
            <a:off x="4800600" y="4495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3AA108-D5D5-4704-807C-271D53459A98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68389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B4.- A choice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a selective </a:t>
            </a:r>
          </a:p>
          <a:p>
            <a:r>
              <a:rPr lang="en-US" sz="1400" b="1">
                <a:solidFill>
                  <a:srgbClr val="0000FF"/>
                </a:solidFill>
              </a:rPr>
              <a:t>or conditional statement</a:t>
            </a:r>
          </a:p>
          <a:p>
            <a:endParaRPr lang="en-US" sz="1400" b="1"/>
          </a:p>
          <a:p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 b="1"/>
              <a:t>If </a:t>
            </a:r>
            <a:r>
              <a:rPr lang="en-US" sz="1400" b="1">
                <a:solidFill>
                  <a:srgbClr val="0000FF"/>
                </a:solidFill>
              </a:rPr>
              <a:t>L</a:t>
            </a:r>
            <a:r>
              <a:rPr lang="en-US" sz="1400" b="1" baseline="-25000">
                <a:solidFill>
                  <a:srgbClr val="0000FF"/>
                </a:solidFill>
              </a:rPr>
              <a:t>i</a:t>
            </a:r>
            <a:r>
              <a:rPr lang="en-US" sz="1400" b="1"/>
              <a:t> is a single symbol, say  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 b="1"/>
              <a:t>, then </a:t>
            </a:r>
            <a:r>
              <a:rPr lang="ja-JP" altLang="en-US" sz="1400" b="1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ch in L</a:t>
            </a:r>
            <a:r>
              <a:rPr lang="en-US" altLang="ja-JP" sz="1400" b="1" baseline="-25000">
                <a:solidFill>
                  <a:srgbClr val="0000FF"/>
                </a:solidFill>
              </a:rPr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should be expressed as </a:t>
            </a:r>
            <a:r>
              <a:rPr lang="ja-JP" altLang="en-US" sz="1400" b="1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ch == a</a:t>
            </a:r>
            <a:r>
              <a:rPr lang="ja-JP" altLang="en-US" sz="1400" b="1"/>
              <a:t>”</a:t>
            </a:r>
            <a:endParaRPr lang="en-US" sz="1400" b="1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676400" y="228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676400" y="3505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676400" y="2819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11430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>
            <a:off x="11430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5" name="Line 11"/>
          <p:cNvSpPr>
            <a:spLocks noChangeShapeType="1"/>
          </p:cNvSpPr>
          <p:nvPr/>
        </p:nvSpPr>
        <p:spPr bwMode="auto">
          <a:xfrm>
            <a:off x="11430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6" name="Line 12"/>
          <p:cNvSpPr>
            <a:spLocks noChangeShapeType="1"/>
          </p:cNvSpPr>
          <p:nvPr/>
        </p:nvSpPr>
        <p:spPr bwMode="auto">
          <a:xfrm>
            <a:off x="11430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>
            <a:off x="1905000" y="3276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8" name="Line 14"/>
          <p:cNvSpPr>
            <a:spLocks noChangeShapeType="1"/>
          </p:cNvSpPr>
          <p:nvPr/>
        </p:nvSpPr>
        <p:spPr bwMode="auto">
          <a:xfrm>
            <a:off x="27432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9" name="Line 15"/>
          <p:cNvSpPr>
            <a:spLocks noChangeShapeType="1"/>
          </p:cNvSpPr>
          <p:nvPr/>
        </p:nvSpPr>
        <p:spPr bwMode="auto">
          <a:xfrm>
            <a:off x="2209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0" name="Line 16"/>
          <p:cNvSpPr>
            <a:spLocks noChangeShapeType="1"/>
          </p:cNvSpPr>
          <p:nvPr/>
        </p:nvSpPr>
        <p:spPr bwMode="auto">
          <a:xfrm>
            <a:off x="22098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1" name="Line 17"/>
          <p:cNvSpPr>
            <a:spLocks noChangeShapeType="1"/>
          </p:cNvSpPr>
          <p:nvPr/>
        </p:nvSpPr>
        <p:spPr bwMode="auto">
          <a:xfrm>
            <a:off x="2209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2" name="Line 18"/>
          <p:cNvSpPr>
            <a:spLocks noChangeShapeType="1"/>
          </p:cNvSpPr>
          <p:nvPr/>
        </p:nvSpPr>
        <p:spPr bwMode="auto">
          <a:xfrm>
            <a:off x="27432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3" name="Text Box 19"/>
          <p:cNvSpPr txBox="1">
            <a:spLocks noChangeArrowheads="1"/>
          </p:cNvSpPr>
          <p:nvPr/>
        </p:nvSpPr>
        <p:spPr bwMode="auto">
          <a:xfrm>
            <a:off x="1676400" y="3505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n</a:t>
            </a:r>
          </a:p>
        </p:txBody>
      </p:sp>
      <p:sp>
        <p:nvSpPr>
          <p:cNvPr id="23574" name="Text Box 20"/>
          <p:cNvSpPr txBox="1">
            <a:spLocks noChangeArrowheads="1"/>
          </p:cNvSpPr>
          <p:nvPr/>
        </p:nvSpPr>
        <p:spPr bwMode="auto">
          <a:xfrm>
            <a:off x="1676400" y="2819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2</a:t>
            </a:r>
          </a:p>
        </p:txBody>
      </p:sp>
      <p:sp>
        <p:nvSpPr>
          <p:cNvPr id="23575" name="Text Box 21"/>
          <p:cNvSpPr txBox="1">
            <a:spLocks noChangeArrowheads="1"/>
          </p:cNvSpPr>
          <p:nvPr/>
        </p:nvSpPr>
        <p:spPr bwMode="auto">
          <a:xfrm>
            <a:off x="1676400" y="2286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1</a:t>
            </a:r>
          </a:p>
        </p:txBody>
      </p:sp>
      <p:sp>
        <p:nvSpPr>
          <p:cNvPr id="23576" name="Text Box 22"/>
          <p:cNvSpPr txBox="1">
            <a:spLocks noChangeArrowheads="1"/>
          </p:cNvSpPr>
          <p:nvPr/>
        </p:nvSpPr>
        <p:spPr bwMode="auto">
          <a:xfrm>
            <a:off x="3276600" y="2133600"/>
            <a:ext cx="25193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Selective</a:t>
            </a:r>
          </a:p>
          <a:p>
            <a:endParaRPr lang="en-US" b="1"/>
          </a:p>
          <a:p>
            <a:r>
              <a:rPr lang="en-US" b="1"/>
              <a:t>Switch (ch) {</a:t>
            </a:r>
          </a:p>
          <a:p>
            <a:r>
              <a:rPr lang="en-US" b="1"/>
              <a:t>case ch in L1 : T(S1);</a:t>
            </a:r>
          </a:p>
          <a:p>
            <a:r>
              <a:rPr lang="en-US" b="1"/>
              <a:t>case ch in</a:t>
            </a:r>
            <a:r>
              <a:rPr lang="en-US"/>
              <a:t> </a:t>
            </a:r>
            <a:r>
              <a:rPr lang="en-US" b="1"/>
              <a:t>L2 : T(S2);</a:t>
            </a:r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case ch in</a:t>
            </a:r>
            <a:r>
              <a:rPr lang="en-US"/>
              <a:t> </a:t>
            </a:r>
            <a:r>
              <a:rPr lang="en-US" b="1"/>
              <a:t>Ln : T(Sn);</a:t>
            </a:r>
          </a:p>
          <a:p>
            <a:r>
              <a:rPr lang="en-US" b="1"/>
              <a:t>default: </a:t>
            </a:r>
            <a:r>
              <a:rPr lang="en-US" b="1" i="1">
                <a:solidFill>
                  <a:srgbClr val="FF0000"/>
                </a:solidFill>
              </a:rPr>
              <a:t>error</a:t>
            </a:r>
            <a:endParaRPr lang="en-US" b="1"/>
          </a:p>
          <a:p>
            <a:r>
              <a:rPr lang="en-US" b="1"/>
              <a:t>}</a:t>
            </a:r>
          </a:p>
        </p:txBody>
      </p:sp>
      <p:sp>
        <p:nvSpPr>
          <p:cNvPr id="23577" name="Text Box 23"/>
          <p:cNvSpPr txBox="1">
            <a:spLocks noChangeArrowheads="1"/>
          </p:cNvSpPr>
          <p:nvPr/>
        </p:nvSpPr>
        <p:spPr bwMode="auto">
          <a:xfrm>
            <a:off x="6019800" y="2133600"/>
            <a:ext cx="25685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Conditional</a:t>
            </a:r>
          </a:p>
          <a:p>
            <a:endParaRPr lang="en-US" b="1"/>
          </a:p>
          <a:p>
            <a:r>
              <a:rPr lang="en-US" b="1"/>
              <a:t>if ch in L</a:t>
            </a:r>
            <a:r>
              <a:rPr lang="en-US" b="1" baseline="-25000"/>
              <a:t>1</a:t>
            </a:r>
            <a:r>
              <a:rPr lang="en-US" b="1"/>
              <a:t> {T(S</a:t>
            </a:r>
            <a:r>
              <a:rPr lang="en-US" b="1" baseline="-25000"/>
              <a:t>1</a:t>
            </a:r>
            <a:r>
              <a:rPr lang="en-US" b="1"/>
              <a:t>) else </a:t>
            </a:r>
          </a:p>
          <a:p>
            <a:r>
              <a:rPr lang="en-US" b="1"/>
              <a:t>if ch in L</a:t>
            </a:r>
            <a:r>
              <a:rPr lang="en-US" b="1" baseline="-25000"/>
              <a:t>2</a:t>
            </a:r>
            <a:r>
              <a:rPr lang="en-US" b="1"/>
              <a:t> { T(S</a:t>
            </a:r>
            <a:r>
              <a:rPr lang="en-US" b="1" baseline="-25000"/>
              <a:t>2</a:t>
            </a:r>
            <a:r>
              <a:rPr lang="en-US" b="1"/>
              <a:t>) else</a:t>
            </a:r>
            <a:r>
              <a:rPr lang="en-US"/>
              <a:t> </a:t>
            </a:r>
            <a:endParaRPr lang="en-US" b="1"/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if ch in L</a:t>
            </a:r>
            <a:r>
              <a:rPr lang="en-US" b="1" baseline="-25000"/>
              <a:t>n</a:t>
            </a:r>
            <a:r>
              <a:rPr lang="en-US" b="1"/>
              <a:t> { T(S</a:t>
            </a:r>
            <a:r>
              <a:rPr lang="en-US" b="1" baseline="-25000"/>
              <a:t>n</a:t>
            </a:r>
            <a:r>
              <a:rPr lang="en-US" b="1"/>
              <a:t>)} else</a:t>
            </a:r>
          </a:p>
          <a:p>
            <a:r>
              <a:rPr lang="en-US" b="1" i="1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23578" name="Line 24"/>
          <p:cNvSpPr>
            <a:spLocks noChangeShapeType="1"/>
          </p:cNvSpPr>
          <p:nvPr/>
        </p:nvSpPr>
        <p:spPr bwMode="auto">
          <a:xfrm>
            <a:off x="5791200" y="22098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9" name="Line 25"/>
          <p:cNvSpPr>
            <a:spLocks noChangeShapeType="1"/>
          </p:cNvSpPr>
          <p:nvPr/>
        </p:nvSpPr>
        <p:spPr bwMode="auto">
          <a:xfrm>
            <a:off x="3200400" y="23622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F4F965-83F4-4A15-BCAE-CCE0B56497B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1437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B5.-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while ch in L do T(S)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where</a:t>
            </a:r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is the translation of</a:t>
            </a:r>
            <a:r>
              <a:rPr lang="en-US" sz="1400" b="1"/>
              <a:t> S </a:t>
            </a:r>
            <a:r>
              <a:rPr lang="en-US" sz="1400" b="1">
                <a:solidFill>
                  <a:srgbClr val="0000FF"/>
                </a:solidFill>
              </a:rPr>
              <a:t>according to rules B3 through B7, </a:t>
            </a:r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  <a:p>
            <a:r>
              <a:rPr lang="en-US" sz="1400" b="1">
                <a:solidFill>
                  <a:srgbClr val="0000FF"/>
                </a:solidFill>
              </a:rPr>
              <a:t>and</a:t>
            </a:r>
            <a:r>
              <a:rPr lang="en-US" sz="1400" b="1"/>
              <a:t>  L</a:t>
            </a:r>
            <a:r>
              <a:rPr lang="en-US" sz="1400" b="1" baseline="-25000"/>
              <a:t>i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is a single symbol, say</a:t>
            </a:r>
            <a:r>
              <a:rPr lang="en-US" sz="1400" b="1"/>
              <a:t>  a,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in L</a:t>
            </a:r>
            <a:r>
              <a:rPr lang="en-US" altLang="ja-JP" sz="1400" b="1" baseline="-25000"/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</a:t>
            </a:r>
            <a:r>
              <a:rPr lang="en-US" altLang="ja-JP" sz="1400" b="1">
                <a:solidFill>
                  <a:srgbClr val="0000FF"/>
                </a:solidFill>
              </a:rPr>
              <a:t>should be expressed as</a:t>
            </a:r>
            <a:r>
              <a:rPr lang="en-US" altLang="ja-JP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== a</a:t>
            </a:r>
            <a:r>
              <a:rPr lang="ja-JP" altLang="en-US" sz="1400" b="1"/>
              <a:t>”</a:t>
            </a:r>
            <a:r>
              <a:rPr lang="en-US" altLang="ja-JP" sz="1400" b="1"/>
              <a:t>,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however</a:t>
            </a:r>
            <a:r>
              <a:rPr lang="en-US" sz="1400" b="1"/>
              <a:t> L </a:t>
            </a:r>
            <a:r>
              <a:rPr lang="en-US" sz="1400" b="1">
                <a:solidFill>
                  <a:srgbClr val="0000FF"/>
                </a:solidFill>
              </a:rPr>
              <a:t>could be a set of symbols.</a:t>
            </a:r>
          </a:p>
        </p:txBody>
      </p:sp>
      <p:sp>
        <p:nvSpPr>
          <p:cNvPr id="25607" name="Line 26"/>
          <p:cNvSpPr>
            <a:spLocks noChangeShapeType="1"/>
          </p:cNvSpPr>
          <p:nvPr/>
        </p:nvSpPr>
        <p:spPr bwMode="auto">
          <a:xfrm>
            <a:off x="2590800" y="2209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8" name="AutoShape 27"/>
          <p:cNvSpPr>
            <a:spLocks noChangeArrowheads="1"/>
          </p:cNvSpPr>
          <p:nvPr/>
        </p:nvSpPr>
        <p:spPr bwMode="auto">
          <a:xfrm>
            <a:off x="3429000" y="2209800"/>
            <a:ext cx="14478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28"/>
          <p:cNvSpPr>
            <a:spLocks noChangeArrowheads="1"/>
          </p:cNvSpPr>
          <p:nvPr/>
        </p:nvSpPr>
        <p:spPr bwMode="auto">
          <a:xfrm>
            <a:off x="3886200" y="251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</a:t>
            </a:r>
          </a:p>
        </p:txBody>
      </p:sp>
      <p:sp>
        <p:nvSpPr>
          <p:cNvPr id="25610" name="Line 29"/>
          <p:cNvSpPr>
            <a:spLocks noChangeShapeType="1"/>
          </p:cNvSpPr>
          <p:nvPr/>
        </p:nvSpPr>
        <p:spPr bwMode="auto">
          <a:xfrm flipH="1">
            <a:off x="4343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7D7B53-2EBE-4993-A249-15F4C3237947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7653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1437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B6.-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if ch in L { T(S)}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where</a:t>
            </a:r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is the translation of</a:t>
            </a:r>
            <a:r>
              <a:rPr lang="en-US" sz="1400" b="1"/>
              <a:t> S </a:t>
            </a:r>
            <a:r>
              <a:rPr lang="en-US" sz="1400" b="1">
                <a:solidFill>
                  <a:srgbClr val="0000FF"/>
                </a:solidFill>
              </a:rPr>
              <a:t>according to rules B3 through B8, </a:t>
            </a:r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  <a:p>
            <a:r>
              <a:rPr lang="en-US" sz="1400" b="1">
                <a:solidFill>
                  <a:srgbClr val="0000FF"/>
                </a:solidFill>
              </a:rPr>
              <a:t>and</a:t>
            </a:r>
            <a:r>
              <a:rPr lang="en-US" sz="1400" b="1"/>
              <a:t>  L</a:t>
            </a:r>
            <a:r>
              <a:rPr lang="en-US" sz="1400" b="1" baseline="-25000"/>
              <a:t>i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is a single symbol, say</a:t>
            </a:r>
            <a:r>
              <a:rPr lang="en-US" sz="1400" b="1"/>
              <a:t>  a,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in L</a:t>
            </a:r>
            <a:r>
              <a:rPr lang="en-US" altLang="ja-JP" sz="1400" b="1" baseline="-25000"/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</a:t>
            </a:r>
            <a:r>
              <a:rPr lang="en-US" altLang="ja-JP" sz="1400" b="1">
                <a:solidFill>
                  <a:srgbClr val="0000FF"/>
                </a:solidFill>
              </a:rPr>
              <a:t>should be expressed as</a:t>
            </a:r>
            <a:r>
              <a:rPr lang="en-US" altLang="ja-JP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== a</a:t>
            </a:r>
            <a:r>
              <a:rPr lang="ja-JP" altLang="en-US" sz="1400" b="1"/>
              <a:t>”</a:t>
            </a:r>
            <a:r>
              <a:rPr lang="en-US" altLang="ja-JP" sz="1400" b="1"/>
              <a:t>,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however</a:t>
            </a:r>
            <a:r>
              <a:rPr lang="en-US" sz="1400" b="1"/>
              <a:t> L </a:t>
            </a:r>
            <a:r>
              <a:rPr lang="en-US" sz="1400" b="1">
                <a:solidFill>
                  <a:srgbClr val="0000FF"/>
                </a:solidFill>
              </a:rPr>
              <a:t>could be a set of symbols.</a:t>
            </a:r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>
            <a:off x="2514600" y="2133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3505200" y="2133600"/>
            <a:ext cx="1447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 flipV="1">
            <a:off x="49530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37338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32F552-2557-4913-AADA-82FE7C587C79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9701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66421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B7.- An element of the graph denoting another graph </a:t>
            </a:r>
            <a:r>
              <a:rPr lang="en-US" sz="1400" b="1"/>
              <a:t>A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procedure call statement </a:t>
            </a:r>
            <a:r>
              <a:rPr lang="en-US" sz="1400" b="1"/>
              <a:t>A.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B8.- An element of the graph denoting a terminal symbol</a:t>
            </a:r>
            <a:r>
              <a:rPr lang="en-US" sz="1400" b="1"/>
              <a:t> </a:t>
            </a:r>
            <a:r>
              <a:rPr lang="en-US" sz="1400" b="1" i="1"/>
              <a:t>x</a:t>
            </a:r>
          </a:p>
          <a:p>
            <a:endParaRPr lang="en-US" sz="1400" b="1"/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if (</a:t>
            </a:r>
            <a:r>
              <a:rPr lang="en-US" sz="1400" b="1"/>
              <a:t>ch = x</a:t>
            </a:r>
            <a:r>
              <a:rPr lang="en-US" sz="1400" b="1">
                <a:solidFill>
                  <a:srgbClr val="0000FF"/>
                </a:solidFill>
              </a:rPr>
              <a:t>) { </a:t>
            </a:r>
            <a:r>
              <a:rPr lang="en-US" sz="1400" b="1"/>
              <a:t>read(ch)</a:t>
            </a:r>
            <a:r>
              <a:rPr lang="en-US" sz="1400" b="1">
                <a:solidFill>
                  <a:srgbClr val="0000FF"/>
                </a:solidFill>
              </a:rPr>
              <a:t> } else {</a:t>
            </a:r>
            <a:r>
              <a:rPr lang="en-US" sz="1400" b="1" i="1">
                <a:solidFill>
                  <a:srgbClr val="FF0000"/>
                </a:solidFill>
              </a:rPr>
              <a:t>error</a:t>
            </a:r>
            <a:r>
              <a:rPr lang="en-US" sz="1400" b="1">
                <a:solidFill>
                  <a:srgbClr val="0000FF"/>
                </a:solidFill>
              </a:rPr>
              <a:t>	}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Where error is a routine called when an ill-formed construct is encountered.	</a:t>
            </a:r>
            <a:r>
              <a:rPr lang="en-US" sz="1600" b="1"/>
              <a:t> </a:t>
            </a:r>
            <a:endParaRPr lang="en-US" sz="1400" b="1">
              <a:solidFill>
                <a:srgbClr val="0000FF"/>
              </a:solidFill>
            </a:endParaRP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3581400" y="2209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29718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41910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3657600" y="2286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A</a:t>
            </a:r>
          </a:p>
        </p:txBody>
      </p:sp>
      <p:sp>
        <p:nvSpPr>
          <p:cNvPr id="29707" name="Oval 13"/>
          <p:cNvSpPr>
            <a:spLocks noChangeArrowheads="1"/>
          </p:cNvSpPr>
          <p:nvPr/>
        </p:nvSpPr>
        <p:spPr bwMode="auto">
          <a:xfrm>
            <a:off x="3581400" y="40386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4"/>
          <p:cNvSpPr>
            <a:spLocks noChangeArrowheads="1"/>
          </p:cNvSpPr>
          <p:nvPr/>
        </p:nvSpPr>
        <p:spPr bwMode="auto">
          <a:xfrm>
            <a:off x="3657600" y="4114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>
            <a:off x="2971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>
            <a:off x="4114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C7132-37F2-4894-B43B-AB50951F57A4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316706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Useful variants of rules B4 and  B5: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B4a.- A choice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/>
          </a:p>
          <a:p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 b="1"/>
              <a:t> 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2438400" y="2362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2438400" y="3581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2438400" y="2895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1143000" y="2514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5" name="Line 9"/>
          <p:cNvSpPr>
            <a:spLocks noChangeShapeType="1"/>
          </p:cNvSpPr>
          <p:nvPr/>
        </p:nvSpPr>
        <p:spPr bwMode="auto">
          <a:xfrm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2667000" y="3352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35052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29718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29718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>
            <a:off x="2971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35052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2438400" y="3581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n</a:t>
            </a: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2438400" y="28956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2</a:t>
            </a: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2438400" y="2362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1</a:t>
            </a:r>
          </a:p>
        </p:txBody>
      </p:sp>
      <p:sp>
        <p:nvSpPr>
          <p:cNvPr id="31765" name="Text Box 23"/>
          <p:cNvSpPr txBox="1">
            <a:spLocks noChangeArrowheads="1"/>
          </p:cNvSpPr>
          <p:nvPr/>
        </p:nvSpPr>
        <p:spPr bwMode="auto">
          <a:xfrm>
            <a:off x="4648200" y="2133600"/>
            <a:ext cx="38830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Conditional</a:t>
            </a:r>
          </a:p>
          <a:p>
            <a:endParaRPr lang="en-US" b="1"/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1</a:t>
            </a:r>
            <a:r>
              <a:rPr lang="ja-JP" altLang="en-US" b="1"/>
              <a:t>’</a:t>
            </a:r>
            <a:r>
              <a:rPr lang="en-US" altLang="ja-JP" b="1"/>
              <a:t>  { read(ch) T(S</a:t>
            </a:r>
            <a:r>
              <a:rPr lang="en-US" altLang="ja-JP" b="1" baseline="-25000"/>
              <a:t>1</a:t>
            </a:r>
            <a:r>
              <a:rPr lang="en-US" altLang="ja-JP" b="1"/>
              <a:t>) } else </a:t>
            </a:r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2</a:t>
            </a:r>
            <a:r>
              <a:rPr lang="ja-JP" altLang="en-US" b="1"/>
              <a:t>‘</a:t>
            </a:r>
            <a:r>
              <a:rPr lang="en-US" altLang="ja-JP" b="1"/>
              <a:t>  { read(ch) T(S</a:t>
            </a:r>
            <a:r>
              <a:rPr lang="en-US" altLang="ja-JP" b="1" baseline="-25000"/>
              <a:t>2</a:t>
            </a:r>
            <a:r>
              <a:rPr lang="en-US" altLang="ja-JP" b="1"/>
              <a:t>) } else</a:t>
            </a:r>
            <a:r>
              <a:rPr lang="en-US" altLang="ja-JP"/>
              <a:t> </a:t>
            </a:r>
            <a:endParaRPr lang="en-US" altLang="ja-JP" b="1"/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n</a:t>
            </a:r>
            <a:r>
              <a:rPr lang="ja-JP" altLang="en-US" b="1"/>
              <a:t>‘</a:t>
            </a:r>
            <a:r>
              <a:rPr lang="en-US" altLang="ja-JP" b="1"/>
              <a:t>  { read(ch) T(S</a:t>
            </a:r>
            <a:r>
              <a:rPr lang="en-US" altLang="ja-JP" b="1" baseline="-25000"/>
              <a:t>n</a:t>
            </a:r>
            <a:r>
              <a:rPr lang="en-US" altLang="ja-JP" b="1"/>
              <a:t>)} else</a:t>
            </a:r>
          </a:p>
          <a:p>
            <a:r>
              <a:rPr lang="en-US" b="1" i="1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31766" name="Line 24"/>
          <p:cNvSpPr>
            <a:spLocks noChangeShapeType="1"/>
          </p:cNvSpPr>
          <p:nvPr/>
        </p:nvSpPr>
        <p:spPr bwMode="auto">
          <a:xfrm>
            <a:off x="4191000" y="22098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7" name="Oval 26"/>
          <p:cNvSpPr>
            <a:spLocks noChangeArrowheads="1"/>
          </p:cNvSpPr>
          <p:nvPr/>
        </p:nvSpPr>
        <p:spPr bwMode="auto">
          <a:xfrm>
            <a:off x="1447800" y="22860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7"/>
          <p:cNvSpPr>
            <a:spLocks noChangeArrowheads="1"/>
          </p:cNvSpPr>
          <p:nvPr/>
        </p:nvSpPr>
        <p:spPr bwMode="auto">
          <a:xfrm>
            <a:off x="1524000" y="2362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1</a:t>
            </a:r>
          </a:p>
        </p:txBody>
      </p:sp>
      <p:sp>
        <p:nvSpPr>
          <p:cNvPr id="31769" name="Line 28"/>
          <p:cNvSpPr>
            <a:spLocks noChangeShapeType="1"/>
          </p:cNvSpPr>
          <p:nvPr/>
        </p:nvSpPr>
        <p:spPr bwMode="auto">
          <a:xfrm>
            <a:off x="11430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0" name="Line 32"/>
          <p:cNvSpPr>
            <a:spLocks noChangeShapeType="1"/>
          </p:cNvSpPr>
          <p:nvPr/>
        </p:nvSpPr>
        <p:spPr bwMode="auto">
          <a:xfrm>
            <a:off x="9906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1" name="Oval 34"/>
          <p:cNvSpPr>
            <a:spLocks noChangeArrowheads="1"/>
          </p:cNvSpPr>
          <p:nvPr/>
        </p:nvSpPr>
        <p:spPr bwMode="auto">
          <a:xfrm>
            <a:off x="1447800" y="35814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Rectangle 35"/>
          <p:cNvSpPr>
            <a:spLocks noChangeArrowheads="1"/>
          </p:cNvSpPr>
          <p:nvPr/>
        </p:nvSpPr>
        <p:spPr bwMode="auto">
          <a:xfrm>
            <a:off x="1524000" y="3657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n</a:t>
            </a:r>
          </a:p>
        </p:txBody>
      </p:sp>
      <p:sp>
        <p:nvSpPr>
          <p:cNvPr id="31773" name="Line 36"/>
          <p:cNvSpPr>
            <a:spLocks noChangeShapeType="1"/>
          </p:cNvSpPr>
          <p:nvPr/>
        </p:nvSpPr>
        <p:spPr bwMode="auto">
          <a:xfrm>
            <a:off x="1143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4" name="Line 37"/>
          <p:cNvSpPr>
            <a:spLocks noChangeShapeType="1"/>
          </p:cNvSpPr>
          <p:nvPr/>
        </p:nvSpPr>
        <p:spPr bwMode="auto">
          <a:xfrm flipV="1">
            <a:off x="1981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5" name="Oval 38"/>
          <p:cNvSpPr>
            <a:spLocks noChangeArrowheads="1"/>
          </p:cNvSpPr>
          <p:nvPr/>
        </p:nvSpPr>
        <p:spPr bwMode="auto">
          <a:xfrm>
            <a:off x="1447800" y="28956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Rectangle 39"/>
          <p:cNvSpPr>
            <a:spLocks noChangeArrowheads="1"/>
          </p:cNvSpPr>
          <p:nvPr/>
        </p:nvSpPr>
        <p:spPr bwMode="auto">
          <a:xfrm>
            <a:off x="1524000" y="2971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2</a:t>
            </a:r>
          </a:p>
        </p:txBody>
      </p:sp>
      <p:sp>
        <p:nvSpPr>
          <p:cNvPr id="31777" name="Line 42"/>
          <p:cNvSpPr>
            <a:spLocks noChangeShapeType="1"/>
          </p:cNvSpPr>
          <p:nvPr/>
        </p:nvSpPr>
        <p:spPr bwMode="auto">
          <a:xfrm>
            <a:off x="19812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8" name="Line 43"/>
          <p:cNvSpPr>
            <a:spLocks noChangeShapeType="1"/>
          </p:cNvSpPr>
          <p:nvPr/>
        </p:nvSpPr>
        <p:spPr bwMode="auto">
          <a:xfrm>
            <a:off x="1981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16141</TotalTime>
  <Words>1415</Words>
  <Application>Microsoft Office PowerPoint</Application>
  <PresentationFormat>Presentación en pantalla (4:3)</PresentationFormat>
  <Paragraphs>519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Example</vt:lpstr>
      <vt:lpstr>Syntax Graph</vt:lpstr>
      <vt:lpstr>Parser program for the graph A (in PL/0)</vt:lpstr>
      <vt:lpstr>EBNF grammar for Tiny PL/0 (1)</vt:lpstr>
      <vt:lpstr>Intermediate code generation</vt:lpstr>
      <vt:lpstr>Parsing and generating pcode</vt:lpstr>
      <vt:lpstr>Parsing and generating pcode</vt:lpstr>
      <vt:lpstr>Parsing and generating pcode</vt:lpstr>
      <vt:lpstr>Parsing and generating pcode</vt:lpstr>
      <vt:lpstr>Parsing and generating pcode</vt:lpstr>
      <vt:lpstr>Parsing and generating pcode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Sánchez</cp:lastModifiedBy>
  <cp:revision>420</cp:revision>
  <dcterms:created xsi:type="dcterms:W3CDTF">2002-09-04T03:07:34Z</dcterms:created>
  <dcterms:modified xsi:type="dcterms:W3CDTF">2014-10-09T13:55:20Z</dcterms:modified>
</cp:coreProperties>
</file>