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1" r:id="rId1"/>
  </p:sldMasterIdLst>
  <p:notesMasterIdLst>
    <p:notesMasterId r:id="rId24"/>
  </p:notesMasterIdLst>
  <p:handoutMasterIdLst>
    <p:handoutMasterId r:id="rId25"/>
  </p:handoutMasterIdLst>
  <p:sldIdLst>
    <p:sldId id="337" r:id="rId2"/>
    <p:sldId id="373" r:id="rId3"/>
    <p:sldId id="378" r:id="rId4"/>
    <p:sldId id="385" r:id="rId5"/>
    <p:sldId id="388" r:id="rId6"/>
    <p:sldId id="390" r:id="rId7"/>
    <p:sldId id="392" r:id="rId8"/>
    <p:sldId id="391" r:id="rId9"/>
    <p:sldId id="393" r:id="rId10"/>
    <p:sldId id="394" r:id="rId11"/>
    <p:sldId id="395" r:id="rId12"/>
    <p:sldId id="396" r:id="rId13"/>
    <p:sldId id="386" r:id="rId14"/>
    <p:sldId id="383" r:id="rId15"/>
    <p:sldId id="389" r:id="rId16"/>
    <p:sldId id="387" r:id="rId17"/>
    <p:sldId id="399" r:id="rId18"/>
    <p:sldId id="397" r:id="rId19"/>
    <p:sldId id="398" r:id="rId20"/>
    <p:sldId id="401" r:id="rId21"/>
    <p:sldId id="400" r:id="rId22"/>
    <p:sldId id="380" r:id="rId23"/>
  </p:sldIdLst>
  <p:sldSz cx="9144000" cy="6858000" type="screen4x3"/>
  <p:notesSz cx="6858000" cy="91995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0000"/>
    <a:srgbClr val="FF3300"/>
    <a:srgbClr val="3333CC"/>
    <a:srgbClr val="3366FF"/>
    <a:srgbClr val="0000FF"/>
    <a:srgbClr val="FF9900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786"/>
    </p:cViewPr>
  </p:sorterViewPr>
  <p:notesViewPr>
    <p:cSldViewPr>
      <p:cViewPr varScale="1">
        <p:scale>
          <a:sx n="58" d="100"/>
          <a:sy n="58" d="100"/>
        </p:scale>
        <p:origin x="-1764" y="-78"/>
      </p:cViewPr>
      <p:guideLst>
        <p:guide orient="horz" pos="289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404AF152-08D8-4ABF-ABD7-EF004A0B21C9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22363" y="692150"/>
            <a:ext cx="4614862" cy="3460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83088"/>
            <a:ext cx="5032375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4F9DC049-04F7-4836-9FC4-5B63AD438ABE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A623CA-A213-4A54-8600-382889707E3A}" type="slidenum">
              <a:rPr lang="en-US"/>
              <a:pPr/>
              <a:t>1</a:t>
            </a:fld>
            <a:endParaRPr lang="en-US"/>
          </a:p>
        </p:txBody>
      </p:sp>
      <p:sp>
        <p:nvSpPr>
          <p:cNvPr id="163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AE10C5-943E-4A91-825B-A59584366AED}" type="slidenum">
              <a:rPr lang="en-US"/>
              <a:pPr/>
              <a:t>10</a:t>
            </a:fld>
            <a:endParaRPr lang="en-US"/>
          </a:p>
        </p:txBody>
      </p:sp>
      <p:sp>
        <p:nvSpPr>
          <p:cNvPr id="348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1ABFEA-E751-4E21-BC44-8ECC81FDF8B5}" type="slidenum">
              <a:rPr lang="en-US"/>
              <a:pPr/>
              <a:t>11</a:t>
            </a:fld>
            <a:endParaRPr lang="en-US"/>
          </a:p>
        </p:txBody>
      </p:sp>
      <p:sp>
        <p:nvSpPr>
          <p:cNvPr id="368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5A36E3-4E01-4C99-9144-F95A91F135EC}" type="slidenum">
              <a:rPr lang="en-US"/>
              <a:pPr/>
              <a:t>12</a:t>
            </a:fld>
            <a:endParaRPr lang="en-US"/>
          </a:p>
        </p:txBody>
      </p:sp>
      <p:sp>
        <p:nvSpPr>
          <p:cNvPr id="389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C09F2C-DE98-4C17-A84F-C4B3687984F0}" type="slidenum">
              <a:rPr lang="en-US"/>
              <a:pPr/>
              <a:t>13</a:t>
            </a:fld>
            <a:endParaRPr lang="en-US"/>
          </a:p>
        </p:txBody>
      </p:sp>
      <p:sp>
        <p:nvSpPr>
          <p:cNvPr id="409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EFA8D1-44EF-4537-8F34-2E41F0A7C167}" type="slidenum">
              <a:rPr lang="en-US"/>
              <a:pPr/>
              <a:t>14</a:t>
            </a:fld>
            <a:endParaRPr lang="en-US"/>
          </a:p>
        </p:txBody>
      </p:sp>
      <p:sp>
        <p:nvSpPr>
          <p:cNvPr id="430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22B1B9-C291-4B48-9362-9FDD8B19C896}" type="slidenum">
              <a:rPr lang="en-US"/>
              <a:pPr/>
              <a:t>15</a:t>
            </a:fld>
            <a:endParaRPr lang="en-US"/>
          </a:p>
        </p:txBody>
      </p:sp>
      <p:sp>
        <p:nvSpPr>
          <p:cNvPr id="450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522A44-2A47-4D37-B3C8-AF327CE80464}" type="slidenum">
              <a:rPr lang="en-US"/>
              <a:pPr/>
              <a:t>16</a:t>
            </a:fld>
            <a:endParaRPr lang="en-US"/>
          </a:p>
        </p:txBody>
      </p:sp>
      <p:sp>
        <p:nvSpPr>
          <p:cNvPr id="471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DB5436-EFDD-407B-8102-1B6B9607AE8C}" type="slidenum">
              <a:rPr lang="en-US"/>
              <a:pPr/>
              <a:t>17</a:t>
            </a:fld>
            <a:endParaRPr lang="en-US"/>
          </a:p>
        </p:txBody>
      </p:sp>
      <p:sp>
        <p:nvSpPr>
          <p:cNvPr id="491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A8D90D-2F64-4C88-B7E4-8C4B1C8DB5F9}" type="slidenum">
              <a:rPr lang="en-US"/>
              <a:pPr/>
              <a:t>18</a:t>
            </a:fld>
            <a:endParaRPr lang="en-US"/>
          </a:p>
        </p:txBody>
      </p:sp>
      <p:sp>
        <p:nvSpPr>
          <p:cNvPr id="512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D33964-3C8D-468B-870A-FF214766B787}" type="slidenum">
              <a:rPr lang="en-US"/>
              <a:pPr/>
              <a:t>19</a:t>
            </a:fld>
            <a:endParaRPr lang="en-US"/>
          </a:p>
        </p:txBody>
      </p:sp>
      <p:sp>
        <p:nvSpPr>
          <p:cNvPr id="532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64A3AA-D97F-4E69-8B8C-EBC61D5946D5}" type="slidenum">
              <a:rPr lang="en-US"/>
              <a:pPr/>
              <a:t>2</a:t>
            </a:fld>
            <a:endParaRPr lang="en-US"/>
          </a:p>
        </p:txBody>
      </p:sp>
      <p:sp>
        <p:nvSpPr>
          <p:cNvPr id="184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95AC6D-8368-4695-80C8-AA44439585DC}" type="slidenum">
              <a:rPr lang="en-US"/>
              <a:pPr/>
              <a:t>20</a:t>
            </a:fld>
            <a:endParaRPr lang="en-US"/>
          </a:p>
        </p:txBody>
      </p:sp>
      <p:sp>
        <p:nvSpPr>
          <p:cNvPr id="552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45698D-EBE8-4120-93BE-85AA6EEDEC83}" type="slidenum">
              <a:rPr lang="en-US"/>
              <a:pPr/>
              <a:t>21</a:t>
            </a:fld>
            <a:endParaRPr lang="en-US"/>
          </a:p>
        </p:txBody>
      </p:sp>
      <p:sp>
        <p:nvSpPr>
          <p:cNvPr id="573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7D4EB2-3946-447B-8950-B459406B0C6E}" type="slidenum">
              <a:rPr lang="en-US"/>
              <a:pPr/>
              <a:t>22</a:t>
            </a:fld>
            <a:endParaRPr lang="en-US"/>
          </a:p>
        </p:txBody>
      </p:sp>
      <p:sp>
        <p:nvSpPr>
          <p:cNvPr id="593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1F8D0B-0D1C-45D3-AA56-216151E22B37}" type="slidenum">
              <a:rPr lang="en-US"/>
              <a:pPr/>
              <a:t>3</a:t>
            </a:fld>
            <a:endParaRPr lang="en-US"/>
          </a:p>
        </p:txBody>
      </p:sp>
      <p:sp>
        <p:nvSpPr>
          <p:cNvPr id="204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D76096-A855-419C-B38C-ABF0A1B23A85}" type="slidenum">
              <a:rPr lang="en-US"/>
              <a:pPr/>
              <a:t>4</a:t>
            </a:fld>
            <a:endParaRPr lang="en-US"/>
          </a:p>
        </p:txBody>
      </p:sp>
      <p:sp>
        <p:nvSpPr>
          <p:cNvPr id="225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AAE2BF-E9CD-40E1-96DA-E294D37C5AF9}" type="slidenum">
              <a:rPr lang="en-US"/>
              <a:pPr/>
              <a:t>5</a:t>
            </a:fld>
            <a:endParaRPr lang="en-US"/>
          </a:p>
        </p:txBody>
      </p:sp>
      <p:sp>
        <p:nvSpPr>
          <p:cNvPr id="245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DBEA0B-3293-4F58-80C5-C3CBCECB84DE}" type="slidenum">
              <a:rPr lang="en-US"/>
              <a:pPr/>
              <a:t>6</a:t>
            </a:fld>
            <a:endParaRPr lang="en-US"/>
          </a:p>
        </p:txBody>
      </p:sp>
      <p:sp>
        <p:nvSpPr>
          <p:cNvPr id="266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920CF4-6A3C-4174-8D27-9C6FADC6A5D2}" type="slidenum">
              <a:rPr lang="en-US"/>
              <a:pPr/>
              <a:t>7</a:t>
            </a:fld>
            <a:endParaRPr lang="en-US"/>
          </a:p>
        </p:txBody>
      </p:sp>
      <p:sp>
        <p:nvSpPr>
          <p:cNvPr id="286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B439D1-9912-4296-A3B0-8A588CDCC88E}" type="slidenum">
              <a:rPr lang="en-US"/>
              <a:pPr/>
              <a:t>8</a:t>
            </a:fld>
            <a:endParaRPr lang="en-US"/>
          </a:p>
        </p:txBody>
      </p:sp>
      <p:sp>
        <p:nvSpPr>
          <p:cNvPr id="307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29FC4A-C80C-4F2C-B261-87D7EBF02CB6}" type="slidenum">
              <a:rPr lang="en-US"/>
              <a:pPr/>
              <a:t>9</a:t>
            </a:fld>
            <a:endParaRPr lang="en-US"/>
          </a:p>
        </p:txBody>
      </p:sp>
      <p:sp>
        <p:nvSpPr>
          <p:cNvPr id="327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4BA887-52DA-4713-8554-B442905FACB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F68ED0-6B4F-4E7B-9CC4-F72B5AE9B706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88CAF5-3659-44B8-8EAB-E94581B21D1E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97D10B-1E4A-4DC3-845D-71EBB595962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FBC640-332C-4A0D-AE54-E631B734E07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9CF459-6723-4689-B838-89BFDA58AE50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DDC41A-D223-44EE-BB35-689B8EEE755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E45D72-0CEB-4C46-9D58-153806197D7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AC9CB3-E2C1-4029-A321-AF6A1A715091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DBA9AD-C91C-43DD-AC8F-F42C6AB1CD7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4F5BD5-0C8B-445B-BC3A-4B90CEFB3AA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99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1699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A78D247-28D1-44EC-99D3-7BB4BF342132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536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242AAE-A459-4A65-9A73-4A16C289E6AB}" type="slidenum">
              <a:rPr lang="en-US"/>
              <a:pPr/>
              <a:t>1</a:t>
            </a:fld>
            <a:endParaRPr lang="en-US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457200" y="1614488"/>
            <a:ext cx="7848600" cy="524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Euripides Montagne</a:t>
            </a: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University of Central Florida</a:t>
            </a: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 </a:t>
            </a:r>
          </a:p>
          <a:p>
            <a:pPr marL="457200" indent="-457200">
              <a:spcBef>
                <a:spcPct val="50000"/>
              </a:spcBef>
            </a:pPr>
            <a:endParaRPr lang="en-US" sz="40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5366" name="Line 5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379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C6EE21-7DBE-4702-9983-A3B80705BDE1}" type="slidenum">
              <a:rPr lang="en-US"/>
              <a:pPr/>
              <a:t>10</a:t>
            </a:fld>
            <a:endParaRPr lang="en-US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458200" cy="1143000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  <a:t>Building a parser from a Syntax Graph</a:t>
            </a:r>
          </a:p>
        </p:txBody>
      </p:sp>
      <p:sp>
        <p:nvSpPr>
          <p:cNvPr id="33797" name="Line 3"/>
          <p:cNvSpPr>
            <a:spLocks noChangeShapeType="1"/>
          </p:cNvSpPr>
          <p:nvPr/>
        </p:nvSpPr>
        <p:spPr bwMode="auto">
          <a:xfrm>
            <a:off x="457200" y="1143000"/>
            <a:ext cx="7924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798" name="Text Box 4"/>
          <p:cNvSpPr txBox="1">
            <a:spLocks noChangeArrowheads="1"/>
          </p:cNvSpPr>
          <p:nvPr/>
        </p:nvSpPr>
        <p:spPr bwMode="auto">
          <a:xfrm>
            <a:off x="609600" y="1143000"/>
            <a:ext cx="3783013" cy="404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u="sng"/>
              <a:t>Useful variants of rules B4 and  B5:</a:t>
            </a:r>
          </a:p>
          <a:p>
            <a:endParaRPr lang="en-US" sz="1400" b="1" u="sng"/>
          </a:p>
          <a:p>
            <a:r>
              <a:rPr lang="en-US" sz="1400" b="1">
                <a:solidFill>
                  <a:srgbClr val="0000FF"/>
                </a:solidFill>
              </a:rPr>
              <a:t>B5a.- A loop of the form 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is translated into the  statement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		</a:t>
            </a:r>
            <a:r>
              <a:rPr lang="en-US" sz="1600" b="1"/>
              <a:t>while (ch == </a:t>
            </a:r>
            <a:r>
              <a:rPr lang="ja-JP" altLang="en-US" sz="1600" b="1"/>
              <a:t>‘</a:t>
            </a:r>
            <a:r>
              <a:rPr lang="en-US" altLang="ja-JP" sz="1600" b="1"/>
              <a:t>x</a:t>
            </a:r>
            <a:r>
              <a:rPr lang="ja-JP" altLang="en-US" sz="1600" b="1"/>
              <a:t>’</a:t>
            </a:r>
            <a:r>
              <a:rPr lang="en-US" altLang="ja-JP" sz="1600" b="1"/>
              <a:t> ) { </a:t>
            </a:r>
          </a:p>
          <a:p>
            <a:r>
              <a:rPr lang="en-US" sz="1600" b="1"/>
              <a:t>		      read(ch); T(S);</a:t>
            </a:r>
          </a:p>
          <a:p>
            <a:r>
              <a:rPr lang="en-US" sz="1600" b="1"/>
              <a:t>		}</a:t>
            </a:r>
          </a:p>
          <a:p>
            <a:endParaRPr lang="en-US" sz="1600" b="1"/>
          </a:p>
          <a:p>
            <a:r>
              <a:rPr lang="en-US" sz="1400" b="1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33799" name="AutoShape 6"/>
          <p:cNvSpPr>
            <a:spLocks noChangeArrowheads="1"/>
          </p:cNvSpPr>
          <p:nvPr/>
        </p:nvSpPr>
        <p:spPr bwMode="auto">
          <a:xfrm>
            <a:off x="3429000" y="2209800"/>
            <a:ext cx="2362200" cy="533400"/>
          </a:xfrm>
          <a:prstGeom prst="flowChartAlternateProcess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0" name="Line 5"/>
          <p:cNvSpPr>
            <a:spLocks noChangeShapeType="1"/>
          </p:cNvSpPr>
          <p:nvPr/>
        </p:nvSpPr>
        <p:spPr bwMode="auto">
          <a:xfrm>
            <a:off x="2590800" y="2209800"/>
            <a:ext cx="396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01" name="Rectangle 7"/>
          <p:cNvSpPr>
            <a:spLocks noChangeArrowheads="1"/>
          </p:cNvSpPr>
          <p:nvPr/>
        </p:nvSpPr>
        <p:spPr bwMode="auto">
          <a:xfrm>
            <a:off x="3886200" y="25146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S</a:t>
            </a:r>
          </a:p>
        </p:txBody>
      </p:sp>
      <p:sp>
        <p:nvSpPr>
          <p:cNvPr id="33802" name="Line 8"/>
          <p:cNvSpPr>
            <a:spLocks noChangeShapeType="1"/>
          </p:cNvSpPr>
          <p:nvPr/>
        </p:nvSpPr>
        <p:spPr bwMode="auto">
          <a:xfrm flipH="1">
            <a:off x="4343400" y="2743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03" name="Oval 9"/>
          <p:cNvSpPr>
            <a:spLocks noChangeArrowheads="1"/>
          </p:cNvSpPr>
          <p:nvPr/>
        </p:nvSpPr>
        <p:spPr bwMode="auto">
          <a:xfrm>
            <a:off x="4800600" y="2514600"/>
            <a:ext cx="5334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Rectangle 10"/>
          <p:cNvSpPr>
            <a:spLocks noChangeArrowheads="1"/>
          </p:cNvSpPr>
          <p:nvPr/>
        </p:nvSpPr>
        <p:spPr bwMode="auto">
          <a:xfrm>
            <a:off x="4876800" y="25908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 </a:t>
            </a:r>
            <a:r>
              <a:rPr lang="en-US" sz="1400" b="1" i="1"/>
              <a:t>x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584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1D3ABE-21A5-4E55-ACF6-51EBB97B68C4}" type="slidenum">
              <a:rPr lang="en-US"/>
              <a:pPr/>
              <a:t>11</a:t>
            </a:fld>
            <a:endParaRPr lang="en-US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  <a:ea typeface="ＭＳ Ｐゴシック" pitchFamily="34" charset="-128"/>
              </a:rPr>
              <a:t>Example</a:t>
            </a:r>
          </a:p>
        </p:txBody>
      </p:sp>
      <p:sp>
        <p:nvSpPr>
          <p:cNvPr id="35845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46" name="Text Box 4"/>
          <p:cNvSpPr txBox="1">
            <a:spLocks noChangeArrowheads="1"/>
          </p:cNvSpPr>
          <p:nvPr/>
        </p:nvSpPr>
        <p:spPr bwMode="auto">
          <a:xfrm>
            <a:off x="609600" y="1219200"/>
            <a:ext cx="638175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Applying the above mentioning rules to create one graph to this example:</a:t>
            </a:r>
          </a:p>
          <a:p>
            <a:endParaRPr lang="en-US" sz="1400" b="1"/>
          </a:p>
          <a:p>
            <a:r>
              <a:rPr lang="en-US" sz="1400"/>
              <a:t>A ::= </a:t>
            </a:r>
            <a:r>
              <a:rPr lang="ja-JP" altLang="en-US" sz="1400"/>
              <a:t>“</a:t>
            </a:r>
            <a:r>
              <a:rPr lang="en-US" altLang="ja-JP" sz="1400"/>
              <a:t>x</a:t>
            </a:r>
            <a:r>
              <a:rPr lang="ja-JP" altLang="en-US" sz="1400"/>
              <a:t>”</a:t>
            </a:r>
            <a:r>
              <a:rPr lang="en-US" altLang="ja-JP" sz="1400"/>
              <a:t> | </a:t>
            </a:r>
            <a:r>
              <a:rPr lang="ja-JP" altLang="en-US" sz="1400"/>
              <a:t>“</a:t>
            </a:r>
            <a:r>
              <a:rPr lang="en-US" altLang="ja-JP" sz="1400"/>
              <a:t>(</a:t>
            </a:r>
            <a:r>
              <a:rPr lang="ja-JP" altLang="en-US" sz="1400"/>
              <a:t>“</a:t>
            </a:r>
            <a:r>
              <a:rPr lang="en-US" altLang="ja-JP" sz="1400"/>
              <a:t> B </a:t>
            </a:r>
            <a:r>
              <a:rPr lang="ja-JP" altLang="en-US" sz="1400"/>
              <a:t>“</a:t>
            </a:r>
            <a:r>
              <a:rPr lang="en-US" altLang="ja-JP" sz="1400"/>
              <a:t>)</a:t>
            </a:r>
            <a:r>
              <a:rPr lang="ja-JP" altLang="en-US" sz="1400"/>
              <a:t>”</a:t>
            </a:r>
            <a:endParaRPr lang="en-US" altLang="ja-JP" sz="1400"/>
          </a:p>
          <a:p>
            <a:r>
              <a:rPr lang="en-US" sz="1400"/>
              <a:t>B ::= A C</a:t>
            </a:r>
          </a:p>
          <a:p>
            <a:r>
              <a:rPr lang="en-US" sz="1400"/>
              <a:t>C ::= { </a:t>
            </a:r>
            <a:r>
              <a:rPr lang="ja-JP" altLang="en-US" sz="1400"/>
              <a:t>“</a:t>
            </a:r>
            <a:r>
              <a:rPr lang="en-US" altLang="ja-JP" sz="1400"/>
              <a:t>+</a:t>
            </a:r>
            <a:r>
              <a:rPr lang="ja-JP" altLang="en-US" sz="1400"/>
              <a:t>”</a:t>
            </a:r>
            <a:r>
              <a:rPr lang="en-US" altLang="ja-JP" sz="1400"/>
              <a:t> A }</a:t>
            </a:r>
            <a:endParaRPr lang="en-US" sz="1400"/>
          </a:p>
        </p:txBody>
      </p:sp>
      <p:sp>
        <p:nvSpPr>
          <p:cNvPr id="35847" name="Oval 5"/>
          <p:cNvSpPr>
            <a:spLocks noChangeArrowheads="1"/>
          </p:cNvSpPr>
          <p:nvPr/>
        </p:nvSpPr>
        <p:spPr bwMode="auto">
          <a:xfrm>
            <a:off x="4343400" y="1828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8" name="Oval 6"/>
          <p:cNvSpPr>
            <a:spLocks noChangeArrowheads="1"/>
          </p:cNvSpPr>
          <p:nvPr/>
        </p:nvSpPr>
        <p:spPr bwMode="auto">
          <a:xfrm>
            <a:off x="5334000" y="2438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9" name="Oval 7"/>
          <p:cNvSpPr>
            <a:spLocks noChangeArrowheads="1"/>
          </p:cNvSpPr>
          <p:nvPr/>
        </p:nvSpPr>
        <p:spPr bwMode="auto">
          <a:xfrm>
            <a:off x="6324600" y="1828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Rectangle 8"/>
          <p:cNvSpPr>
            <a:spLocks noChangeArrowheads="1"/>
          </p:cNvSpPr>
          <p:nvPr/>
        </p:nvSpPr>
        <p:spPr bwMode="auto">
          <a:xfrm>
            <a:off x="5257800" y="18288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1" name="Text Box 9"/>
          <p:cNvSpPr txBox="1">
            <a:spLocks noChangeArrowheads="1"/>
          </p:cNvSpPr>
          <p:nvPr/>
        </p:nvSpPr>
        <p:spPr bwMode="auto">
          <a:xfrm>
            <a:off x="5410200" y="1905000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B</a:t>
            </a:r>
          </a:p>
        </p:txBody>
      </p:sp>
      <p:sp>
        <p:nvSpPr>
          <p:cNvPr id="35852" name="Text Box 10"/>
          <p:cNvSpPr txBox="1">
            <a:spLocks noChangeArrowheads="1"/>
          </p:cNvSpPr>
          <p:nvPr/>
        </p:nvSpPr>
        <p:spPr bwMode="auto">
          <a:xfrm>
            <a:off x="4419600" y="1905000"/>
            <a:ext cx="242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(</a:t>
            </a:r>
          </a:p>
        </p:txBody>
      </p:sp>
      <p:sp>
        <p:nvSpPr>
          <p:cNvPr id="35853" name="Text Box 11"/>
          <p:cNvSpPr txBox="1">
            <a:spLocks noChangeArrowheads="1"/>
          </p:cNvSpPr>
          <p:nvPr/>
        </p:nvSpPr>
        <p:spPr bwMode="auto">
          <a:xfrm>
            <a:off x="6477000" y="1905000"/>
            <a:ext cx="242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)</a:t>
            </a:r>
          </a:p>
        </p:txBody>
      </p:sp>
      <p:sp>
        <p:nvSpPr>
          <p:cNvPr id="35854" name="Text Box 12"/>
          <p:cNvSpPr txBox="1">
            <a:spLocks noChangeArrowheads="1"/>
          </p:cNvSpPr>
          <p:nvPr/>
        </p:nvSpPr>
        <p:spPr bwMode="auto">
          <a:xfrm>
            <a:off x="5410200" y="25146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x</a:t>
            </a:r>
          </a:p>
        </p:txBody>
      </p:sp>
      <p:sp>
        <p:nvSpPr>
          <p:cNvPr id="35855" name="Line 13"/>
          <p:cNvSpPr>
            <a:spLocks noChangeShapeType="1"/>
          </p:cNvSpPr>
          <p:nvPr/>
        </p:nvSpPr>
        <p:spPr bwMode="auto">
          <a:xfrm>
            <a:off x="4800600" y="2057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56" name="Line 14"/>
          <p:cNvSpPr>
            <a:spLocks noChangeShapeType="1"/>
          </p:cNvSpPr>
          <p:nvPr/>
        </p:nvSpPr>
        <p:spPr bwMode="auto">
          <a:xfrm>
            <a:off x="5867400" y="2057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57" name="Line 15"/>
          <p:cNvSpPr>
            <a:spLocks noChangeShapeType="1"/>
          </p:cNvSpPr>
          <p:nvPr/>
        </p:nvSpPr>
        <p:spPr bwMode="auto">
          <a:xfrm>
            <a:off x="6781800" y="2057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58" name="Line 16"/>
          <p:cNvSpPr>
            <a:spLocks noChangeShapeType="1"/>
          </p:cNvSpPr>
          <p:nvPr/>
        </p:nvSpPr>
        <p:spPr bwMode="auto">
          <a:xfrm>
            <a:off x="3886200" y="2057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59" name="Text Box 17"/>
          <p:cNvSpPr txBox="1">
            <a:spLocks noChangeArrowheads="1"/>
          </p:cNvSpPr>
          <p:nvPr/>
        </p:nvSpPr>
        <p:spPr bwMode="auto">
          <a:xfrm>
            <a:off x="3581400" y="1752600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A</a:t>
            </a:r>
          </a:p>
        </p:txBody>
      </p:sp>
      <p:sp>
        <p:nvSpPr>
          <p:cNvPr id="35860" name="Line 18"/>
          <p:cNvSpPr>
            <a:spLocks noChangeShapeType="1"/>
          </p:cNvSpPr>
          <p:nvPr/>
        </p:nvSpPr>
        <p:spPr bwMode="auto">
          <a:xfrm>
            <a:off x="4114800" y="26670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61" name="Line 19"/>
          <p:cNvSpPr>
            <a:spLocks noChangeShapeType="1"/>
          </p:cNvSpPr>
          <p:nvPr/>
        </p:nvSpPr>
        <p:spPr bwMode="auto">
          <a:xfrm flipV="1">
            <a:off x="4114800" y="2057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62" name="Line 20"/>
          <p:cNvSpPr>
            <a:spLocks noChangeShapeType="1"/>
          </p:cNvSpPr>
          <p:nvPr/>
        </p:nvSpPr>
        <p:spPr bwMode="auto">
          <a:xfrm>
            <a:off x="5791200" y="26670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63" name="Line 21"/>
          <p:cNvSpPr>
            <a:spLocks noChangeShapeType="1"/>
          </p:cNvSpPr>
          <p:nvPr/>
        </p:nvSpPr>
        <p:spPr bwMode="auto">
          <a:xfrm flipV="1">
            <a:off x="7010400" y="2057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64" name="Rectangle 22"/>
          <p:cNvSpPr>
            <a:spLocks noChangeArrowheads="1"/>
          </p:cNvSpPr>
          <p:nvPr/>
        </p:nvSpPr>
        <p:spPr bwMode="auto">
          <a:xfrm>
            <a:off x="4572000" y="34290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65" name="Rectangle 23"/>
          <p:cNvSpPr>
            <a:spLocks noChangeArrowheads="1"/>
          </p:cNvSpPr>
          <p:nvPr/>
        </p:nvSpPr>
        <p:spPr bwMode="auto">
          <a:xfrm>
            <a:off x="6019800" y="34290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66" name="Line 24"/>
          <p:cNvSpPr>
            <a:spLocks noChangeShapeType="1"/>
          </p:cNvSpPr>
          <p:nvPr/>
        </p:nvSpPr>
        <p:spPr bwMode="auto">
          <a:xfrm>
            <a:off x="5181600" y="3657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67" name="Line 25"/>
          <p:cNvSpPr>
            <a:spLocks noChangeShapeType="1"/>
          </p:cNvSpPr>
          <p:nvPr/>
        </p:nvSpPr>
        <p:spPr bwMode="auto">
          <a:xfrm>
            <a:off x="3886200" y="3657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68" name="Text Box 26"/>
          <p:cNvSpPr txBox="1">
            <a:spLocks noChangeArrowheads="1"/>
          </p:cNvSpPr>
          <p:nvPr/>
        </p:nvSpPr>
        <p:spPr bwMode="auto">
          <a:xfrm>
            <a:off x="3581400" y="3352800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B</a:t>
            </a:r>
          </a:p>
        </p:txBody>
      </p:sp>
      <p:sp>
        <p:nvSpPr>
          <p:cNvPr id="35869" name="Line 27"/>
          <p:cNvSpPr>
            <a:spLocks noChangeShapeType="1"/>
          </p:cNvSpPr>
          <p:nvPr/>
        </p:nvSpPr>
        <p:spPr bwMode="auto">
          <a:xfrm>
            <a:off x="6629400" y="3657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70" name="Text Box 28"/>
          <p:cNvSpPr txBox="1">
            <a:spLocks noChangeArrowheads="1"/>
          </p:cNvSpPr>
          <p:nvPr/>
        </p:nvSpPr>
        <p:spPr bwMode="auto">
          <a:xfrm>
            <a:off x="4724400" y="3505200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A</a:t>
            </a:r>
          </a:p>
        </p:txBody>
      </p:sp>
      <p:sp>
        <p:nvSpPr>
          <p:cNvPr id="35871" name="Text Box 29"/>
          <p:cNvSpPr txBox="1">
            <a:spLocks noChangeArrowheads="1"/>
          </p:cNvSpPr>
          <p:nvPr/>
        </p:nvSpPr>
        <p:spPr bwMode="auto">
          <a:xfrm>
            <a:off x="6172200" y="3505200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C</a:t>
            </a:r>
          </a:p>
        </p:txBody>
      </p:sp>
      <p:sp>
        <p:nvSpPr>
          <p:cNvPr id="35872" name="Line 30"/>
          <p:cNvSpPr>
            <a:spLocks noChangeShapeType="1"/>
          </p:cNvSpPr>
          <p:nvPr/>
        </p:nvSpPr>
        <p:spPr bwMode="auto">
          <a:xfrm>
            <a:off x="3886200" y="4648200"/>
            <a:ext cx="3276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73" name="AutoShape 31"/>
          <p:cNvSpPr>
            <a:spLocks noChangeArrowheads="1"/>
          </p:cNvSpPr>
          <p:nvPr/>
        </p:nvSpPr>
        <p:spPr bwMode="auto">
          <a:xfrm>
            <a:off x="4572000" y="4648200"/>
            <a:ext cx="2133600" cy="533400"/>
          </a:xfrm>
          <a:prstGeom prst="flowChartAlternateProcess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74" name="Rectangle 32"/>
          <p:cNvSpPr>
            <a:spLocks noChangeArrowheads="1"/>
          </p:cNvSpPr>
          <p:nvPr/>
        </p:nvSpPr>
        <p:spPr bwMode="auto">
          <a:xfrm>
            <a:off x="4876800" y="49530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A</a:t>
            </a:r>
          </a:p>
        </p:txBody>
      </p:sp>
      <p:sp>
        <p:nvSpPr>
          <p:cNvPr id="35875" name="Line 33"/>
          <p:cNvSpPr>
            <a:spLocks noChangeShapeType="1"/>
          </p:cNvSpPr>
          <p:nvPr/>
        </p:nvSpPr>
        <p:spPr bwMode="auto">
          <a:xfrm flipH="1">
            <a:off x="5334000" y="5181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76" name="Oval 34"/>
          <p:cNvSpPr>
            <a:spLocks noChangeArrowheads="1"/>
          </p:cNvSpPr>
          <p:nvPr/>
        </p:nvSpPr>
        <p:spPr bwMode="auto">
          <a:xfrm>
            <a:off x="5867400" y="49530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+</a:t>
            </a:r>
          </a:p>
        </p:txBody>
      </p:sp>
      <p:sp>
        <p:nvSpPr>
          <p:cNvPr id="35877" name="Text Box 35"/>
          <p:cNvSpPr txBox="1">
            <a:spLocks noChangeArrowheads="1"/>
          </p:cNvSpPr>
          <p:nvPr/>
        </p:nvSpPr>
        <p:spPr bwMode="auto">
          <a:xfrm>
            <a:off x="3581400" y="4343400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789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41D3C4-7E67-4261-BB85-882D18129639}" type="slidenum">
              <a:rPr lang="en-US"/>
              <a:pPr/>
              <a:t>12</a:t>
            </a:fld>
            <a:endParaRPr lang="en-US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  <a:ea typeface="ＭＳ Ｐゴシック" pitchFamily="34" charset="-128"/>
              </a:rPr>
              <a:t>Syntax Graph</a:t>
            </a:r>
          </a:p>
        </p:txBody>
      </p:sp>
      <p:sp>
        <p:nvSpPr>
          <p:cNvPr id="37893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894" name="Line 4"/>
          <p:cNvSpPr>
            <a:spLocks noChangeShapeType="1"/>
          </p:cNvSpPr>
          <p:nvPr/>
        </p:nvSpPr>
        <p:spPr bwMode="auto">
          <a:xfrm>
            <a:off x="3200400" y="2133600"/>
            <a:ext cx="3276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895" name="AutoShape 5"/>
          <p:cNvSpPr>
            <a:spLocks noChangeArrowheads="1"/>
          </p:cNvSpPr>
          <p:nvPr/>
        </p:nvSpPr>
        <p:spPr bwMode="auto">
          <a:xfrm>
            <a:off x="3886200" y="2133600"/>
            <a:ext cx="2133600" cy="533400"/>
          </a:xfrm>
          <a:prstGeom prst="flowChartAlternateProcess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6" name="Rectangle 6"/>
          <p:cNvSpPr>
            <a:spLocks noChangeArrowheads="1"/>
          </p:cNvSpPr>
          <p:nvPr/>
        </p:nvSpPr>
        <p:spPr bwMode="auto">
          <a:xfrm>
            <a:off x="4191000" y="24384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A</a:t>
            </a:r>
          </a:p>
        </p:txBody>
      </p:sp>
      <p:sp>
        <p:nvSpPr>
          <p:cNvPr id="37897" name="Line 7"/>
          <p:cNvSpPr>
            <a:spLocks noChangeShapeType="1"/>
          </p:cNvSpPr>
          <p:nvPr/>
        </p:nvSpPr>
        <p:spPr bwMode="auto">
          <a:xfrm flipH="1">
            <a:off x="4648200" y="2667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898" name="Oval 8"/>
          <p:cNvSpPr>
            <a:spLocks noChangeArrowheads="1"/>
          </p:cNvSpPr>
          <p:nvPr/>
        </p:nvSpPr>
        <p:spPr bwMode="auto">
          <a:xfrm>
            <a:off x="5181600" y="24384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+</a:t>
            </a:r>
          </a:p>
        </p:txBody>
      </p:sp>
      <p:sp>
        <p:nvSpPr>
          <p:cNvPr id="37899" name="Rectangle 9"/>
          <p:cNvSpPr>
            <a:spLocks noChangeArrowheads="1"/>
          </p:cNvSpPr>
          <p:nvPr/>
        </p:nvSpPr>
        <p:spPr bwMode="auto">
          <a:xfrm>
            <a:off x="2819400" y="19050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A</a:t>
            </a:r>
          </a:p>
        </p:txBody>
      </p:sp>
      <p:sp>
        <p:nvSpPr>
          <p:cNvPr id="37900" name="Oval 10"/>
          <p:cNvSpPr>
            <a:spLocks noChangeArrowheads="1"/>
          </p:cNvSpPr>
          <p:nvPr/>
        </p:nvSpPr>
        <p:spPr bwMode="auto">
          <a:xfrm>
            <a:off x="6477000" y="19050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)</a:t>
            </a:r>
          </a:p>
        </p:txBody>
      </p:sp>
      <p:sp>
        <p:nvSpPr>
          <p:cNvPr id="37901" name="Oval 11"/>
          <p:cNvSpPr>
            <a:spLocks noChangeArrowheads="1"/>
          </p:cNvSpPr>
          <p:nvPr/>
        </p:nvSpPr>
        <p:spPr bwMode="auto">
          <a:xfrm>
            <a:off x="1828800" y="19050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(</a:t>
            </a:r>
          </a:p>
        </p:txBody>
      </p:sp>
      <p:sp>
        <p:nvSpPr>
          <p:cNvPr id="37902" name="Line 12"/>
          <p:cNvSpPr>
            <a:spLocks noChangeShapeType="1"/>
          </p:cNvSpPr>
          <p:nvPr/>
        </p:nvSpPr>
        <p:spPr bwMode="auto">
          <a:xfrm>
            <a:off x="2286000" y="21336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3" name="Line 13"/>
          <p:cNvSpPr>
            <a:spLocks noChangeShapeType="1"/>
          </p:cNvSpPr>
          <p:nvPr/>
        </p:nvSpPr>
        <p:spPr bwMode="auto">
          <a:xfrm>
            <a:off x="1295400" y="21336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4" name="Line 14"/>
          <p:cNvSpPr>
            <a:spLocks noChangeShapeType="1"/>
          </p:cNvSpPr>
          <p:nvPr/>
        </p:nvSpPr>
        <p:spPr bwMode="auto">
          <a:xfrm>
            <a:off x="6934200" y="21336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5" name="Oval 15"/>
          <p:cNvSpPr>
            <a:spLocks noChangeArrowheads="1"/>
          </p:cNvSpPr>
          <p:nvPr/>
        </p:nvSpPr>
        <p:spPr bwMode="auto">
          <a:xfrm>
            <a:off x="4648200" y="35052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x</a:t>
            </a:r>
          </a:p>
        </p:txBody>
      </p:sp>
      <p:sp>
        <p:nvSpPr>
          <p:cNvPr id="37906" name="Line 16"/>
          <p:cNvSpPr>
            <a:spLocks noChangeShapeType="1"/>
          </p:cNvSpPr>
          <p:nvPr/>
        </p:nvSpPr>
        <p:spPr bwMode="auto">
          <a:xfrm>
            <a:off x="1600200" y="3733800"/>
            <a:ext cx="3048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7" name="Line 17"/>
          <p:cNvSpPr>
            <a:spLocks noChangeShapeType="1"/>
          </p:cNvSpPr>
          <p:nvPr/>
        </p:nvSpPr>
        <p:spPr bwMode="auto">
          <a:xfrm>
            <a:off x="5105400" y="3733800"/>
            <a:ext cx="2057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8" name="Line 18"/>
          <p:cNvSpPr>
            <a:spLocks noChangeShapeType="1"/>
          </p:cNvSpPr>
          <p:nvPr/>
        </p:nvSpPr>
        <p:spPr bwMode="auto">
          <a:xfrm>
            <a:off x="1600200" y="2133600"/>
            <a:ext cx="0" cy="1600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9" name="Line 19"/>
          <p:cNvSpPr>
            <a:spLocks noChangeShapeType="1"/>
          </p:cNvSpPr>
          <p:nvPr/>
        </p:nvSpPr>
        <p:spPr bwMode="auto">
          <a:xfrm flipV="1">
            <a:off x="7162800" y="2133600"/>
            <a:ext cx="0" cy="1600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10" name="Text Box 20"/>
          <p:cNvSpPr txBox="1">
            <a:spLocks noChangeArrowheads="1"/>
          </p:cNvSpPr>
          <p:nvPr/>
        </p:nvSpPr>
        <p:spPr bwMode="auto">
          <a:xfrm>
            <a:off x="2057400" y="45720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0000FF"/>
                </a:solidFill>
              </a:rPr>
              <a:t>    </a:t>
            </a:r>
          </a:p>
        </p:txBody>
      </p:sp>
      <p:sp>
        <p:nvSpPr>
          <p:cNvPr id="37911" name="Text Box 21"/>
          <p:cNvSpPr txBox="1">
            <a:spLocks noChangeArrowheads="1"/>
          </p:cNvSpPr>
          <p:nvPr/>
        </p:nvSpPr>
        <p:spPr bwMode="auto">
          <a:xfrm>
            <a:off x="517525" y="1179513"/>
            <a:ext cx="272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We will obtain this graph:</a:t>
            </a:r>
          </a:p>
        </p:txBody>
      </p:sp>
      <p:sp>
        <p:nvSpPr>
          <p:cNvPr id="37912" name="Text Box 22"/>
          <p:cNvSpPr txBox="1">
            <a:spLocks noChangeArrowheads="1"/>
          </p:cNvSpPr>
          <p:nvPr/>
        </p:nvSpPr>
        <p:spPr bwMode="auto">
          <a:xfrm>
            <a:off x="1050925" y="4760913"/>
            <a:ext cx="7219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Using this graph and choosing from  rules B1 to B8 a parser program </a:t>
            </a:r>
          </a:p>
          <a:p>
            <a:r>
              <a:rPr lang="en-US"/>
              <a:t>can be generated. </a:t>
            </a:r>
          </a:p>
        </p:txBody>
      </p:sp>
      <p:sp>
        <p:nvSpPr>
          <p:cNvPr id="37913" name="Text Box 23"/>
          <p:cNvSpPr txBox="1">
            <a:spLocks noChangeArrowheads="1"/>
          </p:cNvSpPr>
          <p:nvPr/>
        </p:nvSpPr>
        <p:spPr bwMode="auto">
          <a:xfrm>
            <a:off x="1203325" y="1763713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993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0A6D11-DB2C-45E7-B3E8-61B621E90B7A}" type="slidenum">
              <a:rPr lang="en-US"/>
              <a:pPr/>
              <a:t>13</a:t>
            </a:fld>
            <a:endParaRPr lang="en-US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  <a:t>Parser program for the graph A (in PL/0)</a:t>
            </a:r>
          </a:p>
        </p:txBody>
      </p:sp>
      <p:sp>
        <p:nvSpPr>
          <p:cNvPr id="39941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42" name="Text Box 28"/>
          <p:cNvSpPr txBox="1">
            <a:spLocks noChangeArrowheads="1"/>
          </p:cNvSpPr>
          <p:nvPr/>
        </p:nvSpPr>
        <p:spPr bwMode="auto">
          <a:xfrm rot="-5400000">
            <a:off x="803275" y="1155700"/>
            <a:ext cx="4438650" cy="491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en-US" sz="1400" b="1"/>
              <a:t>var</a:t>
            </a:r>
            <a:r>
              <a:rPr lang="en-US" sz="1400"/>
              <a:t> ch: char;</a:t>
            </a:r>
          </a:p>
          <a:p>
            <a:r>
              <a:rPr lang="en-US" sz="1400" b="1"/>
              <a:t>procedure</a:t>
            </a:r>
            <a:r>
              <a:rPr lang="en-US" sz="1400"/>
              <a:t> A;</a:t>
            </a:r>
          </a:p>
          <a:p>
            <a:r>
              <a:rPr lang="en-US" sz="1400"/>
              <a:t>   </a:t>
            </a:r>
            <a:r>
              <a:rPr lang="en-US" sz="1400" b="1"/>
              <a:t>begin</a:t>
            </a:r>
          </a:p>
          <a:p>
            <a:r>
              <a:rPr lang="en-US" sz="1400"/>
              <a:t>        </a:t>
            </a:r>
            <a:r>
              <a:rPr lang="en-US" sz="1400" b="1"/>
              <a:t>if</a:t>
            </a:r>
            <a:r>
              <a:rPr lang="en-US" sz="1400"/>
              <a:t> ch = </a:t>
            </a:r>
            <a:r>
              <a:rPr lang="ja-JP" altLang="en-US" sz="1400"/>
              <a:t>‘</a:t>
            </a:r>
            <a:r>
              <a:rPr lang="en-US" altLang="ja-JP" sz="1400"/>
              <a:t>x</a:t>
            </a:r>
            <a:r>
              <a:rPr lang="ja-JP" altLang="en-US" sz="1400"/>
              <a:t>’</a:t>
            </a:r>
            <a:r>
              <a:rPr lang="en-US" altLang="ja-JP" sz="1400"/>
              <a:t> </a:t>
            </a:r>
            <a:r>
              <a:rPr lang="en-US" altLang="ja-JP" sz="1400" b="1"/>
              <a:t>then</a:t>
            </a:r>
            <a:r>
              <a:rPr lang="en-US" altLang="ja-JP" sz="1400"/>
              <a:t> read(ch)</a:t>
            </a:r>
          </a:p>
          <a:p>
            <a:r>
              <a:rPr lang="en-US" sz="1400"/>
              <a:t>           </a:t>
            </a:r>
            <a:r>
              <a:rPr lang="en-US" sz="1400" b="1"/>
              <a:t>else if</a:t>
            </a:r>
            <a:r>
              <a:rPr lang="en-US" sz="1400"/>
              <a:t> ch = </a:t>
            </a:r>
            <a:r>
              <a:rPr lang="ja-JP" altLang="en-US" sz="1400"/>
              <a:t>‘</a:t>
            </a:r>
            <a:r>
              <a:rPr lang="en-US" altLang="ja-JP" sz="1400"/>
              <a:t>(</a:t>
            </a:r>
            <a:r>
              <a:rPr lang="ja-JP" altLang="en-US" sz="1400"/>
              <a:t>‘</a:t>
            </a:r>
            <a:r>
              <a:rPr lang="en-US" altLang="ja-JP" sz="1400"/>
              <a:t> </a:t>
            </a:r>
            <a:r>
              <a:rPr lang="en-US" altLang="ja-JP" sz="1400" b="1"/>
              <a:t>then</a:t>
            </a:r>
          </a:p>
          <a:p>
            <a:r>
              <a:rPr lang="en-US" sz="1400"/>
              <a:t>	</a:t>
            </a:r>
            <a:r>
              <a:rPr lang="en-US" sz="1400" b="1"/>
              <a:t>begin</a:t>
            </a:r>
          </a:p>
          <a:p>
            <a:r>
              <a:rPr lang="en-US" sz="1400"/>
              <a:t>	     read(ch); </a:t>
            </a:r>
          </a:p>
          <a:p>
            <a:r>
              <a:rPr lang="en-US" sz="1400"/>
              <a:t>	     A;</a:t>
            </a:r>
          </a:p>
          <a:p>
            <a:r>
              <a:rPr lang="en-US" sz="1400"/>
              <a:t>	     </a:t>
            </a:r>
            <a:r>
              <a:rPr lang="en-US" sz="1400" b="1"/>
              <a:t>while</a:t>
            </a:r>
            <a:r>
              <a:rPr lang="en-US" sz="1400"/>
              <a:t> ch = </a:t>
            </a:r>
            <a:r>
              <a:rPr lang="ja-JP" altLang="en-US" sz="1400"/>
              <a:t>‘</a:t>
            </a:r>
            <a:r>
              <a:rPr lang="en-US" altLang="ja-JP" sz="1400"/>
              <a:t>+</a:t>
            </a:r>
            <a:r>
              <a:rPr lang="ja-JP" altLang="en-US" sz="1400"/>
              <a:t>’</a:t>
            </a:r>
            <a:r>
              <a:rPr lang="en-US" altLang="ja-JP" sz="1400"/>
              <a:t> </a:t>
            </a:r>
            <a:r>
              <a:rPr lang="en-US" altLang="ja-JP" sz="1400" b="1"/>
              <a:t>do</a:t>
            </a:r>
          </a:p>
          <a:p>
            <a:r>
              <a:rPr lang="en-US" sz="1400"/>
              <a:t>	        </a:t>
            </a:r>
            <a:r>
              <a:rPr lang="en-US" sz="1400" b="1"/>
              <a:t>begin</a:t>
            </a:r>
          </a:p>
          <a:p>
            <a:r>
              <a:rPr lang="en-US" sz="1400"/>
              <a:t>	             read(ch); </a:t>
            </a:r>
          </a:p>
          <a:p>
            <a:r>
              <a:rPr lang="en-US" sz="1400"/>
              <a:t>	             A</a:t>
            </a:r>
          </a:p>
          <a:p>
            <a:r>
              <a:rPr lang="en-US" sz="1400"/>
              <a:t>	        </a:t>
            </a:r>
            <a:r>
              <a:rPr lang="en-US" sz="1400" b="1"/>
              <a:t>end</a:t>
            </a:r>
            <a:r>
              <a:rPr lang="en-US" sz="1400"/>
              <a:t>;</a:t>
            </a:r>
          </a:p>
          <a:p>
            <a:r>
              <a:rPr lang="en-US" sz="1400"/>
              <a:t>	     </a:t>
            </a:r>
            <a:r>
              <a:rPr lang="en-US" sz="1400" b="1"/>
              <a:t>if</a:t>
            </a:r>
            <a:r>
              <a:rPr lang="en-US" sz="1400"/>
              <a:t> ch = </a:t>
            </a:r>
            <a:r>
              <a:rPr lang="ja-JP" altLang="en-US" sz="1400"/>
              <a:t>‘</a:t>
            </a:r>
            <a:r>
              <a:rPr lang="en-US" altLang="ja-JP" sz="1400"/>
              <a:t>)</a:t>
            </a:r>
            <a:r>
              <a:rPr lang="ja-JP" altLang="en-US" sz="1400"/>
              <a:t>’</a:t>
            </a:r>
            <a:r>
              <a:rPr lang="en-US" altLang="ja-JP" sz="1400"/>
              <a:t> </a:t>
            </a:r>
            <a:r>
              <a:rPr lang="en-US" altLang="ja-JP" sz="1400" b="1"/>
              <a:t>then</a:t>
            </a:r>
            <a:r>
              <a:rPr lang="en-US" altLang="ja-JP" sz="1400"/>
              <a:t> read(ch) </a:t>
            </a:r>
            <a:r>
              <a:rPr lang="en-US" altLang="ja-JP" sz="1400" b="1"/>
              <a:t>else</a:t>
            </a:r>
            <a:r>
              <a:rPr lang="en-US" altLang="ja-JP" sz="1400"/>
              <a:t> error(err_number)</a:t>
            </a:r>
          </a:p>
          <a:p>
            <a:r>
              <a:rPr lang="en-US" sz="1400"/>
              <a:t>	</a:t>
            </a:r>
            <a:r>
              <a:rPr lang="en-US" sz="1400" b="1"/>
              <a:t>end</a:t>
            </a:r>
            <a:r>
              <a:rPr lang="en-US" sz="1400"/>
              <a:t> </a:t>
            </a:r>
            <a:r>
              <a:rPr lang="en-US" sz="1400" b="1"/>
              <a:t>else</a:t>
            </a:r>
            <a:r>
              <a:rPr lang="en-US" sz="1400"/>
              <a:t> error(err_number)</a:t>
            </a:r>
          </a:p>
          <a:p>
            <a:r>
              <a:rPr lang="en-US" sz="1400" i="1"/>
              <a:t>   </a:t>
            </a:r>
            <a:r>
              <a:rPr lang="en-US" sz="1400" b="1"/>
              <a:t>end</a:t>
            </a:r>
            <a:r>
              <a:rPr lang="en-US" sz="1400" i="1"/>
              <a:t>;</a:t>
            </a:r>
          </a:p>
          <a:p>
            <a:r>
              <a:rPr lang="en-US" sz="1400" b="1"/>
              <a:t>begin</a:t>
            </a:r>
          </a:p>
          <a:p>
            <a:r>
              <a:rPr lang="en-US" sz="1400"/>
              <a:t>     read(ch);</a:t>
            </a:r>
          </a:p>
          <a:p>
            <a:r>
              <a:rPr lang="en-US" sz="1400"/>
              <a:t>     A</a:t>
            </a:r>
          </a:p>
          <a:p>
            <a:r>
              <a:rPr lang="en-US" sz="1400" b="1"/>
              <a:t>end</a:t>
            </a:r>
            <a:r>
              <a:rPr lang="en-US" sz="140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198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2A2550-C6A2-47EC-81E5-DA4FE49C4A2C}" type="slidenum">
              <a:rPr lang="en-US"/>
              <a:pPr/>
              <a:t>14</a:t>
            </a:fld>
            <a:endParaRPr lang="en-US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4000" b="1" smtClean="0">
                <a:solidFill>
                  <a:srgbClr val="0000FF"/>
                </a:solidFill>
                <a:ea typeface="ＭＳ Ｐゴシック" pitchFamily="34" charset="-128"/>
              </a:rPr>
              <a:t>EBNF grammar for Tiny PL/0 (1)</a:t>
            </a:r>
          </a:p>
        </p:txBody>
      </p:sp>
      <p:sp>
        <p:nvSpPr>
          <p:cNvPr id="41989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1990" name="Text Box 4"/>
          <p:cNvSpPr txBox="1">
            <a:spLocks noChangeArrowheads="1"/>
          </p:cNvSpPr>
          <p:nvPr/>
        </p:nvSpPr>
        <p:spPr bwMode="auto">
          <a:xfrm>
            <a:off x="609600" y="1143000"/>
            <a:ext cx="7499350" cy="477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400"/>
          </a:p>
          <a:p>
            <a:r>
              <a:rPr lang="en-US" sz="1400"/>
              <a:t>&lt;program&gt; ::= block "</a:t>
            </a:r>
            <a:r>
              <a:rPr lang="en-US" sz="1400" b="1"/>
              <a:t>.</a:t>
            </a:r>
            <a:r>
              <a:rPr lang="en-US" sz="1400"/>
              <a:t>" . </a:t>
            </a:r>
          </a:p>
          <a:p>
            <a:r>
              <a:rPr lang="en-US" sz="1400"/>
              <a:t>&lt;block&gt; ::= &lt;const-declaration&gt; &lt;var-declaration&gt; &lt;statement&gt;	</a:t>
            </a:r>
          </a:p>
          <a:p>
            <a:r>
              <a:rPr lang="en-US" sz="1400"/>
              <a:t>&lt;constdeclaration&gt; ::= [ </a:t>
            </a:r>
            <a:r>
              <a:rPr lang="ja-JP" altLang="en-US" sz="1400"/>
              <a:t>“</a:t>
            </a:r>
            <a:r>
              <a:rPr lang="en-US" altLang="ja-JP" sz="1400" b="1">
                <a:solidFill>
                  <a:srgbClr val="0000FF"/>
                </a:solidFill>
              </a:rPr>
              <a:t>const</a:t>
            </a:r>
            <a:r>
              <a:rPr lang="ja-JP" altLang="en-US" sz="1400" b="1"/>
              <a:t>”</a:t>
            </a:r>
            <a:r>
              <a:rPr lang="en-US" altLang="ja-JP" sz="1400"/>
              <a:t> &lt;ident&gt; "</a:t>
            </a:r>
            <a:r>
              <a:rPr lang="en-US" altLang="ja-JP" sz="1400" b="1">
                <a:solidFill>
                  <a:srgbClr val="0000FF"/>
                </a:solidFill>
              </a:rPr>
              <a:t>=</a:t>
            </a:r>
            <a:r>
              <a:rPr lang="en-US" altLang="ja-JP" sz="1400"/>
              <a:t>" &lt;number&gt; {"</a:t>
            </a:r>
            <a:r>
              <a:rPr lang="en-US" altLang="ja-JP" sz="1400" b="1">
                <a:solidFill>
                  <a:srgbClr val="0000FF"/>
                </a:solidFill>
              </a:rPr>
              <a:t>,</a:t>
            </a:r>
            <a:r>
              <a:rPr lang="en-US" altLang="ja-JP" sz="1400"/>
              <a:t>" &lt;ident&gt; "</a:t>
            </a:r>
            <a:r>
              <a:rPr lang="en-US" altLang="ja-JP" sz="1400" b="1">
                <a:solidFill>
                  <a:srgbClr val="0000FF"/>
                </a:solidFill>
              </a:rPr>
              <a:t>=</a:t>
            </a:r>
            <a:r>
              <a:rPr lang="en-US" altLang="ja-JP" sz="1400"/>
              <a:t>" &lt;number&gt;} "</a:t>
            </a:r>
            <a:r>
              <a:rPr lang="en-US" altLang="ja-JP" sz="1400" b="1">
                <a:solidFill>
                  <a:srgbClr val="0000FF"/>
                </a:solidFill>
              </a:rPr>
              <a:t>;</a:t>
            </a:r>
            <a:r>
              <a:rPr lang="en-US" altLang="ja-JP" sz="1400"/>
              <a:t>"]	</a:t>
            </a:r>
          </a:p>
          <a:p>
            <a:r>
              <a:rPr lang="en-US" sz="1400"/>
              <a:t>&lt;var-declaration&gt; ::= [ "</a:t>
            </a:r>
            <a:r>
              <a:rPr lang="en-US" sz="1400" b="1">
                <a:solidFill>
                  <a:srgbClr val="0000FF"/>
                </a:solidFill>
              </a:rPr>
              <a:t>var</a:t>
            </a:r>
            <a:r>
              <a:rPr lang="en-US" sz="1400"/>
              <a:t>" &lt;ident&gt; {"</a:t>
            </a:r>
            <a:r>
              <a:rPr lang="en-US" sz="1400" b="1">
                <a:solidFill>
                  <a:srgbClr val="0000FF"/>
                </a:solidFill>
              </a:rPr>
              <a:t>,</a:t>
            </a:r>
            <a:r>
              <a:rPr lang="en-US" sz="1400"/>
              <a:t>" &lt;ident&gt;} </a:t>
            </a:r>
            <a:r>
              <a:rPr lang="en-US" sz="1400">
                <a:solidFill>
                  <a:srgbClr val="0000FF"/>
                </a:solidFill>
              </a:rPr>
              <a:t>"</a:t>
            </a:r>
            <a:r>
              <a:rPr lang="en-US" sz="1400" b="1">
                <a:solidFill>
                  <a:srgbClr val="0000FF"/>
                </a:solidFill>
              </a:rPr>
              <a:t>;</a:t>
            </a:r>
            <a:r>
              <a:rPr lang="en-US" sz="1400">
                <a:solidFill>
                  <a:srgbClr val="0000FF"/>
                </a:solidFill>
              </a:rPr>
              <a:t>"]</a:t>
            </a:r>
            <a:endParaRPr lang="en-US" sz="1400"/>
          </a:p>
          <a:p>
            <a:r>
              <a:rPr lang="en-US" sz="1400"/>
              <a:t>&lt;statement &gt; ::= [&lt;ident&gt; "</a:t>
            </a:r>
            <a:r>
              <a:rPr lang="en-US" sz="1400" b="1">
                <a:solidFill>
                  <a:srgbClr val="0000FF"/>
                </a:solidFill>
              </a:rPr>
              <a:t>:=</a:t>
            </a:r>
            <a:r>
              <a:rPr lang="en-US" sz="1400"/>
              <a:t>" &lt;expression&gt;</a:t>
            </a:r>
          </a:p>
          <a:p>
            <a:r>
              <a:rPr lang="en-US" sz="1400"/>
              <a:t>	      | "</a:t>
            </a:r>
            <a:r>
              <a:rPr lang="en-US" sz="1400" b="1">
                <a:solidFill>
                  <a:srgbClr val="0000FF"/>
                </a:solidFill>
              </a:rPr>
              <a:t>begin</a:t>
            </a:r>
            <a:r>
              <a:rPr lang="en-US" sz="1400"/>
              <a:t>" &lt;statement&gt; {"</a:t>
            </a:r>
            <a:r>
              <a:rPr lang="en-US" sz="1400" b="1">
                <a:solidFill>
                  <a:srgbClr val="0000FF"/>
                </a:solidFill>
              </a:rPr>
              <a:t>;</a:t>
            </a:r>
            <a:r>
              <a:rPr lang="en-US" sz="1400"/>
              <a:t>" &lt;statement&gt; } "</a:t>
            </a:r>
            <a:r>
              <a:rPr lang="en-US" sz="1400" b="1">
                <a:solidFill>
                  <a:srgbClr val="0000FF"/>
                </a:solidFill>
              </a:rPr>
              <a:t>end</a:t>
            </a:r>
            <a:r>
              <a:rPr lang="en-US" sz="1400"/>
              <a:t>" </a:t>
            </a:r>
          </a:p>
          <a:p>
            <a:r>
              <a:rPr lang="en-US" sz="1400"/>
              <a:t>	      | "</a:t>
            </a:r>
            <a:r>
              <a:rPr lang="en-US" sz="1400" b="1">
                <a:solidFill>
                  <a:srgbClr val="0000FF"/>
                </a:solidFill>
              </a:rPr>
              <a:t>if</a:t>
            </a:r>
            <a:r>
              <a:rPr lang="en-US" sz="1400"/>
              <a:t>" &lt;condition&gt; "</a:t>
            </a:r>
            <a:r>
              <a:rPr lang="en-US" sz="1400" b="1">
                <a:solidFill>
                  <a:srgbClr val="0000FF"/>
                </a:solidFill>
              </a:rPr>
              <a:t>then</a:t>
            </a:r>
            <a:r>
              <a:rPr lang="en-US" sz="1400"/>
              <a:t>" &lt;statement&gt; </a:t>
            </a:r>
          </a:p>
          <a:p>
            <a:r>
              <a:rPr lang="en-US" sz="1400"/>
              <a:t>	      | </a:t>
            </a:r>
            <a:r>
              <a:rPr lang="en-US" sz="1400" b="1">
                <a:solidFill>
                  <a:srgbClr val="0000FF"/>
                </a:solidFill>
                <a:latin typeface="Symbol" pitchFamily="18" charset="2"/>
              </a:rPr>
              <a:t>e</a:t>
            </a:r>
            <a:r>
              <a:rPr lang="en-US" sz="1400">
                <a:solidFill>
                  <a:srgbClr val="0000FF"/>
                </a:solidFill>
              </a:rPr>
              <a:t> </a:t>
            </a:r>
            <a:r>
              <a:rPr lang="en-US" sz="1400"/>
              <a:t>] </a:t>
            </a:r>
          </a:p>
          <a:p>
            <a:r>
              <a:rPr lang="en-US" sz="1400"/>
              <a:t>  </a:t>
            </a:r>
          </a:p>
          <a:p>
            <a:r>
              <a:rPr lang="en-US" sz="1400"/>
              <a:t>&lt;condition&gt; ::= "</a:t>
            </a:r>
            <a:r>
              <a:rPr lang="en-US" sz="1400" b="1">
                <a:solidFill>
                  <a:srgbClr val="0000FF"/>
                </a:solidFill>
              </a:rPr>
              <a:t>odd</a:t>
            </a:r>
            <a:r>
              <a:rPr lang="en-US" sz="1400"/>
              <a:t>" &lt;expression&gt; </a:t>
            </a:r>
          </a:p>
          <a:p>
            <a:r>
              <a:rPr lang="en-US" sz="1400"/>
              <a:t>	    | &lt;expression&gt; &lt;rel-op&gt; &lt;expression&gt;</a:t>
            </a:r>
          </a:p>
          <a:p>
            <a:r>
              <a:rPr lang="en-US" sz="1400"/>
              <a:t>  </a:t>
            </a:r>
          </a:p>
          <a:p>
            <a:r>
              <a:rPr lang="en-US" sz="1400"/>
              <a:t>&lt;rel-op&gt; ::= "</a:t>
            </a:r>
            <a:r>
              <a:rPr lang="en-US" sz="1400" b="1">
                <a:solidFill>
                  <a:srgbClr val="0000FF"/>
                </a:solidFill>
              </a:rPr>
              <a:t>=</a:t>
            </a:r>
            <a:r>
              <a:rPr lang="en-US" sz="1400"/>
              <a:t>"|</a:t>
            </a:r>
            <a:r>
              <a:rPr lang="ja-JP" altLang="en-US" sz="1400"/>
              <a:t>“</a:t>
            </a:r>
            <a:r>
              <a:rPr lang="en-US" altLang="ja-JP" sz="1400" b="1">
                <a:solidFill>
                  <a:srgbClr val="0000FF"/>
                </a:solidFill>
              </a:rPr>
              <a:t>&lt;&gt;</a:t>
            </a:r>
            <a:r>
              <a:rPr lang="en-US" altLang="ja-JP" sz="1400"/>
              <a:t>"|"</a:t>
            </a:r>
            <a:r>
              <a:rPr lang="en-US" altLang="ja-JP" sz="1400" b="1">
                <a:solidFill>
                  <a:srgbClr val="0000FF"/>
                </a:solidFill>
              </a:rPr>
              <a:t>&lt;</a:t>
            </a:r>
            <a:r>
              <a:rPr lang="en-US" altLang="ja-JP" sz="1400"/>
              <a:t>"|"</a:t>
            </a:r>
            <a:r>
              <a:rPr lang="en-US" altLang="ja-JP" sz="1400" b="1">
                <a:solidFill>
                  <a:srgbClr val="0000FF"/>
                </a:solidFill>
              </a:rPr>
              <a:t>&lt;=</a:t>
            </a:r>
            <a:r>
              <a:rPr lang="en-US" altLang="ja-JP" sz="1400"/>
              <a:t>"|"</a:t>
            </a:r>
            <a:r>
              <a:rPr lang="en-US" altLang="ja-JP" sz="1400" b="1">
                <a:solidFill>
                  <a:srgbClr val="0000FF"/>
                </a:solidFill>
              </a:rPr>
              <a:t>&gt;</a:t>
            </a:r>
            <a:r>
              <a:rPr lang="en-US" altLang="ja-JP" sz="1400"/>
              <a:t>"|"</a:t>
            </a:r>
            <a:r>
              <a:rPr lang="en-US" altLang="ja-JP" sz="1400" b="1">
                <a:solidFill>
                  <a:srgbClr val="0000FF"/>
                </a:solidFill>
              </a:rPr>
              <a:t>&gt;=</a:t>
            </a:r>
            <a:r>
              <a:rPr lang="ja-JP" altLang="en-US" sz="1400"/>
              <a:t>“</a:t>
            </a:r>
            <a:endParaRPr lang="en-US" altLang="ja-JP" sz="1400"/>
          </a:p>
          <a:p>
            <a:r>
              <a:rPr lang="en-US" sz="1400"/>
              <a:t>&lt;expression&gt; ::= [ "</a:t>
            </a:r>
            <a:r>
              <a:rPr lang="en-US" sz="1400" b="1">
                <a:solidFill>
                  <a:srgbClr val="0000FF"/>
                </a:solidFill>
              </a:rPr>
              <a:t>+</a:t>
            </a:r>
            <a:r>
              <a:rPr lang="en-US" sz="1400"/>
              <a:t>"|"</a:t>
            </a:r>
            <a:r>
              <a:rPr lang="en-US" sz="1400" b="1">
                <a:solidFill>
                  <a:srgbClr val="0000FF"/>
                </a:solidFill>
              </a:rPr>
              <a:t>-</a:t>
            </a:r>
            <a:r>
              <a:rPr lang="en-US" sz="1400"/>
              <a:t>"] &lt;term&gt; { ("</a:t>
            </a:r>
            <a:r>
              <a:rPr lang="en-US" sz="1400" b="1">
                <a:solidFill>
                  <a:srgbClr val="0000FF"/>
                </a:solidFill>
              </a:rPr>
              <a:t>+</a:t>
            </a:r>
            <a:r>
              <a:rPr lang="en-US" sz="1400"/>
              <a:t>"|"</a:t>
            </a:r>
            <a:r>
              <a:rPr lang="en-US" sz="1400" b="1">
                <a:solidFill>
                  <a:srgbClr val="0000FF"/>
                </a:solidFill>
              </a:rPr>
              <a:t>-</a:t>
            </a:r>
            <a:r>
              <a:rPr lang="en-US" sz="1400"/>
              <a:t>") &lt;term&gt;}</a:t>
            </a:r>
          </a:p>
          <a:p>
            <a:r>
              <a:rPr lang="en-US" sz="1400"/>
              <a:t>&lt;term&gt; ::= &lt;factor&gt; {("</a:t>
            </a:r>
            <a:r>
              <a:rPr lang="en-US" sz="1400" b="1">
                <a:solidFill>
                  <a:srgbClr val="0000FF"/>
                </a:solidFill>
              </a:rPr>
              <a:t>*</a:t>
            </a:r>
            <a:r>
              <a:rPr lang="en-US" sz="1400"/>
              <a:t>"|"</a:t>
            </a:r>
            <a:r>
              <a:rPr lang="en-US" sz="1400" b="1">
                <a:solidFill>
                  <a:srgbClr val="0000FF"/>
                </a:solidFill>
              </a:rPr>
              <a:t>/</a:t>
            </a:r>
            <a:r>
              <a:rPr lang="en-US" sz="1400"/>
              <a:t>") &lt;factor&gt;} </a:t>
            </a:r>
          </a:p>
          <a:p>
            <a:r>
              <a:rPr lang="en-US" sz="1400"/>
              <a:t>&lt;factor&gt; ::= &lt;ident&gt; | &lt;number&gt; | "</a:t>
            </a:r>
            <a:r>
              <a:rPr lang="en-US" sz="1400" b="1">
                <a:solidFill>
                  <a:srgbClr val="0000FF"/>
                </a:solidFill>
              </a:rPr>
              <a:t>(</a:t>
            </a:r>
            <a:r>
              <a:rPr lang="en-US" sz="1400"/>
              <a:t>" &lt;expression&gt; "</a:t>
            </a:r>
            <a:r>
              <a:rPr lang="en-US" sz="1400" b="1">
                <a:solidFill>
                  <a:srgbClr val="0000FF"/>
                </a:solidFill>
              </a:rPr>
              <a:t>)</a:t>
            </a:r>
            <a:r>
              <a:rPr lang="ja-JP" altLang="en-US" sz="1400"/>
              <a:t>“</a:t>
            </a:r>
            <a:endParaRPr lang="en-US" altLang="ja-JP" sz="1400" b="1"/>
          </a:p>
          <a:p>
            <a:r>
              <a:rPr lang="en-US" sz="1400"/>
              <a:t>&lt;number&gt; ::= &lt;digit&gt; {&lt;digit&gt;}</a:t>
            </a:r>
          </a:p>
          <a:p>
            <a:r>
              <a:rPr lang="en-US" sz="1400"/>
              <a:t>&lt;Ident&gt; ::= &lt;letter&gt; {&lt;letter&gt; | &lt;digit&gt;}</a:t>
            </a:r>
          </a:p>
          <a:p>
            <a:r>
              <a:rPr lang="en-US" sz="1400"/>
              <a:t>&lt;digit&gt; ;;= "</a:t>
            </a:r>
            <a:r>
              <a:rPr lang="en-US" sz="1400" b="1">
                <a:solidFill>
                  <a:srgbClr val="0000FF"/>
                </a:solidFill>
              </a:rPr>
              <a:t>0</a:t>
            </a:r>
            <a:r>
              <a:rPr lang="en-US" sz="1400"/>
              <a:t>" | "</a:t>
            </a:r>
            <a:r>
              <a:rPr lang="en-US" sz="1400" b="1">
                <a:solidFill>
                  <a:srgbClr val="0000FF"/>
                </a:solidFill>
              </a:rPr>
              <a:t>1</a:t>
            </a:r>
            <a:r>
              <a:rPr lang="en-US" sz="1400"/>
              <a:t>" | "</a:t>
            </a:r>
            <a:r>
              <a:rPr lang="en-US" sz="1400" b="1">
                <a:solidFill>
                  <a:srgbClr val="0000FF"/>
                </a:solidFill>
              </a:rPr>
              <a:t>2</a:t>
            </a:r>
            <a:r>
              <a:rPr lang="en-US" sz="1400"/>
              <a:t>" | "</a:t>
            </a:r>
            <a:r>
              <a:rPr lang="en-US" sz="1400" b="1">
                <a:solidFill>
                  <a:srgbClr val="0000FF"/>
                </a:solidFill>
              </a:rPr>
              <a:t>3</a:t>
            </a:r>
            <a:r>
              <a:rPr lang="en-US" sz="1400"/>
              <a:t>" | "</a:t>
            </a:r>
            <a:r>
              <a:rPr lang="en-US" sz="1400" b="1">
                <a:solidFill>
                  <a:srgbClr val="0000FF"/>
                </a:solidFill>
              </a:rPr>
              <a:t>4</a:t>
            </a:r>
            <a:r>
              <a:rPr lang="en-US" sz="1400"/>
              <a:t>" | "</a:t>
            </a:r>
            <a:r>
              <a:rPr lang="en-US" sz="1400" b="1">
                <a:solidFill>
                  <a:srgbClr val="0000FF"/>
                </a:solidFill>
              </a:rPr>
              <a:t>5</a:t>
            </a:r>
            <a:r>
              <a:rPr lang="en-US" sz="1400"/>
              <a:t>" | "</a:t>
            </a:r>
            <a:r>
              <a:rPr lang="en-US" sz="1400" b="1">
                <a:solidFill>
                  <a:srgbClr val="0000FF"/>
                </a:solidFill>
              </a:rPr>
              <a:t>6</a:t>
            </a:r>
            <a:r>
              <a:rPr lang="en-US" sz="1400"/>
              <a:t>" | "</a:t>
            </a:r>
            <a:r>
              <a:rPr lang="en-US" sz="1400" b="1">
                <a:solidFill>
                  <a:srgbClr val="0000FF"/>
                </a:solidFill>
              </a:rPr>
              <a:t>7</a:t>
            </a:r>
            <a:r>
              <a:rPr lang="en-US" sz="1400"/>
              <a:t>" | "</a:t>
            </a:r>
            <a:r>
              <a:rPr lang="en-US" sz="1400" b="1">
                <a:solidFill>
                  <a:srgbClr val="0000FF"/>
                </a:solidFill>
              </a:rPr>
              <a:t>8</a:t>
            </a:r>
            <a:r>
              <a:rPr lang="en-US" sz="1400"/>
              <a:t>" | "</a:t>
            </a:r>
            <a:r>
              <a:rPr lang="en-US" sz="1400" b="1">
                <a:solidFill>
                  <a:srgbClr val="0000FF"/>
                </a:solidFill>
              </a:rPr>
              <a:t>9</a:t>
            </a:r>
            <a:r>
              <a:rPr lang="ja-JP" altLang="en-US" sz="1400"/>
              <a:t>“</a:t>
            </a:r>
            <a:endParaRPr lang="en-US" altLang="ja-JP" sz="1400"/>
          </a:p>
          <a:p>
            <a:r>
              <a:rPr lang="en-US" sz="1400"/>
              <a:t>&lt;letter&gt; ::= "</a:t>
            </a:r>
            <a:r>
              <a:rPr lang="en-US" sz="1400" b="1">
                <a:solidFill>
                  <a:srgbClr val="0000FF"/>
                </a:solidFill>
              </a:rPr>
              <a:t>a</a:t>
            </a:r>
            <a:r>
              <a:rPr lang="en-US" sz="1400"/>
              <a:t>" | "</a:t>
            </a:r>
            <a:r>
              <a:rPr lang="en-US" sz="1400" b="1">
                <a:solidFill>
                  <a:srgbClr val="0000FF"/>
                </a:solidFill>
              </a:rPr>
              <a:t>b</a:t>
            </a:r>
            <a:r>
              <a:rPr lang="en-US" sz="1400"/>
              <a:t>" | … | "</a:t>
            </a:r>
            <a:r>
              <a:rPr lang="en-US" sz="1400" b="1">
                <a:solidFill>
                  <a:srgbClr val="0000FF"/>
                </a:solidFill>
              </a:rPr>
              <a:t>y</a:t>
            </a:r>
            <a:r>
              <a:rPr lang="en-US" sz="1400"/>
              <a:t>" | "</a:t>
            </a:r>
            <a:r>
              <a:rPr lang="en-US" sz="1400" b="1">
                <a:solidFill>
                  <a:srgbClr val="0000FF"/>
                </a:solidFill>
              </a:rPr>
              <a:t>z</a:t>
            </a:r>
            <a:r>
              <a:rPr lang="en-US" sz="1400"/>
              <a:t>" | "</a:t>
            </a:r>
            <a:r>
              <a:rPr lang="en-US" sz="1400" b="1">
                <a:solidFill>
                  <a:srgbClr val="0000FF"/>
                </a:solidFill>
              </a:rPr>
              <a:t>A</a:t>
            </a:r>
            <a:r>
              <a:rPr lang="en-US" sz="1400"/>
              <a:t>" | "</a:t>
            </a:r>
            <a:r>
              <a:rPr lang="en-US" sz="1400" b="1">
                <a:solidFill>
                  <a:srgbClr val="0000FF"/>
                </a:solidFill>
              </a:rPr>
              <a:t>B</a:t>
            </a:r>
            <a:r>
              <a:rPr lang="en-US" sz="1400"/>
              <a:t>" | ... | "</a:t>
            </a:r>
            <a:r>
              <a:rPr lang="en-US" sz="1400" b="1">
                <a:solidFill>
                  <a:srgbClr val="0000FF"/>
                </a:solidFill>
              </a:rPr>
              <a:t>Y</a:t>
            </a:r>
            <a:r>
              <a:rPr lang="en-US" sz="1400"/>
              <a:t>" | "</a:t>
            </a:r>
            <a:r>
              <a:rPr lang="en-US" sz="1400" b="1">
                <a:solidFill>
                  <a:srgbClr val="0000FF"/>
                </a:solidFill>
              </a:rPr>
              <a:t>Z</a:t>
            </a:r>
            <a:r>
              <a:rPr lang="en-US" sz="1400"/>
              <a:t>"</a:t>
            </a:r>
          </a:p>
          <a:p>
            <a:endParaRPr 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403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2D44A9-208D-40C7-BDA6-E5B8ACBF0460}" type="slidenum">
              <a:rPr lang="en-US"/>
              <a:pPr/>
              <a:t>15</a:t>
            </a:fld>
            <a:endParaRPr lang="en-US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  <a:ea typeface="ＭＳ Ｐゴシック" pitchFamily="34" charset="-128"/>
              </a:rPr>
              <a:t>Intermediate code generation</a:t>
            </a:r>
          </a:p>
        </p:txBody>
      </p:sp>
      <p:sp>
        <p:nvSpPr>
          <p:cNvPr id="44037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38" name="Rectangle 25"/>
          <p:cNvSpPr>
            <a:spLocks noChangeArrowheads="1"/>
          </p:cNvSpPr>
          <p:nvPr/>
        </p:nvSpPr>
        <p:spPr bwMode="auto">
          <a:xfrm>
            <a:off x="762000" y="1600200"/>
            <a:ext cx="16002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Text Box 26"/>
          <p:cNvSpPr txBox="1">
            <a:spLocks noChangeArrowheads="1"/>
          </p:cNvSpPr>
          <p:nvPr/>
        </p:nvSpPr>
        <p:spPr bwMode="auto">
          <a:xfrm>
            <a:off x="784225" y="1636713"/>
            <a:ext cx="15176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Intermediate </a:t>
            </a:r>
          </a:p>
          <a:p>
            <a:pPr algn="ctr"/>
            <a:r>
              <a:rPr lang="en-US"/>
              <a:t>Code </a:t>
            </a:r>
          </a:p>
          <a:p>
            <a:pPr algn="ctr"/>
            <a:r>
              <a:rPr lang="en-US"/>
              <a:t>Generation </a:t>
            </a:r>
          </a:p>
        </p:txBody>
      </p:sp>
      <p:sp>
        <p:nvSpPr>
          <p:cNvPr id="44040" name="Rectangle 27"/>
          <p:cNvSpPr>
            <a:spLocks noChangeArrowheads="1"/>
          </p:cNvSpPr>
          <p:nvPr/>
        </p:nvSpPr>
        <p:spPr bwMode="auto">
          <a:xfrm>
            <a:off x="2819400" y="28194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Line 28"/>
          <p:cNvSpPr>
            <a:spLocks noChangeShapeType="1"/>
          </p:cNvSpPr>
          <p:nvPr/>
        </p:nvSpPr>
        <p:spPr bwMode="auto">
          <a:xfrm>
            <a:off x="3429000" y="2819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42" name="Text Box 29"/>
          <p:cNvSpPr txBox="1">
            <a:spLocks noChangeArrowheads="1"/>
          </p:cNvSpPr>
          <p:nvPr/>
        </p:nvSpPr>
        <p:spPr bwMode="auto">
          <a:xfrm>
            <a:off x="2819400" y="2819400"/>
            <a:ext cx="1225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LOD  0   3</a:t>
            </a:r>
          </a:p>
        </p:txBody>
      </p:sp>
      <p:sp>
        <p:nvSpPr>
          <p:cNvPr id="44043" name="Line 30"/>
          <p:cNvSpPr>
            <a:spLocks noChangeShapeType="1"/>
          </p:cNvSpPr>
          <p:nvPr/>
        </p:nvSpPr>
        <p:spPr bwMode="auto">
          <a:xfrm>
            <a:off x="3733800" y="2819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44" name="AutoShape 31"/>
          <p:cNvSpPr>
            <a:spLocks noChangeArrowheads="1"/>
          </p:cNvSpPr>
          <p:nvPr/>
        </p:nvSpPr>
        <p:spPr bwMode="auto">
          <a:xfrm rot="5400000">
            <a:off x="2819400" y="1752600"/>
            <a:ext cx="609600" cy="15240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5" name="Text Box 33"/>
          <p:cNvSpPr txBox="1">
            <a:spLocks noChangeArrowheads="1"/>
          </p:cNvSpPr>
          <p:nvPr/>
        </p:nvSpPr>
        <p:spPr bwMode="auto">
          <a:xfrm>
            <a:off x="5943600" y="2514600"/>
            <a:ext cx="1225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LOD  0   3</a:t>
            </a:r>
          </a:p>
        </p:txBody>
      </p:sp>
      <p:sp>
        <p:nvSpPr>
          <p:cNvPr id="44046" name="Rectangle 34"/>
          <p:cNvSpPr>
            <a:spLocks noChangeArrowheads="1"/>
          </p:cNvSpPr>
          <p:nvPr/>
        </p:nvSpPr>
        <p:spPr bwMode="auto">
          <a:xfrm>
            <a:off x="5943600" y="2514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7" name="Rectangle 35"/>
          <p:cNvSpPr>
            <a:spLocks noChangeArrowheads="1"/>
          </p:cNvSpPr>
          <p:nvPr/>
        </p:nvSpPr>
        <p:spPr bwMode="auto">
          <a:xfrm>
            <a:off x="5943600" y="2895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8" name="Rectangle 36"/>
          <p:cNvSpPr>
            <a:spLocks noChangeArrowheads="1"/>
          </p:cNvSpPr>
          <p:nvPr/>
        </p:nvSpPr>
        <p:spPr bwMode="auto">
          <a:xfrm>
            <a:off x="5943600" y="3276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9" name="Rectangle 37"/>
          <p:cNvSpPr>
            <a:spLocks noChangeArrowheads="1"/>
          </p:cNvSpPr>
          <p:nvPr/>
        </p:nvSpPr>
        <p:spPr bwMode="auto">
          <a:xfrm>
            <a:off x="5943600" y="3657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0" name="Rectangle 38"/>
          <p:cNvSpPr>
            <a:spLocks noChangeArrowheads="1"/>
          </p:cNvSpPr>
          <p:nvPr/>
        </p:nvSpPr>
        <p:spPr bwMode="auto">
          <a:xfrm>
            <a:off x="5943600" y="4038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1" name="Text Box 40"/>
          <p:cNvSpPr txBox="1">
            <a:spLocks noChangeArrowheads="1"/>
          </p:cNvSpPr>
          <p:nvPr/>
        </p:nvSpPr>
        <p:spPr bwMode="auto">
          <a:xfrm>
            <a:off x="6172200" y="1981200"/>
            <a:ext cx="679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code</a:t>
            </a:r>
          </a:p>
        </p:txBody>
      </p:sp>
      <p:sp>
        <p:nvSpPr>
          <p:cNvPr id="44052" name="Text Box 41"/>
          <p:cNvSpPr txBox="1">
            <a:spLocks noChangeArrowheads="1"/>
          </p:cNvSpPr>
          <p:nvPr/>
        </p:nvSpPr>
        <p:spPr bwMode="auto">
          <a:xfrm>
            <a:off x="7162800" y="2514600"/>
            <a:ext cx="800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cx = 0</a:t>
            </a:r>
          </a:p>
        </p:txBody>
      </p:sp>
      <p:sp>
        <p:nvSpPr>
          <p:cNvPr id="44053" name="Line 42"/>
          <p:cNvSpPr>
            <a:spLocks noChangeShapeType="1"/>
          </p:cNvSpPr>
          <p:nvPr/>
        </p:nvSpPr>
        <p:spPr bwMode="auto">
          <a:xfrm flipH="1">
            <a:off x="7239000" y="3048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54" name="Text Box 43"/>
          <p:cNvSpPr txBox="1">
            <a:spLocks noChangeArrowheads="1"/>
          </p:cNvSpPr>
          <p:nvPr/>
        </p:nvSpPr>
        <p:spPr bwMode="auto">
          <a:xfrm>
            <a:off x="5638800" y="1295400"/>
            <a:ext cx="18684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cx </a:t>
            </a:r>
            <a:r>
              <a:rPr lang="en-US">
                <a:sym typeface="Wingdings" pitchFamily="2" charset="2"/>
              </a:rPr>
              <a:t></a:t>
            </a:r>
            <a:r>
              <a:rPr lang="en-US"/>
              <a:t> code index</a:t>
            </a:r>
          </a:p>
        </p:txBody>
      </p:sp>
      <p:sp>
        <p:nvSpPr>
          <p:cNvPr id="44055" name="Line 44"/>
          <p:cNvSpPr>
            <a:spLocks noChangeShapeType="1"/>
          </p:cNvSpPr>
          <p:nvPr/>
        </p:nvSpPr>
        <p:spPr bwMode="auto">
          <a:xfrm flipV="1">
            <a:off x="4114800" y="2743200"/>
            <a:ext cx="1752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56" name="Text Box 45"/>
          <p:cNvSpPr txBox="1">
            <a:spLocks noChangeArrowheads="1"/>
          </p:cNvSpPr>
          <p:nvPr/>
        </p:nvSpPr>
        <p:spPr bwMode="auto">
          <a:xfrm>
            <a:off x="7620000" y="2819400"/>
            <a:ext cx="476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cx </a:t>
            </a:r>
          </a:p>
        </p:txBody>
      </p:sp>
      <p:sp>
        <p:nvSpPr>
          <p:cNvPr id="44057" name="Text Box 46"/>
          <p:cNvSpPr txBox="1">
            <a:spLocks noChangeArrowheads="1"/>
          </p:cNvSpPr>
          <p:nvPr/>
        </p:nvSpPr>
        <p:spPr bwMode="auto">
          <a:xfrm>
            <a:off x="746125" y="3465513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Each time an instruction  is generated, </a:t>
            </a:r>
          </a:p>
          <a:p>
            <a:r>
              <a:rPr lang="en-US"/>
              <a:t>It is stored in the code segment and the </a:t>
            </a:r>
          </a:p>
          <a:p>
            <a:r>
              <a:rPr lang="en-US"/>
              <a:t>code index (cx) is incremented by one.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608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DCFD94-8E5E-4B67-8E3B-F8471630E3BE}" type="slidenum">
              <a:rPr lang="en-US"/>
              <a:pPr/>
              <a:t>16</a:t>
            </a:fld>
            <a:endParaRPr lang="en-US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  <a:ea typeface="ＭＳ Ｐゴシック" pitchFamily="34" charset="-128"/>
              </a:rPr>
              <a:t>Parsing and generating pcode</a:t>
            </a:r>
          </a:p>
        </p:txBody>
      </p:sp>
      <p:sp>
        <p:nvSpPr>
          <p:cNvPr id="46085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86" name="Text Box 17"/>
          <p:cNvSpPr txBox="1">
            <a:spLocks noChangeArrowheads="1"/>
          </p:cNvSpPr>
          <p:nvPr/>
        </p:nvSpPr>
        <p:spPr bwMode="auto">
          <a:xfrm>
            <a:off x="2955925" y="1179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087" name="Text Box 20"/>
          <p:cNvSpPr txBox="1">
            <a:spLocks noChangeArrowheads="1"/>
          </p:cNvSpPr>
          <p:nvPr/>
        </p:nvSpPr>
        <p:spPr bwMode="auto">
          <a:xfrm>
            <a:off x="381000" y="1905000"/>
            <a:ext cx="389255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void emit(int op, int l, int m)</a:t>
            </a:r>
          </a:p>
          <a:p>
            <a:r>
              <a:rPr lang="en-US" sz="1400" b="1"/>
              <a:t>{</a:t>
            </a:r>
          </a:p>
          <a:p>
            <a:r>
              <a:rPr lang="en-US" sz="1400" b="1"/>
              <a:t>  if(cx &gt; CODE_SIZE)</a:t>
            </a:r>
          </a:p>
          <a:p>
            <a:r>
              <a:rPr lang="en-US" sz="1400" b="1"/>
              <a:t>    error(25);</a:t>
            </a:r>
          </a:p>
          <a:p>
            <a:r>
              <a:rPr lang="en-US" sz="1400" b="1"/>
              <a:t>  else</a:t>
            </a:r>
          </a:p>
          <a:p>
            <a:r>
              <a:rPr lang="en-US" sz="1400" b="1"/>
              <a:t>  {</a:t>
            </a:r>
          </a:p>
          <a:p>
            <a:r>
              <a:rPr lang="en-US" sz="1400" b="1"/>
              <a:t>    code[cx].op = op; 	//opcode</a:t>
            </a:r>
          </a:p>
          <a:p>
            <a:r>
              <a:rPr lang="en-US" sz="1400" b="1"/>
              <a:t>    code[cx].l = l;	// lexicographical level</a:t>
            </a:r>
          </a:p>
          <a:p>
            <a:r>
              <a:rPr lang="en-US" sz="1400" b="1"/>
              <a:t>    code[cx].m = m;	// modifier</a:t>
            </a:r>
          </a:p>
          <a:p>
            <a:r>
              <a:rPr lang="en-US" sz="1400" b="1"/>
              <a:t>    cx++;</a:t>
            </a:r>
          </a:p>
          <a:p>
            <a:r>
              <a:rPr lang="en-US" sz="1400" b="1"/>
              <a:t>  }</a:t>
            </a:r>
          </a:p>
          <a:p>
            <a:r>
              <a:rPr lang="en-US" sz="1400" b="1"/>
              <a:t>}</a:t>
            </a:r>
          </a:p>
          <a:p>
            <a:endParaRPr lang="en-US" sz="1400" b="1"/>
          </a:p>
        </p:txBody>
      </p:sp>
      <p:sp>
        <p:nvSpPr>
          <p:cNvPr id="46088" name="Text Box 21"/>
          <p:cNvSpPr txBox="1">
            <a:spLocks noChangeArrowheads="1"/>
          </p:cNvSpPr>
          <p:nvPr/>
        </p:nvSpPr>
        <p:spPr bwMode="auto">
          <a:xfrm>
            <a:off x="3184525" y="1408113"/>
            <a:ext cx="161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rgbClr val="0000FF"/>
                </a:solidFill>
              </a:rPr>
              <a:t>emit funtcion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813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D66896-80D8-4918-9E51-730BDE8760E7}" type="slidenum">
              <a:rPr lang="en-US"/>
              <a:pPr/>
              <a:t>17</a:t>
            </a:fld>
            <a:endParaRPr lang="en-US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  <a:ea typeface="ＭＳ Ｐゴシック" pitchFamily="34" charset="-128"/>
              </a:rPr>
              <a:t>Parsing and generating pcode</a:t>
            </a:r>
          </a:p>
        </p:txBody>
      </p:sp>
      <p:sp>
        <p:nvSpPr>
          <p:cNvPr id="48133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34" name="Text Box 4"/>
          <p:cNvSpPr txBox="1">
            <a:spLocks noChangeArrowheads="1"/>
          </p:cNvSpPr>
          <p:nvPr/>
        </p:nvSpPr>
        <p:spPr bwMode="auto">
          <a:xfrm>
            <a:off x="381000" y="1752600"/>
            <a:ext cx="45720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/>
              <a:t>void expression( )</a:t>
            </a:r>
          </a:p>
          <a:p>
            <a:r>
              <a:rPr lang="en-US" sz="1200" b="1"/>
              <a:t>{</a:t>
            </a:r>
          </a:p>
          <a:p>
            <a:r>
              <a:rPr lang="en-US" sz="1200" b="1"/>
              <a:t>  int addop;</a:t>
            </a:r>
          </a:p>
          <a:p>
            <a:r>
              <a:rPr lang="en-US" sz="1200" b="1"/>
              <a:t>  I f (token == plussym || token == minussym)</a:t>
            </a:r>
          </a:p>
          <a:p>
            <a:r>
              <a:rPr lang="en-US" sz="1200" b="1"/>
              <a:t>  {</a:t>
            </a:r>
          </a:p>
          <a:p>
            <a:r>
              <a:rPr lang="en-US" sz="1200" b="1"/>
              <a:t>    addop = token;</a:t>
            </a:r>
          </a:p>
          <a:p>
            <a:r>
              <a:rPr lang="en-US" sz="1200" b="1"/>
              <a:t>    getNextToken( );</a:t>
            </a:r>
          </a:p>
          <a:p>
            <a:r>
              <a:rPr lang="en-US" sz="1200" b="1"/>
              <a:t>    term( );</a:t>
            </a:r>
          </a:p>
          <a:p>
            <a:r>
              <a:rPr lang="en-US" sz="1200" b="1"/>
              <a:t>    if(addop == minussym)</a:t>
            </a:r>
          </a:p>
          <a:p>
            <a:r>
              <a:rPr lang="en-US" sz="1200" b="1"/>
              <a:t>      emit(OPR, 0, OPR_NEG); // negate</a:t>
            </a:r>
          </a:p>
          <a:p>
            <a:r>
              <a:rPr lang="en-US" sz="1200" b="1"/>
              <a:t>  }</a:t>
            </a:r>
          </a:p>
          <a:p>
            <a:r>
              <a:rPr lang="en-US" sz="1200" b="1"/>
              <a:t>  else</a:t>
            </a:r>
          </a:p>
          <a:p>
            <a:r>
              <a:rPr lang="en-US" sz="1200" b="1"/>
              <a:t>    term ();</a:t>
            </a:r>
          </a:p>
          <a:p>
            <a:r>
              <a:rPr lang="en-US" sz="1200" b="1"/>
              <a:t>  while (token == plussym || token == minussym)</a:t>
            </a:r>
          </a:p>
          <a:p>
            <a:r>
              <a:rPr lang="en-US" sz="1200" b="1"/>
              <a:t>  {</a:t>
            </a:r>
          </a:p>
          <a:p>
            <a:r>
              <a:rPr lang="en-US" sz="1200" b="1"/>
              <a:t>    addop = token;</a:t>
            </a:r>
          </a:p>
          <a:p>
            <a:r>
              <a:rPr lang="en-US" sz="1200" b="1"/>
              <a:t>    getNextToken( );</a:t>
            </a:r>
          </a:p>
          <a:p>
            <a:r>
              <a:rPr lang="en-US" sz="1200" b="1"/>
              <a:t>    term();</a:t>
            </a:r>
          </a:p>
          <a:p>
            <a:r>
              <a:rPr lang="en-US" sz="1200" b="1"/>
              <a:t>    if (addop == plussym)</a:t>
            </a:r>
          </a:p>
          <a:p>
            <a:r>
              <a:rPr lang="en-US" sz="1200" b="1"/>
              <a:t>      emit(OPR, 0, OPR_ADD); // addition</a:t>
            </a:r>
          </a:p>
          <a:p>
            <a:r>
              <a:rPr lang="en-US" sz="1200" b="1"/>
              <a:t>    else</a:t>
            </a:r>
          </a:p>
          <a:p>
            <a:r>
              <a:rPr lang="en-US" sz="1200" b="1"/>
              <a:t>      emit(OPR, 0, OPR_SUB); // subtraction</a:t>
            </a:r>
          </a:p>
          <a:p>
            <a:r>
              <a:rPr lang="en-US" sz="1200" b="1"/>
              <a:t>  }</a:t>
            </a:r>
          </a:p>
          <a:p>
            <a:r>
              <a:rPr lang="en-US" sz="1200" b="1"/>
              <a:t>}</a:t>
            </a:r>
          </a:p>
        </p:txBody>
      </p:sp>
      <p:sp>
        <p:nvSpPr>
          <p:cNvPr id="48135" name="Text Box 5"/>
          <p:cNvSpPr txBox="1">
            <a:spLocks noChangeArrowheads="1"/>
          </p:cNvSpPr>
          <p:nvPr/>
        </p:nvSpPr>
        <p:spPr bwMode="auto">
          <a:xfrm>
            <a:off x="2955925" y="1179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8136" name="Text Box 6"/>
          <p:cNvSpPr txBox="1">
            <a:spLocks noChangeArrowheads="1"/>
          </p:cNvSpPr>
          <p:nvPr/>
        </p:nvSpPr>
        <p:spPr bwMode="auto">
          <a:xfrm>
            <a:off x="457200" y="1219200"/>
            <a:ext cx="49577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&lt;expression&gt; </a:t>
            </a:r>
            <a:r>
              <a:rPr lang="en-US">
                <a:sym typeface="Wingdings" pitchFamily="2" charset="2"/>
              </a:rPr>
              <a:t> [+ | - ] &lt;term&gt; {( + | - ) &lt;term&gt;}</a:t>
            </a:r>
            <a:endParaRPr lang="en-US"/>
          </a:p>
        </p:txBody>
      </p:sp>
      <p:sp>
        <p:nvSpPr>
          <p:cNvPr id="48137" name="Text Box 7"/>
          <p:cNvSpPr txBox="1">
            <a:spLocks noChangeArrowheads="1"/>
          </p:cNvSpPr>
          <p:nvPr/>
        </p:nvSpPr>
        <p:spPr bwMode="auto">
          <a:xfrm>
            <a:off x="5165725" y="2551113"/>
            <a:ext cx="3435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Function to parse an expression</a:t>
            </a:r>
          </a:p>
        </p:txBody>
      </p:sp>
      <p:sp>
        <p:nvSpPr>
          <p:cNvPr id="48138" name="Line 8"/>
          <p:cNvSpPr>
            <a:spLocks noChangeShapeType="1"/>
          </p:cNvSpPr>
          <p:nvPr/>
        </p:nvSpPr>
        <p:spPr bwMode="auto">
          <a:xfrm flipH="1">
            <a:off x="4572000" y="2743200"/>
            <a:ext cx="533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017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B4BF95-71DD-4D0C-A0C8-E7410D702844}" type="slidenum">
              <a:rPr lang="en-US"/>
              <a:pPr/>
              <a:t>18</a:t>
            </a:fld>
            <a:endParaRPr lang="en-US"/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  <a:ea typeface="ＭＳ Ｐゴシック" pitchFamily="34" charset="-128"/>
              </a:rPr>
              <a:t>Parsing and generating pcode</a:t>
            </a:r>
          </a:p>
        </p:txBody>
      </p:sp>
      <p:sp>
        <p:nvSpPr>
          <p:cNvPr id="50181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0182" name="Text Box 4"/>
          <p:cNvSpPr txBox="1">
            <a:spLocks noChangeArrowheads="1"/>
          </p:cNvSpPr>
          <p:nvPr/>
        </p:nvSpPr>
        <p:spPr bwMode="auto">
          <a:xfrm>
            <a:off x="457200" y="1752600"/>
            <a:ext cx="4419600" cy="328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void term( )</a:t>
            </a:r>
          </a:p>
          <a:p>
            <a:r>
              <a:rPr lang="en-US" sz="1400" b="1"/>
              <a:t>{</a:t>
            </a:r>
          </a:p>
          <a:p>
            <a:r>
              <a:rPr lang="en-US" sz="1400" b="1"/>
              <a:t>  int mulop;</a:t>
            </a:r>
          </a:p>
          <a:p>
            <a:r>
              <a:rPr lang="en-US" sz="1400" b="1"/>
              <a:t>  factor( );</a:t>
            </a:r>
          </a:p>
          <a:p>
            <a:r>
              <a:rPr lang="en-US" sz="1400" b="1"/>
              <a:t>  while(token == multsym || token == slashsym)</a:t>
            </a:r>
          </a:p>
          <a:p>
            <a:r>
              <a:rPr lang="en-US" sz="1400" b="1"/>
              <a:t>  {</a:t>
            </a:r>
          </a:p>
          <a:p>
            <a:r>
              <a:rPr lang="en-US" sz="1400" b="1"/>
              <a:t>    mulop = token;</a:t>
            </a:r>
          </a:p>
          <a:p>
            <a:r>
              <a:rPr lang="en-US" sz="1400" b="1"/>
              <a:t>    getNextToken( );</a:t>
            </a:r>
          </a:p>
          <a:p>
            <a:r>
              <a:rPr lang="en-US" sz="1400" b="1"/>
              <a:t>    factor( );</a:t>
            </a:r>
          </a:p>
          <a:p>
            <a:r>
              <a:rPr lang="en-US" sz="1400" b="1"/>
              <a:t>    if(mulop == multsym)</a:t>
            </a:r>
          </a:p>
          <a:p>
            <a:r>
              <a:rPr lang="en-US" sz="1400" b="1"/>
              <a:t>      emit(OPR, 0, OPR_MUL); // multiplication</a:t>
            </a:r>
          </a:p>
          <a:p>
            <a:r>
              <a:rPr lang="en-US" sz="1400" b="1"/>
              <a:t>    else</a:t>
            </a:r>
          </a:p>
          <a:p>
            <a:r>
              <a:rPr lang="en-US" sz="1400" b="1"/>
              <a:t>      emit(OPR, 0, OPR_DIV); // division</a:t>
            </a:r>
          </a:p>
          <a:p>
            <a:r>
              <a:rPr lang="en-US" sz="1400" b="1"/>
              <a:t>  }</a:t>
            </a:r>
          </a:p>
          <a:p>
            <a:r>
              <a:rPr lang="en-US" sz="1400" b="1"/>
              <a:t>}</a:t>
            </a:r>
          </a:p>
        </p:txBody>
      </p:sp>
      <p:sp>
        <p:nvSpPr>
          <p:cNvPr id="50183" name="Text Box 5"/>
          <p:cNvSpPr txBox="1">
            <a:spLocks noChangeArrowheads="1"/>
          </p:cNvSpPr>
          <p:nvPr/>
        </p:nvSpPr>
        <p:spPr bwMode="auto">
          <a:xfrm>
            <a:off x="2955925" y="1179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0184" name="Text Box 6"/>
          <p:cNvSpPr txBox="1">
            <a:spLocks noChangeArrowheads="1"/>
          </p:cNvSpPr>
          <p:nvPr/>
        </p:nvSpPr>
        <p:spPr bwMode="auto">
          <a:xfrm>
            <a:off x="457200" y="1295400"/>
            <a:ext cx="3959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&lt;term&gt; </a:t>
            </a:r>
            <a:r>
              <a:rPr lang="en-US">
                <a:sym typeface="Wingdings" pitchFamily="2" charset="2"/>
              </a:rPr>
              <a:t> &lt;factor&gt; { ( * | / ) &lt;factor&gt; }</a:t>
            </a:r>
            <a:endParaRPr lang="en-US"/>
          </a:p>
        </p:txBody>
      </p:sp>
      <p:sp>
        <p:nvSpPr>
          <p:cNvPr id="50185" name="Text Box 7"/>
          <p:cNvSpPr txBox="1">
            <a:spLocks noChangeArrowheads="1"/>
          </p:cNvSpPr>
          <p:nvPr/>
        </p:nvSpPr>
        <p:spPr bwMode="auto">
          <a:xfrm>
            <a:off x="5851525" y="2551113"/>
            <a:ext cx="1809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Parsing  &lt;term&gt;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222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A1B4E0-B97A-41E7-8275-3345D0ED1256}" type="slidenum">
              <a:rPr lang="en-US"/>
              <a:pPr/>
              <a:t>19</a:t>
            </a:fld>
            <a:endParaRPr lang="en-US"/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  <a:ea typeface="ＭＳ Ｐゴシック" pitchFamily="34" charset="-128"/>
              </a:rPr>
              <a:t>Parsing and generating pcode</a:t>
            </a:r>
          </a:p>
        </p:txBody>
      </p:sp>
      <p:sp>
        <p:nvSpPr>
          <p:cNvPr id="52229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30" name="Text Box 4"/>
          <p:cNvSpPr txBox="1">
            <a:spLocks noChangeArrowheads="1"/>
          </p:cNvSpPr>
          <p:nvPr/>
        </p:nvSpPr>
        <p:spPr bwMode="auto">
          <a:xfrm>
            <a:off x="457200" y="1981200"/>
            <a:ext cx="3581400" cy="327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If (token == ifsym)</a:t>
            </a:r>
          </a:p>
          <a:p>
            <a:r>
              <a:rPr lang="en-US" sz="1600" b="1"/>
              <a:t>   {</a:t>
            </a:r>
          </a:p>
          <a:p>
            <a:r>
              <a:rPr lang="en-US" sz="1600" b="1"/>
              <a:t>     getNextToken( );</a:t>
            </a:r>
          </a:p>
          <a:p>
            <a:r>
              <a:rPr lang="en-US" sz="1600" b="1"/>
              <a:t>     condition( );</a:t>
            </a:r>
          </a:p>
          <a:p>
            <a:r>
              <a:rPr lang="en-US" sz="1600" b="1"/>
              <a:t>     if(token != thensym)</a:t>
            </a:r>
          </a:p>
          <a:p>
            <a:r>
              <a:rPr lang="en-US" sz="1600" b="1"/>
              <a:t>        error(16);  // then expected</a:t>
            </a:r>
          </a:p>
          <a:p>
            <a:r>
              <a:rPr lang="en-US" sz="1600" b="1"/>
              <a:t>     else</a:t>
            </a:r>
          </a:p>
          <a:p>
            <a:r>
              <a:rPr lang="en-US" sz="1600" b="1"/>
              <a:t>        getNextToken( );</a:t>
            </a:r>
          </a:p>
          <a:p>
            <a:r>
              <a:rPr lang="en-US" sz="1600" b="1"/>
              <a:t>    </a:t>
            </a:r>
            <a:r>
              <a:rPr lang="en-US" sz="1600" b="1">
                <a:solidFill>
                  <a:srgbClr val="0000FF"/>
                </a:solidFill>
              </a:rPr>
              <a:t> ctemp = cx;</a:t>
            </a:r>
          </a:p>
          <a:p>
            <a:r>
              <a:rPr lang="en-US" sz="1600" b="1"/>
              <a:t>     emit(JPC, 0, 0);</a:t>
            </a:r>
          </a:p>
          <a:p>
            <a:r>
              <a:rPr lang="en-US" sz="1600" b="1"/>
              <a:t>     statement( );</a:t>
            </a:r>
          </a:p>
          <a:p>
            <a:r>
              <a:rPr lang="en-US" sz="1600" b="1"/>
              <a:t>     code[ctemp].m = cx; </a:t>
            </a:r>
          </a:p>
          <a:p>
            <a:r>
              <a:rPr lang="en-US" sz="1600" b="1"/>
              <a:t>   }</a:t>
            </a:r>
          </a:p>
        </p:txBody>
      </p:sp>
      <p:sp>
        <p:nvSpPr>
          <p:cNvPr id="52231" name="Text Box 5"/>
          <p:cNvSpPr txBox="1">
            <a:spLocks noChangeArrowheads="1"/>
          </p:cNvSpPr>
          <p:nvPr/>
        </p:nvSpPr>
        <p:spPr bwMode="auto">
          <a:xfrm>
            <a:off x="2955925" y="1179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2232" name="Text Box 6"/>
          <p:cNvSpPr txBox="1">
            <a:spLocks noChangeArrowheads="1"/>
          </p:cNvSpPr>
          <p:nvPr/>
        </p:nvSpPr>
        <p:spPr bwMode="auto">
          <a:xfrm>
            <a:off x="457200" y="1371600"/>
            <a:ext cx="3397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If</a:t>
            </a:r>
            <a:r>
              <a:rPr lang="en-US"/>
              <a:t> &lt;condition&gt; </a:t>
            </a:r>
            <a:r>
              <a:rPr lang="en-US">
                <a:solidFill>
                  <a:srgbClr val="0000FF"/>
                </a:solidFill>
              </a:rPr>
              <a:t>then </a:t>
            </a:r>
            <a:r>
              <a:rPr lang="en-US"/>
              <a:t>&lt;statement&gt;</a:t>
            </a:r>
          </a:p>
        </p:txBody>
      </p:sp>
      <p:sp>
        <p:nvSpPr>
          <p:cNvPr id="52233" name="Text Box 7"/>
          <p:cNvSpPr txBox="1">
            <a:spLocks noChangeArrowheads="1"/>
          </p:cNvSpPr>
          <p:nvPr/>
        </p:nvSpPr>
        <p:spPr bwMode="auto">
          <a:xfrm>
            <a:off x="4800600" y="1905000"/>
            <a:ext cx="3295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Parsing the construct IF-THEN</a:t>
            </a:r>
          </a:p>
        </p:txBody>
      </p:sp>
      <p:sp>
        <p:nvSpPr>
          <p:cNvPr id="52234" name="Text Box 8"/>
          <p:cNvSpPr txBox="1">
            <a:spLocks noChangeArrowheads="1"/>
          </p:cNvSpPr>
          <p:nvPr/>
        </p:nvSpPr>
        <p:spPr bwMode="auto">
          <a:xfrm>
            <a:off x="5867400" y="3276600"/>
            <a:ext cx="1225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JPC  0   0</a:t>
            </a:r>
          </a:p>
        </p:txBody>
      </p:sp>
      <p:sp>
        <p:nvSpPr>
          <p:cNvPr id="52235" name="Rectangle 9"/>
          <p:cNvSpPr>
            <a:spLocks noChangeArrowheads="1"/>
          </p:cNvSpPr>
          <p:nvPr/>
        </p:nvSpPr>
        <p:spPr bwMode="auto">
          <a:xfrm>
            <a:off x="5867400" y="3276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6" name="Rectangle 10"/>
          <p:cNvSpPr>
            <a:spLocks noChangeArrowheads="1"/>
          </p:cNvSpPr>
          <p:nvPr/>
        </p:nvSpPr>
        <p:spPr bwMode="auto">
          <a:xfrm>
            <a:off x="5867400" y="3657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statement</a:t>
            </a:r>
          </a:p>
        </p:txBody>
      </p:sp>
      <p:sp>
        <p:nvSpPr>
          <p:cNvPr id="52237" name="Rectangle 11"/>
          <p:cNvSpPr>
            <a:spLocks noChangeArrowheads="1"/>
          </p:cNvSpPr>
          <p:nvPr/>
        </p:nvSpPr>
        <p:spPr bwMode="auto">
          <a:xfrm>
            <a:off x="5867400" y="4038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8" name="Rectangle 12"/>
          <p:cNvSpPr>
            <a:spLocks noChangeArrowheads="1"/>
          </p:cNvSpPr>
          <p:nvPr/>
        </p:nvSpPr>
        <p:spPr bwMode="auto">
          <a:xfrm>
            <a:off x="5867400" y="4419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39" name="Rectangle 13"/>
          <p:cNvSpPr>
            <a:spLocks noChangeArrowheads="1"/>
          </p:cNvSpPr>
          <p:nvPr/>
        </p:nvSpPr>
        <p:spPr bwMode="auto">
          <a:xfrm>
            <a:off x="5867400" y="4800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240" name="Text Box 14"/>
          <p:cNvSpPr txBox="1">
            <a:spLocks noChangeArrowheads="1"/>
          </p:cNvSpPr>
          <p:nvPr/>
        </p:nvSpPr>
        <p:spPr bwMode="auto">
          <a:xfrm>
            <a:off x="6096000" y="2743200"/>
            <a:ext cx="679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code</a:t>
            </a:r>
          </a:p>
        </p:txBody>
      </p:sp>
      <p:sp>
        <p:nvSpPr>
          <p:cNvPr id="52241" name="Text Box 15"/>
          <p:cNvSpPr txBox="1">
            <a:spLocks noChangeArrowheads="1"/>
          </p:cNvSpPr>
          <p:nvPr/>
        </p:nvSpPr>
        <p:spPr bwMode="auto">
          <a:xfrm>
            <a:off x="7467600" y="3276600"/>
            <a:ext cx="1295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solidFill>
                  <a:srgbClr val="0000FF"/>
                </a:solidFill>
              </a:rPr>
              <a:t>ctemp = cx  </a:t>
            </a:r>
          </a:p>
        </p:txBody>
      </p:sp>
      <p:sp>
        <p:nvSpPr>
          <p:cNvPr id="52242" name="Rectangle 19"/>
          <p:cNvSpPr>
            <a:spLocks noChangeArrowheads="1"/>
          </p:cNvSpPr>
          <p:nvPr/>
        </p:nvSpPr>
        <p:spPr bwMode="auto">
          <a:xfrm>
            <a:off x="5867400" y="4419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statement</a:t>
            </a:r>
          </a:p>
        </p:txBody>
      </p:sp>
      <p:sp>
        <p:nvSpPr>
          <p:cNvPr id="52243" name="Rectangle 20"/>
          <p:cNvSpPr>
            <a:spLocks noChangeArrowheads="1"/>
          </p:cNvSpPr>
          <p:nvPr/>
        </p:nvSpPr>
        <p:spPr bwMode="auto">
          <a:xfrm>
            <a:off x="5867400" y="4038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statement</a:t>
            </a:r>
          </a:p>
        </p:txBody>
      </p:sp>
      <p:sp>
        <p:nvSpPr>
          <p:cNvPr id="52244" name="Line 21"/>
          <p:cNvSpPr>
            <a:spLocks noChangeShapeType="1"/>
          </p:cNvSpPr>
          <p:nvPr/>
        </p:nvSpPr>
        <p:spPr bwMode="auto">
          <a:xfrm flipH="1">
            <a:off x="7162800" y="3505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741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D7617A7-199F-464D-BA0A-15C0C3C1C1D1}" type="slidenum">
              <a:rPr lang="en-US"/>
              <a:pPr/>
              <a:t>2</a:t>
            </a:fld>
            <a:endParaRPr lang="en-US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762000" y="1828800"/>
            <a:ext cx="7848600" cy="317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endParaRPr lang="en-US" sz="4400" b="1">
              <a:solidFill>
                <a:srgbClr val="3366FF"/>
              </a:solidFill>
            </a:endParaRPr>
          </a:p>
          <a:p>
            <a:pPr marL="457200" indent="-457200" algn="ctr"/>
            <a:r>
              <a:rPr lang="en-US" sz="4400" b="1">
                <a:solidFill>
                  <a:srgbClr val="3366FF"/>
                </a:solidFill>
              </a:rPr>
              <a:t>Intermediate </a:t>
            </a:r>
          </a:p>
          <a:p>
            <a:pPr marL="457200" indent="-457200" algn="ctr"/>
            <a:r>
              <a:rPr lang="en-US" sz="4400" b="1">
                <a:solidFill>
                  <a:srgbClr val="3366FF"/>
                </a:solidFill>
              </a:rPr>
              <a:t>Code Generation</a:t>
            </a:r>
          </a:p>
          <a:p>
            <a:pPr marL="457200" indent="-457200" algn="ctr"/>
            <a:r>
              <a:rPr lang="en-US" sz="4400" b="1">
                <a:solidFill>
                  <a:srgbClr val="3366FF"/>
                </a:solidFill>
              </a:rPr>
              <a:t> </a:t>
            </a:r>
          </a:p>
          <a:p>
            <a:pPr marL="457200" indent="-457200" algn="ctr">
              <a:lnSpc>
                <a:spcPct val="90000"/>
              </a:lnSpc>
              <a:spcBef>
                <a:spcPct val="2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7414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427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65C3EF-86DB-4AC1-8199-5FC1094E7D46}" type="slidenum">
              <a:rPr lang="en-US"/>
              <a:pPr/>
              <a:t>20</a:t>
            </a:fld>
            <a:endParaRPr lang="en-US"/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  <a:ea typeface="ＭＳ Ｐゴシック" pitchFamily="34" charset="-128"/>
              </a:rPr>
              <a:t>Parsing and generating pcode</a:t>
            </a:r>
          </a:p>
        </p:txBody>
      </p:sp>
      <p:sp>
        <p:nvSpPr>
          <p:cNvPr id="54277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4278" name="Text Box 4"/>
          <p:cNvSpPr txBox="1">
            <a:spLocks noChangeArrowheads="1"/>
          </p:cNvSpPr>
          <p:nvPr/>
        </p:nvSpPr>
        <p:spPr bwMode="auto">
          <a:xfrm>
            <a:off x="457200" y="1981200"/>
            <a:ext cx="3581400" cy="327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If (token == ifsym)</a:t>
            </a:r>
          </a:p>
          <a:p>
            <a:r>
              <a:rPr lang="en-US" sz="1600" b="1"/>
              <a:t>   {</a:t>
            </a:r>
          </a:p>
          <a:p>
            <a:r>
              <a:rPr lang="en-US" sz="1600" b="1"/>
              <a:t>     getNextToken( );</a:t>
            </a:r>
          </a:p>
          <a:p>
            <a:r>
              <a:rPr lang="en-US" sz="1600" b="1"/>
              <a:t>     condition( );</a:t>
            </a:r>
          </a:p>
          <a:p>
            <a:r>
              <a:rPr lang="en-US" sz="1600" b="1"/>
              <a:t>     if(token != thensym)</a:t>
            </a:r>
          </a:p>
          <a:p>
            <a:r>
              <a:rPr lang="en-US" sz="1600" b="1"/>
              <a:t>        error(16);  // then expected</a:t>
            </a:r>
          </a:p>
          <a:p>
            <a:r>
              <a:rPr lang="en-US" sz="1600" b="1"/>
              <a:t>     else</a:t>
            </a:r>
          </a:p>
          <a:p>
            <a:r>
              <a:rPr lang="en-US" sz="1600" b="1"/>
              <a:t>        getNextToken( );</a:t>
            </a:r>
          </a:p>
          <a:p>
            <a:r>
              <a:rPr lang="en-US" sz="1600" b="1"/>
              <a:t>     ctemp = cx;</a:t>
            </a:r>
          </a:p>
          <a:p>
            <a:r>
              <a:rPr lang="en-US" sz="1600" b="1"/>
              <a:t>     emit(JPC, 0, 0);</a:t>
            </a:r>
          </a:p>
          <a:p>
            <a:r>
              <a:rPr lang="en-US" sz="1600" b="1"/>
              <a:t>     statement( );</a:t>
            </a:r>
          </a:p>
          <a:p>
            <a:r>
              <a:rPr lang="en-US" sz="1600" b="1"/>
              <a:t>     </a:t>
            </a:r>
            <a:r>
              <a:rPr lang="en-US" sz="1600" b="1">
                <a:solidFill>
                  <a:srgbClr val="0000FF"/>
                </a:solidFill>
              </a:rPr>
              <a:t>code[ctemp].m = cx; </a:t>
            </a:r>
          </a:p>
          <a:p>
            <a:r>
              <a:rPr lang="en-US" sz="1600" b="1"/>
              <a:t>   }</a:t>
            </a:r>
          </a:p>
        </p:txBody>
      </p:sp>
      <p:sp>
        <p:nvSpPr>
          <p:cNvPr id="54279" name="Text Box 5"/>
          <p:cNvSpPr txBox="1">
            <a:spLocks noChangeArrowheads="1"/>
          </p:cNvSpPr>
          <p:nvPr/>
        </p:nvSpPr>
        <p:spPr bwMode="auto">
          <a:xfrm>
            <a:off x="2955925" y="1179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4280" name="Text Box 6"/>
          <p:cNvSpPr txBox="1">
            <a:spLocks noChangeArrowheads="1"/>
          </p:cNvSpPr>
          <p:nvPr/>
        </p:nvSpPr>
        <p:spPr bwMode="auto">
          <a:xfrm>
            <a:off x="457200" y="1371600"/>
            <a:ext cx="3397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If</a:t>
            </a:r>
            <a:r>
              <a:rPr lang="en-US"/>
              <a:t> &lt;condition&gt; </a:t>
            </a:r>
            <a:r>
              <a:rPr lang="en-US">
                <a:solidFill>
                  <a:srgbClr val="0000FF"/>
                </a:solidFill>
              </a:rPr>
              <a:t>then </a:t>
            </a:r>
            <a:r>
              <a:rPr lang="en-US"/>
              <a:t>&lt;statement&gt;</a:t>
            </a:r>
          </a:p>
        </p:txBody>
      </p:sp>
      <p:sp>
        <p:nvSpPr>
          <p:cNvPr id="54281" name="Text Box 7"/>
          <p:cNvSpPr txBox="1">
            <a:spLocks noChangeArrowheads="1"/>
          </p:cNvSpPr>
          <p:nvPr/>
        </p:nvSpPr>
        <p:spPr bwMode="auto">
          <a:xfrm>
            <a:off x="4800600" y="1905000"/>
            <a:ext cx="3295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Parsing the construct IF-THEN</a:t>
            </a:r>
          </a:p>
        </p:txBody>
      </p:sp>
      <p:sp>
        <p:nvSpPr>
          <p:cNvPr id="54282" name="Text Box 8"/>
          <p:cNvSpPr txBox="1">
            <a:spLocks noChangeArrowheads="1"/>
          </p:cNvSpPr>
          <p:nvPr/>
        </p:nvSpPr>
        <p:spPr bwMode="auto">
          <a:xfrm>
            <a:off x="5867400" y="3276600"/>
            <a:ext cx="12255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JPC  0 </a:t>
            </a:r>
            <a:r>
              <a:rPr lang="en-US" b="1">
                <a:solidFill>
                  <a:srgbClr val="0000FF"/>
                </a:solidFill>
              </a:rPr>
              <a:t>cx</a:t>
            </a:r>
          </a:p>
        </p:txBody>
      </p:sp>
      <p:sp>
        <p:nvSpPr>
          <p:cNvPr id="54283" name="Rectangle 9"/>
          <p:cNvSpPr>
            <a:spLocks noChangeArrowheads="1"/>
          </p:cNvSpPr>
          <p:nvPr/>
        </p:nvSpPr>
        <p:spPr bwMode="auto">
          <a:xfrm>
            <a:off x="5867400" y="3276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4" name="Rectangle 10"/>
          <p:cNvSpPr>
            <a:spLocks noChangeArrowheads="1"/>
          </p:cNvSpPr>
          <p:nvPr/>
        </p:nvSpPr>
        <p:spPr bwMode="auto">
          <a:xfrm>
            <a:off x="5867400" y="3657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statement</a:t>
            </a:r>
          </a:p>
        </p:txBody>
      </p:sp>
      <p:sp>
        <p:nvSpPr>
          <p:cNvPr id="54285" name="Rectangle 11"/>
          <p:cNvSpPr>
            <a:spLocks noChangeArrowheads="1"/>
          </p:cNvSpPr>
          <p:nvPr/>
        </p:nvSpPr>
        <p:spPr bwMode="auto">
          <a:xfrm>
            <a:off x="5867400" y="4038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6" name="Rectangle 12"/>
          <p:cNvSpPr>
            <a:spLocks noChangeArrowheads="1"/>
          </p:cNvSpPr>
          <p:nvPr/>
        </p:nvSpPr>
        <p:spPr bwMode="auto">
          <a:xfrm>
            <a:off x="5867400" y="4419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7" name="Rectangle 13"/>
          <p:cNvSpPr>
            <a:spLocks noChangeArrowheads="1"/>
          </p:cNvSpPr>
          <p:nvPr/>
        </p:nvSpPr>
        <p:spPr bwMode="auto">
          <a:xfrm>
            <a:off x="5867400" y="4800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8" name="Text Box 14"/>
          <p:cNvSpPr txBox="1">
            <a:spLocks noChangeArrowheads="1"/>
          </p:cNvSpPr>
          <p:nvPr/>
        </p:nvSpPr>
        <p:spPr bwMode="auto">
          <a:xfrm>
            <a:off x="6096000" y="2743200"/>
            <a:ext cx="679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code</a:t>
            </a:r>
          </a:p>
        </p:txBody>
      </p:sp>
      <p:sp>
        <p:nvSpPr>
          <p:cNvPr id="54289" name="Text Box 15"/>
          <p:cNvSpPr txBox="1">
            <a:spLocks noChangeArrowheads="1"/>
          </p:cNvSpPr>
          <p:nvPr/>
        </p:nvSpPr>
        <p:spPr bwMode="auto">
          <a:xfrm>
            <a:off x="7543800" y="3276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ctemp  </a:t>
            </a:r>
          </a:p>
        </p:txBody>
      </p:sp>
      <p:sp>
        <p:nvSpPr>
          <p:cNvPr id="54290" name="Line 16"/>
          <p:cNvSpPr>
            <a:spLocks noChangeShapeType="1"/>
          </p:cNvSpPr>
          <p:nvPr/>
        </p:nvSpPr>
        <p:spPr bwMode="auto">
          <a:xfrm flipH="1">
            <a:off x="7162800" y="4953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4291" name="Text Box 17"/>
          <p:cNvSpPr txBox="1">
            <a:spLocks noChangeArrowheads="1"/>
          </p:cNvSpPr>
          <p:nvPr/>
        </p:nvSpPr>
        <p:spPr bwMode="auto">
          <a:xfrm>
            <a:off x="7620000" y="4724400"/>
            <a:ext cx="4540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cx</a:t>
            </a:r>
            <a:r>
              <a:rPr lang="en-US"/>
              <a:t> </a:t>
            </a:r>
          </a:p>
        </p:txBody>
      </p:sp>
      <p:sp>
        <p:nvSpPr>
          <p:cNvPr id="54292" name="Rectangle 19"/>
          <p:cNvSpPr>
            <a:spLocks noChangeArrowheads="1"/>
          </p:cNvSpPr>
          <p:nvPr/>
        </p:nvSpPr>
        <p:spPr bwMode="auto">
          <a:xfrm>
            <a:off x="5867400" y="4419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statement</a:t>
            </a:r>
          </a:p>
        </p:txBody>
      </p:sp>
      <p:sp>
        <p:nvSpPr>
          <p:cNvPr id="54293" name="Rectangle 20"/>
          <p:cNvSpPr>
            <a:spLocks noChangeArrowheads="1"/>
          </p:cNvSpPr>
          <p:nvPr/>
        </p:nvSpPr>
        <p:spPr bwMode="auto">
          <a:xfrm>
            <a:off x="5867400" y="4038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statement</a:t>
            </a:r>
          </a:p>
        </p:txBody>
      </p:sp>
      <p:sp>
        <p:nvSpPr>
          <p:cNvPr id="54294" name="Line 21"/>
          <p:cNvSpPr>
            <a:spLocks noChangeShapeType="1"/>
          </p:cNvSpPr>
          <p:nvPr/>
        </p:nvSpPr>
        <p:spPr bwMode="auto">
          <a:xfrm flipH="1">
            <a:off x="7162800" y="3505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4295" name="Rectangle 22"/>
          <p:cNvSpPr>
            <a:spLocks noChangeArrowheads="1"/>
          </p:cNvSpPr>
          <p:nvPr/>
        </p:nvSpPr>
        <p:spPr bwMode="auto">
          <a:xfrm>
            <a:off x="2209800" y="5562600"/>
            <a:ext cx="3422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  changes JPC 0 0 to JPC 0 cx</a:t>
            </a:r>
          </a:p>
        </p:txBody>
      </p:sp>
      <p:sp>
        <p:nvSpPr>
          <p:cNvPr id="54296" name="Line 23"/>
          <p:cNvSpPr>
            <a:spLocks noChangeShapeType="1"/>
          </p:cNvSpPr>
          <p:nvPr/>
        </p:nvSpPr>
        <p:spPr bwMode="auto">
          <a:xfrm>
            <a:off x="2971800" y="4876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4297" name="Line 24"/>
          <p:cNvSpPr>
            <a:spLocks noChangeShapeType="1"/>
          </p:cNvSpPr>
          <p:nvPr/>
        </p:nvSpPr>
        <p:spPr bwMode="auto">
          <a:xfrm>
            <a:off x="3962400" y="4876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632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B42215-C1DF-42DA-A193-DD57B5655E2F}" type="slidenum">
              <a:rPr lang="en-US"/>
              <a:pPr/>
              <a:t>21</a:t>
            </a:fld>
            <a:endParaRPr lang="en-US"/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  <a:ea typeface="ＭＳ Ｐゴシック" pitchFamily="34" charset="-128"/>
              </a:rPr>
              <a:t>Parsing and generating pcode</a:t>
            </a:r>
          </a:p>
        </p:txBody>
      </p:sp>
      <p:sp>
        <p:nvSpPr>
          <p:cNvPr id="56325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6326" name="Text Box 4"/>
          <p:cNvSpPr txBox="1">
            <a:spLocks noChangeArrowheads="1"/>
          </p:cNvSpPr>
          <p:nvPr/>
        </p:nvSpPr>
        <p:spPr bwMode="auto">
          <a:xfrm>
            <a:off x="457200" y="1981200"/>
            <a:ext cx="358140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If (token == whilesym)</a:t>
            </a:r>
          </a:p>
          <a:p>
            <a:r>
              <a:rPr lang="en-US" sz="1600" b="1"/>
              <a:t>   { cx1 =cx;</a:t>
            </a:r>
          </a:p>
          <a:p>
            <a:r>
              <a:rPr lang="en-US" sz="1600" b="1"/>
              <a:t>     getNextToken( );</a:t>
            </a:r>
          </a:p>
          <a:p>
            <a:r>
              <a:rPr lang="en-US" sz="1600" b="1"/>
              <a:t>     condition( );</a:t>
            </a:r>
          </a:p>
          <a:p>
            <a:r>
              <a:rPr lang="en-US" sz="1600" b="1"/>
              <a:t>     cx2 = cx;</a:t>
            </a:r>
          </a:p>
          <a:p>
            <a:r>
              <a:rPr lang="en-US" sz="1600" b="1"/>
              <a:t>     gen(JPC, 0, 0)</a:t>
            </a:r>
          </a:p>
          <a:p>
            <a:r>
              <a:rPr lang="en-US" sz="1600" b="1"/>
              <a:t>     if(token != dosym)</a:t>
            </a:r>
          </a:p>
          <a:p>
            <a:r>
              <a:rPr lang="en-US" sz="1600" b="1"/>
              <a:t>        error(18);  // then expected</a:t>
            </a:r>
          </a:p>
          <a:p>
            <a:r>
              <a:rPr lang="en-US" sz="1600" b="1"/>
              <a:t>     else</a:t>
            </a:r>
          </a:p>
          <a:p>
            <a:r>
              <a:rPr lang="en-US" sz="1600" b="1"/>
              <a:t>        getNextToken( );</a:t>
            </a:r>
          </a:p>
          <a:p>
            <a:r>
              <a:rPr lang="en-US" sz="1600" b="1"/>
              <a:t>     statement( );</a:t>
            </a:r>
          </a:p>
          <a:p>
            <a:r>
              <a:rPr lang="en-US" sz="1600" b="1"/>
              <a:t>     gen(JMP, 0, cx1);</a:t>
            </a:r>
          </a:p>
          <a:p>
            <a:r>
              <a:rPr lang="en-US" sz="1600" b="1"/>
              <a:t>     code[cx2].m = cx; </a:t>
            </a:r>
          </a:p>
          <a:p>
            <a:r>
              <a:rPr lang="en-US" sz="1600" b="1"/>
              <a:t>   }</a:t>
            </a:r>
          </a:p>
        </p:txBody>
      </p:sp>
      <p:sp>
        <p:nvSpPr>
          <p:cNvPr id="56327" name="Text Box 5"/>
          <p:cNvSpPr txBox="1">
            <a:spLocks noChangeArrowheads="1"/>
          </p:cNvSpPr>
          <p:nvPr/>
        </p:nvSpPr>
        <p:spPr bwMode="auto">
          <a:xfrm>
            <a:off x="2955925" y="1179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6328" name="Text Box 6"/>
          <p:cNvSpPr txBox="1">
            <a:spLocks noChangeArrowheads="1"/>
          </p:cNvSpPr>
          <p:nvPr/>
        </p:nvSpPr>
        <p:spPr bwMode="auto">
          <a:xfrm>
            <a:off x="457200" y="1371600"/>
            <a:ext cx="36496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while</a:t>
            </a:r>
            <a:r>
              <a:rPr lang="en-US"/>
              <a:t> &lt;condition&gt; </a:t>
            </a:r>
            <a:r>
              <a:rPr lang="en-US">
                <a:solidFill>
                  <a:srgbClr val="0000FF"/>
                </a:solidFill>
              </a:rPr>
              <a:t>do </a:t>
            </a:r>
            <a:r>
              <a:rPr lang="en-US"/>
              <a:t>&lt;statement&gt;</a:t>
            </a:r>
          </a:p>
        </p:txBody>
      </p:sp>
      <p:sp>
        <p:nvSpPr>
          <p:cNvPr id="56329" name="Text Box 7"/>
          <p:cNvSpPr txBox="1">
            <a:spLocks noChangeArrowheads="1"/>
          </p:cNvSpPr>
          <p:nvPr/>
        </p:nvSpPr>
        <p:spPr bwMode="auto">
          <a:xfrm>
            <a:off x="4800600" y="1905000"/>
            <a:ext cx="3571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Parsing the construct WHILE-DO</a:t>
            </a:r>
          </a:p>
        </p:txBody>
      </p:sp>
      <p:sp>
        <p:nvSpPr>
          <p:cNvPr id="56330" name="Text Box 8"/>
          <p:cNvSpPr txBox="1">
            <a:spLocks noChangeArrowheads="1"/>
          </p:cNvSpPr>
          <p:nvPr/>
        </p:nvSpPr>
        <p:spPr bwMode="auto">
          <a:xfrm>
            <a:off x="5867400" y="3276600"/>
            <a:ext cx="1225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condition</a:t>
            </a:r>
          </a:p>
        </p:txBody>
      </p:sp>
      <p:sp>
        <p:nvSpPr>
          <p:cNvPr id="56331" name="Rectangle 9"/>
          <p:cNvSpPr>
            <a:spLocks noChangeArrowheads="1"/>
          </p:cNvSpPr>
          <p:nvPr/>
        </p:nvSpPr>
        <p:spPr bwMode="auto">
          <a:xfrm>
            <a:off x="5867400" y="3276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2" name="Rectangle 10"/>
          <p:cNvSpPr>
            <a:spLocks noChangeArrowheads="1"/>
          </p:cNvSpPr>
          <p:nvPr/>
        </p:nvSpPr>
        <p:spPr bwMode="auto">
          <a:xfrm>
            <a:off x="5867400" y="3657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JPC  0  cx</a:t>
            </a:r>
          </a:p>
        </p:txBody>
      </p:sp>
      <p:sp>
        <p:nvSpPr>
          <p:cNvPr id="56333" name="Rectangle 11"/>
          <p:cNvSpPr>
            <a:spLocks noChangeArrowheads="1"/>
          </p:cNvSpPr>
          <p:nvPr/>
        </p:nvSpPr>
        <p:spPr bwMode="auto">
          <a:xfrm>
            <a:off x="5867400" y="4038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4" name="Rectangle 12"/>
          <p:cNvSpPr>
            <a:spLocks noChangeArrowheads="1"/>
          </p:cNvSpPr>
          <p:nvPr/>
        </p:nvSpPr>
        <p:spPr bwMode="auto">
          <a:xfrm>
            <a:off x="5867400" y="4419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5" name="Rectangle 13"/>
          <p:cNvSpPr>
            <a:spLocks noChangeArrowheads="1"/>
          </p:cNvSpPr>
          <p:nvPr/>
        </p:nvSpPr>
        <p:spPr bwMode="auto">
          <a:xfrm>
            <a:off x="5867400" y="4800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6" name="Text Box 14"/>
          <p:cNvSpPr txBox="1">
            <a:spLocks noChangeArrowheads="1"/>
          </p:cNvSpPr>
          <p:nvPr/>
        </p:nvSpPr>
        <p:spPr bwMode="auto">
          <a:xfrm>
            <a:off x="6096000" y="2743200"/>
            <a:ext cx="679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code</a:t>
            </a:r>
          </a:p>
        </p:txBody>
      </p:sp>
      <p:sp>
        <p:nvSpPr>
          <p:cNvPr id="56337" name="Text Box 15"/>
          <p:cNvSpPr txBox="1">
            <a:spLocks noChangeArrowheads="1"/>
          </p:cNvSpPr>
          <p:nvPr/>
        </p:nvSpPr>
        <p:spPr bwMode="auto">
          <a:xfrm>
            <a:off x="7543800" y="3276600"/>
            <a:ext cx="1143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cx1  </a:t>
            </a:r>
          </a:p>
        </p:txBody>
      </p:sp>
      <p:sp>
        <p:nvSpPr>
          <p:cNvPr id="56338" name="Line 16"/>
          <p:cNvSpPr>
            <a:spLocks noChangeShapeType="1"/>
          </p:cNvSpPr>
          <p:nvPr/>
        </p:nvSpPr>
        <p:spPr bwMode="auto">
          <a:xfrm flipH="1">
            <a:off x="7162800" y="5410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6339" name="Text Box 17"/>
          <p:cNvSpPr txBox="1">
            <a:spLocks noChangeArrowheads="1"/>
          </p:cNvSpPr>
          <p:nvPr/>
        </p:nvSpPr>
        <p:spPr bwMode="auto">
          <a:xfrm>
            <a:off x="7620000" y="5181600"/>
            <a:ext cx="476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cx </a:t>
            </a:r>
          </a:p>
        </p:txBody>
      </p:sp>
      <p:sp>
        <p:nvSpPr>
          <p:cNvPr id="56340" name="Rectangle 19"/>
          <p:cNvSpPr>
            <a:spLocks noChangeArrowheads="1"/>
          </p:cNvSpPr>
          <p:nvPr/>
        </p:nvSpPr>
        <p:spPr bwMode="auto">
          <a:xfrm>
            <a:off x="5867400" y="4419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statement</a:t>
            </a:r>
          </a:p>
        </p:txBody>
      </p:sp>
      <p:sp>
        <p:nvSpPr>
          <p:cNvPr id="56341" name="Rectangle 20"/>
          <p:cNvSpPr>
            <a:spLocks noChangeArrowheads="1"/>
          </p:cNvSpPr>
          <p:nvPr/>
        </p:nvSpPr>
        <p:spPr bwMode="auto">
          <a:xfrm>
            <a:off x="5867400" y="4038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statement</a:t>
            </a:r>
          </a:p>
        </p:txBody>
      </p:sp>
      <p:sp>
        <p:nvSpPr>
          <p:cNvPr id="56342" name="Line 21"/>
          <p:cNvSpPr>
            <a:spLocks noChangeShapeType="1"/>
          </p:cNvSpPr>
          <p:nvPr/>
        </p:nvSpPr>
        <p:spPr bwMode="auto">
          <a:xfrm flipH="1">
            <a:off x="7162800" y="3505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6343" name="Rectangle 22"/>
          <p:cNvSpPr>
            <a:spLocks noChangeArrowheads="1"/>
          </p:cNvSpPr>
          <p:nvPr/>
        </p:nvSpPr>
        <p:spPr bwMode="auto">
          <a:xfrm>
            <a:off x="2209800" y="55626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  </a:t>
            </a:r>
          </a:p>
        </p:txBody>
      </p:sp>
      <p:sp>
        <p:nvSpPr>
          <p:cNvPr id="56344" name="Rectangle 1"/>
          <p:cNvSpPr>
            <a:spLocks noChangeArrowheads="1"/>
          </p:cNvSpPr>
          <p:nvPr/>
        </p:nvSpPr>
        <p:spPr bwMode="auto">
          <a:xfrm>
            <a:off x="5867400" y="4800600"/>
            <a:ext cx="12573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JMP 0 cx1</a:t>
            </a:r>
          </a:p>
        </p:txBody>
      </p:sp>
      <p:sp>
        <p:nvSpPr>
          <p:cNvPr id="56345" name="Text Box 15"/>
          <p:cNvSpPr txBox="1">
            <a:spLocks noChangeArrowheads="1"/>
          </p:cNvSpPr>
          <p:nvPr/>
        </p:nvSpPr>
        <p:spPr bwMode="auto">
          <a:xfrm>
            <a:off x="7543800" y="3657600"/>
            <a:ext cx="1143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cx2  </a:t>
            </a:r>
          </a:p>
        </p:txBody>
      </p:sp>
      <p:sp>
        <p:nvSpPr>
          <p:cNvPr id="56346" name="Line 21"/>
          <p:cNvSpPr>
            <a:spLocks noChangeShapeType="1"/>
          </p:cNvSpPr>
          <p:nvPr/>
        </p:nvSpPr>
        <p:spPr bwMode="auto">
          <a:xfrm flipH="1">
            <a:off x="7162800" y="3886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6347" name="Rectangle 19"/>
          <p:cNvSpPr>
            <a:spLocks noChangeArrowheads="1"/>
          </p:cNvSpPr>
          <p:nvPr/>
        </p:nvSpPr>
        <p:spPr bwMode="auto">
          <a:xfrm>
            <a:off x="5867400" y="5181600"/>
            <a:ext cx="12192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837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B0227C-A2BD-4C44-A9B7-1F8830BC426A}" type="slidenum">
              <a:rPr lang="en-US"/>
              <a:pPr/>
              <a:t>22</a:t>
            </a:fld>
            <a:endParaRPr lang="en-US"/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58373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8374" name="Text Box 5"/>
          <p:cNvSpPr txBox="1">
            <a:spLocks noChangeArrowheads="1"/>
          </p:cNvSpPr>
          <p:nvPr/>
        </p:nvSpPr>
        <p:spPr bwMode="auto">
          <a:xfrm>
            <a:off x="3489325" y="3243263"/>
            <a:ext cx="1936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0000FF"/>
                </a:solidFill>
              </a:rPr>
              <a:t>The end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945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C5BEB4-32E8-44CA-BB4D-F8837672663E}" type="slidenum">
              <a:rPr lang="en-US"/>
              <a:pPr/>
              <a:t>3</a:t>
            </a:fld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Outline</a:t>
            </a:r>
          </a:p>
        </p:txBody>
      </p:sp>
      <p:sp>
        <p:nvSpPr>
          <p:cNvPr id="19461" name="Text Box 3"/>
          <p:cNvSpPr txBox="1">
            <a:spLocks noChangeArrowheads="1"/>
          </p:cNvSpPr>
          <p:nvPr/>
        </p:nvSpPr>
        <p:spPr bwMode="auto">
          <a:xfrm>
            <a:off x="762000" y="1828800"/>
            <a:ext cx="7848600" cy="427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 From syntax graph to parsers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 Tiny-PL/0 syntax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 Intermediate code generation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 Parsing and generating Pcode.</a:t>
            </a: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9462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150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23E427-7D7E-42F6-969B-C7A9D5953ABB}" type="slidenum">
              <a:rPr lang="en-US"/>
              <a:pPr/>
              <a:t>4</a:t>
            </a:fld>
            <a:endParaRPr lang="en-US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458200" cy="1143000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  <a:t>Building a parser from a Syntax Graph</a:t>
            </a:r>
          </a:p>
        </p:txBody>
      </p:sp>
      <p:sp>
        <p:nvSpPr>
          <p:cNvPr id="21509" name="Line 3"/>
          <p:cNvSpPr>
            <a:spLocks noChangeShapeType="1"/>
          </p:cNvSpPr>
          <p:nvPr/>
        </p:nvSpPr>
        <p:spPr bwMode="auto">
          <a:xfrm>
            <a:off x="457200" y="1143000"/>
            <a:ext cx="7924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609600" y="1143000"/>
            <a:ext cx="8162925" cy="498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400"/>
          </a:p>
          <a:p>
            <a:r>
              <a:rPr lang="en-US" sz="1400"/>
              <a:t>Transforming a grammar expressed in EBNF to syntax graph is advantageous to visualize the parsing</a:t>
            </a:r>
          </a:p>
          <a:p>
            <a:r>
              <a:rPr lang="en-US" sz="1400"/>
              <a:t>process of a sentence because the syntax graph reflects the flow of control of the parser.</a:t>
            </a:r>
          </a:p>
          <a:p>
            <a:endParaRPr lang="en-US" sz="1400"/>
          </a:p>
          <a:p>
            <a:r>
              <a:rPr lang="en-US" sz="1400" b="1" u="sng"/>
              <a:t>Rules to construct  a parser from a syntax graph (N. Wirth):</a:t>
            </a:r>
          </a:p>
          <a:p>
            <a:endParaRPr lang="en-US" sz="1400" b="1" u="sng"/>
          </a:p>
          <a:p>
            <a:r>
              <a:rPr lang="en-US" sz="1400" b="1">
                <a:solidFill>
                  <a:srgbClr val="0000FF"/>
                </a:solidFill>
              </a:rPr>
              <a:t>B1.- Reduce the system of graphs to as few individual graphs as possible </a:t>
            </a:r>
          </a:p>
          <a:p>
            <a:r>
              <a:rPr lang="en-US" sz="1400" b="1">
                <a:solidFill>
                  <a:srgbClr val="0000FF"/>
                </a:solidFill>
              </a:rPr>
              <a:t>        by appropriate substitution.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B2.- Translate each graph into a procedure declaration according to the </a:t>
            </a:r>
          </a:p>
          <a:p>
            <a:r>
              <a:rPr lang="en-US" sz="1400" b="1">
                <a:solidFill>
                  <a:srgbClr val="0000FF"/>
                </a:solidFill>
              </a:rPr>
              <a:t>        subsequent rules B3 through B7.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B3.- A sequence of elements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Is translated into the compound statement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		{ </a:t>
            </a:r>
            <a:r>
              <a:rPr lang="en-US" sz="1400" b="1"/>
              <a:t>T(S</a:t>
            </a:r>
            <a:r>
              <a:rPr lang="en-US" sz="1400" b="1" baseline="-25000"/>
              <a:t>1</a:t>
            </a:r>
            <a:r>
              <a:rPr lang="en-US" sz="1400" b="1"/>
              <a:t>); T(S</a:t>
            </a:r>
            <a:r>
              <a:rPr lang="en-US" sz="1400" b="1" baseline="-25000"/>
              <a:t>2</a:t>
            </a:r>
            <a:r>
              <a:rPr lang="en-US" sz="1400" b="1"/>
              <a:t>); …; T(S</a:t>
            </a:r>
            <a:r>
              <a:rPr lang="en-US" sz="1400" b="1" baseline="-25000"/>
              <a:t>n</a:t>
            </a:r>
            <a:r>
              <a:rPr lang="en-US" sz="1400" b="1"/>
              <a:t>)</a:t>
            </a:r>
            <a:r>
              <a:rPr lang="en-US" sz="1400" b="1">
                <a:solidFill>
                  <a:srgbClr val="0000FF"/>
                </a:solidFill>
              </a:rPr>
              <a:t> }</a:t>
            </a:r>
          </a:p>
          <a:p>
            <a:endParaRPr lang="en-US" sz="1400" b="1"/>
          </a:p>
          <a:p>
            <a:r>
              <a:rPr lang="en-US" sz="1400" b="1"/>
              <a:t> T(S) </a:t>
            </a:r>
            <a:r>
              <a:rPr lang="en-US" sz="1400" b="1">
                <a:solidFill>
                  <a:srgbClr val="0000FF"/>
                </a:solidFill>
              </a:rPr>
              <a:t>denotes the translation of graph</a:t>
            </a:r>
            <a:r>
              <a:rPr lang="en-US" sz="1400" b="1"/>
              <a:t> S</a:t>
            </a:r>
          </a:p>
        </p:txBody>
      </p:sp>
      <p:sp>
        <p:nvSpPr>
          <p:cNvPr id="21511" name="Rectangle 22"/>
          <p:cNvSpPr>
            <a:spLocks noChangeArrowheads="1"/>
          </p:cNvSpPr>
          <p:nvPr/>
        </p:nvSpPr>
        <p:spPr bwMode="auto">
          <a:xfrm>
            <a:off x="3733800" y="42672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2" name="Line 23"/>
          <p:cNvSpPr>
            <a:spLocks noChangeShapeType="1"/>
          </p:cNvSpPr>
          <p:nvPr/>
        </p:nvSpPr>
        <p:spPr bwMode="auto">
          <a:xfrm>
            <a:off x="3124200" y="4495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1513" name="Line 24"/>
          <p:cNvSpPr>
            <a:spLocks noChangeShapeType="1"/>
          </p:cNvSpPr>
          <p:nvPr/>
        </p:nvSpPr>
        <p:spPr bwMode="auto">
          <a:xfrm>
            <a:off x="4343400" y="4495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1514" name="Rectangle 25"/>
          <p:cNvSpPr>
            <a:spLocks noChangeArrowheads="1"/>
          </p:cNvSpPr>
          <p:nvPr/>
        </p:nvSpPr>
        <p:spPr bwMode="auto">
          <a:xfrm>
            <a:off x="3810000" y="43434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 S</a:t>
            </a:r>
            <a:r>
              <a:rPr lang="en-US" sz="1400" b="1" baseline="-25000"/>
              <a:t>2</a:t>
            </a:r>
          </a:p>
        </p:txBody>
      </p:sp>
      <p:sp>
        <p:nvSpPr>
          <p:cNvPr id="21515" name="Rectangle 26"/>
          <p:cNvSpPr>
            <a:spLocks noChangeArrowheads="1"/>
          </p:cNvSpPr>
          <p:nvPr/>
        </p:nvSpPr>
        <p:spPr bwMode="auto">
          <a:xfrm>
            <a:off x="5486400" y="42672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6" name="Line 27"/>
          <p:cNvSpPr>
            <a:spLocks noChangeShapeType="1"/>
          </p:cNvSpPr>
          <p:nvPr/>
        </p:nvSpPr>
        <p:spPr bwMode="auto">
          <a:xfrm>
            <a:off x="6096000" y="4495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1517" name="Rectangle 28"/>
          <p:cNvSpPr>
            <a:spLocks noChangeArrowheads="1"/>
          </p:cNvSpPr>
          <p:nvPr/>
        </p:nvSpPr>
        <p:spPr bwMode="auto">
          <a:xfrm>
            <a:off x="5562600" y="43434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 S</a:t>
            </a:r>
            <a:r>
              <a:rPr lang="en-US" sz="1400" b="1" baseline="-25000"/>
              <a:t>m</a:t>
            </a:r>
          </a:p>
        </p:txBody>
      </p:sp>
      <p:sp>
        <p:nvSpPr>
          <p:cNvPr id="21518" name="Rectangle 29"/>
          <p:cNvSpPr>
            <a:spLocks noChangeArrowheads="1"/>
          </p:cNvSpPr>
          <p:nvPr/>
        </p:nvSpPr>
        <p:spPr bwMode="auto">
          <a:xfrm>
            <a:off x="2514600" y="42672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9" name="Rectangle 30"/>
          <p:cNvSpPr>
            <a:spLocks noChangeArrowheads="1"/>
          </p:cNvSpPr>
          <p:nvPr/>
        </p:nvSpPr>
        <p:spPr bwMode="auto">
          <a:xfrm>
            <a:off x="2590800" y="43434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 S</a:t>
            </a:r>
            <a:r>
              <a:rPr lang="en-US" sz="1400" b="1" baseline="-25000"/>
              <a:t>1</a:t>
            </a:r>
          </a:p>
        </p:txBody>
      </p:sp>
      <p:sp>
        <p:nvSpPr>
          <p:cNvPr id="21520" name="Line 31"/>
          <p:cNvSpPr>
            <a:spLocks noChangeShapeType="1"/>
          </p:cNvSpPr>
          <p:nvPr/>
        </p:nvSpPr>
        <p:spPr bwMode="auto">
          <a:xfrm>
            <a:off x="1905000" y="4495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1521" name="Line 32"/>
          <p:cNvSpPr>
            <a:spLocks noChangeShapeType="1"/>
          </p:cNvSpPr>
          <p:nvPr/>
        </p:nvSpPr>
        <p:spPr bwMode="auto">
          <a:xfrm>
            <a:off x="5181600" y="4495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1522" name="Line 33"/>
          <p:cNvSpPr>
            <a:spLocks noChangeShapeType="1"/>
          </p:cNvSpPr>
          <p:nvPr/>
        </p:nvSpPr>
        <p:spPr bwMode="auto">
          <a:xfrm>
            <a:off x="4800600" y="4495800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355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F3AA108-D5D5-4704-807C-271D53459A98}" type="slidenum">
              <a:rPr lang="en-US"/>
              <a:pPr/>
              <a:t>5</a:t>
            </a:fld>
            <a:endParaRPr lang="en-US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458200" cy="1143000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  <a:t>Building a parser from a Syntax Graph</a:t>
            </a:r>
          </a:p>
        </p:txBody>
      </p:sp>
      <p:sp>
        <p:nvSpPr>
          <p:cNvPr id="23557" name="Line 3"/>
          <p:cNvSpPr>
            <a:spLocks noChangeShapeType="1"/>
          </p:cNvSpPr>
          <p:nvPr/>
        </p:nvSpPr>
        <p:spPr bwMode="auto">
          <a:xfrm>
            <a:off x="457200" y="1143000"/>
            <a:ext cx="7924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609600" y="1143000"/>
            <a:ext cx="6838950" cy="434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u="sng"/>
              <a:t>Rules to construct  a parser from a syntax graph:</a:t>
            </a:r>
          </a:p>
          <a:p>
            <a:endParaRPr lang="en-US" sz="1400" b="1" u="sng"/>
          </a:p>
          <a:p>
            <a:r>
              <a:rPr lang="en-US" sz="1400" b="1">
                <a:solidFill>
                  <a:srgbClr val="0000FF"/>
                </a:solidFill>
              </a:rPr>
              <a:t>B4.- A choice of elements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is translated into a selective </a:t>
            </a:r>
          </a:p>
          <a:p>
            <a:r>
              <a:rPr lang="en-US" sz="1400" b="1">
                <a:solidFill>
                  <a:srgbClr val="0000FF"/>
                </a:solidFill>
              </a:rPr>
              <a:t>or conditional statement</a:t>
            </a:r>
          </a:p>
          <a:p>
            <a:endParaRPr lang="en-US" sz="1400" b="1"/>
          </a:p>
          <a:p>
            <a:r>
              <a:rPr lang="en-US" sz="1400" b="1"/>
              <a:t> </a:t>
            </a:r>
          </a:p>
          <a:p>
            <a:endParaRPr lang="en-US" sz="1400" b="1"/>
          </a:p>
          <a:p>
            <a:r>
              <a:rPr lang="en-US" sz="1400" b="1"/>
              <a:t>If </a:t>
            </a:r>
            <a:r>
              <a:rPr lang="en-US" sz="1400" b="1">
                <a:solidFill>
                  <a:srgbClr val="0000FF"/>
                </a:solidFill>
              </a:rPr>
              <a:t>L</a:t>
            </a:r>
            <a:r>
              <a:rPr lang="en-US" sz="1400" b="1" baseline="-25000">
                <a:solidFill>
                  <a:srgbClr val="0000FF"/>
                </a:solidFill>
              </a:rPr>
              <a:t>i</a:t>
            </a:r>
            <a:r>
              <a:rPr lang="en-US" sz="1400" b="1"/>
              <a:t> is a single symbol, say  </a:t>
            </a:r>
            <a:r>
              <a:rPr lang="en-US" sz="1400" b="1">
                <a:solidFill>
                  <a:srgbClr val="0000FF"/>
                </a:solidFill>
              </a:rPr>
              <a:t>a</a:t>
            </a:r>
            <a:r>
              <a:rPr lang="en-US" sz="1400" b="1"/>
              <a:t>, then </a:t>
            </a:r>
            <a:r>
              <a:rPr lang="ja-JP" altLang="en-US" sz="1400" b="1"/>
              <a:t>“</a:t>
            </a:r>
            <a:r>
              <a:rPr lang="en-US" altLang="ja-JP" sz="1400" b="1">
                <a:solidFill>
                  <a:srgbClr val="0000FF"/>
                </a:solidFill>
              </a:rPr>
              <a:t>ch in L</a:t>
            </a:r>
            <a:r>
              <a:rPr lang="en-US" altLang="ja-JP" sz="1400" b="1" baseline="-25000">
                <a:solidFill>
                  <a:srgbClr val="0000FF"/>
                </a:solidFill>
              </a:rPr>
              <a:t>i</a:t>
            </a:r>
            <a:r>
              <a:rPr lang="ja-JP" altLang="en-US" sz="1400" b="1"/>
              <a:t>”</a:t>
            </a:r>
            <a:r>
              <a:rPr lang="en-US" altLang="ja-JP" sz="1400" b="1"/>
              <a:t> should be expressed as </a:t>
            </a:r>
            <a:r>
              <a:rPr lang="ja-JP" altLang="en-US" sz="1400" b="1"/>
              <a:t>“</a:t>
            </a:r>
            <a:r>
              <a:rPr lang="en-US" altLang="ja-JP" sz="1400" b="1">
                <a:solidFill>
                  <a:srgbClr val="0000FF"/>
                </a:solidFill>
              </a:rPr>
              <a:t>ch == a</a:t>
            </a:r>
            <a:r>
              <a:rPr lang="ja-JP" altLang="en-US" sz="1400" b="1"/>
              <a:t>”</a:t>
            </a:r>
            <a:endParaRPr lang="en-US" sz="1400" b="1"/>
          </a:p>
        </p:txBody>
      </p:sp>
      <p:sp>
        <p:nvSpPr>
          <p:cNvPr id="23559" name="Rectangle 5"/>
          <p:cNvSpPr>
            <a:spLocks noChangeArrowheads="1"/>
          </p:cNvSpPr>
          <p:nvPr/>
        </p:nvSpPr>
        <p:spPr bwMode="auto">
          <a:xfrm>
            <a:off x="1676400" y="22860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Rectangle 6"/>
          <p:cNvSpPr>
            <a:spLocks noChangeArrowheads="1"/>
          </p:cNvSpPr>
          <p:nvPr/>
        </p:nvSpPr>
        <p:spPr bwMode="auto">
          <a:xfrm>
            <a:off x="1676400" y="35052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Rectangle 7"/>
          <p:cNvSpPr>
            <a:spLocks noChangeArrowheads="1"/>
          </p:cNvSpPr>
          <p:nvPr/>
        </p:nvSpPr>
        <p:spPr bwMode="auto">
          <a:xfrm>
            <a:off x="1676400" y="28194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Line 8"/>
          <p:cNvSpPr>
            <a:spLocks noChangeShapeType="1"/>
          </p:cNvSpPr>
          <p:nvPr/>
        </p:nvSpPr>
        <p:spPr bwMode="auto">
          <a:xfrm>
            <a:off x="1143000" y="25146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63" name="Line 9"/>
          <p:cNvSpPr>
            <a:spLocks noChangeShapeType="1"/>
          </p:cNvSpPr>
          <p:nvPr/>
        </p:nvSpPr>
        <p:spPr bwMode="auto">
          <a:xfrm>
            <a:off x="685800" y="3124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64" name="Line 10"/>
          <p:cNvSpPr>
            <a:spLocks noChangeShapeType="1"/>
          </p:cNvSpPr>
          <p:nvPr/>
        </p:nvSpPr>
        <p:spPr bwMode="auto">
          <a:xfrm>
            <a:off x="1143000" y="2514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65" name="Line 11"/>
          <p:cNvSpPr>
            <a:spLocks noChangeShapeType="1"/>
          </p:cNvSpPr>
          <p:nvPr/>
        </p:nvSpPr>
        <p:spPr bwMode="auto">
          <a:xfrm>
            <a:off x="1143000" y="3048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66" name="Line 12"/>
          <p:cNvSpPr>
            <a:spLocks noChangeShapeType="1"/>
          </p:cNvSpPr>
          <p:nvPr/>
        </p:nvSpPr>
        <p:spPr bwMode="auto">
          <a:xfrm>
            <a:off x="1143000" y="3733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67" name="Line 13"/>
          <p:cNvSpPr>
            <a:spLocks noChangeShapeType="1"/>
          </p:cNvSpPr>
          <p:nvPr/>
        </p:nvSpPr>
        <p:spPr bwMode="auto">
          <a:xfrm>
            <a:off x="1905000" y="32766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68" name="Line 14"/>
          <p:cNvSpPr>
            <a:spLocks noChangeShapeType="1"/>
          </p:cNvSpPr>
          <p:nvPr/>
        </p:nvSpPr>
        <p:spPr bwMode="auto">
          <a:xfrm>
            <a:off x="2743200" y="25146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69" name="Line 15"/>
          <p:cNvSpPr>
            <a:spLocks noChangeShapeType="1"/>
          </p:cNvSpPr>
          <p:nvPr/>
        </p:nvSpPr>
        <p:spPr bwMode="auto">
          <a:xfrm>
            <a:off x="2209800" y="2514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70" name="Line 16"/>
          <p:cNvSpPr>
            <a:spLocks noChangeShapeType="1"/>
          </p:cNvSpPr>
          <p:nvPr/>
        </p:nvSpPr>
        <p:spPr bwMode="auto">
          <a:xfrm>
            <a:off x="2209800" y="3048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71" name="Line 17"/>
          <p:cNvSpPr>
            <a:spLocks noChangeShapeType="1"/>
          </p:cNvSpPr>
          <p:nvPr/>
        </p:nvSpPr>
        <p:spPr bwMode="auto">
          <a:xfrm>
            <a:off x="2209800" y="3733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72" name="Line 18"/>
          <p:cNvSpPr>
            <a:spLocks noChangeShapeType="1"/>
          </p:cNvSpPr>
          <p:nvPr/>
        </p:nvSpPr>
        <p:spPr bwMode="auto">
          <a:xfrm>
            <a:off x="2743200" y="3124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73" name="Text Box 19"/>
          <p:cNvSpPr txBox="1">
            <a:spLocks noChangeArrowheads="1"/>
          </p:cNvSpPr>
          <p:nvPr/>
        </p:nvSpPr>
        <p:spPr bwMode="auto">
          <a:xfrm>
            <a:off x="1676400" y="3505200"/>
            <a:ext cx="366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S</a:t>
            </a:r>
            <a:r>
              <a:rPr lang="en-US" sz="1400" baseline="-25000"/>
              <a:t>n</a:t>
            </a:r>
          </a:p>
        </p:txBody>
      </p:sp>
      <p:sp>
        <p:nvSpPr>
          <p:cNvPr id="23574" name="Text Box 20"/>
          <p:cNvSpPr txBox="1">
            <a:spLocks noChangeArrowheads="1"/>
          </p:cNvSpPr>
          <p:nvPr/>
        </p:nvSpPr>
        <p:spPr bwMode="auto">
          <a:xfrm>
            <a:off x="1676400" y="2819400"/>
            <a:ext cx="366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S</a:t>
            </a:r>
            <a:r>
              <a:rPr lang="en-US" sz="1400" baseline="-25000"/>
              <a:t>2</a:t>
            </a:r>
          </a:p>
        </p:txBody>
      </p:sp>
      <p:sp>
        <p:nvSpPr>
          <p:cNvPr id="23575" name="Text Box 21"/>
          <p:cNvSpPr txBox="1">
            <a:spLocks noChangeArrowheads="1"/>
          </p:cNvSpPr>
          <p:nvPr/>
        </p:nvSpPr>
        <p:spPr bwMode="auto">
          <a:xfrm>
            <a:off x="1676400" y="2286000"/>
            <a:ext cx="366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S</a:t>
            </a:r>
            <a:r>
              <a:rPr lang="en-US" sz="1400" baseline="-25000"/>
              <a:t>1</a:t>
            </a:r>
          </a:p>
        </p:txBody>
      </p:sp>
      <p:sp>
        <p:nvSpPr>
          <p:cNvPr id="23576" name="Text Box 22"/>
          <p:cNvSpPr txBox="1">
            <a:spLocks noChangeArrowheads="1"/>
          </p:cNvSpPr>
          <p:nvPr/>
        </p:nvSpPr>
        <p:spPr bwMode="auto">
          <a:xfrm>
            <a:off x="3276600" y="2133600"/>
            <a:ext cx="2519363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rgbClr val="0000FF"/>
                </a:solidFill>
              </a:rPr>
              <a:t>Selective</a:t>
            </a:r>
          </a:p>
          <a:p>
            <a:endParaRPr lang="en-US" b="1"/>
          </a:p>
          <a:p>
            <a:r>
              <a:rPr lang="en-US" b="1"/>
              <a:t>Switch (ch) {</a:t>
            </a:r>
          </a:p>
          <a:p>
            <a:r>
              <a:rPr lang="en-US" b="1"/>
              <a:t>case ch in L1 : T(S1);</a:t>
            </a:r>
          </a:p>
          <a:p>
            <a:r>
              <a:rPr lang="en-US" b="1"/>
              <a:t>case ch in</a:t>
            </a:r>
            <a:r>
              <a:rPr lang="en-US"/>
              <a:t> </a:t>
            </a:r>
            <a:r>
              <a:rPr lang="en-US" b="1"/>
              <a:t>L2 : T(S2);</a:t>
            </a:r>
          </a:p>
          <a:p>
            <a:r>
              <a:rPr lang="en-US" b="1"/>
              <a:t>. . .</a:t>
            </a:r>
          </a:p>
          <a:p>
            <a:endParaRPr lang="en-US" b="1"/>
          </a:p>
          <a:p>
            <a:r>
              <a:rPr lang="en-US" b="1"/>
              <a:t>case ch in</a:t>
            </a:r>
            <a:r>
              <a:rPr lang="en-US"/>
              <a:t> </a:t>
            </a:r>
            <a:r>
              <a:rPr lang="en-US" b="1"/>
              <a:t>Ln : T(Sn);</a:t>
            </a:r>
          </a:p>
          <a:p>
            <a:r>
              <a:rPr lang="en-US" b="1"/>
              <a:t>default: </a:t>
            </a:r>
            <a:r>
              <a:rPr lang="en-US" b="1" i="1">
                <a:solidFill>
                  <a:srgbClr val="FF0000"/>
                </a:solidFill>
              </a:rPr>
              <a:t>error</a:t>
            </a:r>
            <a:endParaRPr lang="en-US" b="1"/>
          </a:p>
          <a:p>
            <a:r>
              <a:rPr lang="en-US" b="1"/>
              <a:t>}</a:t>
            </a:r>
          </a:p>
        </p:txBody>
      </p:sp>
      <p:sp>
        <p:nvSpPr>
          <p:cNvPr id="23577" name="Text Box 23"/>
          <p:cNvSpPr txBox="1">
            <a:spLocks noChangeArrowheads="1"/>
          </p:cNvSpPr>
          <p:nvPr/>
        </p:nvSpPr>
        <p:spPr bwMode="auto">
          <a:xfrm>
            <a:off x="6019800" y="2133600"/>
            <a:ext cx="2568575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rgbClr val="0000FF"/>
                </a:solidFill>
              </a:rPr>
              <a:t>Conditional</a:t>
            </a:r>
          </a:p>
          <a:p>
            <a:endParaRPr lang="en-US" b="1"/>
          </a:p>
          <a:p>
            <a:r>
              <a:rPr lang="en-US" b="1"/>
              <a:t>if ch in L</a:t>
            </a:r>
            <a:r>
              <a:rPr lang="en-US" b="1" baseline="-25000"/>
              <a:t>1</a:t>
            </a:r>
            <a:r>
              <a:rPr lang="en-US" b="1"/>
              <a:t> {T(S</a:t>
            </a:r>
            <a:r>
              <a:rPr lang="en-US" b="1" baseline="-25000"/>
              <a:t>1</a:t>
            </a:r>
            <a:r>
              <a:rPr lang="en-US" b="1"/>
              <a:t>) else </a:t>
            </a:r>
          </a:p>
          <a:p>
            <a:r>
              <a:rPr lang="en-US" b="1"/>
              <a:t>if ch in L</a:t>
            </a:r>
            <a:r>
              <a:rPr lang="en-US" b="1" baseline="-25000"/>
              <a:t>2</a:t>
            </a:r>
            <a:r>
              <a:rPr lang="en-US" b="1"/>
              <a:t> { T(S</a:t>
            </a:r>
            <a:r>
              <a:rPr lang="en-US" b="1" baseline="-25000"/>
              <a:t>2</a:t>
            </a:r>
            <a:r>
              <a:rPr lang="en-US" b="1"/>
              <a:t>) else</a:t>
            </a:r>
            <a:r>
              <a:rPr lang="en-US"/>
              <a:t> </a:t>
            </a:r>
            <a:endParaRPr lang="en-US" b="1"/>
          </a:p>
          <a:p>
            <a:r>
              <a:rPr lang="en-US" b="1"/>
              <a:t>. . .</a:t>
            </a:r>
          </a:p>
          <a:p>
            <a:endParaRPr lang="en-US" b="1"/>
          </a:p>
          <a:p>
            <a:r>
              <a:rPr lang="en-US" b="1"/>
              <a:t>if ch in L</a:t>
            </a:r>
            <a:r>
              <a:rPr lang="en-US" b="1" baseline="-25000"/>
              <a:t>n</a:t>
            </a:r>
            <a:r>
              <a:rPr lang="en-US" b="1"/>
              <a:t> { T(S</a:t>
            </a:r>
            <a:r>
              <a:rPr lang="en-US" b="1" baseline="-25000"/>
              <a:t>n</a:t>
            </a:r>
            <a:r>
              <a:rPr lang="en-US" b="1"/>
              <a:t>)} else</a:t>
            </a:r>
          </a:p>
          <a:p>
            <a:r>
              <a:rPr lang="en-US" b="1" i="1">
                <a:solidFill>
                  <a:srgbClr val="FF0000"/>
                </a:solidFill>
              </a:rPr>
              <a:t>error</a:t>
            </a:r>
          </a:p>
        </p:txBody>
      </p:sp>
      <p:sp>
        <p:nvSpPr>
          <p:cNvPr id="23578" name="Line 24"/>
          <p:cNvSpPr>
            <a:spLocks noChangeShapeType="1"/>
          </p:cNvSpPr>
          <p:nvPr/>
        </p:nvSpPr>
        <p:spPr bwMode="auto">
          <a:xfrm>
            <a:off x="5791200" y="2209800"/>
            <a:ext cx="0" cy="2209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79" name="Line 25"/>
          <p:cNvSpPr>
            <a:spLocks noChangeShapeType="1"/>
          </p:cNvSpPr>
          <p:nvPr/>
        </p:nvSpPr>
        <p:spPr bwMode="auto">
          <a:xfrm>
            <a:off x="3200400" y="2362200"/>
            <a:ext cx="0" cy="2209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560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F4F965-83F4-4A15-BCAE-CCE0B56497BB}" type="slidenum">
              <a:rPr lang="en-US"/>
              <a:pPr/>
              <a:t>6</a:t>
            </a:fld>
            <a:endParaRPr 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458200" cy="1143000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  <a:t>Building a parser from a Syntax Graph</a:t>
            </a:r>
          </a:p>
        </p:txBody>
      </p:sp>
      <p:sp>
        <p:nvSpPr>
          <p:cNvPr id="25605" name="Line 3"/>
          <p:cNvSpPr>
            <a:spLocks noChangeShapeType="1"/>
          </p:cNvSpPr>
          <p:nvPr/>
        </p:nvSpPr>
        <p:spPr bwMode="auto">
          <a:xfrm>
            <a:off x="457200" y="1143000"/>
            <a:ext cx="7924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606" name="Text Box 4"/>
          <p:cNvSpPr txBox="1">
            <a:spLocks noChangeArrowheads="1"/>
          </p:cNvSpPr>
          <p:nvPr/>
        </p:nvSpPr>
        <p:spPr bwMode="auto">
          <a:xfrm>
            <a:off x="609600" y="1143000"/>
            <a:ext cx="7143750" cy="441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u="sng"/>
              <a:t>Rules to construct  a parser from a syntax graph:</a:t>
            </a:r>
          </a:p>
          <a:p>
            <a:endParaRPr lang="en-US" sz="1400" b="1" u="sng"/>
          </a:p>
          <a:p>
            <a:r>
              <a:rPr lang="en-US" sz="1400" b="1">
                <a:solidFill>
                  <a:srgbClr val="0000FF"/>
                </a:solidFill>
              </a:rPr>
              <a:t>B5.- A loop of the form 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is translated into the  statement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		</a:t>
            </a:r>
            <a:r>
              <a:rPr lang="en-US" sz="1600" b="1"/>
              <a:t>while ch in L do T(S)</a:t>
            </a:r>
          </a:p>
          <a:p>
            <a:endParaRPr lang="en-US" sz="1600" b="1"/>
          </a:p>
          <a:p>
            <a:r>
              <a:rPr lang="en-US" sz="1400" b="1">
                <a:solidFill>
                  <a:srgbClr val="0000FF"/>
                </a:solidFill>
              </a:rPr>
              <a:t>where</a:t>
            </a:r>
            <a:r>
              <a:rPr lang="en-US" sz="1400" b="1"/>
              <a:t> T(S) </a:t>
            </a:r>
            <a:r>
              <a:rPr lang="en-US" sz="1400" b="1">
                <a:solidFill>
                  <a:srgbClr val="0000FF"/>
                </a:solidFill>
              </a:rPr>
              <a:t>is the translation of</a:t>
            </a:r>
            <a:r>
              <a:rPr lang="en-US" sz="1400" b="1"/>
              <a:t> S </a:t>
            </a:r>
            <a:r>
              <a:rPr lang="en-US" sz="1400" b="1">
                <a:solidFill>
                  <a:srgbClr val="0000FF"/>
                </a:solidFill>
              </a:rPr>
              <a:t>according to rules B3 through B7, </a:t>
            </a:r>
          </a:p>
          <a:p>
            <a:r>
              <a:rPr lang="en-US" sz="1400" b="1">
                <a:solidFill>
                  <a:srgbClr val="0000FF"/>
                </a:solidFill>
              </a:rPr>
              <a:t> </a:t>
            </a:r>
          </a:p>
          <a:p>
            <a:r>
              <a:rPr lang="en-US" sz="1400" b="1">
                <a:solidFill>
                  <a:srgbClr val="0000FF"/>
                </a:solidFill>
              </a:rPr>
              <a:t>and</a:t>
            </a:r>
            <a:r>
              <a:rPr lang="en-US" sz="1400" b="1"/>
              <a:t>  L</a:t>
            </a:r>
            <a:r>
              <a:rPr lang="en-US" sz="1400" b="1" baseline="-25000"/>
              <a:t>i</a:t>
            </a:r>
            <a:r>
              <a:rPr lang="en-US" sz="1400" b="1"/>
              <a:t> </a:t>
            </a:r>
            <a:r>
              <a:rPr lang="en-US" sz="1400" b="1">
                <a:solidFill>
                  <a:srgbClr val="0000FF"/>
                </a:solidFill>
              </a:rPr>
              <a:t>is a single symbol, say</a:t>
            </a:r>
            <a:r>
              <a:rPr lang="en-US" sz="1400" b="1"/>
              <a:t>  a, </a:t>
            </a:r>
            <a:r>
              <a:rPr lang="en-US" sz="1400" b="1">
                <a:solidFill>
                  <a:srgbClr val="0000FF"/>
                </a:solidFill>
              </a:rPr>
              <a:t>then</a:t>
            </a:r>
            <a:r>
              <a:rPr lang="en-US" sz="1400" b="1"/>
              <a:t> </a:t>
            </a:r>
            <a:r>
              <a:rPr lang="ja-JP" altLang="en-US" sz="1400" b="1"/>
              <a:t>“</a:t>
            </a:r>
            <a:r>
              <a:rPr lang="en-US" altLang="ja-JP" sz="1400" b="1"/>
              <a:t>ch in L</a:t>
            </a:r>
            <a:r>
              <a:rPr lang="en-US" altLang="ja-JP" sz="1400" b="1" baseline="-25000"/>
              <a:t>i</a:t>
            </a:r>
            <a:r>
              <a:rPr lang="ja-JP" altLang="en-US" sz="1400" b="1"/>
              <a:t>”</a:t>
            </a:r>
            <a:r>
              <a:rPr lang="en-US" altLang="ja-JP" sz="1400" b="1"/>
              <a:t> </a:t>
            </a:r>
            <a:r>
              <a:rPr lang="en-US" altLang="ja-JP" sz="1400" b="1">
                <a:solidFill>
                  <a:srgbClr val="0000FF"/>
                </a:solidFill>
              </a:rPr>
              <a:t>should be expressed as</a:t>
            </a:r>
            <a:r>
              <a:rPr lang="en-US" altLang="ja-JP" sz="1400" b="1"/>
              <a:t> </a:t>
            </a:r>
            <a:r>
              <a:rPr lang="ja-JP" altLang="en-US" sz="1400" b="1"/>
              <a:t>“</a:t>
            </a:r>
            <a:r>
              <a:rPr lang="en-US" altLang="ja-JP" sz="1400" b="1"/>
              <a:t>ch == a</a:t>
            </a:r>
            <a:r>
              <a:rPr lang="ja-JP" altLang="en-US" sz="1400" b="1"/>
              <a:t>”</a:t>
            </a:r>
            <a:r>
              <a:rPr lang="en-US" altLang="ja-JP" sz="1400" b="1"/>
              <a:t>,</a:t>
            </a:r>
          </a:p>
          <a:p>
            <a:endParaRPr lang="en-US" sz="1400" b="1"/>
          </a:p>
          <a:p>
            <a:r>
              <a:rPr lang="en-US" sz="1400" b="1">
                <a:solidFill>
                  <a:srgbClr val="0000FF"/>
                </a:solidFill>
              </a:rPr>
              <a:t>however</a:t>
            </a:r>
            <a:r>
              <a:rPr lang="en-US" sz="1400" b="1"/>
              <a:t> L </a:t>
            </a:r>
            <a:r>
              <a:rPr lang="en-US" sz="1400" b="1">
                <a:solidFill>
                  <a:srgbClr val="0000FF"/>
                </a:solidFill>
              </a:rPr>
              <a:t>could be a set of symbols.</a:t>
            </a:r>
          </a:p>
        </p:txBody>
      </p:sp>
      <p:sp>
        <p:nvSpPr>
          <p:cNvPr id="25607" name="Line 26"/>
          <p:cNvSpPr>
            <a:spLocks noChangeShapeType="1"/>
          </p:cNvSpPr>
          <p:nvPr/>
        </p:nvSpPr>
        <p:spPr bwMode="auto">
          <a:xfrm>
            <a:off x="2590800" y="2209800"/>
            <a:ext cx="3124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608" name="AutoShape 27"/>
          <p:cNvSpPr>
            <a:spLocks noChangeArrowheads="1"/>
          </p:cNvSpPr>
          <p:nvPr/>
        </p:nvSpPr>
        <p:spPr bwMode="auto">
          <a:xfrm>
            <a:off x="3429000" y="2209800"/>
            <a:ext cx="1447800" cy="533400"/>
          </a:xfrm>
          <a:prstGeom prst="flowChartAlternateProcess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Rectangle 28"/>
          <p:cNvSpPr>
            <a:spLocks noChangeArrowheads="1"/>
          </p:cNvSpPr>
          <p:nvPr/>
        </p:nvSpPr>
        <p:spPr bwMode="auto">
          <a:xfrm>
            <a:off x="3886200" y="25146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S</a:t>
            </a:r>
          </a:p>
        </p:txBody>
      </p:sp>
      <p:sp>
        <p:nvSpPr>
          <p:cNvPr id="25610" name="Line 29"/>
          <p:cNvSpPr>
            <a:spLocks noChangeShapeType="1"/>
          </p:cNvSpPr>
          <p:nvPr/>
        </p:nvSpPr>
        <p:spPr bwMode="auto">
          <a:xfrm flipH="1">
            <a:off x="4343400" y="2743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765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B7D7B53-2EBE-4993-A249-15F4C3237947}" type="slidenum">
              <a:rPr lang="en-US"/>
              <a:pPr/>
              <a:t>7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458200" cy="1143000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  <a:t>Building a parser from a Syntax Graph</a:t>
            </a:r>
          </a:p>
        </p:txBody>
      </p:sp>
      <p:sp>
        <p:nvSpPr>
          <p:cNvPr id="27653" name="Line 3"/>
          <p:cNvSpPr>
            <a:spLocks noChangeShapeType="1"/>
          </p:cNvSpPr>
          <p:nvPr/>
        </p:nvSpPr>
        <p:spPr bwMode="auto">
          <a:xfrm>
            <a:off x="457200" y="1143000"/>
            <a:ext cx="7924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54" name="Text Box 4"/>
          <p:cNvSpPr txBox="1">
            <a:spLocks noChangeArrowheads="1"/>
          </p:cNvSpPr>
          <p:nvPr/>
        </p:nvSpPr>
        <p:spPr bwMode="auto">
          <a:xfrm>
            <a:off x="609600" y="1143000"/>
            <a:ext cx="7143750" cy="441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u="sng"/>
              <a:t>Rules to construct  a parser from a syntax graph:</a:t>
            </a:r>
          </a:p>
          <a:p>
            <a:endParaRPr lang="en-US" sz="1400" b="1" u="sng"/>
          </a:p>
          <a:p>
            <a:r>
              <a:rPr lang="en-US" sz="1400" b="1">
                <a:solidFill>
                  <a:srgbClr val="0000FF"/>
                </a:solidFill>
              </a:rPr>
              <a:t>B6.- A loop of the form 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is translated into the  statement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		</a:t>
            </a:r>
            <a:r>
              <a:rPr lang="en-US" sz="1600" b="1"/>
              <a:t>if ch in L { T(S)}</a:t>
            </a:r>
          </a:p>
          <a:p>
            <a:endParaRPr lang="en-US" sz="1600" b="1"/>
          </a:p>
          <a:p>
            <a:r>
              <a:rPr lang="en-US" sz="1400" b="1">
                <a:solidFill>
                  <a:srgbClr val="0000FF"/>
                </a:solidFill>
              </a:rPr>
              <a:t>where</a:t>
            </a:r>
            <a:r>
              <a:rPr lang="en-US" sz="1400" b="1"/>
              <a:t> T(S) </a:t>
            </a:r>
            <a:r>
              <a:rPr lang="en-US" sz="1400" b="1">
                <a:solidFill>
                  <a:srgbClr val="0000FF"/>
                </a:solidFill>
              </a:rPr>
              <a:t>is the translation of</a:t>
            </a:r>
            <a:r>
              <a:rPr lang="en-US" sz="1400" b="1"/>
              <a:t> S </a:t>
            </a:r>
            <a:r>
              <a:rPr lang="en-US" sz="1400" b="1">
                <a:solidFill>
                  <a:srgbClr val="0000FF"/>
                </a:solidFill>
              </a:rPr>
              <a:t>according to rules B3 through B8, </a:t>
            </a:r>
          </a:p>
          <a:p>
            <a:r>
              <a:rPr lang="en-US" sz="1400" b="1">
                <a:solidFill>
                  <a:srgbClr val="0000FF"/>
                </a:solidFill>
              </a:rPr>
              <a:t> </a:t>
            </a:r>
          </a:p>
          <a:p>
            <a:r>
              <a:rPr lang="en-US" sz="1400" b="1">
                <a:solidFill>
                  <a:srgbClr val="0000FF"/>
                </a:solidFill>
              </a:rPr>
              <a:t>and</a:t>
            </a:r>
            <a:r>
              <a:rPr lang="en-US" sz="1400" b="1"/>
              <a:t>  L</a:t>
            </a:r>
            <a:r>
              <a:rPr lang="en-US" sz="1400" b="1" baseline="-25000"/>
              <a:t>i</a:t>
            </a:r>
            <a:r>
              <a:rPr lang="en-US" sz="1400" b="1"/>
              <a:t> </a:t>
            </a:r>
            <a:r>
              <a:rPr lang="en-US" sz="1400" b="1">
                <a:solidFill>
                  <a:srgbClr val="0000FF"/>
                </a:solidFill>
              </a:rPr>
              <a:t>is a single symbol, say</a:t>
            </a:r>
            <a:r>
              <a:rPr lang="en-US" sz="1400" b="1"/>
              <a:t>  a, </a:t>
            </a:r>
            <a:r>
              <a:rPr lang="en-US" sz="1400" b="1">
                <a:solidFill>
                  <a:srgbClr val="0000FF"/>
                </a:solidFill>
              </a:rPr>
              <a:t>then</a:t>
            </a:r>
            <a:r>
              <a:rPr lang="en-US" sz="1400" b="1"/>
              <a:t> </a:t>
            </a:r>
            <a:r>
              <a:rPr lang="ja-JP" altLang="en-US" sz="1400" b="1"/>
              <a:t>“</a:t>
            </a:r>
            <a:r>
              <a:rPr lang="en-US" altLang="ja-JP" sz="1400" b="1"/>
              <a:t>ch in L</a:t>
            </a:r>
            <a:r>
              <a:rPr lang="en-US" altLang="ja-JP" sz="1400" b="1" baseline="-25000"/>
              <a:t>i</a:t>
            </a:r>
            <a:r>
              <a:rPr lang="ja-JP" altLang="en-US" sz="1400" b="1"/>
              <a:t>”</a:t>
            </a:r>
            <a:r>
              <a:rPr lang="en-US" altLang="ja-JP" sz="1400" b="1"/>
              <a:t> </a:t>
            </a:r>
            <a:r>
              <a:rPr lang="en-US" altLang="ja-JP" sz="1400" b="1">
                <a:solidFill>
                  <a:srgbClr val="0000FF"/>
                </a:solidFill>
              </a:rPr>
              <a:t>should be expressed as</a:t>
            </a:r>
            <a:r>
              <a:rPr lang="en-US" altLang="ja-JP" sz="1400" b="1"/>
              <a:t> </a:t>
            </a:r>
            <a:r>
              <a:rPr lang="ja-JP" altLang="en-US" sz="1400" b="1"/>
              <a:t>“</a:t>
            </a:r>
            <a:r>
              <a:rPr lang="en-US" altLang="ja-JP" sz="1400" b="1"/>
              <a:t>ch == a</a:t>
            </a:r>
            <a:r>
              <a:rPr lang="ja-JP" altLang="en-US" sz="1400" b="1"/>
              <a:t>”</a:t>
            </a:r>
            <a:r>
              <a:rPr lang="en-US" altLang="ja-JP" sz="1400" b="1"/>
              <a:t>,</a:t>
            </a:r>
          </a:p>
          <a:p>
            <a:endParaRPr lang="en-US" sz="1400" b="1"/>
          </a:p>
          <a:p>
            <a:r>
              <a:rPr lang="en-US" sz="1400" b="1">
                <a:solidFill>
                  <a:srgbClr val="0000FF"/>
                </a:solidFill>
              </a:rPr>
              <a:t>however</a:t>
            </a:r>
            <a:r>
              <a:rPr lang="en-US" sz="1400" b="1"/>
              <a:t> L </a:t>
            </a:r>
            <a:r>
              <a:rPr lang="en-US" sz="1400" b="1">
                <a:solidFill>
                  <a:srgbClr val="0000FF"/>
                </a:solidFill>
              </a:rPr>
              <a:t>could be a set of symbols.</a:t>
            </a:r>
          </a:p>
        </p:txBody>
      </p:sp>
      <p:sp>
        <p:nvSpPr>
          <p:cNvPr id="27655" name="Line 9"/>
          <p:cNvSpPr>
            <a:spLocks noChangeShapeType="1"/>
          </p:cNvSpPr>
          <p:nvPr/>
        </p:nvSpPr>
        <p:spPr bwMode="auto">
          <a:xfrm>
            <a:off x="2514600" y="2133600"/>
            <a:ext cx="3124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56" name="Rectangle 10"/>
          <p:cNvSpPr>
            <a:spLocks noChangeArrowheads="1"/>
          </p:cNvSpPr>
          <p:nvPr/>
        </p:nvSpPr>
        <p:spPr bwMode="auto">
          <a:xfrm>
            <a:off x="3505200" y="2133600"/>
            <a:ext cx="1447800" cy="533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Rectangle 11"/>
          <p:cNvSpPr>
            <a:spLocks noChangeArrowheads="1"/>
          </p:cNvSpPr>
          <p:nvPr/>
        </p:nvSpPr>
        <p:spPr bwMode="auto">
          <a:xfrm>
            <a:off x="3962400" y="24384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a</a:t>
            </a:r>
          </a:p>
        </p:txBody>
      </p:sp>
      <p:sp>
        <p:nvSpPr>
          <p:cNvPr id="27658" name="Line 12"/>
          <p:cNvSpPr>
            <a:spLocks noChangeShapeType="1"/>
          </p:cNvSpPr>
          <p:nvPr/>
        </p:nvSpPr>
        <p:spPr bwMode="auto">
          <a:xfrm flipV="1">
            <a:off x="4953000" y="2133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59" name="Line 13"/>
          <p:cNvSpPr>
            <a:spLocks noChangeShapeType="1"/>
          </p:cNvSpPr>
          <p:nvPr/>
        </p:nvSpPr>
        <p:spPr bwMode="auto">
          <a:xfrm>
            <a:off x="3733800" y="2667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969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32F552-2557-4913-AADA-82FE7C587C79}" type="slidenum">
              <a:rPr lang="en-US"/>
              <a:pPr/>
              <a:t>8</a:t>
            </a:fld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458200" cy="1143000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  <a:t>Building a parser from a Syntax Graph</a:t>
            </a:r>
          </a:p>
        </p:txBody>
      </p:sp>
      <p:sp>
        <p:nvSpPr>
          <p:cNvPr id="29701" name="Line 3"/>
          <p:cNvSpPr>
            <a:spLocks noChangeShapeType="1"/>
          </p:cNvSpPr>
          <p:nvPr/>
        </p:nvSpPr>
        <p:spPr bwMode="auto">
          <a:xfrm>
            <a:off x="457200" y="1143000"/>
            <a:ext cx="7924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02" name="Text Box 4"/>
          <p:cNvSpPr txBox="1">
            <a:spLocks noChangeArrowheads="1"/>
          </p:cNvSpPr>
          <p:nvPr/>
        </p:nvSpPr>
        <p:spPr bwMode="auto">
          <a:xfrm>
            <a:off x="609600" y="1143000"/>
            <a:ext cx="6642100" cy="480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u="sng"/>
              <a:t>Rules to construct  a parser from a syntax graph:</a:t>
            </a:r>
          </a:p>
          <a:p>
            <a:endParaRPr lang="en-US" sz="1400" b="1" u="sng"/>
          </a:p>
          <a:p>
            <a:r>
              <a:rPr lang="en-US" sz="1400" b="1">
                <a:solidFill>
                  <a:srgbClr val="0000FF"/>
                </a:solidFill>
              </a:rPr>
              <a:t>B7.- An element of the graph denoting another graph </a:t>
            </a:r>
            <a:r>
              <a:rPr lang="en-US" sz="1400" b="1"/>
              <a:t>A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is translated into the  procedure call statement </a:t>
            </a:r>
            <a:r>
              <a:rPr lang="en-US" sz="1400" b="1"/>
              <a:t>A.</a:t>
            </a:r>
          </a:p>
          <a:p>
            <a:endParaRPr lang="en-US" sz="1400" b="1"/>
          </a:p>
          <a:p>
            <a:r>
              <a:rPr lang="en-US" sz="1400" b="1">
                <a:solidFill>
                  <a:srgbClr val="0000FF"/>
                </a:solidFill>
              </a:rPr>
              <a:t>B8.- An element of the graph denoting a terminal symbol</a:t>
            </a:r>
            <a:r>
              <a:rPr lang="en-US" sz="1400" b="1"/>
              <a:t> </a:t>
            </a:r>
            <a:r>
              <a:rPr lang="en-US" sz="1400" b="1" i="1"/>
              <a:t>x</a:t>
            </a:r>
          </a:p>
          <a:p>
            <a:endParaRPr lang="en-US" sz="1400" b="1"/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Is translated into the statement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		if (</a:t>
            </a:r>
            <a:r>
              <a:rPr lang="en-US" sz="1400" b="1"/>
              <a:t>ch = x</a:t>
            </a:r>
            <a:r>
              <a:rPr lang="en-US" sz="1400" b="1">
                <a:solidFill>
                  <a:srgbClr val="0000FF"/>
                </a:solidFill>
              </a:rPr>
              <a:t>) { </a:t>
            </a:r>
            <a:r>
              <a:rPr lang="en-US" sz="1400" b="1"/>
              <a:t>read(ch)</a:t>
            </a:r>
            <a:r>
              <a:rPr lang="en-US" sz="1400" b="1">
                <a:solidFill>
                  <a:srgbClr val="0000FF"/>
                </a:solidFill>
              </a:rPr>
              <a:t> } else {</a:t>
            </a:r>
            <a:r>
              <a:rPr lang="en-US" sz="1400" b="1" i="1">
                <a:solidFill>
                  <a:srgbClr val="FF0000"/>
                </a:solidFill>
              </a:rPr>
              <a:t>error</a:t>
            </a:r>
            <a:r>
              <a:rPr lang="en-US" sz="1400" b="1">
                <a:solidFill>
                  <a:srgbClr val="0000FF"/>
                </a:solidFill>
              </a:rPr>
              <a:t>	}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Where error is a routine called when an ill-formed construct is encountered.	</a:t>
            </a:r>
            <a:r>
              <a:rPr lang="en-US" sz="1600" b="1"/>
              <a:t> </a:t>
            </a:r>
            <a:endParaRPr lang="en-US" sz="1400" b="1">
              <a:solidFill>
                <a:srgbClr val="0000FF"/>
              </a:solidFill>
            </a:endParaRPr>
          </a:p>
        </p:txBody>
      </p:sp>
      <p:sp>
        <p:nvSpPr>
          <p:cNvPr id="29703" name="Rectangle 9"/>
          <p:cNvSpPr>
            <a:spLocks noChangeArrowheads="1"/>
          </p:cNvSpPr>
          <p:nvPr/>
        </p:nvSpPr>
        <p:spPr bwMode="auto">
          <a:xfrm>
            <a:off x="3581400" y="22098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Line 10"/>
          <p:cNvSpPr>
            <a:spLocks noChangeShapeType="1"/>
          </p:cNvSpPr>
          <p:nvPr/>
        </p:nvSpPr>
        <p:spPr bwMode="auto">
          <a:xfrm>
            <a:off x="2971800" y="2438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05" name="Line 11"/>
          <p:cNvSpPr>
            <a:spLocks noChangeShapeType="1"/>
          </p:cNvSpPr>
          <p:nvPr/>
        </p:nvSpPr>
        <p:spPr bwMode="auto">
          <a:xfrm>
            <a:off x="4191000" y="2438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06" name="Rectangle 12"/>
          <p:cNvSpPr>
            <a:spLocks noChangeArrowheads="1"/>
          </p:cNvSpPr>
          <p:nvPr/>
        </p:nvSpPr>
        <p:spPr bwMode="auto">
          <a:xfrm>
            <a:off x="3657600" y="22860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 A</a:t>
            </a:r>
          </a:p>
        </p:txBody>
      </p:sp>
      <p:sp>
        <p:nvSpPr>
          <p:cNvPr id="29707" name="Oval 13"/>
          <p:cNvSpPr>
            <a:spLocks noChangeArrowheads="1"/>
          </p:cNvSpPr>
          <p:nvPr/>
        </p:nvSpPr>
        <p:spPr bwMode="auto">
          <a:xfrm>
            <a:off x="3581400" y="4038600"/>
            <a:ext cx="5334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8" name="Rectangle 14"/>
          <p:cNvSpPr>
            <a:spLocks noChangeArrowheads="1"/>
          </p:cNvSpPr>
          <p:nvPr/>
        </p:nvSpPr>
        <p:spPr bwMode="auto">
          <a:xfrm>
            <a:off x="3657600" y="41148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 </a:t>
            </a:r>
            <a:r>
              <a:rPr lang="en-US" sz="1400" b="1" i="1"/>
              <a:t>x</a:t>
            </a:r>
          </a:p>
        </p:txBody>
      </p:sp>
      <p:sp>
        <p:nvSpPr>
          <p:cNvPr id="29709" name="Line 15"/>
          <p:cNvSpPr>
            <a:spLocks noChangeShapeType="1"/>
          </p:cNvSpPr>
          <p:nvPr/>
        </p:nvSpPr>
        <p:spPr bwMode="auto">
          <a:xfrm>
            <a:off x="2971800" y="4267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10" name="Line 16"/>
          <p:cNvSpPr>
            <a:spLocks noChangeShapeType="1"/>
          </p:cNvSpPr>
          <p:nvPr/>
        </p:nvSpPr>
        <p:spPr bwMode="auto">
          <a:xfrm>
            <a:off x="4114800" y="4267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174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1C7132-37F2-4894-B43B-AB50951F57A4}" type="slidenum">
              <a:rPr lang="en-US"/>
              <a:pPr/>
              <a:t>9</a:t>
            </a:fld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458200" cy="1143000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0000FF"/>
                </a:solidFill>
                <a:ea typeface="ＭＳ Ｐゴシック" pitchFamily="34" charset="-128"/>
              </a:rPr>
              <a:t>Building a parser from a Syntax Graph</a:t>
            </a:r>
          </a:p>
        </p:txBody>
      </p:sp>
      <p:sp>
        <p:nvSpPr>
          <p:cNvPr id="31749" name="Line 3"/>
          <p:cNvSpPr>
            <a:spLocks noChangeShapeType="1"/>
          </p:cNvSpPr>
          <p:nvPr/>
        </p:nvSpPr>
        <p:spPr bwMode="auto">
          <a:xfrm>
            <a:off x="457200" y="1143000"/>
            <a:ext cx="7924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50" name="Text Box 4"/>
          <p:cNvSpPr txBox="1">
            <a:spLocks noChangeArrowheads="1"/>
          </p:cNvSpPr>
          <p:nvPr/>
        </p:nvSpPr>
        <p:spPr bwMode="auto">
          <a:xfrm>
            <a:off x="609600" y="1143000"/>
            <a:ext cx="3167063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u="sng"/>
              <a:t>Useful variants of rules B4 and  B5:</a:t>
            </a:r>
          </a:p>
          <a:p>
            <a:endParaRPr lang="en-US" sz="1400" b="1" u="sng"/>
          </a:p>
          <a:p>
            <a:r>
              <a:rPr lang="en-US" sz="1400" b="1">
                <a:solidFill>
                  <a:srgbClr val="0000FF"/>
                </a:solidFill>
              </a:rPr>
              <a:t>B4a.- A choice of elements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>
              <a:solidFill>
                <a:srgbClr val="0000FF"/>
              </a:solidFill>
            </a:endParaRPr>
          </a:p>
          <a:p>
            <a:endParaRPr lang="en-US" sz="1400" b="1"/>
          </a:p>
          <a:p>
            <a:r>
              <a:rPr lang="en-US" sz="1400" b="1"/>
              <a:t> </a:t>
            </a:r>
          </a:p>
          <a:p>
            <a:endParaRPr lang="en-US" sz="1400" b="1"/>
          </a:p>
          <a:p>
            <a:r>
              <a:rPr lang="en-US" sz="1400" b="1"/>
              <a:t> </a:t>
            </a:r>
          </a:p>
        </p:txBody>
      </p:sp>
      <p:sp>
        <p:nvSpPr>
          <p:cNvPr id="31751" name="Rectangle 5"/>
          <p:cNvSpPr>
            <a:spLocks noChangeArrowheads="1"/>
          </p:cNvSpPr>
          <p:nvPr/>
        </p:nvSpPr>
        <p:spPr bwMode="auto">
          <a:xfrm>
            <a:off x="2438400" y="23622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2" name="Rectangle 6"/>
          <p:cNvSpPr>
            <a:spLocks noChangeArrowheads="1"/>
          </p:cNvSpPr>
          <p:nvPr/>
        </p:nvSpPr>
        <p:spPr bwMode="auto">
          <a:xfrm>
            <a:off x="2438400" y="35814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Rectangle 7"/>
          <p:cNvSpPr>
            <a:spLocks noChangeArrowheads="1"/>
          </p:cNvSpPr>
          <p:nvPr/>
        </p:nvSpPr>
        <p:spPr bwMode="auto">
          <a:xfrm>
            <a:off x="2438400" y="28956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4" name="Line 8"/>
          <p:cNvSpPr>
            <a:spLocks noChangeShapeType="1"/>
          </p:cNvSpPr>
          <p:nvPr/>
        </p:nvSpPr>
        <p:spPr bwMode="auto">
          <a:xfrm>
            <a:off x="1143000" y="25146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55" name="Line 9"/>
          <p:cNvSpPr>
            <a:spLocks noChangeShapeType="1"/>
          </p:cNvSpPr>
          <p:nvPr/>
        </p:nvSpPr>
        <p:spPr bwMode="auto">
          <a:xfrm>
            <a:off x="685800" y="3124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56" name="Line 13"/>
          <p:cNvSpPr>
            <a:spLocks noChangeShapeType="1"/>
          </p:cNvSpPr>
          <p:nvPr/>
        </p:nvSpPr>
        <p:spPr bwMode="auto">
          <a:xfrm>
            <a:off x="2667000" y="33528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57" name="Line 14"/>
          <p:cNvSpPr>
            <a:spLocks noChangeShapeType="1"/>
          </p:cNvSpPr>
          <p:nvPr/>
        </p:nvSpPr>
        <p:spPr bwMode="auto">
          <a:xfrm>
            <a:off x="3505200" y="2590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58" name="Line 15"/>
          <p:cNvSpPr>
            <a:spLocks noChangeShapeType="1"/>
          </p:cNvSpPr>
          <p:nvPr/>
        </p:nvSpPr>
        <p:spPr bwMode="auto">
          <a:xfrm>
            <a:off x="2971800" y="2590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59" name="Line 16"/>
          <p:cNvSpPr>
            <a:spLocks noChangeShapeType="1"/>
          </p:cNvSpPr>
          <p:nvPr/>
        </p:nvSpPr>
        <p:spPr bwMode="auto">
          <a:xfrm>
            <a:off x="2971800" y="3124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60" name="Line 17"/>
          <p:cNvSpPr>
            <a:spLocks noChangeShapeType="1"/>
          </p:cNvSpPr>
          <p:nvPr/>
        </p:nvSpPr>
        <p:spPr bwMode="auto">
          <a:xfrm>
            <a:off x="2971800" y="3810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61" name="Line 18"/>
          <p:cNvSpPr>
            <a:spLocks noChangeShapeType="1"/>
          </p:cNvSpPr>
          <p:nvPr/>
        </p:nvSpPr>
        <p:spPr bwMode="auto">
          <a:xfrm>
            <a:off x="3505200" y="3200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62" name="Text Box 19"/>
          <p:cNvSpPr txBox="1">
            <a:spLocks noChangeArrowheads="1"/>
          </p:cNvSpPr>
          <p:nvPr/>
        </p:nvSpPr>
        <p:spPr bwMode="auto">
          <a:xfrm>
            <a:off x="2438400" y="3581400"/>
            <a:ext cx="366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S</a:t>
            </a:r>
            <a:r>
              <a:rPr lang="en-US" sz="1400" baseline="-25000"/>
              <a:t>n</a:t>
            </a:r>
          </a:p>
        </p:txBody>
      </p:sp>
      <p:sp>
        <p:nvSpPr>
          <p:cNvPr id="31763" name="Text Box 20"/>
          <p:cNvSpPr txBox="1">
            <a:spLocks noChangeArrowheads="1"/>
          </p:cNvSpPr>
          <p:nvPr/>
        </p:nvSpPr>
        <p:spPr bwMode="auto">
          <a:xfrm>
            <a:off x="2438400" y="2895600"/>
            <a:ext cx="366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S</a:t>
            </a:r>
            <a:r>
              <a:rPr lang="en-US" sz="1400" baseline="-25000"/>
              <a:t>2</a:t>
            </a:r>
          </a:p>
        </p:txBody>
      </p:sp>
      <p:sp>
        <p:nvSpPr>
          <p:cNvPr id="31764" name="Text Box 21"/>
          <p:cNvSpPr txBox="1">
            <a:spLocks noChangeArrowheads="1"/>
          </p:cNvSpPr>
          <p:nvPr/>
        </p:nvSpPr>
        <p:spPr bwMode="auto">
          <a:xfrm>
            <a:off x="2438400" y="2362200"/>
            <a:ext cx="366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S</a:t>
            </a:r>
            <a:r>
              <a:rPr lang="en-US" sz="1400" baseline="-25000"/>
              <a:t>1</a:t>
            </a:r>
          </a:p>
        </p:txBody>
      </p:sp>
      <p:sp>
        <p:nvSpPr>
          <p:cNvPr id="31765" name="Text Box 23"/>
          <p:cNvSpPr txBox="1">
            <a:spLocks noChangeArrowheads="1"/>
          </p:cNvSpPr>
          <p:nvPr/>
        </p:nvSpPr>
        <p:spPr bwMode="auto">
          <a:xfrm>
            <a:off x="4648200" y="2133600"/>
            <a:ext cx="3883025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rgbClr val="0000FF"/>
                </a:solidFill>
              </a:rPr>
              <a:t>Conditional</a:t>
            </a:r>
          </a:p>
          <a:p>
            <a:endParaRPr lang="en-US" b="1"/>
          </a:p>
          <a:p>
            <a:r>
              <a:rPr lang="en-US" b="1"/>
              <a:t>if ch == </a:t>
            </a:r>
            <a:r>
              <a:rPr lang="ja-JP" altLang="en-US" b="1"/>
              <a:t>‘</a:t>
            </a:r>
            <a:r>
              <a:rPr lang="en-US" altLang="ja-JP" b="1"/>
              <a:t>x</a:t>
            </a:r>
            <a:r>
              <a:rPr lang="en-US" altLang="ja-JP" b="1" baseline="-25000"/>
              <a:t>1</a:t>
            </a:r>
            <a:r>
              <a:rPr lang="ja-JP" altLang="en-US" b="1"/>
              <a:t>’</a:t>
            </a:r>
            <a:r>
              <a:rPr lang="en-US" altLang="ja-JP" b="1"/>
              <a:t>  { read(ch) T(S</a:t>
            </a:r>
            <a:r>
              <a:rPr lang="en-US" altLang="ja-JP" b="1" baseline="-25000"/>
              <a:t>1</a:t>
            </a:r>
            <a:r>
              <a:rPr lang="en-US" altLang="ja-JP" b="1"/>
              <a:t>) } else </a:t>
            </a:r>
          </a:p>
          <a:p>
            <a:r>
              <a:rPr lang="en-US" b="1"/>
              <a:t>if ch == </a:t>
            </a:r>
            <a:r>
              <a:rPr lang="ja-JP" altLang="en-US" b="1"/>
              <a:t>‘</a:t>
            </a:r>
            <a:r>
              <a:rPr lang="en-US" altLang="ja-JP" b="1"/>
              <a:t>x</a:t>
            </a:r>
            <a:r>
              <a:rPr lang="en-US" altLang="ja-JP" b="1" baseline="-25000"/>
              <a:t>2</a:t>
            </a:r>
            <a:r>
              <a:rPr lang="ja-JP" altLang="en-US" b="1"/>
              <a:t>‘</a:t>
            </a:r>
            <a:r>
              <a:rPr lang="en-US" altLang="ja-JP" b="1"/>
              <a:t>  { read(ch) T(S</a:t>
            </a:r>
            <a:r>
              <a:rPr lang="en-US" altLang="ja-JP" b="1" baseline="-25000"/>
              <a:t>2</a:t>
            </a:r>
            <a:r>
              <a:rPr lang="en-US" altLang="ja-JP" b="1"/>
              <a:t>) } else</a:t>
            </a:r>
            <a:r>
              <a:rPr lang="en-US" altLang="ja-JP"/>
              <a:t> </a:t>
            </a:r>
            <a:endParaRPr lang="en-US" altLang="ja-JP" b="1"/>
          </a:p>
          <a:p>
            <a:r>
              <a:rPr lang="en-US" b="1"/>
              <a:t>. . .</a:t>
            </a:r>
          </a:p>
          <a:p>
            <a:endParaRPr lang="en-US" b="1"/>
          </a:p>
          <a:p>
            <a:r>
              <a:rPr lang="en-US" b="1"/>
              <a:t>if ch == </a:t>
            </a:r>
            <a:r>
              <a:rPr lang="ja-JP" altLang="en-US" b="1"/>
              <a:t>‘</a:t>
            </a:r>
            <a:r>
              <a:rPr lang="en-US" altLang="ja-JP" b="1"/>
              <a:t>x</a:t>
            </a:r>
            <a:r>
              <a:rPr lang="en-US" altLang="ja-JP" b="1" baseline="-25000"/>
              <a:t>n</a:t>
            </a:r>
            <a:r>
              <a:rPr lang="ja-JP" altLang="en-US" b="1"/>
              <a:t>‘</a:t>
            </a:r>
            <a:r>
              <a:rPr lang="en-US" altLang="ja-JP" b="1"/>
              <a:t>  { read(ch) T(S</a:t>
            </a:r>
            <a:r>
              <a:rPr lang="en-US" altLang="ja-JP" b="1" baseline="-25000"/>
              <a:t>n</a:t>
            </a:r>
            <a:r>
              <a:rPr lang="en-US" altLang="ja-JP" b="1"/>
              <a:t>)} else</a:t>
            </a:r>
          </a:p>
          <a:p>
            <a:r>
              <a:rPr lang="en-US" b="1" i="1">
                <a:solidFill>
                  <a:srgbClr val="FF0000"/>
                </a:solidFill>
              </a:rPr>
              <a:t>error</a:t>
            </a:r>
          </a:p>
        </p:txBody>
      </p:sp>
      <p:sp>
        <p:nvSpPr>
          <p:cNvPr id="31766" name="Line 24"/>
          <p:cNvSpPr>
            <a:spLocks noChangeShapeType="1"/>
          </p:cNvSpPr>
          <p:nvPr/>
        </p:nvSpPr>
        <p:spPr bwMode="auto">
          <a:xfrm>
            <a:off x="4191000" y="2209800"/>
            <a:ext cx="0" cy="2209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67" name="Oval 26"/>
          <p:cNvSpPr>
            <a:spLocks noChangeArrowheads="1"/>
          </p:cNvSpPr>
          <p:nvPr/>
        </p:nvSpPr>
        <p:spPr bwMode="auto">
          <a:xfrm>
            <a:off x="1447800" y="2286000"/>
            <a:ext cx="5334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8" name="Rectangle 27"/>
          <p:cNvSpPr>
            <a:spLocks noChangeArrowheads="1"/>
          </p:cNvSpPr>
          <p:nvPr/>
        </p:nvSpPr>
        <p:spPr bwMode="auto">
          <a:xfrm>
            <a:off x="1524000" y="23622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 </a:t>
            </a:r>
            <a:r>
              <a:rPr lang="en-US" sz="1400" b="1" i="1"/>
              <a:t>x</a:t>
            </a:r>
            <a:r>
              <a:rPr lang="en-US" sz="1400" b="1" i="1" baseline="-25000"/>
              <a:t>1</a:t>
            </a:r>
          </a:p>
        </p:txBody>
      </p:sp>
      <p:sp>
        <p:nvSpPr>
          <p:cNvPr id="31769" name="Line 28"/>
          <p:cNvSpPr>
            <a:spLocks noChangeShapeType="1"/>
          </p:cNvSpPr>
          <p:nvPr/>
        </p:nvSpPr>
        <p:spPr bwMode="auto">
          <a:xfrm>
            <a:off x="1143000" y="2514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70" name="Line 32"/>
          <p:cNvSpPr>
            <a:spLocks noChangeShapeType="1"/>
          </p:cNvSpPr>
          <p:nvPr/>
        </p:nvSpPr>
        <p:spPr bwMode="auto">
          <a:xfrm>
            <a:off x="990600" y="3124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71" name="Oval 34"/>
          <p:cNvSpPr>
            <a:spLocks noChangeArrowheads="1"/>
          </p:cNvSpPr>
          <p:nvPr/>
        </p:nvSpPr>
        <p:spPr bwMode="auto">
          <a:xfrm>
            <a:off x="1447800" y="3581400"/>
            <a:ext cx="5334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72" name="Rectangle 35"/>
          <p:cNvSpPr>
            <a:spLocks noChangeArrowheads="1"/>
          </p:cNvSpPr>
          <p:nvPr/>
        </p:nvSpPr>
        <p:spPr bwMode="auto">
          <a:xfrm>
            <a:off x="1524000" y="36576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 </a:t>
            </a:r>
            <a:r>
              <a:rPr lang="en-US" sz="1400" b="1" i="1"/>
              <a:t>x</a:t>
            </a:r>
            <a:r>
              <a:rPr lang="en-US" sz="1400" b="1" i="1" baseline="-25000"/>
              <a:t>n</a:t>
            </a:r>
          </a:p>
        </p:txBody>
      </p:sp>
      <p:sp>
        <p:nvSpPr>
          <p:cNvPr id="31773" name="Line 36"/>
          <p:cNvSpPr>
            <a:spLocks noChangeShapeType="1"/>
          </p:cNvSpPr>
          <p:nvPr/>
        </p:nvSpPr>
        <p:spPr bwMode="auto">
          <a:xfrm>
            <a:off x="1143000" y="3810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74" name="Line 37"/>
          <p:cNvSpPr>
            <a:spLocks noChangeShapeType="1"/>
          </p:cNvSpPr>
          <p:nvPr/>
        </p:nvSpPr>
        <p:spPr bwMode="auto">
          <a:xfrm flipV="1">
            <a:off x="1981200" y="3810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75" name="Oval 38"/>
          <p:cNvSpPr>
            <a:spLocks noChangeArrowheads="1"/>
          </p:cNvSpPr>
          <p:nvPr/>
        </p:nvSpPr>
        <p:spPr bwMode="auto">
          <a:xfrm>
            <a:off x="1447800" y="2895600"/>
            <a:ext cx="5334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76" name="Rectangle 39"/>
          <p:cNvSpPr>
            <a:spLocks noChangeArrowheads="1"/>
          </p:cNvSpPr>
          <p:nvPr/>
        </p:nvSpPr>
        <p:spPr bwMode="auto">
          <a:xfrm>
            <a:off x="1524000" y="29718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 </a:t>
            </a:r>
            <a:r>
              <a:rPr lang="en-US" sz="1400" b="1" i="1"/>
              <a:t>x</a:t>
            </a:r>
            <a:r>
              <a:rPr lang="en-US" sz="1400" b="1" i="1" baseline="-25000"/>
              <a:t>2</a:t>
            </a:r>
          </a:p>
        </p:txBody>
      </p:sp>
      <p:sp>
        <p:nvSpPr>
          <p:cNvPr id="31777" name="Line 42"/>
          <p:cNvSpPr>
            <a:spLocks noChangeShapeType="1"/>
          </p:cNvSpPr>
          <p:nvPr/>
        </p:nvSpPr>
        <p:spPr bwMode="auto">
          <a:xfrm>
            <a:off x="1981200" y="2514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78" name="Line 43"/>
          <p:cNvSpPr>
            <a:spLocks noChangeShapeType="1"/>
          </p:cNvSpPr>
          <p:nvPr/>
        </p:nvSpPr>
        <p:spPr bwMode="auto">
          <a:xfrm>
            <a:off x="1981200" y="3124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16141</TotalTime>
  <Words>1415</Words>
  <Application>Microsoft Office PowerPoint</Application>
  <PresentationFormat>Presentación en pantalla (4:3)</PresentationFormat>
  <Paragraphs>519</Paragraphs>
  <Slides>22</Slides>
  <Notes>22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8" baseType="lpstr">
      <vt:lpstr>Arial</vt:lpstr>
      <vt:lpstr>ＭＳ Ｐゴシック</vt:lpstr>
      <vt:lpstr>Times New Roman</vt:lpstr>
      <vt:lpstr>Symbol</vt:lpstr>
      <vt:lpstr>Wingdings</vt:lpstr>
      <vt:lpstr>Default Design</vt:lpstr>
      <vt:lpstr>COP 3402 Systems Software</vt:lpstr>
      <vt:lpstr>COP 3402 Systems Software</vt:lpstr>
      <vt:lpstr>Outline</vt:lpstr>
      <vt:lpstr>Building a parser from a Syntax Graph</vt:lpstr>
      <vt:lpstr>Building a parser from a Syntax Graph</vt:lpstr>
      <vt:lpstr>Building a parser from a Syntax Graph</vt:lpstr>
      <vt:lpstr>Building a parser from a Syntax Graph</vt:lpstr>
      <vt:lpstr>Building a parser from a Syntax Graph</vt:lpstr>
      <vt:lpstr>Building a parser from a Syntax Graph</vt:lpstr>
      <vt:lpstr>Building a parser from a Syntax Graph</vt:lpstr>
      <vt:lpstr>Example</vt:lpstr>
      <vt:lpstr>Syntax Graph</vt:lpstr>
      <vt:lpstr>Parser program for the graph A (in PL/0)</vt:lpstr>
      <vt:lpstr>EBNF grammar for Tiny PL/0 (1)</vt:lpstr>
      <vt:lpstr>Intermediate code generation</vt:lpstr>
      <vt:lpstr>Parsing and generating pcode</vt:lpstr>
      <vt:lpstr>Parsing and generating pcode</vt:lpstr>
      <vt:lpstr>Parsing and generating pcode</vt:lpstr>
      <vt:lpstr>Parsing and generating pcode</vt:lpstr>
      <vt:lpstr>Parsing and generating pcode</vt:lpstr>
      <vt:lpstr>Parsing and generating pcode</vt:lpstr>
      <vt:lpstr>COP 3402 Systems Software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sarah m brown</dc:creator>
  <cp:lastModifiedBy>Edward Aymerich Sánchez</cp:lastModifiedBy>
  <cp:revision>420</cp:revision>
  <dcterms:created xsi:type="dcterms:W3CDTF">2002-09-04T03:07:34Z</dcterms:created>
  <dcterms:modified xsi:type="dcterms:W3CDTF">2014-10-09T13:55:20Z</dcterms:modified>
</cp:coreProperties>
</file>