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37" r:id="rId2"/>
    <p:sldId id="373" r:id="rId3"/>
    <p:sldId id="378" r:id="rId4"/>
    <p:sldId id="379" r:id="rId5"/>
    <p:sldId id="380" r:id="rId6"/>
    <p:sldId id="399" r:id="rId7"/>
    <p:sldId id="386" r:id="rId8"/>
    <p:sldId id="381" r:id="rId9"/>
    <p:sldId id="401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48FAB070-6733-4F94-B608-D397C6D45F1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557056D8-C510-4348-AC69-7E05015E1BA4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DF2E6-59B0-406A-9AF8-833B3480891D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F3D87-11D2-4F64-A614-5E3E659E5DEE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2A44B1-691B-4DDF-9032-2136118147A5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3176C-7499-4F46-A116-A472F0C4CEB3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EDD5A-EF19-4C69-9F64-A6211C67002D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43FF8-3745-4E5B-B773-CAEAA8CE4F00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2F5FA-B938-4693-A525-7754EBCC9CAC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9C925-C660-4F7E-A76F-017D3AE479A2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DB63B-C559-4960-ADD1-5BE08A32CB78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9C470-1307-4A84-8F75-96DAF83B690C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4D7D9-BDF5-40B6-A1ED-C80C09864C3A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2DAAB-B140-477C-80AE-0A17CA98E92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75757-65D4-4683-A3D1-7B387BB5226B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590A1-8DE2-4955-B8CA-A8663288F6A5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B2EE4-B9BA-4EF9-875C-59A629863A27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20203-42A8-4740-B30D-1A9581A106E7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118B9-C1F6-4B97-A5AA-91B4CBDC0F8C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378B-BFBE-4AD5-8814-BDF617AE90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CA58F-8BCB-451D-AAE2-36121C25E7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DD61E-6139-4F91-85C1-1C9A183B61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DDF59-F938-4C2B-926B-ABEAFB5F71B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E543-6B4F-41C9-9BCC-6B3673B939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7D53E-2011-4EEB-9E3A-A6A69922DD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80785-A90D-4B67-9924-C1EF125EC6A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155A2-6A82-4D77-A845-036FB957079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9229C-A834-4FAB-B1C3-49C7DEBBD8B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373DF-8AE1-4768-A8A6-32E1BC1F1B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10167-F6B9-4740-BA2C-C4A6CAAE91B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88B8D85-CF71-4536-95E8-1D27073B5DF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2B6C84-2A6B-4B5E-BDE5-0B710E4C3C6B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EF72F-39CC-4E7D-B8F7-4CB7BC24DFCE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Extended BNF grammar for PL/0 (1)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71961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&lt;program&gt; ::= &lt;block&gt; "</a:t>
            </a:r>
            <a:r>
              <a:rPr lang="en-US" b="1"/>
              <a:t>.</a:t>
            </a:r>
            <a:r>
              <a:rPr lang="en-US"/>
              <a:t>" . </a:t>
            </a:r>
          </a:p>
          <a:p>
            <a:endParaRPr lang="en-US"/>
          </a:p>
          <a:p>
            <a:r>
              <a:rPr lang="en-US"/>
              <a:t>&lt;block&gt; ::= &lt;const-declaration&gt; &lt;var-declaration&gt; &lt;procedure-declaration&gt; &lt;statement&gt;</a:t>
            </a:r>
          </a:p>
          <a:p>
            <a:r>
              <a:rPr lang="en-US"/>
              <a:t>	</a:t>
            </a:r>
          </a:p>
          <a:p>
            <a:r>
              <a:rPr lang="en-US"/>
              <a:t>&lt;constdeclaration&gt; ::= [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const</a:t>
            </a:r>
            <a:r>
              <a:rPr lang="ja-JP" altLang="en-US" b="1"/>
              <a:t>”</a:t>
            </a:r>
            <a:r>
              <a:rPr lang="en-US" altLang="ja-JP"/>
              <a:t> &lt;ident&gt; "</a:t>
            </a:r>
            <a:r>
              <a:rPr lang="en-US" altLang="ja-JP" b="1">
                <a:solidFill>
                  <a:srgbClr val="0000FF"/>
                </a:solidFill>
              </a:rPr>
              <a:t>=</a:t>
            </a:r>
            <a:r>
              <a:rPr lang="en-US" altLang="ja-JP"/>
              <a:t>" &lt;number&gt; {"</a:t>
            </a:r>
            <a:r>
              <a:rPr lang="en-US" altLang="ja-JP" b="1">
                <a:solidFill>
                  <a:srgbClr val="0000FF"/>
                </a:solidFill>
              </a:rPr>
              <a:t>,</a:t>
            </a:r>
            <a:r>
              <a:rPr lang="en-US" altLang="ja-JP"/>
              <a:t>" &lt;ident&gt; "</a:t>
            </a:r>
            <a:r>
              <a:rPr lang="en-US" altLang="ja-JP" b="1">
                <a:solidFill>
                  <a:srgbClr val="0000FF"/>
                </a:solidFill>
              </a:rPr>
              <a:t>=</a:t>
            </a:r>
            <a:r>
              <a:rPr lang="en-US" altLang="ja-JP"/>
              <a:t>" &lt;number&gt;} "</a:t>
            </a:r>
            <a:r>
              <a:rPr lang="en-US" altLang="ja-JP" b="1">
                <a:solidFill>
                  <a:srgbClr val="0000FF"/>
                </a:solidFill>
              </a:rPr>
              <a:t>;</a:t>
            </a:r>
            <a:r>
              <a:rPr lang="en-US" altLang="ja-JP"/>
              <a:t>"]</a:t>
            </a:r>
          </a:p>
          <a:p>
            <a:r>
              <a:rPr lang="en-US"/>
              <a:t> 	</a:t>
            </a:r>
          </a:p>
          <a:p>
            <a:r>
              <a:rPr lang="en-US"/>
              <a:t>&lt;var-declaration&gt; ::= [ "</a:t>
            </a:r>
            <a:r>
              <a:rPr lang="en-US" b="1">
                <a:solidFill>
                  <a:srgbClr val="0000FF"/>
                </a:solidFill>
              </a:rPr>
              <a:t>var</a:t>
            </a:r>
            <a:r>
              <a:rPr lang="en-US"/>
              <a:t>" &lt;ident&gt; {"</a:t>
            </a:r>
            <a:r>
              <a:rPr lang="en-US" b="1">
                <a:solidFill>
                  <a:srgbClr val="0000FF"/>
                </a:solidFill>
              </a:rPr>
              <a:t>,</a:t>
            </a:r>
            <a:r>
              <a:rPr lang="ja-JP" altLang="en-US"/>
              <a:t>”</a:t>
            </a:r>
            <a:r>
              <a:rPr lang="en-US" altLang="ja-JP"/>
              <a:t> &lt; ident&gt; } </a:t>
            </a:r>
            <a:r>
              <a:rPr lang="en-US" altLang="ja-JP">
                <a:solidFill>
                  <a:srgbClr val="0000FF"/>
                </a:solidFill>
              </a:rPr>
              <a:t>"</a:t>
            </a:r>
            <a:r>
              <a:rPr lang="en-US" altLang="ja-JP" b="1">
                <a:solidFill>
                  <a:srgbClr val="0000FF"/>
                </a:solidFill>
              </a:rPr>
              <a:t>;</a:t>
            </a:r>
            <a:r>
              <a:rPr lang="en-US" altLang="ja-JP">
                <a:solidFill>
                  <a:srgbClr val="0000FF"/>
                </a:solidFill>
              </a:rPr>
              <a:t>"]</a:t>
            </a:r>
          </a:p>
          <a:p>
            <a:r>
              <a:rPr lang="en-US"/>
              <a:t> </a:t>
            </a:r>
          </a:p>
          <a:p>
            <a:r>
              <a:rPr lang="en-US"/>
              <a:t>&lt;procedure-declaration&gt; ::= { "</a:t>
            </a:r>
            <a:r>
              <a:rPr lang="en-US" b="1">
                <a:solidFill>
                  <a:srgbClr val="0000FF"/>
                </a:solidFill>
              </a:rPr>
              <a:t>procedure</a:t>
            </a:r>
            <a:r>
              <a:rPr lang="en-US"/>
              <a:t>" &lt;ident&gt;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&lt;block&gt;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} </a:t>
            </a:r>
          </a:p>
          <a:p>
            <a:endParaRPr lang="en-US"/>
          </a:p>
          <a:p>
            <a:r>
              <a:rPr lang="en-US"/>
              <a:t>&lt;statement &gt; ::= [&lt;ident&gt; "</a:t>
            </a:r>
            <a:r>
              <a:rPr lang="en-US" b="1">
                <a:solidFill>
                  <a:srgbClr val="0000FF"/>
                </a:solidFill>
              </a:rPr>
              <a:t>:=</a:t>
            </a:r>
            <a:r>
              <a:rPr lang="en-US"/>
              <a:t>" &lt;expression&gt;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call</a:t>
            </a:r>
            <a:r>
              <a:rPr lang="en-US"/>
              <a:t>" &lt;ident&gt;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begin</a:t>
            </a:r>
            <a:r>
              <a:rPr lang="en-US"/>
              <a:t>" &lt;statement&gt; {"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&lt;statement&gt; } "</a:t>
            </a:r>
            <a:r>
              <a:rPr lang="en-US" b="1">
                <a:solidFill>
                  <a:srgbClr val="0000FF"/>
                </a:solidFill>
              </a:rPr>
              <a:t>end</a:t>
            </a:r>
            <a:r>
              <a:rPr lang="en-US"/>
              <a:t>"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if</a:t>
            </a:r>
            <a:r>
              <a:rPr lang="en-US"/>
              <a:t>" &lt;condition&gt; "</a:t>
            </a:r>
            <a:r>
              <a:rPr lang="en-US" b="1">
                <a:solidFill>
                  <a:srgbClr val="0000FF"/>
                </a:solidFill>
              </a:rPr>
              <a:t>then</a:t>
            </a:r>
            <a:r>
              <a:rPr lang="en-US"/>
              <a:t>" statement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while</a:t>
            </a:r>
            <a:r>
              <a:rPr lang="en-US"/>
              <a:t>" &lt;condition&gt; "</a:t>
            </a:r>
            <a:r>
              <a:rPr lang="en-US" b="1">
                <a:solidFill>
                  <a:srgbClr val="0000FF"/>
                </a:solidFill>
              </a:rPr>
              <a:t>do</a:t>
            </a:r>
            <a:r>
              <a:rPr lang="en-US"/>
              <a:t>" &lt;statement&gt; </a:t>
            </a:r>
          </a:p>
          <a:p>
            <a:r>
              <a:rPr lang="en-US"/>
              <a:t>	      |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] </a:t>
            </a:r>
          </a:p>
          <a:p>
            <a:r>
              <a:rPr lang="en-US"/>
              <a:t>  </a:t>
            </a:r>
          </a:p>
          <a:p>
            <a:r>
              <a:rPr lang="en-US"/>
              <a:t>&lt;condition&gt; ::= "</a:t>
            </a:r>
            <a:r>
              <a:rPr lang="en-US" b="1">
                <a:solidFill>
                  <a:srgbClr val="0000FF"/>
                </a:solidFill>
              </a:rPr>
              <a:t>odd</a:t>
            </a:r>
            <a:r>
              <a:rPr lang="en-US"/>
              <a:t>" &lt;expression&gt; </a:t>
            </a:r>
          </a:p>
          <a:p>
            <a:r>
              <a:rPr lang="en-US"/>
              <a:t>	    | &lt;expression&gt; &lt;rel-op&gt; &lt;expression&gt;</a:t>
            </a:r>
          </a:p>
          <a:p>
            <a:r>
              <a:rPr lang="en-US"/>
              <a:t>  </a:t>
            </a:r>
          </a:p>
          <a:p>
            <a:r>
              <a:rPr lang="en-US"/>
              <a:t>&lt;rel-op&gt; ::= "</a:t>
            </a:r>
            <a:r>
              <a:rPr lang="en-US" b="1">
                <a:solidFill>
                  <a:srgbClr val="0000FF"/>
                </a:solidFill>
              </a:rPr>
              <a:t>=</a:t>
            </a:r>
            <a:r>
              <a:rPr lang="en-US"/>
              <a:t>"|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&lt;&gt;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&lt;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&lt;=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&gt;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&gt;=</a:t>
            </a:r>
            <a:r>
              <a:rPr lang="ja-JP" altLang="en-US"/>
              <a:t>“</a:t>
            </a:r>
            <a:endParaRPr lang="en-US" altLang="ja-JP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D577A1-7CBE-44CC-B3DF-BE1329DE2D37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Extended BNF grammar for PL/0 (2)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460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&lt;expression&gt; ::= [ "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"] &lt;term&gt; { ("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") &lt;term&gt;}</a:t>
            </a:r>
          </a:p>
          <a:p>
            <a:endParaRPr lang="en-US"/>
          </a:p>
          <a:p>
            <a:r>
              <a:rPr lang="en-US"/>
              <a:t>&lt;term&gt; ::= &lt;factor&gt; {("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/</a:t>
            </a:r>
            <a:r>
              <a:rPr lang="en-US"/>
              <a:t>") &lt;factor&gt;}</a:t>
            </a:r>
          </a:p>
          <a:p>
            <a:r>
              <a:rPr lang="en-US"/>
              <a:t> </a:t>
            </a:r>
          </a:p>
          <a:p>
            <a:r>
              <a:rPr lang="en-US"/>
              <a:t>&lt;factor&gt; ::= &lt;ident&gt; | &lt;number&gt; | "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" &lt;expression&gt; "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ja-JP" altLang="en-US"/>
              <a:t>“</a:t>
            </a:r>
            <a:endParaRPr lang="en-US" altLang="ja-JP"/>
          </a:p>
          <a:p>
            <a:endParaRPr lang="en-US" b="1"/>
          </a:p>
          <a:p>
            <a:r>
              <a:rPr lang="en-US"/>
              <a:t>&lt;number&gt; ::= &lt;digit&gt; {&lt;digit&gt;}</a:t>
            </a:r>
          </a:p>
          <a:p>
            <a:endParaRPr lang="en-US"/>
          </a:p>
          <a:p>
            <a:r>
              <a:rPr lang="en-US"/>
              <a:t>&lt;Ident&gt; ::= &lt;letter&gt; {&lt;letter&gt; | &lt;digit&gt;}</a:t>
            </a:r>
          </a:p>
          <a:p>
            <a:endParaRPr lang="en-US"/>
          </a:p>
          <a:p>
            <a:r>
              <a:rPr lang="en-US"/>
              <a:t>&lt;digit&gt; ;;= "</a:t>
            </a:r>
            <a:r>
              <a:rPr lang="en-US" b="1">
                <a:solidFill>
                  <a:srgbClr val="0000FF"/>
                </a:solidFill>
              </a:rPr>
              <a:t>0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1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3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4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5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6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7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8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9</a:t>
            </a:r>
            <a:r>
              <a:rPr lang="ja-JP" altLang="en-US"/>
              <a:t>“</a:t>
            </a:r>
            <a:endParaRPr lang="en-US" altLang="ja-JP"/>
          </a:p>
          <a:p>
            <a:endParaRPr lang="en-US"/>
          </a:p>
          <a:p>
            <a:r>
              <a:rPr lang="en-US"/>
              <a:t>&lt;letter&gt; ::= "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" | … | "</a:t>
            </a:r>
            <a:r>
              <a:rPr lang="en-US" b="1">
                <a:solidFill>
                  <a:srgbClr val="0000FF"/>
                </a:solidFill>
              </a:rPr>
              <a:t>y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z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" | ... | "</a:t>
            </a:r>
            <a:r>
              <a:rPr lang="en-US" b="1">
                <a:solidFill>
                  <a:srgbClr val="0000FF"/>
                </a:solidFill>
              </a:rPr>
              <a:t>Y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Z</a:t>
            </a:r>
            <a:r>
              <a:rPr lang="en-US"/>
              <a:t>"</a:t>
            </a:r>
          </a:p>
          <a:p>
            <a:r>
              <a:rPr lang="en-US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23B4CB-07B5-4618-A3E2-3EAFA3410E9E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R1.- Each non-terminal symbol  A  which can be expressed as a set of productions</a:t>
            </a:r>
          </a:p>
          <a:p>
            <a:endParaRPr lang="en-US" b="1"/>
          </a:p>
          <a:p>
            <a:r>
              <a:rPr lang="en-US" b="1"/>
              <a:t>A</a:t>
            </a:r>
            <a:r>
              <a:rPr lang="en-US"/>
              <a:t> ::= P</a:t>
            </a:r>
            <a:r>
              <a:rPr lang="en-US" baseline="-25000"/>
              <a:t>1</a:t>
            </a:r>
            <a:r>
              <a:rPr lang="en-US"/>
              <a:t> | P</a:t>
            </a:r>
            <a:r>
              <a:rPr lang="en-US" baseline="-25000"/>
              <a:t>2</a:t>
            </a:r>
            <a:r>
              <a:rPr lang="en-US"/>
              <a:t> | . . . | P</a:t>
            </a:r>
            <a:r>
              <a:rPr lang="en-US" baseline="-25000"/>
              <a:t>n</a:t>
            </a:r>
            <a:r>
              <a:rPr lang="en-US"/>
              <a:t> can be mapped into the following syntax graph: </a:t>
            </a:r>
            <a:endParaRPr lang="en-US" b="1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276600" y="3429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3276600" y="4648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3276600" y="3962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>
            <a:off x="27432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>
            <a:off x="228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0" name="Line 10"/>
          <p:cNvSpPr>
            <a:spLocks noChangeShapeType="1"/>
          </p:cNvSpPr>
          <p:nvPr/>
        </p:nvSpPr>
        <p:spPr bwMode="auto">
          <a:xfrm>
            <a:off x="27432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>
            <a:off x="27432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>
            <a:off x="27432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3505200" y="4419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>
            <a:off x="43434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38100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>
            <a:off x="38100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>
            <a:off x="38100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343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276600" y="4648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n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3276600" y="3429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CEB65-C1BE-4C30-83BB-48B961DF7D94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60425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R2.- Every occurrence  of a terminal symbol T  in a  P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means that a token has been recognized and </a:t>
            </a:r>
          </a:p>
          <a:p>
            <a:r>
              <a:rPr lang="en-US" b="1">
                <a:solidFill>
                  <a:srgbClr val="0000FF"/>
                </a:solidFill>
              </a:rPr>
              <a:t>a new symbol (token) must be read. This is represented by a label T enclosed in a circle.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R3.- Every occurrence of a non-terminal symbol B in a P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corresponds to an activation of the </a:t>
            </a:r>
          </a:p>
          <a:p>
            <a:r>
              <a:rPr lang="en-US" b="1">
                <a:solidFill>
                  <a:srgbClr val="0000FF"/>
                </a:solidFill>
              </a:rPr>
              <a:t>recognizer B.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R4.- A production P having the form  P = a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. . . a</a:t>
            </a:r>
            <a:r>
              <a:rPr lang="en-US" b="1" baseline="-25000">
                <a:solidFill>
                  <a:srgbClr val="0000FF"/>
                </a:solidFill>
              </a:rPr>
              <a:t>m</a:t>
            </a:r>
            <a:r>
              <a:rPr lang="en-US" b="1">
                <a:solidFill>
                  <a:srgbClr val="0000FF"/>
                </a:solidFill>
              </a:rPr>
              <a:t> can be represented by the graph: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where every   </a:t>
            </a:r>
            <a:r>
              <a:rPr lang="en-US" b="1"/>
              <a:t>a</a:t>
            </a:r>
            <a:r>
              <a:rPr lang="en-US" b="1" baseline="-25000"/>
              <a:t>i</a:t>
            </a:r>
            <a:r>
              <a:rPr lang="en-US" b="1">
                <a:solidFill>
                  <a:srgbClr val="0000FF"/>
                </a:solidFill>
              </a:rPr>
              <a:t>   </a:t>
            </a:r>
            <a:r>
              <a:rPr lang="en-US">
                <a:solidFill>
                  <a:srgbClr val="0000FF"/>
                </a:solidFill>
              </a:rPr>
              <a:t>is obtained by applying construction rules </a:t>
            </a:r>
            <a:r>
              <a:rPr lang="en-US" b="1">
                <a:solidFill>
                  <a:srgbClr val="0000FF"/>
                </a:solidFill>
              </a:rPr>
              <a:t>R1</a:t>
            </a:r>
            <a:r>
              <a:rPr lang="en-US">
                <a:solidFill>
                  <a:srgbClr val="0000FF"/>
                </a:solidFill>
              </a:rPr>
              <a:t> through </a:t>
            </a:r>
            <a:r>
              <a:rPr lang="en-US" b="1">
                <a:solidFill>
                  <a:srgbClr val="0000FF"/>
                </a:solidFill>
              </a:rPr>
              <a:t>R6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9943" name="Oval 22"/>
          <p:cNvSpPr>
            <a:spLocks noChangeArrowheads="1"/>
          </p:cNvSpPr>
          <p:nvPr/>
        </p:nvSpPr>
        <p:spPr bwMode="auto">
          <a:xfrm>
            <a:off x="3733800" y="31242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23"/>
          <p:cNvSpPr>
            <a:spLocks noChangeArrowheads="1"/>
          </p:cNvSpPr>
          <p:nvPr/>
        </p:nvSpPr>
        <p:spPr bwMode="auto">
          <a:xfrm>
            <a:off x="3810000" y="3200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T</a:t>
            </a:r>
          </a:p>
        </p:txBody>
      </p:sp>
      <p:sp>
        <p:nvSpPr>
          <p:cNvPr id="39945" name="Line 24"/>
          <p:cNvSpPr>
            <a:spLocks noChangeShapeType="1"/>
          </p:cNvSpPr>
          <p:nvPr/>
        </p:nvSpPr>
        <p:spPr bwMode="auto">
          <a:xfrm>
            <a:off x="3124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6" name="Line 25"/>
          <p:cNvSpPr>
            <a:spLocks noChangeShapeType="1"/>
          </p:cNvSpPr>
          <p:nvPr/>
        </p:nvSpPr>
        <p:spPr bwMode="auto">
          <a:xfrm>
            <a:off x="4267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Rectangle 26"/>
          <p:cNvSpPr>
            <a:spLocks noChangeArrowheads="1"/>
          </p:cNvSpPr>
          <p:nvPr/>
        </p:nvSpPr>
        <p:spPr bwMode="auto">
          <a:xfrm>
            <a:off x="3733800" y="4191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27"/>
          <p:cNvSpPr>
            <a:spLocks noChangeShapeType="1"/>
          </p:cNvSpPr>
          <p:nvPr/>
        </p:nvSpPr>
        <p:spPr bwMode="auto">
          <a:xfrm>
            <a:off x="31242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Line 28"/>
          <p:cNvSpPr>
            <a:spLocks noChangeShapeType="1"/>
          </p:cNvSpPr>
          <p:nvPr/>
        </p:nvSpPr>
        <p:spPr bwMode="auto">
          <a:xfrm>
            <a:off x="43434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0" name="Rectangle 29"/>
          <p:cNvSpPr>
            <a:spLocks noChangeArrowheads="1"/>
          </p:cNvSpPr>
          <p:nvPr/>
        </p:nvSpPr>
        <p:spPr bwMode="auto">
          <a:xfrm>
            <a:off x="3810000" y="4267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B</a:t>
            </a:r>
          </a:p>
        </p:txBody>
      </p:sp>
      <p:sp>
        <p:nvSpPr>
          <p:cNvPr id="39951" name="Rectangle 30"/>
          <p:cNvSpPr>
            <a:spLocks noChangeArrowheads="1"/>
          </p:cNvSpPr>
          <p:nvPr/>
        </p:nvSpPr>
        <p:spPr bwMode="auto">
          <a:xfrm>
            <a:off x="37338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31"/>
          <p:cNvSpPr>
            <a:spLocks noChangeShapeType="1"/>
          </p:cNvSpPr>
          <p:nvPr/>
        </p:nvSpPr>
        <p:spPr bwMode="auto">
          <a:xfrm>
            <a:off x="3124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3" name="Line 32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4" name="Rectangle 33"/>
          <p:cNvSpPr>
            <a:spLocks noChangeArrowheads="1"/>
          </p:cNvSpPr>
          <p:nvPr/>
        </p:nvSpPr>
        <p:spPr bwMode="auto">
          <a:xfrm>
            <a:off x="3810000" y="5334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2</a:t>
            </a:r>
          </a:p>
        </p:txBody>
      </p:sp>
      <p:sp>
        <p:nvSpPr>
          <p:cNvPr id="39955" name="Rectangle 38"/>
          <p:cNvSpPr>
            <a:spLocks noChangeArrowheads="1"/>
          </p:cNvSpPr>
          <p:nvPr/>
        </p:nvSpPr>
        <p:spPr bwMode="auto">
          <a:xfrm>
            <a:off x="54864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39"/>
          <p:cNvSpPr>
            <a:spLocks noChangeShapeType="1"/>
          </p:cNvSpPr>
          <p:nvPr/>
        </p:nvSpPr>
        <p:spPr bwMode="auto">
          <a:xfrm>
            <a:off x="60960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7" name="Rectangle 40"/>
          <p:cNvSpPr>
            <a:spLocks noChangeArrowheads="1"/>
          </p:cNvSpPr>
          <p:nvPr/>
        </p:nvSpPr>
        <p:spPr bwMode="auto">
          <a:xfrm>
            <a:off x="5562600" y="5334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m</a:t>
            </a:r>
          </a:p>
        </p:txBody>
      </p:sp>
      <p:sp>
        <p:nvSpPr>
          <p:cNvPr id="39958" name="Rectangle 41"/>
          <p:cNvSpPr>
            <a:spLocks noChangeArrowheads="1"/>
          </p:cNvSpPr>
          <p:nvPr/>
        </p:nvSpPr>
        <p:spPr bwMode="auto">
          <a:xfrm>
            <a:off x="25146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Rectangle 42"/>
          <p:cNvSpPr>
            <a:spLocks noChangeArrowheads="1"/>
          </p:cNvSpPr>
          <p:nvPr/>
        </p:nvSpPr>
        <p:spPr bwMode="auto">
          <a:xfrm>
            <a:off x="2590800" y="5334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1</a:t>
            </a:r>
          </a:p>
        </p:txBody>
      </p:sp>
      <p:sp>
        <p:nvSpPr>
          <p:cNvPr id="39960" name="Line 43"/>
          <p:cNvSpPr>
            <a:spLocks noChangeShapeType="1"/>
          </p:cNvSpPr>
          <p:nvPr/>
        </p:nvSpPr>
        <p:spPr bwMode="auto">
          <a:xfrm>
            <a:off x="19050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Line 44"/>
          <p:cNvSpPr>
            <a:spLocks noChangeShapeType="1"/>
          </p:cNvSpPr>
          <p:nvPr/>
        </p:nvSpPr>
        <p:spPr bwMode="auto">
          <a:xfrm>
            <a:off x="51816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2" name="Line 45"/>
          <p:cNvSpPr>
            <a:spLocks noChangeShapeType="1"/>
          </p:cNvSpPr>
          <p:nvPr/>
        </p:nvSpPr>
        <p:spPr bwMode="auto">
          <a:xfrm>
            <a:off x="4800600" y="5486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26416-FA8B-4F76-992C-8C7F9D6DEA84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R5.- A production P having the form  P = {a} can be represented by the graph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where   </a:t>
            </a:r>
            <a:r>
              <a:rPr lang="en-US" b="1"/>
              <a:t>a</a:t>
            </a:r>
            <a:r>
              <a:rPr lang="en-US"/>
              <a:t>    is obtained by applying constructing rules R1 through R6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R6.- A production P having the form  P = [a] can be represented by the graph: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 where   </a:t>
            </a:r>
            <a:r>
              <a:rPr lang="en-US" b="1"/>
              <a:t>a</a:t>
            </a:r>
            <a:r>
              <a:rPr lang="en-US">
                <a:solidFill>
                  <a:srgbClr val="0000FF"/>
                </a:solidFill>
              </a:rPr>
              <a:t>    is obtained by applying constructing rules R1 through R6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 </a:t>
            </a:r>
          </a:p>
        </p:txBody>
      </p:sp>
      <p:sp>
        <p:nvSpPr>
          <p:cNvPr id="41991" name="Line 22"/>
          <p:cNvSpPr>
            <a:spLocks noChangeShapeType="1"/>
          </p:cNvSpPr>
          <p:nvPr/>
        </p:nvSpPr>
        <p:spPr bwMode="auto">
          <a:xfrm>
            <a:off x="2133600" y="3048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2" name="AutoShape 26"/>
          <p:cNvSpPr>
            <a:spLocks noChangeArrowheads="1"/>
          </p:cNvSpPr>
          <p:nvPr/>
        </p:nvSpPr>
        <p:spPr bwMode="auto">
          <a:xfrm>
            <a:off x="2971800" y="3048000"/>
            <a:ext cx="14478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7"/>
          <p:cNvSpPr>
            <a:spLocks noChangeArrowheads="1"/>
          </p:cNvSpPr>
          <p:nvPr/>
        </p:nvSpPr>
        <p:spPr bwMode="auto">
          <a:xfrm>
            <a:off x="34290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1994" name="Line 29"/>
          <p:cNvSpPr>
            <a:spLocks noChangeShapeType="1"/>
          </p:cNvSpPr>
          <p:nvPr/>
        </p:nvSpPr>
        <p:spPr bwMode="auto">
          <a:xfrm flipH="1">
            <a:off x="3886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5" name="Rectangle 30"/>
          <p:cNvSpPr>
            <a:spLocks noChangeArrowheads="1"/>
          </p:cNvSpPr>
          <p:nvPr/>
        </p:nvSpPr>
        <p:spPr bwMode="auto">
          <a:xfrm>
            <a:off x="1600200" y="3962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31"/>
          <p:cNvSpPr>
            <a:spLocks noChangeShapeType="1"/>
          </p:cNvSpPr>
          <p:nvPr/>
        </p:nvSpPr>
        <p:spPr bwMode="auto">
          <a:xfrm>
            <a:off x="2057400" y="4876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7" name="Rectangle 39"/>
          <p:cNvSpPr>
            <a:spLocks noChangeArrowheads="1"/>
          </p:cNvSpPr>
          <p:nvPr/>
        </p:nvSpPr>
        <p:spPr bwMode="auto">
          <a:xfrm>
            <a:off x="3048000" y="4876800"/>
            <a:ext cx="1447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40"/>
          <p:cNvSpPr>
            <a:spLocks noChangeArrowheads="1"/>
          </p:cNvSpPr>
          <p:nvPr/>
        </p:nvSpPr>
        <p:spPr bwMode="auto">
          <a:xfrm>
            <a:off x="3505200" y="5181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1999" name="Line 41"/>
          <p:cNvSpPr>
            <a:spLocks noChangeShapeType="1"/>
          </p:cNvSpPr>
          <p:nvPr/>
        </p:nvSpPr>
        <p:spPr bwMode="auto">
          <a:xfrm flipV="1">
            <a:off x="44958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0" name="Line 42"/>
          <p:cNvSpPr>
            <a:spLocks noChangeShapeType="1"/>
          </p:cNvSpPr>
          <p:nvPr/>
        </p:nvSpPr>
        <p:spPr bwMode="auto">
          <a:xfrm>
            <a:off x="3276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1" name="Rectangle 43"/>
          <p:cNvSpPr>
            <a:spLocks noChangeArrowheads="1"/>
          </p:cNvSpPr>
          <p:nvPr/>
        </p:nvSpPr>
        <p:spPr bwMode="auto">
          <a:xfrm>
            <a:off x="1295400" y="5638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658D57-709F-4F1B-85AA-F7B8F1DA1C4A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69925" y="1458913"/>
            <a:ext cx="20177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 from N. Wirth:</a:t>
            </a:r>
          </a:p>
          <a:p>
            <a:endParaRPr lang="en-US"/>
          </a:p>
          <a:p>
            <a:r>
              <a:rPr lang="en-US"/>
              <a:t>A ::= </a:t>
            </a:r>
            <a:r>
              <a:rPr lang="ja-JP" altLang="en-US"/>
              <a:t>“</a:t>
            </a:r>
            <a:r>
              <a:rPr lang="en-US" altLang="ja-JP"/>
              <a:t>x</a:t>
            </a:r>
            <a:r>
              <a:rPr lang="ja-JP" altLang="en-US"/>
              <a:t>”</a:t>
            </a:r>
            <a:r>
              <a:rPr lang="en-US" altLang="ja-JP"/>
              <a:t> | </a:t>
            </a:r>
            <a:r>
              <a:rPr lang="ja-JP" altLang="en-US"/>
              <a:t>“</a:t>
            </a:r>
            <a:r>
              <a:rPr lang="en-US" altLang="ja-JP"/>
              <a:t>(</a:t>
            </a:r>
            <a:r>
              <a:rPr lang="ja-JP" altLang="en-US"/>
              <a:t>“</a:t>
            </a:r>
            <a:r>
              <a:rPr lang="en-US" altLang="ja-JP"/>
              <a:t> B </a:t>
            </a:r>
            <a:r>
              <a:rPr lang="ja-JP" altLang="en-US"/>
              <a:t>“</a:t>
            </a:r>
            <a:r>
              <a:rPr lang="en-US" altLang="ja-JP"/>
              <a:t>)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/>
              <a:t>B ::= A C</a:t>
            </a:r>
          </a:p>
          <a:p>
            <a:r>
              <a:rPr lang="en-US"/>
              <a:t>C ::= { </a:t>
            </a:r>
            <a:r>
              <a:rPr lang="ja-JP" altLang="en-US"/>
              <a:t>“</a:t>
            </a:r>
            <a:r>
              <a:rPr lang="en-US" altLang="ja-JP"/>
              <a:t>+</a:t>
            </a:r>
            <a:r>
              <a:rPr lang="ja-JP" altLang="en-US"/>
              <a:t>”</a:t>
            </a:r>
            <a:r>
              <a:rPr lang="en-US" altLang="ja-JP"/>
              <a:t> A }</a:t>
            </a:r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4343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10"/>
          <p:cNvSpPr>
            <a:spLocks noChangeArrowheads="1"/>
          </p:cNvSpPr>
          <p:nvPr/>
        </p:nvSpPr>
        <p:spPr bwMode="auto">
          <a:xfrm>
            <a:off x="53340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6324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2"/>
          <p:cNvSpPr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5410200" y="1905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4044" name="Text Box 14"/>
          <p:cNvSpPr txBox="1">
            <a:spLocks noChangeArrowheads="1"/>
          </p:cNvSpPr>
          <p:nvPr/>
        </p:nvSpPr>
        <p:spPr bwMode="auto">
          <a:xfrm>
            <a:off x="44196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</a:t>
            </a:r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64770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)</a:t>
            </a:r>
          </a:p>
        </p:txBody>
      </p:sp>
      <p:sp>
        <p:nvSpPr>
          <p:cNvPr id="44046" name="Text Box 16"/>
          <p:cNvSpPr txBox="1">
            <a:spLocks noChangeArrowheads="1"/>
          </p:cNvSpPr>
          <p:nvPr/>
        </p:nvSpPr>
        <p:spPr bwMode="auto">
          <a:xfrm>
            <a:off x="5410200" y="2514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44047" name="Line 17"/>
          <p:cNvSpPr>
            <a:spLocks noChangeShapeType="1"/>
          </p:cNvSpPr>
          <p:nvPr/>
        </p:nvSpPr>
        <p:spPr bwMode="auto">
          <a:xfrm>
            <a:off x="4800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8" name="Line 18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9" name="Line 19"/>
          <p:cNvSpPr>
            <a:spLocks noChangeShapeType="1"/>
          </p:cNvSpPr>
          <p:nvPr/>
        </p:nv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0" name="Line 20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1" name="Text Box 21"/>
          <p:cNvSpPr txBox="1">
            <a:spLocks noChangeArrowheads="1"/>
          </p:cNvSpPr>
          <p:nvPr/>
        </p:nvSpPr>
        <p:spPr bwMode="auto">
          <a:xfrm>
            <a:off x="3581400" y="1752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4052" name="Line 22"/>
          <p:cNvSpPr>
            <a:spLocks noChangeShapeType="1"/>
          </p:cNvSpPr>
          <p:nvPr/>
        </p:nvSpPr>
        <p:spPr bwMode="auto">
          <a:xfrm>
            <a:off x="4114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3" name="Line 23"/>
          <p:cNvSpPr>
            <a:spLocks noChangeShapeType="1"/>
          </p:cNvSpPr>
          <p:nvPr/>
        </p:nvSpPr>
        <p:spPr bwMode="auto">
          <a:xfrm flipV="1">
            <a:off x="4114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4" name="Line 24"/>
          <p:cNvSpPr>
            <a:spLocks noChangeShapeType="1"/>
          </p:cNvSpPr>
          <p:nvPr/>
        </p:nvSpPr>
        <p:spPr bwMode="auto">
          <a:xfrm>
            <a:off x="5791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5" name="Line 25"/>
          <p:cNvSpPr>
            <a:spLocks noChangeShapeType="1"/>
          </p:cNvSpPr>
          <p:nvPr/>
        </p:nvSpPr>
        <p:spPr bwMode="auto">
          <a:xfrm flipV="1">
            <a:off x="7010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Rectangle 26"/>
          <p:cNvSpPr>
            <a:spLocks noChangeArrowheads="1"/>
          </p:cNvSpPr>
          <p:nvPr/>
        </p:nvSpPr>
        <p:spPr bwMode="auto">
          <a:xfrm>
            <a:off x="4572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7"/>
          <p:cNvSpPr>
            <a:spLocks noChangeArrowheads="1"/>
          </p:cNvSpPr>
          <p:nvPr/>
        </p:nvSpPr>
        <p:spPr bwMode="auto">
          <a:xfrm>
            <a:off x="60198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8"/>
          <p:cNvSpPr>
            <a:spLocks noChangeShapeType="1"/>
          </p:cNvSpPr>
          <p:nvPr/>
        </p:nvSpPr>
        <p:spPr bwMode="auto">
          <a:xfrm>
            <a:off x="51816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9" name="Line 29"/>
          <p:cNvSpPr>
            <a:spLocks noChangeShapeType="1"/>
          </p:cNvSpPr>
          <p:nvPr/>
        </p:nvSpPr>
        <p:spPr bwMode="auto">
          <a:xfrm>
            <a:off x="3886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0" name="Text Box 30"/>
          <p:cNvSpPr txBox="1">
            <a:spLocks noChangeArrowheads="1"/>
          </p:cNvSpPr>
          <p:nvPr/>
        </p:nvSpPr>
        <p:spPr bwMode="auto">
          <a:xfrm>
            <a:off x="3581400" y="3352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4061" name="Line 31"/>
          <p:cNvSpPr>
            <a:spLocks noChangeShapeType="1"/>
          </p:cNvSpPr>
          <p:nvPr/>
        </p:nvSpPr>
        <p:spPr bwMode="auto">
          <a:xfrm>
            <a:off x="6629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2" name="Text Box 32"/>
          <p:cNvSpPr txBox="1">
            <a:spLocks noChangeArrowheads="1"/>
          </p:cNvSpPr>
          <p:nvPr/>
        </p:nvSpPr>
        <p:spPr bwMode="auto">
          <a:xfrm>
            <a:off x="47244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4063" name="Text Box 33"/>
          <p:cNvSpPr txBox="1">
            <a:spLocks noChangeArrowheads="1"/>
          </p:cNvSpPr>
          <p:nvPr/>
        </p:nvSpPr>
        <p:spPr bwMode="auto">
          <a:xfrm>
            <a:off x="61722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4064" name="Line 34"/>
          <p:cNvSpPr>
            <a:spLocks noChangeShapeType="1"/>
          </p:cNvSpPr>
          <p:nvPr/>
        </p:nvSpPr>
        <p:spPr bwMode="auto">
          <a:xfrm>
            <a:off x="3886200" y="4648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5" name="AutoShape 35"/>
          <p:cNvSpPr>
            <a:spLocks noChangeArrowheads="1"/>
          </p:cNvSpPr>
          <p:nvPr/>
        </p:nvSpPr>
        <p:spPr bwMode="auto">
          <a:xfrm>
            <a:off x="4572000" y="46482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36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4067" name="Line 37"/>
          <p:cNvSpPr>
            <a:spLocks noChangeShapeType="1"/>
          </p:cNvSpPr>
          <p:nvPr/>
        </p:nvSpPr>
        <p:spPr bwMode="auto">
          <a:xfrm flipH="1">
            <a:off x="53340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8" name="Oval 38"/>
          <p:cNvSpPr>
            <a:spLocks noChangeArrowheads="1"/>
          </p:cNvSpPr>
          <p:nvPr/>
        </p:nvSpPr>
        <p:spPr bwMode="auto">
          <a:xfrm>
            <a:off x="5867400" y="4953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44069" name="Text Box 40"/>
          <p:cNvSpPr txBox="1">
            <a:spLocks noChangeArrowheads="1"/>
          </p:cNvSpPr>
          <p:nvPr/>
        </p:nvSpPr>
        <p:spPr bwMode="auto">
          <a:xfrm>
            <a:off x="3581400" y="4343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4070" name="Text Box 41"/>
          <p:cNvSpPr txBox="1">
            <a:spLocks noChangeArrowheads="1"/>
          </p:cNvSpPr>
          <p:nvPr/>
        </p:nvSpPr>
        <p:spPr bwMode="auto">
          <a:xfrm>
            <a:off x="593725" y="4049713"/>
            <a:ext cx="6810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(x)</a:t>
            </a:r>
          </a:p>
          <a:p>
            <a:r>
              <a:rPr lang="en-US"/>
              <a:t>(x + 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F7A57E-A6BA-41C4-B3AA-BCA2C77A4991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3200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AutoShape 6"/>
          <p:cNvSpPr>
            <a:spLocks noChangeArrowheads="1"/>
          </p:cNvSpPr>
          <p:nvPr/>
        </p:nvSpPr>
        <p:spPr bwMode="auto">
          <a:xfrm>
            <a:off x="3886200" y="21336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41910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 flipH="1">
            <a:off x="4648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819400" y="1905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)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18288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(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22860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5" name="Line 16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69342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Oval 18"/>
          <p:cNvSpPr>
            <a:spLocks noChangeArrowheads="1"/>
          </p:cNvSpPr>
          <p:nvPr/>
        </p:nvSpPr>
        <p:spPr bwMode="auto">
          <a:xfrm>
            <a:off x="4648200" y="3505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x</a:t>
            </a:r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>
            <a:off x="1600200" y="3733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5105400" y="3733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16002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1" name="Line 22"/>
          <p:cNvSpPr>
            <a:spLocks noChangeShapeType="1"/>
          </p:cNvSpPr>
          <p:nvPr/>
        </p:nvSpPr>
        <p:spPr bwMode="auto">
          <a:xfrm flipV="1">
            <a:off x="71628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2" name="Text Box 23"/>
          <p:cNvSpPr txBox="1">
            <a:spLocks noChangeArrowheads="1"/>
          </p:cNvSpPr>
          <p:nvPr/>
        </p:nvSpPr>
        <p:spPr bwMode="auto">
          <a:xfrm>
            <a:off x="2057400" y="4572000"/>
            <a:ext cx="563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This is the final syntax graph corresponding to Example 5 after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E10086-6539-428D-99F4-D2005B664E31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THE END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90FD9-8720-405F-9B5A-7D5E3EF805AE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Top Down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(Recursive Descent)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64C1F0-2B3F-465F-83D4-CD6C3A1D93B8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The parsing problem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Top-down parsing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Left-recursion removal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Left factoring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EBNF grammar for PL/O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24975D-1715-4FDF-945B-18C5FE47563E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1800" b="1" u="sng">
                <a:solidFill>
                  <a:srgbClr val="0000FF"/>
                </a:solidFill>
                <a:latin typeface="Times New Roman" pitchFamily="18" charset="0"/>
              </a:rPr>
              <a:t>The parsing Problem</a:t>
            </a:r>
            <a:r>
              <a:rPr lang="en-US" sz="1800">
                <a:latin typeface="Times New Roman" pitchFamily="18" charset="0"/>
              </a:rPr>
              <a:t>: Take a string of symbols in a language (tokens) and a grammar for that language to construct the parse tree or report that the sentence is syntactically incorrect.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For correct strings: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Sentence + grammar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parse tree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	For a compiler,  a sentence is a program: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	Program + grammar  parse tree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</a:t>
            </a:r>
            <a:r>
              <a:rPr lang="en-US" sz="1800" b="1" u="sng">
                <a:solidFill>
                  <a:srgbClr val="0000FF"/>
                </a:solidFill>
                <a:latin typeface="Times New Roman" pitchFamily="18" charset="0"/>
              </a:rPr>
              <a:t>Types of parsers</a:t>
            </a:r>
            <a:r>
              <a:rPr lang="en-US" sz="1800">
                <a:latin typeface="Times New Roman" pitchFamily="18" charset="0"/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Top-down (recursive descent parsing)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Bottom-up parsing.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</a:t>
            </a:r>
            <a:r>
              <a:rPr lang="ja-JP" altLang="en-US" sz="200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altLang="ja-JP" sz="2000">
                <a:solidFill>
                  <a:srgbClr val="0000FF"/>
                </a:solidFill>
                <a:latin typeface="Times New Roman" pitchFamily="18" charset="0"/>
              </a:rPr>
              <a:t>We will focus in  top-down parsing in only</a:t>
            </a:r>
            <a:r>
              <a:rPr lang="ja-JP" altLang="en-US" sz="2000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lang="en-US" altLang="ja-JP" sz="200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2D0BDB-B472-4C80-AA2F-0BF0570DA214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</a:rPr>
              <a:t>Recursive Descent parsing uses recursive procedures to model the parse tree to be constructed. The parse tree is built from the top down, trying to construct a left-most derivation.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Beginning with  </a:t>
            </a:r>
            <a:r>
              <a:rPr lang="en-US" sz="2000" b="1" i="1">
                <a:latin typeface="Times New Roman" pitchFamily="18" charset="0"/>
              </a:rPr>
              <a:t>start</a:t>
            </a:r>
            <a:r>
              <a:rPr lang="en-US" sz="2000">
                <a:latin typeface="Times New Roman" pitchFamily="18" charset="0"/>
              </a:rPr>
              <a:t> symbol, for each non-terminal (syntactic class) in the grammar a procedure which parses that syntactic class is constructed.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Consider the expression grammar:</a:t>
            </a:r>
          </a:p>
          <a:p>
            <a:pPr marL="457200" indent="-457200"/>
            <a:r>
              <a:rPr lang="en-US" sz="2000">
                <a:latin typeface="Times New Roman" pitchFamily="18" charset="0"/>
              </a:rPr>
              <a:t>	</a:t>
            </a:r>
            <a:r>
              <a:rPr lang="en-US" sz="1800"/>
              <a:t>E  </a:t>
            </a:r>
            <a:r>
              <a:rPr lang="en-US" sz="1800">
                <a:sym typeface="Wingdings" pitchFamily="2" charset="2"/>
              </a:rPr>
              <a:t> T E</a:t>
            </a:r>
            <a:r>
              <a:rPr lang="ja-JP" altLang="en-US" sz="1800">
                <a:sym typeface="Wingdings" pitchFamily="2" charset="2"/>
              </a:rPr>
              <a:t>’</a:t>
            </a:r>
            <a:endParaRPr lang="en-US" altLang="ja-JP" sz="1800">
              <a:sym typeface="Wingdings" pitchFamily="2" charset="2"/>
            </a:endParaRPr>
          </a:p>
          <a:p>
            <a:pPr marL="457200" indent="-457200"/>
            <a:r>
              <a:rPr lang="en-US" sz="1800">
                <a:sym typeface="Wingdings" pitchFamily="2" charset="2"/>
              </a:rPr>
              <a:t>   	E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 </a:t>
            </a:r>
            <a:r>
              <a:rPr lang="en-US" altLang="ja-JP" sz="1800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 sz="1800">
                <a:sym typeface="Wingdings" pitchFamily="2" charset="2"/>
              </a:rPr>
              <a:t> T E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| </a:t>
            </a:r>
            <a:r>
              <a:rPr lang="en-US" altLang="ja-JP" sz="18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800">
                <a:sym typeface="Wingdings" pitchFamily="2" charset="2"/>
              </a:rPr>
              <a:t> 	</a:t>
            </a:r>
          </a:p>
          <a:p>
            <a:pPr marL="457200" indent="-457200"/>
            <a:r>
              <a:rPr lang="en-US" sz="1800">
                <a:sym typeface="Wingdings" pitchFamily="2" charset="2"/>
              </a:rPr>
              <a:t>	T   F T</a:t>
            </a:r>
            <a:r>
              <a:rPr lang="ja-JP" altLang="en-US" sz="1800">
                <a:sym typeface="Wingdings" pitchFamily="2" charset="2"/>
              </a:rPr>
              <a:t>’</a:t>
            </a:r>
            <a:endParaRPr lang="en-US" altLang="ja-JP" sz="1800">
              <a:sym typeface="Wingdings" pitchFamily="2" charset="2"/>
            </a:endParaRPr>
          </a:p>
          <a:p>
            <a:pPr marL="457200" indent="-457200"/>
            <a:r>
              <a:rPr lang="en-US" sz="1800">
                <a:sym typeface="Wingdings" pitchFamily="2" charset="2"/>
              </a:rPr>
              <a:t>	T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 </a:t>
            </a:r>
            <a:r>
              <a:rPr lang="en-US" altLang="ja-JP" sz="1800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 sz="1800">
                <a:sym typeface="Wingdings" pitchFamily="2" charset="2"/>
              </a:rPr>
              <a:t> F T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| </a:t>
            </a:r>
            <a:r>
              <a:rPr lang="en-US" altLang="ja-JP" sz="18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800">
                <a:sym typeface="Wingdings" pitchFamily="2" charset="2"/>
              </a:rPr>
              <a:t>  	</a:t>
            </a:r>
          </a:p>
          <a:p>
            <a:pPr marL="457200" indent="-457200"/>
            <a:r>
              <a:rPr lang="en-US" sz="1800">
                <a:sym typeface="Wingdings" pitchFamily="2" charset="2"/>
              </a:rPr>
              <a:t>	F  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800" b="1">
                <a:sym typeface="Wingdings" pitchFamily="2" charset="2"/>
              </a:rPr>
              <a:t> </a:t>
            </a:r>
            <a:r>
              <a:rPr lang="en-US" sz="1800">
                <a:sym typeface="Wingdings" pitchFamily="2" charset="2"/>
              </a:rPr>
              <a:t>E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sz="1800" b="1">
              <a:solidFill>
                <a:srgbClr val="0000FF"/>
              </a:solidFill>
            </a:endParaRPr>
          </a:p>
          <a:p>
            <a:pPr marL="457200" indent="-457200"/>
            <a:endParaRPr lang="en-US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The following procedures have to be written:</a:t>
            </a: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0481F-411B-4B1A-A386-28B7E21AD54A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8600" y="1322388"/>
            <a:ext cx="199866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E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E }</a:t>
            </a:r>
          </a:p>
          <a:p>
            <a:r>
              <a:rPr lang="en-US"/>
              <a:t>      call T</a:t>
            </a:r>
          </a:p>
          <a:p>
            <a:r>
              <a:rPr lang="en-US"/>
              <a:t>      call E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print (</a:t>
            </a:r>
            <a:r>
              <a:rPr lang="ja-JP" altLang="en-US"/>
              <a:t>“</a:t>
            </a:r>
            <a:r>
              <a:rPr lang="en-US" altLang="ja-JP"/>
              <a:t> E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E }</a:t>
            </a:r>
          </a:p>
          <a:p>
            <a:endParaRPr lang="en-US"/>
          </a:p>
          <a:p>
            <a:r>
              <a:rPr lang="en-US" b="1"/>
              <a:t>Procedure E</a:t>
            </a:r>
            <a:r>
              <a:rPr lang="ja-JP" altLang="en-US" b="1"/>
              <a:t>’</a:t>
            </a:r>
            <a:endParaRPr lang="en-US" altLang="ja-JP" b="1"/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E</a:t>
            </a:r>
            <a:r>
              <a:rPr lang="ja-JP" altLang="en-US"/>
              <a:t>’</a:t>
            </a:r>
            <a:r>
              <a:rPr lang="en-US" altLang="ja-JP"/>
              <a:t>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+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print (</a:t>
            </a:r>
            <a:r>
              <a:rPr lang="ja-JP" altLang="en-US"/>
              <a:t>“</a:t>
            </a:r>
            <a:r>
              <a:rPr lang="en-US" altLang="ja-JP"/>
              <a:t> +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Get next token</a:t>
            </a:r>
          </a:p>
          <a:p>
            <a:r>
              <a:rPr lang="en-US"/>
              <a:t>          call T</a:t>
            </a:r>
          </a:p>
          <a:p>
            <a:r>
              <a:rPr lang="en-US"/>
              <a:t>          call E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print (</a:t>
            </a:r>
            <a:r>
              <a:rPr lang="ja-JP" altLang="en-US"/>
              <a:t>“</a:t>
            </a:r>
            <a:r>
              <a:rPr lang="en-US" altLang="ja-JP"/>
              <a:t> E</a:t>
            </a:r>
            <a:r>
              <a:rPr lang="ja-JP" altLang="en-US"/>
              <a:t>’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E</a:t>
            </a:r>
            <a:r>
              <a:rPr lang="ja-JP" altLang="en-US"/>
              <a:t>’</a:t>
            </a:r>
            <a:r>
              <a:rPr lang="en-US" altLang="ja-JP"/>
              <a:t> }</a:t>
            </a:r>
            <a:endParaRPr 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667000" y="1322388"/>
            <a:ext cx="19653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T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T }</a:t>
            </a:r>
          </a:p>
          <a:p>
            <a:r>
              <a:rPr lang="en-US"/>
              <a:t>      call F</a:t>
            </a:r>
          </a:p>
          <a:p>
            <a:r>
              <a:rPr lang="en-US"/>
              <a:t>      call T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print (</a:t>
            </a:r>
            <a:r>
              <a:rPr lang="ja-JP" altLang="en-US"/>
              <a:t>“</a:t>
            </a:r>
            <a:r>
              <a:rPr lang="en-US" altLang="ja-JP"/>
              <a:t> T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T }</a:t>
            </a:r>
          </a:p>
          <a:p>
            <a:endParaRPr lang="en-US"/>
          </a:p>
          <a:p>
            <a:r>
              <a:rPr lang="en-US" b="1"/>
              <a:t>Procedure T</a:t>
            </a:r>
            <a:r>
              <a:rPr lang="ja-JP" altLang="en-US" b="1"/>
              <a:t>’</a:t>
            </a:r>
            <a:endParaRPr lang="en-US" altLang="ja-JP" b="1"/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T</a:t>
            </a:r>
            <a:r>
              <a:rPr lang="ja-JP" altLang="en-US"/>
              <a:t>’</a:t>
            </a:r>
            <a:r>
              <a:rPr lang="en-US" altLang="ja-JP"/>
              <a:t>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 </a:t>
            </a:r>
            <a:r>
              <a:rPr lang="en-US" altLang="ja-JP" b="1"/>
              <a:t>*</a:t>
            </a:r>
            <a:r>
              <a:rPr lang="en-US" altLang="ja-JP"/>
              <a:t> 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print (</a:t>
            </a:r>
            <a:r>
              <a:rPr lang="ja-JP" altLang="en-US"/>
              <a:t>“</a:t>
            </a:r>
            <a:r>
              <a:rPr lang="en-US" altLang="ja-JP"/>
              <a:t> </a:t>
            </a:r>
            <a:r>
              <a:rPr lang="en-US" altLang="ja-JP" b="1"/>
              <a:t>*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Get next token</a:t>
            </a:r>
          </a:p>
          <a:p>
            <a:r>
              <a:rPr lang="en-US"/>
              <a:t>          call F</a:t>
            </a:r>
          </a:p>
          <a:p>
            <a:r>
              <a:rPr lang="en-US"/>
              <a:t>          call T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print (</a:t>
            </a:r>
            <a:r>
              <a:rPr lang="ja-JP" altLang="en-US"/>
              <a:t>“</a:t>
            </a:r>
            <a:r>
              <a:rPr lang="en-US" altLang="ja-JP"/>
              <a:t> T</a:t>
            </a:r>
            <a:r>
              <a:rPr lang="ja-JP" altLang="en-US"/>
              <a:t>’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T</a:t>
            </a:r>
            <a:r>
              <a:rPr lang="ja-JP" altLang="en-US"/>
              <a:t>’</a:t>
            </a:r>
            <a:r>
              <a:rPr lang="en-US" altLang="ja-JP"/>
              <a:t> }</a:t>
            </a:r>
            <a:endParaRPr lang="en-US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181600" y="1322388"/>
            <a:ext cx="234791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F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F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case</a:t>
            </a:r>
            <a:r>
              <a:rPr lang="en-US"/>
              <a:t> token </a:t>
            </a:r>
            <a:r>
              <a:rPr lang="en-US">
                <a:solidFill>
                  <a:srgbClr val="0000FF"/>
                </a:solidFill>
              </a:rPr>
              <a:t>is</a:t>
            </a:r>
          </a:p>
          <a:p>
            <a:r>
              <a:rPr lang="en-US" b="1"/>
              <a:t>      </a:t>
            </a:r>
            <a:r>
              <a:rPr lang="ja-JP" altLang="en-US" b="1"/>
              <a:t>“</a:t>
            </a:r>
            <a:r>
              <a:rPr lang="en-US" altLang="ja-JP" b="1"/>
              <a:t>(</a:t>
            </a:r>
            <a:r>
              <a:rPr lang="ja-JP" altLang="en-US" b="1"/>
              <a:t>“</a:t>
            </a:r>
            <a:r>
              <a:rPr lang="en-US" altLang="ja-JP" b="1"/>
              <a:t>:</a:t>
            </a:r>
            <a:r>
              <a:rPr lang="en-US" altLang="ja-JP"/>
              <a:t> 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( 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Get next token</a:t>
            </a:r>
          </a:p>
          <a:p>
            <a:r>
              <a:rPr lang="en-US"/>
              <a:t>           call E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)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      print (</a:t>
            </a:r>
            <a:r>
              <a:rPr lang="ja-JP" altLang="en-US"/>
              <a:t>“</a:t>
            </a:r>
            <a:r>
              <a:rPr lang="en-US" altLang="ja-JP"/>
              <a:t> ) found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     Get next token</a:t>
            </a:r>
          </a:p>
          <a:p>
            <a:r>
              <a:rPr lang="en-US"/>
              <a:t>                 print (</a:t>
            </a:r>
            <a:r>
              <a:rPr lang="ja-JP" altLang="en-US"/>
              <a:t>“</a:t>
            </a:r>
            <a:r>
              <a:rPr lang="en-US" altLang="ja-JP"/>
              <a:t> F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else</a:t>
            </a:r>
            <a:r>
              <a:rPr lang="en-US"/>
              <a:t> </a:t>
            </a:r>
          </a:p>
          <a:p>
            <a:r>
              <a:rPr lang="en-US"/>
              <a:t>           call </a:t>
            </a:r>
            <a:r>
              <a:rPr lang="en-US">
                <a:solidFill>
                  <a:srgbClr val="FF3300"/>
                </a:solidFill>
              </a:rPr>
              <a:t>ERROR</a:t>
            </a:r>
          </a:p>
          <a:p>
            <a:r>
              <a:rPr lang="en-US">
                <a:solidFill>
                  <a:srgbClr val="FF3300"/>
                </a:solidFill>
              </a:rPr>
              <a:t>      </a:t>
            </a:r>
            <a:r>
              <a:rPr lang="ja-JP" altLang="en-US" b="1"/>
              <a:t>“</a:t>
            </a:r>
            <a:r>
              <a:rPr lang="en-US" altLang="ja-JP" b="1"/>
              <a:t>id</a:t>
            </a:r>
            <a:r>
              <a:rPr lang="ja-JP" altLang="en-US" b="1"/>
              <a:t>“</a:t>
            </a:r>
            <a:r>
              <a:rPr lang="en-US" altLang="ja-JP" b="1"/>
              <a:t>:</a:t>
            </a:r>
            <a:r>
              <a:rPr lang="en-US" altLang="ja-JP"/>
              <a:t> 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id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Get next token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F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</a:t>
            </a:r>
            <a:r>
              <a:rPr lang="en-US" b="1"/>
              <a:t>otherwise:</a:t>
            </a:r>
          </a:p>
          <a:p>
            <a:r>
              <a:rPr lang="en-US"/>
              <a:t>           call </a:t>
            </a:r>
            <a:r>
              <a:rPr lang="en-US">
                <a:solidFill>
                  <a:srgbClr val="FF3300"/>
                </a:solidFill>
              </a:rPr>
              <a:t>ERROR</a:t>
            </a:r>
            <a:r>
              <a:rPr lang="en-US"/>
              <a:t> 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F }</a:t>
            </a:r>
          </a:p>
          <a:p>
            <a:endParaRPr lang="en-US"/>
          </a:p>
          <a:p>
            <a:r>
              <a:rPr lang="en-US" sz="1600" b="1"/>
              <a:t> </a:t>
            </a:r>
            <a:r>
              <a:rPr lang="en-US" sz="1600"/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7D257-4502-4F04-9564-F22490322749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Error messages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4572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5410200" cy="602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200" b="1" u="sng"/>
              <a:t>Error messages for the PL/0  Parser:</a:t>
            </a:r>
          </a:p>
          <a:p>
            <a:pPr marL="457200" indent="-457200"/>
            <a:endParaRPr lang="en-US" sz="1200" b="1" u="sng"/>
          </a:p>
          <a:p>
            <a:pPr marL="457200" indent="-457200">
              <a:buFontTx/>
              <a:buAutoNum type="arabicPeriod"/>
            </a:pPr>
            <a:r>
              <a:rPr lang="en-US" sz="1200"/>
              <a:t>Use = instead of :=.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= must be followed by a number.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Identifier must be followed by =.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const, var, procedure</a:t>
            </a:r>
            <a:r>
              <a:rPr lang="en-US" sz="1200"/>
              <a:t> must be followed by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or comma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after procedure declaration.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Statement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after statement part in block.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Period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between statements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Undeclared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Assignment to constant or procedure is not allowed.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Assignment operator expected.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call</a:t>
            </a:r>
            <a:r>
              <a:rPr lang="en-US" sz="1200"/>
              <a:t> must be followed by an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Call of a constant or variable is meaningless.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then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or </a:t>
            </a:r>
            <a:r>
              <a:rPr lang="en-US" sz="1200" b="1"/>
              <a:t>end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do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following statement.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Relational operator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Expression most not contain a procedure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Right parenthesis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The preceding factor cannot begin with this symbol.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An expression cannot begin with this symbol.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This number is too large.</a:t>
            </a:r>
          </a:p>
          <a:p>
            <a:pPr marL="457200" indent="-457200">
              <a:buFontTx/>
              <a:buAutoNum type="arabicPeriod"/>
            </a:pPr>
            <a:endParaRPr lang="en-US" sz="1200"/>
          </a:p>
          <a:p>
            <a:pPr marL="457200" indent="-457200">
              <a:buFontTx/>
              <a:buAutoNum type="arabicPeriod"/>
            </a:pPr>
            <a:endParaRPr lang="en-US" sz="1800"/>
          </a:p>
          <a:p>
            <a:pPr marL="457200" indent="-457200"/>
            <a:endParaRPr lang="en-US" sz="1800"/>
          </a:p>
          <a:p>
            <a:pPr marL="457200" indent="-457200"/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072B36-7FA5-4022-96E5-0664C7A7E7A3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17525" y="1484313"/>
            <a:ext cx="83232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Ambiguity if not the only problem associated with recursive descent parsing.  </a:t>
            </a:r>
          </a:p>
          <a:p>
            <a:r>
              <a:rPr lang="en-US" sz="1800"/>
              <a:t>Other problems to be aware of are left recursion and  left factoring:</a:t>
            </a:r>
          </a:p>
          <a:p>
            <a:endParaRPr lang="en-US" sz="1800"/>
          </a:p>
          <a:p>
            <a:r>
              <a:rPr lang="en-US" sz="1800" u="sng"/>
              <a:t>Left recursion</a:t>
            </a:r>
            <a:r>
              <a:rPr lang="en-US" sz="1800"/>
              <a:t>: A grammar is left recursive if it has a non-terminal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en-US" sz="1800"/>
              <a:t> such that </a:t>
            </a:r>
          </a:p>
          <a:p>
            <a:r>
              <a:rPr lang="en-US" sz="1800"/>
              <a:t>there is a derivation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 sz="1800">
                <a:sym typeface="Wingdings" pitchFamily="2" charset="2"/>
              </a:rPr>
              <a:t> for some string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a. </a:t>
            </a:r>
            <a:r>
              <a:rPr lang="en-US" sz="1800">
                <a:sym typeface="Wingdings" pitchFamily="2" charset="2"/>
              </a:rPr>
              <a:t>Top-down parsing methods can </a:t>
            </a:r>
          </a:p>
          <a:p>
            <a:r>
              <a:rPr lang="en-US" sz="1800">
                <a:sym typeface="Wingdings" pitchFamily="2" charset="2"/>
              </a:rPr>
              <a:t>not handle left-recursive grammars, so a transformation is needed to eliminate </a:t>
            </a:r>
          </a:p>
          <a:p>
            <a:r>
              <a:rPr lang="en-US" sz="1800">
                <a:sym typeface="Wingdings" pitchFamily="2" charset="2"/>
              </a:rPr>
              <a:t>left recursion.</a:t>
            </a:r>
          </a:p>
          <a:p>
            <a:endParaRPr lang="en-US" sz="1800">
              <a:sym typeface="Wingdings" pitchFamily="2" charset="2"/>
            </a:endParaRPr>
          </a:p>
          <a:p>
            <a:r>
              <a:rPr lang="en-US" sz="1800">
                <a:sym typeface="Wingdings" pitchFamily="2" charset="2"/>
              </a:rPr>
              <a:t>For example, the pair of productions: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| b</a:t>
            </a:r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could be replaced by the non-left-recursive productions: </a:t>
            </a:r>
            <a:r>
              <a:rPr lang="en-US" sz="1800">
                <a:solidFill>
                  <a:srgbClr val="0000FF"/>
                </a:solidFill>
              </a:rPr>
              <a:t>A 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		    				   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ja-JP" altLang="en-US" sz="1800">
                <a:solidFill>
                  <a:srgbClr val="0000FF"/>
                </a:solidFill>
              </a:rPr>
              <a:t>’</a:t>
            </a:r>
            <a:r>
              <a:rPr lang="en-US" altLang="ja-JP" sz="1800">
                <a:solidFill>
                  <a:srgbClr val="0000FF"/>
                </a:solidFill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0BDB6D-98AC-42FC-B28E-7BEB4FE75106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7439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sng"/>
              <a:t>Left factoring</a:t>
            </a:r>
            <a:r>
              <a:rPr lang="en-US" sz="1800"/>
              <a:t>: Left factoring is a grammar transformation that is useful for producing</a:t>
            </a:r>
          </a:p>
          <a:p>
            <a:r>
              <a:rPr lang="en-US" sz="1800"/>
              <a:t>a grammar suitable for predictive (top-down) parsing. When the choice between </a:t>
            </a:r>
          </a:p>
          <a:p>
            <a:r>
              <a:rPr lang="en-US" sz="1800"/>
              <a:t>two alternative A-production is not clear, we may be able to rewrite the production to </a:t>
            </a:r>
          </a:p>
          <a:p>
            <a:r>
              <a:rPr lang="en-US" sz="1800"/>
              <a:t>defer the decision until enough of the input has been seen thus we can make the </a:t>
            </a:r>
          </a:p>
          <a:p>
            <a:r>
              <a:rPr lang="en-US" sz="1800"/>
              <a:t>right choice. </a:t>
            </a:r>
          </a:p>
          <a:p>
            <a:endParaRPr lang="en-US" sz="1800"/>
          </a:p>
          <a:p>
            <a:r>
              <a:rPr lang="en-US" sz="1800">
                <a:sym typeface="Wingdings" pitchFamily="2" charset="2"/>
              </a:rPr>
              <a:t>For example, the pair of productions: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sz="1800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|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sz="1800" baseline="-25000">
                <a:solidFill>
                  <a:srgbClr val="0000FF"/>
                </a:solidFill>
                <a:sym typeface="Wingdings" pitchFamily="2" charset="2"/>
              </a:rPr>
              <a:t>2</a:t>
            </a:r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could be  left-factored to the following productions: </a:t>
            </a:r>
            <a:r>
              <a:rPr lang="en-US" sz="1800">
                <a:solidFill>
                  <a:srgbClr val="0000FF"/>
                </a:solidFill>
              </a:rPr>
              <a:t>A 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		    			        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ja-JP" altLang="en-US" sz="1800">
                <a:solidFill>
                  <a:srgbClr val="0000FF"/>
                </a:solidFill>
              </a:rPr>
              <a:t>’</a:t>
            </a:r>
            <a:r>
              <a:rPr lang="en-US" altLang="ja-JP" sz="1800">
                <a:solidFill>
                  <a:srgbClr val="0000FF"/>
                </a:solidFill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sz="1800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 sz="1800">
                <a:sym typeface="Wingdings" pitchFamily="2" charset="2"/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sz="1800" baseline="-25000">
                <a:solidFill>
                  <a:srgbClr val="0000FF"/>
                </a:solidFill>
                <a:sym typeface="Wingdings" pitchFamily="2" charset="2"/>
              </a:rPr>
              <a:t>2</a:t>
            </a:r>
          </a:p>
          <a:p>
            <a:endParaRPr lang="en-US" sz="1800"/>
          </a:p>
          <a:p>
            <a:r>
              <a:rPr lang="en-US" sz="1800">
                <a:solidFill>
                  <a:srgbClr val="0000FF"/>
                </a:solidFill>
              </a:rPr>
              <a:t>     </a:t>
            </a:r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17496</TotalTime>
  <Words>1434</Words>
  <Application>Microsoft Office PowerPoint</Application>
  <PresentationFormat>Presentación en pantalla (4:3)</PresentationFormat>
  <Paragraphs>368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ＭＳ Ｐゴシック</vt:lpstr>
      <vt:lpstr>Times New Roman</vt:lpstr>
      <vt:lpstr>Wingdings</vt:lpstr>
      <vt:lpstr>Symbol</vt:lpstr>
      <vt:lpstr>Default Design</vt:lpstr>
      <vt:lpstr>COP 3402 Systems Software</vt:lpstr>
      <vt:lpstr>COP 3402 Systems Software</vt:lpstr>
      <vt:lpstr>Outline</vt:lpstr>
      <vt:lpstr>Recursive descent parsing</vt:lpstr>
      <vt:lpstr>Recursive descent parsing</vt:lpstr>
      <vt:lpstr>Recursive descent parsing</vt:lpstr>
      <vt:lpstr>Error messages</vt:lpstr>
      <vt:lpstr>Recursive descent parsing</vt:lpstr>
      <vt:lpstr>Recursive descent parsing</vt:lpstr>
      <vt:lpstr>Extended BNF grammar for PL/0 (1)</vt:lpstr>
      <vt:lpstr>Extended BNF grammar for PL/0 (2)</vt:lpstr>
      <vt:lpstr>Syntax Graph</vt:lpstr>
      <vt:lpstr>Syntax Graph</vt:lpstr>
      <vt:lpstr>Syntax Graph</vt:lpstr>
      <vt:lpstr>Syntax Graph</vt:lpstr>
      <vt:lpstr>Syntax Graph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Sánchez</cp:lastModifiedBy>
  <cp:revision>415</cp:revision>
  <dcterms:created xsi:type="dcterms:W3CDTF">2009-10-09T16:11:22Z</dcterms:created>
  <dcterms:modified xsi:type="dcterms:W3CDTF">2014-10-09T13:54:39Z</dcterms:modified>
</cp:coreProperties>
</file>