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19"/>
  </p:notesMasterIdLst>
  <p:handoutMasterIdLst>
    <p:handoutMasterId r:id="rId20"/>
  </p:handoutMasterIdLst>
  <p:sldIdLst>
    <p:sldId id="337" r:id="rId2"/>
    <p:sldId id="373" r:id="rId3"/>
    <p:sldId id="378" r:id="rId4"/>
    <p:sldId id="379" r:id="rId5"/>
    <p:sldId id="380" r:id="rId6"/>
    <p:sldId id="399" r:id="rId7"/>
    <p:sldId id="386" r:id="rId8"/>
    <p:sldId id="381" r:id="rId9"/>
    <p:sldId id="401" r:id="rId10"/>
    <p:sldId id="404" r:id="rId11"/>
    <p:sldId id="405" r:id="rId12"/>
    <p:sldId id="406" r:id="rId13"/>
    <p:sldId id="407" r:id="rId14"/>
    <p:sldId id="408" r:id="rId15"/>
    <p:sldId id="409" r:id="rId16"/>
    <p:sldId id="410" r:id="rId17"/>
    <p:sldId id="411" r:id="rId18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48FAB070-6733-4F94-B608-D397C6D45F1F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557056D8-C510-4348-AC69-7E05015E1BA4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8DF2E6-59B0-406A-9AF8-833B3480891D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AF3D87-11D2-4F64-A614-5E3E659E5DEE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2A44B1-691B-4DDF-9032-2136118147A5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63176C-7499-4F46-A116-A472F0C4CEB3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EEDD5A-EF19-4C69-9F64-A6211C67002D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743FF8-3745-4E5B-B773-CAEAA8CE4F00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D2F5FA-B938-4693-A525-7754EBCC9CAC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69C925-C660-4F7E-A76F-017D3AE479A2}" type="slidenum">
              <a:rPr lang="en-US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2DB63B-C559-4960-ADD1-5BE08A32CB78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9C470-1307-4A84-8F75-96DAF83B690C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4D7D9-BDF5-40B6-A1ED-C80C09864C3A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2DAAB-B140-477C-80AE-0A17CA98E921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75757-65D4-4683-A3D1-7B387BB5226B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3590A1-8DE2-4955-B8CA-A8663288F6A5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FB2EE4-B9BA-4EF9-875C-59A629863A27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320203-42A8-4740-B30D-1A9581A106E7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4118B9-C1F6-4B97-A5AA-91B4CBDC0F8C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F378B-BFBE-4AD5-8814-BDF617AE90F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BCA58F-8BCB-451D-AAE2-36121C25E7F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4DD61E-6139-4F91-85C1-1C9A183B612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0DDF59-F938-4C2B-926B-ABEAFB5F71B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E543-6B4F-41C9-9BCC-6B3673B9394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B7D53E-2011-4EEB-9E3A-A6A69922DDCF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80785-A90D-4B67-9924-C1EF125EC6A2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F155A2-6A82-4D77-A845-036FB957079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9229C-A834-4FAB-B1C3-49C7DEBBD8B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5373DF-8AE1-4768-A8A6-32E1BC1F1B5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D10167-F6B9-4740-BA2C-C4A6CAAE91B7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788B8D85-CF71-4536-95E8-1D27073B5DFB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2B6C84-2A6B-4B5E-BDE5-0B710E4C3C6B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8EF72F-39CC-4E7D-B8F7-4CB7BC24DFCE}" type="slidenum">
              <a:rPr lang="en-US"/>
              <a:pPr/>
              <a:t>10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Extended BNF grammar for PL/0 (1)</a:t>
            </a:r>
          </a:p>
        </p:txBody>
      </p:sp>
      <p:sp>
        <p:nvSpPr>
          <p:cNvPr id="33797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609600" y="1143000"/>
            <a:ext cx="7196138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&lt;program&gt; ::= &lt;block&gt; "</a:t>
            </a:r>
            <a:r>
              <a:rPr lang="en-US" b="1"/>
              <a:t>.</a:t>
            </a:r>
            <a:r>
              <a:rPr lang="en-US"/>
              <a:t>" . </a:t>
            </a:r>
          </a:p>
          <a:p>
            <a:endParaRPr lang="en-US"/>
          </a:p>
          <a:p>
            <a:r>
              <a:rPr lang="en-US"/>
              <a:t>&lt;block&gt; ::= &lt;const-declaration&gt; &lt;var-declaration&gt; &lt;procedure-declaration&gt; &lt;statement&gt;</a:t>
            </a:r>
          </a:p>
          <a:p>
            <a:r>
              <a:rPr lang="en-US"/>
              <a:t>	</a:t>
            </a:r>
          </a:p>
          <a:p>
            <a:r>
              <a:rPr lang="en-US"/>
              <a:t>&lt;constdeclaration&gt; ::= [ </a:t>
            </a:r>
            <a:r>
              <a:rPr lang="ja-JP" altLang="en-US"/>
              <a:t>“</a:t>
            </a:r>
            <a:r>
              <a:rPr lang="en-US" altLang="ja-JP" b="1">
                <a:solidFill>
                  <a:srgbClr val="0000FF"/>
                </a:solidFill>
              </a:rPr>
              <a:t>const</a:t>
            </a:r>
            <a:r>
              <a:rPr lang="ja-JP" altLang="en-US" b="1"/>
              <a:t>”</a:t>
            </a:r>
            <a:r>
              <a:rPr lang="en-US" altLang="ja-JP"/>
              <a:t> &lt;ident&gt; "</a:t>
            </a:r>
            <a:r>
              <a:rPr lang="en-US" altLang="ja-JP" b="1">
                <a:solidFill>
                  <a:srgbClr val="0000FF"/>
                </a:solidFill>
              </a:rPr>
              <a:t>=</a:t>
            </a:r>
            <a:r>
              <a:rPr lang="en-US" altLang="ja-JP"/>
              <a:t>" &lt;number&gt; {"</a:t>
            </a:r>
            <a:r>
              <a:rPr lang="en-US" altLang="ja-JP" b="1">
                <a:solidFill>
                  <a:srgbClr val="0000FF"/>
                </a:solidFill>
              </a:rPr>
              <a:t>,</a:t>
            </a:r>
            <a:r>
              <a:rPr lang="en-US" altLang="ja-JP"/>
              <a:t>" &lt;ident&gt; "</a:t>
            </a:r>
            <a:r>
              <a:rPr lang="en-US" altLang="ja-JP" b="1">
                <a:solidFill>
                  <a:srgbClr val="0000FF"/>
                </a:solidFill>
              </a:rPr>
              <a:t>=</a:t>
            </a:r>
            <a:r>
              <a:rPr lang="en-US" altLang="ja-JP"/>
              <a:t>" &lt;number&gt;} "</a:t>
            </a:r>
            <a:r>
              <a:rPr lang="en-US" altLang="ja-JP" b="1">
                <a:solidFill>
                  <a:srgbClr val="0000FF"/>
                </a:solidFill>
              </a:rPr>
              <a:t>;</a:t>
            </a:r>
            <a:r>
              <a:rPr lang="en-US" altLang="ja-JP"/>
              <a:t>"]</a:t>
            </a:r>
          </a:p>
          <a:p>
            <a:r>
              <a:rPr lang="en-US"/>
              <a:t> 	</a:t>
            </a:r>
          </a:p>
          <a:p>
            <a:r>
              <a:rPr lang="en-US"/>
              <a:t>&lt;var-declaration&gt; ::= [ "</a:t>
            </a:r>
            <a:r>
              <a:rPr lang="en-US" b="1">
                <a:solidFill>
                  <a:srgbClr val="0000FF"/>
                </a:solidFill>
              </a:rPr>
              <a:t>var</a:t>
            </a:r>
            <a:r>
              <a:rPr lang="en-US"/>
              <a:t>" &lt;ident&gt; {"</a:t>
            </a:r>
            <a:r>
              <a:rPr lang="en-US" b="1">
                <a:solidFill>
                  <a:srgbClr val="0000FF"/>
                </a:solidFill>
              </a:rPr>
              <a:t>,</a:t>
            </a:r>
            <a:r>
              <a:rPr lang="ja-JP" altLang="en-US"/>
              <a:t>”</a:t>
            </a:r>
            <a:r>
              <a:rPr lang="en-US" altLang="ja-JP"/>
              <a:t> &lt; ident&gt; } </a:t>
            </a:r>
            <a:r>
              <a:rPr lang="en-US" altLang="ja-JP">
                <a:solidFill>
                  <a:srgbClr val="0000FF"/>
                </a:solidFill>
              </a:rPr>
              <a:t>"</a:t>
            </a:r>
            <a:r>
              <a:rPr lang="en-US" altLang="ja-JP" b="1">
                <a:solidFill>
                  <a:srgbClr val="0000FF"/>
                </a:solidFill>
              </a:rPr>
              <a:t>;</a:t>
            </a:r>
            <a:r>
              <a:rPr lang="en-US" altLang="ja-JP">
                <a:solidFill>
                  <a:srgbClr val="0000FF"/>
                </a:solidFill>
              </a:rPr>
              <a:t>"]</a:t>
            </a:r>
          </a:p>
          <a:p>
            <a:r>
              <a:rPr lang="en-US"/>
              <a:t> </a:t>
            </a:r>
          </a:p>
          <a:p>
            <a:r>
              <a:rPr lang="en-US"/>
              <a:t>&lt;procedure-declaration&gt; ::= { "</a:t>
            </a:r>
            <a:r>
              <a:rPr lang="en-US" b="1">
                <a:solidFill>
                  <a:srgbClr val="0000FF"/>
                </a:solidFill>
              </a:rPr>
              <a:t>procedure</a:t>
            </a:r>
            <a:r>
              <a:rPr lang="en-US"/>
              <a:t>" &lt;ident&gt; "</a:t>
            </a:r>
            <a:r>
              <a:rPr lang="en-US" b="1">
                <a:solidFill>
                  <a:srgbClr val="0000FF"/>
                </a:solidFill>
              </a:rPr>
              <a:t>;</a:t>
            </a:r>
            <a:r>
              <a:rPr lang="en-US"/>
              <a:t>" &lt;block&gt; "</a:t>
            </a:r>
            <a:r>
              <a:rPr lang="en-US" b="1">
                <a:solidFill>
                  <a:srgbClr val="0000FF"/>
                </a:solidFill>
              </a:rPr>
              <a:t>;</a:t>
            </a:r>
            <a:r>
              <a:rPr lang="en-US"/>
              <a:t>" } </a:t>
            </a:r>
          </a:p>
          <a:p>
            <a:endParaRPr lang="en-US"/>
          </a:p>
          <a:p>
            <a:r>
              <a:rPr lang="en-US"/>
              <a:t>&lt;statement &gt; ::= [&lt;ident&gt; "</a:t>
            </a:r>
            <a:r>
              <a:rPr lang="en-US" b="1">
                <a:solidFill>
                  <a:srgbClr val="0000FF"/>
                </a:solidFill>
              </a:rPr>
              <a:t>:=</a:t>
            </a:r>
            <a:r>
              <a:rPr lang="en-US"/>
              <a:t>" &lt;expression&gt; </a:t>
            </a:r>
          </a:p>
          <a:p>
            <a:r>
              <a:rPr lang="en-US"/>
              <a:t>	      | "</a:t>
            </a:r>
            <a:r>
              <a:rPr lang="en-US" b="1">
                <a:solidFill>
                  <a:srgbClr val="0000FF"/>
                </a:solidFill>
              </a:rPr>
              <a:t>call</a:t>
            </a:r>
            <a:r>
              <a:rPr lang="en-US"/>
              <a:t>" &lt;ident&gt;</a:t>
            </a:r>
          </a:p>
          <a:p>
            <a:r>
              <a:rPr lang="en-US"/>
              <a:t>	      | "</a:t>
            </a:r>
            <a:r>
              <a:rPr lang="en-US" b="1">
                <a:solidFill>
                  <a:srgbClr val="0000FF"/>
                </a:solidFill>
              </a:rPr>
              <a:t>begin</a:t>
            </a:r>
            <a:r>
              <a:rPr lang="en-US"/>
              <a:t>" &lt;statement&gt; {"</a:t>
            </a:r>
            <a:r>
              <a:rPr lang="en-US" b="1">
                <a:solidFill>
                  <a:srgbClr val="0000FF"/>
                </a:solidFill>
              </a:rPr>
              <a:t>;</a:t>
            </a:r>
            <a:r>
              <a:rPr lang="en-US"/>
              <a:t>" &lt;statement&gt; } "</a:t>
            </a:r>
            <a:r>
              <a:rPr lang="en-US" b="1">
                <a:solidFill>
                  <a:srgbClr val="0000FF"/>
                </a:solidFill>
              </a:rPr>
              <a:t>end</a:t>
            </a:r>
            <a:r>
              <a:rPr lang="en-US"/>
              <a:t>" </a:t>
            </a:r>
          </a:p>
          <a:p>
            <a:r>
              <a:rPr lang="en-US"/>
              <a:t>	      | "</a:t>
            </a:r>
            <a:r>
              <a:rPr lang="en-US" b="1">
                <a:solidFill>
                  <a:srgbClr val="0000FF"/>
                </a:solidFill>
              </a:rPr>
              <a:t>if</a:t>
            </a:r>
            <a:r>
              <a:rPr lang="en-US"/>
              <a:t>" &lt;condition&gt; "</a:t>
            </a:r>
            <a:r>
              <a:rPr lang="en-US" b="1">
                <a:solidFill>
                  <a:srgbClr val="0000FF"/>
                </a:solidFill>
              </a:rPr>
              <a:t>then</a:t>
            </a:r>
            <a:r>
              <a:rPr lang="en-US"/>
              <a:t>" statement </a:t>
            </a:r>
          </a:p>
          <a:p>
            <a:r>
              <a:rPr lang="en-US"/>
              <a:t>	      | "</a:t>
            </a:r>
            <a:r>
              <a:rPr lang="en-US" b="1">
                <a:solidFill>
                  <a:srgbClr val="0000FF"/>
                </a:solidFill>
              </a:rPr>
              <a:t>while</a:t>
            </a:r>
            <a:r>
              <a:rPr lang="en-US"/>
              <a:t>" &lt;condition&gt; "</a:t>
            </a:r>
            <a:r>
              <a:rPr lang="en-US" b="1">
                <a:solidFill>
                  <a:srgbClr val="0000FF"/>
                </a:solidFill>
              </a:rPr>
              <a:t>do</a:t>
            </a:r>
            <a:r>
              <a:rPr lang="en-US"/>
              <a:t>" &lt;statement&gt; </a:t>
            </a:r>
          </a:p>
          <a:p>
            <a:r>
              <a:rPr lang="en-US"/>
              <a:t>	      | </a:t>
            </a:r>
            <a:r>
              <a:rPr lang="en-US" b="1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/>
              <a:t>] </a:t>
            </a:r>
          </a:p>
          <a:p>
            <a:r>
              <a:rPr lang="en-US"/>
              <a:t>  </a:t>
            </a:r>
          </a:p>
          <a:p>
            <a:r>
              <a:rPr lang="en-US"/>
              <a:t>&lt;condition&gt; ::= "</a:t>
            </a:r>
            <a:r>
              <a:rPr lang="en-US" b="1">
                <a:solidFill>
                  <a:srgbClr val="0000FF"/>
                </a:solidFill>
              </a:rPr>
              <a:t>odd</a:t>
            </a:r>
            <a:r>
              <a:rPr lang="en-US"/>
              <a:t>" &lt;expression&gt; </a:t>
            </a:r>
          </a:p>
          <a:p>
            <a:r>
              <a:rPr lang="en-US"/>
              <a:t>	    | &lt;expression&gt; &lt;rel-op&gt; &lt;expression&gt;</a:t>
            </a:r>
          </a:p>
          <a:p>
            <a:r>
              <a:rPr lang="en-US"/>
              <a:t>  </a:t>
            </a:r>
          </a:p>
          <a:p>
            <a:r>
              <a:rPr lang="en-US"/>
              <a:t>&lt;rel-op&gt; ::= "</a:t>
            </a:r>
            <a:r>
              <a:rPr lang="en-US" b="1">
                <a:solidFill>
                  <a:srgbClr val="0000FF"/>
                </a:solidFill>
              </a:rPr>
              <a:t>=</a:t>
            </a:r>
            <a:r>
              <a:rPr lang="en-US"/>
              <a:t>"|</a:t>
            </a:r>
            <a:r>
              <a:rPr lang="ja-JP" altLang="en-US"/>
              <a:t>“</a:t>
            </a:r>
            <a:r>
              <a:rPr lang="en-US" altLang="ja-JP" b="1">
                <a:solidFill>
                  <a:srgbClr val="0000FF"/>
                </a:solidFill>
              </a:rPr>
              <a:t>&lt;&gt;</a:t>
            </a:r>
            <a:r>
              <a:rPr lang="en-US" altLang="ja-JP"/>
              <a:t>"|"</a:t>
            </a:r>
            <a:r>
              <a:rPr lang="en-US" altLang="ja-JP" b="1">
                <a:solidFill>
                  <a:srgbClr val="0000FF"/>
                </a:solidFill>
              </a:rPr>
              <a:t>&lt;</a:t>
            </a:r>
            <a:r>
              <a:rPr lang="en-US" altLang="ja-JP"/>
              <a:t>"|"</a:t>
            </a:r>
            <a:r>
              <a:rPr lang="en-US" altLang="ja-JP" b="1">
                <a:solidFill>
                  <a:srgbClr val="0000FF"/>
                </a:solidFill>
              </a:rPr>
              <a:t>&lt;=</a:t>
            </a:r>
            <a:r>
              <a:rPr lang="en-US" altLang="ja-JP"/>
              <a:t>"|"</a:t>
            </a:r>
            <a:r>
              <a:rPr lang="en-US" altLang="ja-JP" b="1">
                <a:solidFill>
                  <a:srgbClr val="0000FF"/>
                </a:solidFill>
              </a:rPr>
              <a:t>&gt;</a:t>
            </a:r>
            <a:r>
              <a:rPr lang="en-US" altLang="ja-JP"/>
              <a:t>"|"</a:t>
            </a:r>
            <a:r>
              <a:rPr lang="en-US" altLang="ja-JP" b="1">
                <a:solidFill>
                  <a:srgbClr val="0000FF"/>
                </a:solidFill>
              </a:rPr>
              <a:t>&gt;=</a:t>
            </a:r>
            <a:r>
              <a:rPr lang="ja-JP" altLang="en-US"/>
              <a:t>“</a:t>
            </a:r>
            <a:endParaRPr lang="en-US" altLang="ja-JP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D577A1-7CBE-44CC-B3DF-BE1329DE2D37}" type="slidenum">
              <a:rPr lang="en-US"/>
              <a:pPr/>
              <a:t>11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Extended BNF grammar for PL/0 (2)</a:t>
            </a:r>
          </a:p>
        </p:txBody>
      </p:sp>
      <p:sp>
        <p:nvSpPr>
          <p:cNvPr id="3584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460375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endParaRPr lang="en-US"/>
          </a:p>
          <a:p>
            <a:r>
              <a:rPr lang="en-US"/>
              <a:t>&lt;expression&gt; ::= [ "</a:t>
            </a:r>
            <a:r>
              <a:rPr lang="en-US" b="1">
                <a:solidFill>
                  <a:srgbClr val="0000FF"/>
                </a:solidFill>
              </a:rPr>
              <a:t>+</a:t>
            </a:r>
            <a:r>
              <a:rPr lang="en-US"/>
              <a:t>"|"</a:t>
            </a:r>
            <a:r>
              <a:rPr lang="en-US" b="1">
                <a:solidFill>
                  <a:srgbClr val="0000FF"/>
                </a:solidFill>
              </a:rPr>
              <a:t>-</a:t>
            </a:r>
            <a:r>
              <a:rPr lang="en-US"/>
              <a:t>"] &lt;term&gt; { ("</a:t>
            </a:r>
            <a:r>
              <a:rPr lang="en-US" b="1">
                <a:solidFill>
                  <a:srgbClr val="0000FF"/>
                </a:solidFill>
              </a:rPr>
              <a:t>+</a:t>
            </a:r>
            <a:r>
              <a:rPr lang="en-US"/>
              <a:t>"|"</a:t>
            </a:r>
            <a:r>
              <a:rPr lang="en-US" b="1">
                <a:solidFill>
                  <a:srgbClr val="0000FF"/>
                </a:solidFill>
              </a:rPr>
              <a:t>-</a:t>
            </a:r>
            <a:r>
              <a:rPr lang="en-US"/>
              <a:t>") &lt;term&gt;}</a:t>
            </a:r>
          </a:p>
          <a:p>
            <a:endParaRPr lang="en-US"/>
          </a:p>
          <a:p>
            <a:r>
              <a:rPr lang="en-US"/>
              <a:t>&lt;term&gt; ::= &lt;factor&gt; {("</a:t>
            </a:r>
            <a:r>
              <a:rPr lang="en-US" b="1">
                <a:solidFill>
                  <a:srgbClr val="0000FF"/>
                </a:solidFill>
              </a:rPr>
              <a:t>*</a:t>
            </a:r>
            <a:r>
              <a:rPr lang="en-US"/>
              <a:t>"|"</a:t>
            </a:r>
            <a:r>
              <a:rPr lang="en-US" b="1">
                <a:solidFill>
                  <a:srgbClr val="0000FF"/>
                </a:solidFill>
              </a:rPr>
              <a:t>/</a:t>
            </a:r>
            <a:r>
              <a:rPr lang="en-US"/>
              <a:t>") &lt;factor&gt;}</a:t>
            </a:r>
          </a:p>
          <a:p>
            <a:r>
              <a:rPr lang="en-US"/>
              <a:t> </a:t>
            </a:r>
          </a:p>
          <a:p>
            <a:r>
              <a:rPr lang="en-US"/>
              <a:t>&lt;factor&gt; ::= &lt;ident&gt; | &lt;number&gt; | "</a:t>
            </a: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/>
              <a:t>" &lt;expression&gt; "</a:t>
            </a:r>
            <a:r>
              <a:rPr lang="en-US" b="1">
                <a:solidFill>
                  <a:srgbClr val="0000FF"/>
                </a:solidFill>
              </a:rPr>
              <a:t>)</a:t>
            </a:r>
            <a:r>
              <a:rPr lang="ja-JP" altLang="en-US"/>
              <a:t>“</a:t>
            </a:r>
            <a:endParaRPr lang="en-US" altLang="ja-JP"/>
          </a:p>
          <a:p>
            <a:endParaRPr lang="en-US" b="1"/>
          </a:p>
          <a:p>
            <a:r>
              <a:rPr lang="en-US"/>
              <a:t>&lt;number&gt; ::= &lt;digit&gt; {&lt;digit&gt;}</a:t>
            </a:r>
          </a:p>
          <a:p>
            <a:endParaRPr lang="en-US"/>
          </a:p>
          <a:p>
            <a:r>
              <a:rPr lang="en-US"/>
              <a:t>&lt;Ident&gt; ::= &lt;letter&gt; {&lt;letter&gt; | &lt;digit&gt;}</a:t>
            </a:r>
          </a:p>
          <a:p>
            <a:endParaRPr lang="en-US"/>
          </a:p>
          <a:p>
            <a:r>
              <a:rPr lang="en-US"/>
              <a:t>&lt;digit&gt; ;;= "</a:t>
            </a:r>
            <a:r>
              <a:rPr lang="en-US" b="1">
                <a:solidFill>
                  <a:srgbClr val="0000FF"/>
                </a:solidFill>
              </a:rPr>
              <a:t>0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1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2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3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4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5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6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7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8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9</a:t>
            </a:r>
            <a:r>
              <a:rPr lang="ja-JP" altLang="en-US"/>
              <a:t>“</a:t>
            </a:r>
            <a:endParaRPr lang="en-US" altLang="ja-JP"/>
          </a:p>
          <a:p>
            <a:endParaRPr lang="en-US"/>
          </a:p>
          <a:p>
            <a:r>
              <a:rPr lang="en-US"/>
              <a:t>&lt;letter&gt; ::= "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b</a:t>
            </a:r>
            <a:r>
              <a:rPr lang="en-US"/>
              <a:t>" | … | "</a:t>
            </a:r>
            <a:r>
              <a:rPr lang="en-US" b="1">
                <a:solidFill>
                  <a:srgbClr val="0000FF"/>
                </a:solidFill>
              </a:rPr>
              <a:t>y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z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B</a:t>
            </a:r>
            <a:r>
              <a:rPr lang="en-US"/>
              <a:t>" | ... | "</a:t>
            </a:r>
            <a:r>
              <a:rPr lang="en-US" b="1">
                <a:solidFill>
                  <a:srgbClr val="0000FF"/>
                </a:solidFill>
              </a:rPr>
              <a:t>Y</a:t>
            </a:r>
            <a:r>
              <a:rPr lang="en-US"/>
              <a:t>" | "</a:t>
            </a:r>
            <a:r>
              <a:rPr lang="en-US" b="1">
                <a:solidFill>
                  <a:srgbClr val="0000FF"/>
                </a:solidFill>
              </a:rPr>
              <a:t>Z</a:t>
            </a:r>
            <a:r>
              <a:rPr lang="en-US"/>
              <a:t>"</a:t>
            </a:r>
          </a:p>
          <a:p>
            <a:r>
              <a:rPr lang="en-US" b="1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23B4CB-07B5-4618-A3E2-3EAFA3410E9E}" type="slidenum">
              <a:rPr lang="en-US"/>
              <a:pPr/>
              <a:t>12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3789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162925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Transforming a grammar expressed in EBNF to syntax graph is advantageous to visualize the parsing</a:t>
            </a:r>
          </a:p>
          <a:p>
            <a:r>
              <a:rPr lang="en-US"/>
              <a:t>process of a sentence because the syntax graph reflects the flow of control of the parser.</a:t>
            </a:r>
          </a:p>
          <a:p>
            <a:endParaRPr lang="en-US"/>
          </a:p>
          <a:p>
            <a:r>
              <a:rPr lang="en-US" b="1" u="sng"/>
              <a:t>Rules to construct  a syntax graph:</a:t>
            </a:r>
          </a:p>
          <a:p>
            <a:endParaRPr lang="en-US" b="1" u="sng"/>
          </a:p>
          <a:p>
            <a:r>
              <a:rPr lang="en-US" b="1">
                <a:solidFill>
                  <a:srgbClr val="0000FF"/>
                </a:solidFill>
              </a:rPr>
              <a:t>R1.- Each non-terminal symbol  A  which can be expressed as a set of productions</a:t>
            </a:r>
          </a:p>
          <a:p>
            <a:endParaRPr lang="en-US" b="1"/>
          </a:p>
          <a:p>
            <a:r>
              <a:rPr lang="en-US" b="1"/>
              <a:t>A</a:t>
            </a:r>
            <a:r>
              <a:rPr lang="en-US"/>
              <a:t> ::= P</a:t>
            </a:r>
            <a:r>
              <a:rPr lang="en-US" baseline="-25000"/>
              <a:t>1</a:t>
            </a:r>
            <a:r>
              <a:rPr lang="en-US"/>
              <a:t> | P</a:t>
            </a:r>
            <a:r>
              <a:rPr lang="en-US" baseline="-25000"/>
              <a:t>2</a:t>
            </a:r>
            <a:r>
              <a:rPr lang="en-US"/>
              <a:t> | . . . | P</a:t>
            </a:r>
            <a:r>
              <a:rPr lang="en-US" baseline="-25000"/>
              <a:t>n</a:t>
            </a:r>
            <a:r>
              <a:rPr lang="en-US"/>
              <a:t> can be mapped into the following syntax graph: </a:t>
            </a:r>
            <a:endParaRPr lang="en-US" b="1"/>
          </a:p>
        </p:txBody>
      </p:sp>
      <p:sp>
        <p:nvSpPr>
          <p:cNvPr id="37895" name="Rectangle 5"/>
          <p:cNvSpPr>
            <a:spLocks noChangeArrowheads="1"/>
          </p:cNvSpPr>
          <p:nvPr/>
        </p:nvSpPr>
        <p:spPr bwMode="auto">
          <a:xfrm>
            <a:off x="3276600" y="34290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Rectangle 6"/>
          <p:cNvSpPr>
            <a:spLocks noChangeArrowheads="1"/>
          </p:cNvSpPr>
          <p:nvPr/>
        </p:nvSpPr>
        <p:spPr bwMode="auto">
          <a:xfrm>
            <a:off x="3276600" y="46482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Rectangle 7"/>
          <p:cNvSpPr>
            <a:spLocks noChangeArrowheads="1"/>
          </p:cNvSpPr>
          <p:nvPr/>
        </p:nvSpPr>
        <p:spPr bwMode="auto">
          <a:xfrm>
            <a:off x="3276600" y="39624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Line 8"/>
          <p:cNvSpPr>
            <a:spLocks noChangeShapeType="1"/>
          </p:cNvSpPr>
          <p:nvPr/>
        </p:nvSpPr>
        <p:spPr bwMode="auto">
          <a:xfrm>
            <a:off x="2743200" y="3657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9" name="Line 9"/>
          <p:cNvSpPr>
            <a:spLocks noChangeShapeType="1"/>
          </p:cNvSpPr>
          <p:nvPr/>
        </p:nvSpPr>
        <p:spPr bwMode="auto">
          <a:xfrm>
            <a:off x="2286000" y="4267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0" name="Line 10"/>
          <p:cNvSpPr>
            <a:spLocks noChangeShapeType="1"/>
          </p:cNvSpPr>
          <p:nvPr/>
        </p:nvSpPr>
        <p:spPr bwMode="auto">
          <a:xfrm>
            <a:off x="27432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1" name="Line 11"/>
          <p:cNvSpPr>
            <a:spLocks noChangeShapeType="1"/>
          </p:cNvSpPr>
          <p:nvPr/>
        </p:nvSpPr>
        <p:spPr bwMode="auto">
          <a:xfrm>
            <a:off x="2743200" y="4191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2" name="Line 12"/>
          <p:cNvSpPr>
            <a:spLocks noChangeShapeType="1"/>
          </p:cNvSpPr>
          <p:nvPr/>
        </p:nvSpPr>
        <p:spPr bwMode="auto">
          <a:xfrm>
            <a:off x="2743200" y="4876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3" name="Line 14"/>
          <p:cNvSpPr>
            <a:spLocks noChangeShapeType="1"/>
          </p:cNvSpPr>
          <p:nvPr/>
        </p:nvSpPr>
        <p:spPr bwMode="auto">
          <a:xfrm>
            <a:off x="3505200" y="44196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4" name="Line 15"/>
          <p:cNvSpPr>
            <a:spLocks noChangeShapeType="1"/>
          </p:cNvSpPr>
          <p:nvPr/>
        </p:nvSpPr>
        <p:spPr bwMode="auto">
          <a:xfrm>
            <a:off x="4343400" y="36576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5" name="Line 16"/>
          <p:cNvSpPr>
            <a:spLocks noChangeShapeType="1"/>
          </p:cNvSpPr>
          <p:nvPr/>
        </p:nvSpPr>
        <p:spPr bwMode="auto">
          <a:xfrm>
            <a:off x="38100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6" name="Line 17"/>
          <p:cNvSpPr>
            <a:spLocks noChangeShapeType="1"/>
          </p:cNvSpPr>
          <p:nvPr/>
        </p:nvSpPr>
        <p:spPr bwMode="auto">
          <a:xfrm>
            <a:off x="3810000" y="4191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7" name="Line 18"/>
          <p:cNvSpPr>
            <a:spLocks noChangeShapeType="1"/>
          </p:cNvSpPr>
          <p:nvPr/>
        </p:nvSpPr>
        <p:spPr bwMode="auto">
          <a:xfrm>
            <a:off x="3810000" y="4876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8" name="Line 20"/>
          <p:cNvSpPr>
            <a:spLocks noChangeShapeType="1"/>
          </p:cNvSpPr>
          <p:nvPr/>
        </p:nvSpPr>
        <p:spPr bwMode="auto">
          <a:xfrm>
            <a:off x="4343400" y="4267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9" name="Text Box 21"/>
          <p:cNvSpPr txBox="1">
            <a:spLocks noChangeArrowheads="1"/>
          </p:cNvSpPr>
          <p:nvPr/>
        </p:nvSpPr>
        <p:spPr bwMode="auto">
          <a:xfrm>
            <a:off x="3276600" y="46482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n</a:t>
            </a:r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3276600" y="39624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2</a:t>
            </a: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3276600" y="3429000"/>
            <a:ext cx="366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</a:t>
            </a:r>
            <a:r>
              <a:rPr lang="en-US" baseline="-25000"/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9CEB65-C1BE-4C30-83BB-48B961DF7D94}" type="slidenum">
              <a:rPr lang="en-US"/>
              <a:pPr/>
              <a:t>13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3994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2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604250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Transforming a grammar expressed in EBNF to syntax graph is advantageous to visualize the parsing</a:t>
            </a:r>
          </a:p>
          <a:p>
            <a:r>
              <a:rPr lang="en-US"/>
              <a:t>process of a sentence because the syntax graph reflects the flow of control of the parser.</a:t>
            </a:r>
          </a:p>
          <a:p>
            <a:endParaRPr lang="en-US"/>
          </a:p>
          <a:p>
            <a:r>
              <a:rPr lang="en-US" b="1" u="sng"/>
              <a:t>Rules to construct  a syntax graph:</a:t>
            </a:r>
          </a:p>
          <a:p>
            <a:endParaRPr lang="en-US" b="1" u="sng"/>
          </a:p>
          <a:p>
            <a:r>
              <a:rPr lang="en-US" b="1">
                <a:solidFill>
                  <a:srgbClr val="0000FF"/>
                </a:solidFill>
              </a:rPr>
              <a:t>R2.- Every occurrence  of a terminal symbol T  in a  P</a:t>
            </a:r>
            <a:r>
              <a:rPr lang="en-US" b="1" baseline="-25000">
                <a:solidFill>
                  <a:srgbClr val="0000FF"/>
                </a:solidFill>
              </a:rPr>
              <a:t>i</a:t>
            </a:r>
            <a:r>
              <a:rPr lang="en-US" b="1">
                <a:solidFill>
                  <a:srgbClr val="0000FF"/>
                </a:solidFill>
              </a:rPr>
              <a:t>  means that a token has been recognized and </a:t>
            </a:r>
          </a:p>
          <a:p>
            <a:r>
              <a:rPr lang="en-US" b="1">
                <a:solidFill>
                  <a:srgbClr val="0000FF"/>
                </a:solidFill>
              </a:rPr>
              <a:t>a new symbol (token) must be read. This is represented by a label T enclosed in a circle.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/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R3.- Every occurrence of a non-terminal symbol B in a P</a:t>
            </a:r>
            <a:r>
              <a:rPr lang="en-US" b="1" baseline="-25000">
                <a:solidFill>
                  <a:srgbClr val="0000FF"/>
                </a:solidFill>
              </a:rPr>
              <a:t>i</a:t>
            </a:r>
            <a:r>
              <a:rPr lang="en-US" b="1">
                <a:solidFill>
                  <a:srgbClr val="0000FF"/>
                </a:solidFill>
              </a:rPr>
              <a:t>  corresponds to an activation of the </a:t>
            </a:r>
          </a:p>
          <a:p>
            <a:r>
              <a:rPr lang="en-US" b="1">
                <a:solidFill>
                  <a:srgbClr val="0000FF"/>
                </a:solidFill>
              </a:rPr>
              <a:t>recognizer B.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/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R4.- A production P having the form  P = a</a:t>
            </a:r>
            <a:r>
              <a:rPr lang="en-US" b="1" baseline="-25000">
                <a:solidFill>
                  <a:srgbClr val="0000FF"/>
                </a:solidFill>
              </a:rPr>
              <a:t>1 </a:t>
            </a:r>
            <a:r>
              <a:rPr lang="en-US" b="1">
                <a:solidFill>
                  <a:srgbClr val="0000FF"/>
                </a:solidFill>
              </a:rPr>
              <a:t>a</a:t>
            </a:r>
            <a:r>
              <a:rPr lang="en-US" b="1" baseline="-25000">
                <a:solidFill>
                  <a:srgbClr val="0000FF"/>
                </a:solidFill>
              </a:rPr>
              <a:t>2</a:t>
            </a:r>
            <a:r>
              <a:rPr lang="en-US" b="1">
                <a:solidFill>
                  <a:srgbClr val="0000FF"/>
                </a:solidFill>
              </a:rPr>
              <a:t> . . . a</a:t>
            </a:r>
            <a:r>
              <a:rPr lang="en-US" b="1" baseline="-25000">
                <a:solidFill>
                  <a:srgbClr val="0000FF"/>
                </a:solidFill>
              </a:rPr>
              <a:t>m</a:t>
            </a:r>
            <a:r>
              <a:rPr lang="en-US" b="1">
                <a:solidFill>
                  <a:srgbClr val="0000FF"/>
                </a:solidFill>
              </a:rPr>
              <a:t> can be represented by the graph: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>
              <a:solidFill>
                <a:srgbClr val="0000FF"/>
              </a:solidFill>
            </a:endParaRPr>
          </a:p>
          <a:p>
            <a:endParaRPr lang="en-US">
              <a:solidFill>
                <a:srgbClr val="0000FF"/>
              </a:solidFill>
            </a:endParaRPr>
          </a:p>
          <a:p>
            <a:endParaRPr lang="en-US">
              <a:solidFill>
                <a:srgbClr val="0000FF"/>
              </a:solidFill>
            </a:endParaRPr>
          </a:p>
          <a:p>
            <a:r>
              <a:rPr lang="en-US"/>
              <a:t>      </a:t>
            </a:r>
            <a:r>
              <a:rPr lang="en-US">
                <a:solidFill>
                  <a:srgbClr val="0000FF"/>
                </a:solidFill>
              </a:rPr>
              <a:t>where every   </a:t>
            </a:r>
            <a:r>
              <a:rPr lang="en-US" b="1"/>
              <a:t>a</a:t>
            </a:r>
            <a:r>
              <a:rPr lang="en-US" b="1" baseline="-25000"/>
              <a:t>i</a:t>
            </a:r>
            <a:r>
              <a:rPr lang="en-US" b="1">
                <a:solidFill>
                  <a:srgbClr val="0000FF"/>
                </a:solidFill>
              </a:rPr>
              <a:t>   </a:t>
            </a:r>
            <a:r>
              <a:rPr lang="en-US">
                <a:solidFill>
                  <a:srgbClr val="0000FF"/>
                </a:solidFill>
              </a:rPr>
              <a:t>is obtained by applying construction rules </a:t>
            </a:r>
            <a:r>
              <a:rPr lang="en-US" b="1">
                <a:solidFill>
                  <a:srgbClr val="0000FF"/>
                </a:solidFill>
              </a:rPr>
              <a:t>R1</a:t>
            </a:r>
            <a:r>
              <a:rPr lang="en-US">
                <a:solidFill>
                  <a:srgbClr val="0000FF"/>
                </a:solidFill>
              </a:rPr>
              <a:t> through </a:t>
            </a:r>
            <a:r>
              <a:rPr lang="en-US" b="1">
                <a:solidFill>
                  <a:srgbClr val="0000FF"/>
                </a:solidFill>
              </a:rPr>
              <a:t>R6</a:t>
            </a:r>
            <a:r>
              <a:rPr lang="en-US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9943" name="Oval 22"/>
          <p:cNvSpPr>
            <a:spLocks noChangeArrowheads="1"/>
          </p:cNvSpPr>
          <p:nvPr/>
        </p:nvSpPr>
        <p:spPr bwMode="auto">
          <a:xfrm>
            <a:off x="3733800" y="3124200"/>
            <a:ext cx="533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Rectangle 23"/>
          <p:cNvSpPr>
            <a:spLocks noChangeArrowheads="1"/>
          </p:cNvSpPr>
          <p:nvPr/>
        </p:nvSpPr>
        <p:spPr bwMode="auto">
          <a:xfrm>
            <a:off x="3810000" y="32004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T</a:t>
            </a:r>
          </a:p>
        </p:txBody>
      </p:sp>
      <p:sp>
        <p:nvSpPr>
          <p:cNvPr id="39945" name="Line 24"/>
          <p:cNvSpPr>
            <a:spLocks noChangeShapeType="1"/>
          </p:cNvSpPr>
          <p:nvPr/>
        </p:nvSpPr>
        <p:spPr bwMode="auto">
          <a:xfrm>
            <a:off x="3124200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6" name="Line 25"/>
          <p:cNvSpPr>
            <a:spLocks noChangeShapeType="1"/>
          </p:cNvSpPr>
          <p:nvPr/>
        </p:nvSpPr>
        <p:spPr bwMode="auto">
          <a:xfrm>
            <a:off x="4267200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7" name="Rectangle 26"/>
          <p:cNvSpPr>
            <a:spLocks noChangeArrowheads="1"/>
          </p:cNvSpPr>
          <p:nvPr/>
        </p:nvSpPr>
        <p:spPr bwMode="auto">
          <a:xfrm>
            <a:off x="3733800" y="4191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Line 27"/>
          <p:cNvSpPr>
            <a:spLocks noChangeShapeType="1"/>
          </p:cNvSpPr>
          <p:nvPr/>
        </p:nvSpPr>
        <p:spPr bwMode="auto">
          <a:xfrm>
            <a:off x="31242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9" name="Line 28"/>
          <p:cNvSpPr>
            <a:spLocks noChangeShapeType="1"/>
          </p:cNvSpPr>
          <p:nvPr/>
        </p:nvSpPr>
        <p:spPr bwMode="auto">
          <a:xfrm>
            <a:off x="4343400" y="4419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0" name="Rectangle 29"/>
          <p:cNvSpPr>
            <a:spLocks noChangeArrowheads="1"/>
          </p:cNvSpPr>
          <p:nvPr/>
        </p:nvSpPr>
        <p:spPr bwMode="auto">
          <a:xfrm>
            <a:off x="3810000" y="42672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B</a:t>
            </a:r>
          </a:p>
        </p:txBody>
      </p:sp>
      <p:sp>
        <p:nvSpPr>
          <p:cNvPr id="39951" name="Rectangle 30"/>
          <p:cNvSpPr>
            <a:spLocks noChangeArrowheads="1"/>
          </p:cNvSpPr>
          <p:nvPr/>
        </p:nvSpPr>
        <p:spPr bwMode="auto">
          <a:xfrm>
            <a:off x="3733800" y="5257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31"/>
          <p:cNvSpPr>
            <a:spLocks noChangeShapeType="1"/>
          </p:cNvSpPr>
          <p:nvPr/>
        </p:nvSpPr>
        <p:spPr bwMode="auto">
          <a:xfrm>
            <a:off x="31242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3" name="Line 32"/>
          <p:cNvSpPr>
            <a:spLocks noChangeShapeType="1"/>
          </p:cNvSpPr>
          <p:nvPr/>
        </p:nvSpPr>
        <p:spPr bwMode="auto">
          <a:xfrm>
            <a:off x="4343400" y="5486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4" name="Rectangle 33"/>
          <p:cNvSpPr>
            <a:spLocks noChangeArrowheads="1"/>
          </p:cNvSpPr>
          <p:nvPr/>
        </p:nvSpPr>
        <p:spPr bwMode="auto">
          <a:xfrm>
            <a:off x="3810000" y="5334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a</a:t>
            </a:r>
            <a:r>
              <a:rPr lang="en-US" b="1" baseline="-25000"/>
              <a:t>2</a:t>
            </a:r>
          </a:p>
        </p:txBody>
      </p:sp>
      <p:sp>
        <p:nvSpPr>
          <p:cNvPr id="39955" name="Rectangle 38"/>
          <p:cNvSpPr>
            <a:spLocks noChangeArrowheads="1"/>
          </p:cNvSpPr>
          <p:nvPr/>
        </p:nvSpPr>
        <p:spPr bwMode="auto">
          <a:xfrm>
            <a:off x="5486400" y="5257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Line 39"/>
          <p:cNvSpPr>
            <a:spLocks noChangeShapeType="1"/>
          </p:cNvSpPr>
          <p:nvPr/>
        </p:nvSpPr>
        <p:spPr bwMode="auto">
          <a:xfrm>
            <a:off x="60960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7" name="Rectangle 40"/>
          <p:cNvSpPr>
            <a:spLocks noChangeArrowheads="1"/>
          </p:cNvSpPr>
          <p:nvPr/>
        </p:nvSpPr>
        <p:spPr bwMode="auto">
          <a:xfrm>
            <a:off x="5562600" y="5334000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a</a:t>
            </a:r>
            <a:r>
              <a:rPr lang="en-US" b="1" baseline="-25000"/>
              <a:t>m</a:t>
            </a:r>
          </a:p>
        </p:txBody>
      </p:sp>
      <p:sp>
        <p:nvSpPr>
          <p:cNvPr id="39958" name="Rectangle 41"/>
          <p:cNvSpPr>
            <a:spLocks noChangeArrowheads="1"/>
          </p:cNvSpPr>
          <p:nvPr/>
        </p:nvSpPr>
        <p:spPr bwMode="auto">
          <a:xfrm>
            <a:off x="2514600" y="5257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9" name="Rectangle 42"/>
          <p:cNvSpPr>
            <a:spLocks noChangeArrowheads="1"/>
          </p:cNvSpPr>
          <p:nvPr/>
        </p:nvSpPr>
        <p:spPr bwMode="auto">
          <a:xfrm>
            <a:off x="2590800" y="5334000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a</a:t>
            </a:r>
            <a:r>
              <a:rPr lang="en-US" b="1" baseline="-25000"/>
              <a:t>1</a:t>
            </a:r>
          </a:p>
        </p:txBody>
      </p:sp>
      <p:sp>
        <p:nvSpPr>
          <p:cNvPr id="39960" name="Line 43"/>
          <p:cNvSpPr>
            <a:spLocks noChangeShapeType="1"/>
          </p:cNvSpPr>
          <p:nvPr/>
        </p:nvSpPr>
        <p:spPr bwMode="auto">
          <a:xfrm>
            <a:off x="1905000" y="5486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1" name="Line 44"/>
          <p:cNvSpPr>
            <a:spLocks noChangeShapeType="1"/>
          </p:cNvSpPr>
          <p:nvPr/>
        </p:nvSpPr>
        <p:spPr bwMode="auto">
          <a:xfrm>
            <a:off x="5181600" y="5486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2" name="Line 45"/>
          <p:cNvSpPr>
            <a:spLocks noChangeShapeType="1"/>
          </p:cNvSpPr>
          <p:nvPr/>
        </p:nvSpPr>
        <p:spPr bwMode="auto">
          <a:xfrm>
            <a:off x="4800600" y="5486400"/>
            <a:ext cx="228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326416-FA8B-4F76-992C-8C7F9D6DEA84}" type="slidenum">
              <a:rPr lang="en-US"/>
              <a:pPr/>
              <a:t>14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4198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609600" y="1143000"/>
            <a:ext cx="8162925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  <a:p>
            <a:r>
              <a:rPr lang="en-US"/>
              <a:t>Transforming a grammar expressed in EBNF to syntax graph is advantageous to visualize the parsing</a:t>
            </a:r>
          </a:p>
          <a:p>
            <a:r>
              <a:rPr lang="en-US"/>
              <a:t>process of a sentence because the syntax graph reflects the flow of control of the parser.</a:t>
            </a:r>
          </a:p>
          <a:p>
            <a:endParaRPr lang="en-US"/>
          </a:p>
          <a:p>
            <a:r>
              <a:rPr lang="en-US" b="1" u="sng"/>
              <a:t>Rules to construct  a syntax graph:</a:t>
            </a:r>
          </a:p>
          <a:p>
            <a:endParaRPr lang="en-US" b="1" u="sng"/>
          </a:p>
          <a:p>
            <a:r>
              <a:rPr lang="en-US" b="1">
                <a:solidFill>
                  <a:srgbClr val="0000FF"/>
                </a:solidFill>
              </a:rPr>
              <a:t>R5.- A production P having the form  P = {a} can be represented by the graph</a:t>
            </a:r>
            <a:r>
              <a:rPr lang="en-US"/>
              <a:t>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       where   </a:t>
            </a:r>
            <a:r>
              <a:rPr lang="en-US" b="1"/>
              <a:t>a</a:t>
            </a:r>
            <a:r>
              <a:rPr lang="en-US"/>
              <a:t>    is obtained by applying constructing rules R1 through R6</a:t>
            </a:r>
          </a:p>
          <a:p>
            <a:endParaRPr lang="en-US"/>
          </a:p>
          <a:p>
            <a:r>
              <a:rPr lang="en-US" b="1">
                <a:solidFill>
                  <a:srgbClr val="0000FF"/>
                </a:solidFill>
              </a:rPr>
              <a:t>R6.- A production P having the form  P = [a] can be represented by the graph: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 where   </a:t>
            </a:r>
            <a:r>
              <a:rPr lang="en-US" b="1"/>
              <a:t>a</a:t>
            </a:r>
            <a:r>
              <a:rPr lang="en-US">
                <a:solidFill>
                  <a:srgbClr val="0000FF"/>
                </a:solidFill>
              </a:rPr>
              <a:t>    is obtained by applying constructing rules R1 through R6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/>
              <a:t> </a:t>
            </a:r>
          </a:p>
        </p:txBody>
      </p:sp>
      <p:sp>
        <p:nvSpPr>
          <p:cNvPr id="41991" name="Line 22"/>
          <p:cNvSpPr>
            <a:spLocks noChangeShapeType="1"/>
          </p:cNvSpPr>
          <p:nvPr/>
        </p:nvSpPr>
        <p:spPr bwMode="auto">
          <a:xfrm>
            <a:off x="2133600" y="30480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2" name="AutoShape 26"/>
          <p:cNvSpPr>
            <a:spLocks noChangeArrowheads="1"/>
          </p:cNvSpPr>
          <p:nvPr/>
        </p:nvSpPr>
        <p:spPr bwMode="auto">
          <a:xfrm>
            <a:off x="2971800" y="3048000"/>
            <a:ext cx="14478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Rectangle 27"/>
          <p:cNvSpPr>
            <a:spLocks noChangeArrowheads="1"/>
          </p:cNvSpPr>
          <p:nvPr/>
        </p:nvSpPr>
        <p:spPr bwMode="auto">
          <a:xfrm>
            <a:off x="3429000" y="3352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1994" name="Line 29"/>
          <p:cNvSpPr>
            <a:spLocks noChangeShapeType="1"/>
          </p:cNvSpPr>
          <p:nvPr/>
        </p:nvSpPr>
        <p:spPr bwMode="auto">
          <a:xfrm flipH="1">
            <a:off x="3886200" y="3581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5" name="Rectangle 30"/>
          <p:cNvSpPr>
            <a:spLocks noChangeArrowheads="1"/>
          </p:cNvSpPr>
          <p:nvPr/>
        </p:nvSpPr>
        <p:spPr bwMode="auto">
          <a:xfrm>
            <a:off x="1600200" y="39624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Line 31"/>
          <p:cNvSpPr>
            <a:spLocks noChangeShapeType="1"/>
          </p:cNvSpPr>
          <p:nvPr/>
        </p:nvSpPr>
        <p:spPr bwMode="auto">
          <a:xfrm>
            <a:off x="2057400" y="4876800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7" name="Rectangle 39"/>
          <p:cNvSpPr>
            <a:spLocks noChangeArrowheads="1"/>
          </p:cNvSpPr>
          <p:nvPr/>
        </p:nvSpPr>
        <p:spPr bwMode="auto">
          <a:xfrm>
            <a:off x="3048000" y="4876800"/>
            <a:ext cx="1447800" cy="533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Rectangle 40"/>
          <p:cNvSpPr>
            <a:spLocks noChangeArrowheads="1"/>
          </p:cNvSpPr>
          <p:nvPr/>
        </p:nvSpPr>
        <p:spPr bwMode="auto">
          <a:xfrm>
            <a:off x="3505200" y="5181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1999" name="Line 41"/>
          <p:cNvSpPr>
            <a:spLocks noChangeShapeType="1"/>
          </p:cNvSpPr>
          <p:nvPr/>
        </p:nvSpPr>
        <p:spPr bwMode="auto">
          <a:xfrm flipV="1">
            <a:off x="4495800" y="4876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00" name="Line 42"/>
          <p:cNvSpPr>
            <a:spLocks noChangeShapeType="1"/>
          </p:cNvSpPr>
          <p:nvPr/>
        </p:nvSpPr>
        <p:spPr bwMode="auto">
          <a:xfrm>
            <a:off x="3276600" y="5410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2001" name="Rectangle 43"/>
          <p:cNvSpPr>
            <a:spLocks noChangeArrowheads="1"/>
          </p:cNvSpPr>
          <p:nvPr/>
        </p:nvSpPr>
        <p:spPr bwMode="auto">
          <a:xfrm>
            <a:off x="1295400" y="56388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658D57-709F-4F1B-85AA-F7B8F1DA1C4A}" type="slidenum">
              <a:rPr lang="en-US"/>
              <a:pPr/>
              <a:t>15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4403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669925" y="1458913"/>
            <a:ext cx="201771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 from N. Wirth:</a:t>
            </a:r>
          </a:p>
          <a:p>
            <a:endParaRPr lang="en-US"/>
          </a:p>
          <a:p>
            <a:r>
              <a:rPr lang="en-US"/>
              <a:t>A ::= </a:t>
            </a:r>
            <a:r>
              <a:rPr lang="ja-JP" altLang="en-US"/>
              <a:t>“</a:t>
            </a:r>
            <a:r>
              <a:rPr lang="en-US" altLang="ja-JP"/>
              <a:t>x</a:t>
            </a:r>
            <a:r>
              <a:rPr lang="ja-JP" altLang="en-US"/>
              <a:t>”</a:t>
            </a:r>
            <a:r>
              <a:rPr lang="en-US" altLang="ja-JP"/>
              <a:t> | </a:t>
            </a:r>
            <a:r>
              <a:rPr lang="ja-JP" altLang="en-US"/>
              <a:t>“</a:t>
            </a:r>
            <a:r>
              <a:rPr lang="en-US" altLang="ja-JP"/>
              <a:t>(</a:t>
            </a:r>
            <a:r>
              <a:rPr lang="ja-JP" altLang="en-US"/>
              <a:t>“</a:t>
            </a:r>
            <a:r>
              <a:rPr lang="en-US" altLang="ja-JP"/>
              <a:t> B </a:t>
            </a:r>
            <a:r>
              <a:rPr lang="ja-JP" altLang="en-US"/>
              <a:t>“</a:t>
            </a:r>
            <a:r>
              <a:rPr lang="en-US" altLang="ja-JP"/>
              <a:t>)</a:t>
            </a:r>
            <a:r>
              <a:rPr lang="ja-JP" altLang="en-US"/>
              <a:t>”</a:t>
            </a:r>
            <a:endParaRPr lang="en-US" altLang="ja-JP"/>
          </a:p>
          <a:p>
            <a:r>
              <a:rPr lang="en-US"/>
              <a:t>B ::= A C</a:t>
            </a:r>
          </a:p>
          <a:p>
            <a:r>
              <a:rPr lang="en-US"/>
              <a:t>C ::= { </a:t>
            </a:r>
            <a:r>
              <a:rPr lang="ja-JP" altLang="en-US"/>
              <a:t>“</a:t>
            </a:r>
            <a:r>
              <a:rPr lang="en-US" altLang="ja-JP"/>
              <a:t>+</a:t>
            </a:r>
            <a:r>
              <a:rPr lang="ja-JP" altLang="en-US"/>
              <a:t>”</a:t>
            </a:r>
            <a:r>
              <a:rPr lang="en-US" altLang="ja-JP"/>
              <a:t> A }</a:t>
            </a:r>
            <a:endParaRPr lang="en-US"/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43434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10"/>
          <p:cNvSpPr>
            <a:spLocks noChangeArrowheads="1"/>
          </p:cNvSpPr>
          <p:nvPr/>
        </p:nvSpPr>
        <p:spPr bwMode="auto">
          <a:xfrm>
            <a:off x="5334000" y="2438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11"/>
          <p:cNvSpPr>
            <a:spLocks noChangeArrowheads="1"/>
          </p:cNvSpPr>
          <p:nvPr/>
        </p:nvSpPr>
        <p:spPr bwMode="auto">
          <a:xfrm>
            <a:off x="6324600" y="1828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12"/>
          <p:cNvSpPr>
            <a:spLocks noChangeArrowheads="1"/>
          </p:cNvSpPr>
          <p:nvPr/>
        </p:nvSpPr>
        <p:spPr bwMode="auto">
          <a:xfrm>
            <a:off x="5257800" y="18288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Text Box 13"/>
          <p:cNvSpPr txBox="1">
            <a:spLocks noChangeArrowheads="1"/>
          </p:cNvSpPr>
          <p:nvPr/>
        </p:nvSpPr>
        <p:spPr bwMode="auto">
          <a:xfrm>
            <a:off x="5410200" y="19050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B</a:t>
            </a:r>
          </a:p>
        </p:txBody>
      </p:sp>
      <p:sp>
        <p:nvSpPr>
          <p:cNvPr id="44044" name="Text Box 14"/>
          <p:cNvSpPr txBox="1">
            <a:spLocks noChangeArrowheads="1"/>
          </p:cNvSpPr>
          <p:nvPr/>
        </p:nvSpPr>
        <p:spPr bwMode="auto">
          <a:xfrm>
            <a:off x="4419600" y="1905000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(</a:t>
            </a:r>
          </a:p>
        </p:txBody>
      </p:sp>
      <p:sp>
        <p:nvSpPr>
          <p:cNvPr id="44045" name="Text Box 15"/>
          <p:cNvSpPr txBox="1">
            <a:spLocks noChangeArrowheads="1"/>
          </p:cNvSpPr>
          <p:nvPr/>
        </p:nvSpPr>
        <p:spPr bwMode="auto">
          <a:xfrm>
            <a:off x="6477000" y="1905000"/>
            <a:ext cx="242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)</a:t>
            </a:r>
          </a:p>
        </p:txBody>
      </p:sp>
      <p:sp>
        <p:nvSpPr>
          <p:cNvPr id="44046" name="Text Box 16"/>
          <p:cNvSpPr txBox="1">
            <a:spLocks noChangeArrowheads="1"/>
          </p:cNvSpPr>
          <p:nvPr/>
        </p:nvSpPr>
        <p:spPr bwMode="auto">
          <a:xfrm>
            <a:off x="5410200" y="25146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x</a:t>
            </a:r>
          </a:p>
        </p:txBody>
      </p:sp>
      <p:sp>
        <p:nvSpPr>
          <p:cNvPr id="44047" name="Line 17"/>
          <p:cNvSpPr>
            <a:spLocks noChangeShapeType="1"/>
          </p:cNvSpPr>
          <p:nvPr/>
        </p:nvSpPr>
        <p:spPr bwMode="auto">
          <a:xfrm>
            <a:off x="48006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48" name="Line 18"/>
          <p:cNvSpPr>
            <a:spLocks noChangeShapeType="1"/>
          </p:cNvSpPr>
          <p:nvPr/>
        </p:nvSpPr>
        <p:spPr bwMode="auto">
          <a:xfrm>
            <a:off x="58674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49" name="Line 19"/>
          <p:cNvSpPr>
            <a:spLocks noChangeShapeType="1"/>
          </p:cNvSpPr>
          <p:nvPr/>
        </p:nvSpPr>
        <p:spPr bwMode="auto">
          <a:xfrm>
            <a:off x="67818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0" name="Line 20"/>
          <p:cNvSpPr>
            <a:spLocks noChangeShapeType="1"/>
          </p:cNvSpPr>
          <p:nvPr/>
        </p:nvSpPr>
        <p:spPr bwMode="auto">
          <a:xfrm>
            <a:off x="3886200" y="2057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1" name="Text Box 21"/>
          <p:cNvSpPr txBox="1">
            <a:spLocks noChangeArrowheads="1"/>
          </p:cNvSpPr>
          <p:nvPr/>
        </p:nvSpPr>
        <p:spPr bwMode="auto">
          <a:xfrm>
            <a:off x="3581400" y="17526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</a:t>
            </a:r>
          </a:p>
        </p:txBody>
      </p:sp>
      <p:sp>
        <p:nvSpPr>
          <p:cNvPr id="44052" name="Line 22"/>
          <p:cNvSpPr>
            <a:spLocks noChangeShapeType="1"/>
          </p:cNvSpPr>
          <p:nvPr/>
        </p:nvSpPr>
        <p:spPr bwMode="auto">
          <a:xfrm>
            <a:off x="41148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3" name="Line 23"/>
          <p:cNvSpPr>
            <a:spLocks noChangeShapeType="1"/>
          </p:cNvSpPr>
          <p:nvPr/>
        </p:nvSpPr>
        <p:spPr bwMode="auto">
          <a:xfrm flipV="1">
            <a:off x="41148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4" name="Line 24"/>
          <p:cNvSpPr>
            <a:spLocks noChangeShapeType="1"/>
          </p:cNvSpPr>
          <p:nvPr/>
        </p:nvSpPr>
        <p:spPr bwMode="auto">
          <a:xfrm>
            <a:off x="5791200" y="2667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5" name="Line 25"/>
          <p:cNvSpPr>
            <a:spLocks noChangeShapeType="1"/>
          </p:cNvSpPr>
          <p:nvPr/>
        </p:nvSpPr>
        <p:spPr bwMode="auto">
          <a:xfrm flipV="1">
            <a:off x="70104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6" name="Rectangle 26"/>
          <p:cNvSpPr>
            <a:spLocks noChangeArrowheads="1"/>
          </p:cNvSpPr>
          <p:nvPr/>
        </p:nvSpPr>
        <p:spPr bwMode="auto">
          <a:xfrm>
            <a:off x="4572000" y="3429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Rectangle 27"/>
          <p:cNvSpPr>
            <a:spLocks noChangeArrowheads="1"/>
          </p:cNvSpPr>
          <p:nvPr/>
        </p:nvSpPr>
        <p:spPr bwMode="auto">
          <a:xfrm>
            <a:off x="6019800" y="3429000"/>
            <a:ext cx="609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28"/>
          <p:cNvSpPr>
            <a:spLocks noChangeShapeType="1"/>
          </p:cNvSpPr>
          <p:nvPr/>
        </p:nvSpPr>
        <p:spPr bwMode="auto">
          <a:xfrm>
            <a:off x="5181600" y="3657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59" name="Line 29"/>
          <p:cNvSpPr>
            <a:spLocks noChangeShapeType="1"/>
          </p:cNvSpPr>
          <p:nvPr/>
        </p:nvSpPr>
        <p:spPr bwMode="auto">
          <a:xfrm>
            <a:off x="3886200" y="3657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0" name="Text Box 30"/>
          <p:cNvSpPr txBox="1">
            <a:spLocks noChangeArrowheads="1"/>
          </p:cNvSpPr>
          <p:nvPr/>
        </p:nvSpPr>
        <p:spPr bwMode="auto">
          <a:xfrm>
            <a:off x="3581400" y="33528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B</a:t>
            </a:r>
          </a:p>
        </p:txBody>
      </p:sp>
      <p:sp>
        <p:nvSpPr>
          <p:cNvPr id="44061" name="Line 31"/>
          <p:cNvSpPr>
            <a:spLocks noChangeShapeType="1"/>
          </p:cNvSpPr>
          <p:nvPr/>
        </p:nvSpPr>
        <p:spPr bwMode="auto">
          <a:xfrm>
            <a:off x="66294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2" name="Text Box 32"/>
          <p:cNvSpPr txBox="1">
            <a:spLocks noChangeArrowheads="1"/>
          </p:cNvSpPr>
          <p:nvPr/>
        </p:nvSpPr>
        <p:spPr bwMode="auto">
          <a:xfrm>
            <a:off x="4724400" y="35052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</a:t>
            </a:r>
          </a:p>
        </p:txBody>
      </p:sp>
      <p:sp>
        <p:nvSpPr>
          <p:cNvPr id="44063" name="Text Box 33"/>
          <p:cNvSpPr txBox="1">
            <a:spLocks noChangeArrowheads="1"/>
          </p:cNvSpPr>
          <p:nvPr/>
        </p:nvSpPr>
        <p:spPr bwMode="auto">
          <a:xfrm>
            <a:off x="6172200" y="35052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</a:t>
            </a:r>
          </a:p>
        </p:txBody>
      </p:sp>
      <p:sp>
        <p:nvSpPr>
          <p:cNvPr id="44064" name="Line 34"/>
          <p:cNvSpPr>
            <a:spLocks noChangeShapeType="1"/>
          </p:cNvSpPr>
          <p:nvPr/>
        </p:nvSpPr>
        <p:spPr bwMode="auto">
          <a:xfrm>
            <a:off x="3886200" y="46482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5" name="AutoShape 35"/>
          <p:cNvSpPr>
            <a:spLocks noChangeArrowheads="1"/>
          </p:cNvSpPr>
          <p:nvPr/>
        </p:nvSpPr>
        <p:spPr bwMode="auto">
          <a:xfrm>
            <a:off x="4572000" y="4648200"/>
            <a:ext cx="21336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Rectangle 36"/>
          <p:cNvSpPr>
            <a:spLocks noChangeArrowheads="1"/>
          </p:cNvSpPr>
          <p:nvPr/>
        </p:nvSpPr>
        <p:spPr bwMode="auto">
          <a:xfrm>
            <a:off x="4876800" y="4953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4067" name="Line 37"/>
          <p:cNvSpPr>
            <a:spLocks noChangeShapeType="1"/>
          </p:cNvSpPr>
          <p:nvPr/>
        </p:nvSpPr>
        <p:spPr bwMode="auto">
          <a:xfrm flipH="1">
            <a:off x="5334000" y="5181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68" name="Oval 38"/>
          <p:cNvSpPr>
            <a:spLocks noChangeArrowheads="1"/>
          </p:cNvSpPr>
          <p:nvPr/>
        </p:nvSpPr>
        <p:spPr bwMode="auto">
          <a:xfrm>
            <a:off x="5867400" y="4953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44069" name="Text Box 40"/>
          <p:cNvSpPr txBox="1">
            <a:spLocks noChangeArrowheads="1"/>
          </p:cNvSpPr>
          <p:nvPr/>
        </p:nvSpPr>
        <p:spPr bwMode="auto">
          <a:xfrm>
            <a:off x="3581400" y="4343400"/>
            <a:ext cx="312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</a:t>
            </a:r>
          </a:p>
        </p:txBody>
      </p:sp>
      <p:sp>
        <p:nvSpPr>
          <p:cNvPr id="44070" name="Text Box 41"/>
          <p:cNvSpPr txBox="1">
            <a:spLocks noChangeArrowheads="1"/>
          </p:cNvSpPr>
          <p:nvPr/>
        </p:nvSpPr>
        <p:spPr bwMode="auto">
          <a:xfrm>
            <a:off x="593725" y="4049713"/>
            <a:ext cx="68103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x</a:t>
            </a:r>
          </a:p>
          <a:p>
            <a:r>
              <a:rPr lang="en-US"/>
              <a:t>(x)</a:t>
            </a:r>
          </a:p>
          <a:p>
            <a:r>
              <a:rPr lang="en-US"/>
              <a:t>(x + x)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F7A57E-A6BA-41C4-B3AA-BCA2C77A4991}" type="slidenum">
              <a:rPr lang="en-US"/>
              <a:pPr/>
              <a:t>16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>
                <a:solidFill>
                  <a:srgbClr val="0000FF"/>
                </a:solidFill>
                <a:ea typeface="ＭＳ Ｐゴシック" pitchFamily="34" charset="-128"/>
              </a:rPr>
              <a:t>Syntax Graph</a:t>
            </a:r>
          </a:p>
        </p:txBody>
      </p:sp>
      <p:sp>
        <p:nvSpPr>
          <p:cNvPr id="4608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Line 5"/>
          <p:cNvSpPr>
            <a:spLocks noChangeShapeType="1"/>
          </p:cNvSpPr>
          <p:nvPr/>
        </p:nvSpPr>
        <p:spPr bwMode="auto">
          <a:xfrm>
            <a:off x="3200400" y="2133600"/>
            <a:ext cx="3276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7" name="AutoShape 6"/>
          <p:cNvSpPr>
            <a:spLocks noChangeArrowheads="1"/>
          </p:cNvSpPr>
          <p:nvPr/>
        </p:nvSpPr>
        <p:spPr bwMode="auto">
          <a:xfrm>
            <a:off x="3886200" y="2133600"/>
            <a:ext cx="2133600" cy="533400"/>
          </a:xfrm>
          <a:prstGeom prst="flowChartAlternateProcess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Rectangle 7"/>
          <p:cNvSpPr>
            <a:spLocks noChangeArrowheads="1"/>
          </p:cNvSpPr>
          <p:nvPr/>
        </p:nvSpPr>
        <p:spPr bwMode="auto">
          <a:xfrm>
            <a:off x="4191000" y="2438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6089" name="Line 8"/>
          <p:cNvSpPr>
            <a:spLocks noChangeShapeType="1"/>
          </p:cNvSpPr>
          <p:nvPr/>
        </p:nvSpPr>
        <p:spPr bwMode="auto">
          <a:xfrm flipH="1">
            <a:off x="46482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0" name="Oval 9"/>
          <p:cNvSpPr>
            <a:spLocks noChangeArrowheads="1"/>
          </p:cNvSpPr>
          <p:nvPr/>
        </p:nvSpPr>
        <p:spPr bwMode="auto">
          <a:xfrm>
            <a:off x="5181600" y="24384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+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2819400" y="1905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A</a:t>
            </a: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auto">
          <a:xfrm>
            <a:off x="6477000" y="1905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)</a:t>
            </a: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auto">
          <a:xfrm>
            <a:off x="1828800" y="19050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(</a:t>
            </a:r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22860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5" name="Line 16"/>
          <p:cNvSpPr>
            <a:spLocks noChangeShapeType="1"/>
          </p:cNvSpPr>
          <p:nvPr/>
        </p:nvSpPr>
        <p:spPr bwMode="auto">
          <a:xfrm>
            <a:off x="12954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6" name="Line 17"/>
          <p:cNvSpPr>
            <a:spLocks noChangeShapeType="1"/>
          </p:cNvSpPr>
          <p:nvPr/>
        </p:nvSpPr>
        <p:spPr bwMode="auto">
          <a:xfrm>
            <a:off x="6934200" y="2133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7" name="Oval 18"/>
          <p:cNvSpPr>
            <a:spLocks noChangeArrowheads="1"/>
          </p:cNvSpPr>
          <p:nvPr/>
        </p:nvSpPr>
        <p:spPr bwMode="auto">
          <a:xfrm>
            <a:off x="4648200" y="3505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x</a:t>
            </a:r>
          </a:p>
        </p:txBody>
      </p:sp>
      <p:sp>
        <p:nvSpPr>
          <p:cNvPr id="46098" name="Line 19"/>
          <p:cNvSpPr>
            <a:spLocks noChangeShapeType="1"/>
          </p:cNvSpPr>
          <p:nvPr/>
        </p:nvSpPr>
        <p:spPr bwMode="auto">
          <a:xfrm>
            <a:off x="1600200" y="3733800"/>
            <a:ext cx="3048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9" name="Line 20"/>
          <p:cNvSpPr>
            <a:spLocks noChangeShapeType="1"/>
          </p:cNvSpPr>
          <p:nvPr/>
        </p:nvSpPr>
        <p:spPr bwMode="auto">
          <a:xfrm>
            <a:off x="5105400" y="3733800"/>
            <a:ext cx="2057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00" name="Line 21"/>
          <p:cNvSpPr>
            <a:spLocks noChangeShapeType="1"/>
          </p:cNvSpPr>
          <p:nvPr/>
        </p:nvSpPr>
        <p:spPr bwMode="auto">
          <a:xfrm>
            <a:off x="1600200" y="2133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01" name="Line 22"/>
          <p:cNvSpPr>
            <a:spLocks noChangeShapeType="1"/>
          </p:cNvSpPr>
          <p:nvPr/>
        </p:nvSpPr>
        <p:spPr bwMode="auto">
          <a:xfrm flipV="1">
            <a:off x="7162800" y="21336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102" name="Text Box 23"/>
          <p:cNvSpPr txBox="1">
            <a:spLocks noChangeArrowheads="1"/>
          </p:cNvSpPr>
          <p:nvPr/>
        </p:nvSpPr>
        <p:spPr bwMode="auto">
          <a:xfrm>
            <a:off x="2057400" y="4572000"/>
            <a:ext cx="5635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This is the final syntax graph corresponding to Example 5 after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E10086-6539-428D-99F4-D2005B664E31}" type="slidenum">
              <a:rPr lang="en-US"/>
              <a:pPr/>
              <a:t>17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THE END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48134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190FD9-8720-405F-9B5A-7D5E3EF805AE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250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Top Down Parsing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(Recursive Descent)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64C1F0-2B3F-465F-83D4-CD6C3A1D93B8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The parsing problem 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Top-down parsing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Left-recursion removal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Left factoring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 EBNF grammar for PL/O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24975D-1715-4FDF-945B-18C5FE47563E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1800" b="1" u="sng">
                <a:solidFill>
                  <a:srgbClr val="0000FF"/>
                </a:solidFill>
                <a:latin typeface="Times New Roman" pitchFamily="18" charset="0"/>
              </a:rPr>
              <a:t>The parsing Problem</a:t>
            </a:r>
            <a:r>
              <a:rPr lang="en-US" sz="1800">
                <a:latin typeface="Times New Roman" pitchFamily="18" charset="0"/>
              </a:rPr>
              <a:t>: Take a string of symbols in a language (tokens) and a grammar for that language to construct the parse tree or report that the sentence is syntactically incorrect.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For correct strings: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Sentence + grammar </a:t>
            </a:r>
            <a:r>
              <a:rPr lang="en-US" sz="1800">
                <a:latin typeface="Times New Roman" pitchFamily="18" charset="0"/>
                <a:sym typeface="Wingdings" pitchFamily="2" charset="2"/>
              </a:rPr>
              <a:t> parse tree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  <a:sym typeface="Wingdings" pitchFamily="2" charset="2"/>
              </a:rPr>
              <a:t>	For a compiler,  a sentence is a program: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  <a:sym typeface="Wingdings" pitchFamily="2" charset="2"/>
              </a:rPr>
              <a:t>	Program + grammar  parse tree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</a:t>
            </a:r>
            <a:r>
              <a:rPr lang="en-US" sz="1800" b="1" u="sng">
                <a:solidFill>
                  <a:srgbClr val="0000FF"/>
                </a:solidFill>
                <a:latin typeface="Times New Roman" pitchFamily="18" charset="0"/>
              </a:rPr>
              <a:t>Types of parsers</a:t>
            </a:r>
            <a:r>
              <a:rPr lang="en-US" sz="1800">
                <a:latin typeface="Times New Roman" pitchFamily="18" charset="0"/>
              </a:rPr>
              <a:t>: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Top-down (recursive descent parsing)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Bottom-up parsing.</a:t>
            </a:r>
          </a:p>
          <a:p>
            <a:pPr marL="457200" indent="-457200" algn="ctr">
              <a:spcBef>
                <a:spcPct val="50000"/>
              </a:spcBef>
            </a:pPr>
            <a:r>
              <a:rPr lang="en-US" sz="1800">
                <a:latin typeface="Times New Roman" pitchFamily="18" charset="0"/>
              </a:rPr>
              <a:t>	</a:t>
            </a:r>
            <a:r>
              <a:rPr lang="ja-JP" altLang="en-US" sz="2000">
                <a:solidFill>
                  <a:srgbClr val="0000FF"/>
                </a:solidFill>
                <a:latin typeface="Times New Roman" pitchFamily="18" charset="0"/>
              </a:rPr>
              <a:t>“</a:t>
            </a:r>
            <a:r>
              <a:rPr lang="en-US" altLang="ja-JP" sz="2000">
                <a:solidFill>
                  <a:srgbClr val="0000FF"/>
                </a:solidFill>
                <a:latin typeface="Times New Roman" pitchFamily="18" charset="0"/>
              </a:rPr>
              <a:t>We will focus in  top-down parsing in only</a:t>
            </a:r>
            <a:r>
              <a:rPr lang="ja-JP" altLang="en-US" sz="2000">
                <a:solidFill>
                  <a:srgbClr val="0000FF"/>
                </a:solidFill>
                <a:latin typeface="Times New Roman" pitchFamily="18" charset="0"/>
              </a:rPr>
              <a:t>”</a:t>
            </a:r>
            <a:r>
              <a:rPr lang="en-US" altLang="ja-JP" sz="200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20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2D0BDB-B472-4C80-AA2F-0BF0570DA214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45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2000">
                <a:latin typeface="Times New Roman" pitchFamily="18" charset="0"/>
              </a:rPr>
              <a:t>Recursive Descent parsing uses recursive procedures to model the parse tree to be constructed. The parse tree is built from the top down, trying to construct a left-most derivation.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	Beginning with  </a:t>
            </a:r>
            <a:r>
              <a:rPr lang="en-US" sz="2000" b="1" i="1">
                <a:latin typeface="Times New Roman" pitchFamily="18" charset="0"/>
              </a:rPr>
              <a:t>start</a:t>
            </a:r>
            <a:r>
              <a:rPr lang="en-US" sz="2000">
                <a:latin typeface="Times New Roman" pitchFamily="18" charset="0"/>
              </a:rPr>
              <a:t> symbol, for each non-terminal (syntactic class) in the grammar a procedure which parses that syntactic class is constructed.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	Consider the expression grammar:</a:t>
            </a:r>
          </a:p>
          <a:p>
            <a:pPr marL="457200" indent="-457200"/>
            <a:r>
              <a:rPr lang="en-US" sz="2000">
                <a:latin typeface="Times New Roman" pitchFamily="18" charset="0"/>
              </a:rPr>
              <a:t>	</a:t>
            </a:r>
            <a:r>
              <a:rPr lang="en-US" sz="1800"/>
              <a:t>E  </a:t>
            </a:r>
            <a:r>
              <a:rPr lang="en-US" sz="1800">
                <a:sym typeface="Wingdings" pitchFamily="2" charset="2"/>
              </a:rPr>
              <a:t> T E</a:t>
            </a:r>
            <a:r>
              <a:rPr lang="ja-JP" altLang="en-US" sz="1800">
                <a:sym typeface="Wingdings" pitchFamily="2" charset="2"/>
              </a:rPr>
              <a:t>’</a:t>
            </a:r>
            <a:endParaRPr lang="en-US" altLang="ja-JP" sz="1800">
              <a:sym typeface="Wingdings" pitchFamily="2" charset="2"/>
            </a:endParaRPr>
          </a:p>
          <a:p>
            <a:pPr marL="457200" indent="-457200"/>
            <a:r>
              <a:rPr lang="en-US" sz="1800">
                <a:sym typeface="Wingdings" pitchFamily="2" charset="2"/>
              </a:rPr>
              <a:t>   	E</a:t>
            </a:r>
            <a:r>
              <a:rPr lang="ja-JP" altLang="en-US" sz="1800"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 </a:t>
            </a:r>
            <a:r>
              <a:rPr lang="en-US" altLang="ja-JP" sz="1800" b="1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altLang="ja-JP" sz="1800">
                <a:sym typeface="Wingdings" pitchFamily="2" charset="2"/>
              </a:rPr>
              <a:t> T E</a:t>
            </a:r>
            <a:r>
              <a:rPr lang="ja-JP" altLang="en-US" sz="1800"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| </a:t>
            </a:r>
            <a:r>
              <a:rPr lang="en-US" altLang="ja-JP" sz="18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800">
                <a:sym typeface="Wingdings" pitchFamily="2" charset="2"/>
              </a:rPr>
              <a:t> 	</a:t>
            </a:r>
          </a:p>
          <a:p>
            <a:pPr marL="457200" indent="-457200"/>
            <a:r>
              <a:rPr lang="en-US" sz="1800">
                <a:sym typeface="Wingdings" pitchFamily="2" charset="2"/>
              </a:rPr>
              <a:t>	T   F T</a:t>
            </a:r>
            <a:r>
              <a:rPr lang="ja-JP" altLang="en-US" sz="1800">
                <a:sym typeface="Wingdings" pitchFamily="2" charset="2"/>
              </a:rPr>
              <a:t>’</a:t>
            </a:r>
            <a:endParaRPr lang="en-US" altLang="ja-JP" sz="1800">
              <a:sym typeface="Wingdings" pitchFamily="2" charset="2"/>
            </a:endParaRPr>
          </a:p>
          <a:p>
            <a:pPr marL="457200" indent="-457200"/>
            <a:r>
              <a:rPr lang="en-US" sz="1800">
                <a:sym typeface="Wingdings" pitchFamily="2" charset="2"/>
              </a:rPr>
              <a:t>	T</a:t>
            </a:r>
            <a:r>
              <a:rPr lang="ja-JP" altLang="en-US" sz="1800"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 </a:t>
            </a:r>
            <a:r>
              <a:rPr lang="en-US" altLang="ja-JP" sz="1800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 sz="1800">
                <a:sym typeface="Wingdings" pitchFamily="2" charset="2"/>
              </a:rPr>
              <a:t> F T</a:t>
            </a:r>
            <a:r>
              <a:rPr lang="ja-JP" altLang="en-US" sz="1800"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| </a:t>
            </a:r>
            <a:r>
              <a:rPr lang="en-US" altLang="ja-JP" sz="1800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sz="1800">
                <a:sym typeface="Wingdings" pitchFamily="2" charset="2"/>
              </a:rPr>
              <a:t>  	</a:t>
            </a:r>
          </a:p>
          <a:p>
            <a:pPr marL="457200" indent="-457200"/>
            <a:r>
              <a:rPr lang="en-US" sz="1800">
                <a:sym typeface="Wingdings" pitchFamily="2" charset="2"/>
              </a:rPr>
              <a:t>	F  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sz="1800" b="1">
                <a:sym typeface="Wingdings" pitchFamily="2" charset="2"/>
              </a:rPr>
              <a:t> </a:t>
            </a:r>
            <a:r>
              <a:rPr lang="en-US" sz="1800">
                <a:sym typeface="Wingdings" pitchFamily="2" charset="2"/>
              </a:rPr>
              <a:t>E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sz="1800">
                <a:sym typeface="Wingdings" pitchFamily="2" charset="2"/>
              </a:rPr>
              <a:t> | </a:t>
            </a:r>
            <a:r>
              <a:rPr lang="en-US" sz="1800" b="1">
                <a:solidFill>
                  <a:srgbClr val="0000FF"/>
                </a:solidFill>
                <a:sym typeface="Wingdings" pitchFamily="2" charset="2"/>
              </a:rPr>
              <a:t>id </a:t>
            </a:r>
            <a:endParaRPr lang="en-US" sz="1800" b="1">
              <a:solidFill>
                <a:srgbClr val="0000FF"/>
              </a:solidFill>
            </a:endParaRPr>
          </a:p>
          <a:p>
            <a:pPr marL="457200" indent="-457200"/>
            <a:endParaRPr lang="en-US" sz="2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	The following procedures have to be written:</a:t>
            </a:r>
          </a:p>
        </p:txBody>
      </p:sp>
      <p:sp>
        <p:nvSpPr>
          <p:cNvPr id="2355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00481F-411B-4B1A-A386-28B7E21AD54A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25605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28600" y="1322388"/>
            <a:ext cx="1998663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Procedure E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E }</a:t>
            </a:r>
          </a:p>
          <a:p>
            <a:r>
              <a:rPr lang="en-US"/>
              <a:t>      call T</a:t>
            </a:r>
          </a:p>
          <a:p>
            <a:r>
              <a:rPr lang="en-US"/>
              <a:t>      call E</a:t>
            </a:r>
            <a:r>
              <a:rPr lang="ja-JP" altLang="en-US"/>
              <a:t>’</a:t>
            </a:r>
            <a:endParaRPr lang="en-US" altLang="ja-JP"/>
          </a:p>
          <a:p>
            <a:r>
              <a:rPr lang="en-US"/>
              <a:t>      print (</a:t>
            </a:r>
            <a:r>
              <a:rPr lang="ja-JP" altLang="en-US"/>
              <a:t>“</a:t>
            </a:r>
            <a:r>
              <a:rPr lang="en-US" altLang="ja-JP"/>
              <a:t> E found 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E }</a:t>
            </a:r>
          </a:p>
          <a:p>
            <a:endParaRPr lang="en-US"/>
          </a:p>
          <a:p>
            <a:r>
              <a:rPr lang="en-US" b="1"/>
              <a:t>Procedure E</a:t>
            </a:r>
            <a:r>
              <a:rPr lang="ja-JP" altLang="en-US" b="1"/>
              <a:t>’</a:t>
            </a:r>
            <a:endParaRPr lang="en-US" altLang="ja-JP" b="1"/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E</a:t>
            </a:r>
            <a:r>
              <a:rPr lang="ja-JP" altLang="en-US"/>
              <a:t>’</a:t>
            </a:r>
            <a:r>
              <a:rPr lang="en-US" altLang="ja-JP"/>
              <a:t> }</a:t>
            </a:r>
          </a:p>
          <a:p>
            <a:r>
              <a:rPr lang="en-US"/>
              <a:t>      </a:t>
            </a:r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token = </a:t>
            </a:r>
            <a:r>
              <a:rPr lang="ja-JP" altLang="en-US"/>
              <a:t>“</a:t>
            </a:r>
            <a:r>
              <a:rPr lang="en-US" altLang="ja-JP"/>
              <a:t>+</a:t>
            </a:r>
            <a:r>
              <a:rPr lang="ja-JP" altLang="en-US"/>
              <a:t>”</a:t>
            </a:r>
            <a:r>
              <a:rPr lang="en-US" altLang="ja-JP"/>
              <a:t> </a:t>
            </a:r>
            <a:r>
              <a:rPr lang="en-US" altLang="ja-JP">
                <a:solidFill>
                  <a:srgbClr val="0000FF"/>
                </a:solidFill>
              </a:rPr>
              <a:t>then</a:t>
            </a:r>
          </a:p>
          <a:p>
            <a:r>
              <a:rPr lang="en-US"/>
              <a:t>     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IF }</a:t>
            </a:r>
          </a:p>
          <a:p>
            <a:r>
              <a:rPr lang="en-US"/>
              <a:t>          print (</a:t>
            </a:r>
            <a:r>
              <a:rPr lang="ja-JP" altLang="en-US"/>
              <a:t>“</a:t>
            </a:r>
            <a:r>
              <a:rPr lang="en-US" altLang="ja-JP"/>
              <a:t> +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       Get next token</a:t>
            </a:r>
          </a:p>
          <a:p>
            <a:r>
              <a:rPr lang="en-US"/>
              <a:t>          call T</a:t>
            </a:r>
          </a:p>
          <a:p>
            <a:r>
              <a:rPr lang="en-US"/>
              <a:t>          call E</a:t>
            </a:r>
            <a:r>
              <a:rPr lang="ja-JP" altLang="en-US"/>
              <a:t>’</a:t>
            </a:r>
            <a:endParaRPr lang="en-US" altLang="ja-JP"/>
          </a:p>
          <a:p>
            <a:r>
              <a:rPr lang="en-US"/>
              <a:t>     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IF }</a:t>
            </a:r>
          </a:p>
          <a:p>
            <a:r>
              <a:rPr lang="en-US"/>
              <a:t>        print (</a:t>
            </a:r>
            <a:r>
              <a:rPr lang="ja-JP" altLang="en-US"/>
              <a:t>“</a:t>
            </a:r>
            <a:r>
              <a:rPr lang="en-US" altLang="ja-JP"/>
              <a:t> E</a:t>
            </a:r>
            <a:r>
              <a:rPr lang="ja-JP" altLang="en-US"/>
              <a:t>’</a:t>
            </a:r>
            <a:r>
              <a:rPr lang="en-US" altLang="ja-JP"/>
              <a:t>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E</a:t>
            </a:r>
            <a:r>
              <a:rPr lang="ja-JP" altLang="en-US"/>
              <a:t>’</a:t>
            </a:r>
            <a:r>
              <a:rPr lang="en-US" altLang="ja-JP"/>
              <a:t> }</a:t>
            </a:r>
            <a:endParaRPr lang="en-US"/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2667000" y="1322388"/>
            <a:ext cx="1965325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Procedure T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T }</a:t>
            </a:r>
          </a:p>
          <a:p>
            <a:r>
              <a:rPr lang="en-US"/>
              <a:t>      call F</a:t>
            </a:r>
          </a:p>
          <a:p>
            <a:r>
              <a:rPr lang="en-US"/>
              <a:t>      call T</a:t>
            </a:r>
            <a:r>
              <a:rPr lang="ja-JP" altLang="en-US"/>
              <a:t>’</a:t>
            </a:r>
            <a:endParaRPr lang="en-US" altLang="ja-JP"/>
          </a:p>
          <a:p>
            <a:r>
              <a:rPr lang="en-US"/>
              <a:t>      print (</a:t>
            </a:r>
            <a:r>
              <a:rPr lang="ja-JP" altLang="en-US"/>
              <a:t>“</a:t>
            </a:r>
            <a:r>
              <a:rPr lang="en-US" altLang="ja-JP"/>
              <a:t> T found 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T }</a:t>
            </a:r>
          </a:p>
          <a:p>
            <a:endParaRPr lang="en-US"/>
          </a:p>
          <a:p>
            <a:r>
              <a:rPr lang="en-US" b="1"/>
              <a:t>Procedure T</a:t>
            </a:r>
            <a:r>
              <a:rPr lang="ja-JP" altLang="en-US" b="1"/>
              <a:t>’</a:t>
            </a:r>
            <a:endParaRPr lang="en-US" altLang="ja-JP" b="1"/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T</a:t>
            </a:r>
            <a:r>
              <a:rPr lang="ja-JP" altLang="en-US"/>
              <a:t>’</a:t>
            </a:r>
            <a:r>
              <a:rPr lang="en-US" altLang="ja-JP"/>
              <a:t> }</a:t>
            </a:r>
          </a:p>
          <a:p>
            <a:r>
              <a:rPr lang="en-US"/>
              <a:t>      </a:t>
            </a:r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token = </a:t>
            </a:r>
            <a:r>
              <a:rPr lang="ja-JP" altLang="en-US"/>
              <a:t>“</a:t>
            </a:r>
            <a:r>
              <a:rPr lang="en-US" altLang="ja-JP"/>
              <a:t> </a:t>
            </a:r>
            <a:r>
              <a:rPr lang="en-US" altLang="ja-JP" b="1"/>
              <a:t>*</a:t>
            </a:r>
            <a:r>
              <a:rPr lang="en-US" altLang="ja-JP"/>
              <a:t> </a:t>
            </a:r>
            <a:r>
              <a:rPr lang="ja-JP" altLang="en-US"/>
              <a:t>”</a:t>
            </a:r>
            <a:r>
              <a:rPr lang="en-US" altLang="ja-JP"/>
              <a:t> </a:t>
            </a:r>
            <a:r>
              <a:rPr lang="en-US" altLang="ja-JP">
                <a:solidFill>
                  <a:srgbClr val="0000FF"/>
                </a:solidFill>
              </a:rPr>
              <a:t>then</a:t>
            </a:r>
          </a:p>
          <a:p>
            <a:r>
              <a:rPr lang="en-US"/>
              <a:t>     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IF }</a:t>
            </a:r>
          </a:p>
          <a:p>
            <a:r>
              <a:rPr lang="en-US"/>
              <a:t>          print (</a:t>
            </a:r>
            <a:r>
              <a:rPr lang="ja-JP" altLang="en-US"/>
              <a:t>“</a:t>
            </a:r>
            <a:r>
              <a:rPr lang="en-US" altLang="ja-JP"/>
              <a:t> </a:t>
            </a:r>
            <a:r>
              <a:rPr lang="en-US" altLang="ja-JP" b="1"/>
              <a:t>*</a:t>
            </a:r>
            <a:r>
              <a:rPr lang="en-US" altLang="ja-JP"/>
              <a:t>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       Get next token</a:t>
            </a:r>
          </a:p>
          <a:p>
            <a:r>
              <a:rPr lang="en-US"/>
              <a:t>          call F</a:t>
            </a:r>
          </a:p>
          <a:p>
            <a:r>
              <a:rPr lang="en-US"/>
              <a:t>          call T</a:t>
            </a:r>
            <a:r>
              <a:rPr lang="ja-JP" altLang="en-US"/>
              <a:t>’</a:t>
            </a:r>
            <a:endParaRPr lang="en-US" altLang="ja-JP"/>
          </a:p>
          <a:p>
            <a:r>
              <a:rPr lang="en-US"/>
              <a:t>     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IF }</a:t>
            </a:r>
          </a:p>
          <a:p>
            <a:r>
              <a:rPr lang="en-US"/>
              <a:t>        print (</a:t>
            </a:r>
            <a:r>
              <a:rPr lang="ja-JP" altLang="en-US"/>
              <a:t>“</a:t>
            </a:r>
            <a:r>
              <a:rPr lang="en-US" altLang="ja-JP"/>
              <a:t> T</a:t>
            </a:r>
            <a:r>
              <a:rPr lang="ja-JP" altLang="en-US"/>
              <a:t>’</a:t>
            </a:r>
            <a:r>
              <a:rPr lang="en-US" altLang="ja-JP"/>
              <a:t>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T</a:t>
            </a:r>
            <a:r>
              <a:rPr lang="ja-JP" altLang="en-US"/>
              <a:t>’</a:t>
            </a:r>
            <a:r>
              <a:rPr lang="en-US" altLang="ja-JP"/>
              <a:t> }</a:t>
            </a:r>
            <a:endParaRPr lang="en-US"/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5181600" y="1322388"/>
            <a:ext cx="2347913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Procedure F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F }</a:t>
            </a:r>
          </a:p>
          <a:p>
            <a:r>
              <a:rPr lang="en-US"/>
              <a:t>      </a:t>
            </a:r>
            <a:r>
              <a:rPr lang="en-US">
                <a:solidFill>
                  <a:srgbClr val="0000FF"/>
                </a:solidFill>
              </a:rPr>
              <a:t>case</a:t>
            </a:r>
            <a:r>
              <a:rPr lang="en-US"/>
              <a:t> token </a:t>
            </a:r>
            <a:r>
              <a:rPr lang="en-US">
                <a:solidFill>
                  <a:srgbClr val="0000FF"/>
                </a:solidFill>
              </a:rPr>
              <a:t>is</a:t>
            </a:r>
          </a:p>
          <a:p>
            <a:r>
              <a:rPr lang="en-US" b="1"/>
              <a:t>      </a:t>
            </a:r>
            <a:r>
              <a:rPr lang="ja-JP" altLang="en-US" b="1"/>
              <a:t>“</a:t>
            </a:r>
            <a:r>
              <a:rPr lang="en-US" altLang="ja-JP" b="1"/>
              <a:t>(</a:t>
            </a:r>
            <a:r>
              <a:rPr lang="ja-JP" altLang="en-US" b="1"/>
              <a:t>“</a:t>
            </a:r>
            <a:r>
              <a:rPr lang="en-US" altLang="ja-JP" b="1"/>
              <a:t>:</a:t>
            </a:r>
            <a:r>
              <a:rPr lang="en-US" altLang="ja-JP"/>
              <a:t> </a:t>
            </a:r>
          </a:p>
          <a:p>
            <a:r>
              <a:rPr lang="en-US"/>
              <a:t>           print (</a:t>
            </a:r>
            <a:r>
              <a:rPr lang="ja-JP" altLang="en-US"/>
              <a:t>“</a:t>
            </a:r>
            <a:r>
              <a:rPr lang="en-US" altLang="ja-JP"/>
              <a:t> (  found 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r>
              <a:rPr lang="en-US"/>
              <a:t>           Get next token</a:t>
            </a:r>
          </a:p>
          <a:p>
            <a:r>
              <a:rPr lang="en-US"/>
              <a:t>           call E</a:t>
            </a:r>
          </a:p>
          <a:p>
            <a:r>
              <a:rPr lang="en-US"/>
              <a:t>           </a:t>
            </a:r>
            <a:r>
              <a:rPr lang="en-US">
                <a:solidFill>
                  <a:srgbClr val="0000FF"/>
                </a:solidFill>
              </a:rPr>
              <a:t>if</a:t>
            </a:r>
            <a:r>
              <a:rPr lang="en-US"/>
              <a:t> token = </a:t>
            </a:r>
            <a:r>
              <a:rPr lang="ja-JP" altLang="en-US"/>
              <a:t>“</a:t>
            </a:r>
            <a:r>
              <a:rPr lang="en-US" altLang="ja-JP"/>
              <a:t>)</a:t>
            </a:r>
            <a:r>
              <a:rPr lang="ja-JP" altLang="en-US"/>
              <a:t>”</a:t>
            </a:r>
            <a:r>
              <a:rPr lang="en-US" altLang="ja-JP"/>
              <a:t> </a:t>
            </a:r>
            <a:r>
              <a:rPr lang="en-US" altLang="ja-JP">
                <a:solidFill>
                  <a:srgbClr val="0000FF"/>
                </a:solidFill>
              </a:rPr>
              <a:t>then</a:t>
            </a:r>
          </a:p>
          <a:p>
            <a:r>
              <a:rPr lang="en-US"/>
              <a:t>             </a:t>
            </a:r>
            <a:r>
              <a:rPr lang="en-US">
                <a:solidFill>
                  <a:srgbClr val="0000FF"/>
                </a:solidFill>
              </a:rPr>
              <a:t>begin</a:t>
            </a:r>
            <a:r>
              <a:rPr lang="en-US"/>
              <a:t> { IF }</a:t>
            </a:r>
          </a:p>
          <a:p>
            <a:r>
              <a:rPr lang="en-US"/>
              <a:t>                print (</a:t>
            </a:r>
            <a:r>
              <a:rPr lang="ja-JP" altLang="en-US"/>
              <a:t>“</a:t>
            </a:r>
            <a:r>
              <a:rPr lang="en-US" altLang="ja-JP"/>
              <a:t> ) found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r>
              <a:rPr lang="en-US"/>
              <a:t>                Get next token</a:t>
            </a:r>
          </a:p>
          <a:p>
            <a:r>
              <a:rPr lang="en-US"/>
              <a:t>                 print (</a:t>
            </a:r>
            <a:r>
              <a:rPr lang="ja-JP" altLang="en-US"/>
              <a:t>“</a:t>
            </a:r>
            <a:r>
              <a:rPr lang="en-US" altLang="ja-JP"/>
              <a:t> F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       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IF }</a:t>
            </a:r>
          </a:p>
          <a:p>
            <a:r>
              <a:rPr lang="en-US"/>
              <a:t>           </a:t>
            </a:r>
            <a:r>
              <a:rPr lang="en-US">
                <a:solidFill>
                  <a:srgbClr val="0000FF"/>
                </a:solidFill>
              </a:rPr>
              <a:t>else</a:t>
            </a:r>
            <a:r>
              <a:rPr lang="en-US"/>
              <a:t> </a:t>
            </a:r>
          </a:p>
          <a:p>
            <a:r>
              <a:rPr lang="en-US"/>
              <a:t>           call </a:t>
            </a:r>
            <a:r>
              <a:rPr lang="en-US">
                <a:solidFill>
                  <a:srgbClr val="FF3300"/>
                </a:solidFill>
              </a:rPr>
              <a:t>ERROR</a:t>
            </a:r>
          </a:p>
          <a:p>
            <a:r>
              <a:rPr lang="en-US">
                <a:solidFill>
                  <a:srgbClr val="FF3300"/>
                </a:solidFill>
              </a:rPr>
              <a:t>      </a:t>
            </a:r>
            <a:r>
              <a:rPr lang="ja-JP" altLang="en-US" b="1"/>
              <a:t>“</a:t>
            </a:r>
            <a:r>
              <a:rPr lang="en-US" altLang="ja-JP" b="1"/>
              <a:t>id</a:t>
            </a:r>
            <a:r>
              <a:rPr lang="ja-JP" altLang="en-US" b="1"/>
              <a:t>“</a:t>
            </a:r>
            <a:r>
              <a:rPr lang="en-US" altLang="ja-JP" b="1"/>
              <a:t>:</a:t>
            </a:r>
            <a:r>
              <a:rPr lang="en-US" altLang="ja-JP"/>
              <a:t> </a:t>
            </a:r>
          </a:p>
          <a:p>
            <a:r>
              <a:rPr lang="en-US"/>
              <a:t>           print (</a:t>
            </a:r>
            <a:r>
              <a:rPr lang="ja-JP" altLang="en-US"/>
              <a:t>“</a:t>
            </a:r>
            <a:r>
              <a:rPr lang="en-US" altLang="ja-JP"/>
              <a:t> id found </a:t>
            </a:r>
            <a:r>
              <a:rPr lang="ja-JP" altLang="en-US"/>
              <a:t>”</a:t>
            </a:r>
            <a:r>
              <a:rPr lang="en-US" altLang="ja-JP"/>
              <a:t>)</a:t>
            </a:r>
          </a:p>
          <a:p>
            <a:r>
              <a:rPr lang="en-US"/>
              <a:t>           Get next token</a:t>
            </a:r>
          </a:p>
          <a:p>
            <a:r>
              <a:rPr lang="en-US"/>
              <a:t>           print (</a:t>
            </a:r>
            <a:r>
              <a:rPr lang="ja-JP" altLang="en-US"/>
              <a:t>“</a:t>
            </a:r>
            <a:r>
              <a:rPr lang="en-US" altLang="ja-JP"/>
              <a:t> F found </a:t>
            </a:r>
            <a:r>
              <a:rPr lang="ja-JP" altLang="en-US"/>
              <a:t>“</a:t>
            </a:r>
            <a:r>
              <a:rPr lang="en-US" altLang="ja-JP"/>
              <a:t>)</a:t>
            </a:r>
          </a:p>
          <a:p>
            <a:r>
              <a:rPr lang="en-US"/>
              <a:t>     </a:t>
            </a:r>
            <a:r>
              <a:rPr lang="en-US" b="1"/>
              <a:t>otherwise:</a:t>
            </a:r>
          </a:p>
          <a:p>
            <a:r>
              <a:rPr lang="en-US"/>
              <a:t>           call </a:t>
            </a:r>
            <a:r>
              <a:rPr lang="en-US">
                <a:solidFill>
                  <a:srgbClr val="FF3300"/>
                </a:solidFill>
              </a:rPr>
              <a:t>ERROR</a:t>
            </a:r>
            <a:r>
              <a:rPr lang="en-US"/>
              <a:t> </a:t>
            </a:r>
          </a:p>
          <a:p>
            <a:r>
              <a:rPr lang="en-US"/>
              <a:t>   </a:t>
            </a:r>
            <a:r>
              <a:rPr lang="en-US">
                <a:solidFill>
                  <a:srgbClr val="0000FF"/>
                </a:solidFill>
              </a:rPr>
              <a:t>end</a:t>
            </a:r>
            <a:r>
              <a:rPr lang="en-US"/>
              <a:t> { F }</a:t>
            </a:r>
          </a:p>
          <a:p>
            <a:endParaRPr lang="en-US"/>
          </a:p>
          <a:p>
            <a:r>
              <a:rPr lang="en-US" sz="1600" b="1"/>
              <a:t> </a:t>
            </a:r>
            <a:r>
              <a:rPr lang="en-US" sz="1600"/>
              <a:t>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37D257-4502-4F04-9564-F22490322749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Error messages</a:t>
            </a:r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4572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4" name="Text Box 8"/>
          <p:cNvSpPr txBox="1">
            <a:spLocks noChangeArrowheads="1"/>
          </p:cNvSpPr>
          <p:nvPr/>
        </p:nvSpPr>
        <p:spPr bwMode="auto">
          <a:xfrm>
            <a:off x="2209800" y="990600"/>
            <a:ext cx="5410200" cy="602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1200" b="1" u="sng"/>
              <a:t>Error messages for the PL/0  Parser:</a:t>
            </a:r>
          </a:p>
          <a:p>
            <a:pPr marL="457200" indent="-457200"/>
            <a:endParaRPr lang="en-US" sz="1200" b="1" u="sng"/>
          </a:p>
          <a:p>
            <a:pPr marL="457200" indent="-457200">
              <a:buFontTx/>
              <a:buAutoNum type="arabicPeriod"/>
            </a:pPr>
            <a:r>
              <a:rPr lang="en-US" sz="1200"/>
              <a:t>Use = instead of :=.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= must be followed by a number.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Identifier must be followed by =.</a:t>
            </a:r>
          </a:p>
          <a:p>
            <a:pPr marL="457200" indent="-457200">
              <a:buFontTx/>
              <a:buAutoNum type="arabicPeriod"/>
            </a:pPr>
            <a:r>
              <a:rPr lang="en-US" sz="1200" b="1"/>
              <a:t>const, var, procedure</a:t>
            </a:r>
            <a:r>
              <a:rPr lang="en-US" sz="1200"/>
              <a:t> must be followed by identifier.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Semicolon or comma missing.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Incorrect symbol after procedure declaration.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Statement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Incorrect symbol after statement part in block.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Period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Semicolon between statements missing.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Undeclared identifier.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Assignment to constant or procedure is not allowed.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Assignment operator expected.</a:t>
            </a:r>
          </a:p>
          <a:p>
            <a:pPr marL="457200" indent="-457200">
              <a:buFontTx/>
              <a:buAutoNum type="arabicPeriod"/>
            </a:pPr>
            <a:r>
              <a:rPr lang="en-US" sz="1200" b="1"/>
              <a:t>call</a:t>
            </a:r>
            <a:r>
              <a:rPr lang="en-US" sz="1200"/>
              <a:t> must be followed by an identifier.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Call of a constant or variable is meaningless.</a:t>
            </a:r>
          </a:p>
          <a:p>
            <a:pPr marL="457200" indent="-457200">
              <a:buFontTx/>
              <a:buAutoNum type="arabicPeriod"/>
            </a:pPr>
            <a:r>
              <a:rPr lang="en-US" sz="1200" b="1"/>
              <a:t>then</a:t>
            </a:r>
            <a:r>
              <a:rPr lang="en-US" sz="1200"/>
              <a:t>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Semicolon or </a:t>
            </a:r>
            <a:r>
              <a:rPr lang="en-US" sz="1200" b="1"/>
              <a:t>end</a:t>
            </a:r>
            <a:r>
              <a:rPr lang="en-US" sz="1200"/>
              <a:t> expected.</a:t>
            </a:r>
          </a:p>
          <a:p>
            <a:pPr marL="457200" indent="-457200">
              <a:buFontTx/>
              <a:buAutoNum type="arabicPeriod"/>
            </a:pPr>
            <a:r>
              <a:rPr lang="en-US" sz="1200" b="1"/>
              <a:t>do</a:t>
            </a:r>
            <a:r>
              <a:rPr lang="en-US" sz="1200"/>
              <a:t>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Incorrect symbol following statement.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Relational operator expected.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Expression most not contain a procedure identifier.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Right parenthesis missing.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The preceding factor cannot begin with this symbol.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An expression cannot begin with this symbol.</a:t>
            </a:r>
          </a:p>
          <a:p>
            <a:pPr marL="457200" indent="-457200">
              <a:buFontTx/>
              <a:buAutoNum type="arabicPeriod"/>
            </a:pPr>
            <a:r>
              <a:rPr lang="en-US" sz="1200"/>
              <a:t>This number is too large.</a:t>
            </a:r>
          </a:p>
          <a:p>
            <a:pPr marL="457200" indent="-457200">
              <a:buFontTx/>
              <a:buAutoNum type="arabicPeriod"/>
            </a:pPr>
            <a:endParaRPr lang="en-US" sz="1200"/>
          </a:p>
          <a:p>
            <a:pPr marL="457200" indent="-457200">
              <a:buFontTx/>
              <a:buAutoNum type="arabicPeriod"/>
            </a:pPr>
            <a:endParaRPr lang="en-US" sz="1800"/>
          </a:p>
          <a:p>
            <a:pPr marL="457200" indent="-457200"/>
            <a:endParaRPr lang="en-US" sz="1800"/>
          </a:p>
          <a:p>
            <a:pPr marL="457200" indent="-457200"/>
            <a:endParaRPr lang="en-US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072B36-7FA5-4022-96E5-0664C7A7E7A3}" type="slidenum">
              <a:rPr lang="en-US"/>
              <a:pPr/>
              <a:t>8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517525" y="1484313"/>
            <a:ext cx="8323263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Ambiguity if not the only problem associated with recursive descent parsing.  </a:t>
            </a:r>
          </a:p>
          <a:p>
            <a:r>
              <a:rPr lang="en-US" sz="1800"/>
              <a:t>Other problems to be aware of are left recursion and  left factoring:</a:t>
            </a:r>
          </a:p>
          <a:p>
            <a:endParaRPr lang="en-US" sz="1800"/>
          </a:p>
          <a:p>
            <a:r>
              <a:rPr lang="en-US" sz="1800" u="sng"/>
              <a:t>Left recursion</a:t>
            </a:r>
            <a:r>
              <a:rPr lang="en-US" sz="1800"/>
              <a:t>: A grammar is left recursive if it has a non-terminal </a:t>
            </a:r>
            <a:r>
              <a:rPr lang="en-US" sz="1800">
                <a:solidFill>
                  <a:srgbClr val="0000FF"/>
                </a:solidFill>
              </a:rPr>
              <a:t>A</a:t>
            </a:r>
            <a:r>
              <a:rPr lang="en-US" sz="1800"/>
              <a:t> such that </a:t>
            </a:r>
          </a:p>
          <a:p>
            <a:r>
              <a:rPr lang="en-US" sz="1800"/>
              <a:t>there is a derivation </a:t>
            </a:r>
            <a:r>
              <a:rPr lang="en-US" sz="1800">
                <a:solidFill>
                  <a:srgbClr val="0000FF"/>
                </a:solidFill>
              </a:rPr>
              <a:t>A 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 A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</a:t>
            </a:r>
            <a:r>
              <a:rPr lang="en-US" sz="1800">
                <a:sym typeface="Wingdings" pitchFamily="2" charset="2"/>
              </a:rPr>
              <a:t> for some string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a. </a:t>
            </a:r>
            <a:r>
              <a:rPr lang="en-US" sz="1800">
                <a:sym typeface="Wingdings" pitchFamily="2" charset="2"/>
              </a:rPr>
              <a:t>Top-down parsing methods can </a:t>
            </a:r>
          </a:p>
          <a:p>
            <a:r>
              <a:rPr lang="en-US" sz="1800">
                <a:sym typeface="Wingdings" pitchFamily="2" charset="2"/>
              </a:rPr>
              <a:t>not handle left-recursive grammars, so a transformation is needed to eliminate </a:t>
            </a:r>
          </a:p>
          <a:p>
            <a:r>
              <a:rPr lang="en-US" sz="1800">
                <a:sym typeface="Wingdings" pitchFamily="2" charset="2"/>
              </a:rPr>
              <a:t>left recursion.</a:t>
            </a:r>
          </a:p>
          <a:p>
            <a:endParaRPr lang="en-US" sz="1800">
              <a:sym typeface="Wingdings" pitchFamily="2" charset="2"/>
            </a:endParaRPr>
          </a:p>
          <a:p>
            <a:r>
              <a:rPr lang="en-US" sz="1800">
                <a:sym typeface="Wingdings" pitchFamily="2" charset="2"/>
              </a:rPr>
              <a:t>For example, the pair of productions: </a:t>
            </a:r>
            <a:r>
              <a:rPr lang="en-US" sz="1800">
                <a:solidFill>
                  <a:srgbClr val="0000FF"/>
                </a:solidFill>
              </a:rPr>
              <a:t>A 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 A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| b</a:t>
            </a:r>
            <a:r>
              <a:rPr lang="en-US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could be replaced by the non-left-recursive productions: </a:t>
            </a:r>
            <a:r>
              <a:rPr lang="en-US" sz="1800">
                <a:solidFill>
                  <a:srgbClr val="0000FF"/>
                </a:solidFill>
              </a:rPr>
              <a:t>A  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 sz="1800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		    				    </a:t>
            </a:r>
            <a:r>
              <a:rPr lang="en-US" sz="1800">
                <a:solidFill>
                  <a:srgbClr val="0000FF"/>
                </a:solidFill>
              </a:rPr>
              <a:t>A</a:t>
            </a:r>
            <a:r>
              <a:rPr lang="ja-JP" altLang="en-US" sz="1800">
                <a:solidFill>
                  <a:srgbClr val="0000FF"/>
                </a:solidFill>
              </a:rPr>
              <a:t>’</a:t>
            </a:r>
            <a:r>
              <a:rPr lang="en-US" altLang="ja-JP" sz="1800">
                <a:solidFill>
                  <a:srgbClr val="0000FF"/>
                </a:solidFill>
              </a:rPr>
              <a:t> </a:t>
            </a:r>
            <a:r>
              <a:rPr lang="en-US" altLang="ja-JP" sz="1800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altLang="ja-JP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 sz="1800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 sz="1800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</a:t>
            </a:r>
            <a:r>
              <a:rPr lang="en-US" altLang="ja-JP" sz="1800">
                <a:solidFill>
                  <a:srgbClr val="0000FF"/>
                </a:solidFill>
                <a:sym typeface="Wingdings" pitchFamily="2" charset="2"/>
              </a:rPr>
              <a:t>| </a:t>
            </a:r>
            <a:r>
              <a:rPr lang="en-US" altLang="ja-JP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 sz="1800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 sz="1800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0BDB6D-98AC-42FC-B28E-7BEB4FE75106}" type="slidenum">
              <a:rPr lang="en-US"/>
              <a:pPr/>
              <a:t>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3174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304800" y="1524000"/>
            <a:ext cx="874395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u="sng"/>
              <a:t>Left factoring</a:t>
            </a:r>
            <a:r>
              <a:rPr lang="en-US" sz="1800"/>
              <a:t>: Left factoring is a grammar transformation that is useful for producing</a:t>
            </a:r>
          </a:p>
          <a:p>
            <a:r>
              <a:rPr lang="en-US" sz="1800"/>
              <a:t>a grammar suitable for predictive (top-down) parsing. When the choice between </a:t>
            </a:r>
          </a:p>
          <a:p>
            <a:r>
              <a:rPr lang="en-US" sz="1800"/>
              <a:t>two alternative A-production is not clear, we may be able to rewrite the production to </a:t>
            </a:r>
          </a:p>
          <a:p>
            <a:r>
              <a:rPr lang="en-US" sz="1800"/>
              <a:t>defer the decision until enough of the input has been seen thus we can make the </a:t>
            </a:r>
          </a:p>
          <a:p>
            <a:r>
              <a:rPr lang="en-US" sz="1800"/>
              <a:t>right choice. </a:t>
            </a:r>
          </a:p>
          <a:p>
            <a:endParaRPr lang="en-US" sz="1800"/>
          </a:p>
          <a:p>
            <a:r>
              <a:rPr lang="en-US" sz="1800">
                <a:sym typeface="Wingdings" pitchFamily="2" charset="2"/>
              </a:rPr>
              <a:t>For example, the pair of productions: </a:t>
            </a:r>
            <a:r>
              <a:rPr lang="en-US" sz="1800">
                <a:solidFill>
                  <a:srgbClr val="0000FF"/>
                </a:solidFill>
              </a:rPr>
              <a:t>A 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b</a:t>
            </a:r>
            <a:r>
              <a:rPr lang="en-US" sz="1800" baseline="-2500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 |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b</a:t>
            </a:r>
            <a:r>
              <a:rPr lang="en-US" sz="1800" baseline="-25000">
                <a:solidFill>
                  <a:srgbClr val="0000FF"/>
                </a:solidFill>
                <a:sym typeface="Wingdings" pitchFamily="2" charset="2"/>
              </a:rPr>
              <a:t>2</a:t>
            </a:r>
            <a:r>
              <a:rPr lang="en-US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could be  left-factored to the following productions: </a:t>
            </a:r>
            <a:r>
              <a:rPr lang="en-US" sz="1800">
                <a:solidFill>
                  <a:srgbClr val="0000FF"/>
                </a:solidFill>
              </a:rPr>
              <a:t>A  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sz="1800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 sz="1800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 sz="1800">
                <a:sym typeface="Wingdings" pitchFamily="2" charset="2"/>
              </a:rPr>
              <a:t> </a:t>
            </a:r>
          </a:p>
          <a:p>
            <a:r>
              <a:rPr lang="en-US" sz="1800">
                <a:sym typeface="Wingdings" pitchFamily="2" charset="2"/>
              </a:rPr>
              <a:t>		    			         </a:t>
            </a:r>
            <a:r>
              <a:rPr lang="en-US" sz="1800">
                <a:solidFill>
                  <a:srgbClr val="0000FF"/>
                </a:solidFill>
              </a:rPr>
              <a:t>A</a:t>
            </a:r>
            <a:r>
              <a:rPr lang="ja-JP" altLang="en-US" sz="1800">
                <a:solidFill>
                  <a:srgbClr val="0000FF"/>
                </a:solidFill>
              </a:rPr>
              <a:t>’</a:t>
            </a:r>
            <a:r>
              <a:rPr lang="en-US" altLang="ja-JP" sz="1800">
                <a:solidFill>
                  <a:srgbClr val="0000FF"/>
                </a:solidFill>
              </a:rPr>
              <a:t> </a:t>
            </a:r>
            <a:r>
              <a:rPr lang="en-US" altLang="ja-JP" sz="1800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altLang="ja-JP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 altLang="ja-JP" sz="1800" baseline="-2500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altLang="ja-JP" sz="1800">
                <a:sym typeface="Wingdings" pitchFamily="2" charset="2"/>
              </a:rPr>
              <a:t> </a:t>
            </a:r>
            <a:r>
              <a:rPr lang="en-US" altLang="ja-JP" sz="1800">
                <a:solidFill>
                  <a:srgbClr val="0000FF"/>
                </a:solidFill>
                <a:sym typeface="Wingdings" pitchFamily="2" charset="2"/>
              </a:rPr>
              <a:t>| </a:t>
            </a:r>
            <a:r>
              <a:rPr lang="en-US" altLang="ja-JP" sz="1800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 altLang="ja-JP" sz="1800" baseline="-25000">
                <a:solidFill>
                  <a:srgbClr val="0000FF"/>
                </a:solidFill>
                <a:sym typeface="Wingdings" pitchFamily="2" charset="2"/>
              </a:rPr>
              <a:t>2</a:t>
            </a:r>
          </a:p>
          <a:p>
            <a:endParaRPr lang="en-US" sz="1800"/>
          </a:p>
          <a:p>
            <a:r>
              <a:rPr lang="en-US" sz="1800">
                <a:solidFill>
                  <a:srgbClr val="0000FF"/>
                </a:solidFill>
              </a:rPr>
              <a:t>     </a:t>
            </a:r>
            <a:endParaRPr lang="en-US" sz="1800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 sz="1800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17496</TotalTime>
  <Words>1434</Words>
  <Application>Microsoft Office PowerPoint</Application>
  <PresentationFormat>Presentación en pantalla (4:3)</PresentationFormat>
  <Paragraphs>368</Paragraphs>
  <Slides>17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ＭＳ Ｐゴシック</vt:lpstr>
      <vt:lpstr>Times New Roman</vt:lpstr>
      <vt:lpstr>Wingdings</vt:lpstr>
      <vt:lpstr>Symbol</vt:lpstr>
      <vt:lpstr>Default Design</vt:lpstr>
      <vt:lpstr>COP 3402 Systems Software</vt:lpstr>
      <vt:lpstr>COP 3402 Systems Software</vt:lpstr>
      <vt:lpstr>Outline</vt:lpstr>
      <vt:lpstr>Recursive descent parsing</vt:lpstr>
      <vt:lpstr>Recursive descent parsing</vt:lpstr>
      <vt:lpstr>Recursive descent parsing</vt:lpstr>
      <vt:lpstr>Error messages</vt:lpstr>
      <vt:lpstr>Recursive descent parsing</vt:lpstr>
      <vt:lpstr>Recursive descent parsing</vt:lpstr>
      <vt:lpstr>Extended BNF grammar for PL/0 (1)</vt:lpstr>
      <vt:lpstr>Extended BNF grammar for PL/0 (2)</vt:lpstr>
      <vt:lpstr>Syntax Graph</vt:lpstr>
      <vt:lpstr>Syntax Graph</vt:lpstr>
      <vt:lpstr>Syntax Graph</vt:lpstr>
      <vt:lpstr>Syntax Graph</vt:lpstr>
      <vt:lpstr>Syntax Graph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 Sánchez</cp:lastModifiedBy>
  <cp:revision>415</cp:revision>
  <dcterms:created xsi:type="dcterms:W3CDTF">2009-10-09T16:11:22Z</dcterms:created>
  <dcterms:modified xsi:type="dcterms:W3CDTF">2014-10-09T13:54:39Z</dcterms:modified>
</cp:coreProperties>
</file>