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337" r:id="rId2"/>
    <p:sldId id="373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7" r:id="rId22"/>
    <p:sldId id="398" r:id="rId23"/>
    <p:sldId id="400" r:id="rId24"/>
    <p:sldId id="404" r:id="rId25"/>
    <p:sldId id="405" r:id="rId26"/>
    <p:sldId id="401" r:id="rId27"/>
    <p:sldId id="402" r:id="rId28"/>
    <p:sldId id="403" r:id="rId29"/>
    <p:sldId id="406" r:id="rId30"/>
    <p:sldId id="399" r:id="rId31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EBA63DA3-3DFC-41B8-80F9-AC2026541367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2363" y="692150"/>
            <a:ext cx="4614862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16E7C1C8-ACBD-48CE-A3AF-0F76AA7926D4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CAAF9F-9758-4F81-9783-7564D14A8C92}" type="slidenum">
              <a:rPr lang="en-US"/>
              <a:pPr/>
              <a:t>1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7F6AFB-4C2A-405D-BBC6-B79DF09359E3}" type="slidenum">
              <a:rPr lang="en-US"/>
              <a:pPr/>
              <a:t>10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D45FF4-E2AA-40DC-B6C1-7D30FC48F7D4}" type="slidenum">
              <a:rPr lang="en-US"/>
              <a:pPr/>
              <a:t>11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5104A0-8DA4-4E43-9887-1047BDC56C54}" type="slidenum">
              <a:rPr lang="en-US"/>
              <a:pPr/>
              <a:t>12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EF257-A9CF-4CF7-A52C-392A9E0E8817}" type="slidenum">
              <a:rPr lang="en-US"/>
              <a:pPr/>
              <a:t>13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F9099-A8D4-4C54-8878-087A82FD129F}" type="slidenum">
              <a:rPr lang="en-US"/>
              <a:pPr/>
              <a:t>14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A7B192-D63D-47A7-9131-CD835EB6C18C}" type="slidenum">
              <a:rPr lang="en-US"/>
              <a:pPr/>
              <a:t>15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6EB918-9579-4C9C-8748-183803B3C961}" type="slidenum">
              <a:rPr lang="en-US"/>
              <a:pPr/>
              <a:t>16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E7B662-8B14-48A0-B9CA-71925891B201}" type="slidenum">
              <a:rPr lang="en-US"/>
              <a:pPr/>
              <a:t>17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B5FAE5-A2DF-4090-8268-59B0A11D3766}" type="slidenum">
              <a:rPr lang="en-US"/>
              <a:pPr/>
              <a:t>18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314DC4-6EB7-406F-940F-E616282FE2CE}" type="slidenum">
              <a:rPr lang="en-US"/>
              <a:pPr/>
              <a:t>19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BFDACE-C911-4B87-BBB6-567D9A337E02}" type="slidenum">
              <a:rPr lang="en-US"/>
              <a:pPr/>
              <a:t>2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4499E-D0FE-42C0-B819-DB86164BD379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E5051-F4A5-4E15-81E7-4F82078CBA66}" type="slidenum">
              <a:rPr lang="en-US"/>
              <a:pPr/>
              <a:t>21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7D7A7-56C0-4551-93E3-328B9CB7B078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DF3207-1756-4486-8696-85614C097986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A4089-EBBF-4F8C-A9B5-E8C6972479D8}" type="slidenum">
              <a:rPr lang="en-US"/>
              <a:pPr/>
              <a:t>24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45BFAC-D76C-4C93-9C50-E0F253D59F00}" type="slidenum">
              <a:rPr lang="en-US"/>
              <a:pPr/>
              <a:t>25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D42DA2-4696-4F0A-B0F1-11D1FA6E2371}" type="slidenum">
              <a:rPr lang="en-US"/>
              <a:pPr/>
              <a:t>26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5F2A2-A027-473D-B299-63834325002C}" type="slidenum">
              <a:rPr lang="en-US"/>
              <a:pPr/>
              <a:t>27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91F432-788D-4343-831E-A2E108025727}" type="slidenum">
              <a:rPr lang="en-US"/>
              <a:pPr/>
              <a:t>28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2EEBA-937D-4B6F-B0EB-E15969A9B125}" type="slidenum">
              <a:rPr lang="en-US"/>
              <a:pPr/>
              <a:t>29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135628-892F-4999-B290-4EACA9A31280}" type="slidenum">
              <a:rPr lang="en-US"/>
              <a:pPr/>
              <a:t>3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E3BB77-45A9-4D73-AC10-321239CAE677}" type="slidenum">
              <a:rPr lang="en-US"/>
              <a:pPr/>
              <a:t>30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D7595-1207-49EB-AD75-B0A787E1CB13}" type="slidenum">
              <a:rPr lang="en-US"/>
              <a:pPr/>
              <a:t>4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6812A-5803-44B9-9BA7-67BD6AA680DD}" type="slidenum">
              <a:rPr lang="en-US"/>
              <a:pPr/>
              <a:t>5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43C78-290C-470F-82DF-E11F577F0939}" type="slidenum">
              <a:rPr lang="en-US"/>
              <a:pPr/>
              <a:t>6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A7056-460C-4F8F-900A-25E6D5902E43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F8BAB-096A-4B5D-BF47-444CE49F17C9}" type="slidenum">
              <a:rPr lang="en-US"/>
              <a:pPr/>
              <a:t>8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1542A3-167E-4B9A-B24E-A3426F1DA5E1}" type="slidenum">
              <a:rPr lang="en-US"/>
              <a:pPr/>
              <a:t>9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DB38A0-4825-4AB3-8A2D-A8413CD3AD63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A7CBA7-FA3F-4A37-A582-567DC0F053F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1BE1C8-D843-4A65-93F5-D27A5B781B1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74D72-61FA-4613-AC22-0F56442CA39A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46274-CA43-4A86-AD86-D30E84939DD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16B8DC-DA92-4FCF-8FAD-7C45C78C8D6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AF597B-0DD3-47D3-A51F-CA863A79D81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DFD6DC-A34B-4784-894C-022CEF51174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03C93-5477-4F06-90ED-31E66DB0EC2C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74EE7-6F70-40D3-8C58-6328A597330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77913E-E061-4F44-98C5-E331C240269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061032-3DD9-4787-85BD-88C5158FBDCF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53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4E812-4D52-4CCE-97BC-E93DC81AC6FE}" type="slidenum">
              <a:rPr lang="en-US"/>
              <a:pPr/>
              <a:t>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5366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CD5E25-757B-4B3E-9DF5-A44C9F347B75}" type="slidenum">
              <a:rPr lang="en-US"/>
              <a:pPr/>
              <a:t>10</a:t>
            </a:fld>
            <a:endParaRPr lang="en-US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600200"/>
            <a:ext cx="8610600" cy="867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	</a:t>
            </a:r>
            <a:r>
              <a:rPr lang="en-US" sz="2400" b="1">
                <a:latin typeface="Times New Roman" pitchFamily="18" charset="0"/>
              </a:rPr>
              <a:t>A very well known meta-language is BNF (Backus Naur Form)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	It was developed by John Backus and Peter Naur, in the late 50s, to describe programming languages.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	Noam Chomsky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in the early 50s developed context free grammars which can be expressed using BNF.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903A15-92A2-4625-83EB-C33BA2F3F1DF}" type="slidenum">
              <a:rPr lang="en-US"/>
              <a:pPr/>
              <a:t>11</a:t>
            </a:fld>
            <a:endParaRPr lang="en-US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7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  <a:buFontTx/>
              <a:buAutoNum type="arabicParenBoth"/>
            </a:pPr>
            <a:r>
              <a:rPr lang="en-US" sz="2400">
                <a:latin typeface="Times New Roman" pitchFamily="18" charset="0"/>
              </a:rPr>
              <a:t>The set of terminal symbols (T)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can not be substituted by any other symbol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This set is also called the vocabulary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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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c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d </a:t>
            </a: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352800" y="4724400"/>
            <a:ext cx="838200" cy="1143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4632325" y="4989513"/>
            <a:ext cx="3168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Terminal Symbols (Tokens)</a:t>
            </a:r>
          </a:p>
        </p:txBody>
      </p:sp>
      <p:sp>
        <p:nvSpPr>
          <p:cNvPr id="35849" name="Line 7"/>
          <p:cNvSpPr>
            <a:spLocks noChangeShapeType="1"/>
          </p:cNvSpPr>
          <p:nvPr/>
        </p:nvSpPr>
        <p:spPr bwMode="auto">
          <a:xfrm flipH="1">
            <a:off x="4267200" y="518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75846F-76A6-495C-882E-F3E474CCF324}" type="slidenum">
              <a:rPr lang="en-US"/>
              <a:pPr/>
              <a:t>12</a:t>
            </a:fld>
            <a:endParaRPr lang="en-US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610600" cy="877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(2)	The set of non-terminal symbols (N)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denote syntactic classes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They can be substituted {S, A, B} by other symbols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400">
                <a:latin typeface="Times New Roman" pitchFamily="18" charset="0"/>
              </a:rPr>
              <a:t>  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A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B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&gt; 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Oval 5"/>
          <p:cNvSpPr>
            <a:spLocks noChangeArrowheads="1"/>
          </p:cNvSpPr>
          <p:nvPr/>
        </p:nvSpPr>
        <p:spPr bwMode="auto">
          <a:xfrm>
            <a:off x="2286000" y="4191000"/>
            <a:ext cx="838200" cy="1676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228600" y="36576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non terminal symbols</a:t>
            </a:r>
          </a:p>
        </p:txBody>
      </p:sp>
      <p:sp>
        <p:nvSpPr>
          <p:cNvPr id="37897" name="Line 8"/>
          <p:cNvSpPr>
            <a:spLocks noChangeShapeType="1"/>
          </p:cNvSpPr>
          <p:nvPr/>
        </p:nvSpPr>
        <p:spPr bwMode="auto">
          <a:xfrm>
            <a:off x="1295400" y="40386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C0AC5C-1262-4831-94D3-1335952146A4}" type="slidenum">
              <a:rPr lang="en-US"/>
              <a:pPr/>
              <a:t>13</a:t>
            </a:fld>
            <a:endParaRPr lang="en-US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533400" y="1471613"/>
            <a:ext cx="8077200" cy="858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(3) The set of syntactic equations or productions (the grammar).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* An equation or rewriting rule is specified for each non-	   terminal symbol (R)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Oval 5"/>
          <p:cNvSpPr>
            <a:spLocks noChangeArrowheads="1"/>
          </p:cNvSpPr>
          <p:nvPr/>
        </p:nvSpPr>
        <p:spPr bwMode="auto">
          <a:xfrm>
            <a:off x="2057400" y="51816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7"/>
          <p:cNvSpPr>
            <a:spLocks noChangeArrowheads="1"/>
          </p:cNvSpPr>
          <p:nvPr/>
        </p:nvSpPr>
        <p:spPr bwMode="auto">
          <a:xfrm>
            <a:off x="2057400" y="4648200"/>
            <a:ext cx="2895600" cy="3810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8"/>
          <p:cNvSpPr>
            <a:spLocks noChangeArrowheads="1"/>
          </p:cNvSpPr>
          <p:nvPr/>
        </p:nvSpPr>
        <p:spPr bwMode="auto">
          <a:xfrm>
            <a:off x="2057400" y="4038600"/>
            <a:ext cx="2819400" cy="457200"/>
          </a:xfrm>
          <a:prstGeom prst="ellipse">
            <a:avLst/>
          </a:prstGeom>
          <a:noFill/>
          <a:ln w="952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9946" name="Text Box 9"/>
          <p:cNvSpPr txBox="1">
            <a:spLocks noChangeArrowheads="1"/>
          </p:cNvSpPr>
          <p:nvPr/>
        </p:nvSpPr>
        <p:spPr bwMode="auto">
          <a:xfrm>
            <a:off x="6019800" y="4648200"/>
            <a:ext cx="151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Productions</a:t>
            </a:r>
          </a:p>
        </p:txBody>
      </p:sp>
      <p:sp>
        <p:nvSpPr>
          <p:cNvPr id="39947" name="Line 10"/>
          <p:cNvSpPr>
            <a:spLocks noChangeShapeType="1"/>
          </p:cNvSpPr>
          <p:nvPr/>
        </p:nvSpPr>
        <p:spPr bwMode="auto">
          <a:xfrm flipH="1" flipV="1">
            <a:off x="4953000" y="43434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 flipH="1">
            <a:off x="5105400" y="4800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9" name="Line 12"/>
          <p:cNvSpPr>
            <a:spLocks noChangeShapeType="1"/>
          </p:cNvSpPr>
          <p:nvPr/>
        </p:nvSpPr>
        <p:spPr bwMode="auto">
          <a:xfrm flipH="1">
            <a:off x="5029200" y="4800600"/>
            <a:ext cx="838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C4D2A3-6F6B-4E29-9C1B-AA98D304FE3D}" type="slidenum">
              <a:rPr lang="en-US"/>
              <a:pPr/>
              <a:t>14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1989" name="Text Box 3"/>
          <p:cNvSpPr txBox="1">
            <a:spLocks noChangeArrowheads="1"/>
          </p:cNvSpPr>
          <p:nvPr/>
        </p:nvSpPr>
        <p:spPr bwMode="auto">
          <a:xfrm>
            <a:off x="533400" y="1676400"/>
            <a:ext cx="8610600" cy="821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A context free language is defined by a 4-tuple (T, N, R, S)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(4) The start Symbol (S)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	    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US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&lt;A&gt; &lt;B&gt;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&lt;A&gt;   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	&lt;B&gt;    c | d </a:t>
            </a: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199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1" name="Line 5"/>
          <p:cNvSpPr>
            <a:spLocks noChangeShapeType="1"/>
          </p:cNvSpPr>
          <p:nvPr/>
        </p:nvSpPr>
        <p:spPr bwMode="auto">
          <a:xfrm>
            <a:off x="1981200" y="2743200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2" name="Oval 6"/>
          <p:cNvSpPr>
            <a:spLocks noChangeArrowheads="1"/>
          </p:cNvSpPr>
          <p:nvPr/>
        </p:nvSpPr>
        <p:spPr bwMode="auto">
          <a:xfrm>
            <a:off x="2667000" y="3886200"/>
            <a:ext cx="457200" cy="3810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355131-2BDE-4AA7-A2AD-E618A102ACB0}" type="slidenum">
              <a:rPr lang="en-US"/>
              <a:pPr/>
              <a:t>15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4037" name="Text Box 3"/>
          <p:cNvSpPr txBox="1">
            <a:spLocks noChangeArrowheads="1"/>
          </p:cNvSpPr>
          <p:nvPr/>
        </p:nvSpPr>
        <p:spPr bwMode="auto">
          <a:xfrm>
            <a:off x="685800" y="1981200"/>
            <a:ext cx="9144000" cy="757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>
                <a:latin typeface="Times New Roman" pitchFamily="18" charset="0"/>
              </a:rPr>
              <a:t>Example of a grammar for a small language: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&lt;program&gt;   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begin &lt;stmt-list&gt; end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&lt;stmt-list&gt;      &lt;stmt&gt; | &lt;stmt&gt; ; &lt;stmt-list&gt;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&lt;stmt&gt;	      &lt;var&gt; = &lt;expression&gt;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&lt;expression&gt;  &lt;var&gt; + &lt;var&gt; | &lt;var&gt; - &lt;var&gt; | &lt;var&gt;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4403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326CED-795A-4E08-9067-92025286D341}" type="slidenum">
              <a:rPr lang="en-US"/>
              <a:pPr/>
              <a:t>16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46085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838200" y="1371600"/>
            <a:ext cx="501015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A sentence generation is called a derivation.</a:t>
            </a:r>
          </a:p>
          <a:p>
            <a:endParaRPr lang="en-US" b="1" u="sng"/>
          </a:p>
          <a:p>
            <a:r>
              <a:rPr lang="en-US" b="1"/>
              <a:t>Grammar for a simple </a:t>
            </a:r>
          </a:p>
          <a:p>
            <a:r>
              <a:rPr lang="en-US" b="1"/>
              <a:t>assignment statement:</a:t>
            </a:r>
          </a:p>
          <a:p>
            <a:endParaRPr lang="en-US" b="1"/>
          </a:p>
          <a:p>
            <a:r>
              <a:rPr lang="en-US" b="1"/>
              <a:t>R1  &lt;assgn&gt;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R2  &lt;id&gt;	         a | b | c</a:t>
            </a:r>
          </a:p>
          <a:p>
            <a:r>
              <a:rPr lang="en-US" b="1">
                <a:sym typeface="Wingdings" pitchFamily="2" charset="2"/>
              </a:rPr>
              <a:t>R3  &lt;expr&gt;     &lt;id&gt; + &lt;expr&gt;</a:t>
            </a:r>
          </a:p>
          <a:p>
            <a:r>
              <a:rPr lang="en-US" b="1">
                <a:sym typeface="Wingdings" pitchFamily="2" charset="2"/>
              </a:rPr>
              <a:t>R4	         |   &lt;id&gt; * &lt;expr&gt;</a:t>
            </a:r>
          </a:p>
          <a:p>
            <a:r>
              <a:rPr lang="en-US" b="1">
                <a:sym typeface="Wingdings" pitchFamily="2" charset="2"/>
              </a:rPr>
              <a:t>R5	         |   ( &lt;expr&gt; )</a:t>
            </a:r>
          </a:p>
          <a:p>
            <a:r>
              <a:rPr lang="en-US" b="1">
                <a:sym typeface="Wingdings" pitchFamily="2" charset="2"/>
              </a:rPr>
              <a:t>R6                   | &lt;id&gt;</a:t>
            </a:r>
            <a:endParaRPr lang="en-US" b="1"/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4602163" y="1905000"/>
            <a:ext cx="4541837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The statement a := b * ( a + c ) </a:t>
            </a:r>
          </a:p>
          <a:p>
            <a:r>
              <a:rPr lang="en-US" b="1"/>
              <a:t>Is generated by the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 b="1"/>
              <a:t>:</a:t>
            </a:r>
          </a:p>
          <a:p>
            <a:endParaRPr lang="en-US" b="1"/>
          </a:p>
          <a:p>
            <a:r>
              <a:rPr lang="en-US" b="1"/>
              <a:t>&lt;assgn&gt; </a:t>
            </a:r>
            <a:r>
              <a:rPr lang="en-US" b="1">
                <a:sym typeface="Wingdings" pitchFamily="2" charset="2"/>
              </a:rPr>
              <a:t> &lt;id&gt; := &lt;expr&gt;	      R1</a:t>
            </a:r>
          </a:p>
          <a:p>
            <a:r>
              <a:rPr lang="en-US" b="1">
                <a:sym typeface="Wingdings" pitchFamily="2" charset="2"/>
              </a:rPr>
              <a:t> 	  a := &lt;expr&gt;		      R2</a:t>
            </a:r>
          </a:p>
          <a:p>
            <a:r>
              <a:rPr lang="en-US" b="1">
                <a:sym typeface="Wingdings" pitchFamily="2" charset="2"/>
              </a:rPr>
              <a:t> 	  a := &lt;id&gt; * &lt;expr&gt;	      R4</a:t>
            </a:r>
          </a:p>
          <a:p>
            <a:r>
              <a:rPr lang="en-US" b="1">
                <a:sym typeface="Wingdings" pitchFamily="2" charset="2"/>
              </a:rPr>
              <a:t>	  a := b * &lt;expr&gt;	      R2</a:t>
            </a:r>
          </a:p>
          <a:p>
            <a:r>
              <a:rPr lang="en-US" b="1">
                <a:sym typeface="Wingdings" pitchFamily="2" charset="2"/>
              </a:rPr>
              <a:t>	  a := b * ( &lt;expr&gt; )               R5</a:t>
            </a:r>
          </a:p>
          <a:p>
            <a:r>
              <a:rPr lang="en-US" b="1">
                <a:sym typeface="Wingdings" pitchFamily="2" charset="2"/>
              </a:rPr>
              <a:t>	  a := b * ( &lt;id&gt; + &lt;expr&gt; )   R3</a:t>
            </a:r>
          </a:p>
          <a:p>
            <a:r>
              <a:rPr lang="en-US" b="1">
                <a:sym typeface="Wingdings" pitchFamily="2" charset="2"/>
              </a:rPr>
              <a:t>	  a := b * ( a + &lt;expr&gt; )	      R2</a:t>
            </a:r>
          </a:p>
          <a:p>
            <a:r>
              <a:rPr lang="en-US" b="1">
                <a:sym typeface="Wingdings" pitchFamily="2" charset="2"/>
              </a:rPr>
              <a:t>	  a := b * ( a + &lt;id&gt; )	      R6</a:t>
            </a:r>
          </a:p>
          <a:p>
            <a:r>
              <a:rPr lang="en-US" b="1">
                <a:sym typeface="Wingdings" pitchFamily="2" charset="2"/>
              </a:rPr>
              <a:t>	  a := b * ( a + c )	      R2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822325" y="4989513"/>
            <a:ext cx="360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 a </a:t>
            </a:r>
            <a:r>
              <a:rPr lang="en-US" b="1">
                <a:solidFill>
                  <a:srgbClr val="0000FF"/>
                </a:solidFill>
              </a:rPr>
              <a:t>left most derivation</a:t>
            </a:r>
            <a:r>
              <a:rPr lang="en-US"/>
              <a:t> only the</a:t>
            </a:r>
          </a:p>
          <a:p>
            <a:r>
              <a:rPr lang="en-US"/>
              <a:t>left most non-terminal is replaced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CCF5D9-5B6C-483B-82D4-A8432C9B8741}" type="slidenum">
              <a:rPr lang="en-US"/>
              <a:pPr/>
              <a:t>17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Parse Trees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838200" y="1143000"/>
            <a:ext cx="8056563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u="sng"/>
              <a:t>A parse tree is a graphical representation of a derivation</a:t>
            </a:r>
          </a:p>
          <a:p>
            <a:r>
              <a:rPr lang="en-US" sz="1600" b="1"/>
              <a:t>For instance the parse tree for the statement  a := b * ( a + c )  is:</a:t>
            </a:r>
          </a:p>
          <a:p>
            <a:endParaRPr lang="en-US" sz="1600" b="1"/>
          </a:p>
          <a:p>
            <a:r>
              <a:rPr lang="en-US" b="1"/>
              <a:t>			</a:t>
            </a:r>
            <a:r>
              <a:rPr lang="en-US" sz="1400" b="1"/>
              <a:t>&lt;assign&gt;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&lt;id&gt;      	       :=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          a		      &lt;id&gt;		      *		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b="1"/>
              <a:t>		</a:t>
            </a:r>
            <a:r>
              <a:rPr lang="en-US" sz="1400" b="1"/>
              <a:t>	        b			      (	&lt;expr&gt;            )</a:t>
            </a:r>
          </a:p>
          <a:p>
            <a:endParaRPr lang="en-US" sz="1400" b="1"/>
          </a:p>
          <a:p>
            <a:r>
              <a:rPr lang="en-US" sz="1400" b="1"/>
              <a:t>						     </a:t>
            </a:r>
          </a:p>
          <a:p>
            <a:r>
              <a:rPr lang="en-US" sz="1400" b="1"/>
              <a:t>						    &lt;id&gt;	      +          &lt;expr&gt;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       a		   &lt;id&gt;</a:t>
            </a:r>
          </a:p>
          <a:p>
            <a:endParaRPr lang="en-US" sz="1400" b="1"/>
          </a:p>
          <a:p>
            <a:endParaRPr lang="en-US" sz="1400" b="1"/>
          </a:p>
          <a:p>
            <a:r>
              <a:rPr lang="en-US" sz="1400" b="1"/>
              <a:t>								      c</a:t>
            </a:r>
          </a:p>
          <a:p>
            <a:r>
              <a:rPr lang="en-US" b="1"/>
              <a:t> </a:t>
            </a:r>
            <a:endParaRPr lang="en-US" b="1">
              <a:sym typeface="Wingdings" pitchFamily="2" charset="2"/>
            </a:endParaRPr>
          </a:p>
        </p:txBody>
      </p:sp>
      <p:sp>
        <p:nvSpPr>
          <p:cNvPr id="48135" name="Line 7"/>
          <p:cNvSpPr>
            <a:spLocks noChangeShapeType="1"/>
          </p:cNvSpPr>
          <p:nvPr/>
        </p:nvSpPr>
        <p:spPr bwMode="auto">
          <a:xfrm flipH="1">
            <a:off x="2590800" y="2133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4038600" y="2209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4419600" y="21336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4343400" y="28194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6096000" y="2743200"/>
            <a:ext cx="1219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5791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>
            <a:off x="4114800" y="3505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2" name="Line 14"/>
          <p:cNvSpPr>
            <a:spLocks noChangeShapeType="1"/>
          </p:cNvSpPr>
          <p:nvPr/>
        </p:nvSpPr>
        <p:spPr bwMode="auto">
          <a:xfrm flipH="1">
            <a:off x="6781800" y="3429000"/>
            <a:ext cx="609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>
            <a:off x="7924800" y="34290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4" name="Line 16"/>
          <p:cNvSpPr>
            <a:spLocks noChangeShapeType="1"/>
          </p:cNvSpPr>
          <p:nvPr/>
        </p:nvSpPr>
        <p:spPr bwMode="auto">
          <a:xfrm>
            <a:off x="7620000" y="4191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5" name="Line 17"/>
          <p:cNvSpPr>
            <a:spLocks noChangeShapeType="1"/>
          </p:cNvSpPr>
          <p:nvPr/>
        </p:nvSpPr>
        <p:spPr bwMode="auto">
          <a:xfrm flipH="1">
            <a:off x="6858000" y="4114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6" name="Line 18"/>
          <p:cNvSpPr>
            <a:spLocks noChangeShapeType="1"/>
          </p:cNvSpPr>
          <p:nvPr/>
        </p:nvSpPr>
        <p:spPr bwMode="auto">
          <a:xfrm>
            <a:off x="7924800" y="4114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67818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8534400" y="487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7620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8534400" y="548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441325" y="3870325"/>
            <a:ext cx="2820988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Every internal node of a</a:t>
            </a:r>
          </a:p>
          <a:p>
            <a:r>
              <a:rPr lang="en-US" sz="1600" b="1"/>
              <a:t>parse tree is labeled with</a:t>
            </a:r>
          </a:p>
          <a:p>
            <a:r>
              <a:rPr lang="en-US" sz="1600" b="1"/>
              <a:t>a non-terminal symbol.</a:t>
            </a:r>
          </a:p>
          <a:p>
            <a:endParaRPr lang="en-US" sz="1600" b="1"/>
          </a:p>
          <a:p>
            <a:r>
              <a:rPr lang="en-US" sz="1600" b="1"/>
              <a:t>Every leaf is labeled with a </a:t>
            </a:r>
          </a:p>
          <a:p>
            <a:r>
              <a:rPr lang="en-US" sz="1600" b="1"/>
              <a:t>terminal symbol.</a:t>
            </a: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>
            <a:off x="2362200" y="2819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095A97-1B55-48CB-A831-1173F568A181}" type="slidenum">
              <a:rPr lang="en-US"/>
              <a:pPr/>
              <a:t>18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8045450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A grammar that generates a sentence for which there are two or more </a:t>
            </a:r>
          </a:p>
          <a:p>
            <a:r>
              <a:rPr lang="en-US" b="1"/>
              <a:t>distinct parse trees is said to be </a:t>
            </a:r>
            <a:r>
              <a:rPr lang="ja-JP" altLang="en-US" b="1"/>
              <a:t>“</a:t>
            </a:r>
            <a:r>
              <a:rPr lang="en-US" altLang="ja-JP" b="1" u="sng"/>
              <a:t>ambiguous</a:t>
            </a:r>
            <a:r>
              <a:rPr lang="ja-JP" altLang="en-US" b="1"/>
              <a:t>”</a:t>
            </a:r>
            <a:endParaRPr lang="en-US" altLang="ja-JP" b="1"/>
          </a:p>
          <a:p>
            <a:endParaRPr lang="en-US" b="1"/>
          </a:p>
          <a:p>
            <a:r>
              <a:rPr lang="en-US" b="1"/>
              <a:t>For instance, the following grammar is ambiguous because it generates </a:t>
            </a:r>
          </a:p>
          <a:p>
            <a:r>
              <a:rPr lang="en-US" b="1"/>
              <a:t>distinct  parse trees for the expression a := b + c * a</a:t>
            </a:r>
          </a:p>
          <a:p>
            <a:endParaRPr lang="en-US" b="1"/>
          </a:p>
          <a:p>
            <a:r>
              <a:rPr lang="en-US" b="1"/>
              <a:t>  &lt;assgn&gt;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  &lt;id&gt;	    a | b | c</a:t>
            </a:r>
          </a:p>
          <a:p>
            <a:r>
              <a:rPr lang="en-US" b="1">
                <a:sym typeface="Wingdings" pitchFamily="2" charset="2"/>
              </a:rPr>
              <a:t>  &lt;expr&gt;     &lt;expr&gt; + &lt;expr&gt;</a:t>
            </a:r>
          </a:p>
          <a:p>
            <a:r>
              <a:rPr lang="en-US" b="1">
                <a:sym typeface="Wingdings" pitchFamily="2" charset="2"/>
              </a:rPr>
              <a:t>	     |  &lt;expr&gt; *  &lt;expr&gt;</a:t>
            </a:r>
          </a:p>
          <a:p>
            <a:r>
              <a:rPr lang="en-US" b="1">
                <a:sym typeface="Wingdings" pitchFamily="2" charset="2"/>
              </a:rPr>
              <a:t>	     |   ( &lt;expr&gt; )</a:t>
            </a:r>
          </a:p>
          <a:p>
            <a:r>
              <a:rPr lang="en-US" b="1">
                <a:sym typeface="Wingdings" pitchFamily="2" charset="2"/>
              </a:rPr>
              <a:t>                   | &lt;id&gt;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85809C-1888-4B51-BE55-DAE39765C629}" type="slidenum">
              <a:rPr lang="en-US"/>
              <a:pPr/>
              <a:t>19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23"/>
          <p:cNvSpPr txBox="1">
            <a:spLocks noChangeArrowheads="1"/>
          </p:cNvSpPr>
          <p:nvPr/>
        </p:nvSpPr>
        <p:spPr bwMode="auto">
          <a:xfrm>
            <a:off x="457200" y="1447800"/>
            <a:ext cx="3722688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+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&lt;id&gt;	    &lt;expr&gt;     </a:t>
            </a:r>
            <a:r>
              <a:rPr lang="en-US" sz="1400" b="1"/>
              <a:t>*</a:t>
            </a:r>
            <a:r>
              <a:rPr lang="en-US" sz="1200" b="1"/>
              <a:t>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         B	      &lt;id&gt;	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		        C	         A</a:t>
            </a:r>
          </a:p>
        </p:txBody>
      </p:sp>
      <p:sp>
        <p:nvSpPr>
          <p:cNvPr id="52231" name="Text Box 24"/>
          <p:cNvSpPr txBox="1">
            <a:spLocks noChangeArrowheads="1"/>
          </p:cNvSpPr>
          <p:nvPr/>
        </p:nvSpPr>
        <p:spPr bwMode="auto">
          <a:xfrm>
            <a:off x="4800600" y="1447800"/>
            <a:ext cx="3203575" cy="313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          </a:t>
            </a:r>
            <a:r>
              <a:rPr lang="en-US" sz="1200" b="1"/>
              <a:t>&lt;assign&gt;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&lt;id&gt;	  := 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A               &lt;expr&gt;        </a:t>
            </a:r>
            <a:r>
              <a:rPr lang="en-US" sz="1400" b="1"/>
              <a:t>*</a:t>
            </a:r>
            <a:r>
              <a:rPr lang="en-US" sz="1200" b="1"/>
              <a:t>            &lt;expr&gt;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&lt;expr&gt;       +      &lt;expr&gt;             &lt;id&gt;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&lt;id&gt;                  &lt;id&gt;	A</a:t>
            </a:r>
          </a:p>
          <a:p>
            <a:endParaRPr lang="en-US" sz="1200" b="1"/>
          </a:p>
          <a:p>
            <a:endParaRPr lang="en-US" sz="1200" b="1"/>
          </a:p>
          <a:p>
            <a:r>
              <a:rPr lang="en-US" sz="1200" b="1"/>
              <a:t>                 B	                     C</a:t>
            </a:r>
          </a:p>
        </p:txBody>
      </p:sp>
      <p:sp>
        <p:nvSpPr>
          <p:cNvPr id="52232" name="Line 25"/>
          <p:cNvSpPr>
            <a:spLocks noChangeShapeType="1"/>
          </p:cNvSpPr>
          <p:nvPr/>
        </p:nvSpPr>
        <p:spPr bwMode="auto">
          <a:xfrm flipH="1">
            <a:off x="10668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3" name="Line 26"/>
          <p:cNvSpPr>
            <a:spLocks noChangeShapeType="1"/>
          </p:cNvSpPr>
          <p:nvPr/>
        </p:nvSpPr>
        <p:spPr bwMode="auto">
          <a:xfrm>
            <a:off x="19812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4" name="Line 27"/>
          <p:cNvSpPr>
            <a:spLocks noChangeShapeType="1"/>
          </p:cNvSpPr>
          <p:nvPr/>
        </p:nvSpPr>
        <p:spPr bwMode="auto">
          <a:xfrm>
            <a:off x="1600200" y="1752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5" name="Line 28"/>
          <p:cNvSpPr>
            <a:spLocks noChangeShapeType="1"/>
          </p:cNvSpPr>
          <p:nvPr/>
        </p:nvSpPr>
        <p:spPr bwMode="auto">
          <a:xfrm flipH="1">
            <a:off x="1828800" y="22860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6" name="Line 29"/>
          <p:cNvSpPr>
            <a:spLocks noChangeShapeType="1"/>
          </p:cNvSpPr>
          <p:nvPr/>
        </p:nvSpPr>
        <p:spPr bwMode="auto">
          <a:xfrm>
            <a:off x="26670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7" name="Line 30"/>
          <p:cNvSpPr>
            <a:spLocks noChangeShapeType="1"/>
          </p:cNvSpPr>
          <p:nvPr/>
        </p:nvSpPr>
        <p:spPr bwMode="auto">
          <a:xfrm>
            <a:off x="24384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8" name="Line 31"/>
          <p:cNvSpPr>
            <a:spLocks noChangeShapeType="1"/>
          </p:cNvSpPr>
          <p:nvPr/>
        </p:nvSpPr>
        <p:spPr bwMode="auto">
          <a:xfrm>
            <a:off x="19050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9" name="Line 32"/>
          <p:cNvSpPr>
            <a:spLocks noChangeShapeType="1"/>
          </p:cNvSpPr>
          <p:nvPr/>
        </p:nvSpPr>
        <p:spPr bwMode="auto">
          <a:xfrm>
            <a:off x="19050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0" name="Line 33"/>
          <p:cNvSpPr>
            <a:spLocks noChangeShapeType="1"/>
          </p:cNvSpPr>
          <p:nvPr/>
        </p:nvSpPr>
        <p:spPr bwMode="auto">
          <a:xfrm>
            <a:off x="27432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1" name="Line 34"/>
          <p:cNvSpPr>
            <a:spLocks noChangeShapeType="1"/>
          </p:cNvSpPr>
          <p:nvPr/>
        </p:nvSpPr>
        <p:spPr bwMode="auto">
          <a:xfrm>
            <a:off x="27432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2" name="Line 35"/>
          <p:cNvSpPr>
            <a:spLocks noChangeShapeType="1"/>
          </p:cNvSpPr>
          <p:nvPr/>
        </p:nvSpPr>
        <p:spPr bwMode="auto">
          <a:xfrm>
            <a:off x="3733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3" name="Line 36"/>
          <p:cNvSpPr>
            <a:spLocks noChangeShapeType="1"/>
          </p:cNvSpPr>
          <p:nvPr/>
        </p:nvSpPr>
        <p:spPr bwMode="auto">
          <a:xfrm>
            <a:off x="3733800" y="3962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4" name="Line 37"/>
          <p:cNvSpPr>
            <a:spLocks noChangeShapeType="1"/>
          </p:cNvSpPr>
          <p:nvPr/>
        </p:nvSpPr>
        <p:spPr bwMode="auto">
          <a:xfrm flipH="1">
            <a:off x="27432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5" name="Line 38"/>
          <p:cNvSpPr>
            <a:spLocks noChangeShapeType="1"/>
          </p:cNvSpPr>
          <p:nvPr/>
        </p:nvSpPr>
        <p:spPr bwMode="auto">
          <a:xfrm>
            <a:off x="32766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6" name="Line 39"/>
          <p:cNvSpPr>
            <a:spLocks noChangeShapeType="1"/>
          </p:cNvSpPr>
          <p:nvPr/>
        </p:nvSpPr>
        <p:spPr bwMode="auto">
          <a:xfrm>
            <a:off x="3429000" y="2895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7" name="Line 41"/>
          <p:cNvSpPr>
            <a:spLocks noChangeShapeType="1"/>
          </p:cNvSpPr>
          <p:nvPr/>
        </p:nvSpPr>
        <p:spPr bwMode="auto">
          <a:xfrm>
            <a:off x="9144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8" name="Line 42"/>
          <p:cNvSpPr>
            <a:spLocks noChangeShapeType="1"/>
          </p:cNvSpPr>
          <p:nvPr/>
        </p:nvSpPr>
        <p:spPr bwMode="auto">
          <a:xfrm>
            <a:off x="52578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49" name="Line 43"/>
          <p:cNvSpPr>
            <a:spLocks noChangeShapeType="1"/>
          </p:cNvSpPr>
          <p:nvPr/>
        </p:nvSpPr>
        <p:spPr bwMode="auto">
          <a:xfrm>
            <a:off x="56388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0" name="Line 44"/>
          <p:cNvSpPr>
            <a:spLocks noChangeShapeType="1"/>
          </p:cNvSpPr>
          <p:nvPr/>
        </p:nvSpPr>
        <p:spPr bwMode="auto">
          <a:xfrm>
            <a:off x="67056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1" name="Line 45"/>
          <p:cNvSpPr>
            <a:spLocks noChangeShapeType="1"/>
          </p:cNvSpPr>
          <p:nvPr/>
        </p:nvSpPr>
        <p:spPr bwMode="auto">
          <a:xfrm>
            <a:off x="7696200" y="3505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2" name="Line 46"/>
          <p:cNvSpPr>
            <a:spLocks noChangeShapeType="1"/>
          </p:cNvSpPr>
          <p:nvPr/>
        </p:nvSpPr>
        <p:spPr bwMode="auto">
          <a:xfrm flipH="1">
            <a:off x="5410200" y="1752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3" name="Line 47"/>
          <p:cNvSpPr>
            <a:spLocks noChangeShapeType="1"/>
          </p:cNvSpPr>
          <p:nvPr/>
        </p:nvSpPr>
        <p:spPr bwMode="auto">
          <a:xfrm>
            <a:off x="5943600" y="1828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4" name="Line 48"/>
          <p:cNvSpPr>
            <a:spLocks noChangeShapeType="1"/>
          </p:cNvSpPr>
          <p:nvPr/>
        </p:nvSpPr>
        <p:spPr bwMode="auto">
          <a:xfrm>
            <a:off x="6324600" y="1752600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5" name="Line 49"/>
          <p:cNvSpPr>
            <a:spLocks noChangeShapeType="1"/>
          </p:cNvSpPr>
          <p:nvPr/>
        </p:nvSpPr>
        <p:spPr bwMode="auto">
          <a:xfrm flipH="1">
            <a:off x="6172200" y="2286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6" name="Line 50"/>
          <p:cNvSpPr>
            <a:spLocks noChangeShapeType="1"/>
          </p:cNvSpPr>
          <p:nvPr/>
        </p:nvSpPr>
        <p:spPr bwMode="auto">
          <a:xfrm>
            <a:off x="7086600" y="2286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7" name="Line 51"/>
          <p:cNvSpPr>
            <a:spLocks noChangeShapeType="1"/>
          </p:cNvSpPr>
          <p:nvPr/>
        </p:nvSpPr>
        <p:spPr bwMode="auto">
          <a:xfrm>
            <a:off x="68580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8" name="Line 52"/>
          <p:cNvSpPr>
            <a:spLocks noChangeShapeType="1"/>
          </p:cNvSpPr>
          <p:nvPr/>
        </p:nvSpPr>
        <p:spPr bwMode="auto">
          <a:xfrm>
            <a:off x="6172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59" name="Line 53"/>
          <p:cNvSpPr>
            <a:spLocks noChangeShapeType="1"/>
          </p:cNvSpPr>
          <p:nvPr/>
        </p:nvSpPr>
        <p:spPr bwMode="auto">
          <a:xfrm>
            <a:off x="56388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0" name="Line 54"/>
          <p:cNvSpPr>
            <a:spLocks noChangeShapeType="1"/>
          </p:cNvSpPr>
          <p:nvPr/>
        </p:nvSpPr>
        <p:spPr bwMode="auto">
          <a:xfrm>
            <a:off x="6705600" y="3429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1" name="Line 55"/>
          <p:cNvSpPr>
            <a:spLocks noChangeShapeType="1"/>
          </p:cNvSpPr>
          <p:nvPr/>
        </p:nvSpPr>
        <p:spPr bwMode="auto">
          <a:xfrm>
            <a:off x="7696200" y="2895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2" name="Line 56"/>
          <p:cNvSpPr>
            <a:spLocks noChangeShapeType="1"/>
          </p:cNvSpPr>
          <p:nvPr/>
        </p:nvSpPr>
        <p:spPr bwMode="auto">
          <a:xfrm flipH="1">
            <a:off x="5638800" y="28194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3" name="Line 57"/>
          <p:cNvSpPr>
            <a:spLocks noChangeShapeType="1"/>
          </p:cNvSpPr>
          <p:nvPr/>
        </p:nvSpPr>
        <p:spPr bwMode="auto">
          <a:xfrm>
            <a:off x="6477000" y="28956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4" name="Line 58"/>
          <p:cNvSpPr>
            <a:spLocks noChangeShapeType="1"/>
          </p:cNvSpPr>
          <p:nvPr/>
        </p:nvSpPr>
        <p:spPr bwMode="auto">
          <a:xfrm>
            <a:off x="4419600" y="1524000"/>
            <a:ext cx="76200" cy="320040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65" name="Text Box 59"/>
          <p:cNvSpPr txBox="1">
            <a:spLocks noChangeArrowheads="1"/>
          </p:cNvSpPr>
          <p:nvPr/>
        </p:nvSpPr>
        <p:spPr bwMode="auto">
          <a:xfrm>
            <a:off x="415925" y="4699000"/>
            <a:ext cx="81915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rgbClr val="0000FF"/>
                </a:solidFill>
              </a:rPr>
              <a:t>This grammar generates two parse trees  for the same expression.</a:t>
            </a:r>
          </a:p>
          <a:p>
            <a:pPr algn="ctr"/>
            <a:endParaRPr lang="en-US" sz="2000" b="1">
              <a:solidFill>
                <a:srgbClr val="0000FF"/>
              </a:solidFill>
            </a:endParaRP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If a language structure has more than one parse tree,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the meaning of the structure cannot be determined uniquely.</a:t>
            </a:r>
            <a:r>
              <a:rPr lang="en-US">
                <a:solidFill>
                  <a:srgbClr val="0000FF"/>
                </a:solidFill>
              </a:rPr>
              <a:t>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736123-2616-4809-8BB4-EA34865997EA}" type="slidenum">
              <a:rPr lang="en-US"/>
              <a:pPr/>
              <a:t>2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Syntax analysis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(Parser)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FD19C1-4B95-45A1-B6FC-0E5BD9C93414}" type="slidenum">
              <a:rPr lang="en-US"/>
              <a:pPr/>
              <a:t>20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Text Box 25"/>
          <p:cNvSpPr txBox="1">
            <a:spLocks noChangeArrowheads="1"/>
          </p:cNvSpPr>
          <p:nvPr/>
        </p:nvSpPr>
        <p:spPr bwMode="auto">
          <a:xfrm>
            <a:off x="593725" y="1484313"/>
            <a:ext cx="7424738" cy="430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/>
              <a:t>Operator precedence:</a:t>
            </a:r>
          </a:p>
          <a:p>
            <a:r>
              <a:rPr lang="en-US" sz="1600" b="1"/>
              <a:t>If an operator is generated lower in the parse tree, it indicates that the </a:t>
            </a:r>
          </a:p>
          <a:p>
            <a:r>
              <a:rPr lang="en-US" sz="1600" b="1"/>
              <a:t>operator has precedence over the operator generated higher up in the tree.</a:t>
            </a:r>
          </a:p>
          <a:p>
            <a:endParaRPr lang="en-US" sz="1600" b="1"/>
          </a:p>
          <a:p>
            <a:r>
              <a:rPr lang="en-US" sz="1600" b="1"/>
              <a:t>An unambiguos grammar for expressions:</a:t>
            </a:r>
          </a:p>
          <a:p>
            <a:endParaRPr lang="en-US" sz="1600" b="1"/>
          </a:p>
          <a:p>
            <a:r>
              <a:rPr lang="en-US" b="1"/>
              <a:t> &lt;assign&gt; </a:t>
            </a:r>
            <a:r>
              <a:rPr lang="en-US" b="1">
                <a:sym typeface="Wingdings" pitchFamily="2" charset="2"/>
              </a:rPr>
              <a:t> &lt;id&gt; := &lt;expr&gt;</a:t>
            </a:r>
          </a:p>
          <a:p>
            <a:r>
              <a:rPr lang="en-US" b="1">
                <a:sym typeface="Wingdings" pitchFamily="2" charset="2"/>
              </a:rPr>
              <a:t>  &lt;id&gt;	    a | b | c</a:t>
            </a:r>
          </a:p>
          <a:p>
            <a:r>
              <a:rPr lang="en-US" b="1">
                <a:sym typeface="Wingdings" pitchFamily="2" charset="2"/>
              </a:rPr>
              <a:t>  &lt;expr&gt;     &lt;expr&gt; + &lt;term&gt;</a:t>
            </a:r>
          </a:p>
          <a:p>
            <a:r>
              <a:rPr lang="en-US" b="1">
                <a:sym typeface="Wingdings" pitchFamily="2" charset="2"/>
              </a:rPr>
              <a:t>	     |  &lt;term&gt; </a:t>
            </a:r>
          </a:p>
          <a:p>
            <a:r>
              <a:rPr lang="en-US" b="1">
                <a:sym typeface="Wingdings" pitchFamily="2" charset="2"/>
              </a:rPr>
              <a:t>  &lt;term&gt;     &lt;term&gt; * &lt;factor&gt;</a:t>
            </a:r>
          </a:p>
          <a:p>
            <a:r>
              <a:rPr lang="en-US" b="1">
                <a:sym typeface="Wingdings" pitchFamily="2" charset="2"/>
              </a:rPr>
              <a:t>	     |   &lt;factor&gt;</a:t>
            </a:r>
          </a:p>
          <a:p>
            <a:r>
              <a:rPr lang="en-US" b="1">
                <a:sym typeface="Wingdings" pitchFamily="2" charset="2"/>
              </a:rPr>
              <a:t>  &lt;factor&gt;    ( &lt;expr&gt; )</a:t>
            </a:r>
          </a:p>
          <a:p>
            <a:r>
              <a:rPr lang="en-US" b="1">
                <a:sym typeface="Wingdings" pitchFamily="2" charset="2"/>
              </a:rPr>
              <a:t>                    | &lt;id&gt;</a:t>
            </a:r>
            <a:endParaRPr lang="en-US" b="1"/>
          </a:p>
          <a:p>
            <a:endParaRPr lang="en-US"/>
          </a:p>
          <a:p>
            <a:r>
              <a:rPr lang="en-US" sz="1600"/>
              <a:t> </a:t>
            </a:r>
          </a:p>
        </p:txBody>
      </p:sp>
      <p:sp>
        <p:nvSpPr>
          <p:cNvPr id="54279" name="Text Box 26"/>
          <p:cNvSpPr txBox="1">
            <a:spLocks noChangeArrowheads="1"/>
          </p:cNvSpPr>
          <p:nvPr/>
        </p:nvSpPr>
        <p:spPr bwMode="auto">
          <a:xfrm>
            <a:off x="4876800" y="3276600"/>
            <a:ext cx="39925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This grammar indicates the usual </a:t>
            </a:r>
          </a:p>
          <a:p>
            <a:r>
              <a:rPr lang="en-US" sz="1600" b="1">
                <a:solidFill>
                  <a:srgbClr val="0000FF"/>
                </a:solidFill>
              </a:rPr>
              <a:t>precedence order of multiplication and </a:t>
            </a:r>
          </a:p>
          <a:p>
            <a:r>
              <a:rPr lang="en-US" sz="1600" b="1">
                <a:solidFill>
                  <a:srgbClr val="0000FF"/>
                </a:solidFill>
              </a:rPr>
              <a:t>addition operators.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This grammar generates unique parse</a:t>
            </a:r>
          </a:p>
          <a:p>
            <a:r>
              <a:rPr lang="en-US" sz="1600" b="1">
                <a:solidFill>
                  <a:srgbClr val="0000FF"/>
                </a:solidFill>
              </a:rPr>
              <a:t>trees independently of doing a </a:t>
            </a:r>
          </a:p>
          <a:p>
            <a:r>
              <a:rPr lang="en-US" sz="1600" b="1">
                <a:solidFill>
                  <a:srgbClr val="0000FF"/>
                </a:solidFill>
              </a:rPr>
              <a:t>rightmost or leftmost derivation 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2F93ED-047D-450D-9BEC-5DF3DF458AC3}" type="slidenum">
              <a:rPr lang="en-US"/>
              <a:pPr/>
              <a:t>21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Text Box 4"/>
          <p:cNvSpPr txBox="1">
            <a:spLocks noChangeArrowheads="1"/>
          </p:cNvSpPr>
          <p:nvPr/>
        </p:nvSpPr>
        <p:spPr bwMode="auto">
          <a:xfrm>
            <a:off x="152400" y="1447800"/>
            <a:ext cx="4038600" cy="354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Leftmost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pitchFamily="2" charset="2"/>
              </a:rPr>
              <a:t> &lt;id&gt; := &lt;expr&gt;	       </a:t>
            </a:r>
          </a:p>
          <a:p>
            <a:r>
              <a:rPr lang="en-US" sz="1600" b="1">
                <a:sym typeface="Wingdings" pitchFamily="2" charset="2"/>
              </a:rPr>
              <a:t> 	  a := &lt;expr&gt;		       </a:t>
            </a:r>
          </a:p>
          <a:p>
            <a:r>
              <a:rPr lang="en-US" sz="1600" b="1">
                <a:sym typeface="Wingdings" pitchFamily="2" charset="2"/>
              </a:rPr>
              <a:t> 	  a := &lt;expr&gt; + &lt;term&gt;	       </a:t>
            </a:r>
          </a:p>
          <a:p>
            <a:r>
              <a:rPr lang="en-US" sz="1600" b="1">
                <a:sym typeface="Wingdings" pitchFamily="2" charset="2"/>
              </a:rPr>
              <a:t>	  a := &lt;term&gt; + &lt;term&gt;	       </a:t>
            </a:r>
          </a:p>
          <a:p>
            <a:r>
              <a:rPr lang="en-US" sz="1600" b="1">
                <a:sym typeface="Wingdings" pitchFamily="2" charset="2"/>
              </a:rPr>
              <a:t>	  a := &lt;factor&gt; + &lt;term&gt;</a:t>
            </a:r>
          </a:p>
          <a:p>
            <a:r>
              <a:rPr lang="en-US" sz="1600" b="1">
                <a:sym typeface="Wingdings" pitchFamily="2" charset="2"/>
              </a:rPr>
              <a:t>	  a := &lt;id&gt; + &lt;term&gt;</a:t>
            </a:r>
          </a:p>
          <a:p>
            <a:r>
              <a:rPr lang="en-US" sz="1600" b="1">
                <a:sym typeface="Wingdings" pitchFamily="2" charset="2"/>
              </a:rPr>
              <a:t>	  a := b + &lt;term&gt;    </a:t>
            </a:r>
          </a:p>
          <a:p>
            <a:r>
              <a:rPr lang="en-US" sz="1600" b="1">
                <a:sym typeface="Wingdings" pitchFamily="2" charset="2"/>
              </a:rPr>
              <a:t>	  a := b + &lt;term&gt; *&lt;factor&gt;       </a:t>
            </a:r>
          </a:p>
          <a:p>
            <a:r>
              <a:rPr lang="en-US" sz="1600" b="1">
                <a:sym typeface="Wingdings" pitchFamily="2" charset="2"/>
              </a:rPr>
              <a:t>	  a := b + &lt;factor&gt; * &lt;factor&gt; 	  a := b + &lt;id&gt; * &lt;factor&gt;</a:t>
            </a:r>
          </a:p>
          <a:p>
            <a:r>
              <a:rPr lang="en-US" sz="1600" b="1">
                <a:sym typeface="Wingdings" pitchFamily="2" charset="2"/>
              </a:rPr>
              <a:t> 	  a := b +   c  * &lt;factor&gt;</a:t>
            </a:r>
          </a:p>
          <a:p>
            <a:r>
              <a:rPr lang="en-US" sz="1600" b="1">
                <a:sym typeface="Wingdings" pitchFamily="2" charset="2"/>
              </a:rPr>
              <a:t>	  a := b +   c  * &lt;id&gt;</a:t>
            </a:r>
          </a:p>
          <a:p>
            <a:r>
              <a:rPr lang="en-US" sz="1600" b="1">
                <a:sym typeface="Wingdings" pitchFamily="2" charset="2"/>
              </a:rPr>
              <a:t>	  a := b +   c  *   a</a:t>
            </a:r>
            <a:r>
              <a:rPr lang="en-US" b="1">
                <a:sym typeface="Wingdings" pitchFamily="2" charset="2"/>
              </a:rPr>
              <a:t>	     </a:t>
            </a:r>
            <a:endParaRPr lang="en-US" sz="1600"/>
          </a:p>
        </p:txBody>
      </p:sp>
      <p:sp>
        <p:nvSpPr>
          <p:cNvPr id="56327" name="Text Box 6"/>
          <p:cNvSpPr txBox="1">
            <a:spLocks noChangeArrowheads="1"/>
          </p:cNvSpPr>
          <p:nvPr/>
        </p:nvSpPr>
        <p:spPr bwMode="auto">
          <a:xfrm>
            <a:off x="4114800" y="1447800"/>
            <a:ext cx="4876800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Rightmost derivation:</a:t>
            </a:r>
          </a:p>
          <a:p>
            <a:r>
              <a:rPr lang="en-US" sz="1600" b="1"/>
              <a:t> &lt;assgn&gt; </a:t>
            </a:r>
            <a:r>
              <a:rPr lang="en-US" sz="1600" b="1">
                <a:sym typeface="Wingdings" pitchFamily="2" charset="2"/>
              </a:rPr>
              <a:t> &lt;id&gt; := &lt;expr&gt;	       </a:t>
            </a:r>
          </a:p>
          <a:p>
            <a:r>
              <a:rPr lang="en-US" sz="1600" b="1">
                <a:sym typeface="Wingdings" pitchFamily="2" charset="2"/>
              </a:rPr>
              <a:t> 	  &lt;id&gt; := &lt;expr&gt; + &lt;term&gt;	 </a:t>
            </a:r>
          </a:p>
          <a:p>
            <a:r>
              <a:rPr lang="en-US" sz="1600" b="1">
                <a:sym typeface="Wingdings" pitchFamily="2" charset="2"/>
              </a:rPr>
              <a:t> 	  &lt;id&gt; := &lt;expr&gt; + &lt;term&gt; *&lt;factor&gt;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&lt;term&gt; *&lt;id&gt;</a:t>
            </a:r>
            <a:r>
              <a:rPr lang="en-US"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      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&lt;term&gt; *  a</a:t>
            </a:r>
            <a:r>
              <a:rPr lang="en-US" sz="1600">
                <a:sym typeface="Wingdings" pitchFamily="2" charset="2"/>
              </a:rPr>
              <a:t> </a:t>
            </a:r>
            <a:r>
              <a:rPr lang="en-US" sz="1600" b="1">
                <a:sym typeface="Wingdings" pitchFamily="2" charset="2"/>
              </a:rPr>
              <a:t>	 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&lt;factor&gt; *  a</a:t>
            </a:r>
          </a:p>
          <a:p>
            <a:r>
              <a:rPr lang="en-US" sz="1600" b="1">
                <a:sym typeface="Wingdings" pitchFamily="2" charset="2"/>
              </a:rPr>
              <a:t>	  &lt;id&gt; := &lt;expr&gt; + &lt;id&gt; *  a</a:t>
            </a:r>
          </a:p>
          <a:p>
            <a:r>
              <a:rPr lang="en-US" sz="1600" b="1">
                <a:sym typeface="Wingdings" pitchFamily="2" charset="2"/>
              </a:rPr>
              <a:t>	   &lt;id&gt; := &lt;expr&gt;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 </a:t>
            </a:r>
            <a:r>
              <a:rPr lang="en-US" sz="1600" b="1">
                <a:sym typeface="Wingdings" pitchFamily="2" charset="2"/>
              </a:rPr>
              <a:t>  &lt;id&gt; := &lt;term&gt;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sz="1600" b="1">
                <a:sym typeface="Wingdings" pitchFamily="2" charset="2"/>
              </a:rPr>
              <a:t>	   &lt;id&gt; := &lt;factor&gt; + c  *  a </a:t>
            </a:r>
          </a:p>
          <a:p>
            <a:r>
              <a:rPr lang="en-US" sz="1600" b="1">
                <a:sym typeface="Wingdings" pitchFamily="2" charset="2"/>
              </a:rPr>
              <a:t>	   &lt;id&gt; := &lt;id&gt; + c  *  a</a:t>
            </a:r>
            <a:r>
              <a:rPr lang="en-US" sz="1600">
                <a:sym typeface="Wingdings" pitchFamily="2" charset="2"/>
              </a:rPr>
              <a:t> </a:t>
            </a:r>
            <a:endParaRPr lang="en-US" sz="1600" b="1">
              <a:sym typeface="Wingdings" pitchFamily="2" charset="2"/>
            </a:endParaRPr>
          </a:p>
          <a:p>
            <a:r>
              <a:rPr lang="en-US" sz="1600" b="1">
                <a:sym typeface="Wingdings" pitchFamily="2" charset="2"/>
              </a:rPr>
              <a:t> 	   &lt;id&gt; :=  b + c  * a</a:t>
            </a:r>
          </a:p>
          <a:p>
            <a:r>
              <a:rPr lang="en-US" sz="1600" b="1">
                <a:sym typeface="Wingdings" pitchFamily="2" charset="2"/>
              </a:rPr>
              <a:t>	  a := b +   c  *  a</a:t>
            </a:r>
            <a:endParaRPr lang="en-US" b="1">
              <a:sym typeface="Wingdings" pitchFamily="2" charset="2"/>
            </a:endParaRPr>
          </a:p>
        </p:txBody>
      </p:sp>
      <p:sp>
        <p:nvSpPr>
          <p:cNvPr id="56328" name="Line 7"/>
          <p:cNvSpPr>
            <a:spLocks noChangeShapeType="1"/>
          </p:cNvSpPr>
          <p:nvPr/>
        </p:nvSpPr>
        <p:spPr bwMode="auto">
          <a:xfrm>
            <a:off x="4114800" y="1447800"/>
            <a:ext cx="76200" cy="4038600"/>
          </a:xfrm>
          <a:prstGeom prst="line">
            <a:avLst/>
          </a:prstGeom>
          <a:noFill/>
          <a:ln w="28575">
            <a:solidFill>
              <a:srgbClr val="0000FF"/>
            </a:solidFill>
            <a:prstDash val="dash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43F761-7B84-4B99-8A10-7EAF80BFF2C8}" type="slidenum">
              <a:rPr lang="en-US"/>
              <a:pPr/>
              <a:t>22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700838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Rule 1:  </a:t>
            </a:r>
            <a:r>
              <a:rPr lang="en-US" b="1">
                <a:solidFill>
                  <a:srgbClr val="0000FF"/>
                </a:solidFill>
              </a:rPr>
              <a:t>* (times)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/ (divide) </a:t>
            </a:r>
            <a:r>
              <a:rPr lang="en-US" b="1"/>
              <a:t>have higher precedence </a:t>
            </a:r>
          </a:p>
          <a:p>
            <a:r>
              <a:rPr lang="en-US" b="1"/>
              <a:t>	than </a:t>
            </a:r>
            <a:r>
              <a:rPr lang="en-US" b="1">
                <a:solidFill>
                  <a:srgbClr val="0000FF"/>
                </a:solidFill>
              </a:rPr>
              <a:t>+</a:t>
            </a:r>
            <a:r>
              <a:rPr lang="en-US" b="1"/>
              <a:t> </a:t>
            </a:r>
            <a:r>
              <a:rPr lang="en-US" b="1">
                <a:solidFill>
                  <a:srgbClr val="0000FF"/>
                </a:solidFill>
              </a:rPr>
              <a:t>(plus)</a:t>
            </a:r>
            <a:r>
              <a:rPr lang="en-US" b="1"/>
              <a:t> and </a:t>
            </a:r>
            <a:r>
              <a:rPr lang="en-US" b="1">
                <a:solidFill>
                  <a:srgbClr val="0000FF"/>
                </a:solidFill>
              </a:rPr>
              <a:t>– (minus).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* 3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 a + ( c * 3)</a:t>
            </a:r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/>
              <a:t>Rule 2: Operators of equal precedence associate to the left.</a:t>
            </a:r>
          </a:p>
          <a:p>
            <a:endParaRPr lang="en-US" b="1"/>
          </a:p>
          <a:p>
            <a:r>
              <a:rPr lang="en-US" b="1"/>
              <a:t>Example: </a:t>
            </a:r>
          </a:p>
          <a:p>
            <a:r>
              <a:rPr lang="en-US" b="1"/>
              <a:t>		</a:t>
            </a:r>
            <a:r>
              <a:rPr lang="en-US" b="1">
                <a:solidFill>
                  <a:srgbClr val="0000FF"/>
                </a:solidFill>
              </a:rPr>
              <a:t>a + c + 3  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  (a + c) + 3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A1BCFB-C43A-4C1A-924F-83DCA4105F85}" type="slidenum">
              <a:rPr lang="en-US"/>
              <a:pPr/>
              <a:t>23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6442075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Dealing with ambiguity:</a:t>
            </a:r>
          </a:p>
          <a:p>
            <a:endParaRPr lang="en-US" b="1"/>
          </a:p>
          <a:p>
            <a:r>
              <a:rPr lang="en-US" b="1"/>
              <a:t>Rewrite the grammar to avoid ambiguity.</a:t>
            </a:r>
          </a:p>
          <a:p>
            <a:endParaRPr lang="en-US" b="1"/>
          </a:p>
          <a:p>
            <a:r>
              <a:rPr lang="en-US" b="1"/>
              <a:t>The grammar:</a:t>
            </a:r>
          </a:p>
          <a:p>
            <a:endParaRPr lang="en-US" b="1"/>
          </a:p>
          <a:p>
            <a:r>
              <a:rPr lang="en-US" b="1">
                <a:solidFill>
                  <a:srgbClr val="0000FF"/>
                </a:solidFill>
              </a:rPr>
              <a:t>&lt;expr&gt;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&lt;expr&gt; &lt;op&gt; &lt;expr&gt; | id | int | (&lt;expr&gt;)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&lt;op&gt;     + | - | * | /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Can be rewritten it as: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&lt;expr&gt;  &lt;term&gt; | &lt;expr&gt; + &lt;term&gt; | &lt;expr&gt; - &lt;term&gt;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&lt;term&gt;  &lt;factor&gt; | &lt;term&gt; * &lt;factor&gt; | &lt;term&gt; / &lt;factor&gt;.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&lt;factor&gt;  id | int | (&lt;expr&gt;)</a:t>
            </a:r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B825B2-D6DA-4FBE-901B-73E4DF6B637A}" type="slidenum">
              <a:rPr lang="en-US"/>
              <a:pPr/>
              <a:t>24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403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T | E + T | E - T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T  F | T * F | T / F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  id | num | ( E )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	Parse id + id – id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T | E + T 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T  F | T * F   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  id | ( E )</a:t>
            </a:r>
          </a:p>
          <a:p>
            <a:endParaRPr lang="en-US" b="1"/>
          </a:p>
          <a:p>
            <a:r>
              <a:rPr lang="en-US" b="1"/>
              <a:t>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A4A690-E9B0-4CA0-8DF1-436D10E45ABF}" type="slidenum">
              <a:rPr lang="en-US"/>
              <a:pPr/>
              <a:t>25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403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  E + E |  id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</a:t>
            </a: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 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/>
              <a:t> Is this grammar ambiguous?</a:t>
            </a:r>
            <a:endParaRPr lang="en-US" b="1">
              <a:sym typeface="Wingdings" pitchFamily="2" charset="2"/>
            </a:endParaRP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E    E + id |  id</a:t>
            </a:r>
          </a:p>
          <a:p>
            <a:endParaRPr lang="en-US" b="1"/>
          </a:p>
          <a:p>
            <a:r>
              <a:rPr lang="en-US" b="1"/>
              <a:t>	</a:t>
            </a:r>
            <a:r>
              <a:rPr lang="en-US" b="1">
                <a:sym typeface="Wingdings" pitchFamily="2" charset="2"/>
              </a:rPr>
              <a:t>Parse id + id +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5B0A93-D977-498B-BD9F-4422F201A35B}" type="slidenum">
              <a:rPr lang="en-US"/>
              <a:pPr/>
              <a:t>26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Ambiguity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35845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Example:</a:t>
            </a:r>
          </a:p>
          <a:p>
            <a:endParaRPr lang="en-US" b="1"/>
          </a:p>
          <a:p>
            <a:r>
              <a:rPr lang="en-US" b="1"/>
              <a:t>Given the ambiguous grammar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E + E | E * E | ( E ) | id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ym typeface="Wingdings" pitchFamily="2" charset="2"/>
              </a:rPr>
              <a:t>We could rewrite it as:</a:t>
            </a:r>
          </a:p>
          <a:p>
            <a:endParaRPr lang="en-US" b="1"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</a:rPr>
              <a:t>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E + T | T</a:t>
            </a:r>
          </a:p>
          <a:p>
            <a:r>
              <a:rPr lang="en-US" b="1">
                <a:solidFill>
                  <a:srgbClr val="0000FF"/>
                </a:solidFill>
              </a:rPr>
              <a:t>T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T * F | F</a:t>
            </a:r>
          </a:p>
          <a:p>
            <a:r>
              <a:rPr lang="en-US" b="1">
                <a:solidFill>
                  <a:srgbClr val="0000FF"/>
                </a:solidFill>
              </a:rPr>
              <a:t>F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 id | ( E )  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Find the parse three for:</a:t>
            </a:r>
          </a:p>
          <a:p>
            <a:endParaRPr lang="en-US" b="1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 + id * id</a:t>
            </a:r>
          </a:p>
          <a:p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59D9C7-BA30-48B0-9663-09DDCAF7F08C}" type="slidenum">
              <a:rPr lang="en-US"/>
              <a:pPr/>
              <a:t>27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68613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5"/>
          <p:cNvSpPr txBox="1">
            <a:spLocks noChangeArrowheads="1"/>
          </p:cNvSpPr>
          <p:nvPr/>
        </p:nvSpPr>
        <p:spPr bwMode="auto">
          <a:xfrm>
            <a:off x="517525" y="1484313"/>
            <a:ext cx="8323263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Ambiguity if not the only problem associated with recursive descent parsing.  </a:t>
            </a:r>
          </a:p>
          <a:p>
            <a:r>
              <a:rPr lang="en-US"/>
              <a:t>Other problems to be aware of are left recursion and  left factoring:</a:t>
            </a:r>
          </a:p>
          <a:p>
            <a:endParaRPr lang="en-US"/>
          </a:p>
          <a:p>
            <a:r>
              <a:rPr lang="en-US" u="sng"/>
              <a:t>Left recursion</a:t>
            </a:r>
            <a:r>
              <a:rPr lang="en-US"/>
              <a:t>: A grammar is left recursive if it has a non-terminal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en-US"/>
              <a:t> such that </a:t>
            </a:r>
          </a:p>
          <a:p>
            <a:r>
              <a:rPr lang="en-US"/>
              <a:t>there is a derivation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</a:t>
            </a:r>
            <a:r>
              <a:rPr lang="en-US">
                <a:sym typeface="Wingdings" pitchFamily="2" charset="2"/>
              </a:rPr>
              <a:t> for some string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a. </a:t>
            </a:r>
            <a:r>
              <a:rPr lang="en-US">
                <a:sym typeface="Wingdings" pitchFamily="2" charset="2"/>
              </a:rPr>
              <a:t>Top-down parsing methods can </a:t>
            </a:r>
          </a:p>
          <a:p>
            <a:r>
              <a:rPr lang="en-US">
                <a:sym typeface="Wingdings" pitchFamily="2" charset="2"/>
              </a:rPr>
              <a:t>not handle left-recursive grammars, so a transformation is needed to eliminate </a:t>
            </a:r>
          </a:p>
          <a:p>
            <a:r>
              <a:rPr lang="en-US">
                <a:sym typeface="Wingdings" pitchFamily="2" charset="2"/>
              </a:rPr>
              <a:t>left recursion.</a:t>
            </a:r>
          </a:p>
          <a:p>
            <a:endParaRPr lang="en-US">
              <a:sym typeface="Wingdings" pitchFamily="2" charset="2"/>
            </a:endParaRPr>
          </a:p>
          <a:p>
            <a:r>
              <a:rPr lang="en-US">
                <a:sym typeface="Wingdings" pitchFamily="2" charset="2"/>
              </a:rPr>
              <a:t>For example, the pair of productions: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A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| b</a:t>
            </a:r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could be replaced by the non-left-recursive productions: </a:t>
            </a:r>
            <a:r>
              <a:rPr lang="en-US">
                <a:solidFill>
                  <a:srgbClr val="0000FF"/>
                </a:solidFill>
              </a:rPr>
              <a:t>A 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    				   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ja-JP" altLang="en-US">
                <a:solidFill>
                  <a:srgbClr val="0000FF"/>
                </a:solidFill>
              </a:rPr>
              <a:t>’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1927C6-79C4-4921-869F-843089138904}" type="slidenum">
              <a:rPr lang="en-US"/>
              <a:pPr/>
              <a:t>28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743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/>
              <a:t>Left factoring</a:t>
            </a:r>
            <a:r>
              <a:rPr lang="en-US"/>
              <a:t>: Left factoring is a grammar transformation that is useful for producing</a:t>
            </a:r>
          </a:p>
          <a:p>
            <a:r>
              <a:rPr lang="en-US"/>
              <a:t>a grammar suitable for predictive (top-down) parsing. When the choice between </a:t>
            </a:r>
          </a:p>
          <a:p>
            <a:r>
              <a:rPr lang="en-US"/>
              <a:t>two alternative A-production is not clear, we may be able to rewrite the production to </a:t>
            </a:r>
          </a:p>
          <a:p>
            <a:r>
              <a:rPr lang="en-US"/>
              <a:t>defer the decision until enough of the input has been seen thus we can make the </a:t>
            </a:r>
          </a:p>
          <a:p>
            <a:r>
              <a:rPr lang="en-US"/>
              <a:t>right choice. </a:t>
            </a:r>
          </a:p>
          <a:p>
            <a:endParaRPr lang="en-US"/>
          </a:p>
          <a:p>
            <a:r>
              <a:rPr lang="en-US">
                <a:sym typeface="Wingdings" pitchFamily="2" charset="2"/>
              </a:rPr>
              <a:t>For example, the pair of productions: </a:t>
            </a:r>
            <a:r>
              <a:rPr lang="en-US">
                <a:solidFill>
                  <a:srgbClr val="0000FF"/>
                </a:solidFill>
              </a:rPr>
              <a:t>A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|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 b</a:t>
            </a:r>
            <a:r>
              <a:rPr lang="en-US" baseline="-25000">
                <a:solidFill>
                  <a:srgbClr val="0000FF"/>
                </a:solidFill>
                <a:sym typeface="Wingdings" pitchFamily="2" charset="2"/>
              </a:rPr>
              <a:t>2</a:t>
            </a:r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could be  left-factored to the following productions: </a:t>
            </a:r>
            <a:r>
              <a:rPr lang="en-US">
                <a:solidFill>
                  <a:srgbClr val="0000FF"/>
                </a:solidFill>
              </a:rPr>
              <a:t>A 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a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 A</a:t>
            </a:r>
            <a:r>
              <a:rPr lang="ja-JP" altLang="en-US">
                <a:solidFill>
                  <a:srgbClr val="0000FF"/>
                </a:solidFill>
                <a:sym typeface="Wingdings" pitchFamily="2" charset="2"/>
              </a:rPr>
              <a:t>’</a:t>
            </a:r>
            <a:r>
              <a:rPr lang="en-US" altLang="ja-JP">
                <a:sym typeface="Wingdings" pitchFamily="2" charset="2"/>
              </a:rPr>
              <a:t> </a:t>
            </a:r>
          </a:p>
          <a:p>
            <a:r>
              <a:rPr lang="en-US">
                <a:sym typeface="Wingdings" pitchFamily="2" charset="2"/>
              </a:rPr>
              <a:t>		    			         </a:t>
            </a:r>
            <a:r>
              <a:rPr lang="en-US">
                <a:solidFill>
                  <a:srgbClr val="0000FF"/>
                </a:solidFill>
              </a:rPr>
              <a:t>A</a:t>
            </a:r>
            <a:r>
              <a:rPr lang="ja-JP" altLang="en-US">
                <a:solidFill>
                  <a:srgbClr val="0000FF"/>
                </a:solidFill>
              </a:rPr>
              <a:t>’</a:t>
            </a:r>
            <a:r>
              <a:rPr lang="en-US" altLang="ja-JP">
                <a:solidFill>
                  <a:srgbClr val="0000FF"/>
                </a:solidFill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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baseline="-25000">
                <a:solidFill>
                  <a:srgbClr val="0000FF"/>
                </a:solidFill>
                <a:sym typeface="Wingdings" pitchFamily="2" charset="2"/>
              </a:rPr>
              <a:t>1</a:t>
            </a:r>
            <a:r>
              <a:rPr lang="en-US" altLang="ja-JP">
                <a:sym typeface="Wingdings" pitchFamily="2" charset="2"/>
              </a:rPr>
              <a:t> </a:t>
            </a:r>
            <a:r>
              <a:rPr lang="en-US" altLang="ja-JP">
                <a:solidFill>
                  <a:srgbClr val="0000FF"/>
                </a:solidFill>
                <a:sym typeface="Wingdings" pitchFamily="2" charset="2"/>
              </a:rPr>
              <a:t>| </a:t>
            </a:r>
            <a:r>
              <a:rPr lang="en-US" altLang="ja-JP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b</a:t>
            </a:r>
            <a:r>
              <a:rPr lang="en-US" altLang="ja-JP" baseline="-25000">
                <a:solidFill>
                  <a:srgbClr val="0000FF"/>
                </a:solidFill>
                <a:sym typeface="Wingdings" pitchFamily="2" charset="2"/>
              </a:rPr>
              <a:t>2</a:t>
            </a:r>
          </a:p>
          <a:p>
            <a:endParaRPr lang="en-US"/>
          </a:p>
          <a:p>
            <a:r>
              <a:rPr lang="en-US">
                <a:solidFill>
                  <a:srgbClr val="0000FF"/>
                </a:solidFill>
              </a:rPr>
              <a:t>     </a:t>
            </a:r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  <a:p>
            <a:endParaRPr lang="en-US">
              <a:solidFill>
                <a:srgbClr val="0000FF"/>
              </a:solidFill>
              <a:latin typeface="Symbol" pitchFamily="18" charset="2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CD8E04-5DFF-41C3-B943-F09F829DAD0E}" type="slidenum">
              <a:rPr lang="en-US"/>
              <a:pPr/>
              <a:t>29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Recursive descent 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Given the following grammar:</a:t>
            </a:r>
          </a:p>
          <a:p>
            <a:pPr marL="457200" indent="-457200"/>
            <a:endParaRPr lang="en-US" sz="2400" b="1">
              <a:solidFill>
                <a:srgbClr val="0000FF"/>
              </a:solidFill>
            </a:endParaRP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E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E | T</a:t>
            </a: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T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T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F | F</a:t>
            </a:r>
          </a:p>
          <a:p>
            <a:pPr marL="457200" indent="-457200"/>
            <a:r>
              <a:rPr lang="en-US" b="1">
                <a:solidFill>
                  <a:srgbClr val="000000"/>
                </a:solidFill>
              </a:rPr>
              <a:t>	F 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b="1">
                <a:solidFill>
                  <a:srgbClr val="000000"/>
                </a:solidFill>
                <a:sym typeface="Wingdings" pitchFamily="2" charset="2"/>
              </a:rPr>
              <a:t>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To avoid left recursion we can rewrite it as: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</a:t>
            </a:r>
          </a:p>
          <a:p>
            <a:pPr marL="457200" indent="-457200"/>
            <a:r>
              <a:rPr lang="en-US" sz="2000">
                <a:latin typeface="Times New Roman" pitchFamily="18" charset="0"/>
              </a:rPr>
              <a:t>	</a:t>
            </a:r>
            <a:r>
              <a:rPr lang="en-US" b="1"/>
              <a:t>E  </a:t>
            </a:r>
            <a:r>
              <a:rPr lang="en-US" b="1">
                <a:sym typeface="Wingdings" pitchFamily="2" charset="2"/>
              </a:rPr>
              <a:t> T E</a:t>
            </a:r>
            <a:r>
              <a:rPr lang="ja-JP" altLang="en-US" b="1">
                <a:sym typeface="Wingdings" pitchFamily="2" charset="2"/>
              </a:rPr>
              <a:t>’</a:t>
            </a:r>
            <a:endParaRPr lang="en-US" altLang="ja-JP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   	E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+</a:t>
            </a:r>
            <a:r>
              <a:rPr lang="en-US" altLang="ja-JP" b="1">
                <a:sym typeface="Wingdings" pitchFamily="2" charset="2"/>
              </a:rPr>
              <a:t> T E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|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sym typeface="Wingdings" pitchFamily="2" charset="2"/>
              </a:rPr>
              <a:t> 	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T   F T</a:t>
            </a:r>
            <a:r>
              <a:rPr lang="ja-JP" altLang="en-US" b="1">
                <a:sym typeface="Wingdings" pitchFamily="2" charset="2"/>
              </a:rPr>
              <a:t>’</a:t>
            </a:r>
            <a:endParaRPr lang="en-US" altLang="ja-JP" b="1">
              <a:sym typeface="Wingdings" pitchFamily="2" charset="2"/>
            </a:endParaRPr>
          </a:p>
          <a:p>
            <a:pPr marL="457200" indent="-457200"/>
            <a:r>
              <a:rPr lang="en-US" b="1">
                <a:sym typeface="Wingdings" pitchFamily="2" charset="2"/>
              </a:rPr>
              <a:t>	T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 </a:t>
            </a:r>
            <a:r>
              <a:rPr lang="en-US" altLang="ja-JP" b="1">
                <a:solidFill>
                  <a:srgbClr val="0000FF"/>
                </a:solidFill>
                <a:sym typeface="Wingdings" pitchFamily="2" charset="2"/>
              </a:rPr>
              <a:t>*</a:t>
            </a:r>
            <a:r>
              <a:rPr lang="en-US" altLang="ja-JP" b="1">
                <a:sym typeface="Wingdings" pitchFamily="2" charset="2"/>
              </a:rPr>
              <a:t> F T</a:t>
            </a:r>
            <a:r>
              <a:rPr lang="ja-JP" altLang="en-US" b="1">
                <a:sym typeface="Wingdings" pitchFamily="2" charset="2"/>
              </a:rPr>
              <a:t>’</a:t>
            </a:r>
            <a:r>
              <a:rPr lang="en-US" altLang="ja-JP" b="1">
                <a:sym typeface="Wingdings" pitchFamily="2" charset="2"/>
              </a:rPr>
              <a:t> | </a:t>
            </a:r>
            <a:r>
              <a:rPr lang="en-US" altLang="ja-JP" b="1">
                <a:solidFill>
                  <a:srgbClr val="0000FF"/>
                </a:solidFill>
                <a:latin typeface="Symbol" pitchFamily="18" charset="2"/>
                <a:sym typeface="Wingdings" pitchFamily="2" charset="2"/>
              </a:rPr>
              <a:t>e</a:t>
            </a:r>
            <a:r>
              <a:rPr lang="en-US" altLang="ja-JP" b="1">
                <a:sym typeface="Wingdings" pitchFamily="2" charset="2"/>
              </a:rPr>
              <a:t>  	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F  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(</a:t>
            </a:r>
            <a:r>
              <a:rPr lang="en-US" b="1">
                <a:sym typeface="Wingdings" pitchFamily="2" charset="2"/>
              </a:rPr>
              <a:t> E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)</a:t>
            </a:r>
            <a:r>
              <a:rPr lang="en-US" b="1">
                <a:sym typeface="Wingdings" pitchFamily="2" charset="2"/>
              </a:rPr>
              <a:t> | </a:t>
            </a:r>
            <a:r>
              <a:rPr lang="en-US" b="1">
                <a:solidFill>
                  <a:srgbClr val="0000FF"/>
                </a:solidFill>
                <a:sym typeface="Wingdings" pitchFamily="2" charset="2"/>
              </a:rPr>
              <a:t>id </a:t>
            </a:r>
            <a:endParaRPr lang="en-US" b="1">
              <a:solidFill>
                <a:srgbClr val="0000FF"/>
              </a:solidFill>
            </a:endParaRPr>
          </a:p>
          <a:p>
            <a:pPr marL="457200" indent="-457200"/>
            <a:endParaRPr lang="en-US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000">
                <a:latin typeface="Times New Roman" pitchFamily="18" charset="0"/>
              </a:rPr>
              <a:t> </a:t>
            </a:r>
          </a:p>
        </p:txBody>
      </p:sp>
      <p:sp>
        <p:nvSpPr>
          <p:cNvPr id="727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931970-5247-41F2-A8A1-782647D2086A}" type="slidenum">
              <a:rPr lang="en-US"/>
              <a:pPr/>
              <a:t>3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Parsing 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Context Free Grammars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Ambiguous Grammars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Unambiguous Grammars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2D90B0-FD4E-4227-8ACA-6C062EC25B81}" type="slidenum">
              <a:rPr lang="en-US"/>
              <a:pPr/>
              <a:t>30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74757" name="Text Box 3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Euripides Montagne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>
                <a:solidFill>
                  <a:srgbClr val="3366FF"/>
                </a:solidFill>
              </a:rPr>
              <a:t> </a:t>
            </a:r>
          </a:p>
          <a:p>
            <a:pPr marL="457200" indent="-457200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47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4EB7AF-BC26-4711-BAF5-1EDFEA0554A3}" type="slidenum">
              <a:rPr lang="en-US"/>
              <a:pPr/>
              <a:t>4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Parsing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In a regular language nested structures can not be expressed.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Nested structures can be expressed with the aid of recursion.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For example, A FSA cannot suffice for the recognition of sentences in the set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{ </a:t>
            </a:r>
            <a:r>
              <a:rPr lang="en-US" sz="2400" b="1">
                <a:latin typeface="Times New Roman" pitchFamily="18" charset="0"/>
              </a:rPr>
              <a:t>a</a:t>
            </a:r>
            <a:r>
              <a:rPr lang="en-US" sz="2400" i="1" baseline="30000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b</a:t>
            </a:r>
            <a:r>
              <a:rPr lang="en-US" sz="2400" i="1" baseline="30000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| </a:t>
            </a:r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is in  </a:t>
            </a:r>
            <a:r>
              <a:rPr lang="en-US" sz="2400">
                <a:latin typeface="Symbol" pitchFamily="18" charset="2"/>
              </a:rPr>
              <a:t> </a:t>
            </a:r>
            <a:r>
              <a:rPr lang="en-US" sz="2400">
                <a:latin typeface="Times New Roman" pitchFamily="18" charset="0"/>
              </a:rPr>
              <a:t>{ 0, 1, 2, 3, …}}  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where </a:t>
            </a:r>
            <a:r>
              <a:rPr lang="en-US" sz="2400" b="1">
                <a:latin typeface="Times New Roman" pitchFamily="18" charset="0"/>
              </a:rPr>
              <a:t>a</a:t>
            </a:r>
            <a:r>
              <a:rPr lang="en-US" sz="2400">
                <a:latin typeface="Times New Roman" pitchFamily="18" charset="0"/>
              </a:rPr>
              <a:t>  represents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(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 or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{</a:t>
            </a:r>
            <a:r>
              <a:rPr lang="ja-JP" altLang="en-US" sz="2400">
                <a:latin typeface="Times New Roman" pitchFamily="18" charset="0"/>
              </a:rPr>
              <a:t>“</a:t>
            </a:r>
            <a:endParaRPr lang="en-US" altLang="ja-JP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and </a:t>
            </a:r>
            <a:r>
              <a:rPr lang="en-US" sz="2400" b="1">
                <a:latin typeface="Times New Roman" pitchFamily="18" charset="0"/>
              </a:rPr>
              <a:t>b</a:t>
            </a:r>
            <a:r>
              <a:rPr lang="en-US" sz="2400">
                <a:latin typeface="Times New Roman" pitchFamily="18" charset="0"/>
              </a:rPr>
              <a:t> represents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)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or </a:t>
            </a:r>
            <a:r>
              <a:rPr lang="ja-JP" altLang="en-US" sz="2400">
                <a:latin typeface="Times New Roman" pitchFamily="18" charset="0"/>
              </a:rPr>
              <a:t>“</a:t>
            </a:r>
            <a:r>
              <a:rPr lang="en-US" altLang="ja-JP" sz="2400">
                <a:latin typeface="Times New Roman" pitchFamily="18" charset="0"/>
              </a:rPr>
              <a:t>}</a:t>
            </a:r>
            <a:r>
              <a:rPr lang="ja-JP" altLang="en-US" sz="2400">
                <a:latin typeface="Times New Roman" pitchFamily="18" charset="0"/>
              </a:rPr>
              <a:t>”</a:t>
            </a:r>
            <a:r>
              <a:rPr lang="en-US" altLang="ja-JP" sz="2400">
                <a:latin typeface="Times New Roman" pitchFamily="18" charset="0"/>
              </a:rPr>
              <a:t> </a:t>
            </a:r>
            <a:endParaRPr lang="en-US" altLang="ja-JP" sz="20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5B2D98-B377-4052-AA16-58C54296815E}" type="slidenum">
              <a:rPr lang="en-US"/>
              <a:pPr/>
              <a:t>5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Parsing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So far we have been working with three rules to define regular sets (regular languages):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	Concatenation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(s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Alternation (choice)  (s | r)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		Kleene closure (repetition)  ( s )*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Regular sets are generated by regular expressions and recognized by scanners (FSA).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Adding recursion as an additional rule we can define context free languages.</a:t>
            </a: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7FF3D2-BA49-4C67-8038-7955886AD5BB}" type="slidenum">
              <a:rPr lang="en-US"/>
              <a:pPr/>
              <a:t>6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Any string that can be defined using concatenation, alternation, Kleene closure and recursion is called a Context Free Language (CFL).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CFLs are generated by Context Free Grammars (CFG) and can recognize by Pushdown Automatas.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	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</a:rPr>
              <a:t>“</a:t>
            </a:r>
            <a:r>
              <a:rPr lang="en-US" altLang="ja-JP" sz="2400" b="1" u="sng">
                <a:solidFill>
                  <a:srgbClr val="0000FF"/>
                </a:solidFill>
                <a:latin typeface="Times New Roman" pitchFamily="18" charset="0"/>
              </a:rPr>
              <a:t>Every language displays a structure called its grammar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/>
              <a:t>	</a:t>
            </a:r>
            <a:r>
              <a:rPr lang="en-US" sz="2400">
                <a:solidFill>
                  <a:srgbClr val="0000FF"/>
                </a:solidFill>
              </a:rPr>
              <a:t>Parsing is the task of determining the structure or syntax of a program.</a:t>
            </a: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F75DB4-AE60-40B5-97FC-C58A1882B803}" type="slidenum">
              <a:rPr lang="en-US"/>
              <a:pPr/>
              <a:t>7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228600" y="1524000"/>
            <a:ext cx="8153400" cy="702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Let us observe the following three rules (grammar):</a:t>
            </a:r>
          </a:p>
          <a:p>
            <a:pPr marL="457200" indent="-457200">
              <a:spcBef>
                <a:spcPct val="50000"/>
              </a:spcBef>
              <a:buFontTx/>
              <a:buAutoNum type="arabicParenR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&lt;sentence&gt;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 &lt;subject&gt; &lt;predicate&gt;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Where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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means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is defined as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&lt;subject&gt; 	  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John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Mary</a:t>
            </a:r>
          </a:p>
          <a:p>
            <a:pPr marL="457200" indent="-457200">
              <a:spcBef>
                <a:spcPct val="50000"/>
              </a:spcBef>
              <a:buFontTx/>
              <a:buAutoNum type="arabicParenR" startAt="2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&lt;predicate&gt; 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eats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talks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where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|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   means 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“</a:t>
            </a:r>
            <a:r>
              <a:rPr lang="en-US" altLang="ja-JP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or</a:t>
            </a:r>
            <a:r>
              <a:rPr lang="ja-JP" alt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”</a:t>
            </a:r>
            <a:endParaRPr lang="en-US" altLang="ja-JP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With this rules we define four possible sentences: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John eats	John talks	Mary eats	Mary talks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0AA554-174D-44C8-AB97-2A4192068CA5}" type="slidenum">
              <a:rPr lang="en-US"/>
              <a:pPr/>
              <a:t>8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610600" cy="858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We will refer to the formulae or  rules used in the former example as 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Syntax rules, productions, syntactic equations, or rewriting rules.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&lt;subject&gt; and &lt;predicate&gt; are syntactic classes or categories.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Using a shorthand notation we can write the following syntax rules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S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A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A  a | b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  <a:sym typeface="Wingdings" pitchFamily="2" charset="2"/>
              </a:rPr>
              <a:t>B  c | d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970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3032125" y="4303713"/>
            <a:ext cx="4946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L</a:t>
            </a:r>
            <a:r>
              <a:rPr lang="en-US"/>
              <a:t> = { ac, ad, bc, bd} = set of sentences</a:t>
            </a:r>
          </a:p>
          <a:p>
            <a:endParaRPr lang="en-US"/>
          </a:p>
          <a:p>
            <a:r>
              <a:rPr lang="en-US" b="1">
                <a:sym typeface="Wingdings" pitchFamily="2" charset="2"/>
              </a:rPr>
              <a:t>L</a:t>
            </a:r>
            <a:r>
              <a:rPr lang="en-US">
                <a:sym typeface="Wingdings" pitchFamily="2" charset="2"/>
              </a:rPr>
              <a:t> is called the language that can be generated </a:t>
            </a:r>
          </a:p>
          <a:p>
            <a:r>
              <a:rPr lang="en-US">
                <a:sym typeface="Wingdings" pitchFamily="2" charset="2"/>
              </a:rPr>
              <a:t>by the syntax rules by repeated substitution.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90AE13-D932-43DE-B563-096939BF547A}" type="slidenum">
              <a:rPr lang="en-US"/>
              <a:pPr/>
              <a:t>9</a:t>
            </a:fld>
            <a:endParaRPr lang="en-US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Context Free Grammars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10600" cy="794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 	</a:t>
            </a:r>
            <a:r>
              <a:rPr lang="en-US" sz="2400" u="sng">
                <a:latin typeface="Times New Roman" pitchFamily="18" charset="0"/>
              </a:rPr>
              <a:t>Definition </a:t>
            </a:r>
            <a:r>
              <a:rPr lang="en-US" sz="2400">
                <a:latin typeface="Times New Roman" pitchFamily="18" charset="0"/>
              </a:rPr>
              <a:t>: A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language</a:t>
            </a:r>
            <a:r>
              <a:rPr lang="en-US" sz="2400">
                <a:latin typeface="Times New Roman" pitchFamily="18" charset="0"/>
              </a:rPr>
              <a:t> is a set of strings of characters from 	some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The strings of the language are called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sentences</a:t>
            </a:r>
            <a:r>
              <a:rPr lang="en-US" sz="2400">
                <a:latin typeface="Times New Roman" pitchFamily="18" charset="0"/>
              </a:rPr>
              <a:t> or 	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statements</a:t>
            </a:r>
            <a:r>
              <a:rPr lang="en-US" sz="2400">
                <a:latin typeface="Times New Roman" pitchFamily="18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A string over some alphabet is a finite sequence of symbols 	drawn  from that alphabet.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400">
                <a:latin typeface="Times New Roman" pitchFamily="18" charset="0"/>
              </a:rPr>
              <a:t>	A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meta-language</a:t>
            </a:r>
            <a:r>
              <a:rPr lang="en-US" sz="2400">
                <a:latin typeface="Times New Roman" pitchFamily="18" charset="0"/>
              </a:rPr>
              <a:t> is a language that is used to describe 	another language.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 </a:t>
            </a: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solidFill>
                <a:srgbClr val="0000FF"/>
              </a:solidFill>
              <a:latin typeface="Times New Roman" pitchFamily="18" charset="0"/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  <a:latin typeface="Times New Roman" pitchFamily="18" charset="0"/>
                <a:sym typeface="Wingdings" pitchFamily="2" charset="2"/>
              </a:rPr>
              <a:t>	</a:t>
            </a:r>
            <a:endParaRPr lang="en-US" sz="2400">
              <a:solidFill>
                <a:srgbClr val="0000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2400" b="1">
              <a:solidFill>
                <a:srgbClr val="0000FF"/>
              </a:solidFill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16098</TotalTime>
  <Words>1375</Words>
  <Application>Microsoft Office PowerPoint</Application>
  <PresentationFormat>Presentación en pantalla (4:3)</PresentationFormat>
  <Paragraphs>566</Paragraphs>
  <Slides>30</Slides>
  <Notes>30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6" baseType="lpstr">
      <vt:lpstr>Arial</vt:lpstr>
      <vt:lpstr>ＭＳ Ｐゴシック</vt:lpstr>
      <vt:lpstr>Times New Roman</vt:lpstr>
      <vt:lpstr>Symbol</vt:lpstr>
      <vt:lpstr>Wingdings</vt:lpstr>
      <vt:lpstr>Default Design</vt:lpstr>
      <vt:lpstr>COP 3402 Systems Software</vt:lpstr>
      <vt:lpstr>COP 3402 Systems Software</vt:lpstr>
      <vt:lpstr>Outline</vt:lpstr>
      <vt:lpstr>Parsing</vt:lpstr>
      <vt:lpstr>Parsing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Context Free Grammars</vt:lpstr>
      <vt:lpstr>Parse Trees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Ambiguity</vt:lpstr>
      <vt:lpstr>Recursive descent parsing</vt:lpstr>
      <vt:lpstr>Recursive descent parsing</vt:lpstr>
      <vt:lpstr>Recursive descent parsing</vt:lpstr>
      <vt:lpstr>COP 3402 Systems Software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 Sánchez</cp:lastModifiedBy>
  <cp:revision>395</cp:revision>
  <cp:lastPrinted>2012-02-21T17:04:49Z</cp:lastPrinted>
  <dcterms:created xsi:type="dcterms:W3CDTF">2002-09-04T03:07:34Z</dcterms:created>
  <dcterms:modified xsi:type="dcterms:W3CDTF">2014-09-30T14:05:31Z</dcterms:modified>
</cp:coreProperties>
</file>