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9"/>
  </p:notesMasterIdLst>
  <p:handoutMasterIdLst>
    <p:handoutMasterId r:id="rId40"/>
  </p:handoutMasterIdLst>
  <p:sldIdLst>
    <p:sldId id="337" r:id="rId2"/>
    <p:sldId id="373" r:id="rId3"/>
    <p:sldId id="378" r:id="rId4"/>
    <p:sldId id="375" r:id="rId5"/>
    <p:sldId id="376" r:id="rId6"/>
    <p:sldId id="377" r:id="rId7"/>
    <p:sldId id="374" r:id="rId8"/>
    <p:sldId id="380" r:id="rId9"/>
    <p:sldId id="382" r:id="rId10"/>
    <p:sldId id="384" r:id="rId11"/>
    <p:sldId id="385" r:id="rId12"/>
    <p:sldId id="386" r:id="rId13"/>
    <p:sldId id="383" r:id="rId14"/>
    <p:sldId id="387" r:id="rId15"/>
    <p:sldId id="388" r:id="rId16"/>
    <p:sldId id="415" r:id="rId17"/>
    <p:sldId id="389" r:id="rId18"/>
    <p:sldId id="400" r:id="rId19"/>
    <p:sldId id="390" r:id="rId20"/>
    <p:sldId id="401" r:id="rId21"/>
    <p:sldId id="402" r:id="rId22"/>
    <p:sldId id="391" r:id="rId23"/>
    <p:sldId id="393" r:id="rId24"/>
    <p:sldId id="394" r:id="rId25"/>
    <p:sldId id="395" r:id="rId26"/>
    <p:sldId id="396" r:id="rId27"/>
    <p:sldId id="397" r:id="rId28"/>
    <p:sldId id="403" r:id="rId29"/>
    <p:sldId id="406" r:id="rId30"/>
    <p:sldId id="407" r:id="rId31"/>
    <p:sldId id="408" r:id="rId32"/>
    <p:sldId id="409" r:id="rId33"/>
    <p:sldId id="410" r:id="rId34"/>
    <p:sldId id="411" r:id="rId35"/>
    <p:sldId id="412" r:id="rId36"/>
    <p:sldId id="413" r:id="rId37"/>
    <p:sldId id="414" r:id="rId38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9BFC480D-7E56-4250-9A46-638D4C851DF6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C7710ADB-C6E0-42B8-959F-F40CA2D30AB4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57116D-DA3F-40F2-B979-4FFE4EC746FE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969FA-6800-4E52-8F82-29EE8852991A}" type="slidenum">
              <a:rPr lang="en-US"/>
              <a:pPr/>
              <a:t>10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8D2ABF-6B03-459E-8377-19757A71C387}" type="slidenum">
              <a:rPr lang="en-US"/>
              <a:pPr/>
              <a:t>11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BD7CD7-B39B-4320-963F-C62A094F7E39}" type="slidenum">
              <a:rPr lang="en-US"/>
              <a:pPr/>
              <a:t>12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EB80F4-6848-436A-9505-AC4616C18936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711534-E4F5-4324-A479-6E35F189F9D9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02F578-9BF5-476F-951F-8D203CDF161A}" type="slidenum">
              <a:rPr lang="en-US"/>
              <a:pPr/>
              <a:t>15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0E7B10-1B36-4DA1-B33B-EB0F62F3491E}" type="slidenum">
              <a:rPr lang="en-US"/>
              <a:pPr/>
              <a:t>16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7F619B-99C1-4694-9494-B8395C7AB010}" type="slidenum">
              <a:rPr lang="en-US"/>
              <a:pPr/>
              <a:t>17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94B4A-890E-43F3-93CB-35BEEA4A5408}" type="slidenum">
              <a:rPr lang="en-US"/>
              <a:pPr/>
              <a:t>18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56871-5014-4FC5-85E8-B89E0D9E8B0A}" type="slidenum">
              <a:rPr lang="en-US"/>
              <a:pPr/>
              <a:t>19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CBDDD5-83CF-498D-8922-F66401031987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DDC437-A2BA-4F22-BB47-272FCA3DED1F}" type="slidenum">
              <a:rPr lang="en-US"/>
              <a:pPr/>
              <a:t>20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81DFDB-13F7-4EA5-8213-2BDA80363063}" type="slidenum">
              <a:rPr lang="en-US"/>
              <a:pPr/>
              <a:t>21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55AF23-5849-4204-AC04-BB275A1F21C6}" type="slidenum">
              <a:rPr lang="en-US"/>
              <a:pPr/>
              <a:t>22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64913D-A0FF-4A41-B62E-9707423FDD97}" type="slidenum">
              <a:rPr lang="en-US"/>
              <a:pPr/>
              <a:t>23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41C19-4C99-4D6C-ABAE-28D1E1E45BAC}" type="slidenum">
              <a:rPr lang="en-US"/>
              <a:pPr/>
              <a:t>24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B91CAB-3689-4FB8-AE60-D11A2061744A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FF3DB-3B66-4E6D-A282-1A91A0DE58EC}" type="slidenum">
              <a:rPr lang="en-US"/>
              <a:pPr/>
              <a:t>26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9F1A54-886A-43A8-97F8-89E5923114E7}" type="slidenum">
              <a:rPr lang="en-US"/>
              <a:pPr/>
              <a:t>27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1664AB-803D-48CB-945F-E453FA50E738}" type="slidenum">
              <a:rPr lang="en-US"/>
              <a:pPr/>
              <a:t>28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3671BB-0687-4E5E-A1F8-676A6DDB0AE3}" type="slidenum">
              <a:rPr lang="en-US"/>
              <a:pPr/>
              <a:t>29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837059-DB1A-40BE-B533-EB64EA2220BF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A3245-19CC-494A-93AA-96301CE6FDAB}" type="slidenum">
              <a:rPr lang="en-US"/>
              <a:pPr/>
              <a:t>30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822D6-15E2-42BD-9C00-579FAA9B9FE6}" type="slidenum">
              <a:rPr lang="en-US"/>
              <a:pPr/>
              <a:t>31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21317C-8C6F-4047-B5ED-A640C228959C}" type="slidenum">
              <a:rPr lang="en-US"/>
              <a:pPr/>
              <a:t>32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577F59-86B2-4DAC-A7E1-0905347105BC}" type="slidenum">
              <a:rPr lang="en-US"/>
              <a:pPr/>
              <a:t>37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AEF0EC-1211-4CE5-8351-EF90AE3D0D1E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7903A0-0AA8-417B-90E5-1A08FDF0E4E5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FA826-1DED-4E89-A3EE-1211F1F76639}" type="slidenum">
              <a:rPr lang="en-US"/>
              <a:pPr/>
              <a:t>6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3D5F68-6B17-45D2-B3DE-5EBCA95E72C9}" type="slidenum">
              <a:rPr lang="en-US"/>
              <a:pPr/>
              <a:t>7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C81F06-C771-4A04-A211-CB13E2DD9ABB}" type="slidenum">
              <a:rPr lang="en-US"/>
              <a:pPr/>
              <a:t>8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7CFA60-2737-4239-A839-F9846C162FD3}" type="slidenum">
              <a:rPr lang="en-US"/>
              <a:pPr/>
              <a:t>9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0C243-B57A-4E04-921B-6DCD5954B0F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A7955-52E5-48B4-AEE9-AD8D79055DD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FF442B-307F-48E2-B66E-ED3304D045D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65726-FB05-4719-8692-A552F6ED4A6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DBDEF-B778-4E89-B90E-88E9AD3BB63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DBDBE-3039-4FE5-A87B-40CC96EBA33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3141F-D144-43A8-9BA0-3B1E6A0B871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2E6C6-4986-427F-AB87-352EEB6B384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1B84B-57E5-4915-9EF4-CC9B8B5C66D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5CFB1-B44B-43E7-9271-ED06BE0C3A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076EA5-4B12-4152-B6DB-B65440F3D2F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315516-1D5A-422A-9CE3-DEE5AEFCA4A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9506B-3B3C-49DA-AA5E-DB5BB2282C2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14A186-9376-4F2A-B92F-4C1728D722C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E138BA-6ECF-443C-B59E-1C8F85B71004}" type="slidenum">
              <a:rPr lang="en-US"/>
              <a:pPr/>
              <a:t>1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(Fall 2013)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46F2E3-62FA-4558-A50B-6BB48DAFFDB6}" type="slidenum">
              <a:rPr lang="en-US"/>
              <a:pPr/>
              <a:t>10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Line 5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5851" name="Rectangle 9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3124200" y="2895600"/>
            <a:ext cx="2865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Intermediate code generator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5853" name="Line 12"/>
          <p:cNvSpPr>
            <a:spLocks noChangeShapeType="1"/>
          </p:cNvSpPr>
          <p:nvPr/>
        </p:nvSpPr>
        <p:spPr bwMode="auto">
          <a:xfrm>
            <a:off x="449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4" name="Line 13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5" name="Line 21"/>
          <p:cNvSpPr>
            <a:spLocks noChangeShapeType="1"/>
          </p:cNvSpPr>
          <p:nvPr/>
        </p:nvSpPr>
        <p:spPr bwMode="auto">
          <a:xfrm flipH="1">
            <a:off x="2987675" y="4968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6" name="Line 22"/>
          <p:cNvSpPr>
            <a:spLocks noChangeShapeType="1"/>
          </p:cNvSpPr>
          <p:nvPr/>
        </p:nvSpPr>
        <p:spPr bwMode="auto">
          <a:xfrm>
            <a:off x="3825875" y="49688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7" name="Line 23"/>
          <p:cNvSpPr>
            <a:spLocks noChangeShapeType="1"/>
          </p:cNvSpPr>
          <p:nvPr/>
        </p:nvSpPr>
        <p:spPr bwMode="auto">
          <a:xfrm flipH="1">
            <a:off x="3978275" y="103028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8" name="Line 24"/>
          <p:cNvSpPr>
            <a:spLocks noChangeShapeType="1"/>
          </p:cNvSpPr>
          <p:nvPr/>
        </p:nvSpPr>
        <p:spPr bwMode="auto">
          <a:xfrm>
            <a:off x="4587875" y="10302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9" name="Line 25"/>
          <p:cNvSpPr>
            <a:spLocks noChangeShapeType="1"/>
          </p:cNvSpPr>
          <p:nvPr/>
        </p:nvSpPr>
        <p:spPr bwMode="auto">
          <a:xfrm flipH="1">
            <a:off x="4664075" y="1487488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0" name="Line 26"/>
          <p:cNvSpPr>
            <a:spLocks noChangeShapeType="1"/>
          </p:cNvSpPr>
          <p:nvPr/>
        </p:nvSpPr>
        <p:spPr bwMode="auto">
          <a:xfrm>
            <a:off x="5197475" y="1487488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1" name="Rectangle 27"/>
          <p:cNvSpPr>
            <a:spLocks noChangeArrowheads="1"/>
          </p:cNvSpPr>
          <p:nvPr/>
        </p:nvSpPr>
        <p:spPr bwMode="auto">
          <a:xfrm>
            <a:off x="2378075" y="192088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Line 28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3" name="Text Box 29"/>
          <p:cNvSpPr txBox="1">
            <a:spLocks noChangeArrowheads="1"/>
          </p:cNvSpPr>
          <p:nvPr/>
        </p:nvSpPr>
        <p:spPr bwMode="auto">
          <a:xfrm>
            <a:off x="3368675" y="268288"/>
            <a:ext cx="393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:=</a:t>
            </a:r>
          </a:p>
        </p:txBody>
      </p:sp>
      <p:sp>
        <p:nvSpPr>
          <p:cNvPr id="35864" name="Text Box 30"/>
          <p:cNvSpPr txBox="1">
            <a:spLocks noChangeArrowheads="1"/>
          </p:cNvSpPr>
          <p:nvPr/>
        </p:nvSpPr>
        <p:spPr bwMode="auto">
          <a:xfrm>
            <a:off x="2667000" y="762000"/>
            <a:ext cx="471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1</a:t>
            </a:r>
          </a:p>
        </p:txBody>
      </p:sp>
      <p:sp>
        <p:nvSpPr>
          <p:cNvPr id="35865" name="Text Box 31"/>
          <p:cNvSpPr txBox="1">
            <a:spLocks noChangeArrowheads="1"/>
          </p:cNvSpPr>
          <p:nvPr/>
        </p:nvSpPr>
        <p:spPr bwMode="auto">
          <a:xfrm>
            <a:off x="4267200" y="762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  <a:r>
              <a:rPr lang="en-US" b="1" baseline="-25000"/>
              <a:t>r</a:t>
            </a:r>
          </a:p>
        </p:txBody>
      </p:sp>
      <p:sp>
        <p:nvSpPr>
          <p:cNvPr id="35866" name="Text Box 32"/>
          <p:cNvSpPr txBox="1">
            <a:spLocks noChangeArrowheads="1"/>
          </p:cNvSpPr>
          <p:nvPr/>
        </p:nvSpPr>
        <p:spPr bwMode="auto">
          <a:xfrm>
            <a:off x="3368675" y="1258888"/>
            <a:ext cx="108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inttoreal</a:t>
            </a:r>
          </a:p>
        </p:txBody>
      </p:sp>
      <p:sp>
        <p:nvSpPr>
          <p:cNvPr id="35867" name="Text Box 33"/>
          <p:cNvSpPr txBox="1">
            <a:spLocks noChangeArrowheads="1"/>
          </p:cNvSpPr>
          <p:nvPr/>
        </p:nvSpPr>
        <p:spPr bwMode="auto">
          <a:xfrm>
            <a:off x="4892675" y="1258888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*r</a:t>
            </a:r>
          </a:p>
        </p:txBody>
      </p:sp>
      <p:sp>
        <p:nvSpPr>
          <p:cNvPr id="35868" name="Text Box 34"/>
          <p:cNvSpPr txBox="1">
            <a:spLocks noChangeArrowheads="1"/>
          </p:cNvSpPr>
          <p:nvPr/>
        </p:nvSpPr>
        <p:spPr bwMode="auto">
          <a:xfrm>
            <a:off x="4435475" y="1868488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2</a:t>
            </a:r>
          </a:p>
        </p:txBody>
      </p:sp>
      <p:sp>
        <p:nvSpPr>
          <p:cNvPr id="35869" name="Text Box 35"/>
          <p:cNvSpPr txBox="1">
            <a:spLocks noChangeArrowheads="1"/>
          </p:cNvSpPr>
          <p:nvPr/>
        </p:nvSpPr>
        <p:spPr bwMode="auto">
          <a:xfrm>
            <a:off x="5273675" y="186848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real </a:t>
            </a:r>
            <a:r>
              <a:rPr lang="en-US" b="1" baseline="-25000"/>
              <a:t>1.8</a:t>
            </a:r>
          </a:p>
        </p:txBody>
      </p:sp>
      <p:sp>
        <p:nvSpPr>
          <p:cNvPr id="35870" name="Text Box 36"/>
          <p:cNvSpPr txBox="1">
            <a:spLocks noChangeArrowheads="1"/>
          </p:cNvSpPr>
          <p:nvPr/>
        </p:nvSpPr>
        <p:spPr bwMode="auto">
          <a:xfrm>
            <a:off x="3597275" y="186848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</a:t>
            </a:r>
            <a:r>
              <a:rPr lang="en-US" b="1" baseline="-25000"/>
              <a:t>32</a:t>
            </a:r>
          </a:p>
        </p:txBody>
      </p:sp>
      <p:sp>
        <p:nvSpPr>
          <p:cNvPr id="35871" name="Line 37"/>
          <p:cNvSpPr>
            <a:spLocks noChangeShapeType="1"/>
          </p:cNvSpPr>
          <p:nvPr/>
        </p:nvSpPr>
        <p:spPr bwMode="auto">
          <a:xfrm>
            <a:off x="3902075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2" name="Text Box 38"/>
          <p:cNvSpPr txBox="1">
            <a:spLocks noChangeArrowheads="1"/>
          </p:cNvSpPr>
          <p:nvPr/>
        </p:nvSpPr>
        <p:spPr bwMode="auto">
          <a:xfrm>
            <a:off x="6705600" y="4419600"/>
            <a:ext cx="165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Intermediate code </a:t>
            </a:r>
          </a:p>
        </p:txBody>
      </p:sp>
      <p:sp>
        <p:nvSpPr>
          <p:cNvPr id="35873" name="Line 39"/>
          <p:cNvSpPr>
            <a:spLocks noChangeShapeType="1"/>
          </p:cNvSpPr>
          <p:nvPr/>
        </p:nvSpPr>
        <p:spPr bwMode="auto">
          <a:xfrm flipH="1">
            <a:off x="61722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4" name="Rectangle 40"/>
          <p:cNvSpPr>
            <a:spLocks noChangeArrowheads="1"/>
          </p:cNvSpPr>
          <p:nvPr/>
        </p:nvSpPr>
        <p:spPr bwMode="auto">
          <a:xfrm>
            <a:off x="2819400" y="39624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Text Box 41"/>
          <p:cNvSpPr txBox="1">
            <a:spLocks noChangeArrowheads="1"/>
          </p:cNvSpPr>
          <p:nvPr/>
        </p:nvSpPr>
        <p:spPr bwMode="auto">
          <a:xfrm>
            <a:off x="3048000" y="4038600"/>
            <a:ext cx="290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inttoreal(32)</a:t>
            </a:r>
          </a:p>
          <a:p>
            <a:r>
              <a:rPr lang="en-US"/>
              <a:t>Temp2 := id2</a:t>
            </a:r>
          </a:p>
          <a:p>
            <a:r>
              <a:rPr lang="en-US"/>
              <a:t>Temp2 := Temp2 * 1.8</a:t>
            </a:r>
          </a:p>
          <a:p>
            <a:r>
              <a:rPr lang="en-US"/>
              <a:t>Temp1 := Temp1 + Temp2</a:t>
            </a:r>
          </a:p>
          <a:p>
            <a:r>
              <a:rPr lang="en-US"/>
              <a:t>id1 := Temp1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339EA8-4DFC-4BD9-ADD2-6EB8FC5EE807}" type="slidenum">
              <a:rPr lang="en-US"/>
              <a:pPr/>
              <a:t>11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609600" y="27432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625475" y="31638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625475" y="36972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Line 5"/>
          <p:cNvSpPr>
            <a:spLocks noChangeShapeType="1"/>
          </p:cNvSpPr>
          <p:nvPr/>
        </p:nvSpPr>
        <p:spPr bwMode="auto">
          <a:xfrm>
            <a:off x="1692275" y="3163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625475" y="33162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7898" name="Text Box 8"/>
          <p:cNvSpPr txBox="1">
            <a:spLocks noChangeArrowheads="1"/>
          </p:cNvSpPr>
          <p:nvPr/>
        </p:nvSpPr>
        <p:spPr bwMode="auto">
          <a:xfrm>
            <a:off x="320675" y="31638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3124200" y="29718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Text Box 10"/>
          <p:cNvSpPr txBox="1">
            <a:spLocks noChangeArrowheads="1"/>
          </p:cNvSpPr>
          <p:nvPr/>
        </p:nvSpPr>
        <p:spPr bwMode="auto">
          <a:xfrm>
            <a:off x="3733800" y="29718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Code optimizer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7901" name="Line 11"/>
          <p:cNvSpPr>
            <a:spLocks noChangeShapeType="1"/>
          </p:cNvSpPr>
          <p:nvPr/>
        </p:nvSpPr>
        <p:spPr bwMode="auto">
          <a:xfrm>
            <a:off x="45720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 flipH="1">
            <a:off x="2362200" y="3352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20"/>
          <p:cNvSpPr>
            <a:spLocks noChangeShapeType="1"/>
          </p:cNvSpPr>
          <p:nvPr/>
        </p:nvSpPr>
        <p:spPr bwMode="auto">
          <a:xfrm>
            <a:off x="4572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Text Box 30"/>
          <p:cNvSpPr txBox="1">
            <a:spLocks noChangeArrowheads="1"/>
          </p:cNvSpPr>
          <p:nvPr/>
        </p:nvSpPr>
        <p:spPr bwMode="auto">
          <a:xfrm>
            <a:off x="6705600" y="1524000"/>
            <a:ext cx="165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Intermediate code </a:t>
            </a:r>
          </a:p>
        </p:txBody>
      </p:sp>
      <p:sp>
        <p:nvSpPr>
          <p:cNvPr id="37905" name="Line 31"/>
          <p:cNvSpPr>
            <a:spLocks noChangeShapeType="1"/>
          </p:cNvSpPr>
          <p:nvPr/>
        </p:nvSpPr>
        <p:spPr bwMode="auto">
          <a:xfrm flipH="1">
            <a:off x="6248400" y="1676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6" name="Rectangle 32"/>
          <p:cNvSpPr>
            <a:spLocks noChangeArrowheads="1"/>
          </p:cNvSpPr>
          <p:nvPr/>
        </p:nvSpPr>
        <p:spPr bwMode="auto">
          <a:xfrm>
            <a:off x="2895600" y="9144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Text Box 33"/>
          <p:cNvSpPr txBox="1">
            <a:spLocks noChangeArrowheads="1"/>
          </p:cNvSpPr>
          <p:nvPr/>
        </p:nvSpPr>
        <p:spPr bwMode="auto">
          <a:xfrm>
            <a:off x="3124200" y="990600"/>
            <a:ext cx="290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inttoreal(32)</a:t>
            </a:r>
          </a:p>
          <a:p>
            <a:r>
              <a:rPr lang="en-US"/>
              <a:t>Temp2 := id2</a:t>
            </a:r>
          </a:p>
          <a:p>
            <a:r>
              <a:rPr lang="en-US"/>
              <a:t>Temp2 := Temp2 * 1.8</a:t>
            </a:r>
          </a:p>
          <a:p>
            <a:r>
              <a:rPr lang="en-US"/>
              <a:t>Temp1 := Temp1 + Temp2</a:t>
            </a:r>
          </a:p>
          <a:p>
            <a:r>
              <a:rPr lang="en-US"/>
              <a:t>id1 := Temp1</a:t>
            </a:r>
          </a:p>
        </p:txBody>
      </p:sp>
      <p:sp>
        <p:nvSpPr>
          <p:cNvPr id="37908" name="Rectangle 34"/>
          <p:cNvSpPr>
            <a:spLocks noChangeArrowheads="1"/>
          </p:cNvSpPr>
          <p:nvPr/>
        </p:nvSpPr>
        <p:spPr bwMode="auto">
          <a:xfrm>
            <a:off x="2895600" y="39624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Text Box 35"/>
          <p:cNvSpPr txBox="1">
            <a:spLocks noChangeArrowheads="1"/>
          </p:cNvSpPr>
          <p:nvPr/>
        </p:nvSpPr>
        <p:spPr bwMode="auto">
          <a:xfrm>
            <a:off x="3276600" y="4038600"/>
            <a:ext cx="263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id2</a:t>
            </a:r>
          </a:p>
          <a:p>
            <a:r>
              <a:rPr lang="en-US"/>
              <a:t>Temp1 := Temp1 * 1.8</a:t>
            </a:r>
          </a:p>
          <a:p>
            <a:r>
              <a:rPr lang="en-US"/>
              <a:t>Temp1 := Temp1 + 32.0</a:t>
            </a:r>
          </a:p>
          <a:p>
            <a:r>
              <a:rPr lang="en-US"/>
              <a:t>id1 := Temp1</a:t>
            </a:r>
          </a:p>
        </p:txBody>
      </p:sp>
      <p:sp>
        <p:nvSpPr>
          <p:cNvPr id="37910" name="Text Box 36"/>
          <p:cNvSpPr txBox="1">
            <a:spLocks noChangeArrowheads="1"/>
          </p:cNvSpPr>
          <p:nvPr/>
        </p:nvSpPr>
        <p:spPr bwMode="auto">
          <a:xfrm>
            <a:off x="6781800" y="4419600"/>
            <a:ext cx="142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optimized code </a:t>
            </a:r>
          </a:p>
        </p:txBody>
      </p:sp>
      <p:sp>
        <p:nvSpPr>
          <p:cNvPr id="37911" name="Line 37"/>
          <p:cNvSpPr>
            <a:spLocks noChangeShapeType="1"/>
          </p:cNvSpPr>
          <p:nvPr/>
        </p:nvSpPr>
        <p:spPr bwMode="auto">
          <a:xfrm flipH="1">
            <a:off x="62484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609ED9-D85C-4C68-BF9E-6D0B727B341D}" type="slidenum">
              <a:rPr lang="en-US"/>
              <a:pPr/>
              <a:t>12</a:t>
            </a:fld>
            <a:endParaRPr lang="en-US"/>
          </a:p>
        </p:txBody>
      </p:sp>
      <p:sp>
        <p:nvSpPr>
          <p:cNvPr id="39940" name="Text Box 2"/>
          <p:cNvSpPr txBox="1">
            <a:spLocks noChangeArrowheads="1"/>
          </p:cNvSpPr>
          <p:nvPr/>
        </p:nvSpPr>
        <p:spPr bwMode="auto">
          <a:xfrm>
            <a:off x="609600" y="27432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625475" y="31638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625475" y="36972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>
            <a:off x="1692275" y="3163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625475" y="33162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320675" y="31638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9947" name="Rectangle 9"/>
          <p:cNvSpPr>
            <a:spLocks noChangeArrowheads="1"/>
          </p:cNvSpPr>
          <p:nvPr/>
        </p:nvSpPr>
        <p:spPr bwMode="auto">
          <a:xfrm>
            <a:off x="3124200" y="29718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3733800" y="2971800"/>
            <a:ext cx="1722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Code generator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9949" name="Line 11"/>
          <p:cNvSpPr>
            <a:spLocks noChangeShapeType="1"/>
          </p:cNvSpPr>
          <p:nvPr/>
        </p:nvSpPr>
        <p:spPr bwMode="auto">
          <a:xfrm>
            <a:off x="4572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0" name="Line 12"/>
          <p:cNvSpPr>
            <a:spLocks noChangeShapeType="1"/>
          </p:cNvSpPr>
          <p:nvPr/>
        </p:nvSpPr>
        <p:spPr bwMode="auto">
          <a:xfrm flipH="1">
            <a:off x="2362200" y="3352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1" name="Line 13"/>
          <p:cNvSpPr>
            <a:spLocks noChangeShapeType="1"/>
          </p:cNvSpPr>
          <p:nvPr/>
        </p:nvSpPr>
        <p:spPr bwMode="auto">
          <a:xfrm>
            <a:off x="4572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18"/>
          <p:cNvSpPr>
            <a:spLocks noChangeArrowheads="1"/>
          </p:cNvSpPr>
          <p:nvPr/>
        </p:nvSpPr>
        <p:spPr bwMode="auto">
          <a:xfrm>
            <a:off x="2971800" y="12192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19"/>
          <p:cNvSpPr txBox="1">
            <a:spLocks noChangeArrowheads="1"/>
          </p:cNvSpPr>
          <p:nvPr/>
        </p:nvSpPr>
        <p:spPr bwMode="auto">
          <a:xfrm>
            <a:off x="3352800" y="1295400"/>
            <a:ext cx="263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id2</a:t>
            </a:r>
          </a:p>
          <a:p>
            <a:r>
              <a:rPr lang="en-US"/>
              <a:t>Temp1 := Temp1 * 1.8</a:t>
            </a:r>
          </a:p>
          <a:p>
            <a:r>
              <a:rPr lang="en-US"/>
              <a:t>Temp1 := Temp1 + 32.0</a:t>
            </a:r>
          </a:p>
          <a:p>
            <a:r>
              <a:rPr lang="en-US"/>
              <a:t>id1 := Temp1</a:t>
            </a:r>
          </a:p>
        </p:txBody>
      </p:sp>
      <p:sp>
        <p:nvSpPr>
          <p:cNvPr id="39954" name="Text Box 20"/>
          <p:cNvSpPr txBox="1">
            <a:spLocks noChangeArrowheads="1"/>
          </p:cNvSpPr>
          <p:nvPr/>
        </p:nvSpPr>
        <p:spPr bwMode="auto">
          <a:xfrm>
            <a:off x="6858000" y="1676400"/>
            <a:ext cx="142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optimized code </a:t>
            </a:r>
          </a:p>
        </p:txBody>
      </p:sp>
      <p:sp>
        <p:nvSpPr>
          <p:cNvPr id="39955" name="Line 21"/>
          <p:cNvSpPr>
            <a:spLocks noChangeShapeType="1"/>
          </p:cNvSpPr>
          <p:nvPr/>
        </p:nvSpPr>
        <p:spPr bwMode="auto">
          <a:xfrm flipH="1">
            <a:off x="6324600" y="182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6" name="Rectangle 22"/>
          <p:cNvSpPr>
            <a:spLocks noChangeArrowheads="1"/>
          </p:cNvSpPr>
          <p:nvPr/>
        </p:nvSpPr>
        <p:spPr bwMode="auto">
          <a:xfrm>
            <a:off x="3352800" y="3962400"/>
            <a:ext cx="2438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3"/>
          <p:cNvSpPr txBox="1">
            <a:spLocks noChangeArrowheads="1"/>
          </p:cNvSpPr>
          <p:nvPr/>
        </p:nvSpPr>
        <p:spPr bwMode="auto">
          <a:xfrm>
            <a:off x="3733800" y="4038600"/>
            <a:ext cx="17208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movf   id2, r1</a:t>
            </a:r>
          </a:p>
          <a:p>
            <a:r>
              <a:rPr lang="en-US"/>
              <a:t>mulf   #1.8, r1</a:t>
            </a:r>
          </a:p>
          <a:p>
            <a:r>
              <a:rPr lang="en-US"/>
              <a:t>addf   #32.0, r1</a:t>
            </a:r>
          </a:p>
          <a:p>
            <a:r>
              <a:rPr lang="en-US"/>
              <a:t>movf   r1, id1</a:t>
            </a:r>
          </a:p>
        </p:txBody>
      </p:sp>
      <p:sp>
        <p:nvSpPr>
          <p:cNvPr id="39958" name="Text Box 24"/>
          <p:cNvSpPr txBox="1">
            <a:spLocks noChangeArrowheads="1"/>
          </p:cNvSpPr>
          <p:nvPr/>
        </p:nvSpPr>
        <p:spPr bwMode="auto">
          <a:xfrm>
            <a:off x="6858000" y="4419600"/>
            <a:ext cx="19288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assembly instructions </a:t>
            </a:r>
          </a:p>
        </p:txBody>
      </p:sp>
      <p:sp>
        <p:nvSpPr>
          <p:cNvPr id="39959" name="Line 25"/>
          <p:cNvSpPr>
            <a:spLocks noChangeShapeType="1"/>
          </p:cNvSpPr>
          <p:nvPr/>
        </p:nvSpPr>
        <p:spPr bwMode="auto">
          <a:xfrm flipH="1">
            <a:off x="63246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A122A6-29C6-49A4-A42C-A4CA28CB4093}" type="slidenum">
              <a:rPr lang="en-US"/>
              <a:pPr/>
              <a:t>13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1989" name="Line 31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32"/>
          <p:cNvSpPr txBox="1">
            <a:spLocks noChangeArrowheads="1"/>
          </p:cNvSpPr>
          <p:nvPr/>
        </p:nvSpPr>
        <p:spPr bwMode="auto">
          <a:xfrm>
            <a:off x="669925" y="1408113"/>
            <a:ext cx="77279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Lexical analyzer: </a:t>
            </a:r>
          </a:p>
          <a:p>
            <a:pPr marL="457200" indent="-457200"/>
            <a:r>
              <a:rPr lang="en-US"/>
              <a:t>	Gathers the characters of the source program into lexical units.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Lexical units of a program are:</a:t>
            </a:r>
          </a:p>
          <a:p>
            <a:pPr marL="457200" indent="-457200"/>
            <a:r>
              <a:rPr lang="en-US"/>
              <a:t>		identifiers</a:t>
            </a:r>
          </a:p>
          <a:p>
            <a:pPr marL="457200" indent="-457200"/>
            <a:r>
              <a:rPr lang="en-US"/>
              <a:t>		special words (reserved words)</a:t>
            </a:r>
          </a:p>
          <a:p>
            <a:pPr marL="457200" indent="-457200"/>
            <a:r>
              <a:rPr lang="en-US"/>
              <a:t>		operators</a:t>
            </a:r>
          </a:p>
          <a:p>
            <a:pPr marL="457200" indent="-457200"/>
            <a:r>
              <a:rPr lang="en-US"/>
              <a:t>		special symbols</a:t>
            </a:r>
          </a:p>
          <a:p>
            <a:pPr marL="457200" indent="-457200"/>
            <a:r>
              <a:rPr lang="en-US"/>
              <a:t>		</a:t>
            </a:r>
            <a:r>
              <a:rPr lang="en-US" b="1" u="sng"/>
              <a:t>Comments are ignored!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Syntax analyzer:</a:t>
            </a:r>
            <a:endParaRPr lang="en-US"/>
          </a:p>
          <a:p>
            <a:pPr marL="457200" indent="-457200"/>
            <a:r>
              <a:rPr lang="en-US"/>
              <a:t>	Takes lexical units from the lexical analyzer and use them to construct</a:t>
            </a:r>
          </a:p>
          <a:p>
            <a:pPr marL="457200" indent="-457200"/>
            <a:r>
              <a:rPr lang="en-US"/>
              <a:t>	a hierarchical structure called </a:t>
            </a:r>
            <a:r>
              <a:rPr lang="en-US" b="1"/>
              <a:t>parse tree</a:t>
            </a:r>
            <a:endParaRPr lang="en-US"/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Parse trees represent the syntactic structure of the program.  </a:t>
            </a:r>
          </a:p>
          <a:p>
            <a:pPr marL="457200" indent="-457200"/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8132D-3DAA-4D27-9D8A-1A9ED91DCE8A}" type="slidenum">
              <a:rPr lang="en-US"/>
              <a:pPr/>
              <a:t>14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34695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Intermediate code: </a:t>
            </a:r>
          </a:p>
          <a:p>
            <a:pPr marL="457200" indent="-457200"/>
            <a:r>
              <a:rPr lang="en-US"/>
              <a:t>	Produces a program in a different lenguage representation:</a:t>
            </a:r>
          </a:p>
          <a:p>
            <a:pPr marL="457200" indent="-457200"/>
            <a:r>
              <a:rPr lang="en-US"/>
              <a:t>		Assembly language</a:t>
            </a:r>
          </a:p>
          <a:p>
            <a:pPr marL="457200" indent="-457200"/>
            <a:r>
              <a:rPr lang="en-US"/>
              <a:t>		Similar to assembly language</a:t>
            </a:r>
          </a:p>
          <a:p>
            <a:pPr marL="457200" indent="-457200"/>
            <a:r>
              <a:rPr lang="en-US"/>
              <a:t>		Something higher than assembly language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	Note: semantic analysis is an integral part of the intermediate </a:t>
            </a:r>
          </a:p>
          <a:p>
            <a:pPr marL="457200" indent="-457200"/>
            <a:r>
              <a:rPr lang="en-US"/>
              <a:t>		          code generator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Optimization:</a:t>
            </a:r>
            <a:endParaRPr lang="en-US"/>
          </a:p>
          <a:p>
            <a:pPr marL="457200" indent="-457200"/>
            <a:r>
              <a:rPr lang="en-US"/>
              <a:t>	Makes programs smaller or faster or both.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Most optimization is done in the intermediate code. </a:t>
            </a:r>
          </a:p>
          <a:p>
            <a:pPr marL="457200" indent="-457200"/>
            <a:r>
              <a:rPr lang="en-US"/>
              <a:t>	(i.e. tree reduction, vectorization)   </a:t>
            </a:r>
          </a:p>
          <a:p>
            <a:pPr marL="457200" indent="-457200"/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4A4C6C-26E4-46EF-AA97-D775118B0CF7}" type="slidenum">
              <a:rPr lang="en-US"/>
              <a:pPr/>
              <a:t>15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3850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Code generator: </a:t>
            </a:r>
          </a:p>
          <a:p>
            <a:pPr marL="457200" indent="-457200"/>
            <a:r>
              <a:rPr lang="en-US"/>
              <a:t>	 Translate the optimized intermediate code into machine language.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The symbol table:</a:t>
            </a:r>
            <a:endParaRPr lang="en-US"/>
          </a:p>
          <a:p>
            <a:pPr marL="457200" indent="-457200"/>
            <a:r>
              <a:rPr lang="en-US"/>
              <a:t>	 Serve as a database for the compilation process.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Contents type and attribute information of each user-defined</a:t>
            </a:r>
          </a:p>
          <a:p>
            <a:pPr marL="457200" indent="-457200"/>
            <a:r>
              <a:rPr lang="en-US"/>
              <a:t>	name in the program.</a:t>
            </a:r>
          </a:p>
          <a:p>
            <a:pPr marL="457200" indent="-457200"/>
            <a:endParaRPr lang="en-US" b="1" u="sng"/>
          </a:p>
        </p:txBody>
      </p:sp>
      <p:sp>
        <p:nvSpPr>
          <p:cNvPr id="46087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46088" name="Rectangle 13"/>
          <p:cNvSpPr>
            <a:spLocks noChangeArrowheads="1"/>
          </p:cNvSpPr>
          <p:nvPr/>
        </p:nvSpPr>
        <p:spPr bwMode="auto">
          <a:xfrm>
            <a:off x="3216275" y="4267200"/>
            <a:ext cx="2955925" cy="1030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Line 14"/>
          <p:cNvSpPr>
            <a:spLocks noChangeShapeType="1"/>
          </p:cNvSpPr>
          <p:nvPr/>
        </p:nvSpPr>
        <p:spPr bwMode="auto">
          <a:xfrm>
            <a:off x="3216275" y="4764088"/>
            <a:ext cx="2955925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0" name="Line 15"/>
          <p:cNvSpPr>
            <a:spLocks noChangeShapeType="1"/>
          </p:cNvSpPr>
          <p:nvPr/>
        </p:nvSpPr>
        <p:spPr bwMode="auto">
          <a:xfrm>
            <a:off x="4283075" y="4230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1" name="Text Box 16"/>
          <p:cNvSpPr txBox="1">
            <a:spLocks noChangeArrowheads="1"/>
          </p:cNvSpPr>
          <p:nvPr/>
        </p:nvSpPr>
        <p:spPr bwMode="auto">
          <a:xfrm>
            <a:off x="3200400" y="43434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46092" name="Text Box 17"/>
          <p:cNvSpPr txBox="1">
            <a:spLocks noChangeArrowheads="1"/>
          </p:cNvSpPr>
          <p:nvPr/>
        </p:nvSpPr>
        <p:spPr bwMode="auto">
          <a:xfrm>
            <a:off x="3200400" y="4800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2743200" y="4343400"/>
            <a:ext cx="31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46094" name="Text Box 19"/>
          <p:cNvSpPr txBox="1">
            <a:spLocks noChangeArrowheads="1"/>
          </p:cNvSpPr>
          <p:nvPr/>
        </p:nvSpPr>
        <p:spPr bwMode="auto">
          <a:xfrm>
            <a:off x="2590800" y="5715000"/>
            <a:ext cx="335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Index     name           type         attributes</a:t>
            </a:r>
          </a:p>
        </p:txBody>
      </p:sp>
      <p:sp>
        <p:nvSpPr>
          <p:cNvPr id="46095" name="Line 20"/>
          <p:cNvSpPr>
            <a:spLocks noChangeShapeType="1"/>
          </p:cNvSpPr>
          <p:nvPr/>
        </p:nvSpPr>
        <p:spPr bwMode="auto">
          <a:xfrm flipV="1">
            <a:off x="35814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6" name="Line 21"/>
          <p:cNvSpPr>
            <a:spLocks noChangeShapeType="1"/>
          </p:cNvSpPr>
          <p:nvPr/>
        </p:nvSpPr>
        <p:spPr bwMode="auto">
          <a:xfrm flipV="1">
            <a:off x="44958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7" name="Line 22"/>
          <p:cNvSpPr>
            <a:spLocks noChangeShapeType="1"/>
          </p:cNvSpPr>
          <p:nvPr/>
        </p:nvSpPr>
        <p:spPr bwMode="auto">
          <a:xfrm flipV="1">
            <a:off x="2895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8" name="Line 24"/>
          <p:cNvSpPr>
            <a:spLocks noChangeShapeType="1"/>
          </p:cNvSpPr>
          <p:nvPr/>
        </p:nvSpPr>
        <p:spPr bwMode="auto">
          <a:xfrm flipV="1">
            <a:off x="4800600" y="4267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9" name="Line 26"/>
          <p:cNvSpPr>
            <a:spLocks noChangeShapeType="1"/>
          </p:cNvSpPr>
          <p:nvPr/>
        </p:nvSpPr>
        <p:spPr bwMode="auto">
          <a:xfrm flipV="1">
            <a:off x="5562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502F54-71CF-46F5-BFEA-F77E4998C559}" type="slidenum">
              <a:rPr lang="en-US"/>
              <a:pPr/>
              <a:t>16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2677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Machine language </a:t>
            </a:r>
          </a:p>
          <a:p>
            <a:pPr marL="457200" indent="-457200"/>
            <a:r>
              <a:rPr lang="en-US"/>
              <a:t>	A program in its machine language form needs in general </a:t>
            </a:r>
          </a:p>
          <a:p>
            <a:pPr marL="457200" indent="-457200"/>
            <a:r>
              <a:rPr lang="en-US"/>
              <a:t>	-- To be translated to object code for execution</a:t>
            </a:r>
          </a:p>
          <a:p>
            <a:pPr marL="457200" indent="-457200"/>
            <a:r>
              <a:rPr lang="en-US"/>
              <a:t>	-- To translate the program from its machine language form </a:t>
            </a:r>
          </a:p>
          <a:p>
            <a:pPr marL="457200" indent="-457200"/>
            <a:r>
              <a:rPr lang="en-US"/>
              <a:t>	    (assembly language) into object code, an assembler is required.</a:t>
            </a:r>
          </a:p>
          <a:p>
            <a:pPr marL="457200" indent="-457200"/>
            <a:r>
              <a:rPr lang="en-US"/>
              <a:t>	--  An assembler is a program that translate machine code into object code</a:t>
            </a:r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1524000" y="37338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1600200" y="3886200"/>
            <a:ext cx="142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Machine language</a:t>
            </a:r>
          </a:p>
        </p:txBody>
      </p:sp>
      <p:sp>
        <p:nvSpPr>
          <p:cNvPr id="48137" name="Rectangle 8"/>
          <p:cNvSpPr>
            <a:spLocks noChangeArrowheads="1"/>
          </p:cNvSpPr>
          <p:nvPr/>
        </p:nvSpPr>
        <p:spPr bwMode="auto">
          <a:xfrm>
            <a:off x="3581400" y="37338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3733800" y="3886200"/>
            <a:ext cx="928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Assembler</a:t>
            </a:r>
          </a:p>
        </p:txBody>
      </p:sp>
      <p:sp>
        <p:nvSpPr>
          <p:cNvPr id="48139" name="Line 14"/>
          <p:cNvSpPr>
            <a:spLocks noChangeShapeType="1"/>
          </p:cNvSpPr>
          <p:nvPr/>
        </p:nvSpPr>
        <p:spPr bwMode="auto">
          <a:xfrm>
            <a:off x="31242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0" name="Line 17"/>
          <p:cNvSpPr>
            <a:spLocks noChangeShapeType="1"/>
          </p:cNvSpPr>
          <p:nvPr/>
        </p:nvSpPr>
        <p:spPr bwMode="auto">
          <a:xfrm>
            <a:off x="50292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1" name="Oval 18"/>
          <p:cNvSpPr>
            <a:spLocks noChangeArrowheads="1"/>
          </p:cNvSpPr>
          <p:nvPr/>
        </p:nvSpPr>
        <p:spPr bwMode="auto">
          <a:xfrm>
            <a:off x="5486400" y="37338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Text Box 19"/>
          <p:cNvSpPr txBox="1">
            <a:spLocks noChangeArrowheads="1"/>
          </p:cNvSpPr>
          <p:nvPr/>
        </p:nvSpPr>
        <p:spPr bwMode="auto">
          <a:xfrm>
            <a:off x="5791200" y="3962400"/>
            <a:ext cx="1006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Object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A79C78-4948-4DC8-80BC-7F7D4A5AB72A}" type="slidenum">
              <a:rPr lang="en-US"/>
              <a:pPr/>
              <a:t>17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6664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Machine language </a:t>
            </a:r>
          </a:p>
          <a:p>
            <a:pPr marL="457200" indent="-457200"/>
            <a:r>
              <a:rPr lang="en-US"/>
              <a:t>	To run a program in its object code form, it needs in general </a:t>
            </a:r>
          </a:p>
          <a:p>
            <a:pPr marL="457200" indent="-457200"/>
            <a:r>
              <a:rPr lang="en-US"/>
              <a:t>	-- some other code (libraries)</a:t>
            </a:r>
          </a:p>
          <a:p>
            <a:pPr marL="457200" indent="-457200"/>
            <a:r>
              <a:rPr lang="en-US"/>
              <a:t>	-- programs from the O.S. (i.e. input/output routines)</a:t>
            </a:r>
            <a:endParaRPr lang="en-US" b="1" u="sng"/>
          </a:p>
        </p:txBody>
      </p:sp>
      <p:sp>
        <p:nvSpPr>
          <p:cNvPr id="50183" name="Oval 5"/>
          <p:cNvSpPr>
            <a:spLocks noChangeArrowheads="1"/>
          </p:cNvSpPr>
          <p:nvPr/>
        </p:nvSpPr>
        <p:spPr bwMode="auto">
          <a:xfrm>
            <a:off x="381000" y="36576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Text Box 6"/>
          <p:cNvSpPr txBox="1">
            <a:spLocks noChangeArrowheads="1"/>
          </p:cNvSpPr>
          <p:nvPr/>
        </p:nvSpPr>
        <p:spPr bwMode="auto">
          <a:xfrm>
            <a:off x="609600" y="3810000"/>
            <a:ext cx="1006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Object code</a:t>
            </a:r>
          </a:p>
        </p:txBody>
      </p:sp>
      <p:sp>
        <p:nvSpPr>
          <p:cNvPr id="50185" name="Rectangle 8"/>
          <p:cNvSpPr>
            <a:spLocks noChangeArrowheads="1"/>
          </p:cNvSpPr>
          <p:nvPr/>
        </p:nvSpPr>
        <p:spPr bwMode="auto">
          <a:xfrm>
            <a:off x="2438400" y="3657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2819400" y="3810000"/>
            <a:ext cx="59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Linker</a:t>
            </a:r>
          </a:p>
        </p:txBody>
      </p:sp>
      <p:sp>
        <p:nvSpPr>
          <p:cNvPr id="50187" name="Rectangle 10"/>
          <p:cNvSpPr>
            <a:spLocks noChangeArrowheads="1"/>
          </p:cNvSpPr>
          <p:nvPr/>
        </p:nvSpPr>
        <p:spPr bwMode="auto">
          <a:xfrm>
            <a:off x="2438400" y="25908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Text Box 11"/>
          <p:cNvSpPr txBox="1">
            <a:spLocks noChangeArrowheads="1"/>
          </p:cNvSpPr>
          <p:nvPr/>
        </p:nvSpPr>
        <p:spPr bwMode="auto">
          <a:xfrm>
            <a:off x="2743200" y="2743200"/>
            <a:ext cx="765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Libraries</a:t>
            </a:r>
          </a:p>
        </p:txBody>
      </p:sp>
      <p:sp>
        <p:nvSpPr>
          <p:cNvPr id="50189" name="Rectangle 12"/>
          <p:cNvSpPr>
            <a:spLocks noChangeArrowheads="1"/>
          </p:cNvSpPr>
          <p:nvPr/>
        </p:nvSpPr>
        <p:spPr bwMode="auto">
          <a:xfrm>
            <a:off x="2438400" y="4800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Text Box 13"/>
          <p:cNvSpPr txBox="1">
            <a:spLocks noChangeArrowheads="1"/>
          </p:cNvSpPr>
          <p:nvPr/>
        </p:nvSpPr>
        <p:spPr bwMode="auto">
          <a:xfrm>
            <a:off x="2590800" y="4953000"/>
            <a:ext cx="107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O.S. routines</a:t>
            </a:r>
          </a:p>
          <a:p>
            <a:r>
              <a:rPr lang="en-US" sz="1200"/>
              <a:t>(I/O routines)</a:t>
            </a:r>
          </a:p>
        </p:txBody>
      </p:sp>
      <p:sp>
        <p:nvSpPr>
          <p:cNvPr id="50191" name="Line 14"/>
          <p:cNvSpPr>
            <a:spLocks noChangeShapeType="1"/>
          </p:cNvSpPr>
          <p:nvPr/>
        </p:nvSpPr>
        <p:spPr bwMode="auto">
          <a:xfrm>
            <a:off x="1981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2" name="Line 15"/>
          <p:cNvSpPr>
            <a:spLocks noChangeShapeType="1"/>
          </p:cNvSpPr>
          <p:nvPr/>
        </p:nvSpPr>
        <p:spPr bwMode="auto">
          <a:xfrm>
            <a:off x="31242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3" name="Line 16"/>
          <p:cNvSpPr>
            <a:spLocks noChangeShapeType="1"/>
          </p:cNvSpPr>
          <p:nvPr/>
        </p:nvSpPr>
        <p:spPr bwMode="auto">
          <a:xfrm flipV="1">
            <a:off x="31242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4" name="Line 17"/>
          <p:cNvSpPr>
            <a:spLocks noChangeShapeType="1"/>
          </p:cNvSpPr>
          <p:nvPr/>
        </p:nvSpPr>
        <p:spPr bwMode="auto">
          <a:xfrm>
            <a:off x="3886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5" name="Oval 18"/>
          <p:cNvSpPr>
            <a:spLocks noChangeArrowheads="1"/>
          </p:cNvSpPr>
          <p:nvPr/>
        </p:nvSpPr>
        <p:spPr bwMode="auto">
          <a:xfrm>
            <a:off x="4343400" y="36576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19"/>
          <p:cNvSpPr txBox="1">
            <a:spLocks noChangeArrowheads="1"/>
          </p:cNvSpPr>
          <p:nvPr/>
        </p:nvSpPr>
        <p:spPr bwMode="auto">
          <a:xfrm>
            <a:off x="4495800" y="3810000"/>
            <a:ext cx="1171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Executable file</a:t>
            </a:r>
          </a:p>
        </p:txBody>
      </p:sp>
      <p:sp>
        <p:nvSpPr>
          <p:cNvPr id="50197" name="Rectangle 20"/>
          <p:cNvSpPr>
            <a:spLocks noChangeArrowheads="1"/>
          </p:cNvSpPr>
          <p:nvPr/>
        </p:nvSpPr>
        <p:spPr bwMode="auto">
          <a:xfrm>
            <a:off x="6400800" y="3657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Text Box 21"/>
          <p:cNvSpPr txBox="1">
            <a:spLocks noChangeArrowheads="1"/>
          </p:cNvSpPr>
          <p:nvPr/>
        </p:nvSpPr>
        <p:spPr bwMode="auto">
          <a:xfrm>
            <a:off x="6781800" y="3810000"/>
            <a:ext cx="655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Loader</a:t>
            </a:r>
          </a:p>
        </p:txBody>
      </p:sp>
      <p:sp>
        <p:nvSpPr>
          <p:cNvPr id="50199" name="Line 22"/>
          <p:cNvSpPr>
            <a:spLocks noChangeShapeType="1"/>
          </p:cNvSpPr>
          <p:nvPr/>
        </p:nvSpPr>
        <p:spPr bwMode="auto">
          <a:xfrm>
            <a:off x="59436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200" name="Line 23"/>
          <p:cNvSpPr>
            <a:spLocks noChangeShapeType="1"/>
          </p:cNvSpPr>
          <p:nvPr/>
        </p:nvSpPr>
        <p:spPr bwMode="auto">
          <a:xfrm>
            <a:off x="7086600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201" name="AutoShape 24"/>
          <p:cNvSpPr>
            <a:spLocks noChangeArrowheads="1"/>
          </p:cNvSpPr>
          <p:nvPr/>
        </p:nvSpPr>
        <p:spPr bwMode="auto">
          <a:xfrm>
            <a:off x="6400800" y="5105400"/>
            <a:ext cx="1371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AutoShape 25"/>
          <p:cNvSpPr>
            <a:spLocks noChangeArrowheads="1"/>
          </p:cNvSpPr>
          <p:nvPr/>
        </p:nvSpPr>
        <p:spPr bwMode="auto">
          <a:xfrm>
            <a:off x="6629400" y="5257800"/>
            <a:ext cx="869950" cy="29368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405F7-D4FD-4A6C-9111-CF43567DE7D3}" type="slidenum">
              <a:rPr lang="en-US"/>
              <a:pPr/>
              <a:t>18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762000" y="1828800"/>
            <a:ext cx="747395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Programs are interpreted (executed) by another program called </a:t>
            </a:r>
          </a:p>
          <a:p>
            <a:pPr marL="457200" indent="-457200"/>
            <a:r>
              <a:rPr lang="en-US" b="1"/>
              <a:t>the interpreter.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	Advantages: Easy implementation of many source-level </a:t>
            </a:r>
          </a:p>
          <a:p>
            <a:pPr marL="457200" indent="-457200"/>
            <a:r>
              <a:rPr lang="en-US" b="1"/>
              <a:t>	debugging operations, because all run-time errors operations</a:t>
            </a:r>
          </a:p>
          <a:p>
            <a:pPr marL="457200" indent="-457200"/>
            <a:r>
              <a:rPr lang="en-US" b="1"/>
              <a:t>	refer to  source-level units. 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	Disadvantages: 10 to 100 times slower because statements are</a:t>
            </a:r>
          </a:p>
          <a:p>
            <a:pPr marL="457200" indent="-457200"/>
            <a:r>
              <a:rPr lang="en-US" b="1"/>
              <a:t>	interpreted each time the statement is executed.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 u="sng"/>
              <a:t>Background</a:t>
            </a:r>
            <a:r>
              <a:rPr lang="en-US" b="1"/>
              <a:t>:</a:t>
            </a:r>
          </a:p>
          <a:p>
            <a:pPr marL="457200" indent="-457200"/>
            <a:r>
              <a:rPr lang="en-US" b="1"/>
              <a:t>Early sixties </a:t>
            </a:r>
            <a:r>
              <a:rPr lang="en-US" b="1">
                <a:sym typeface="Wingdings" pitchFamily="2" charset="2"/>
              </a:rPr>
              <a:t> APL, SNOBOL, Lisp.</a:t>
            </a:r>
          </a:p>
          <a:p>
            <a:pPr marL="457200" indent="-457200"/>
            <a:r>
              <a:rPr lang="en-US" b="1"/>
              <a:t>By the 80s </a:t>
            </a:r>
            <a:r>
              <a:rPr lang="en-US" b="1">
                <a:sym typeface="Wingdings" pitchFamily="2" charset="2"/>
              </a:rPr>
              <a:t> rarely used.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Recent years  Significant comeback ( some Web scripting 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	              languages: JavaScritp, php)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20C20A-E836-4273-9421-E9424798CDB8}" type="slidenum">
              <a:rPr lang="en-US"/>
              <a:pPr/>
              <a:t>19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Oval 5"/>
          <p:cNvSpPr>
            <a:spLocks noChangeArrowheads="1"/>
          </p:cNvSpPr>
          <p:nvPr/>
        </p:nvSpPr>
        <p:spPr bwMode="auto">
          <a:xfrm>
            <a:off x="3581400" y="1676400"/>
            <a:ext cx="1905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4022725" y="1865313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Source</a:t>
            </a:r>
          </a:p>
          <a:p>
            <a:r>
              <a:rPr lang="en-US"/>
              <a:t>program</a:t>
            </a:r>
          </a:p>
        </p:txBody>
      </p:sp>
      <p:sp>
        <p:nvSpPr>
          <p:cNvPr id="54280" name="Rectangle 7"/>
          <p:cNvSpPr>
            <a:spLocks noChangeArrowheads="1"/>
          </p:cNvSpPr>
          <p:nvPr/>
        </p:nvSpPr>
        <p:spPr bwMode="auto">
          <a:xfrm>
            <a:off x="3505200" y="2971800"/>
            <a:ext cx="2057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3946525" y="338931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Interpreter</a:t>
            </a:r>
          </a:p>
        </p:txBody>
      </p:sp>
      <p:sp>
        <p:nvSpPr>
          <p:cNvPr id="54282" name="Oval 9"/>
          <p:cNvSpPr>
            <a:spLocks noChangeArrowheads="1"/>
          </p:cNvSpPr>
          <p:nvPr/>
        </p:nvSpPr>
        <p:spPr bwMode="auto">
          <a:xfrm>
            <a:off x="6553200" y="31242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6705600" y="33528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 data</a:t>
            </a:r>
          </a:p>
        </p:txBody>
      </p:sp>
      <p:sp>
        <p:nvSpPr>
          <p:cNvPr id="54284" name="Line 11"/>
          <p:cNvSpPr>
            <a:spLocks noChangeShapeType="1"/>
          </p:cNvSpPr>
          <p:nvPr/>
        </p:nvSpPr>
        <p:spPr bwMode="auto">
          <a:xfrm>
            <a:off x="4572000" y="2590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5" name="Line 12"/>
          <p:cNvSpPr>
            <a:spLocks noChangeShapeType="1"/>
          </p:cNvSpPr>
          <p:nvPr/>
        </p:nvSpPr>
        <p:spPr bwMode="auto">
          <a:xfrm flipH="1">
            <a:off x="5562600" y="3581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6" name="Line 13"/>
          <p:cNvSpPr>
            <a:spLocks noChangeShapeType="1"/>
          </p:cNvSpPr>
          <p:nvPr/>
        </p:nvSpPr>
        <p:spPr bwMode="auto">
          <a:xfrm>
            <a:off x="45720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4191000" y="47244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D5302-74B5-4A25-8E4B-02AD0D786021}" type="slidenum">
              <a:rPr lang="en-US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Compilers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And 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Interpreters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CF340-BFC8-42B8-A488-64BCFEBA30B6}" type="slidenum">
              <a:rPr lang="en-US"/>
              <a:pPr/>
              <a:t>20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Hybrid implementation systems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Oval 4"/>
          <p:cNvSpPr>
            <a:spLocks noChangeArrowheads="1"/>
          </p:cNvSpPr>
          <p:nvPr/>
        </p:nvSpPr>
        <p:spPr bwMode="auto">
          <a:xfrm>
            <a:off x="457200" y="1752600"/>
            <a:ext cx="1524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Java</a:t>
            </a:r>
          </a:p>
          <a:p>
            <a:r>
              <a:rPr lang="en-US"/>
              <a:t>program</a:t>
            </a:r>
          </a:p>
        </p:txBody>
      </p:sp>
      <p:sp>
        <p:nvSpPr>
          <p:cNvPr id="56328" name="Rectangle 6"/>
          <p:cNvSpPr>
            <a:spLocks noChangeArrowheads="1"/>
          </p:cNvSpPr>
          <p:nvPr/>
        </p:nvSpPr>
        <p:spPr bwMode="auto">
          <a:xfrm>
            <a:off x="168275" y="3087688"/>
            <a:ext cx="2057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Text Box 7"/>
          <p:cNvSpPr txBox="1">
            <a:spLocks noChangeArrowheads="1"/>
          </p:cNvSpPr>
          <p:nvPr/>
        </p:nvSpPr>
        <p:spPr bwMode="auto">
          <a:xfrm>
            <a:off x="609600" y="3505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Translator</a:t>
            </a:r>
          </a:p>
        </p:txBody>
      </p:sp>
      <p:sp>
        <p:nvSpPr>
          <p:cNvPr id="56330" name="Oval 8"/>
          <p:cNvSpPr>
            <a:spLocks noChangeArrowheads="1"/>
          </p:cNvSpPr>
          <p:nvPr/>
        </p:nvSpPr>
        <p:spPr bwMode="auto">
          <a:xfrm>
            <a:off x="3216275" y="3240088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Text Box 9"/>
          <p:cNvSpPr txBox="1">
            <a:spLocks noChangeArrowheads="1"/>
          </p:cNvSpPr>
          <p:nvPr/>
        </p:nvSpPr>
        <p:spPr bwMode="auto">
          <a:xfrm>
            <a:off x="3368675" y="346868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</p:txBody>
      </p:sp>
      <p:sp>
        <p:nvSpPr>
          <p:cNvPr id="56332" name="Line 10"/>
          <p:cNvSpPr>
            <a:spLocks noChangeShapeType="1"/>
          </p:cNvSpPr>
          <p:nvPr/>
        </p:nvSpPr>
        <p:spPr bwMode="auto">
          <a:xfrm>
            <a:off x="1235075" y="27066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3" name="Line 11"/>
          <p:cNvSpPr>
            <a:spLocks noChangeShapeType="1"/>
          </p:cNvSpPr>
          <p:nvPr/>
        </p:nvSpPr>
        <p:spPr bwMode="auto">
          <a:xfrm flipH="1">
            <a:off x="2225675" y="36972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184525" y="1408113"/>
            <a:ext cx="5276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They translate high-level language programs to an</a:t>
            </a:r>
          </a:p>
          <a:p>
            <a:r>
              <a:rPr lang="en-US"/>
              <a:t>intermediate language designed to allow easy</a:t>
            </a:r>
          </a:p>
          <a:p>
            <a:r>
              <a:rPr lang="en-US"/>
              <a:t>interpretation </a:t>
            </a:r>
          </a:p>
        </p:txBody>
      </p:sp>
      <p:sp>
        <p:nvSpPr>
          <p:cNvPr id="56335" name="Oval 15"/>
          <p:cNvSpPr>
            <a:spLocks noChangeArrowheads="1"/>
          </p:cNvSpPr>
          <p:nvPr/>
        </p:nvSpPr>
        <p:spPr bwMode="auto">
          <a:xfrm>
            <a:off x="5410200" y="25146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5562600" y="27432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  <a:p>
            <a:r>
              <a:rPr lang="en-US"/>
              <a:t>interpreter</a:t>
            </a:r>
          </a:p>
        </p:txBody>
      </p:sp>
      <p:sp>
        <p:nvSpPr>
          <p:cNvPr id="56337" name="Oval 17"/>
          <p:cNvSpPr>
            <a:spLocks noChangeArrowheads="1"/>
          </p:cNvSpPr>
          <p:nvPr/>
        </p:nvSpPr>
        <p:spPr bwMode="auto">
          <a:xfrm>
            <a:off x="5410200" y="38100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562600" y="40386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  <a:p>
            <a:r>
              <a:rPr lang="en-US"/>
              <a:t>interpreter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200400" y="4267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Intermediate</a:t>
            </a:r>
          </a:p>
          <a:p>
            <a:r>
              <a:rPr lang="en-US"/>
              <a:t>      code</a:t>
            </a:r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 flipV="1">
            <a:off x="4572000" y="3200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4572000" y="3962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7070725" y="2703513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A</a:t>
            </a: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7162800" y="4038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B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746125" y="5370513"/>
            <a:ext cx="535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 PERL and initial implementations of Java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175645-7209-4AD3-89D0-5E90118351B6}" type="slidenum">
              <a:rPr lang="en-US"/>
              <a:pPr/>
              <a:t>21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424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Just-In-Time (JIT) implementation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>
            <a:off x="593725" y="1865313"/>
            <a:ext cx="6432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Programs are translated to an intermediate language.</a:t>
            </a:r>
          </a:p>
          <a:p>
            <a:endParaRPr lang="en-US"/>
          </a:p>
          <a:p>
            <a:r>
              <a:rPr lang="en-US"/>
              <a:t>During execution, it compiles intermediate language methods </a:t>
            </a:r>
          </a:p>
          <a:p>
            <a:r>
              <a:rPr lang="en-US"/>
              <a:t>into machine code when they are called.</a:t>
            </a:r>
          </a:p>
          <a:p>
            <a:endParaRPr lang="en-US"/>
          </a:p>
          <a:p>
            <a:r>
              <a:rPr lang="en-US"/>
              <a:t>The machine code version is kept for subsequent calls.</a:t>
            </a:r>
          </a:p>
          <a:p>
            <a:endParaRPr lang="en-US"/>
          </a:p>
          <a:p>
            <a:r>
              <a:rPr lang="en-US"/>
              <a:t>.NET and Java  programs are implemented with JIT system.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BA232-E81A-4AFA-886A-43435A169FDD}" type="slidenum">
              <a:rPr lang="en-US"/>
              <a:pPr/>
              <a:t>22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042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3878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As in any language, in PL/0  we need </a:t>
            </a:r>
          </a:p>
          <a:p>
            <a:r>
              <a:rPr lang="en-US" b="1">
                <a:solidFill>
                  <a:srgbClr val="0000FF"/>
                </a:solidFill>
              </a:rPr>
              <a:t>to identify what is the vocabulary and  </a:t>
            </a:r>
          </a:p>
          <a:p>
            <a:r>
              <a:rPr lang="en-US" b="1">
                <a:solidFill>
                  <a:srgbClr val="0000FF"/>
                </a:solidFill>
              </a:rPr>
              <a:t>what are the valid names and special</a:t>
            </a:r>
          </a:p>
          <a:p>
            <a:r>
              <a:rPr lang="en-US" b="1">
                <a:solidFill>
                  <a:srgbClr val="0000FF"/>
                </a:solidFill>
              </a:rPr>
              <a:t>symbols that we accept as valid: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80CBDC-5C70-4F77-B182-8C130FF62AAC}" type="slidenum">
              <a:rPr lang="en-US"/>
              <a:pPr/>
              <a:t>23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246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= 7, n = 85;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i,x,y,z,q,r;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mult;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a, b;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&gt;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.</a:t>
            </a:r>
          </a:p>
        </p:txBody>
      </p:sp>
      <p:sp>
        <p:nvSpPr>
          <p:cNvPr id="62471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438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As in any language, in PL/0  we need </a:t>
            </a:r>
          </a:p>
          <a:p>
            <a:r>
              <a:rPr lang="en-US" b="1">
                <a:solidFill>
                  <a:srgbClr val="0000FF"/>
                </a:solidFill>
              </a:rPr>
              <a:t>to identify what is the vocabulary and  </a:t>
            </a:r>
          </a:p>
          <a:p>
            <a:r>
              <a:rPr lang="en-US" b="1">
                <a:solidFill>
                  <a:srgbClr val="0000FF"/>
                </a:solidFill>
              </a:rPr>
              <a:t>what are the valid names and special</a:t>
            </a:r>
          </a:p>
          <a:p>
            <a:r>
              <a:rPr lang="en-US" b="1">
                <a:solidFill>
                  <a:srgbClr val="0000FF"/>
                </a:solidFill>
              </a:rPr>
              <a:t>symbols that we accept as valid: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For instance, in the on the example we </a:t>
            </a:r>
          </a:p>
          <a:p>
            <a:r>
              <a:rPr lang="en-US" b="1">
                <a:solidFill>
                  <a:srgbClr val="0000FF"/>
                </a:solidFill>
              </a:rPr>
              <a:t>notice that there are many </a:t>
            </a:r>
          </a:p>
          <a:p>
            <a:r>
              <a:rPr lang="en-US" b="1">
                <a:solidFill>
                  <a:srgbClr val="0000FF"/>
                </a:solidFill>
              </a:rPr>
              <a:t>reserved words (keywords)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80A950-6DBF-4D30-A410-11568A8C3D83}" type="slidenum">
              <a:rPr lang="en-US"/>
              <a:pPr/>
              <a:t>24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451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7,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85;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i,x,y,z,q,r;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mult;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a, b;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x;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0;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a;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2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a;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2; 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.</a:t>
            </a:r>
          </a:p>
        </p:txBody>
      </p:sp>
      <p:sp>
        <p:nvSpPr>
          <p:cNvPr id="64519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51212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0000"/>
                </a:solidFill>
              </a:rPr>
              <a:t>Also there are some operators and </a:t>
            </a:r>
          </a:p>
          <a:p>
            <a:pPr marL="457200" indent="-457200"/>
            <a:r>
              <a:rPr lang="en-US" b="1">
                <a:solidFill>
                  <a:srgbClr val="FF0000"/>
                </a:solidFill>
              </a:rPr>
              <a:t>special symbols: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FF0000"/>
                </a:solidFill>
              </a:rPr>
              <a:t>Operators ( +, -, *, /,  &lt;, =, &gt;, &lt;=, &lt;&gt;, &gt;=, :=)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ED9268-7CA0-433C-BAEE-7B03C02F9C5A}" type="slidenum">
              <a:rPr lang="en-US"/>
              <a:pPr/>
              <a:t>25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656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7,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85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0</a:t>
            </a:r>
            <a:r>
              <a:rPr lang="en-US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2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5054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0000"/>
                </a:solidFill>
              </a:rPr>
              <a:t>Also there are some operators and </a:t>
            </a:r>
          </a:p>
          <a:p>
            <a:pPr marL="457200" indent="-457200"/>
            <a:r>
              <a:rPr lang="en-US" b="1">
                <a:solidFill>
                  <a:srgbClr val="FF0000"/>
                </a:solidFill>
              </a:rPr>
              <a:t>special symbols: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FF0000"/>
                </a:solidFill>
              </a:rPr>
              <a:t>Operators ( +, -, *, /, &lt;, =, &gt;, &lt;=, &lt;&gt;, &gt;=, :=)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00CC00"/>
                </a:solidFill>
              </a:rPr>
              <a:t>Special symbols</a:t>
            </a:r>
          </a:p>
          <a:p>
            <a:pPr marL="457200" indent="-457200"/>
            <a:r>
              <a:rPr lang="en-US" b="1">
                <a:solidFill>
                  <a:srgbClr val="00CC00"/>
                </a:solidFill>
              </a:rPr>
              <a:t>	 ( 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 )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[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]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, </a:t>
            </a:r>
            <a:r>
              <a:rPr lang="en-US" b="1"/>
              <a:t>, </a:t>
            </a:r>
            <a:r>
              <a:rPr lang="en-US" b="1">
                <a:solidFill>
                  <a:srgbClr val="00CC00"/>
                </a:solidFill>
              </a:rPr>
              <a:t>.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: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9E394-1712-4B3A-B685-0B70A634B93B}" type="slidenum">
              <a:rPr lang="en-US"/>
              <a:pPr/>
              <a:t>26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861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7</a:t>
            </a:r>
            <a:r>
              <a:rPr lang="pt-BR" sz="1400" b="1"/>
              <a:t>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85</a:t>
            </a:r>
            <a:r>
              <a:rPr lang="pt-BR" sz="1400" b="1"/>
              <a:t>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/>
              <a:t>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31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9900"/>
                </a:solidFill>
              </a:rPr>
              <a:t>There are also:</a:t>
            </a:r>
          </a:p>
          <a:p>
            <a:pPr marL="457200" indent="-457200"/>
            <a:r>
              <a:rPr lang="en-US" b="1">
                <a:solidFill>
                  <a:srgbClr val="FF9900"/>
                </a:solidFill>
              </a:rPr>
              <a:t>Numerals such as : 5, 0, 85, 2, 346, . . .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E6F06-FADB-47CA-B3A8-D2E0EDBEE90C}" type="slidenum">
              <a:rPr lang="en-US"/>
              <a:pPr/>
              <a:t>27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7066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7</a:t>
            </a:r>
            <a:r>
              <a:rPr lang="pt-BR" sz="1400" b="1"/>
              <a:t>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85</a:t>
            </a:r>
            <a:r>
              <a:rPr lang="pt-BR" sz="1400" b="1"/>
              <a:t>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/>
              <a:t>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9466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9900"/>
                </a:solidFill>
              </a:rPr>
              <a:t>There are also:</a:t>
            </a:r>
          </a:p>
          <a:p>
            <a:pPr marL="457200" indent="-457200"/>
            <a:r>
              <a:rPr lang="en-US" b="1">
                <a:solidFill>
                  <a:srgbClr val="FF9900"/>
                </a:solidFill>
              </a:rPr>
              <a:t>Numerals such as : 5, 0, 85, 2, 346, . . .</a:t>
            </a:r>
          </a:p>
          <a:p>
            <a:pPr marL="457200" indent="-457200"/>
            <a:endParaRPr lang="en-US" b="1">
              <a:solidFill>
                <a:srgbClr val="FF9900"/>
              </a:solidFill>
            </a:endParaRPr>
          </a:p>
          <a:p>
            <a:pPr marL="457200" indent="-457200"/>
            <a:r>
              <a:rPr lang="en-US" b="1"/>
              <a:t>And names (identifiers): </a:t>
            </a:r>
          </a:p>
          <a:p>
            <a:pPr marL="457200" indent="-457200"/>
            <a:r>
              <a:rPr lang="en-US" b="1"/>
              <a:t>A letter </a:t>
            </a:r>
          </a:p>
          <a:p>
            <a:pPr marL="457200" indent="-457200"/>
            <a:r>
              <a:rPr lang="en-US" b="1"/>
              <a:t>or a letter followed by more letters</a:t>
            </a:r>
          </a:p>
          <a:p>
            <a:pPr marL="457200" indent="-457200"/>
            <a:r>
              <a:rPr lang="en-US" b="1"/>
              <a:t>or a letter followed by more letters or digits.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Examples: x, m, celsious, mult, intel486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36F0F-DAC0-4517-8BC2-7F079A2B02D1}" type="slidenum">
              <a:rPr lang="en-US"/>
              <a:pPr/>
              <a:t>28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270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72711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8323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In addition there are also:</a:t>
            </a:r>
          </a:p>
          <a:p>
            <a:r>
              <a:rPr lang="en-US" b="1">
                <a:solidFill>
                  <a:srgbClr val="0000FF"/>
                </a:solidFill>
              </a:rPr>
              <a:t>Comments: </a:t>
            </a:r>
          </a:p>
          <a:p>
            <a:r>
              <a:rPr lang="en-US" b="1">
                <a:solidFill>
                  <a:srgbClr val="0000FF"/>
                </a:solidFill>
              </a:rPr>
              <a:t>	  /* in C */</a:t>
            </a:r>
          </a:p>
          <a:p>
            <a:r>
              <a:rPr lang="en-US" b="1">
                <a:solidFill>
                  <a:srgbClr val="0000FF"/>
                </a:solidFill>
              </a:rPr>
              <a:t>	  (* in Pascal *) 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Separators:</a:t>
            </a:r>
          </a:p>
          <a:p>
            <a:r>
              <a:rPr lang="en-US" b="1">
                <a:solidFill>
                  <a:srgbClr val="0000FF"/>
                </a:solidFill>
              </a:rPr>
              <a:t>       white spaces</a:t>
            </a:r>
          </a:p>
          <a:p>
            <a:r>
              <a:rPr lang="en-US" b="1">
                <a:solidFill>
                  <a:srgbClr val="0000FF"/>
                </a:solidFill>
              </a:rPr>
              <a:t>       invisible characters like: tab </a:t>
            </a:r>
            <a:r>
              <a:rPr lang="ja-JP" altLang="en-US" b="1">
                <a:solidFill>
                  <a:srgbClr val="0000FF"/>
                </a:solidFill>
              </a:rPr>
              <a:t>“</a:t>
            </a:r>
            <a:r>
              <a:rPr lang="en-US" altLang="ja-JP" b="1">
                <a:solidFill>
                  <a:srgbClr val="0000FF"/>
                </a:solidFill>
              </a:rPr>
              <a:t>\t</a:t>
            </a:r>
            <a:r>
              <a:rPr lang="ja-JP" altLang="en-US" b="1">
                <a:solidFill>
                  <a:srgbClr val="0000FF"/>
                </a:solidFill>
              </a:rPr>
              <a:t>”</a:t>
            </a:r>
            <a:endParaRPr lang="en-US" altLang="ja-JP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			       new line </a:t>
            </a:r>
            <a:r>
              <a:rPr lang="ja-JP" altLang="en-US" b="1">
                <a:solidFill>
                  <a:srgbClr val="0000FF"/>
                </a:solidFill>
              </a:rPr>
              <a:t>“</a:t>
            </a:r>
            <a:r>
              <a:rPr lang="en-US" altLang="ja-JP" b="1">
                <a:solidFill>
                  <a:srgbClr val="0000FF"/>
                </a:solidFill>
              </a:rPr>
              <a:t>\n</a:t>
            </a:r>
            <a:r>
              <a:rPr lang="ja-JP" altLang="en-US" b="1">
                <a:solidFill>
                  <a:srgbClr val="0000FF"/>
                </a:solidFill>
              </a:rPr>
              <a:t>”</a:t>
            </a:r>
            <a:r>
              <a:rPr lang="en-US" altLang="ja-JP"/>
              <a:t> </a:t>
            </a:r>
            <a:endParaRPr lang="en-US"/>
          </a:p>
        </p:txBody>
      </p:sp>
      <p:sp>
        <p:nvSpPr>
          <p:cNvPr id="72712" name="Line 6"/>
          <p:cNvSpPr>
            <a:spLocks noChangeShapeType="1"/>
          </p:cNvSpPr>
          <p:nvPr/>
        </p:nvSpPr>
        <p:spPr bwMode="auto">
          <a:xfrm>
            <a:off x="1828800" y="4038600"/>
            <a:ext cx="2667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 flipV="1">
            <a:off x="4495800" y="4876800"/>
            <a:ext cx="35814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Example:   </a:t>
            </a:r>
            <a:r>
              <a:rPr lang="en-US" b="1">
                <a:solidFill>
                  <a:schemeClr val="bg1"/>
                </a:solidFill>
              </a:rPr>
              <a:t>\t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a :=          2 *  a;</a:t>
            </a:r>
            <a:r>
              <a:rPr lang="en-US" b="1">
                <a:solidFill>
                  <a:schemeClr val="bg1"/>
                </a:solidFill>
              </a:rPr>
              <a:t>\n</a:t>
            </a:r>
            <a:r>
              <a:rPr lang="en-US"/>
              <a:t> </a:t>
            </a:r>
          </a:p>
          <a:p>
            <a:pPr algn="ctr"/>
            <a:endParaRPr lang="en-US"/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6477000" y="4953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330B40-2251-499B-A50D-EEFC43CED2C5}" type="slidenum">
              <a:rPr lang="en-US"/>
              <a:pPr/>
              <a:t>29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475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475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74759" name="Text Box 5"/>
          <p:cNvSpPr txBox="1">
            <a:spLocks noChangeArrowheads="1"/>
          </p:cNvSpPr>
          <p:nvPr/>
        </p:nvSpPr>
        <p:spPr bwMode="auto">
          <a:xfrm>
            <a:off x="3232150" y="1905000"/>
            <a:ext cx="4802188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Every language has an alphabet </a:t>
            </a:r>
          </a:p>
          <a:p>
            <a:r>
              <a:rPr lang="en-US" b="1">
                <a:solidFill>
                  <a:srgbClr val="0000FF"/>
                </a:solidFill>
              </a:rPr>
              <a:t>(a finite set of characters)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PL/0 alphabet { a, b, c, d, e , f, g, h, i, j, k, l , m ,n,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o, p q, r, s, t, u, v, w, x, y, z, 0, 1, 2,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3, 4, 5, 6, 7, 8, 9,   , +, -, *, /, &lt;, =, &gt;, :,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 . , </a:t>
            </a:r>
            <a:r>
              <a:rPr lang="en-US" sz="1400" b="1">
                <a:solidFill>
                  <a:srgbClr val="FF0000"/>
                </a:solidFill>
              </a:rPr>
              <a:t>,</a:t>
            </a:r>
            <a:r>
              <a:rPr lang="en-US" sz="1400" b="1">
                <a:solidFill>
                  <a:srgbClr val="0000FF"/>
                </a:solidFill>
              </a:rPr>
              <a:t> , ; } </a:t>
            </a:r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b="1">
                <a:solidFill>
                  <a:srgbClr val="0000FF"/>
                </a:solidFill>
              </a:rPr>
              <a:t>Using concatenation (joining two or more </a:t>
            </a:r>
          </a:p>
          <a:p>
            <a:r>
              <a:rPr lang="en-US" b="1">
                <a:solidFill>
                  <a:srgbClr val="0000FF"/>
                </a:solidFill>
              </a:rPr>
              <a:t>characters) we obtain a string of symbols.</a:t>
            </a:r>
          </a:p>
          <a:p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186B5B-5401-48D2-9697-43C6B87DE2C2}" type="slidenum">
              <a:rPr lang="en-US"/>
              <a:pPr/>
              <a:t>3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Compiler and 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Compilation process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PL/0 Symbols (tokens)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695F73-D8A6-4E8D-BAE5-B69396FA12EA}" type="slidenum">
              <a:rPr lang="en-US"/>
              <a:pPr/>
              <a:t>30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680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6806" name="Rectangle 4"/>
          <p:cNvSpPr>
            <a:spLocks noChangeArrowheads="1"/>
          </p:cNvSpPr>
          <p:nvPr/>
        </p:nvSpPr>
        <p:spPr bwMode="auto">
          <a:xfrm>
            <a:off x="1797050" y="1066800"/>
            <a:ext cx="655637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A  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</a:rPr>
              <a:t>language L</a:t>
            </a:r>
            <a:r>
              <a:rPr lang="en-US" sz="2800" b="1">
                <a:latin typeface="Times New Roman" pitchFamily="18" charset="0"/>
              </a:rPr>
              <a:t>, is simply </a:t>
            </a:r>
            <a:r>
              <a:rPr lang="en-US" sz="2800" b="1" u="sng">
                <a:latin typeface="Times New Roman" pitchFamily="18" charset="0"/>
              </a:rPr>
              <a:t>any</a:t>
            </a:r>
            <a:r>
              <a:rPr lang="en-US" sz="2800" b="1">
                <a:latin typeface="Times New Roman" pitchFamily="18" charset="0"/>
              </a:rPr>
              <a:t> set of strings </a:t>
            </a:r>
          </a:p>
          <a:p>
            <a:pPr algn="ctr"/>
            <a:r>
              <a:rPr lang="en-US" sz="2800" b="1">
                <a:latin typeface="Times New Roman" pitchFamily="18" charset="0"/>
              </a:rPr>
              <a:t>over a fixed alphabet.</a:t>
            </a:r>
          </a:p>
        </p:txBody>
      </p:sp>
      <p:sp>
        <p:nvSpPr>
          <p:cNvPr id="76807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64770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{0,1}</a:t>
            </a:r>
            <a:r>
              <a:rPr lang="en-US" sz="2000" b="1">
                <a:latin typeface="Times New Roman" pitchFamily="18" charset="0"/>
              </a:rPr>
              <a:t>                               </a:t>
            </a: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{0,10,100,1000,100000…}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                                             {0,1,00,11,000,111,…}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00CC00"/>
                </a:solidFill>
                <a:latin typeface="Times New Roman" pitchFamily="18" charset="0"/>
              </a:rPr>
              <a:t>{a,b,c}                            {abc,aabbcc,aaabbbccc,…}</a:t>
            </a:r>
            <a:endParaRPr lang="en-US" sz="2000" b="1"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0066FF"/>
                </a:solidFill>
                <a:latin typeface="Times New Roman" pitchFamily="18" charset="0"/>
              </a:rPr>
              <a:t>{A, … ,Z}                      {TEE,FORE,BALL,…}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0066FF"/>
                </a:solidFill>
                <a:latin typeface="Times New Roman" pitchFamily="18" charset="0"/>
              </a:rPr>
              <a:t>                                            {FOR,WHILE,GOTO,…}</a:t>
            </a:r>
            <a:endParaRPr lang="en-US" sz="2000" b="1"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{A,…,Z,a,…,z,0,…9,    { All legal PASCAL progs}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       +,-,…,&lt;,&gt;,…}              { All grammatically correct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                                               English sentences }</a:t>
            </a:r>
          </a:p>
        </p:txBody>
      </p:sp>
      <p:sp>
        <p:nvSpPr>
          <p:cNvPr id="76808" name="Text Box 6"/>
          <p:cNvSpPr txBox="1">
            <a:spLocks noChangeArrowheads="1"/>
          </p:cNvSpPr>
          <p:nvPr/>
        </p:nvSpPr>
        <p:spPr bwMode="auto">
          <a:xfrm>
            <a:off x="1371600" y="20574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Alphabet         		Languages</a:t>
            </a:r>
          </a:p>
        </p:txBody>
      </p:sp>
      <p:sp>
        <p:nvSpPr>
          <p:cNvPr id="76809" name="Text Box 7"/>
          <p:cNvSpPr txBox="1">
            <a:spLocks noChangeArrowheads="1"/>
          </p:cNvSpPr>
          <p:nvPr/>
        </p:nvSpPr>
        <p:spPr bwMode="auto">
          <a:xfrm>
            <a:off x="1143000" y="5562600"/>
            <a:ext cx="6858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  <a:latin typeface="Times New Roman" pitchFamily="18" charset="0"/>
              </a:rPr>
              <a:t>Special Languages:   </a:t>
            </a:r>
            <a:r>
              <a:rPr lang="en-US" sz="2400" b="1">
                <a:solidFill>
                  <a:srgbClr val="00CC00"/>
                </a:solidFill>
                <a:latin typeface="Times New Roman" pitchFamily="18" charset="0"/>
                <a:sym typeface="Symbol" pitchFamily="18" charset="2"/>
              </a:rPr>
              <a:t> - EMPTY LANGUAGE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Times New Roman" pitchFamily="18" charset="0"/>
                <a:sym typeface="Symbol" pitchFamily="18" charset="2"/>
              </a:rPr>
              <a:t>                                    - contains  string only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758A2D-4B01-4CE7-9185-7AE05740496A}" type="slidenum">
              <a:rPr lang="en-US"/>
              <a:pPr/>
              <a:t>31</a:t>
            </a:fld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885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8223250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The purpose of the lexical analyzer (scanner) is to decompose the source </a:t>
            </a:r>
          </a:p>
          <a:p>
            <a:pPr marL="457200" indent="-457200"/>
            <a:r>
              <a:rPr lang="en-US" b="1"/>
              <a:t>program into Its elementary symbols or tokens:</a:t>
            </a:r>
          </a:p>
          <a:p>
            <a:pPr marL="457200" indent="-457200"/>
            <a:endParaRPr lang="en-US" b="1"/>
          </a:p>
          <a:p>
            <a:pPr marL="457200" indent="-457200">
              <a:buFontTx/>
              <a:buAutoNum type="arabicPeriod"/>
            </a:pPr>
            <a:r>
              <a:rPr lang="en-US" b="1"/>
              <a:t>Read input characters of the source program.</a:t>
            </a:r>
          </a:p>
          <a:p>
            <a:pPr marL="457200" indent="-457200">
              <a:buFontTx/>
              <a:buAutoNum type="arabicPeriod"/>
            </a:pPr>
            <a:endParaRPr lang="en-US" b="1"/>
          </a:p>
          <a:p>
            <a:pPr marL="457200" indent="-457200">
              <a:buFontTx/>
              <a:buAutoNum type="arabicPeriod"/>
            </a:pPr>
            <a:r>
              <a:rPr lang="en-US" b="1"/>
              <a:t>Group them into lexemes ( a lexeme is a sequence of characters that </a:t>
            </a:r>
          </a:p>
          <a:p>
            <a:pPr marL="457200" indent="-457200"/>
            <a:r>
              <a:rPr lang="en-US" b="1"/>
              <a:t>	matches the pattern for a token).</a:t>
            </a:r>
          </a:p>
          <a:p>
            <a:pPr marL="457200" indent="-457200">
              <a:buFontTx/>
              <a:buAutoNum type="arabicPeriod"/>
            </a:pPr>
            <a:endParaRPr lang="en-US" b="1"/>
          </a:p>
          <a:p>
            <a:pPr marL="457200" indent="-457200"/>
            <a:r>
              <a:rPr lang="en-US" b="1"/>
              <a:t>3.	Produce a token for each lexeme</a:t>
            </a:r>
          </a:p>
          <a:p>
            <a:pPr marL="457200" indent="-457200"/>
            <a:endParaRPr lang="en-US" sz="1400" b="1"/>
          </a:p>
        </p:txBody>
      </p:sp>
      <p:sp>
        <p:nvSpPr>
          <p:cNvPr id="78855" name="Rectangle 5"/>
          <p:cNvSpPr>
            <a:spLocks noChangeArrowheads="1"/>
          </p:cNvSpPr>
          <p:nvPr/>
        </p:nvSpPr>
        <p:spPr bwMode="auto">
          <a:xfrm>
            <a:off x="2286000" y="46482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 lexeme (lowest level syntactic unit) is</a:t>
            </a:r>
          </a:p>
          <a:p>
            <a:r>
              <a:rPr lang="en-US" b="1">
                <a:solidFill>
                  <a:srgbClr val="0000FF"/>
                </a:solidFill>
              </a:rPr>
              <a:t>a sequence of characters in the source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D1B9A7-70FE-4683-8777-36AB2023F500}" type="slidenum">
              <a:rPr lang="en-US"/>
              <a:pPr/>
              <a:t>32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8090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27241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Scan Input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Remove WS, NL, …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Identify Tokens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Create Symbol Table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Insert Tokens into ST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Generate Errors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Send Tokens to Parser</a:t>
            </a:r>
          </a:p>
        </p:txBody>
      </p:sp>
      <p:sp>
        <p:nvSpPr>
          <p:cNvPr id="80903" name="Rectangle 5"/>
          <p:cNvSpPr>
            <a:spLocks noChangeArrowheads="1"/>
          </p:cNvSpPr>
          <p:nvPr/>
        </p:nvSpPr>
        <p:spPr bwMode="auto">
          <a:xfrm>
            <a:off x="2286000" y="46482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 lexeme (lowest level syntactic unit) is</a:t>
            </a:r>
          </a:p>
          <a:p>
            <a:r>
              <a:rPr lang="en-US" b="1">
                <a:solidFill>
                  <a:srgbClr val="0000FF"/>
                </a:solidFill>
              </a:rPr>
              <a:t>a sequence of characters in the source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29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CA1B53-160F-482F-AED7-D96F891FDD2C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293890" name="Group 2"/>
          <p:cNvGraphicFramePr>
            <a:graphicFrameLocks noGrp="1"/>
          </p:cNvGraphicFramePr>
          <p:nvPr>
            <p:ph/>
          </p:nvPr>
        </p:nvGraphicFramePr>
        <p:xfrm>
          <a:off x="3657600" y="1371600"/>
          <a:ext cx="4800600" cy="4144963"/>
        </p:xfrm>
        <a:graphic>
          <a:graphicData uri="http://schemas.openxmlformats.org/drawingml/2006/table">
            <a:tbl>
              <a:tblPr/>
              <a:tblGrid>
                <a:gridCol w="531813"/>
                <a:gridCol w="536575"/>
                <a:gridCol w="531812"/>
                <a:gridCol w="531813"/>
                <a:gridCol w="536575"/>
                <a:gridCol w="531812"/>
                <a:gridCol w="531813"/>
                <a:gridCol w="536575"/>
                <a:gridCol w="531812"/>
              </a:tblGrid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@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`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10(A)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11(B)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{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12(C)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&lt;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\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|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13(D)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=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}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14(E)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&gt;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^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~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15(F)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?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_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130" name="Line 184"/>
          <p:cNvSpPr>
            <a:spLocks noChangeShapeType="1"/>
          </p:cNvSpPr>
          <p:nvPr/>
        </p:nvSpPr>
        <p:spPr bwMode="auto">
          <a:xfrm>
            <a:off x="609600" y="6858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3131" name="Text Box 185"/>
          <p:cNvSpPr txBox="1">
            <a:spLocks noChangeArrowheads="1"/>
          </p:cNvSpPr>
          <p:nvPr/>
        </p:nvSpPr>
        <p:spPr bwMode="auto">
          <a:xfrm>
            <a:off x="669925" y="1408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83132" name="Rectangle 186"/>
          <p:cNvSpPr>
            <a:spLocks noChangeArrowheads="1"/>
          </p:cNvSpPr>
          <p:nvPr/>
        </p:nvSpPr>
        <p:spPr bwMode="auto">
          <a:xfrm>
            <a:off x="4572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Scanner</a:t>
            </a:r>
          </a:p>
        </p:txBody>
      </p:sp>
      <p:sp>
        <p:nvSpPr>
          <p:cNvPr id="83133" name="Text Box 187"/>
          <p:cNvSpPr txBox="1">
            <a:spLocks noChangeArrowheads="1"/>
          </p:cNvSpPr>
          <p:nvPr/>
        </p:nvSpPr>
        <p:spPr bwMode="auto">
          <a:xfrm>
            <a:off x="0" y="685800"/>
            <a:ext cx="876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                                   </a:t>
            </a:r>
            <a:r>
              <a:rPr lang="en-US" sz="2000">
                <a:latin typeface="Times New Roman" pitchFamily="18" charset="0"/>
              </a:rPr>
              <a:t>ASCII Character Set  </a:t>
            </a:r>
          </a:p>
        </p:txBody>
      </p:sp>
      <p:sp>
        <p:nvSpPr>
          <p:cNvPr id="83134" name="Text Box 188"/>
          <p:cNvSpPr txBox="1">
            <a:spLocks noChangeArrowheads="1"/>
          </p:cNvSpPr>
          <p:nvPr/>
        </p:nvSpPr>
        <p:spPr bwMode="auto">
          <a:xfrm>
            <a:off x="152400" y="1295400"/>
            <a:ext cx="3471863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The ordinal number of a character</a:t>
            </a:r>
          </a:p>
          <a:p>
            <a:r>
              <a:rPr lang="en-US" sz="1600" b="1" i="1">
                <a:solidFill>
                  <a:srgbClr val="FF0000"/>
                </a:solidFill>
              </a:rPr>
              <a:t>ch</a:t>
            </a:r>
            <a:r>
              <a:rPr lang="en-US" sz="1600" b="1" i="1">
                <a:solidFill>
                  <a:srgbClr val="0000FF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is computed from its </a:t>
            </a:r>
          </a:p>
          <a:p>
            <a:r>
              <a:rPr lang="en-US" sz="1600" b="1">
                <a:solidFill>
                  <a:srgbClr val="0000FF"/>
                </a:solidFill>
              </a:rPr>
              <a:t>coordinates (X,Y) in the table</a:t>
            </a:r>
          </a:p>
          <a:p>
            <a:r>
              <a:rPr lang="en-US" sz="1600" b="1">
                <a:solidFill>
                  <a:srgbClr val="0000FF"/>
                </a:solidFill>
              </a:rPr>
              <a:t>as:</a:t>
            </a: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en-US" sz="1600" b="1" i="1">
                <a:solidFill>
                  <a:srgbClr val="FF0000"/>
                </a:solidFill>
              </a:rPr>
              <a:t>ch</a:t>
            </a:r>
            <a:r>
              <a:rPr lang="en-US" sz="1600" b="1">
                <a:solidFill>
                  <a:srgbClr val="0000FF"/>
                </a:solidFill>
              </a:rPr>
              <a:t>) = 16 * X + Y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Example:</a:t>
            </a:r>
          </a:p>
          <a:p>
            <a:endParaRPr lang="en-US" sz="1600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A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4 + 1 = 65</a:t>
            </a:r>
          </a:p>
          <a:p>
            <a:endParaRPr lang="en-US" sz="1600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0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3 + 0 = 48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5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3 + 5 = 53</a:t>
            </a:r>
          </a:p>
          <a:p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83135" name="Text Box 189"/>
          <p:cNvSpPr txBox="1">
            <a:spLocks noChangeArrowheads="1"/>
          </p:cNvSpPr>
          <p:nvPr/>
        </p:nvSpPr>
        <p:spPr bwMode="auto">
          <a:xfrm>
            <a:off x="3032125" y="31607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Y</a:t>
            </a:r>
          </a:p>
        </p:txBody>
      </p:sp>
      <p:sp>
        <p:nvSpPr>
          <p:cNvPr id="83136" name="Text Box 190"/>
          <p:cNvSpPr txBox="1">
            <a:spLocks noChangeArrowheads="1"/>
          </p:cNvSpPr>
          <p:nvPr/>
        </p:nvSpPr>
        <p:spPr bwMode="auto">
          <a:xfrm>
            <a:off x="5867400" y="990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ChangeArrowheads="1"/>
          </p:cNvSpPr>
          <p:nvPr/>
        </p:nvSpPr>
        <p:spPr bwMode="auto">
          <a:xfrm>
            <a:off x="3657600" y="3048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graphicFrame>
        <p:nvGraphicFramePr>
          <p:cNvPr id="294915" name="Group 3"/>
          <p:cNvGraphicFramePr>
            <a:graphicFrameLocks noGrp="1"/>
          </p:cNvGraphicFramePr>
          <p:nvPr/>
        </p:nvGraphicFramePr>
        <p:xfrm>
          <a:off x="381000" y="1066800"/>
          <a:ext cx="2693988" cy="4668838"/>
        </p:xfrm>
        <a:graphic>
          <a:graphicData uri="http://schemas.openxmlformats.org/drawingml/2006/table">
            <a:tbl>
              <a:tblPr/>
              <a:tblGrid>
                <a:gridCol w="430213"/>
                <a:gridCol w="447675"/>
                <a:gridCol w="18161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 (null)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(start of heading)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(start of text)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(end of text)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(end of transmission)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(enquiry)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(acknowledge)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(bell)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(backspace)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(horizontal tab)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(line feed)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(vertical tab)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(form feed)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(carriage return)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(shift out)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(shift in)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4971" name="Group 59"/>
          <p:cNvGraphicFramePr>
            <a:graphicFrameLocks noGrp="1"/>
          </p:cNvGraphicFramePr>
          <p:nvPr/>
        </p:nvGraphicFramePr>
        <p:xfrm>
          <a:off x="3040063" y="1095375"/>
          <a:ext cx="3063875" cy="4668838"/>
        </p:xfrm>
        <a:graphic>
          <a:graphicData uri="http://schemas.openxmlformats.org/drawingml/2006/table">
            <a:tbl>
              <a:tblPr/>
              <a:tblGrid>
                <a:gridCol w="430212"/>
                <a:gridCol w="447675"/>
                <a:gridCol w="2185988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(data link escape)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(device control 1)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(device control 2)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(device control 3)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(device control 4)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(negative acknowledge)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(synchronous idle)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(end of transmission block)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(cancel)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(end of medium)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(substitute)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(escape)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(file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(group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(record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(unit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027" name="Group 115"/>
          <p:cNvGraphicFramePr>
            <a:graphicFrameLocks noGrp="1"/>
          </p:cNvGraphicFramePr>
          <p:nvPr/>
        </p:nvGraphicFramePr>
        <p:xfrm>
          <a:off x="6400800" y="1066800"/>
          <a:ext cx="1709738" cy="4745038"/>
        </p:xfrm>
        <a:graphic>
          <a:graphicData uri="http://schemas.openxmlformats.org/drawingml/2006/table">
            <a:tbl>
              <a:tblPr/>
              <a:tblGrid>
                <a:gridCol w="430213"/>
                <a:gridCol w="447675"/>
                <a:gridCol w="831850"/>
              </a:tblGrid>
              <a:tr h="350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 (space)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126" name="Line 171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127" name="Line 172"/>
          <p:cNvSpPr>
            <a:spLocks noChangeShapeType="1"/>
          </p:cNvSpPr>
          <p:nvPr/>
        </p:nvSpPr>
        <p:spPr bwMode="auto">
          <a:xfrm>
            <a:off x="3048000" y="11430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128" name="Line 173"/>
          <p:cNvSpPr>
            <a:spLocks noChangeShapeType="1"/>
          </p:cNvSpPr>
          <p:nvPr/>
        </p:nvSpPr>
        <p:spPr bwMode="auto">
          <a:xfrm>
            <a:off x="6248400" y="11430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499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499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AB4AD5-94A5-4B05-9441-77AAF205BD55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295938" name="Group 2"/>
          <p:cNvGraphicFramePr>
            <a:graphicFrameLocks noGrp="1"/>
          </p:cNvGraphicFramePr>
          <p:nvPr>
            <p:ph sz="half" idx="1"/>
          </p:nvPr>
        </p:nvGraphicFramePr>
        <p:xfrm>
          <a:off x="762000" y="990600"/>
          <a:ext cx="1828800" cy="4664075"/>
        </p:xfrm>
        <a:graphic>
          <a:graphicData uri="http://schemas.openxmlformats.org/drawingml/2006/table">
            <a:tbl>
              <a:tblPr/>
              <a:tblGrid>
                <a:gridCol w="531813"/>
                <a:gridCol w="550862"/>
                <a:gridCol w="746125"/>
              </a:tblGrid>
              <a:tr h="2743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48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49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: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&lt;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=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&gt;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?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994" name="Group 58"/>
          <p:cNvGraphicFramePr>
            <a:graphicFrameLocks noGrp="1"/>
          </p:cNvGraphicFramePr>
          <p:nvPr>
            <p:ph sz="quarter" idx="2"/>
          </p:nvPr>
        </p:nvGraphicFramePr>
        <p:xfrm>
          <a:off x="2819400" y="990600"/>
          <a:ext cx="2133600" cy="4668838"/>
        </p:xfrm>
        <a:graphic>
          <a:graphicData uri="http://schemas.openxmlformats.org/drawingml/2006/table">
            <a:tbl>
              <a:tblPr/>
              <a:tblGrid>
                <a:gridCol w="619125"/>
                <a:gridCol w="644525"/>
                <a:gridCol w="869950"/>
              </a:tblGrid>
              <a:tr h="27433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@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H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K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O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6050" name="Group 114"/>
          <p:cNvGraphicFramePr>
            <a:graphicFrameLocks noGrp="1"/>
          </p:cNvGraphicFramePr>
          <p:nvPr>
            <p:ph sz="quarter" idx="3"/>
          </p:nvPr>
        </p:nvGraphicFramePr>
        <p:xfrm>
          <a:off x="5257800" y="990600"/>
          <a:ext cx="2514600" cy="4664075"/>
        </p:xfrm>
        <a:graphic>
          <a:graphicData uri="http://schemas.openxmlformats.org/drawingml/2006/table">
            <a:tbl>
              <a:tblPr/>
              <a:tblGrid>
                <a:gridCol w="730250"/>
                <a:gridCol w="758825"/>
                <a:gridCol w="1025525"/>
              </a:tblGrid>
              <a:tr h="2743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Q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U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V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W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Y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Z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[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\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]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^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_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152" name="Rectangle 170"/>
          <p:cNvSpPr>
            <a:spLocks noChangeArrowheads="1"/>
          </p:cNvSpPr>
          <p:nvPr/>
        </p:nvSpPr>
        <p:spPr bwMode="auto">
          <a:xfrm>
            <a:off x="3276600" y="2286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5153" name="Line 171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154" name="Line 172"/>
          <p:cNvSpPr>
            <a:spLocks noChangeShapeType="1"/>
          </p:cNvSpPr>
          <p:nvPr/>
        </p:nvSpPr>
        <p:spPr bwMode="auto">
          <a:xfrm>
            <a:off x="2667000" y="1066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155" name="Line 173"/>
          <p:cNvSpPr>
            <a:spLocks noChangeShapeType="1"/>
          </p:cNvSpPr>
          <p:nvPr/>
        </p:nvSpPr>
        <p:spPr bwMode="auto">
          <a:xfrm>
            <a:off x="5181600" y="1066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22965C-0FED-4EEA-90E1-CD132618E467}" type="slidenum">
              <a:rPr lang="en-US"/>
              <a:pPr/>
              <a:t>36</a:t>
            </a:fld>
            <a:endParaRPr lang="en-US"/>
          </a:p>
        </p:txBody>
      </p:sp>
      <p:graphicFrame>
        <p:nvGraphicFramePr>
          <p:cNvPr id="296962" name="Group 2"/>
          <p:cNvGraphicFramePr>
            <a:graphicFrameLocks noGrp="1"/>
          </p:cNvGraphicFramePr>
          <p:nvPr>
            <p:ph sz="half" idx="1"/>
          </p:nvPr>
        </p:nvGraphicFramePr>
        <p:xfrm>
          <a:off x="1600200" y="1371600"/>
          <a:ext cx="1981200" cy="4665663"/>
        </p:xfrm>
        <a:graphic>
          <a:graphicData uri="http://schemas.openxmlformats.org/drawingml/2006/table">
            <a:tbl>
              <a:tblPr/>
              <a:tblGrid>
                <a:gridCol w="574675"/>
                <a:gridCol w="796925"/>
                <a:gridCol w="609600"/>
              </a:tblGrid>
              <a:tr h="2762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`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h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k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o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018" name="Group 58"/>
          <p:cNvGraphicFramePr>
            <a:graphicFrameLocks noGrp="1"/>
          </p:cNvGraphicFramePr>
          <p:nvPr>
            <p:ph sz="half" idx="2"/>
          </p:nvPr>
        </p:nvGraphicFramePr>
        <p:xfrm>
          <a:off x="4724400" y="1371600"/>
          <a:ext cx="2209800" cy="4673600"/>
        </p:xfrm>
        <a:graphic>
          <a:graphicData uri="http://schemas.openxmlformats.org/drawingml/2006/table">
            <a:tbl>
              <a:tblPr/>
              <a:tblGrid>
                <a:gridCol w="641350"/>
                <a:gridCol w="666750"/>
                <a:gridCol w="901700"/>
              </a:tblGrid>
              <a:tr h="28418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q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u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v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w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y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z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{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|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}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~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DEL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124" name="Rectangle 114"/>
          <p:cNvSpPr>
            <a:spLocks noChangeArrowheads="1"/>
          </p:cNvSpPr>
          <p:nvPr/>
        </p:nvSpPr>
        <p:spPr bwMode="auto">
          <a:xfrm>
            <a:off x="3657600" y="3048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6125" name="Line 115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126" name="Line 116"/>
          <p:cNvSpPr>
            <a:spLocks noChangeShapeType="1"/>
          </p:cNvSpPr>
          <p:nvPr/>
        </p:nvSpPr>
        <p:spPr bwMode="auto">
          <a:xfrm>
            <a:off x="4191000" y="1447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70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9CD25F-F5FA-4334-8123-C530BC7A85A9}" type="slidenum">
              <a:rPr lang="en-US"/>
              <a:pPr/>
              <a:t>37</a:t>
            </a:fld>
            <a:endParaRPr lang="en-US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The End</a:t>
            </a:r>
          </a:p>
        </p:txBody>
      </p:sp>
      <p:sp>
        <p:nvSpPr>
          <p:cNvPr id="87045" name="Line 3"/>
          <p:cNvSpPr>
            <a:spLocks noChangeShapeType="1"/>
          </p:cNvSpPr>
          <p:nvPr/>
        </p:nvSpPr>
        <p:spPr bwMode="auto">
          <a:xfrm>
            <a:off x="609600" y="11430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704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87047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86868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4229100" algn="l"/>
                <a:tab pos="5600700" algn="l"/>
              </a:tabLst>
            </a:pPr>
            <a:endParaRPr lang="en-US" sz="26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95734-EDE4-4FCE-B088-94F19DE80B93}" type="slidenum">
              <a:rPr lang="en-US"/>
              <a:pPr/>
              <a:t>4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Compilers / Interpreters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Programming languages are notations for describing computations to people and to machines.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Programming languages can be implemented by any of three general methods: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Compilation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Interpretation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Hybrid Implementation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113DC9-FE7B-44D9-BEBC-4E87C0B2E031}" type="slidenum">
              <a:rPr lang="en-US"/>
              <a:pPr/>
              <a:t>5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Compilers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	A compiler is a program that takes high level languages (i.e. Pascal, C, ML)as input , and translates it to a low-level representation (machine L\language). 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1219200" y="3733800"/>
            <a:ext cx="1219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7010400" y="3657600"/>
            <a:ext cx="1219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Oval 7"/>
          <p:cNvSpPr>
            <a:spLocks noChangeArrowheads="1"/>
          </p:cNvSpPr>
          <p:nvPr/>
        </p:nvSpPr>
        <p:spPr bwMode="auto">
          <a:xfrm>
            <a:off x="3657600" y="3810000"/>
            <a:ext cx="21336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4191000" y="4267200"/>
            <a:ext cx="1174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Compiler</a:t>
            </a: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1219200" y="4191000"/>
            <a:ext cx="1136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Source</a:t>
            </a:r>
          </a:p>
          <a:p>
            <a:r>
              <a:rPr lang="en-US" b="1"/>
              <a:t>Program</a:t>
            </a:r>
          </a:p>
          <a:p>
            <a:r>
              <a:rPr lang="en-US"/>
              <a:t>(i.e. C++)</a:t>
            </a:r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2438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57912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4" name="Text Box 12"/>
          <p:cNvSpPr txBox="1">
            <a:spLocks noChangeArrowheads="1"/>
          </p:cNvSpPr>
          <p:nvPr/>
        </p:nvSpPr>
        <p:spPr bwMode="auto">
          <a:xfrm>
            <a:off x="6959600" y="4267200"/>
            <a:ext cx="1276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Machine</a:t>
            </a:r>
          </a:p>
          <a:p>
            <a:pPr algn="ctr"/>
            <a:r>
              <a:rPr lang="en-US" b="1"/>
              <a:t>Language</a:t>
            </a:r>
          </a:p>
          <a:p>
            <a:pPr algn="ctr"/>
            <a:r>
              <a:rPr lang="en-US"/>
              <a:t> </a:t>
            </a:r>
          </a:p>
        </p:txBody>
      </p:sp>
      <p:sp>
        <p:nvSpPr>
          <p:cNvPr id="25615" name="Text Box 13"/>
          <p:cNvSpPr txBox="1">
            <a:spLocks noChangeArrowheads="1"/>
          </p:cNvSpPr>
          <p:nvPr/>
        </p:nvSpPr>
        <p:spPr bwMode="auto">
          <a:xfrm>
            <a:off x="5638800" y="5791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7CDD6-F963-43D6-BCFF-12604BC93ED6}" type="slidenum">
              <a:rPr lang="en-US"/>
              <a:pPr/>
              <a:t>6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The process of compilation and program execution take place in several phases: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 u="sng">
                <a:latin typeface="Times New Roman" pitchFamily="18" charset="0"/>
              </a:rPr>
              <a:t>Front end:</a:t>
            </a:r>
            <a:r>
              <a:rPr lang="en-US" sz="2400">
                <a:latin typeface="Times New Roman" pitchFamily="18" charset="0"/>
              </a:rPr>
              <a:t> Scanner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Parser  Semantic Analyzer</a:t>
            </a:r>
            <a:endParaRPr lang="en-US" sz="2400" u="sng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 u="sng">
                <a:latin typeface="Times New Roman" pitchFamily="18" charset="0"/>
              </a:rPr>
              <a:t>Back end:</a:t>
            </a:r>
            <a:r>
              <a:rPr lang="en-US" sz="2400">
                <a:latin typeface="Times New Roman" pitchFamily="18" charset="0"/>
              </a:rPr>
              <a:t> Code generator</a:t>
            </a: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2209800" y="4114800"/>
            <a:ext cx="1524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5334000" y="4114800"/>
            <a:ext cx="1524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2362200" y="464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Front End</a:t>
            </a:r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5486400" y="464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Back End</a:t>
            </a:r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914400" y="48006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>
            <a:off x="3733800" y="4800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1" name="Line 12"/>
          <p:cNvSpPr>
            <a:spLocks noChangeShapeType="1"/>
          </p:cNvSpPr>
          <p:nvPr/>
        </p:nvSpPr>
        <p:spPr bwMode="auto">
          <a:xfrm>
            <a:off x="6858000" y="4800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1143000" y="4343400"/>
            <a:ext cx="908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  <a:p>
            <a:endParaRPr lang="en-US"/>
          </a:p>
          <a:p>
            <a:r>
              <a:rPr lang="en-US"/>
              <a:t>Code</a:t>
            </a:r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3810000" y="4343400"/>
            <a:ext cx="145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Intermediate</a:t>
            </a:r>
          </a:p>
          <a:p>
            <a:endParaRPr lang="en-US"/>
          </a:p>
          <a:p>
            <a:r>
              <a:rPr lang="en-US"/>
              <a:t>     Code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7010400" y="4343400"/>
            <a:ext cx="844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Target</a:t>
            </a:r>
          </a:p>
          <a:p>
            <a:endParaRPr lang="en-US"/>
          </a:p>
          <a:p>
            <a:r>
              <a:rPr lang="en-US"/>
              <a:t>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45BC7-29E1-4562-9E19-581642396797}" type="slidenum">
              <a:rPr lang="en-US"/>
              <a:pPr/>
              <a:t>7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381000" y="26670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2057400" y="26670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10"/>
          <p:cNvSpPr>
            <a:spLocks noChangeArrowheads="1"/>
          </p:cNvSpPr>
          <p:nvPr/>
        </p:nvSpPr>
        <p:spPr bwMode="auto">
          <a:xfrm>
            <a:off x="3733800" y="2667000"/>
            <a:ext cx="1371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11"/>
          <p:cNvSpPr>
            <a:spLocks noChangeArrowheads="1"/>
          </p:cNvSpPr>
          <p:nvPr/>
        </p:nvSpPr>
        <p:spPr bwMode="auto">
          <a:xfrm>
            <a:off x="6477000" y="2643188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5105400" y="1219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533400" y="2919413"/>
            <a:ext cx="100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Lexical</a:t>
            </a:r>
          </a:p>
          <a:p>
            <a:r>
              <a:rPr lang="en-US" sz="1600" b="1"/>
              <a:t>analyzer</a:t>
            </a:r>
          </a:p>
        </p:txBody>
      </p:sp>
      <p:sp>
        <p:nvSpPr>
          <p:cNvPr id="29708" name="Text Box 14"/>
          <p:cNvSpPr txBox="1">
            <a:spLocks noChangeArrowheads="1"/>
          </p:cNvSpPr>
          <p:nvPr/>
        </p:nvSpPr>
        <p:spPr bwMode="auto">
          <a:xfrm>
            <a:off x="2209800" y="2919413"/>
            <a:ext cx="100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Syntax</a:t>
            </a:r>
          </a:p>
          <a:p>
            <a:r>
              <a:rPr lang="en-US" sz="1600" b="1"/>
              <a:t>analyzer</a:t>
            </a:r>
          </a:p>
        </p:txBody>
      </p:sp>
      <p:sp>
        <p:nvSpPr>
          <p:cNvPr id="29709" name="Text Box 15"/>
          <p:cNvSpPr txBox="1">
            <a:spLocks noChangeArrowheads="1"/>
          </p:cNvSpPr>
          <p:nvPr/>
        </p:nvSpPr>
        <p:spPr bwMode="auto">
          <a:xfrm>
            <a:off x="3733800" y="2590800"/>
            <a:ext cx="13938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Intermediate</a:t>
            </a:r>
          </a:p>
          <a:p>
            <a:r>
              <a:rPr lang="en-US" sz="1600" b="1"/>
              <a:t>     code </a:t>
            </a:r>
          </a:p>
          <a:p>
            <a:r>
              <a:rPr lang="en-US" sz="1600" b="1"/>
              <a:t>  generator</a:t>
            </a:r>
          </a:p>
          <a:p>
            <a:r>
              <a:rPr lang="en-US" sz="1600" b="1"/>
              <a:t> (semantic</a:t>
            </a:r>
          </a:p>
          <a:p>
            <a:r>
              <a:rPr lang="en-US" sz="1600" b="1"/>
              <a:t>  analyzer)</a:t>
            </a:r>
          </a:p>
        </p:txBody>
      </p:sp>
      <p:sp>
        <p:nvSpPr>
          <p:cNvPr id="29710" name="Text Box 16"/>
          <p:cNvSpPr txBox="1">
            <a:spLocks noChangeArrowheads="1"/>
          </p:cNvSpPr>
          <p:nvPr/>
        </p:nvSpPr>
        <p:spPr bwMode="auto">
          <a:xfrm>
            <a:off x="6477000" y="2819400"/>
            <a:ext cx="11207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Code</a:t>
            </a:r>
          </a:p>
          <a:p>
            <a:r>
              <a:rPr lang="en-US" sz="1600" b="1"/>
              <a:t>generator</a:t>
            </a:r>
          </a:p>
        </p:txBody>
      </p:sp>
      <p:sp>
        <p:nvSpPr>
          <p:cNvPr id="29711" name="Text Box 17"/>
          <p:cNvSpPr txBox="1">
            <a:spLocks noChangeArrowheads="1"/>
          </p:cNvSpPr>
          <p:nvPr/>
        </p:nvSpPr>
        <p:spPr bwMode="auto">
          <a:xfrm>
            <a:off x="5029200" y="1371600"/>
            <a:ext cx="1233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      Code</a:t>
            </a:r>
          </a:p>
          <a:p>
            <a:r>
              <a:rPr lang="en-US" sz="1600" b="1"/>
              <a:t>  Optimizer</a:t>
            </a:r>
          </a:p>
          <a:p>
            <a:r>
              <a:rPr lang="en-US" sz="1600" b="1"/>
              <a:t>  </a:t>
            </a:r>
            <a:r>
              <a:rPr lang="en-US" sz="1600" b="1">
                <a:solidFill>
                  <a:srgbClr val="FF0000"/>
                </a:solidFill>
              </a:rPr>
              <a:t>(optional)</a:t>
            </a:r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>
            <a:off x="1676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3" name="Line 19"/>
          <p:cNvSpPr>
            <a:spLocks noChangeShapeType="1"/>
          </p:cNvSpPr>
          <p:nvPr/>
        </p:nvSpPr>
        <p:spPr bwMode="auto">
          <a:xfrm>
            <a:off x="33528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>
            <a:off x="5105400" y="3276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5" name="Line 21"/>
          <p:cNvSpPr>
            <a:spLocks noChangeShapeType="1"/>
          </p:cNvSpPr>
          <p:nvPr/>
        </p:nvSpPr>
        <p:spPr bwMode="auto">
          <a:xfrm>
            <a:off x="43434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6" name="Line 22"/>
          <p:cNvSpPr>
            <a:spLocks noChangeShapeType="1"/>
          </p:cNvSpPr>
          <p:nvPr/>
        </p:nvSpPr>
        <p:spPr bwMode="auto">
          <a:xfrm>
            <a:off x="43434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7" name="Line 23"/>
          <p:cNvSpPr>
            <a:spLocks noChangeShapeType="1"/>
          </p:cNvSpPr>
          <p:nvPr/>
        </p:nvSpPr>
        <p:spPr bwMode="auto">
          <a:xfrm>
            <a:off x="64008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8" name="Line 24"/>
          <p:cNvSpPr>
            <a:spLocks noChangeShapeType="1"/>
          </p:cNvSpPr>
          <p:nvPr/>
        </p:nvSpPr>
        <p:spPr bwMode="auto">
          <a:xfrm>
            <a:off x="70866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9" name="Oval 25"/>
          <p:cNvSpPr>
            <a:spLocks noChangeArrowheads="1"/>
          </p:cNvSpPr>
          <p:nvPr/>
        </p:nvSpPr>
        <p:spPr bwMode="auto">
          <a:xfrm>
            <a:off x="381000" y="13716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Text Box 26"/>
          <p:cNvSpPr txBox="1">
            <a:spLocks noChangeArrowheads="1"/>
          </p:cNvSpPr>
          <p:nvPr/>
        </p:nvSpPr>
        <p:spPr bwMode="auto">
          <a:xfrm>
            <a:off x="609600" y="14478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  <a:p>
            <a:r>
              <a:rPr lang="en-US"/>
              <a:t>program</a:t>
            </a:r>
          </a:p>
        </p:txBody>
      </p:sp>
      <p:sp>
        <p:nvSpPr>
          <p:cNvPr id="29721" name="Line 27"/>
          <p:cNvSpPr>
            <a:spLocks noChangeShapeType="1"/>
          </p:cNvSpPr>
          <p:nvPr/>
        </p:nvSpPr>
        <p:spPr bwMode="auto">
          <a:xfrm>
            <a:off x="1066800" y="213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2" name="Text Box 28"/>
          <p:cNvSpPr txBox="1">
            <a:spLocks noChangeArrowheads="1"/>
          </p:cNvSpPr>
          <p:nvPr/>
        </p:nvSpPr>
        <p:spPr bwMode="auto">
          <a:xfrm>
            <a:off x="1203325" y="415131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Lexical units</a:t>
            </a:r>
          </a:p>
          <a:p>
            <a:r>
              <a:rPr lang="en-US">
                <a:solidFill>
                  <a:srgbClr val="0000FF"/>
                </a:solidFill>
              </a:rPr>
              <a:t>   (Tokens)</a:t>
            </a:r>
          </a:p>
        </p:txBody>
      </p:sp>
      <p:sp>
        <p:nvSpPr>
          <p:cNvPr id="29723" name="Line 30"/>
          <p:cNvSpPr>
            <a:spLocks noChangeShapeType="1"/>
          </p:cNvSpPr>
          <p:nvPr/>
        </p:nvSpPr>
        <p:spPr bwMode="auto">
          <a:xfrm>
            <a:off x="1828800" y="32766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4" name="Text Box 31"/>
          <p:cNvSpPr txBox="1">
            <a:spLocks noChangeArrowheads="1"/>
          </p:cNvSpPr>
          <p:nvPr/>
        </p:nvSpPr>
        <p:spPr bwMode="auto">
          <a:xfrm>
            <a:off x="2895600" y="42672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Parse trees</a:t>
            </a:r>
          </a:p>
          <a:p>
            <a:r>
              <a:rPr lang="en-US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29725" name="Line 32"/>
          <p:cNvSpPr>
            <a:spLocks noChangeShapeType="1"/>
          </p:cNvSpPr>
          <p:nvPr/>
        </p:nvSpPr>
        <p:spPr bwMode="auto">
          <a:xfrm>
            <a:off x="3505200" y="32766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6" name="Text Box 33"/>
          <p:cNvSpPr txBox="1">
            <a:spLocks noChangeArrowheads="1"/>
          </p:cNvSpPr>
          <p:nvPr/>
        </p:nvSpPr>
        <p:spPr bwMode="auto">
          <a:xfrm>
            <a:off x="5029200" y="40386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Intermediate</a:t>
            </a:r>
          </a:p>
          <a:p>
            <a:r>
              <a:rPr lang="en-US">
                <a:solidFill>
                  <a:srgbClr val="0000FF"/>
                </a:solidFill>
              </a:rPr>
              <a:t>       code</a:t>
            </a:r>
          </a:p>
        </p:txBody>
      </p:sp>
      <p:sp>
        <p:nvSpPr>
          <p:cNvPr id="29727" name="Line 34"/>
          <p:cNvSpPr>
            <a:spLocks noChangeShapeType="1"/>
          </p:cNvSpPr>
          <p:nvPr/>
        </p:nvSpPr>
        <p:spPr bwMode="auto">
          <a:xfrm>
            <a:off x="5791200" y="32766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8" name="Oval 35"/>
          <p:cNvSpPr>
            <a:spLocks noChangeArrowheads="1"/>
          </p:cNvSpPr>
          <p:nvPr/>
        </p:nvSpPr>
        <p:spPr bwMode="auto">
          <a:xfrm>
            <a:off x="6324600" y="4953000"/>
            <a:ext cx="1676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Line 36"/>
          <p:cNvSpPr>
            <a:spLocks noChangeShapeType="1"/>
          </p:cNvSpPr>
          <p:nvPr/>
        </p:nvSpPr>
        <p:spPr bwMode="auto">
          <a:xfrm>
            <a:off x="7086600" y="3886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0" name="Text Box 37"/>
          <p:cNvSpPr txBox="1">
            <a:spLocks noChangeArrowheads="1"/>
          </p:cNvSpPr>
          <p:nvPr/>
        </p:nvSpPr>
        <p:spPr bwMode="auto">
          <a:xfrm>
            <a:off x="6553200" y="5181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Computer</a:t>
            </a:r>
          </a:p>
        </p:txBody>
      </p:sp>
      <p:sp>
        <p:nvSpPr>
          <p:cNvPr id="29731" name="Text Box 39"/>
          <p:cNvSpPr txBox="1">
            <a:spLocks noChangeArrowheads="1"/>
          </p:cNvSpPr>
          <p:nvPr/>
        </p:nvSpPr>
        <p:spPr bwMode="auto">
          <a:xfrm>
            <a:off x="7689850" y="4114800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Machine</a:t>
            </a:r>
          </a:p>
          <a:p>
            <a:r>
              <a:rPr lang="en-US">
                <a:solidFill>
                  <a:srgbClr val="0000FF"/>
                </a:solidFill>
              </a:rPr>
              <a:t>language</a:t>
            </a:r>
          </a:p>
        </p:txBody>
      </p:sp>
      <p:sp>
        <p:nvSpPr>
          <p:cNvPr id="29732" name="Line 40"/>
          <p:cNvSpPr>
            <a:spLocks noChangeShapeType="1"/>
          </p:cNvSpPr>
          <p:nvPr/>
        </p:nvSpPr>
        <p:spPr bwMode="auto">
          <a:xfrm flipH="1">
            <a:off x="7086600" y="44196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3" name="Rectangle 41"/>
          <p:cNvSpPr>
            <a:spLocks noChangeArrowheads="1"/>
          </p:cNvSpPr>
          <p:nvPr/>
        </p:nvSpPr>
        <p:spPr bwMode="auto">
          <a:xfrm>
            <a:off x="762000" y="5029200"/>
            <a:ext cx="4419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Text Box 42"/>
          <p:cNvSpPr txBox="1">
            <a:spLocks noChangeArrowheads="1"/>
          </p:cNvSpPr>
          <p:nvPr/>
        </p:nvSpPr>
        <p:spPr bwMode="auto">
          <a:xfrm>
            <a:off x="2057400" y="5334000"/>
            <a:ext cx="160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Symbol table</a:t>
            </a:r>
          </a:p>
        </p:txBody>
      </p:sp>
      <p:sp>
        <p:nvSpPr>
          <p:cNvPr id="29735" name="Line 43"/>
          <p:cNvSpPr>
            <a:spLocks noChangeShapeType="1"/>
          </p:cNvSpPr>
          <p:nvPr/>
        </p:nvSpPr>
        <p:spPr bwMode="auto">
          <a:xfrm>
            <a:off x="10668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6" name="Line 44"/>
          <p:cNvSpPr>
            <a:spLocks noChangeShapeType="1"/>
          </p:cNvSpPr>
          <p:nvPr/>
        </p:nvSpPr>
        <p:spPr bwMode="auto">
          <a:xfrm>
            <a:off x="27432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7" name="Line 45"/>
          <p:cNvSpPr>
            <a:spLocks noChangeShapeType="1"/>
          </p:cNvSpPr>
          <p:nvPr/>
        </p:nvSpPr>
        <p:spPr bwMode="auto">
          <a:xfrm flipV="1">
            <a:off x="44958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8" name="Line 46"/>
          <p:cNvSpPr>
            <a:spLocks noChangeShapeType="1"/>
          </p:cNvSpPr>
          <p:nvPr/>
        </p:nvSpPr>
        <p:spPr bwMode="auto">
          <a:xfrm flipV="1">
            <a:off x="5181600" y="3886200"/>
            <a:ext cx="167640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9" name="Line 47"/>
          <p:cNvSpPr>
            <a:spLocks noChangeShapeType="1"/>
          </p:cNvSpPr>
          <p:nvPr/>
        </p:nvSpPr>
        <p:spPr bwMode="auto">
          <a:xfrm flipV="1">
            <a:off x="10668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40" name="Line 48"/>
          <p:cNvSpPr>
            <a:spLocks noChangeShapeType="1"/>
          </p:cNvSpPr>
          <p:nvPr/>
        </p:nvSpPr>
        <p:spPr bwMode="auto">
          <a:xfrm flipV="1">
            <a:off x="2743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B85DB-3DBC-452E-B0EA-D0F9C02F0169}" type="slidenum">
              <a:rPr lang="en-US"/>
              <a:pPr/>
              <a:t>8</a:t>
            </a:fld>
            <a:endParaRPr lang="en-US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74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f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a </a:t>
            </a:r>
            <a:r>
              <a:rPr lang="en-US" b="1">
                <a:solidFill>
                  <a:srgbClr val="FF0000"/>
                </a:solidFill>
              </a:rPr>
              <a:t>| </a:t>
            </a:r>
            <a:r>
              <a:rPr lang="en-US" b="1"/>
              <a:t>h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r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n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h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i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t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: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=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3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2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c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l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s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 I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o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u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s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1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.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8 </a:t>
            </a:r>
            <a:r>
              <a:rPr lang="en-US" b="1">
                <a:solidFill>
                  <a:srgbClr val="FF0000"/>
                </a:solidFill>
              </a:rPr>
              <a:t>| 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|</a:t>
            </a:r>
          </a:p>
        </p:txBody>
      </p:sp>
      <p:sp>
        <p:nvSpPr>
          <p:cNvPr id="31749" name="Rectangle 9"/>
          <p:cNvSpPr>
            <a:spLocks noChangeArrowheads="1"/>
          </p:cNvSpPr>
          <p:nvPr/>
        </p:nvSpPr>
        <p:spPr bwMode="auto">
          <a:xfrm>
            <a:off x="3124200" y="1219200"/>
            <a:ext cx="2971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3200400" y="1219200"/>
            <a:ext cx="28511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Lexical analyzer (scanner)</a:t>
            </a:r>
          </a:p>
          <a:p>
            <a:pPr algn="ctr"/>
            <a:r>
              <a:rPr lang="en-US" sz="1000" b="1"/>
              <a:t>(converts from  character stream  into</a:t>
            </a:r>
          </a:p>
          <a:p>
            <a:pPr algn="ctr"/>
            <a:r>
              <a:rPr lang="en-US" sz="1000" b="1"/>
              <a:t> a stream of tokens.)</a:t>
            </a:r>
          </a:p>
        </p:txBody>
      </p:sp>
      <p:sp>
        <p:nvSpPr>
          <p:cNvPr id="31751" name="Text Box 12"/>
          <p:cNvSpPr txBox="1">
            <a:spLocks noChangeArrowheads="1"/>
          </p:cNvSpPr>
          <p:nvPr/>
        </p:nvSpPr>
        <p:spPr bwMode="auto">
          <a:xfrm>
            <a:off x="2879725" y="112713"/>
            <a:ext cx="347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Fahrenheit := 32 + celsious * 1.8</a:t>
            </a:r>
          </a:p>
        </p:txBody>
      </p:sp>
      <p:sp>
        <p:nvSpPr>
          <p:cNvPr id="31752" name="Line 13"/>
          <p:cNvSpPr>
            <a:spLocks noChangeShapeType="1"/>
          </p:cNvSpPr>
          <p:nvPr/>
        </p:nvSpPr>
        <p:spPr bwMode="auto">
          <a:xfrm>
            <a:off x="4267200" y="45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3" name="Text Box 22"/>
          <p:cNvSpPr txBox="1">
            <a:spLocks noChangeArrowheads="1"/>
          </p:cNvSpPr>
          <p:nvPr/>
        </p:nvSpPr>
        <p:spPr bwMode="auto">
          <a:xfrm>
            <a:off x="3048000" y="21336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[</a:t>
            </a:r>
            <a:r>
              <a:rPr lang="en-US" b="1"/>
              <a:t> id, 1 </a:t>
            </a:r>
            <a:r>
              <a:rPr lang="en-US" b="1">
                <a:solidFill>
                  <a:srgbClr val="FF0000"/>
                </a:solidFill>
              </a:rPr>
              <a:t>] [</a:t>
            </a:r>
            <a:r>
              <a:rPr lang="en-US" b="1"/>
              <a:t> : =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int, 32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id, 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int, 1.8</a:t>
            </a:r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]</a:t>
            </a:r>
          </a:p>
        </p:txBody>
      </p:sp>
      <p:sp>
        <p:nvSpPr>
          <p:cNvPr id="31754" name="Line 23"/>
          <p:cNvSpPr>
            <a:spLocks noChangeShapeType="1"/>
          </p:cNvSpPr>
          <p:nvPr/>
        </p:nvSpPr>
        <p:spPr bwMode="auto">
          <a:xfrm>
            <a:off x="381000" y="114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5" name="Line 24"/>
          <p:cNvSpPr>
            <a:spLocks noChangeShapeType="1"/>
          </p:cNvSpPr>
          <p:nvPr/>
        </p:nvSpPr>
        <p:spPr bwMode="auto">
          <a:xfrm>
            <a:off x="381000" y="1524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6" name="Text Box 28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1757" name="Rectangle 29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30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9" name="Line 31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0" name="Text Box 32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1761" name="Text Box 33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1762" name="Text Box 34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1763" name="Line 36"/>
          <p:cNvSpPr>
            <a:spLocks noChangeShapeType="1"/>
          </p:cNvSpPr>
          <p:nvPr/>
        </p:nvSpPr>
        <p:spPr bwMode="auto">
          <a:xfrm flipH="1">
            <a:off x="2286000" y="19050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4" name="Rectangle 40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Text Box 41"/>
          <p:cNvSpPr txBox="1">
            <a:spLocks noChangeArrowheads="1"/>
          </p:cNvSpPr>
          <p:nvPr/>
        </p:nvSpPr>
        <p:spPr bwMode="auto">
          <a:xfrm>
            <a:off x="3124200" y="2895600"/>
            <a:ext cx="2967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Syntax analyzer (parser)</a:t>
            </a:r>
          </a:p>
          <a:p>
            <a:r>
              <a:rPr lang="en-US" sz="1000" b="1"/>
              <a:t>(Construct syntactic structure of the program)</a:t>
            </a:r>
          </a:p>
        </p:txBody>
      </p:sp>
      <p:sp>
        <p:nvSpPr>
          <p:cNvPr id="31766" name="Text Box 42"/>
          <p:cNvSpPr txBox="1">
            <a:spLocks noChangeArrowheads="1"/>
          </p:cNvSpPr>
          <p:nvPr/>
        </p:nvSpPr>
        <p:spPr bwMode="auto">
          <a:xfrm>
            <a:off x="2819400" y="3886200"/>
            <a:ext cx="63246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	: =</a:t>
            </a:r>
          </a:p>
          <a:p>
            <a:r>
              <a:rPr lang="en-US" b="1"/>
              <a:t> </a:t>
            </a:r>
          </a:p>
          <a:p>
            <a:r>
              <a:rPr lang="en-US" b="1"/>
              <a:t> id</a:t>
            </a:r>
            <a:r>
              <a:rPr lang="en-US" b="1" baseline="-25000"/>
              <a:t>1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/>
              <a:t> 		+ 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 b="1"/>
              <a:t> 	int</a:t>
            </a:r>
            <a:r>
              <a:rPr lang="en-US" b="1" baseline="-25000"/>
              <a:t>32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    </a:t>
            </a:r>
            <a:r>
              <a:rPr lang="en-US" b="1"/>
              <a:t>*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	</a:t>
            </a:r>
            <a:r>
              <a:rPr lang="en-US" b="1"/>
              <a:t>               id</a:t>
            </a:r>
            <a:r>
              <a:rPr lang="en-US" b="1" baseline="-25000"/>
              <a:t>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</a:t>
            </a:r>
            <a:r>
              <a:rPr lang="en-US" b="1"/>
              <a:t>real </a:t>
            </a:r>
            <a:r>
              <a:rPr lang="en-US" b="1" baseline="-25000"/>
              <a:t>1.8</a:t>
            </a:r>
            <a:r>
              <a:rPr lang="en-US" b="1"/>
              <a:t> </a:t>
            </a:r>
          </a:p>
          <a:p>
            <a:endParaRPr lang="en-US" b="1"/>
          </a:p>
          <a:p>
            <a:r>
              <a:rPr lang="en-US" b="1"/>
              <a:t>		</a:t>
            </a:r>
          </a:p>
        </p:txBody>
      </p:sp>
      <p:sp>
        <p:nvSpPr>
          <p:cNvPr id="31767" name="Line 44"/>
          <p:cNvSpPr>
            <a:spLocks noChangeShapeType="1"/>
          </p:cNvSpPr>
          <p:nvPr/>
        </p:nvSpPr>
        <p:spPr bwMode="auto">
          <a:xfrm flipH="1">
            <a:off x="3352800" y="4191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8" name="Line 45"/>
          <p:cNvSpPr>
            <a:spLocks noChangeShapeType="1"/>
          </p:cNvSpPr>
          <p:nvPr/>
        </p:nvSpPr>
        <p:spPr bwMode="auto">
          <a:xfrm>
            <a:off x="4191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9" name="Line 46"/>
          <p:cNvSpPr>
            <a:spLocks noChangeShapeType="1"/>
          </p:cNvSpPr>
          <p:nvPr/>
        </p:nvSpPr>
        <p:spPr bwMode="auto">
          <a:xfrm flipH="1">
            <a:off x="4343400" y="4724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0" name="Line 47"/>
          <p:cNvSpPr>
            <a:spLocks noChangeShapeType="1"/>
          </p:cNvSpPr>
          <p:nvPr/>
        </p:nvSpPr>
        <p:spPr bwMode="auto">
          <a:xfrm>
            <a:off x="49530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1" name="Line 48"/>
          <p:cNvSpPr>
            <a:spLocks noChangeShapeType="1"/>
          </p:cNvSpPr>
          <p:nvPr/>
        </p:nvSpPr>
        <p:spPr bwMode="auto">
          <a:xfrm flipH="1">
            <a:off x="5029200" y="5181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2" name="Line 49"/>
          <p:cNvSpPr>
            <a:spLocks noChangeShapeType="1"/>
          </p:cNvSpPr>
          <p:nvPr/>
        </p:nvSpPr>
        <p:spPr bwMode="auto">
          <a:xfrm>
            <a:off x="5562600" y="5181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3" name="Rectangle 50"/>
          <p:cNvSpPr>
            <a:spLocks noChangeArrowheads="1"/>
          </p:cNvSpPr>
          <p:nvPr/>
        </p:nvSpPr>
        <p:spPr bwMode="auto">
          <a:xfrm>
            <a:off x="2743200" y="38862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Line 54"/>
          <p:cNvSpPr>
            <a:spLocks noChangeShapeType="1"/>
          </p:cNvSpPr>
          <p:nvPr/>
        </p:nvSpPr>
        <p:spPr bwMode="auto">
          <a:xfrm>
            <a:off x="44958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5" name="Line 55"/>
          <p:cNvSpPr>
            <a:spLocks noChangeShapeType="1"/>
          </p:cNvSpPr>
          <p:nvPr/>
        </p:nvSpPr>
        <p:spPr bwMode="auto">
          <a:xfrm>
            <a:off x="4495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6" name="Line 56"/>
          <p:cNvSpPr>
            <a:spLocks noChangeShapeType="1"/>
          </p:cNvSpPr>
          <p:nvPr/>
        </p:nvSpPr>
        <p:spPr bwMode="auto">
          <a:xfrm>
            <a:off x="44958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7" name="Line 57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8" name="Text Box 58"/>
          <p:cNvSpPr txBox="1">
            <a:spLocks noChangeArrowheads="1"/>
          </p:cNvSpPr>
          <p:nvPr/>
        </p:nvSpPr>
        <p:spPr bwMode="auto">
          <a:xfrm>
            <a:off x="304800" y="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EXAMPLE:</a:t>
            </a:r>
          </a:p>
        </p:txBody>
      </p:sp>
      <p:sp>
        <p:nvSpPr>
          <p:cNvPr id="31779" name="Text Box 60"/>
          <p:cNvSpPr txBox="1">
            <a:spLocks noChangeArrowheads="1"/>
          </p:cNvSpPr>
          <p:nvPr/>
        </p:nvSpPr>
        <p:spPr bwMode="auto">
          <a:xfrm>
            <a:off x="1295400" y="1270000"/>
            <a:ext cx="931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Getchar()</a:t>
            </a:r>
          </a:p>
        </p:txBody>
      </p:sp>
      <p:sp>
        <p:nvSpPr>
          <p:cNvPr id="31780" name="Text Box 61"/>
          <p:cNvSpPr txBox="1">
            <a:spLocks noChangeArrowheads="1"/>
          </p:cNvSpPr>
          <p:nvPr/>
        </p:nvSpPr>
        <p:spPr bwMode="auto">
          <a:xfrm>
            <a:off x="533400" y="41656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name         attribute</a:t>
            </a:r>
          </a:p>
        </p:txBody>
      </p:sp>
      <p:sp>
        <p:nvSpPr>
          <p:cNvPr id="31781" name="Line 62"/>
          <p:cNvSpPr>
            <a:spLocks noChangeShapeType="1"/>
          </p:cNvSpPr>
          <p:nvPr/>
        </p:nvSpPr>
        <p:spPr bwMode="auto">
          <a:xfrm flipV="1">
            <a:off x="9144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2" name="Line 63"/>
          <p:cNvSpPr>
            <a:spLocks noChangeShapeType="1"/>
          </p:cNvSpPr>
          <p:nvPr/>
        </p:nvSpPr>
        <p:spPr bwMode="auto">
          <a:xfrm flipV="1">
            <a:off x="18288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3" name="Text Box 64"/>
          <p:cNvSpPr txBox="1">
            <a:spLocks noChangeArrowheads="1"/>
          </p:cNvSpPr>
          <p:nvPr/>
        </p:nvSpPr>
        <p:spPr bwMode="auto">
          <a:xfrm>
            <a:off x="6629400" y="2819400"/>
            <a:ext cx="1889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index in symbol table </a:t>
            </a:r>
          </a:p>
        </p:txBody>
      </p:sp>
      <p:sp>
        <p:nvSpPr>
          <p:cNvPr id="31784" name="Line 65"/>
          <p:cNvSpPr>
            <a:spLocks noChangeShapeType="1"/>
          </p:cNvSpPr>
          <p:nvPr/>
        </p:nvSpPr>
        <p:spPr bwMode="auto">
          <a:xfrm flipH="1" flipV="1">
            <a:off x="6324600" y="2438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42EDC-C85D-403B-A8A2-D83CB2FF1587}" type="slidenum">
              <a:rPr lang="en-US"/>
              <a:pPr/>
              <a:t>9</a:t>
            </a:fld>
            <a:endParaRPr lang="en-US"/>
          </a:p>
        </p:txBody>
      </p:sp>
      <p:sp>
        <p:nvSpPr>
          <p:cNvPr id="33796" name="Text Box 10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12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9" name="Line 13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0" name="Text Box 14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3801" name="Text Box 15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3802" name="Text Box 16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3803" name="Rectangle 18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9"/>
          <p:cNvSpPr txBox="1">
            <a:spLocks noChangeArrowheads="1"/>
          </p:cNvSpPr>
          <p:nvPr/>
        </p:nvSpPr>
        <p:spPr bwMode="auto">
          <a:xfrm>
            <a:off x="3505200" y="2895600"/>
            <a:ext cx="202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Context analyzer  </a:t>
            </a:r>
          </a:p>
          <a:p>
            <a:endParaRPr lang="en-US"/>
          </a:p>
        </p:txBody>
      </p:sp>
      <p:sp>
        <p:nvSpPr>
          <p:cNvPr id="33805" name="Text Box 20"/>
          <p:cNvSpPr txBox="1">
            <a:spLocks noChangeArrowheads="1"/>
          </p:cNvSpPr>
          <p:nvPr/>
        </p:nvSpPr>
        <p:spPr bwMode="auto">
          <a:xfrm>
            <a:off x="2590800" y="228600"/>
            <a:ext cx="42672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	: =</a:t>
            </a:r>
          </a:p>
          <a:p>
            <a:r>
              <a:rPr lang="en-US" b="1"/>
              <a:t> </a:t>
            </a:r>
          </a:p>
          <a:p>
            <a:r>
              <a:rPr lang="en-US" b="1"/>
              <a:t> id</a:t>
            </a:r>
            <a:r>
              <a:rPr lang="en-US" b="1" baseline="-25000"/>
              <a:t>1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/>
              <a:t> 		+ 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 b="1"/>
              <a:t> 	int</a:t>
            </a:r>
            <a:r>
              <a:rPr lang="en-US" b="1" baseline="-25000"/>
              <a:t>32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    </a:t>
            </a:r>
            <a:r>
              <a:rPr lang="en-US" b="1"/>
              <a:t>*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	</a:t>
            </a:r>
            <a:r>
              <a:rPr lang="en-US" b="1"/>
              <a:t>               id</a:t>
            </a:r>
            <a:r>
              <a:rPr lang="en-US" b="1" baseline="-25000"/>
              <a:t>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</a:t>
            </a:r>
            <a:r>
              <a:rPr lang="en-US" b="1"/>
              <a:t>real </a:t>
            </a:r>
            <a:r>
              <a:rPr lang="en-US" b="1" baseline="-25000"/>
              <a:t>1.8</a:t>
            </a:r>
            <a:r>
              <a:rPr lang="en-US" b="1"/>
              <a:t> </a:t>
            </a:r>
          </a:p>
          <a:p>
            <a:endParaRPr lang="en-US" b="1"/>
          </a:p>
          <a:p>
            <a:r>
              <a:rPr lang="en-US" b="1"/>
              <a:t>		</a:t>
            </a:r>
          </a:p>
        </p:txBody>
      </p:sp>
      <p:sp>
        <p:nvSpPr>
          <p:cNvPr id="33806" name="Line 28"/>
          <p:cNvSpPr>
            <a:spLocks noChangeShapeType="1"/>
          </p:cNvSpPr>
          <p:nvPr/>
        </p:nvSpPr>
        <p:spPr bwMode="auto">
          <a:xfrm>
            <a:off x="449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7" name="Line 31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8" name="Line 32"/>
          <p:cNvSpPr>
            <a:spLocks noChangeShapeType="1"/>
          </p:cNvSpPr>
          <p:nvPr/>
        </p:nvSpPr>
        <p:spPr bwMode="auto">
          <a:xfrm flipH="1">
            <a:off x="3124200" y="533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9" name="Line 33"/>
          <p:cNvSpPr>
            <a:spLocks noChangeShapeType="1"/>
          </p:cNvSpPr>
          <p:nvPr/>
        </p:nvSpPr>
        <p:spPr bwMode="auto">
          <a:xfrm>
            <a:off x="3962400" y="533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0" name="Line 34"/>
          <p:cNvSpPr>
            <a:spLocks noChangeShapeType="1"/>
          </p:cNvSpPr>
          <p:nvPr/>
        </p:nvSpPr>
        <p:spPr bwMode="auto">
          <a:xfrm flipH="1">
            <a:off x="4114800" y="1066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1" name="Line 35"/>
          <p:cNvSpPr>
            <a:spLocks noChangeShapeType="1"/>
          </p:cNvSpPr>
          <p:nvPr/>
        </p:nvSpPr>
        <p:spPr bwMode="auto">
          <a:xfrm>
            <a:off x="4724400" y="106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2" name="Line 36"/>
          <p:cNvSpPr>
            <a:spLocks noChangeShapeType="1"/>
          </p:cNvSpPr>
          <p:nvPr/>
        </p:nvSpPr>
        <p:spPr bwMode="auto">
          <a:xfrm flipH="1">
            <a:off x="4800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3" name="Line 37"/>
          <p:cNvSpPr>
            <a:spLocks noChangeShapeType="1"/>
          </p:cNvSpPr>
          <p:nvPr/>
        </p:nvSpPr>
        <p:spPr bwMode="auto">
          <a:xfrm>
            <a:off x="5334000" y="1524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4" name="Rectangle 38"/>
          <p:cNvSpPr>
            <a:spLocks noChangeArrowheads="1"/>
          </p:cNvSpPr>
          <p:nvPr/>
        </p:nvSpPr>
        <p:spPr bwMode="auto">
          <a:xfrm>
            <a:off x="2590800" y="2286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39"/>
          <p:cNvSpPr>
            <a:spLocks noChangeShapeType="1"/>
          </p:cNvSpPr>
          <p:nvPr/>
        </p:nvSpPr>
        <p:spPr bwMode="auto">
          <a:xfrm flipH="1">
            <a:off x="3200400" y="4267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6" name="Line 40"/>
          <p:cNvSpPr>
            <a:spLocks noChangeShapeType="1"/>
          </p:cNvSpPr>
          <p:nvPr/>
        </p:nvSpPr>
        <p:spPr bwMode="auto">
          <a:xfrm>
            <a:off x="4038600" y="4267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7" name="Line 41"/>
          <p:cNvSpPr>
            <a:spLocks noChangeShapeType="1"/>
          </p:cNvSpPr>
          <p:nvPr/>
        </p:nvSpPr>
        <p:spPr bwMode="auto">
          <a:xfrm flipH="1">
            <a:off x="4191000" y="4800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8" name="Line 42"/>
          <p:cNvSpPr>
            <a:spLocks noChangeShapeType="1"/>
          </p:cNvSpPr>
          <p:nvPr/>
        </p:nvSpPr>
        <p:spPr bwMode="auto">
          <a:xfrm>
            <a:off x="4800600" y="4800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9" name="Line 43"/>
          <p:cNvSpPr>
            <a:spLocks noChangeShapeType="1"/>
          </p:cNvSpPr>
          <p:nvPr/>
        </p:nvSpPr>
        <p:spPr bwMode="auto">
          <a:xfrm flipH="1">
            <a:off x="48768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0" name="Line 44"/>
          <p:cNvSpPr>
            <a:spLocks noChangeShapeType="1"/>
          </p:cNvSpPr>
          <p:nvPr/>
        </p:nvSpPr>
        <p:spPr bwMode="auto">
          <a:xfrm>
            <a:off x="5410200" y="5257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1" name="Rectangle 45"/>
          <p:cNvSpPr>
            <a:spLocks noChangeArrowheads="1"/>
          </p:cNvSpPr>
          <p:nvPr/>
        </p:nvSpPr>
        <p:spPr bwMode="auto">
          <a:xfrm>
            <a:off x="2590800" y="39624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46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3" name="Text Box 47"/>
          <p:cNvSpPr txBox="1">
            <a:spLocks noChangeArrowheads="1"/>
          </p:cNvSpPr>
          <p:nvPr/>
        </p:nvSpPr>
        <p:spPr bwMode="auto">
          <a:xfrm>
            <a:off x="3581400" y="4038600"/>
            <a:ext cx="39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:=</a:t>
            </a:r>
          </a:p>
        </p:txBody>
      </p:sp>
      <p:sp>
        <p:nvSpPr>
          <p:cNvPr id="33824" name="Text Box 48"/>
          <p:cNvSpPr txBox="1">
            <a:spLocks noChangeArrowheads="1"/>
          </p:cNvSpPr>
          <p:nvPr/>
        </p:nvSpPr>
        <p:spPr bwMode="auto">
          <a:xfrm>
            <a:off x="2879725" y="4532313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1</a:t>
            </a:r>
          </a:p>
        </p:txBody>
      </p:sp>
      <p:sp>
        <p:nvSpPr>
          <p:cNvPr id="33825" name="Text Box 49"/>
          <p:cNvSpPr txBox="1">
            <a:spLocks noChangeArrowheads="1"/>
          </p:cNvSpPr>
          <p:nvPr/>
        </p:nvSpPr>
        <p:spPr bwMode="auto">
          <a:xfrm>
            <a:off x="4479925" y="4532313"/>
            <a:ext cx="37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  <a:r>
              <a:rPr lang="en-US" b="1" baseline="-25000"/>
              <a:t>r</a:t>
            </a:r>
          </a:p>
        </p:txBody>
      </p:sp>
      <p:sp>
        <p:nvSpPr>
          <p:cNvPr id="33826" name="Text Box 50"/>
          <p:cNvSpPr txBox="1">
            <a:spLocks noChangeArrowheads="1"/>
          </p:cNvSpPr>
          <p:nvPr/>
        </p:nvSpPr>
        <p:spPr bwMode="auto">
          <a:xfrm>
            <a:off x="3581400" y="50292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inttoreal</a:t>
            </a:r>
          </a:p>
        </p:txBody>
      </p:sp>
      <p:sp>
        <p:nvSpPr>
          <p:cNvPr id="33827" name="Text Box 51"/>
          <p:cNvSpPr txBox="1">
            <a:spLocks noChangeArrowheads="1"/>
          </p:cNvSpPr>
          <p:nvPr/>
        </p:nvSpPr>
        <p:spPr bwMode="auto">
          <a:xfrm>
            <a:off x="5105400" y="502920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*r</a:t>
            </a:r>
          </a:p>
        </p:txBody>
      </p:sp>
      <p:sp>
        <p:nvSpPr>
          <p:cNvPr id="33828" name="Text Box 52"/>
          <p:cNvSpPr txBox="1">
            <a:spLocks noChangeArrowheads="1"/>
          </p:cNvSpPr>
          <p:nvPr/>
        </p:nvSpPr>
        <p:spPr bwMode="auto">
          <a:xfrm>
            <a:off x="4648200" y="5638800"/>
            <a:ext cx="471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2</a:t>
            </a:r>
          </a:p>
        </p:txBody>
      </p:sp>
      <p:sp>
        <p:nvSpPr>
          <p:cNvPr id="33829" name="Text Box 53"/>
          <p:cNvSpPr txBox="1">
            <a:spLocks noChangeArrowheads="1"/>
          </p:cNvSpPr>
          <p:nvPr/>
        </p:nvSpPr>
        <p:spPr bwMode="auto">
          <a:xfrm>
            <a:off x="5486400" y="5638800"/>
            <a:ext cx="865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real </a:t>
            </a:r>
            <a:r>
              <a:rPr lang="en-US" b="1" baseline="-25000"/>
              <a:t>1.8</a:t>
            </a:r>
          </a:p>
        </p:txBody>
      </p:sp>
      <p:sp>
        <p:nvSpPr>
          <p:cNvPr id="33830" name="Text Box 54"/>
          <p:cNvSpPr txBox="1">
            <a:spLocks noChangeArrowheads="1"/>
          </p:cNvSpPr>
          <p:nvPr/>
        </p:nvSpPr>
        <p:spPr bwMode="auto">
          <a:xfrm>
            <a:off x="3810000" y="563880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</a:t>
            </a:r>
            <a:r>
              <a:rPr lang="en-US" b="1" baseline="-25000"/>
              <a:t>32</a:t>
            </a:r>
          </a:p>
        </p:txBody>
      </p:sp>
      <p:sp>
        <p:nvSpPr>
          <p:cNvPr id="33831" name="Line 55"/>
          <p:cNvSpPr>
            <a:spLocks noChangeShapeType="1"/>
          </p:cNvSpPr>
          <p:nvPr/>
        </p:nvSpPr>
        <p:spPr bwMode="auto">
          <a:xfrm>
            <a:off x="41148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32" name="Text Box 56"/>
          <p:cNvSpPr txBox="1">
            <a:spLocks noChangeArrowheads="1"/>
          </p:cNvSpPr>
          <p:nvPr/>
        </p:nvSpPr>
        <p:spPr bwMode="auto">
          <a:xfrm>
            <a:off x="6629400" y="2895600"/>
            <a:ext cx="1966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Determines de type of </a:t>
            </a:r>
          </a:p>
          <a:p>
            <a:r>
              <a:rPr lang="en-US" sz="1400"/>
              <a:t>the identifier </a:t>
            </a:r>
          </a:p>
        </p:txBody>
      </p:sp>
      <p:sp>
        <p:nvSpPr>
          <p:cNvPr id="33833" name="Line 57"/>
          <p:cNvSpPr>
            <a:spLocks noChangeShapeType="1"/>
          </p:cNvSpPr>
          <p:nvPr/>
        </p:nvSpPr>
        <p:spPr bwMode="auto">
          <a:xfrm flipH="1">
            <a:off x="6172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13660</TotalTime>
  <Words>3178</Words>
  <Application>Microsoft Macintosh PowerPoint</Application>
  <PresentationFormat>Presentación en pantalla (4:3)</PresentationFormat>
  <Paragraphs>1288</Paragraphs>
  <Slides>37</Slides>
  <Notes>33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4" baseType="lpstr">
      <vt:lpstr>Arial</vt:lpstr>
      <vt:lpstr>ＭＳ Ｐゴシック</vt:lpstr>
      <vt:lpstr>Times New Roman</vt:lpstr>
      <vt:lpstr>Wingdings</vt:lpstr>
      <vt:lpstr>Symbol</vt:lpstr>
      <vt:lpstr>Courier New</vt:lpstr>
      <vt:lpstr>Default Design</vt:lpstr>
      <vt:lpstr>COP 3402 Systems Software</vt:lpstr>
      <vt:lpstr>COP 3402 Systems Software</vt:lpstr>
      <vt:lpstr>Outline</vt:lpstr>
      <vt:lpstr> Compilers / Interpreters</vt:lpstr>
      <vt:lpstr> Compilers</vt:lpstr>
      <vt:lpstr>Compilers</vt:lpstr>
      <vt:lpstr>Compilers</vt:lpstr>
      <vt:lpstr>Diapositiva 8</vt:lpstr>
      <vt:lpstr>Diapositiva 9</vt:lpstr>
      <vt:lpstr>Diapositiva 10</vt:lpstr>
      <vt:lpstr>Diapositiva 11</vt:lpstr>
      <vt:lpstr>Diapositiva 12</vt:lpstr>
      <vt:lpstr>Compilers</vt:lpstr>
      <vt:lpstr>Compilers</vt:lpstr>
      <vt:lpstr>Compilers</vt:lpstr>
      <vt:lpstr>Compilers</vt:lpstr>
      <vt:lpstr>Compilers</vt:lpstr>
      <vt:lpstr>Interpreters</vt:lpstr>
      <vt:lpstr>Interpreters</vt:lpstr>
      <vt:lpstr>Hybrid implementation systems</vt:lpstr>
      <vt:lpstr>Interpreters</vt:lpstr>
      <vt:lpstr>PL/0 Symbols</vt:lpstr>
      <vt:lpstr>PL/0 Symbols</vt:lpstr>
      <vt:lpstr>PL/0 Symbols</vt:lpstr>
      <vt:lpstr>PL/0 Symbols</vt:lpstr>
      <vt:lpstr>PL/0 Symbols</vt:lpstr>
      <vt:lpstr>PL/0 Symbols</vt:lpstr>
      <vt:lpstr>Scanner</vt:lpstr>
      <vt:lpstr>Scanner</vt:lpstr>
      <vt:lpstr>Scanner</vt:lpstr>
      <vt:lpstr>Scanner</vt:lpstr>
      <vt:lpstr>Scanner</vt:lpstr>
      <vt:lpstr>Diapositiva 33</vt:lpstr>
      <vt:lpstr>Diapositiva 34</vt:lpstr>
      <vt:lpstr>Diapositiva 35</vt:lpstr>
      <vt:lpstr>Diapositiva 36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275</cp:revision>
  <cp:lastPrinted>2013-05-27T18:57:32Z</cp:lastPrinted>
  <dcterms:created xsi:type="dcterms:W3CDTF">2002-09-04T03:07:34Z</dcterms:created>
  <dcterms:modified xsi:type="dcterms:W3CDTF">2014-09-10T23:26:39Z</dcterms:modified>
</cp:coreProperties>
</file>