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37" r:id="rId4"/>
    <p:sldId id="357" r:id="rId5"/>
    <p:sldId id="361" r:id="rId6"/>
    <p:sldId id="358" r:id="rId7"/>
    <p:sldId id="367" r:id="rId8"/>
    <p:sldId id="360" r:id="rId9"/>
    <p:sldId id="364" r:id="rId10"/>
    <p:sldId id="368" r:id="rId11"/>
    <p:sldId id="372" r:id="rId12"/>
    <p:sldId id="359" r:id="rId13"/>
    <p:sldId id="362" r:id="rId14"/>
    <p:sldId id="363" r:id="rId15"/>
    <p:sldId id="370" r:id="rId16"/>
    <p:sldId id="371" r:id="rId17"/>
    <p:sldId id="365" r:id="rId18"/>
    <p:sldId id="366" r:id="rId19"/>
    <p:sldId id="37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FF0066"/>
    <a:srgbClr val="0099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21DA7EC-6CE2-4B81-B747-7425173E7F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711F381-D7C7-410C-A93C-A06DAE5EF3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E64B1-4C28-474D-B05C-92D792257F42}" type="slidenum">
              <a:rPr lang="en-US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D75DF-DA19-4680-8D6D-EDA005D0F128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A1B1C-5CDC-4E6D-A3C0-59F0D4E1F4C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453A5-67F8-40C3-9F79-C819158EF7A7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253A7-255F-4753-8AE1-511BBA41D9C2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7102C-7F44-4DA0-B10F-02CF0E97FEBB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F158B-B9D0-41BB-9EEC-4B89CAB2CB78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67DC9-27B2-42DD-8E83-98EA786B2ED6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846A-14E0-4EB3-ACC6-C9E34E1DBB47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300C6-9237-4827-A9E1-F84A2C56BF0E}" type="slidenum">
              <a:rPr lang="en-US"/>
              <a:pPr/>
              <a:t>19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323AA-B9BB-45B8-BB9F-9D1EEB385ED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4D928-FC10-4C80-9EAF-3E4020D716F6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7F620-ECFB-4E13-80A8-E465782F9B6F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02AAA-03AD-4652-92CA-A122C55A4584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8C8E3-39B4-4270-96D4-03848834C9A9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3349F-7D60-4F9C-AAED-B47269C5BDFE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ED314-0538-433B-8367-F2AA827BC798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913E7-FAC4-445B-A933-50B303D00784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D75B-0262-4B8A-9A35-00EB5D50ED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A8339-DB17-45DE-B12B-2D22D3DE72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C5237-F0DD-49B1-B91F-78E2596F71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897E-6EC1-4A23-BFD4-3EFDC0043E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626D-0CAD-493E-AAEF-8AE496491F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266B4-1019-4DEC-929A-01145B7027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BB03-343D-403C-835C-A84D6CF59A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DCB7-B41A-44D5-B511-E7F024D38A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D076-28B4-4C34-A4F2-09382BF0F1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4CB6-D968-4D6C-9B8E-AB01D1D577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6E832-EA7A-4C4B-AE63-A7F262DCF7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F2B2689C-8665-4ABD-B616-4D8AD14EC0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11267" name="Rectangle 17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18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69" name="Line 19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0" name="Line 20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1" name="Line 21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2" name="Line 22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3" name="Text Box 23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11275" name="Text Box 28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11276" name="Text Box 29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Locals</a:t>
            </a:r>
          </a:p>
        </p:txBody>
      </p:sp>
      <p:sp>
        <p:nvSpPr>
          <p:cNvPr id="11277" name="Text Box 30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Parameters</a:t>
            </a:r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Functional value</a:t>
            </a:r>
          </a:p>
        </p:txBody>
      </p:sp>
      <p:sp>
        <p:nvSpPr>
          <p:cNvPr id="11279" name="Text Box 32"/>
          <p:cNvSpPr txBox="1">
            <a:spLocks noChangeArrowheads="1"/>
          </p:cNvSpPr>
          <p:nvPr/>
        </p:nvSpPr>
        <p:spPr bwMode="auto">
          <a:xfrm>
            <a:off x="228600" y="2209800"/>
            <a:ext cx="5378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Control Information: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</a:t>
            </a:r>
          </a:p>
          <a:p>
            <a:r>
              <a:rPr lang="en-US"/>
              <a:t> </a:t>
            </a:r>
          </a:p>
        </p:txBody>
      </p:sp>
      <p:sp>
        <p:nvSpPr>
          <p:cNvPr id="11280" name="Text Box 33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281" name="Text Box 34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53784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value:</a:t>
            </a:r>
            <a:r>
              <a:rPr lang="en-US" b="1"/>
              <a:t> </a:t>
            </a:r>
            <a:r>
              <a:rPr lang="en-US"/>
              <a:t>Location to store the function</a:t>
            </a:r>
          </a:p>
          <a:p>
            <a:r>
              <a:rPr lang="en-US"/>
              <a:t>return value.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Parameters: </a:t>
            </a:r>
            <a:r>
              <a:rPr lang="en-US"/>
              <a:t>Space reserved  to store the actual </a:t>
            </a:r>
          </a:p>
          <a:p>
            <a:r>
              <a:rPr lang="en-US"/>
              <a:t>parameters of the function.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Locals: </a:t>
            </a:r>
            <a:r>
              <a:rPr lang="en-US"/>
              <a:t>Space reserved to store local variables</a:t>
            </a:r>
          </a:p>
          <a:p>
            <a:r>
              <a:rPr lang="en-US"/>
              <a:t>declared  within the procedure.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r>
              <a:rPr lang="en-US"/>
              <a:t> </a:t>
            </a:r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 </a:t>
            </a:r>
          </a:p>
          <a:p>
            <a:r>
              <a:rPr lang="en-US"/>
              <a:t>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2232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 machine has two cycles known as fetch and execute.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Fetch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the fetch cycle an instruction is fetch from the code store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code[pc]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r>
              <a:rPr lang="en-US" altLang="ko-KR">
                <a:ea typeface="Gulim" pitchFamily="34" charset="-127"/>
              </a:rPr>
              <a:t>and the program counter is incremented by one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pc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pc + 1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Execute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this cycle 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</a:t>
            </a:r>
            <a:r>
              <a:rPr lang="en-US" altLang="ko-KR">
                <a:ea typeface="Gulim" pitchFamily="34" charset="-127"/>
              </a:rPr>
              <a:t> indicates the operation to be executed. In case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= OPR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then the field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ir.m</a:t>
            </a:r>
            <a:r>
              <a:rPr lang="en-US" altLang="ko-KR">
                <a:ea typeface="Gulim" pitchFamily="34" charset="-127"/>
              </a:rPr>
              <a:t> is used to identified the operator and execute the appropriate </a:t>
            </a:r>
          </a:p>
          <a:p>
            <a:r>
              <a:rPr lang="en-US" altLang="ko-KR">
                <a:ea typeface="Gulim" pitchFamily="34" charset="-127"/>
              </a:rPr>
              <a:t>arithmetic or logical instruction</a:t>
            </a:r>
            <a:endParaRPr lang="en-US">
              <a:ea typeface="Gulim" pitchFamily="34" charset="-127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958850" y="381000"/>
            <a:ext cx="6861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Back to the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P-machine!! </a:t>
            </a:r>
          </a:p>
          <a:p>
            <a:pPr algn="ctr"/>
            <a:r>
              <a:rPr lang="en-US" sz="4400" b="1">
                <a:solidFill>
                  <a:srgbClr val="0000FF"/>
                </a:solidFill>
              </a:rPr>
              <a:t>Instruction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726488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constant value (literal)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onto 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OPR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( to be defined in the next slide)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from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Store in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Call procedure at M (generates new block mark and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Allocate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locals (increment sp  by M), first three are </a:t>
            </a:r>
            <a:r>
              <a:rPr lang="en-US" altLang="ko-KR" b="1">
                <a:ea typeface="Gulim" pitchFamily="34" charset="-127"/>
              </a:rPr>
              <a:t>SL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DL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RA</a:t>
            </a:r>
            <a:r>
              <a:rPr lang="en-US" altLang="ko-KR">
                <a:ea typeface="Gulim" pitchFamily="34" charset="-127"/>
              </a:rPr>
              <a:t>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Jump to M if top of stack element is 0 </a:t>
            </a:r>
          </a:p>
          <a:p>
            <a:r>
              <a:rPr lang="en-US" altLang="ko-KR">
                <a:ea typeface="Gulim" pitchFamily="34" charset="-127"/>
              </a:rPr>
              <a:t>		  and decrement sp by one.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( print (stack[sp]) and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</a:t>
            </a:r>
            <a:endParaRPr lang="en-US">
              <a:ea typeface="Gulim" pitchFamily="34" charset="-127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564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3804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02 - OPR: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	0,0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Return operation</a:t>
            </a:r>
            <a:r>
              <a:rPr lang="en-US" altLang="ko-KR">
                <a:ea typeface="Gulim" pitchFamily="34" charset="-127"/>
              </a:rPr>
              <a:t> (i.e. return from subroutine)</a:t>
            </a:r>
          </a:p>
          <a:p>
            <a:endParaRPr lang="en-US" altLang="ja-JP"/>
          </a:p>
          <a:p>
            <a:r>
              <a:rPr lang="en-US" altLang="ja-JP" b="1">
                <a:solidFill>
                  <a:srgbClr val="0000FF"/>
                </a:solidFill>
              </a:rPr>
              <a:t>OPR	0,1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NEG</a:t>
            </a:r>
            <a:r>
              <a:rPr lang="en-US" altLang="ja-JP"/>
              <a:t>  ( - stack[sp] 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0,2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ADD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/>
              <a:t>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+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0,3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SUB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-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0,4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MUL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*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0,5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DIV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div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0,6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ODD</a:t>
            </a:r>
            <a:r>
              <a:rPr lang="en-US" altLang="ja-JP"/>
              <a:t>  (stack[sp]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 mod 2) or ord(odd(stack[sp]))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0,7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MOD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mod stack[sp + 1])</a:t>
            </a:r>
          </a:p>
          <a:p>
            <a:r>
              <a:rPr lang="en-US" altLang="ja-JP"/>
              <a:t/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0,8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EQL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= =stack[sp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0,9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!=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0,10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LSS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 &lt;  stack[sp + 1])  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0,11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&lt;=  stack[sp + 1]) 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0,12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GTR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 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0,13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&gt;= stack[sp + 1])</a:t>
            </a:r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78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stack[sp]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 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 sp  bp -1;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pc  stack[sp + 3];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bp  stack[sp + 2];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+1; </a:t>
            </a:r>
          </a:p>
          <a:p>
            <a:r>
              <a:rPr lang="en-US" altLang="ko-KR">
                <a:ea typeface="Gulim" pitchFamily="34" charset="-127"/>
              </a:rPr>
              <a:t>		   stack[sp]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M]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 </a:t>
            </a:r>
            <a:r>
              <a:rPr lang="en-US" altLang="ko-KR">
                <a:ea typeface="Gulim" pitchFamily="34" charset="-127"/>
              </a:rPr>
              <a:t>stack[sp]; </a:t>
            </a:r>
          </a:p>
          <a:p>
            <a:r>
              <a:rPr lang="en-US" altLang="ko-KR">
                <a:ea typeface="Gulim" pitchFamily="34" charset="-127"/>
              </a:rPr>
              <a:t>		  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-1;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0835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05 -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stack[sp + 1]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); 	 /* static link (SL)</a:t>
            </a:r>
          </a:p>
          <a:p>
            <a:r>
              <a:rPr lang="en-US" altLang="ko-KR">
                <a:ea typeface="Gulim" pitchFamily="34" charset="-127"/>
              </a:rPr>
              <a:t>                       	  stack[sp + 2]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bp;		 /*  dynamic link (DL)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           	  stack[sp + 3]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pc	 	 /*  return address (RA)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                       	  bp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+ 1;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          	  pc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  <a:endParaRPr lang="en-US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if </a:t>
            </a:r>
            <a:r>
              <a:rPr lang="en-US" altLang="ko-KR">
                <a:ea typeface="Gulim" pitchFamily="34" charset="-127"/>
              </a:rPr>
              <a:t>stack[sp] == 0 </a:t>
            </a:r>
            <a:r>
              <a:rPr lang="en-US" altLang="ko-KR" b="1">
                <a:ea typeface="Gulim" pitchFamily="34" charset="-127"/>
              </a:rPr>
              <a:t>then  </a:t>
            </a:r>
            <a:r>
              <a:rPr lang="en-US" altLang="ko-KR">
                <a:ea typeface="Gulim" pitchFamily="34" charset="-127"/>
              </a:rPr>
              <a:t>pc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</a:t>
            </a:r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	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- 1;</a:t>
            </a:r>
          </a:p>
          <a:p>
            <a:r>
              <a:rPr lang="en-US" altLang="ko-KR">
                <a:ea typeface="Gulim" pitchFamily="34" charset="-127"/>
              </a:rPr>
              <a:t>				         </a:t>
            </a:r>
            <a:endParaRPr lang="en-US" altLang="ko-KR" b="1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print (stack[sp]);</a:t>
            </a:r>
          </a:p>
          <a:p>
            <a:r>
              <a:rPr lang="en-US" altLang="ko-KR">
                <a:ea typeface="Gulim" pitchFamily="34" charset="-127"/>
              </a:rPr>
              <a:t>		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1;</a:t>
            </a:r>
            <a:endParaRPr lang="en-US">
              <a:ea typeface="Gulim" pitchFamily="34" charset="-127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45275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ea typeface="Gulim" pitchFamily="34" charset="-127"/>
              </a:rPr>
              <a:t>Programming example using PL/0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const</a:t>
            </a:r>
            <a:r>
              <a:rPr lang="en-US" altLang="ko-KR">
                <a:ea typeface="Gulim" pitchFamily="34" charset="-127"/>
              </a:rPr>
              <a:t> n = 13;	 </a:t>
            </a:r>
            <a:r>
              <a:rPr lang="en-US" altLang="ko-KR" b="1">
                <a:ea typeface="Gulim" pitchFamily="34" charset="-127"/>
              </a:rPr>
              <a:t>/* constant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var</a:t>
            </a:r>
            <a:r>
              <a:rPr lang="en-US" altLang="ko-KR">
                <a:ea typeface="Gulim" pitchFamily="34" charset="-127"/>
              </a:rPr>
              <a:t> i,h;		 </a:t>
            </a:r>
            <a:r>
              <a:rPr lang="en-US" altLang="ko-KR" b="1">
                <a:ea typeface="Gulim" pitchFamily="34" charset="-127"/>
              </a:rPr>
              <a:t>/* variable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procedure</a:t>
            </a:r>
            <a:r>
              <a:rPr lang="en-US" altLang="ko-KR">
                <a:ea typeface="Gulim" pitchFamily="34" charset="-127"/>
              </a:rPr>
              <a:t> sub;</a:t>
            </a:r>
          </a:p>
          <a:p>
            <a:r>
              <a:rPr lang="en-US" altLang="ko-KR">
                <a:ea typeface="Gulim" pitchFamily="34" charset="-127"/>
              </a:rPr>
              <a:t>  const k = 7;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pt-BR" altLang="ko-KR">
                <a:ea typeface="Gulim" pitchFamily="34" charset="-127"/>
              </a:rPr>
              <a:t>var j,h;</a:t>
            </a:r>
          </a:p>
          <a:p>
            <a:r>
              <a:rPr lang="pt-BR" altLang="ko-KR">
                <a:ea typeface="Gulim" pitchFamily="34" charset="-127"/>
              </a:rPr>
              <a:t>  </a:t>
            </a:r>
            <a:r>
              <a:rPr lang="pt-BR" altLang="ko-KR" b="1">
                <a:ea typeface="Gulim" pitchFamily="34" charset="-127"/>
              </a:rPr>
              <a:t>begin		</a:t>
            </a:r>
          </a:p>
          <a:p>
            <a:r>
              <a:rPr lang="pt-BR" altLang="ko-KR">
                <a:ea typeface="Gulim" pitchFamily="34" charset="-127"/>
              </a:rPr>
              <a:t>    j:=n;		</a:t>
            </a:r>
          </a:p>
          <a:p>
            <a:r>
              <a:rPr lang="pt-BR" altLang="ko-KR">
                <a:ea typeface="Gulim" pitchFamily="34" charset="-127"/>
              </a:rPr>
              <a:t>    </a:t>
            </a:r>
            <a:r>
              <a:rPr lang="en-US" altLang="ko-KR">
                <a:ea typeface="Gulim" pitchFamily="34" charset="-127"/>
              </a:rPr>
              <a:t>i:=1;</a:t>
            </a:r>
          </a:p>
          <a:p>
            <a:r>
              <a:rPr lang="en-US" altLang="ko-KR">
                <a:ea typeface="Gulim" pitchFamily="34" charset="-127"/>
              </a:rPr>
              <a:t>    h:=k;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end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r>
              <a:rPr lang="en-US" altLang="ko-KR">
                <a:ea typeface="Gulim" pitchFamily="34" charset="-127"/>
              </a:rPr>
              <a:t>begin  </a:t>
            </a:r>
            <a:r>
              <a:rPr lang="en-US" altLang="ko-KR" b="1">
                <a:ea typeface="Gulim" pitchFamily="34" charset="-127"/>
              </a:rPr>
              <a:t>/* main starts here</a:t>
            </a:r>
          </a:p>
          <a:p>
            <a:r>
              <a:rPr lang="en-US" altLang="ko-KR">
                <a:ea typeface="Gulim" pitchFamily="34" charset="-127"/>
              </a:rPr>
              <a:t>  i:=3;</a:t>
            </a:r>
          </a:p>
          <a:p>
            <a:r>
              <a:rPr lang="en-US" altLang="ko-KR">
                <a:ea typeface="Gulim" pitchFamily="34" charset="-127"/>
              </a:rPr>
              <a:t>  h:=0;</a:t>
            </a:r>
          </a:p>
          <a:p>
            <a:r>
              <a:rPr lang="en-US" altLang="ko-KR">
                <a:ea typeface="Gulim" pitchFamily="34" charset="-127"/>
              </a:rPr>
              <a:t>  call sub;</a:t>
            </a:r>
          </a:p>
          <a:p>
            <a:r>
              <a:rPr lang="en-US" altLang="ko-KR">
                <a:ea typeface="Gulim" pitchFamily="34" charset="-127"/>
              </a:rPr>
              <a:t>end.</a:t>
            </a:r>
            <a:endParaRPr lang="en-US">
              <a:ea typeface="Gulim" pitchFamily="34" charset="-127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97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P-machine: Code generation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089525" y="1255713"/>
            <a:ext cx="393065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/>
              <a:t>P-code for the program on the left</a:t>
            </a:r>
          </a:p>
          <a:p>
            <a:endParaRPr lang="en-US"/>
          </a:p>
          <a:p>
            <a:r>
              <a:rPr lang="en-US"/>
              <a:t> 0 jmp 0 10		 </a:t>
            </a:r>
          </a:p>
          <a:p>
            <a:r>
              <a:rPr lang="en-US"/>
              <a:t> 1 jmp 0 2</a:t>
            </a:r>
          </a:p>
          <a:p>
            <a:r>
              <a:rPr lang="en-US"/>
              <a:t> 2 inc 0 5</a:t>
            </a:r>
          </a:p>
          <a:p>
            <a:r>
              <a:rPr lang="en-US"/>
              <a:t> 3 lit 0 13</a:t>
            </a:r>
          </a:p>
          <a:p>
            <a:r>
              <a:rPr lang="en-US"/>
              <a:t> 4 sto 0 3</a:t>
            </a:r>
          </a:p>
          <a:p>
            <a:r>
              <a:rPr lang="en-US"/>
              <a:t> 5 lit 0 1</a:t>
            </a:r>
          </a:p>
          <a:p>
            <a:r>
              <a:rPr lang="en-US"/>
              <a:t> 6 sto 1 3</a:t>
            </a:r>
          </a:p>
          <a:p>
            <a:r>
              <a:rPr lang="en-US"/>
              <a:t> 7 lit 0 7</a:t>
            </a:r>
          </a:p>
          <a:p>
            <a:r>
              <a:rPr lang="en-US"/>
              <a:t> 8 sto 0 4</a:t>
            </a:r>
          </a:p>
          <a:p>
            <a:r>
              <a:rPr lang="en-US"/>
              <a:t> 9 opr 0 0</a:t>
            </a:r>
          </a:p>
          <a:p>
            <a:r>
              <a:rPr lang="en-US"/>
              <a:t>10 inc 0 5</a:t>
            </a:r>
          </a:p>
          <a:p>
            <a:r>
              <a:rPr lang="en-US"/>
              <a:t>11 lit 0 3</a:t>
            </a:r>
          </a:p>
          <a:p>
            <a:r>
              <a:rPr lang="en-US"/>
              <a:t>12 sto 0 3</a:t>
            </a:r>
          </a:p>
          <a:p>
            <a:r>
              <a:rPr lang="en-US"/>
              <a:t>13 lit 0 0</a:t>
            </a:r>
          </a:p>
          <a:p>
            <a:r>
              <a:rPr lang="en-US"/>
              <a:t>14 sto 0 4</a:t>
            </a:r>
          </a:p>
          <a:p>
            <a:r>
              <a:rPr lang="en-US"/>
              <a:t>15 cal 0 2</a:t>
            </a:r>
          </a:p>
          <a:p>
            <a:r>
              <a:rPr lang="en-US"/>
              <a:t>16 opr 0 0</a:t>
            </a:r>
          </a:p>
        </p:txBody>
      </p:sp>
      <p:sp>
        <p:nvSpPr>
          <p:cNvPr id="18437" name="AutoShape 7"/>
          <p:cNvSpPr>
            <a:spLocks/>
          </p:cNvSpPr>
          <p:nvPr/>
        </p:nvSpPr>
        <p:spPr bwMode="auto">
          <a:xfrm>
            <a:off x="1981200" y="28194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2438400" y="35814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/* procedure</a:t>
            </a:r>
          </a:p>
          <a:p>
            <a:r>
              <a:rPr lang="en-US" altLang="ko-KR" b="1">
                <a:ea typeface="Gulim" pitchFamily="34" charset="-127"/>
              </a:rPr>
              <a:t>/* declaration</a:t>
            </a:r>
            <a:endParaRPr lang="en-US" b="1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228600" y="1216025"/>
            <a:ext cx="7105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		</a:t>
            </a:r>
            <a:r>
              <a:rPr lang="en-US" altLang="ko-KR" b="1">
                <a:ea typeface="Gulim" pitchFamily="34" charset="-127"/>
              </a:rPr>
              <a:t>pc	bp	sp	stack</a:t>
            </a:r>
          </a:p>
          <a:p>
            <a:r>
              <a:rPr lang="en-US" altLang="ko-KR" b="1">
                <a:ea typeface="Gulim" pitchFamily="34" charset="-127"/>
              </a:rPr>
              <a:t>Initial values</a:t>
            </a:r>
            <a:r>
              <a:rPr lang="en-US" altLang="ko-KR">
                <a:ea typeface="Gulim" pitchFamily="34" charset="-127"/>
              </a:rPr>
              <a:t>	0	1	0	0 0 0 0 0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0  jmp   0, 10	10	1	0	0 0 0 0 0</a:t>
            </a:r>
          </a:p>
          <a:p>
            <a:r>
              <a:rPr lang="en-US" altLang="ko-KR">
                <a:ea typeface="Gulim" pitchFamily="34" charset="-127"/>
              </a:rPr>
              <a:t>10 inc    0, 5	11	1	5	0 0 0 0 0		</a:t>
            </a:r>
          </a:p>
          <a:p>
            <a:r>
              <a:rPr lang="en-US" altLang="ko-KR">
                <a:ea typeface="Gulim" pitchFamily="34" charset="-127"/>
              </a:rPr>
              <a:t>11 lit      0, 3	12	1	6	0 0 0 0 0 3</a:t>
            </a:r>
          </a:p>
          <a:p>
            <a:r>
              <a:rPr lang="en-US" altLang="ko-KR">
                <a:ea typeface="Gulim" pitchFamily="34" charset="-127"/>
              </a:rPr>
              <a:t>12 sto    0, 3	13	1	5	0 0 0 3 0</a:t>
            </a:r>
          </a:p>
          <a:p>
            <a:r>
              <a:rPr lang="en-US" altLang="ko-KR">
                <a:ea typeface="Gulim" pitchFamily="34" charset="-127"/>
              </a:rPr>
              <a:t>13 lit      0, 0	14	1	6	0 0 0 3 0 0</a:t>
            </a:r>
          </a:p>
          <a:p>
            <a:r>
              <a:rPr lang="en-US" altLang="ko-KR">
                <a:ea typeface="Gulim" pitchFamily="34" charset="-127"/>
              </a:rPr>
              <a:t>14 sto    0, 4	15	1	5	0 0 0 3 0</a:t>
            </a:r>
          </a:p>
          <a:p>
            <a:r>
              <a:rPr lang="en-US" altLang="ko-KR">
                <a:ea typeface="Gulim" pitchFamily="34" charset="-127"/>
              </a:rPr>
              <a:t>15 cal    0, 2	2	6	5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</a:t>
            </a:r>
          </a:p>
          <a:p>
            <a:r>
              <a:rPr lang="en-US" altLang="ko-KR">
                <a:ea typeface="Gulim" pitchFamily="34" charset="-127"/>
              </a:rPr>
              <a:t> 2 inc     0, 5	3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</a:t>
            </a:r>
          </a:p>
          <a:p>
            <a:r>
              <a:rPr lang="en-US" altLang="ko-KR">
                <a:ea typeface="Gulim" pitchFamily="34" charset="-127"/>
              </a:rPr>
              <a:t> 3 lit       0, 13	4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1 1 16 0 0 13</a:t>
            </a:r>
          </a:p>
          <a:p>
            <a:r>
              <a:rPr lang="en-US" altLang="ko-KR">
                <a:ea typeface="Gulim" pitchFamily="34" charset="-127"/>
              </a:rPr>
              <a:t> 4 sto     0, 3	5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5 lit       0, 1	6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1 1 16 13 0 1</a:t>
            </a:r>
          </a:p>
          <a:p>
            <a:r>
              <a:rPr lang="en-US" altLang="ko-KR">
                <a:ea typeface="Gulim" pitchFamily="34" charset="-127"/>
              </a:rPr>
              <a:t> 6 sto     1, 3	7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7 lit       0, 7	8	6	11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1 1 16 13 0 7</a:t>
            </a:r>
          </a:p>
          <a:p>
            <a:r>
              <a:rPr lang="en-US" altLang="ko-KR">
                <a:ea typeface="Gulim" pitchFamily="34" charset="-127"/>
              </a:rPr>
              <a:t> 8 sto     0, 4	9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1 1 16 13 7</a:t>
            </a:r>
          </a:p>
          <a:p>
            <a:r>
              <a:rPr lang="en-US" altLang="ko-KR">
                <a:ea typeface="Gulim" pitchFamily="34" charset="-127"/>
              </a:rPr>
              <a:t> 9 opr    0, 0	16	1	5	0 0 0 1 0</a:t>
            </a:r>
            <a:endParaRPr lang="en-US">
              <a:ea typeface="Gulim" pitchFamily="34" charset="-127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4300" y="228600"/>
            <a:ext cx="847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7315200" y="914400"/>
            <a:ext cx="23018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0 jmp  0 10	 </a:t>
            </a:r>
          </a:p>
          <a:p>
            <a:r>
              <a:rPr lang="en-US"/>
              <a:t> 1 jmp  0 2</a:t>
            </a:r>
          </a:p>
          <a:p>
            <a:r>
              <a:rPr lang="en-US"/>
              <a:t> 2 inc   0 5</a:t>
            </a:r>
          </a:p>
          <a:p>
            <a:r>
              <a:rPr lang="en-US"/>
              <a:t> 3 lit     0 13</a:t>
            </a:r>
          </a:p>
          <a:p>
            <a:r>
              <a:rPr lang="en-US"/>
              <a:t> 4 sto   0 3</a:t>
            </a:r>
          </a:p>
          <a:p>
            <a:r>
              <a:rPr lang="en-US"/>
              <a:t> 5 lit     0 1</a:t>
            </a:r>
          </a:p>
          <a:p>
            <a:r>
              <a:rPr lang="en-US"/>
              <a:t> 6 sto   1 3</a:t>
            </a:r>
          </a:p>
          <a:p>
            <a:r>
              <a:rPr lang="en-US"/>
              <a:t> 7 lit     0 7</a:t>
            </a:r>
          </a:p>
          <a:p>
            <a:r>
              <a:rPr lang="en-US"/>
              <a:t> 8 sto   0 4</a:t>
            </a:r>
          </a:p>
          <a:p>
            <a:r>
              <a:rPr lang="en-US"/>
              <a:t> 9 opr   0 0</a:t>
            </a:r>
          </a:p>
          <a:p>
            <a:r>
              <a:rPr lang="en-US"/>
              <a:t>10 inc  0 5</a:t>
            </a:r>
          </a:p>
          <a:p>
            <a:r>
              <a:rPr lang="en-US"/>
              <a:t>11 lit    0 3</a:t>
            </a:r>
          </a:p>
          <a:p>
            <a:r>
              <a:rPr lang="en-US"/>
              <a:t>12 sto  0 3</a:t>
            </a:r>
          </a:p>
          <a:p>
            <a:r>
              <a:rPr lang="en-US"/>
              <a:t>13 lit    0 0</a:t>
            </a:r>
          </a:p>
          <a:p>
            <a:r>
              <a:rPr lang="en-US"/>
              <a:t>14 sto  0 4</a:t>
            </a:r>
          </a:p>
          <a:p>
            <a:r>
              <a:rPr lang="en-US"/>
              <a:t>15 cal  0 2</a:t>
            </a:r>
          </a:p>
          <a:p>
            <a:r>
              <a:rPr lang="en-US"/>
              <a:t>16 opr  0 0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7315200" y="1447800"/>
            <a:ext cx="0" cy="472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7527925" y="11033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8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4191000"/>
          </a:xfrm>
          <a:noFill/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/>
            <a:r>
              <a:rPr lang="en-US" sz="4400" b="1" smtClean="0">
                <a:solidFill>
                  <a:srgbClr val="FF0000"/>
                </a:solidFill>
                <a:ea typeface="ＭＳ Ｐゴシック" pitchFamily="34" charset="-128"/>
              </a:rPr>
              <a:t>(The End)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2994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Eurípides Montagne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DD093F-5636-45EF-8892-C3BAABB2C0DF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Virtual machines as software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P-code: instruction set architecture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instruction format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Assembly language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P-code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47883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Pseudo-code  machine is a software (virtual) </a:t>
            </a:r>
          </a:p>
          <a:p>
            <a:r>
              <a:rPr lang="en-US" sz="2400" b="1"/>
              <a:t>machine that implements the instruction set architecture </a:t>
            </a:r>
          </a:p>
          <a:p>
            <a:r>
              <a:rPr lang="en-US" sz="2400" b="1"/>
              <a:t>of a computer. </a:t>
            </a:r>
          </a:p>
          <a:p>
            <a:endParaRPr lang="en-US" sz="2400" b="1"/>
          </a:p>
          <a:p>
            <a:r>
              <a:rPr lang="en-US" sz="2400" b="1"/>
              <a:t>P-code was implemented in the 70s to generate </a:t>
            </a:r>
          </a:p>
          <a:p>
            <a:r>
              <a:rPr lang="en-US" sz="2400" b="1"/>
              <a:t>intermediate code for Pascal compilers. </a:t>
            </a:r>
          </a:p>
          <a:p>
            <a:endParaRPr lang="en-US" sz="2400" b="1"/>
          </a:p>
          <a:p>
            <a:r>
              <a:rPr lang="en-US" sz="2400" b="1"/>
              <a:t>Another example of a virtual machine is the JVM </a:t>
            </a:r>
          </a:p>
          <a:p>
            <a:r>
              <a:rPr lang="en-US" sz="2400" b="1"/>
              <a:t>(Java Virtual Machine) whose intermediate language </a:t>
            </a:r>
          </a:p>
          <a:p>
            <a:r>
              <a:rPr lang="en-US" sz="2400" b="1"/>
              <a:t>is commonly referred to as Java bytecode.</a:t>
            </a:r>
          </a:p>
          <a:p>
            <a:endParaRPr lang="en-US" sz="2400" b="1"/>
          </a:p>
          <a:p>
            <a:r>
              <a:rPr lang="en-US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1450" y="1905000"/>
            <a:ext cx="89725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ISA of the PM/0 has 22 instructions and the instruction format has </a:t>
            </a:r>
          </a:p>
          <a:p>
            <a:r>
              <a:rPr lang="en-US" altLang="ko-KR" b="1">
                <a:ea typeface="Gulim" pitchFamily="34" charset="-127"/>
              </a:rPr>
              <a:t>three components &lt;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op, l, m</a:t>
            </a:r>
            <a:r>
              <a:rPr lang="en-US" altLang="ko-KR" b="1">
                <a:ea typeface="Gulim" pitchFamily="34" charset="-127"/>
              </a:rPr>
              <a:t>&gt;: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</a:t>
            </a:r>
            <a:r>
              <a:rPr lang="en-US" altLang="ko-KR">
                <a:ea typeface="Gulim" pitchFamily="34" charset="-127"/>
              </a:rPr>
              <a:t>    </a:t>
            </a:r>
            <a:r>
              <a:rPr lang="en-US" altLang="ko-KR" b="1">
                <a:ea typeface="Gulim" pitchFamily="34" charset="-127"/>
              </a:rPr>
              <a:t>is the operation code.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 </a:t>
            </a:r>
            <a:r>
              <a:rPr lang="en-US" altLang="ko-KR" b="1">
                <a:ea typeface="Gulim" pitchFamily="34" charset="-127"/>
              </a:rPr>
              <a:t>      indicates the lexicographical level.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M</a:t>
            </a:r>
            <a:r>
              <a:rPr lang="en-US" altLang="ko-KR" b="1">
                <a:ea typeface="Gulim" pitchFamily="34" charset="-127"/>
              </a:rPr>
              <a:t>      depending of the opcode it indicates:</a:t>
            </a:r>
          </a:p>
          <a:p>
            <a:r>
              <a:rPr lang="en-US" altLang="ko-KR" b="1">
                <a:ea typeface="Gulim" pitchFamily="34" charset="-127"/>
              </a:rPr>
              <a:t>         - A number (instructions: LIT, INT).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program address (instructions: JMP, JPC, CAL).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data address (instructions: LOD, STO)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The identity of the operator OPR(i.e.  OPR  0, 2 (ADD) or  OPR 0,  4 (MUL)).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140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The P-machine Instruction format (PM/0)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6858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342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interpreter of the P-machine(PM/0) consists of: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store named </a:t>
            </a:r>
            <a:r>
              <a:rPr lang="en-US" altLang="ko-KR" b="1">
                <a:ea typeface="Gulim" pitchFamily="34" charset="-127"/>
              </a:rPr>
              <a:t>“stack”</a:t>
            </a:r>
            <a:r>
              <a:rPr lang="en-US" altLang="ko-KR">
                <a:ea typeface="Gulim" pitchFamily="34" charset="-127"/>
              </a:rPr>
              <a:t> organized as a stack.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A </a:t>
            </a:r>
            <a:r>
              <a:rPr lang="en-US" altLang="ko-KR" b="1">
                <a:ea typeface="Gulim" pitchFamily="34" charset="-127"/>
              </a:rPr>
              <a:t>“code”</a:t>
            </a:r>
            <a:r>
              <a:rPr lang="en-US" altLang="ko-KR">
                <a:ea typeface="Gulim" pitchFamily="34" charset="-127"/>
              </a:rPr>
              <a:t> store that contains the instructions.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ea typeface="Gulim" pitchFamily="34" charset="-127"/>
              </a:rPr>
              <a:t>The CPU has four registers: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“bp”</a:t>
            </a:r>
            <a:r>
              <a:rPr lang="en-US" altLang="ko-KR">
                <a:ea typeface="Gulim" pitchFamily="34" charset="-127"/>
              </a:rPr>
              <a:t> points to the base of the current </a:t>
            </a:r>
            <a:r>
              <a:rPr lang="en-US" altLang="ko-KR" b="1" u="sng">
                <a:ea typeface="Gulim" pitchFamily="34" charset="-127"/>
              </a:rPr>
              <a:t>activation record (AR)</a:t>
            </a:r>
          </a:p>
          <a:p>
            <a:r>
              <a:rPr lang="en-US" altLang="ko-KR">
                <a:ea typeface="Gulim" pitchFamily="34" charset="-127"/>
              </a:rPr>
              <a:t>in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“sp”</a:t>
            </a:r>
            <a:r>
              <a:rPr lang="en-US" altLang="ko-KR">
                <a:ea typeface="Gulim" pitchFamily="34" charset="-127"/>
              </a:rPr>
              <a:t> points to the top of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program counter or instruction pointer (</a:t>
            </a:r>
            <a:r>
              <a:rPr lang="en-US" altLang="ko-KR" b="1">
                <a:ea typeface="Gulim" pitchFamily="34" charset="-127"/>
              </a:rPr>
              <a:t>pc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An instruction register (</a:t>
            </a:r>
            <a:r>
              <a:rPr lang="en-US" altLang="ko-KR" b="1">
                <a:ea typeface="Gulim" pitchFamily="34" charset="-127"/>
              </a:rPr>
              <a:t>ir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  <a:p>
            <a:r>
              <a:rPr lang="en-US" b="1">
                <a:ea typeface="Gulim" pitchFamily="34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Eurípides Montagne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BD4FC4-2259-4F87-A87C-6E0E5F3B77BB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676400" y="1600200"/>
            <a:ext cx="21336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>
            <a:off x="1676400" y="4343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2098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5181600" y="27432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5486400" y="2971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5486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5486400" y="3657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5638800" y="3657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BP</a:t>
            </a:r>
          </a:p>
        </p:txBody>
      </p:sp>
      <p:sp>
        <p:nvSpPr>
          <p:cNvPr id="8208" name="Text Box 14"/>
          <p:cNvSpPr txBox="1">
            <a:spLocks noChangeArrowheads="1"/>
          </p:cNvSpPr>
          <p:nvPr/>
        </p:nvSpPr>
        <p:spPr bwMode="auto">
          <a:xfrm>
            <a:off x="5638800" y="2971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>
            <a:off x="5638800" y="4343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 flipH="1">
            <a:off x="3810000" y="4572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1676400" y="3505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1676400" y="2667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3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8214" name="Text Box 20"/>
          <p:cNvSpPr txBox="1">
            <a:spLocks noChangeArrowheads="1"/>
          </p:cNvSpPr>
          <p:nvPr/>
        </p:nvSpPr>
        <p:spPr bwMode="auto">
          <a:xfrm>
            <a:off x="1981200" y="28956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 flipH="1" flipV="1">
            <a:off x="3810000" y="3505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2"/>
          <p:cNvSpPr>
            <a:spLocks noChangeShapeType="1"/>
          </p:cNvSpPr>
          <p:nvPr/>
        </p:nvSpPr>
        <p:spPr bwMode="auto">
          <a:xfrm flipH="1" flipV="1">
            <a:off x="3810000" y="2667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7010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Text Box 24"/>
          <p:cNvSpPr txBox="1">
            <a:spLocks noChangeArrowheads="1"/>
          </p:cNvSpPr>
          <p:nvPr/>
        </p:nvSpPr>
        <p:spPr bwMode="auto">
          <a:xfrm>
            <a:off x="7162800" y="4343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219200" y="304800"/>
            <a:ext cx="661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0" name="Line 20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454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What is an activation record?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Activation record or stack frame is the </a:t>
            </a:r>
          </a:p>
          <a:p>
            <a:r>
              <a:rPr lang="en-US"/>
              <a:t>name given to a data structure which </a:t>
            </a:r>
          </a:p>
          <a:p>
            <a:r>
              <a:rPr lang="en-US"/>
              <a:t>is inserted in the stack, each time a </a:t>
            </a:r>
          </a:p>
          <a:p>
            <a:r>
              <a:rPr lang="en-US"/>
              <a:t>procedure or function is called.</a:t>
            </a:r>
          </a:p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The data structure contains information to </a:t>
            </a:r>
          </a:p>
          <a:p>
            <a:r>
              <a:rPr lang="en-US"/>
              <a:t>control  sub-routines program execution.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9233" name="AutoShape 23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10256" name="AutoShape 17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8"/>
          <p:cNvSpPr>
            <a:spLocks noChangeArrowheads="1"/>
          </p:cNvSpPr>
          <p:nvPr/>
        </p:nvSpPr>
        <p:spPr bwMode="auto">
          <a:xfrm>
            <a:off x="1219200" y="2819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 flipV="1">
            <a:off x="1219200" y="342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 flipV="1">
            <a:off x="1219200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 flipV="1">
            <a:off x="1219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 flipV="1">
            <a:off x="1219200" y="5181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 flipV="1">
            <a:off x="1219200" y="5791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1752600" y="5943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1600200" y="4724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  <p:sp>
        <p:nvSpPr>
          <p:cNvPr id="10266" name="AutoShape 27"/>
          <p:cNvSpPr>
            <a:spLocks/>
          </p:cNvSpPr>
          <p:nvPr/>
        </p:nvSpPr>
        <p:spPr bwMode="auto">
          <a:xfrm>
            <a:off x="3962400" y="28194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 flipV="1">
            <a:off x="4343400" y="3962400"/>
            <a:ext cx="1752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2193925" y="2097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19812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1752600" y="3581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1524000" y="2971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11827</TotalTime>
  <Words>915</Words>
  <Application>Microsoft Office PowerPoint</Application>
  <PresentationFormat>Presentación en pantalla (4:3)</PresentationFormat>
  <Paragraphs>351</Paragraphs>
  <Slides>19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Times New Roman</vt:lpstr>
      <vt:lpstr>Gulim</vt:lpstr>
      <vt:lpstr>Wingdings</vt:lpstr>
      <vt:lpstr>Default Design</vt:lpstr>
      <vt:lpstr>COP 3402 Systems Software</vt:lpstr>
      <vt:lpstr>Diapositiva 2</vt:lpstr>
      <vt:lpstr>Outline</vt:lpstr>
      <vt:lpstr> </vt:lpstr>
      <vt:lpstr>Diapositiva 5</vt:lpstr>
      <vt:lpstr> </vt:lpstr>
      <vt:lpstr>Virtual Machine: P- code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194</cp:revision>
  <dcterms:created xsi:type="dcterms:W3CDTF">2002-09-04T03:07:34Z</dcterms:created>
  <dcterms:modified xsi:type="dcterms:W3CDTF">2014-08-25T23:53:06Z</dcterms:modified>
</cp:coreProperties>
</file>