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8" r:id="rId3"/>
    <p:sldId id="337" r:id="rId4"/>
    <p:sldId id="357" r:id="rId5"/>
    <p:sldId id="361" r:id="rId6"/>
    <p:sldId id="358" r:id="rId7"/>
    <p:sldId id="367" r:id="rId8"/>
    <p:sldId id="360" r:id="rId9"/>
    <p:sldId id="364" r:id="rId10"/>
    <p:sldId id="368" r:id="rId11"/>
    <p:sldId id="372" r:id="rId12"/>
    <p:sldId id="359" r:id="rId13"/>
    <p:sldId id="362" r:id="rId14"/>
    <p:sldId id="363" r:id="rId15"/>
    <p:sldId id="370" r:id="rId16"/>
    <p:sldId id="371" r:id="rId17"/>
    <p:sldId id="365" r:id="rId18"/>
    <p:sldId id="366" r:id="rId19"/>
    <p:sldId id="373" r:id="rId20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FF0066"/>
    <a:srgbClr val="0099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3" Type="http://schemas.openxmlformats.org/officeDocument/2006/relationships/slide" Target="slides/slide4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" Type="http://schemas.openxmlformats.org/officeDocument/2006/relationships/slide" Target="slides/slide2.xml"/><Relationship Id="rId16" Type="http://schemas.openxmlformats.org/officeDocument/2006/relationships/slide" Target="slides/slide18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6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4" Type="http://schemas.openxmlformats.org/officeDocument/2006/relationships/slide" Target="slides/slide5.xml"/><Relationship Id="rId9" Type="http://schemas.openxmlformats.org/officeDocument/2006/relationships/slide" Target="slides/slide11.xml"/><Relationship Id="rId1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21DA7EC-6CE2-4B81-B747-7425173E7F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711F381-D7C7-410C-A93C-A06DAE5EF3C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6E64B1-4C28-474D-B05C-92D792257F42}" type="slidenum">
              <a:rPr lang="en-US"/>
              <a:pPr/>
              <a:t>1</a:t>
            </a:fld>
            <a:endParaRPr lang="en-U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D75DF-DA19-4680-8D6D-EDA005D0F128}" type="slidenum">
              <a:rPr lang="en-US"/>
              <a:pPr/>
              <a:t>11</a:t>
            </a:fld>
            <a:endParaRPr lang="en-US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DA1B1C-5CDC-4E6D-A3C0-59F0D4E1F4CE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A453A5-67F8-40C3-9F79-C819158EF7A7}" type="slidenum">
              <a:rPr lang="en-US"/>
              <a:pPr/>
              <a:t>13</a:t>
            </a:fld>
            <a:endParaRPr lang="en-US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253A7-255F-4753-8AE1-511BBA41D9C2}" type="slidenum">
              <a:rPr lang="en-US"/>
              <a:pPr/>
              <a:t>14</a:t>
            </a:fld>
            <a:endParaRPr lang="en-US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87102C-7F44-4DA0-B10F-02CF0E97FEBB}" type="slidenum">
              <a:rPr lang="en-US"/>
              <a:pPr/>
              <a:t>15</a:t>
            </a:fld>
            <a:endParaRPr lang="en-US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1F158B-B9D0-41BB-9EEC-4B89CAB2CB78}" type="slidenum">
              <a:rPr lang="en-US"/>
              <a:pPr/>
              <a:t>16</a:t>
            </a:fld>
            <a:endParaRPr lang="en-US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67DC9-27B2-42DD-8E83-98EA786B2ED6}" type="slidenum">
              <a:rPr lang="en-US"/>
              <a:pPr/>
              <a:t>17</a:t>
            </a:fld>
            <a:endParaRPr lang="en-US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846A-14E0-4EB3-ACC6-C9E34E1DBB47}" type="slidenum">
              <a:rPr lang="en-US"/>
              <a:pPr/>
              <a:t>18</a:t>
            </a:fld>
            <a:endParaRPr lang="en-US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300C6-9237-4827-A9E1-F84A2C56BF0E}" type="slidenum">
              <a:rPr lang="en-US"/>
              <a:pPr/>
              <a:t>19</a:t>
            </a:fld>
            <a:endParaRPr lang="en-US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D323AA-B9BB-45B8-BB9F-9D1EEB385ED0}" type="slidenum">
              <a:rPr lang="en-US"/>
              <a:pPr/>
              <a:t>2</a:t>
            </a:fld>
            <a:endParaRPr lang="en-US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14D928-FC10-4C80-9EAF-3E4020D716F6}" type="slidenum">
              <a:rPr lang="en-US"/>
              <a:pPr/>
              <a:t>3</a:t>
            </a:fld>
            <a:endParaRPr lang="en-US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17F620-ECFB-4E13-80A8-E465782F9B6F}" type="slidenum">
              <a:rPr lang="en-US"/>
              <a:pPr/>
              <a:t>4</a:t>
            </a:fld>
            <a:endParaRPr lang="en-US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002AAA-03AD-4652-92CA-A122C55A4584}" type="slidenum">
              <a:rPr lang="en-US"/>
              <a:pPr/>
              <a:t>5</a:t>
            </a:fld>
            <a:endParaRPr lang="en-US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68C8E3-39B4-4270-96D4-03848834C9A9}" type="slidenum">
              <a:rPr lang="en-US"/>
              <a:pPr/>
              <a:t>6</a:t>
            </a:fld>
            <a:endParaRPr lang="en-US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B3349F-7D60-4F9C-AAED-B47269C5BDFE}" type="slidenum">
              <a:rPr lang="en-US"/>
              <a:pPr/>
              <a:t>8</a:t>
            </a:fld>
            <a:endParaRPr lang="en-US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0ED314-0538-433B-8367-F2AA827BC798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913E7-FAC4-445B-A933-50B303D00784}" type="slidenum">
              <a:rPr lang="en-US"/>
              <a:pPr/>
              <a:t>10</a:t>
            </a:fld>
            <a:endParaRPr lang="en-US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7D75B-0262-4B8A-9A35-00EB5D50ED2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A8339-DB17-45DE-B12B-2D22D3DE72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C5237-F0DD-49B1-B91F-78E2596F71A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7897E-6EC1-4A23-BFD4-3EFDC0043E2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A626D-0CAD-493E-AAEF-8AE496491F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266B4-1019-4DEC-929A-01145B70270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8BB03-343D-403C-835C-A84D6CF59A0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9DCB7-B41A-44D5-B511-E7F024D38A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3D076-28B4-4C34-A4F2-09382BF0F1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C4CB6-D968-4D6C-9B8E-AB01D1D577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6E832-EA7A-4C4B-AE63-A7F262DCF77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F2B2689C-8665-4ABD-B616-4D8AD14EC0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286000"/>
            <a:ext cx="7162800" cy="25908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>
              <a:lnSpc>
                <a:spcPct val="8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>
              <a:lnSpc>
                <a:spcPct val="8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11267" name="Rectangle 17"/>
          <p:cNvSpPr>
            <a:spLocks noChangeArrowheads="1"/>
          </p:cNvSpPr>
          <p:nvPr/>
        </p:nvSpPr>
        <p:spPr bwMode="auto">
          <a:xfrm>
            <a:off x="5943600" y="2438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Line 18"/>
          <p:cNvSpPr>
            <a:spLocks noChangeShapeType="1"/>
          </p:cNvSpPr>
          <p:nvPr/>
        </p:nvSpPr>
        <p:spPr bwMode="auto">
          <a:xfrm flipV="1">
            <a:off x="5943600" y="3048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69" name="Line 19"/>
          <p:cNvSpPr>
            <a:spLocks noChangeShapeType="1"/>
          </p:cNvSpPr>
          <p:nvPr/>
        </p:nvSpPr>
        <p:spPr bwMode="auto">
          <a:xfrm flipV="1">
            <a:off x="5943600" y="3657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70" name="Line 20"/>
          <p:cNvSpPr>
            <a:spLocks noChangeShapeType="1"/>
          </p:cNvSpPr>
          <p:nvPr/>
        </p:nvSpPr>
        <p:spPr bwMode="auto">
          <a:xfrm flipV="1">
            <a:off x="5943600" y="4191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71" name="Line 21"/>
          <p:cNvSpPr>
            <a:spLocks noChangeShapeType="1"/>
          </p:cNvSpPr>
          <p:nvPr/>
        </p:nvSpPr>
        <p:spPr bwMode="auto">
          <a:xfrm flipV="1">
            <a:off x="5943600" y="4800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72" name="Line 22"/>
          <p:cNvSpPr>
            <a:spLocks noChangeShapeType="1"/>
          </p:cNvSpPr>
          <p:nvPr/>
        </p:nvSpPr>
        <p:spPr bwMode="auto">
          <a:xfrm flipV="1">
            <a:off x="5943600" y="5410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73" name="Text Box 23"/>
          <p:cNvSpPr txBox="1">
            <a:spLocks noChangeArrowheads="1"/>
          </p:cNvSpPr>
          <p:nvPr/>
        </p:nvSpPr>
        <p:spPr bwMode="auto">
          <a:xfrm>
            <a:off x="6477000" y="5562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11274" name="Text Box 24"/>
          <p:cNvSpPr txBox="1">
            <a:spLocks noChangeArrowheads="1"/>
          </p:cNvSpPr>
          <p:nvPr/>
        </p:nvSpPr>
        <p:spPr bwMode="auto">
          <a:xfrm>
            <a:off x="6324600" y="4953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11275" name="Text Box 28"/>
          <p:cNvSpPr txBox="1">
            <a:spLocks noChangeArrowheads="1"/>
          </p:cNvSpPr>
          <p:nvPr/>
        </p:nvSpPr>
        <p:spPr bwMode="auto">
          <a:xfrm>
            <a:off x="6918325" y="1716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11276" name="Text Box 29"/>
          <p:cNvSpPr txBox="1">
            <a:spLocks noChangeArrowheads="1"/>
          </p:cNvSpPr>
          <p:nvPr/>
        </p:nvSpPr>
        <p:spPr bwMode="auto">
          <a:xfrm>
            <a:off x="6705600" y="3733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Locals</a:t>
            </a:r>
          </a:p>
        </p:txBody>
      </p:sp>
      <p:sp>
        <p:nvSpPr>
          <p:cNvPr id="11277" name="Text Box 30"/>
          <p:cNvSpPr txBox="1">
            <a:spLocks noChangeArrowheads="1"/>
          </p:cNvSpPr>
          <p:nvPr/>
        </p:nvSpPr>
        <p:spPr bwMode="auto">
          <a:xfrm>
            <a:off x="6477000" y="3200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Parameters</a:t>
            </a:r>
          </a:p>
        </p:txBody>
      </p:sp>
      <p:sp>
        <p:nvSpPr>
          <p:cNvPr id="11278" name="Text Box 31"/>
          <p:cNvSpPr txBox="1">
            <a:spLocks noChangeArrowheads="1"/>
          </p:cNvSpPr>
          <p:nvPr/>
        </p:nvSpPr>
        <p:spPr bwMode="auto">
          <a:xfrm>
            <a:off x="6248400" y="2590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Functional value</a:t>
            </a:r>
          </a:p>
        </p:txBody>
      </p:sp>
      <p:sp>
        <p:nvSpPr>
          <p:cNvPr id="11279" name="Text Box 32"/>
          <p:cNvSpPr txBox="1">
            <a:spLocks noChangeArrowheads="1"/>
          </p:cNvSpPr>
          <p:nvPr/>
        </p:nvSpPr>
        <p:spPr bwMode="auto">
          <a:xfrm>
            <a:off x="228600" y="2209800"/>
            <a:ext cx="53784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Control Information: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Return Address: </a:t>
            </a:r>
            <a:r>
              <a:rPr lang="en-US"/>
              <a:t>Points, in the code segment, to</a:t>
            </a:r>
          </a:p>
          <a:p>
            <a:r>
              <a:rPr lang="en-US"/>
              <a:t>the next instruction to be executed after termination</a:t>
            </a:r>
          </a:p>
          <a:p>
            <a:r>
              <a:rPr lang="en-US"/>
              <a:t>of the current function or procedure.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Dynamic Link: </a:t>
            </a:r>
            <a:r>
              <a:rPr lang="en-US"/>
              <a:t>Points to the previous stack frame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Static Link: </a:t>
            </a:r>
            <a:r>
              <a:rPr lang="en-US"/>
              <a:t>Points to the stack frame  of the</a:t>
            </a:r>
          </a:p>
          <a:p>
            <a:r>
              <a:rPr lang="en-US"/>
              <a:t>procedure that statically encloses the current</a:t>
            </a:r>
          </a:p>
          <a:p>
            <a:r>
              <a:rPr lang="en-US"/>
              <a:t>function or procedure</a:t>
            </a:r>
          </a:p>
          <a:p>
            <a:r>
              <a:rPr lang="en-US"/>
              <a:t> </a:t>
            </a:r>
          </a:p>
        </p:txBody>
      </p:sp>
      <p:sp>
        <p:nvSpPr>
          <p:cNvPr id="11280" name="Text Box 33"/>
          <p:cNvSpPr txBox="1">
            <a:spLocks noChangeArrowheads="1"/>
          </p:cNvSpPr>
          <p:nvPr/>
        </p:nvSpPr>
        <p:spPr bwMode="auto">
          <a:xfrm>
            <a:off x="457200" y="23622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1281" name="Text Box 34"/>
          <p:cNvSpPr txBox="1">
            <a:spLocks noChangeArrowheads="1"/>
          </p:cNvSpPr>
          <p:nvPr/>
        </p:nvSpPr>
        <p:spPr bwMode="auto">
          <a:xfrm>
            <a:off x="6324600" y="4343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943600" y="2438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V="1">
            <a:off x="5943600" y="3048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V="1">
            <a:off x="5943600" y="3657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V="1">
            <a:off x="5943600" y="4191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5943600" y="4800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5943600" y="5410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477000" y="5562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324600" y="4953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918325" y="1716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6705600" y="3733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Locals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477000" y="3200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Parameters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248400" y="2590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52400" y="1066800"/>
            <a:ext cx="53784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value:</a:t>
            </a:r>
            <a:r>
              <a:rPr lang="en-US" b="1"/>
              <a:t> </a:t>
            </a:r>
            <a:r>
              <a:rPr lang="en-US"/>
              <a:t>Location to store the function</a:t>
            </a:r>
          </a:p>
          <a:p>
            <a:r>
              <a:rPr lang="en-US"/>
              <a:t>return value.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Parameters: </a:t>
            </a:r>
            <a:r>
              <a:rPr lang="en-US"/>
              <a:t>Space reserved  to store the actual </a:t>
            </a:r>
          </a:p>
          <a:p>
            <a:r>
              <a:rPr lang="en-US"/>
              <a:t>parameters of the function.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Locals: </a:t>
            </a:r>
            <a:r>
              <a:rPr lang="en-US"/>
              <a:t>Space reserved to store local variables</a:t>
            </a:r>
          </a:p>
          <a:p>
            <a:r>
              <a:rPr lang="en-US"/>
              <a:t>declared  within the procedure.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Return Address: </a:t>
            </a:r>
            <a:r>
              <a:rPr lang="en-US"/>
              <a:t>Points, in the code segment, to</a:t>
            </a:r>
          </a:p>
          <a:p>
            <a:r>
              <a:rPr lang="en-US"/>
              <a:t>the next instruction to be executed after termination</a:t>
            </a:r>
          </a:p>
          <a:p>
            <a:r>
              <a:rPr lang="en-US"/>
              <a:t>of the current function or procedure.</a:t>
            </a:r>
          </a:p>
          <a:p>
            <a:r>
              <a:rPr lang="en-US"/>
              <a:t> </a:t>
            </a:r>
          </a:p>
          <a:p>
            <a:r>
              <a:rPr lang="en-US" b="1">
                <a:solidFill>
                  <a:srgbClr val="0000FF"/>
                </a:solidFill>
              </a:rPr>
              <a:t>Dynamic Link: </a:t>
            </a:r>
            <a:r>
              <a:rPr lang="en-US"/>
              <a:t>Points to the previous stack frame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Static Link: </a:t>
            </a:r>
            <a:r>
              <a:rPr lang="en-US"/>
              <a:t>Points to the stack frame  of the</a:t>
            </a:r>
          </a:p>
          <a:p>
            <a:r>
              <a:rPr lang="en-US"/>
              <a:t>procedure that statically encloses the current</a:t>
            </a:r>
          </a:p>
          <a:p>
            <a:r>
              <a:rPr lang="en-US"/>
              <a:t>function or procedure </a:t>
            </a:r>
          </a:p>
          <a:p>
            <a:r>
              <a:rPr lang="en-US"/>
              <a:t> 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57200" y="23622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6324600" y="4343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228600" y="1676400"/>
            <a:ext cx="82232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The machine has two cycles known as fetch and execute. 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Fetch cycle: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In the fetch cycle an instruction is fetch from the code store (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 code[pc]</a:t>
            </a:r>
            <a:r>
              <a:rPr lang="en-US" altLang="ko-KR">
                <a:ea typeface="Gulim" pitchFamily="34" charset="-127"/>
              </a:rPr>
              <a:t>) </a:t>
            </a:r>
          </a:p>
          <a:p>
            <a:r>
              <a:rPr lang="en-US" altLang="ko-KR">
                <a:ea typeface="Gulim" pitchFamily="34" charset="-127"/>
              </a:rPr>
              <a:t>and the program counter is incremented by one (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pc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 pc + 1</a:t>
            </a:r>
            <a:r>
              <a:rPr lang="en-US" altLang="ko-KR">
                <a:ea typeface="Gulim" pitchFamily="34" charset="-127"/>
              </a:rPr>
              <a:t>). 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Execute cycle: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In this cycle 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ir.op </a:t>
            </a:r>
            <a:r>
              <a:rPr lang="en-US" altLang="ko-KR">
                <a:ea typeface="Gulim" pitchFamily="34" charset="-127"/>
              </a:rPr>
              <a:t> indicates the operation to be executed. In case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ir.op = OPR</a:t>
            </a:r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then the field </a:t>
            </a:r>
            <a:r>
              <a:rPr lang="en-US" altLang="ko-KR">
                <a:solidFill>
                  <a:srgbClr val="0000FF"/>
                </a:solidFill>
                <a:ea typeface="Gulim" pitchFamily="34" charset="-127"/>
              </a:rPr>
              <a:t>ir.m</a:t>
            </a:r>
            <a:r>
              <a:rPr lang="en-US" altLang="ko-KR">
                <a:ea typeface="Gulim" pitchFamily="34" charset="-127"/>
              </a:rPr>
              <a:t> is used to identified the operator and execute the appropriate </a:t>
            </a:r>
          </a:p>
          <a:p>
            <a:r>
              <a:rPr lang="en-US" altLang="ko-KR">
                <a:ea typeface="Gulim" pitchFamily="34" charset="-127"/>
              </a:rPr>
              <a:t>arithmetic or logical instruction</a:t>
            </a:r>
            <a:endParaRPr lang="en-US">
              <a:ea typeface="Gulim" pitchFamily="34" charset="-127"/>
            </a:endParaRP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958850" y="381000"/>
            <a:ext cx="6861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Back to the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P-machine!! </a:t>
            </a:r>
          </a:p>
          <a:p>
            <a:pPr algn="ctr"/>
            <a:r>
              <a:rPr lang="en-US" sz="4400" b="1">
                <a:solidFill>
                  <a:srgbClr val="0000FF"/>
                </a:solidFill>
              </a:rPr>
              <a:t>Instruction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726488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01 -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LIT 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Push constant value (literal)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onto  stack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02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OPR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 b="1">
                <a:ea typeface="Gulim" pitchFamily="34" charset="-127"/>
              </a:rPr>
              <a:t>( to be defined in the next slide)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03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LOD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Push from location at offset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in frame </a:t>
            </a:r>
            <a:r>
              <a:rPr lang="en-US" altLang="ko-KR" b="1">
                <a:ea typeface="Gulim" pitchFamily="34" charset="-127"/>
              </a:rPr>
              <a:t>L</a:t>
            </a:r>
            <a:r>
              <a:rPr lang="en-US" altLang="ko-KR">
                <a:ea typeface="Gulim" pitchFamily="34" charset="-127"/>
              </a:rPr>
              <a:t> levels down.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04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STO</a:t>
            </a:r>
            <a:r>
              <a:rPr lang="en-US" altLang="ko-KR">
                <a:ea typeface="Gulim" pitchFamily="34" charset="-127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Store in location at offset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in frame </a:t>
            </a:r>
            <a:r>
              <a:rPr lang="en-US" altLang="ko-KR" b="1">
                <a:ea typeface="Gulim" pitchFamily="34" charset="-127"/>
              </a:rPr>
              <a:t>L</a:t>
            </a:r>
            <a:r>
              <a:rPr lang="en-US" altLang="ko-KR">
                <a:ea typeface="Gulim" pitchFamily="34" charset="-127"/>
              </a:rPr>
              <a:t> levels down.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05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Call procedure at M (generates new block mark and pc =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). 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06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INC	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Allocate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 locals (increment sp  by M), first three are </a:t>
            </a:r>
            <a:r>
              <a:rPr lang="en-US" altLang="ko-KR" b="1">
                <a:ea typeface="Gulim" pitchFamily="34" charset="-127"/>
              </a:rPr>
              <a:t>SL</a:t>
            </a:r>
            <a:r>
              <a:rPr lang="en-US" altLang="ko-KR">
                <a:ea typeface="Gulim" pitchFamily="34" charset="-127"/>
              </a:rPr>
              <a:t>, </a:t>
            </a:r>
            <a:r>
              <a:rPr lang="en-US" altLang="ko-KR" b="1">
                <a:ea typeface="Gulim" pitchFamily="34" charset="-127"/>
              </a:rPr>
              <a:t>DL</a:t>
            </a:r>
            <a:r>
              <a:rPr lang="en-US" altLang="ko-KR">
                <a:ea typeface="Gulim" pitchFamily="34" charset="-127"/>
              </a:rPr>
              <a:t>, </a:t>
            </a:r>
            <a:r>
              <a:rPr lang="en-US" altLang="ko-KR" b="1">
                <a:ea typeface="Gulim" pitchFamily="34" charset="-127"/>
              </a:rPr>
              <a:t>RA</a:t>
            </a:r>
            <a:r>
              <a:rPr lang="en-US" altLang="ko-KR">
                <a:ea typeface="Gulim" pitchFamily="34" charset="-127"/>
              </a:rPr>
              <a:t>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07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JMP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pc =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;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08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JPC  0, M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Jump to M if top of stack element is 0 </a:t>
            </a:r>
          </a:p>
          <a:p>
            <a:r>
              <a:rPr lang="en-US" altLang="ko-KR">
                <a:ea typeface="Gulim" pitchFamily="34" charset="-127"/>
              </a:rPr>
              <a:t>		  and decrement sp by one.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09 –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WRT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0, 0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( print (stack[sp]) and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– 1</a:t>
            </a:r>
            <a:endParaRPr lang="en-US">
              <a:ea typeface="Gulim" pitchFamily="34" charset="-127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828800" y="304800"/>
            <a:ext cx="4564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380413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02 - OPR:</a:t>
            </a: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RTN	0,0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Return operation</a:t>
            </a:r>
            <a:r>
              <a:rPr lang="en-US" altLang="ko-KR">
                <a:ea typeface="Gulim" pitchFamily="34" charset="-127"/>
              </a:rPr>
              <a:t> (i.e. return from subroutine)</a:t>
            </a:r>
          </a:p>
          <a:p>
            <a:endParaRPr lang="en-US" altLang="ja-JP"/>
          </a:p>
          <a:p>
            <a:r>
              <a:rPr lang="en-US" altLang="ja-JP" b="1">
                <a:solidFill>
                  <a:srgbClr val="0000FF"/>
                </a:solidFill>
              </a:rPr>
              <a:t>OPR	0,1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NEG</a:t>
            </a:r>
            <a:r>
              <a:rPr lang="en-US" altLang="ja-JP"/>
              <a:t>  ( - stack[sp] 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0,2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ADD</a:t>
            </a:r>
            <a:r>
              <a:rPr lang="en-US" altLang="ja-JP">
                <a:solidFill>
                  <a:srgbClr val="0000FF"/>
                </a:solidFill>
              </a:rPr>
              <a:t> </a:t>
            </a:r>
            <a:r>
              <a:rPr lang="en-US" altLang="ja-JP"/>
              <a:t>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+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0,3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SUB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- stack[sp + 1])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0,4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MUL</a:t>
            </a:r>
            <a:r>
              <a:rPr lang="en-US" altLang="ja-JP"/>
              <a:t>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*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0,5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DIV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div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0,6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ODD</a:t>
            </a:r>
            <a:r>
              <a:rPr lang="en-US" altLang="ja-JP"/>
              <a:t>  (stack[sp]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 mod 2) or ord(odd(stack[sp]))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0,7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MOD</a:t>
            </a:r>
            <a:r>
              <a:rPr lang="en-US" altLang="ja-JP"/>
              <a:t>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mod stack[sp + 1])</a:t>
            </a:r>
          </a:p>
          <a:p>
            <a:r>
              <a:rPr lang="en-US" altLang="ja-JP"/>
              <a:t/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0,8</a:t>
            </a:r>
            <a:r>
              <a:rPr lang="en-US" altLang="ja-JP"/>
              <a:t>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EQL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= =stack[sp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0,9  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NEQ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!= stack[sp + 1])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0,10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LSS</a:t>
            </a:r>
            <a:r>
              <a:rPr lang="en-US" altLang="ja-JP"/>
              <a:t> 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 &lt;  stack[sp + 1])  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0,11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LEQ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&lt;=  stack[sp + 1]) </a:t>
            </a:r>
            <a:br>
              <a:rPr lang="en-US" altLang="ja-JP"/>
            </a:br>
            <a:r>
              <a:rPr lang="en-US" altLang="ja-JP" b="1">
                <a:solidFill>
                  <a:srgbClr val="0000FF"/>
                </a:solidFill>
              </a:rPr>
              <a:t>OPR	0,12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GTR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&gt;  stack[sp + 1])</a:t>
            </a:r>
          </a:p>
          <a:p>
            <a:r>
              <a:rPr lang="en-US" altLang="ja-JP" b="1">
                <a:solidFill>
                  <a:srgbClr val="0000FF"/>
                </a:solidFill>
              </a:rPr>
              <a:t>OPR	0,13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altLang="ja-JP" b="1">
                <a:solidFill>
                  <a:srgbClr val="0000FF"/>
                </a:solidFill>
              </a:rPr>
              <a:t> GEQ</a:t>
            </a:r>
            <a:r>
              <a:rPr lang="en-US" altLang="ja-JP"/>
              <a:t>  (sp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sp – 1 and  stack[sp] </a:t>
            </a:r>
            <a:r>
              <a:rPr lang="en-US" altLang="ja-JP">
                <a:sym typeface="Wingdings" pitchFamily="2" charset="2"/>
              </a:rPr>
              <a:t></a:t>
            </a:r>
            <a:r>
              <a:rPr lang="en-US" altLang="ja-JP"/>
              <a:t> stack[sp] &gt;= stack[sp + 1])</a:t>
            </a:r>
            <a:endParaRPr lang="en-US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5578475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01 -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LIT 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+1; 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	  stack[sp] 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M; 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02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RTN</a:t>
            </a:r>
            <a:r>
              <a:rPr lang="en-US" altLang="ko-KR">
                <a:ea typeface="Gulim" pitchFamily="34" charset="-127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0, 0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  sp  bp -1; 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	   pc  stack[sp + 3]; 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	   bp  stack[sp + 2];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03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LOD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+1; </a:t>
            </a:r>
          </a:p>
          <a:p>
            <a:r>
              <a:rPr lang="en-US" altLang="ko-KR">
                <a:ea typeface="Gulim" pitchFamily="34" charset="-127"/>
              </a:rPr>
              <a:t>		   stack[sp]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stack[ base(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) +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];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04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STO</a:t>
            </a:r>
            <a:r>
              <a:rPr lang="en-US" altLang="ko-KR">
                <a:ea typeface="Gulim" pitchFamily="34" charset="-127"/>
              </a:rPr>
              <a:t>  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stack[ base(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) +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M]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  </a:t>
            </a:r>
            <a:r>
              <a:rPr lang="en-US" altLang="ko-KR">
                <a:ea typeface="Gulim" pitchFamily="34" charset="-127"/>
              </a:rPr>
              <a:t>stack[sp]; </a:t>
            </a:r>
          </a:p>
          <a:p>
            <a:r>
              <a:rPr lang="en-US" altLang="ko-KR">
                <a:ea typeface="Gulim" pitchFamily="34" charset="-127"/>
              </a:rPr>
              <a:t>		  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-1;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 </a:t>
            </a:r>
            <a:endParaRPr lang="en-US">
              <a:ea typeface="Gulim" pitchFamily="34" charset="-127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80835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05 -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CAL   L,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stack[sp + 1]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 base(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L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); 	 /* static link (SL)</a:t>
            </a:r>
          </a:p>
          <a:p>
            <a:r>
              <a:rPr lang="en-US" altLang="ko-KR">
                <a:ea typeface="Gulim" pitchFamily="34" charset="-127"/>
              </a:rPr>
              <a:t>                       	  stack[sp + 2]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bp;		 /*  dynamic link (DL)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	           	  stack[sp + 3]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pc	 	 /*  return address (RA)</a:t>
            </a:r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                        	  bp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+ 1;</a:t>
            </a:r>
          </a:p>
          <a:p>
            <a:r>
              <a:rPr lang="en-US" altLang="ko-KR">
                <a:ea typeface="Gulim" pitchFamily="34" charset="-127"/>
                <a:sym typeface="Wingdings" pitchFamily="2" charset="2"/>
              </a:rPr>
              <a:t>	          	  pc 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;</a:t>
            </a:r>
            <a:endParaRPr lang="en-US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06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INC	 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+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07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JMP  0, M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pc = </a:t>
            </a:r>
            <a:r>
              <a:rPr lang="en-US" altLang="ko-KR" b="1">
                <a:ea typeface="Gulim" pitchFamily="34" charset="-127"/>
              </a:rPr>
              <a:t>M</a:t>
            </a:r>
            <a:r>
              <a:rPr lang="en-US" altLang="ko-KR">
                <a:ea typeface="Gulim" pitchFamily="34" charset="-127"/>
              </a:rPr>
              <a:t>;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08 –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JPC  0, M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 b="1">
                <a:ea typeface="Gulim" pitchFamily="34" charset="-127"/>
              </a:rPr>
              <a:t>if </a:t>
            </a:r>
            <a:r>
              <a:rPr lang="en-US" altLang="ko-KR">
                <a:ea typeface="Gulim" pitchFamily="34" charset="-127"/>
              </a:rPr>
              <a:t>stack[sp] == 0 </a:t>
            </a:r>
            <a:r>
              <a:rPr lang="en-US" altLang="ko-KR" b="1">
                <a:ea typeface="Gulim" pitchFamily="34" charset="-127"/>
              </a:rPr>
              <a:t>then  </a:t>
            </a:r>
            <a:r>
              <a:rPr lang="en-US" altLang="ko-KR">
                <a:ea typeface="Gulim" pitchFamily="34" charset="-127"/>
              </a:rPr>
              <a:t>pc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</a:t>
            </a:r>
            <a:r>
              <a:rPr lang="en-US" altLang="ko-KR" b="1">
                <a:ea typeface="Gulim" pitchFamily="34" charset="-127"/>
                <a:sym typeface="Wingdings" pitchFamily="2" charset="2"/>
              </a:rPr>
              <a:t>M;</a:t>
            </a:r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		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 sp - 1;</a:t>
            </a:r>
          </a:p>
          <a:p>
            <a:r>
              <a:rPr lang="en-US" altLang="ko-KR">
                <a:ea typeface="Gulim" pitchFamily="34" charset="-127"/>
              </a:rPr>
              <a:t>				         </a:t>
            </a:r>
            <a:endParaRPr lang="en-US" altLang="ko-KR" b="1">
              <a:ea typeface="Gulim" pitchFamily="34" charset="-127"/>
            </a:endParaRP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09 –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 WRT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0, 0</a:t>
            </a:r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</a:t>
            </a:r>
            <a:r>
              <a:rPr lang="en-US" altLang="ko-KR">
                <a:ea typeface="Gulim" pitchFamily="34" charset="-127"/>
              </a:rPr>
              <a:t>  print (stack[sp]);</a:t>
            </a:r>
          </a:p>
          <a:p>
            <a:r>
              <a:rPr lang="en-US" altLang="ko-KR">
                <a:ea typeface="Gulim" pitchFamily="34" charset="-127"/>
              </a:rPr>
              <a:t>		  sp </a:t>
            </a:r>
            <a:r>
              <a:rPr lang="en-US" altLang="ko-KR">
                <a:ea typeface="Gulim" pitchFamily="34" charset="-127"/>
                <a:sym typeface="Wingdings" pitchFamily="2" charset="2"/>
              </a:rPr>
              <a:t></a:t>
            </a:r>
            <a:r>
              <a:rPr lang="en-US" altLang="ko-KR">
                <a:ea typeface="Gulim" pitchFamily="34" charset="-127"/>
              </a:rPr>
              <a:t> sp – 1;</a:t>
            </a:r>
            <a:endParaRPr lang="en-US">
              <a:ea typeface="Gulim" pitchFamily="34" charset="-127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362200" y="381000"/>
            <a:ext cx="43100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6096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opcode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3810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1219200"/>
            <a:ext cx="45275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ea typeface="Gulim" pitchFamily="34" charset="-127"/>
              </a:rPr>
              <a:t>Programming example using PL/0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const</a:t>
            </a:r>
            <a:r>
              <a:rPr lang="en-US" altLang="ko-KR">
                <a:ea typeface="Gulim" pitchFamily="34" charset="-127"/>
              </a:rPr>
              <a:t> n = 13;	 </a:t>
            </a:r>
            <a:r>
              <a:rPr lang="en-US" altLang="ko-KR" b="1">
                <a:ea typeface="Gulim" pitchFamily="34" charset="-127"/>
              </a:rPr>
              <a:t>/* constant declaration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var</a:t>
            </a:r>
            <a:r>
              <a:rPr lang="en-US" altLang="ko-KR">
                <a:ea typeface="Gulim" pitchFamily="34" charset="-127"/>
              </a:rPr>
              <a:t> i,h;		 </a:t>
            </a:r>
            <a:r>
              <a:rPr lang="en-US" altLang="ko-KR" b="1">
                <a:ea typeface="Gulim" pitchFamily="34" charset="-127"/>
              </a:rPr>
              <a:t>/* variable declaration</a:t>
            </a:r>
            <a:endParaRPr lang="en-US" altLang="ko-KR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procedure</a:t>
            </a:r>
            <a:r>
              <a:rPr lang="en-US" altLang="ko-KR">
                <a:ea typeface="Gulim" pitchFamily="34" charset="-127"/>
              </a:rPr>
              <a:t> sub;</a:t>
            </a:r>
          </a:p>
          <a:p>
            <a:r>
              <a:rPr lang="en-US" altLang="ko-KR">
                <a:ea typeface="Gulim" pitchFamily="34" charset="-127"/>
              </a:rPr>
              <a:t>  const k = 7;</a:t>
            </a:r>
          </a:p>
          <a:p>
            <a:r>
              <a:rPr lang="en-US" altLang="ko-KR">
                <a:ea typeface="Gulim" pitchFamily="34" charset="-127"/>
              </a:rPr>
              <a:t>  </a:t>
            </a:r>
            <a:r>
              <a:rPr lang="pt-BR" altLang="ko-KR">
                <a:ea typeface="Gulim" pitchFamily="34" charset="-127"/>
              </a:rPr>
              <a:t>var j,h;</a:t>
            </a:r>
          </a:p>
          <a:p>
            <a:r>
              <a:rPr lang="pt-BR" altLang="ko-KR">
                <a:ea typeface="Gulim" pitchFamily="34" charset="-127"/>
              </a:rPr>
              <a:t>  </a:t>
            </a:r>
            <a:r>
              <a:rPr lang="pt-BR" altLang="ko-KR" b="1">
                <a:ea typeface="Gulim" pitchFamily="34" charset="-127"/>
              </a:rPr>
              <a:t>begin		</a:t>
            </a:r>
          </a:p>
          <a:p>
            <a:r>
              <a:rPr lang="pt-BR" altLang="ko-KR">
                <a:ea typeface="Gulim" pitchFamily="34" charset="-127"/>
              </a:rPr>
              <a:t>    j:=n;		</a:t>
            </a:r>
          </a:p>
          <a:p>
            <a:r>
              <a:rPr lang="pt-BR" altLang="ko-KR">
                <a:ea typeface="Gulim" pitchFamily="34" charset="-127"/>
              </a:rPr>
              <a:t>    </a:t>
            </a:r>
            <a:r>
              <a:rPr lang="en-US" altLang="ko-KR">
                <a:ea typeface="Gulim" pitchFamily="34" charset="-127"/>
              </a:rPr>
              <a:t>i:=1;</a:t>
            </a:r>
          </a:p>
          <a:p>
            <a:r>
              <a:rPr lang="en-US" altLang="ko-KR">
                <a:ea typeface="Gulim" pitchFamily="34" charset="-127"/>
              </a:rPr>
              <a:t>    h:=k;</a:t>
            </a:r>
          </a:p>
          <a:p>
            <a:r>
              <a:rPr lang="en-US" altLang="ko-KR">
                <a:ea typeface="Gulim" pitchFamily="34" charset="-127"/>
              </a:rPr>
              <a:t>  </a:t>
            </a:r>
            <a:r>
              <a:rPr lang="en-US" altLang="ko-KR" b="1">
                <a:ea typeface="Gulim" pitchFamily="34" charset="-127"/>
              </a:rPr>
              <a:t>end</a:t>
            </a:r>
            <a:r>
              <a:rPr lang="en-US" altLang="ko-KR">
                <a:ea typeface="Gulim" pitchFamily="34" charset="-127"/>
              </a:rPr>
              <a:t>;</a:t>
            </a:r>
          </a:p>
          <a:p>
            <a:r>
              <a:rPr lang="en-US" altLang="ko-KR">
                <a:ea typeface="Gulim" pitchFamily="34" charset="-127"/>
              </a:rPr>
              <a:t>begin  </a:t>
            </a:r>
            <a:r>
              <a:rPr lang="en-US" altLang="ko-KR" b="1">
                <a:ea typeface="Gulim" pitchFamily="34" charset="-127"/>
              </a:rPr>
              <a:t>/* main starts here</a:t>
            </a:r>
          </a:p>
          <a:p>
            <a:r>
              <a:rPr lang="en-US" altLang="ko-KR">
                <a:ea typeface="Gulim" pitchFamily="34" charset="-127"/>
              </a:rPr>
              <a:t>  i:=3;</a:t>
            </a:r>
          </a:p>
          <a:p>
            <a:r>
              <a:rPr lang="en-US" altLang="ko-KR">
                <a:ea typeface="Gulim" pitchFamily="34" charset="-127"/>
              </a:rPr>
              <a:t>  h:=0;</a:t>
            </a:r>
          </a:p>
          <a:p>
            <a:r>
              <a:rPr lang="en-US" altLang="ko-KR">
                <a:ea typeface="Gulim" pitchFamily="34" charset="-127"/>
              </a:rPr>
              <a:t>  call sub;</a:t>
            </a:r>
          </a:p>
          <a:p>
            <a:r>
              <a:rPr lang="en-US" altLang="ko-KR">
                <a:ea typeface="Gulim" pitchFamily="34" charset="-127"/>
              </a:rPr>
              <a:t>end.</a:t>
            </a:r>
            <a:endParaRPr lang="en-US">
              <a:ea typeface="Gulim" pitchFamily="34" charset="-127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33400" y="304800"/>
            <a:ext cx="79740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P-machine: Code generation</a:t>
            </a: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5089525" y="1255713"/>
            <a:ext cx="3930650" cy="531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b="1"/>
              <a:t>P-code for the program on the left</a:t>
            </a:r>
          </a:p>
          <a:p>
            <a:endParaRPr lang="en-US"/>
          </a:p>
          <a:p>
            <a:r>
              <a:rPr lang="en-US"/>
              <a:t> 0 jmp 0 10		 </a:t>
            </a:r>
          </a:p>
          <a:p>
            <a:r>
              <a:rPr lang="en-US"/>
              <a:t> 1 jmp 0 2</a:t>
            </a:r>
          </a:p>
          <a:p>
            <a:r>
              <a:rPr lang="en-US"/>
              <a:t> 2 inc 0 5</a:t>
            </a:r>
          </a:p>
          <a:p>
            <a:r>
              <a:rPr lang="en-US"/>
              <a:t> 3 lit 0 13</a:t>
            </a:r>
          </a:p>
          <a:p>
            <a:r>
              <a:rPr lang="en-US"/>
              <a:t> 4 sto 0 3</a:t>
            </a:r>
          </a:p>
          <a:p>
            <a:r>
              <a:rPr lang="en-US"/>
              <a:t> 5 lit 0 1</a:t>
            </a:r>
          </a:p>
          <a:p>
            <a:r>
              <a:rPr lang="en-US"/>
              <a:t> 6 sto 1 3</a:t>
            </a:r>
          </a:p>
          <a:p>
            <a:r>
              <a:rPr lang="en-US"/>
              <a:t> 7 lit 0 7</a:t>
            </a:r>
          </a:p>
          <a:p>
            <a:r>
              <a:rPr lang="en-US"/>
              <a:t> 8 sto 0 4</a:t>
            </a:r>
          </a:p>
          <a:p>
            <a:r>
              <a:rPr lang="en-US"/>
              <a:t> 9 opr 0 0</a:t>
            </a:r>
          </a:p>
          <a:p>
            <a:r>
              <a:rPr lang="en-US"/>
              <a:t>10 inc 0 5</a:t>
            </a:r>
          </a:p>
          <a:p>
            <a:r>
              <a:rPr lang="en-US"/>
              <a:t>11 lit 0 3</a:t>
            </a:r>
          </a:p>
          <a:p>
            <a:r>
              <a:rPr lang="en-US"/>
              <a:t>12 sto 0 3</a:t>
            </a:r>
          </a:p>
          <a:p>
            <a:r>
              <a:rPr lang="en-US"/>
              <a:t>13 lit 0 0</a:t>
            </a:r>
          </a:p>
          <a:p>
            <a:r>
              <a:rPr lang="en-US"/>
              <a:t>14 sto 0 4</a:t>
            </a:r>
          </a:p>
          <a:p>
            <a:r>
              <a:rPr lang="en-US"/>
              <a:t>15 cal 0 2</a:t>
            </a:r>
          </a:p>
          <a:p>
            <a:r>
              <a:rPr lang="en-US"/>
              <a:t>16 opr 0 0</a:t>
            </a:r>
          </a:p>
        </p:txBody>
      </p:sp>
      <p:sp>
        <p:nvSpPr>
          <p:cNvPr id="18437" name="AutoShape 7"/>
          <p:cNvSpPr>
            <a:spLocks/>
          </p:cNvSpPr>
          <p:nvPr/>
        </p:nvSpPr>
        <p:spPr bwMode="auto">
          <a:xfrm>
            <a:off x="1981200" y="2819400"/>
            <a:ext cx="304800" cy="1905000"/>
          </a:xfrm>
          <a:prstGeom prst="rightBrace">
            <a:avLst>
              <a:gd name="adj1" fmla="val 520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2438400" y="3581400"/>
            <a:ext cx="1619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="1">
                <a:ea typeface="Gulim" pitchFamily="34" charset="-127"/>
              </a:rPr>
              <a:t>/* procedure</a:t>
            </a:r>
          </a:p>
          <a:p>
            <a:r>
              <a:rPr lang="en-US" altLang="ko-KR" b="1">
                <a:ea typeface="Gulim" pitchFamily="34" charset="-127"/>
              </a:rPr>
              <a:t>/* declaration</a:t>
            </a:r>
            <a:endParaRPr lang="en-US" b="1"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2"/>
          <p:cNvSpPr txBox="1">
            <a:spLocks noChangeArrowheads="1"/>
          </p:cNvSpPr>
          <p:nvPr/>
        </p:nvSpPr>
        <p:spPr bwMode="auto">
          <a:xfrm>
            <a:off x="228600" y="1216025"/>
            <a:ext cx="71056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>
                <a:ea typeface="Gulim" pitchFamily="34" charset="-127"/>
              </a:rPr>
              <a:t> 		</a:t>
            </a:r>
            <a:r>
              <a:rPr lang="en-US" altLang="ko-KR" b="1">
                <a:ea typeface="Gulim" pitchFamily="34" charset="-127"/>
              </a:rPr>
              <a:t>pc	bp	sp	stack</a:t>
            </a:r>
          </a:p>
          <a:p>
            <a:r>
              <a:rPr lang="en-US" altLang="ko-KR" b="1">
                <a:ea typeface="Gulim" pitchFamily="34" charset="-127"/>
              </a:rPr>
              <a:t>Initial values</a:t>
            </a:r>
            <a:r>
              <a:rPr lang="en-US" altLang="ko-KR">
                <a:ea typeface="Gulim" pitchFamily="34" charset="-127"/>
              </a:rPr>
              <a:t>	0	1	0	0 0 0 0 0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 0  jmp   0, 10	10	1	0	0 0 0 0 0</a:t>
            </a:r>
          </a:p>
          <a:p>
            <a:r>
              <a:rPr lang="en-US" altLang="ko-KR">
                <a:ea typeface="Gulim" pitchFamily="34" charset="-127"/>
              </a:rPr>
              <a:t>10 inc    0, 5	11	1	5	0 0 0 0 0		</a:t>
            </a:r>
          </a:p>
          <a:p>
            <a:r>
              <a:rPr lang="en-US" altLang="ko-KR">
                <a:ea typeface="Gulim" pitchFamily="34" charset="-127"/>
              </a:rPr>
              <a:t>11 lit      0, 3	12	1	6	0 0 0 0 0 3</a:t>
            </a:r>
          </a:p>
          <a:p>
            <a:r>
              <a:rPr lang="en-US" altLang="ko-KR">
                <a:ea typeface="Gulim" pitchFamily="34" charset="-127"/>
              </a:rPr>
              <a:t>12 sto    0, 3	13	1	5	0 0 0 3 0</a:t>
            </a:r>
          </a:p>
          <a:p>
            <a:r>
              <a:rPr lang="en-US" altLang="ko-KR">
                <a:ea typeface="Gulim" pitchFamily="34" charset="-127"/>
              </a:rPr>
              <a:t>13 lit      0, 0	14	1	6	0 0 0 3 0 0</a:t>
            </a:r>
          </a:p>
          <a:p>
            <a:r>
              <a:rPr lang="en-US" altLang="ko-KR">
                <a:ea typeface="Gulim" pitchFamily="34" charset="-127"/>
              </a:rPr>
              <a:t>14 sto    0, 4	15	1	5	0 0 0 3 0</a:t>
            </a:r>
          </a:p>
          <a:p>
            <a:r>
              <a:rPr lang="en-US" altLang="ko-KR">
                <a:ea typeface="Gulim" pitchFamily="34" charset="-127"/>
              </a:rPr>
              <a:t>15 cal    0, 2	2	6	5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 </a:t>
            </a:r>
            <a:r>
              <a:rPr lang="en-US" altLang="ko-KR">
                <a:ea typeface="Gulim" pitchFamily="34" charset="-127"/>
              </a:rPr>
              <a:t>1 1 16 </a:t>
            </a:r>
          </a:p>
          <a:p>
            <a:r>
              <a:rPr lang="en-US" altLang="ko-KR">
                <a:ea typeface="Gulim" pitchFamily="34" charset="-127"/>
              </a:rPr>
              <a:t> 2 inc     0, 5	3	6	10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1 1 16 0 0</a:t>
            </a:r>
          </a:p>
          <a:p>
            <a:r>
              <a:rPr lang="en-US" altLang="ko-KR">
                <a:ea typeface="Gulim" pitchFamily="34" charset="-127"/>
              </a:rPr>
              <a:t> 3 lit       0, 13	4	6	11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1 1 16 0 0 13</a:t>
            </a:r>
          </a:p>
          <a:p>
            <a:r>
              <a:rPr lang="en-US" altLang="ko-KR">
                <a:ea typeface="Gulim" pitchFamily="34" charset="-127"/>
              </a:rPr>
              <a:t> 4 sto     0, 3	5	6	10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1 1 16 13 0</a:t>
            </a:r>
          </a:p>
          <a:p>
            <a:r>
              <a:rPr lang="en-US" altLang="ko-KR">
                <a:ea typeface="Gulim" pitchFamily="34" charset="-127"/>
              </a:rPr>
              <a:t> 5 lit       0, 1	6	6	11	0 0 0 3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1 1 16 13 0 1</a:t>
            </a:r>
          </a:p>
          <a:p>
            <a:r>
              <a:rPr lang="en-US" altLang="ko-KR">
                <a:ea typeface="Gulim" pitchFamily="34" charset="-127"/>
              </a:rPr>
              <a:t> 6 sto     1, 3	7	6	10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1 1 16 13 0</a:t>
            </a:r>
          </a:p>
          <a:p>
            <a:r>
              <a:rPr lang="en-US" altLang="ko-KR">
                <a:ea typeface="Gulim" pitchFamily="34" charset="-127"/>
              </a:rPr>
              <a:t> 7 lit       0, 7	8	6	11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 </a:t>
            </a:r>
            <a:r>
              <a:rPr lang="en-US" altLang="ko-KR">
                <a:ea typeface="Gulim" pitchFamily="34" charset="-127"/>
              </a:rPr>
              <a:t>1 1 16 13 0 7</a:t>
            </a:r>
          </a:p>
          <a:p>
            <a:r>
              <a:rPr lang="en-US" altLang="ko-KR">
                <a:ea typeface="Gulim" pitchFamily="34" charset="-127"/>
              </a:rPr>
              <a:t> 8 sto     0, 4	9	6	10	0 0 0 1 0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|</a:t>
            </a:r>
            <a:r>
              <a:rPr lang="en-US" altLang="ko-KR">
                <a:ea typeface="Gulim" pitchFamily="34" charset="-127"/>
              </a:rPr>
              <a:t> 1 1 16 13 7</a:t>
            </a:r>
          </a:p>
          <a:p>
            <a:r>
              <a:rPr lang="en-US" altLang="ko-KR">
                <a:ea typeface="Gulim" pitchFamily="34" charset="-127"/>
              </a:rPr>
              <a:t> 9 opr    0, 0	16	1	5	0 0 0 1 0</a:t>
            </a:r>
            <a:endParaRPr lang="en-US">
              <a:ea typeface="Gulim" pitchFamily="34" charset="-127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14300" y="228600"/>
            <a:ext cx="84709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7315200" y="914400"/>
            <a:ext cx="2301875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 0 jmp  0 10	 </a:t>
            </a:r>
          </a:p>
          <a:p>
            <a:r>
              <a:rPr lang="en-US"/>
              <a:t> 1 jmp  0 2</a:t>
            </a:r>
          </a:p>
          <a:p>
            <a:r>
              <a:rPr lang="en-US"/>
              <a:t> 2 inc   0 5</a:t>
            </a:r>
          </a:p>
          <a:p>
            <a:r>
              <a:rPr lang="en-US"/>
              <a:t> 3 lit     0 13</a:t>
            </a:r>
          </a:p>
          <a:p>
            <a:r>
              <a:rPr lang="en-US"/>
              <a:t> 4 sto   0 3</a:t>
            </a:r>
          </a:p>
          <a:p>
            <a:r>
              <a:rPr lang="en-US"/>
              <a:t> 5 lit     0 1</a:t>
            </a:r>
          </a:p>
          <a:p>
            <a:r>
              <a:rPr lang="en-US"/>
              <a:t> 6 sto   1 3</a:t>
            </a:r>
          </a:p>
          <a:p>
            <a:r>
              <a:rPr lang="en-US"/>
              <a:t> 7 lit     0 7</a:t>
            </a:r>
          </a:p>
          <a:p>
            <a:r>
              <a:rPr lang="en-US"/>
              <a:t> 8 sto   0 4</a:t>
            </a:r>
          </a:p>
          <a:p>
            <a:r>
              <a:rPr lang="en-US"/>
              <a:t> 9 opr   0 0</a:t>
            </a:r>
          </a:p>
          <a:p>
            <a:r>
              <a:rPr lang="en-US"/>
              <a:t>10 inc  0 5</a:t>
            </a:r>
          </a:p>
          <a:p>
            <a:r>
              <a:rPr lang="en-US"/>
              <a:t>11 lit    0 3</a:t>
            </a:r>
          </a:p>
          <a:p>
            <a:r>
              <a:rPr lang="en-US"/>
              <a:t>12 sto  0 3</a:t>
            </a:r>
          </a:p>
          <a:p>
            <a:r>
              <a:rPr lang="en-US"/>
              <a:t>13 lit    0 0</a:t>
            </a:r>
          </a:p>
          <a:p>
            <a:r>
              <a:rPr lang="en-US"/>
              <a:t>14 sto  0 4</a:t>
            </a:r>
          </a:p>
          <a:p>
            <a:r>
              <a:rPr lang="en-US"/>
              <a:t>15 cal  0 2</a:t>
            </a:r>
          </a:p>
          <a:p>
            <a:r>
              <a:rPr lang="en-US"/>
              <a:t>16 opr  0 0</a:t>
            </a:r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7315200" y="1447800"/>
            <a:ext cx="0" cy="4724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7527925" y="1103313"/>
            <a:ext cx="71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986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986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986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0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986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9866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9866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2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0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8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8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98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6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98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4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986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2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98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0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986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362200"/>
            <a:ext cx="7162800" cy="4191000"/>
          </a:xfrm>
          <a:noFill/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Virtual Machines </a:t>
            </a:r>
          </a:p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as  instruction</a:t>
            </a:r>
          </a:p>
          <a:p>
            <a:pPr eaLnBrk="1" hangingPunct="1"/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 interpreters</a:t>
            </a:r>
          </a:p>
          <a:p>
            <a:pPr eaLnBrk="1" hangingPunct="1"/>
            <a:r>
              <a:rPr lang="en-US" sz="4400" b="1" smtClean="0">
                <a:solidFill>
                  <a:srgbClr val="FF0000"/>
                </a:solidFill>
                <a:ea typeface="ＭＳ Ｐゴシック" pitchFamily="34" charset="-128"/>
              </a:rPr>
              <a:t>(The End)</a:t>
            </a:r>
          </a:p>
          <a:p>
            <a:pPr eaLnBrk="1" hangingPunct="1"/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3366FF"/>
                </a:solidFill>
              </a:rPr>
              <a:t>COP 3402 Systems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362200"/>
            <a:ext cx="7162800" cy="29940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Virtual Machines 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as  instruction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3366FF"/>
                </a:solidFill>
                <a:ea typeface="ＭＳ Ｐゴシック" pitchFamily="34" charset="-128"/>
              </a:rPr>
              <a:t> interpreters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3366FF"/>
                </a:solidFill>
              </a:rPr>
              <a:t>COP 3402 Systems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Eurípides Montagne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DD093F-5636-45EF-8892-C3BAABB2C0DF}" type="slidenum">
              <a:rPr lang="en-US">
                <a:latin typeface="Arial" charset="0"/>
              </a:rPr>
              <a:pPr/>
              <a:t>3</a:t>
            </a:fld>
            <a:endParaRPr lang="en-US">
              <a:latin typeface="Arial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Virtual machines as software 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P-code: instruction set architecture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The instruction format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Assembly language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1000"/>
            <a:ext cx="7239000" cy="762000"/>
          </a:xfrm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Virtual Machine: P-code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457200" y="1905000"/>
            <a:ext cx="8478838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The Pseudo-code  machine is a software (virtual) </a:t>
            </a:r>
          </a:p>
          <a:p>
            <a:r>
              <a:rPr lang="en-US" sz="2400" b="1"/>
              <a:t>machine that implements the instruction set architecture </a:t>
            </a:r>
          </a:p>
          <a:p>
            <a:r>
              <a:rPr lang="en-US" sz="2400" b="1"/>
              <a:t>of a computer. </a:t>
            </a:r>
          </a:p>
          <a:p>
            <a:endParaRPr lang="en-US" sz="2400" b="1"/>
          </a:p>
          <a:p>
            <a:r>
              <a:rPr lang="en-US" sz="2400" b="1"/>
              <a:t>P-code was implemented in the 70s to generate </a:t>
            </a:r>
          </a:p>
          <a:p>
            <a:r>
              <a:rPr lang="en-US" sz="2400" b="1"/>
              <a:t>intermediate code for Pascal compilers. </a:t>
            </a:r>
          </a:p>
          <a:p>
            <a:endParaRPr lang="en-US" sz="2400" b="1"/>
          </a:p>
          <a:p>
            <a:r>
              <a:rPr lang="en-US" sz="2400" b="1"/>
              <a:t>Another example of a virtual machine is the JVM </a:t>
            </a:r>
          </a:p>
          <a:p>
            <a:r>
              <a:rPr lang="en-US" sz="2400" b="1"/>
              <a:t>(Java Virtual Machine) whose intermediate language </a:t>
            </a:r>
          </a:p>
          <a:p>
            <a:r>
              <a:rPr lang="en-US" sz="2400" b="1"/>
              <a:t>is commonly referred to as Java bytecode.</a:t>
            </a:r>
          </a:p>
          <a:p>
            <a:endParaRPr lang="en-US" sz="2400" b="1"/>
          </a:p>
          <a:p>
            <a:r>
              <a:rPr lang="en-US" b="1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71450" y="1905000"/>
            <a:ext cx="897255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>
                <a:ea typeface="Gulim" pitchFamily="34" charset="-127"/>
              </a:rPr>
              <a:t>The ISA of the PM/0 has 22 instructions and the instruction format has </a:t>
            </a:r>
          </a:p>
          <a:p>
            <a:r>
              <a:rPr lang="en-US" altLang="ko-KR" b="1">
                <a:ea typeface="Gulim" pitchFamily="34" charset="-127"/>
              </a:rPr>
              <a:t>three components &lt;</a:t>
            </a:r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op, l, m</a:t>
            </a:r>
            <a:r>
              <a:rPr lang="en-US" altLang="ko-KR" b="1">
                <a:ea typeface="Gulim" pitchFamily="34" charset="-127"/>
              </a:rPr>
              <a:t>&gt;: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OP</a:t>
            </a:r>
            <a:r>
              <a:rPr lang="en-US" altLang="ko-KR">
                <a:ea typeface="Gulim" pitchFamily="34" charset="-127"/>
              </a:rPr>
              <a:t>    </a:t>
            </a:r>
            <a:r>
              <a:rPr lang="en-US" altLang="ko-KR" b="1">
                <a:ea typeface="Gulim" pitchFamily="34" charset="-127"/>
              </a:rPr>
              <a:t>is the operation code.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L </a:t>
            </a:r>
            <a:r>
              <a:rPr lang="en-US" altLang="ko-KR" b="1">
                <a:ea typeface="Gulim" pitchFamily="34" charset="-127"/>
              </a:rPr>
              <a:t>      indicates the lexicographical level.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solidFill>
                  <a:srgbClr val="0000FF"/>
                </a:solidFill>
                <a:ea typeface="Gulim" pitchFamily="34" charset="-127"/>
              </a:rPr>
              <a:t>M</a:t>
            </a:r>
            <a:r>
              <a:rPr lang="en-US" altLang="ko-KR" b="1">
                <a:ea typeface="Gulim" pitchFamily="34" charset="-127"/>
              </a:rPr>
              <a:t>      depending of the opcode it indicates:</a:t>
            </a:r>
          </a:p>
          <a:p>
            <a:r>
              <a:rPr lang="en-US" altLang="ko-KR" b="1">
                <a:ea typeface="Gulim" pitchFamily="34" charset="-127"/>
              </a:rPr>
              <a:t>         - A number (instructions: LIT, INT).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         - A program address (instructions: JMP, JPC, CAL).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         - A data address (instructions: LOD, STO)</a:t>
            </a:r>
          </a:p>
          <a:p>
            <a:endParaRPr lang="en-US" altLang="ko-KR" b="1">
              <a:ea typeface="Gulim" pitchFamily="34" charset="-127"/>
            </a:endParaRPr>
          </a:p>
          <a:p>
            <a:r>
              <a:rPr lang="en-US" altLang="ko-KR" b="1">
                <a:ea typeface="Gulim" pitchFamily="34" charset="-127"/>
              </a:rPr>
              <a:t>         - The identity of the operator OPR(i.e.  OPR  0, 2 (ADD) or  OPR 0,  4 (MUL)).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  <a:endParaRPr lang="en-US">
              <a:ea typeface="Gulim" pitchFamily="34" charset="-127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90600" y="381000"/>
            <a:ext cx="7140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The P-machine Instruction format (PM/0)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1000"/>
            <a:ext cx="6858000" cy="762000"/>
          </a:xfrm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Virtual Machine: P- code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73342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b="1">
                <a:ea typeface="Gulim" pitchFamily="34" charset="-127"/>
              </a:rPr>
              <a:t>The interpreter of the P-machine(PM/0) consists of: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A store named </a:t>
            </a:r>
            <a:r>
              <a:rPr lang="en-US" altLang="ko-KR" b="1">
                <a:ea typeface="Gulim" pitchFamily="34" charset="-127"/>
              </a:rPr>
              <a:t>“stack”</a:t>
            </a:r>
            <a:r>
              <a:rPr lang="en-US" altLang="ko-KR">
                <a:ea typeface="Gulim" pitchFamily="34" charset="-127"/>
              </a:rPr>
              <a:t> organized as a stack.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>
                <a:ea typeface="Gulim" pitchFamily="34" charset="-127"/>
              </a:rPr>
              <a:t>A </a:t>
            </a:r>
            <a:r>
              <a:rPr lang="en-US" altLang="ko-KR" b="1">
                <a:ea typeface="Gulim" pitchFamily="34" charset="-127"/>
              </a:rPr>
              <a:t>“code”</a:t>
            </a:r>
            <a:r>
              <a:rPr lang="en-US" altLang="ko-KR">
                <a:ea typeface="Gulim" pitchFamily="34" charset="-127"/>
              </a:rPr>
              <a:t> store that contains the instructions.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</a:p>
          <a:p>
            <a:r>
              <a:rPr lang="en-US" altLang="ko-KR" b="1">
                <a:ea typeface="Gulim" pitchFamily="34" charset="-127"/>
              </a:rPr>
              <a:t>The CPU has four registers:</a:t>
            </a:r>
            <a:r>
              <a:rPr lang="en-US" altLang="ko-KR">
                <a:ea typeface="Gulim" pitchFamily="34" charset="-127"/>
              </a:rPr>
              <a:t> 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Register </a:t>
            </a:r>
            <a:r>
              <a:rPr lang="en-US" altLang="ko-KR" b="1">
                <a:ea typeface="Gulim" pitchFamily="34" charset="-127"/>
              </a:rPr>
              <a:t>“bp”</a:t>
            </a:r>
            <a:r>
              <a:rPr lang="en-US" altLang="ko-KR">
                <a:ea typeface="Gulim" pitchFamily="34" charset="-127"/>
              </a:rPr>
              <a:t> points to the base of the current </a:t>
            </a:r>
            <a:r>
              <a:rPr lang="en-US" altLang="ko-KR" b="1" u="sng">
                <a:ea typeface="Gulim" pitchFamily="34" charset="-127"/>
              </a:rPr>
              <a:t>activation record (AR)</a:t>
            </a:r>
          </a:p>
          <a:p>
            <a:r>
              <a:rPr lang="en-US" altLang="ko-KR">
                <a:ea typeface="Gulim" pitchFamily="34" charset="-127"/>
              </a:rPr>
              <a:t>in the stack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Register </a:t>
            </a:r>
            <a:r>
              <a:rPr lang="en-US" altLang="ko-KR" b="1">
                <a:ea typeface="Gulim" pitchFamily="34" charset="-127"/>
              </a:rPr>
              <a:t>“sp”</a:t>
            </a:r>
            <a:r>
              <a:rPr lang="en-US" altLang="ko-KR">
                <a:ea typeface="Gulim" pitchFamily="34" charset="-127"/>
              </a:rPr>
              <a:t> points to the top of the stack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A program counter or instruction pointer (</a:t>
            </a:r>
            <a:r>
              <a:rPr lang="en-US" altLang="ko-KR" b="1">
                <a:ea typeface="Gulim" pitchFamily="34" charset="-127"/>
              </a:rPr>
              <a:t>pc</a:t>
            </a:r>
            <a:r>
              <a:rPr lang="en-US" altLang="ko-KR">
                <a:ea typeface="Gulim" pitchFamily="34" charset="-127"/>
              </a:rPr>
              <a:t>) </a:t>
            </a:r>
          </a:p>
          <a:p>
            <a:endParaRPr lang="en-US" altLang="ko-KR">
              <a:ea typeface="Gulim" pitchFamily="34" charset="-127"/>
            </a:endParaRPr>
          </a:p>
          <a:p>
            <a:r>
              <a:rPr lang="en-US" altLang="ko-KR">
                <a:ea typeface="Gulim" pitchFamily="34" charset="-127"/>
              </a:rPr>
              <a:t>An instruction register (</a:t>
            </a:r>
            <a:r>
              <a:rPr lang="en-US" altLang="ko-KR" b="1">
                <a:ea typeface="Gulim" pitchFamily="34" charset="-127"/>
              </a:rPr>
              <a:t>ir</a:t>
            </a:r>
            <a:r>
              <a:rPr lang="en-US" altLang="ko-KR">
                <a:ea typeface="Gulim" pitchFamily="34" charset="-127"/>
              </a:rPr>
              <a:t>). </a:t>
            </a:r>
          </a:p>
          <a:p>
            <a:r>
              <a:rPr lang="en-US" altLang="ko-KR">
                <a:ea typeface="Gulim" pitchFamily="34" charset="-127"/>
              </a:rPr>
              <a:t>  </a:t>
            </a:r>
          </a:p>
          <a:p>
            <a:r>
              <a:rPr lang="en-US" altLang="ko-KR">
                <a:ea typeface="Gulim" pitchFamily="34" charset="-127"/>
              </a:rPr>
              <a:t> </a:t>
            </a:r>
            <a:endParaRPr lang="en-US">
              <a:ea typeface="Gulim" pitchFamily="34" charset="-127"/>
            </a:endParaRPr>
          </a:p>
          <a:p>
            <a:r>
              <a:rPr lang="en-US" b="1">
                <a:ea typeface="Gulim" pitchFamily="34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</a:rPr>
              <a:t>Eurípides Montagne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BD4FC4-2259-4F87-A87C-6E0E5F3B77BB}" type="slidenum">
              <a:rPr lang="en-US">
                <a:latin typeface="Arial" charset="0"/>
              </a:rPr>
              <a:pPr/>
              <a:t>7</a:t>
            </a:fld>
            <a:endParaRPr lang="en-US">
              <a:latin typeface="Arial" charset="0"/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>
                <a:solidFill>
                  <a:srgbClr val="0000FF"/>
                </a:solidFill>
                <a:ea typeface="ＭＳ Ｐゴシック" pitchFamily="34" charset="-128"/>
              </a:rPr>
              <a:t>Virtual Machine: P- code</a:t>
            </a: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676400" y="1600200"/>
            <a:ext cx="2133600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5"/>
          <p:cNvSpPr>
            <a:spLocks noChangeShapeType="1"/>
          </p:cNvSpPr>
          <p:nvPr/>
        </p:nvSpPr>
        <p:spPr bwMode="auto">
          <a:xfrm>
            <a:off x="1676400" y="4343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209800" y="48768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457200" y="25908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8202" name="Rectangle 8"/>
          <p:cNvSpPr>
            <a:spLocks noChangeArrowheads="1"/>
          </p:cNvSpPr>
          <p:nvPr/>
        </p:nvSpPr>
        <p:spPr bwMode="auto">
          <a:xfrm>
            <a:off x="5181600" y="2743200"/>
            <a:ext cx="30480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6324600" y="21336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CPU</a:t>
            </a:r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5486400" y="29718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Rectangle 11"/>
          <p:cNvSpPr>
            <a:spLocks noChangeArrowheads="1"/>
          </p:cNvSpPr>
          <p:nvPr/>
        </p:nvSpPr>
        <p:spPr bwMode="auto">
          <a:xfrm>
            <a:off x="5486400" y="43434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Rectangle 12"/>
          <p:cNvSpPr>
            <a:spLocks noChangeArrowheads="1"/>
          </p:cNvSpPr>
          <p:nvPr/>
        </p:nvSpPr>
        <p:spPr bwMode="auto">
          <a:xfrm>
            <a:off x="5486400" y="3657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Text Box 13"/>
          <p:cNvSpPr txBox="1">
            <a:spLocks noChangeArrowheads="1"/>
          </p:cNvSpPr>
          <p:nvPr/>
        </p:nvSpPr>
        <p:spPr bwMode="auto">
          <a:xfrm>
            <a:off x="5638800" y="36576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BP</a:t>
            </a:r>
          </a:p>
        </p:txBody>
      </p:sp>
      <p:sp>
        <p:nvSpPr>
          <p:cNvPr id="8208" name="Text Box 14"/>
          <p:cNvSpPr txBox="1">
            <a:spLocks noChangeArrowheads="1"/>
          </p:cNvSpPr>
          <p:nvPr/>
        </p:nvSpPr>
        <p:spPr bwMode="auto">
          <a:xfrm>
            <a:off x="5638800" y="29718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SP</a:t>
            </a:r>
          </a:p>
        </p:txBody>
      </p:sp>
      <p:sp>
        <p:nvSpPr>
          <p:cNvPr id="8209" name="Text Box 15"/>
          <p:cNvSpPr txBox="1">
            <a:spLocks noChangeArrowheads="1"/>
          </p:cNvSpPr>
          <p:nvPr/>
        </p:nvSpPr>
        <p:spPr bwMode="auto">
          <a:xfrm>
            <a:off x="5638800" y="4343400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PC</a:t>
            </a:r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 flipH="1">
            <a:off x="3810000" y="45720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1676400" y="35052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1676400" y="26670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3" name="Text Box 19"/>
          <p:cNvSpPr txBox="1">
            <a:spLocks noChangeArrowheads="1"/>
          </p:cNvSpPr>
          <p:nvPr/>
        </p:nvSpPr>
        <p:spPr bwMode="auto">
          <a:xfrm>
            <a:off x="1981200" y="3733800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AR or Frame</a:t>
            </a:r>
          </a:p>
        </p:txBody>
      </p:sp>
      <p:sp>
        <p:nvSpPr>
          <p:cNvPr id="8214" name="Text Box 20"/>
          <p:cNvSpPr txBox="1">
            <a:spLocks noChangeArrowheads="1"/>
          </p:cNvSpPr>
          <p:nvPr/>
        </p:nvSpPr>
        <p:spPr bwMode="auto">
          <a:xfrm>
            <a:off x="1981200" y="2895600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AR or Frame</a:t>
            </a:r>
          </a:p>
        </p:txBody>
      </p:sp>
      <p:sp>
        <p:nvSpPr>
          <p:cNvPr id="8215" name="Line 21"/>
          <p:cNvSpPr>
            <a:spLocks noChangeShapeType="1"/>
          </p:cNvSpPr>
          <p:nvPr/>
        </p:nvSpPr>
        <p:spPr bwMode="auto">
          <a:xfrm flipH="1" flipV="1">
            <a:off x="3810000" y="35052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6" name="Line 22"/>
          <p:cNvSpPr>
            <a:spLocks noChangeShapeType="1"/>
          </p:cNvSpPr>
          <p:nvPr/>
        </p:nvSpPr>
        <p:spPr bwMode="auto">
          <a:xfrm flipH="1" flipV="1">
            <a:off x="3810000" y="26670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7" name="Rectangle 23"/>
          <p:cNvSpPr>
            <a:spLocks noChangeArrowheads="1"/>
          </p:cNvSpPr>
          <p:nvPr/>
        </p:nvSpPr>
        <p:spPr bwMode="auto">
          <a:xfrm>
            <a:off x="7010400" y="43434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Text Box 24"/>
          <p:cNvSpPr txBox="1">
            <a:spLocks noChangeArrowheads="1"/>
          </p:cNvSpPr>
          <p:nvPr/>
        </p:nvSpPr>
        <p:spPr bwMode="auto">
          <a:xfrm>
            <a:off x="7162800" y="43434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IR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/>
          <p:cNvSpPr txBox="1">
            <a:spLocks noChangeArrowheads="1"/>
          </p:cNvSpPr>
          <p:nvPr/>
        </p:nvSpPr>
        <p:spPr bwMode="auto">
          <a:xfrm>
            <a:off x="1219200" y="304800"/>
            <a:ext cx="661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6172200" y="1219200"/>
            <a:ext cx="22098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Line 8"/>
          <p:cNvSpPr>
            <a:spLocks noChangeShapeType="1"/>
          </p:cNvSpPr>
          <p:nvPr/>
        </p:nvSpPr>
        <p:spPr bwMode="auto">
          <a:xfrm>
            <a:off x="6172200" y="4953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21" name="Line 10"/>
          <p:cNvSpPr>
            <a:spLocks noChangeShapeType="1"/>
          </p:cNvSpPr>
          <p:nvPr/>
        </p:nvSpPr>
        <p:spPr bwMode="auto">
          <a:xfrm>
            <a:off x="6172200" y="3505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22" name="Line 11"/>
          <p:cNvSpPr>
            <a:spLocks noChangeShapeType="1"/>
          </p:cNvSpPr>
          <p:nvPr/>
        </p:nvSpPr>
        <p:spPr bwMode="auto">
          <a:xfrm>
            <a:off x="6172200" y="2057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23" name="Line 12"/>
          <p:cNvSpPr>
            <a:spLocks noChangeShapeType="1"/>
          </p:cNvSpPr>
          <p:nvPr/>
        </p:nvSpPr>
        <p:spPr bwMode="auto">
          <a:xfrm flipV="1">
            <a:off x="7239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24" name="Text Box 13"/>
          <p:cNvSpPr txBox="1">
            <a:spLocks noChangeArrowheads="1"/>
          </p:cNvSpPr>
          <p:nvPr/>
        </p:nvSpPr>
        <p:spPr bwMode="auto">
          <a:xfrm>
            <a:off x="7010400" y="3810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9225" name="Text Box 15"/>
          <p:cNvSpPr txBox="1">
            <a:spLocks noChangeArrowheads="1"/>
          </p:cNvSpPr>
          <p:nvPr/>
        </p:nvSpPr>
        <p:spPr bwMode="auto">
          <a:xfrm>
            <a:off x="7010400" y="44958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9226" name="Text Box 16"/>
          <p:cNvSpPr txBox="1">
            <a:spLocks noChangeArrowheads="1"/>
          </p:cNvSpPr>
          <p:nvPr/>
        </p:nvSpPr>
        <p:spPr bwMode="auto">
          <a:xfrm>
            <a:off x="7010400" y="2895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9227" name="Text Box 17"/>
          <p:cNvSpPr txBox="1">
            <a:spLocks noChangeArrowheads="1"/>
          </p:cNvSpPr>
          <p:nvPr/>
        </p:nvSpPr>
        <p:spPr bwMode="auto">
          <a:xfrm>
            <a:off x="7010400" y="2286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9228" name="Text Box 18"/>
          <p:cNvSpPr txBox="1">
            <a:spLocks noChangeArrowheads="1"/>
          </p:cNvSpPr>
          <p:nvPr/>
        </p:nvSpPr>
        <p:spPr bwMode="auto">
          <a:xfrm>
            <a:off x="6781800" y="54102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9229" name="Line 19"/>
          <p:cNvSpPr>
            <a:spLocks noChangeShapeType="1"/>
          </p:cNvSpPr>
          <p:nvPr/>
        </p:nvSpPr>
        <p:spPr bwMode="auto">
          <a:xfrm>
            <a:off x="6172200" y="4191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30" name="Line 20"/>
          <p:cNvSpPr>
            <a:spLocks noChangeShapeType="1"/>
          </p:cNvSpPr>
          <p:nvPr/>
        </p:nvSpPr>
        <p:spPr bwMode="auto">
          <a:xfrm>
            <a:off x="6172200" y="2743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31" name="Text Box 21"/>
          <p:cNvSpPr txBox="1">
            <a:spLocks noChangeArrowheads="1"/>
          </p:cNvSpPr>
          <p:nvPr/>
        </p:nvSpPr>
        <p:spPr bwMode="auto">
          <a:xfrm>
            <a:off x="381000" y="1676400"/>
            <a:ext cx="454342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What is an activation record?</a:t>
            </a:r>
          </a:p>
          <a:p>
            <a:pPr>
              <a:buFontTx/>
              <a:buChar char="•"/>
            </a:pPr>
            <a:endParaRPr lang="en-US"/>
          </a:p>
          <a:p>
            <a:pPr>
              <a:buFontTx/>
              <a:buChar char="•"/>
            </a:pPr>
            <a:r>
              <a:rPr lang="en-US"/>
              <a:t>Activation record or stack frame is the </a:t>
            </a:r>
          </a:p>
          <a:p>
            <a:r>
              <a:rPr lang="en-US"/>
              <a:t>name given to a data structure which </a:t>
            </a:r>
          </a:p>
          <a:p>
            <a:r>
              <a:rPr lang="en-US"/>
              <a:t>is inserted in the stack, each time a </a:t>
            </a:r>
          </a:p>
          <a:p>
            <a:r>
              <a:rPr lang="en-US"/>
              <a:t>procedure or function is called.</a:t>
            </a:r>
          </a:p>
          <a:p>
            <a:endParaRPr lang="en-US"/>
          </a:p>
          <a:p>
            <a:endParaRPr lang="en-US"/>
          </a:p>
          <a:p>
            <a:pPr>
              <a:buFontTx/>
              <a:buChar char="•"/>
            </a:pPr>
            <a:r>
              <a:rPr lang="en-US"/>
              <a:t>The data structure contains information to </a:t>
            </a:r>
          </a:p>
          <a:p>
            <a:r>
              <a:rPr lang="en-US"/>
              <a:t>control  sub-routines program execution.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9232" name="Text Box 22"/>
          <p:cNvSpPr txBox="1">
            <a:spLocks noChangeArrowheads="1"/>
          </p:cNvSpPr>
          <p:nvPr/>
        </p:nvSpPr>
        <p:spPr bwMode="auto">
          <a:xfrm>
            <a:off x="4876800" y="28956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9233" name="AutoShape 23"/>
          <p:cNvSpPr>
            <a:spLocks/>
          </p:cNvSpPr>
          <p:nvPr/>
        </p:nvSpPr>
        <p:spPr bwMode="auto">
          <a:xfrm>
            <a:off x="5715000" y="1219200"/>
            <a:ext cx="381000" cy="3733800"/>
          </a:xfrm>
          <a:prstGeom prst="leftBrace">
            <a:avLst>
              <a:gd name="adj1" fmla="val 8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19200" y="304800"/>
            <a:ext cx="642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</a:rPr>
              <a:t>Activation records (AR)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172200" y="1219200"/>
            <a:ext cx="22098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6172200" y="4953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6172200" y="3505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6172200" y="2057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7239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010400" y="3810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010400" y="44958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7010400" y="28956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010400" y="2286000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AR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781800" y="541020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CODE</a:t>
            </a: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6172200" y="4191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6172200" y="2743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4876800" y="28956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10256" name="AutoShape 17"/>
          <p:cNvSpPr>
            <a:spLocks/>
          </p:cNvSpPr>
          <p:nvPr/>
        </p:nvSpPr>
        <p:spPr bwMode="auto">
          <a:xfrm>
            <a:off x="5715000" y="1219200"/>
            <a:ext cx="381000" cy="3733800"/>
          </a:xfrm>
          <a:prstGeom prst="leftBrace">
            <a:avLst>
              <a:gd name="adj1" fmla="val 8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8"/>
          <p:cNvSpPr>
            <a:spLocks noChangeArrowheads="1"/>
          </p:cNvSpPr>
          <p:nvPr/>
        </p:nvSpPr>
        <p:spPr bwMode="auto">
          <a:xfrm>
            <a:off x="1219200" y="2819400"/>
            <a:ext cx="25146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9"/>
          <p:cNvSpPr>
            <a:spLocks noChangeShapeType="1"/>
          </p:cNvSpPr>
          <p:nvPr/>
        </p:nvSpPr>
        <p:spPr bwMode="auto">
          <a:xfrm flipV="1">
            <a:off x="1219200" y="3429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59" name="Line 20"/>
          <p:cNvSpPr>
            <a:spLocks noChangeShapeType="1"/>
          </p:cNvSpPr>
          <p:nvPr/>
        </p:nvSpPr>
        <p:spPr bwMode="auto">
          <a:xfrm flipV="1">
            <a:off x="1219200" y="4038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60" name="Line 21"/>
          <p:cNvSpPr>
            <a:spLocks noChangeShapeType="1"/>
          </p:cNvSpPr>
          <p:nvPr/>
        </p:nvSpPr>
        <p:spPr bwMode="auto">
          <a:xfrm flipV="1">
            <a:off x="1219200" y="4572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61" name="Line 22"/>
          <p:cNvSpPr>
            <a:spLocks noChangeShapeType="1"/>
          </p:cNvSpPr>
          <p:nvPr/>
        </p:nvSpPr>
        <p:spPr bwMode="auto">
          <a:xfrm flipV="1">
            <a:off x="1219200" y="5181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62" name="Line 23"/>
          <p:cNvSpPr>
            <a:spLocks noChangeShapeType="1"/>
          </p:cNvSpPr>
          <p:nvPr/>
        </p:nvSpPr>
        <p:spPr bwMode="auto">
          <a:xfrm flipV="1">
            <a:off x="1219200" y="57912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63" name="Text Box 24"/>
          <p:cNvSpPr txBox="1">
            <a:spLocks noChangeArrowheads="1"/>
          </p:cNvSpPr>
          <p:nvPr/>
        </p:nvSpPr>
        <p:spPr bwMode="auto">
          <a:xfrm>
            <a:off x="1752600" y="59436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Static Link</a:t>
            </a:r>
          </a:p>
        </p:txBody>
      </p:sp>
      <p:sp>
        <p:nvSpPr>
          <p:cNvPr id="10264" name="Text Box 25"/>
          <p:cNvSpPr txBox="1">
            <a:spLocks noChangeArrowheads="1"/>
          </p:cNvSpPr>
          <p:nvPr/>
        </p:nvSpPr>
        <p:spPr bwMode="auto">
          <a:xfrm>
            <a:off x="1600200" y="53340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Dynamic Link</a:t>
            </a:r>
          </a:p>
        </p:txBody>
      </p:sp>
      <p:sp>
        <p:nvSpPr>
          <p:cNvPr id="10265" name="Text Box 26"/>
          <p:cNvSpPr txBox="1">
            <a:spLocks noChangeArrowheads="1"/>
          </p:cNvSpPr>
          <p:nvPr/>
        </p:nvSpPr>
        <p:spPr bwMode="auto">
          <a:xfrm>
            <a:off x="1600200" y="4724400"/>
            <a:ext cx="189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Return Address</a:t>
            </a:r>
          </a:p>
        </p:txBody>
      </p:sp>
      <p:sp>
        <p:nvSpPr>
          <p:cNvPr id="10266" name="AutoShape 27"/>
          <p:cNvSpPr>
            <a:spLocks/>
          </p:cNvSpPr>
          <p:nvPr/>
        </p:nvSpPr>
        <p:spPr bwMode="auto">
          <a:xfrm>
            <a:off x="3962400" y="2819400"/>
            <a:ext cx="304800" cy="3581400"/>
          </a:xfrm>
          <a:prstGeom prst="rightBrace">
            <a:avLst>
              <a:gd name="adj1" fmla="val 97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Line 28"/>
          <p:cNvSpPr>
            <a:spLocks noChangeShapeType="1"/>
          </p:cNvSpPr>
          <p:nvPr/>
        </p:nvSpPr>
        <p:spPr bwMode="auto">
          <a:xfrm flipV="1">
            <a:off x="4343400" y="3962400"/>
            <a:ext cx="175260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68" name="Text Box 29"/>
          <p:cNvSpPr txBox="1">
            <a:spLocks noChangeArrowheads="1"/>
          </p:cNvSpPr>
          <p:nvPr/>
        </p:nvSpPr>
        <p:spPr bwMode="auto">
          <a:xfrm>
            <a:off x="2193925" y="209708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AR</a:t>
            </a:r>
          </a:p>
        </p:txBody>
      </p:sp>
      <p:sp>
        <p:nvSpPr>
          <p:cNvPr id="10269" name="Text Box 30"/>
          <p:cNvSpPr txBox="1">
            <a:spLocks noChangeArrowheads="1"/>
          </p:cNvSpPr>
          <p:nvPr/>
        </p:nvSpPr>
        <p:spPr bwMode="auto">
          <a:xfrm>
            <a:off x="1981200" y="4114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Locals</a:t>
            </a:r>
          </a:p>
        </p:txBody>
      </p:sp>
      <p:sp>
        <p:nvSpPr>
          <p:cNvPr id="10270" name="Text Box 31"/>
          <p:cNvSpPr txBox="1">
            <a:spLocks noChangeArrowheads="1"/>
          </p:cNvSpPr>
          <p:nvPr/>
        </p:nvSpPr>
        <p:spPr bwMode="auto">
          <a:xfrm>
            <a:off x="1752600" y="3581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Parameters</a:t>
            </a:r>
          </a:p>
        </p:txBody>
      </p:sp>
      <p:sp>
        <p:nvSpPr>
          <p:cNvPr id="10271" name="Text Box 32"/>
          <p:cNvSpPr txBox="1">
            <a:spLocks noChangeArrowheads="1"/>
          </p:cNvSpPr>
          <p:nvPr/>
        </p:nvSpPr>
        <p:spPr bwMode="auto">
          <a:xfrm>
            <a:off x="1524000" y="2971800"/>
            <a:ext cx="198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Functional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11827</TotalTime>
  <Words>915</Words>
  <Application>Microsoft Office PowerPoint</Application>
  <PresentationFormat>Presentación en pantalla (4:3)</PresentationFormat>
  <Paragraphs>351</Paragraphs>
  <Slides>19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ＭＳ Ｐゴシック</vt:lpstr>
      <vt:lpstr>Times New Roman</vt:lpstr>
      <vt:lpstr>Gulim</vt:lpstr>
      <vt:lpstr>Wingdings</vt:lpstr>
      <vt:lpstr>Default Design</vt:lpstr>
      <vt:lpstr>COP 3402 Systems Software</vt:lpstr>
      <vt:lpstr>Diapositiva 2</vt:lpstr>
      <vt:lpstr>Outline</vt:lpstr>
      <vt:lpstr> </vt:lpstr>
      <vt:lpstr>Diapositiva 5</vt:lpstr>
      <vt:lpstr> </vt:lpstr>
      <vt:lpstr>Virtual Machine: P- code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194</cp:revision>
  <dcterms:created xsi:type="dcterms:W3CDTF">2002-09-04T03:07:34Z</dcterms:created>
  <dcterms:modified xsi:type="dcterms:W3CDTF">2014-08-25T23:53:06Z</dcterms:modified>
</cp:coreProperties>
</file>