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69" r:id="rId5"/>
    <p:sldId id="358" r:id="rId6"/>
    <p:sldId id="359" r:id="rId7"/>
    <p:sldId id="362" r:id="rId8"/>
    <p:sldId id="368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440" y="-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mailto:eurip@cs.ucf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hyperlink" Target="mailto:arup.kr.ghosh@gmail.com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brendan.lynch@knights.ucf.edu" TargetMode="External"/><Relationship Id="rId5" Type="http://schemas.openxmlformats.org/officeDocument/2006/relationships/hyperlink" Target="mailto:sjladiero@knights.ucf.ed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cs.ucf.edu/courses/cop3402/fall2009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(Fall </a:t>
            </a:r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2012)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Text editor: 	</a:t>
            </a:r>
            <a:r>
              <a:rPr lang="en-US" sz="2000" b="1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Compiler:	</a:t>
            </a:r>
            <a:r>
              <a:rPr lang="en-US" sz="2000" b="1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language to object code or machine code.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Assembler:	</a:t>
            </a:r>
            <a:r>
              <a:rPr lang="en-US" sz="2000" b="1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object code or machine code.</a:t>
            </a:r>
            <a:r>
              <a:rPr lang="en-US" sz="2000" b="1">
                <a:solidFill>
                  <a:srgbClr val="FF0000"/>
                </a:solidFill>
              </a:rPr>
              <a:t>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Static Linker:	</a:t>
            </a:r>
            <a:r>
              <a:rPr lang="en-US" sz="2000" b="1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 			programs and creates the executable code. </a:t>
            </a:r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Debugger	</a:t>
            </a:r>
            <a:r>
              <a:rPr lang="en-US" sz="2000" b="1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 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8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Executable</a:t>
            </a:r>
          </a:p>
          <a:p>
            <a:r>
              <a:rPr lang="en-US" sz="1200" b="1"/>
              <a:t>      File</a:t>
            </a:r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34290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35052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029200" y="3733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744450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 smtClean="0">
                <a:solidFill>
                  <a:srgbClr val="0000FF"/>
                </a:solidFill>
              </a:rPr>
              <a:t>MTWR  </a:t>
            </a:r>
            <a:r>
              <a:rPr lang="en-US" dirty="0">
                <a:solidFill>
                  <a:srgbClr val="0000FF"/>
                </a:solidFill>
              </a:rPr>
              <a:t>from    </a:t>
            </a:r>
            <a:r>
              <a:rPr lang="en-US" dirty="0" smtClean="0">
                <a:solidFill>
                  <a:srgbClr val="0000FF"/>
                </a:solidFill>
              </a:rPr>
              <a:t>1:</a:t>
            </a:r>
            <a:r>
              <a:rPr lang="en-US" dirty="0">
                <a:solidFill>
                  <a:srgbClr val="0000FF"/>
                </a:solidFill>
              </a:rPr>
              <a:t>00 </a:t>
            </a:r>
            <a:r>
              <a:rPr lang="en-US" dirty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r>
              <a:rPr lang="en-US" dirty="0">
                <a:solidFill>
                  <a:srgbClr val="0000FF"/>
                </a:solidFill>
              </a:rPr>
              <a:t>m.  to   </a:t>
            </a:r>
            <a:r>
              <a:rPr lang="en-US" dirty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:30 </a:t>
            </a:r>
            <a:r>
              <a:rPr lang="en-US" dirty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r>
              <a:rPr lang="en-US" dirty="0">
                <a:solidFill>
                  <a:srgbClr val="0000FF"/>
                </a:solidFill>
              </a:rPr>
              <a:t>m.     (HEC 217)</a:t>
            </a: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4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048000"/>
            <a:ext cx="720454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/>
              <a:t>TA :  </a:t>
            </a:r>
            <a:r>
              <a:rPr lang="en-US" dirty="0"/>
              <a:t>  Brendan Patrick Lynch 		</a:t>
            </a:r>
            <a:r>
              <a:rPr lang="en-US" b="1" dirty="0"/>
              <a:t>Office hours: </a:t>
            </a:r>
            <a:r>
              <a:rPr lang="en-US" dirty="0"/>
              <a:t>TBA </a:t>
            </a:r>
            <a:r>
              <a:rPr lang="en-US" dirty="0" smtClean="0"/>
              <a:t> </a:t>
            </a:r>
            <a:endParaRPr lang="en-US" dirty="0"/>
          </a:p>
          <a:p>
            <a:r>
              <a:rPr lang="fr-FR" dirty="0"/>
              <a:t>email: </a:t>
            </a:r>
            <a:r>
              <a:rPr lang="fr-FR" u="sng" dirty="0">
                <a:hlinkClick r:id="rId3"/>
              </a:rPr>
              <a:t>brendan.lynch@knights.ucf.edu</a:t>
            </a:r>
            <a:endParaRPr lang="en-US" dirty="0"/>
          </a:p>
          <a:p>
            <a:r>
              <a:rPr lang="fr-FR" b="1" dirty="0"/>
              <a:t> </a:t>
            </a:r>
            <a:endParaRPr lang="en-US" dirty="0"/>
          </a:p>
          <a:p>
            <a:r>
              <a:rPr lang="fr-FR" b="1" dirty="0"/>
              <a:t>TA :  </a:t>
            </a:r>
            <a:r>
              <a:rPr lang="en-US" dirty="0"/>
              <a:t> Arup Gosh 			</a:t>
            </a:r>
            <a:r>
              <a:rPr lang="en-US" dirty="0" smtClean="0"/>
              <a:t>	</a:t>
            </a:r>
            <a:r>
              <a:rPr lang="en-US" b="1" dirty="0" smtClean="0"/>
              <a:t>Office </a:t>
            </a:r>
            <a:r>
              <a:rPr lang="en-US" b="1" dirty="0"/>
              <a:t>hours: </a:t>
            </a:r>
            <a:r>
              <a:rPr lang="en-US" dirty="0"/>
              <a:t>TBA </a:t>
            </a:r>
            <a:r>
              <a:rPr lang="en-US" dirty="0" smtClean="0"/>
              <a:t> </a:t>
            </a:r>
            <a:endParaRPr lang="en-US" dirty="0"/>
          </a:p>
          <a:p>
            <a:r>
              <a:rPr lang="fr-FR" dirty="0"/>
              <a:t>email: </a:t>
            </a:r>
            <a:r>
              <a:rPr lang="fr-FR" u="sng" dirty="0">
                <a:hlinkClick r:id="rId4"/>
              </a:rPr>
              <a:t>arup.kr.ghosh@gmail.com</a:t>
            </a:r>
            <a:endParaRPr lang="en-US" dirty="0"/>
          </a:p>
          <a:p>
            <a:r>
              <a:rPr lang="en-US" b="1" dirty="0"/>
              <a:t>	</a:t>
            </a:r>
            <a:endParaRPr lang="en-US" dirty="0"/>
          </a:p>
          <a:p>
            <a:r>
              <a:rPr lang="fr-FR" b="1" dirty="0"/>
              <a:t>Grader : </a:t>
            </a:r>
            <a:r>
              <a:rPr lang="fr-FR" dirty="0"/>
              <a:t>Sharon </a:t>
            </a:r>
            <a:r>
              <a:rPr lang="fr-FR" dirty="0" err="1"/>
              <a:t>Ladiero</a:t>
            </a:r>
            <a:r>
              <a:rPr lang="fr-FR" b="1" dirty="0"/>
              <a:t> </a:t>
            </a:r>
            <a:r>
              <a:rPr lang="fr-FR" dirty="0"/>
              <a:t>		email: </a:t>
            </a:r>
            <a:r>
              <a:rPr lang="fr-FR" dirty="0">
                <a:hlinkClick r:id="rId5"/>
              </a:rPr>
              <a:t>sjladiero@knights.ucf.</a:t>
            </a:r>
            <a:r>
              <a:rPr lang="fr-FR" dirty="0" smtClean="0">
                <a:hlinkClick r:id="rId5"/>
              </a:rPr>
              <a:t>edu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Who are your </a:t>
            </a:r>
            <a:r>
              <a:rPr lang="en-US" sz="2400" b="1" dirty="0" err="1" smtClean="0">
                <a:solidFill>
                  <a:srgbClr val="0000FF"/>
                </a:solidFill>
              </a:rPr>
              <a:t>Tas</a:t>
            </a:r>
            <a:r>
              <a:rPr lang="en-US" sz="2400" b="1" dirty="0" smtClean="0">
                <a:solidFill>
                  <a:srgbClr val="0000FF"/>
                </a:solidFill>
              </a:rPr>
              <a:t> and grader?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  <p:extLst>
      <p:ext uri="{BB962C8B-B14F-4D97-AF65-F5344CB8AC3E}">
        <p14:creationId xmlns:p14="http://schemas.microsoft.com/office/powerpoint/2010/main" val="26270497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5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7620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>
                <a:solidFill>
                  <a:srgbClr val="0000FF"/>
                </a:solidFill>
              </a:rPr>
              <a:t>MW	 </a:t>
            </a:r>
            <a:r>
              <a:rPr lang="en-US" sz="2000" dirty="0" smtClean="0">
                <a:solidFill>
                  <a:srgbClr val="0000FF"/>
                </a:solidFill>
              </a:rPr>
              <a:t>7: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0 </a:t>
            </a:r>
            <a:r>
              <a:rPr lang="en-US" sz="2000" dirty="0">
                <a:solidFill>
                  <a:srgbClr val="0000FF"/>
                </a:solidFill>
              </a:rPr>
              <a:t>p.m. – </a:t>
            </a:r>
            <a:r>
              <a:rPr lang="en-US" sz="2000" dirty="0" smtClean="0">
                <a:solidFill>
                  <a:srgbClr val="0000FF"/>
                </a:solidFill>
              </a:rPr>
              <a:t>8:45 </a:t>
            </a:r>
            <a:r>
              <a:rPr lang="en-US" sz="2000" dirty="0">
                <a:solidFill>
                  <a:srgbClr val="0000FF"/>
                </a:solidFill>
              </a:rPr>
              <a:t>p.m. </a:t>
            </a:r>
            <a:r>
              <a:rPr lang="en-US" sz="2000" dirty="0" smtClean="0">
                <a:solidFill>
                  <a:srgbClr val="0000FF"/>
                </a:solidFill>
              </a:rPr>
              <a:t>(HEC </a:t>
            </a:r>
            <a:r>
              <a:rPr lang="en-US" sz="2000" dirty="0" smtClean="0">
                <a:solidFill>
                  <a:srgbClr val="0000FF"/>
                </a:solidFill>
              </a:rPr>
              <a:t>125 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b="1" dirty="0"/>
              <a:t>Recitations: </a:t>
            </a:r>
            <a:r>
              <a:rPr lang="en-US" dirty="0" smtClean="0"/>
              <a:t>Lab0011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 smtClean="0"/>
              <a:t>Monday         </a:t>
            </a:r>
            <a:r>
              <a:rPr lang="en-US" dirty="0"/>
              <a:t>6:30  p.m. –    7:20 p.m</a:t>
            </a:r>
            <a:r>
              <a:rPr lang="en-US" dirty="0" smtClean="0"/>
              <a:t>. (</a:t>
            </a:r>
            <a:r>
              <a:rPr lang="en-US" dirty="0"/>
              <a:t>ENG 327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       Lab0012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 smtClean="0"/>
              <a:t>Wednesday   3</a:t>
            </a:r>
            <a:r>
              <a:rPr lang="en-US" dirty="0"/>
              <a:t>:30  p.m. –   </a:t>
            </a:r>
            <a:r>
              <a:rPr lang="en-US" dirty="0" smtClean="0"/>
              <a:t>4</a:t>
            </a:r>
            <a:r>
              <a:rPr lang="en-US" dirty="0"/>
              <a:t>:20 p.m. </a:t>
            </a:r>
            <a:r>
              <a:rPr lang="en-US" dirty="0" smtClean="0"/>
              <a:t> (</a:t>
            </a:r>
            <a:r>
              <a:rPr lang="en-US" dirty="0"/>
              <a:t>BA 110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        Lab0013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/>
              <a:t>Wednesday </a:t>
            </a:r>
            <a:r>
              <a:rPr lang="en-US" dirty="0" smtClean="0"/>
              <a:t> </a:t>
            </a:r>
            <a:r>
              <a:rPr lang="en-US" dirty="0"/>
              <a:t>6:30  p.m. –  </a:t>
            </a:r>
            <a:r>
              <a:rPr lang="en-US" dirty="0" smtClean="0"/>
              <a:t>7</a:t>
            </a:r>
            <a:r>
              <a:rPr lang="en-US" dirty="0"/>
              <a:t>:20 p.m.  (ENG 327)</a:t>
            </a:r>
            <a:r>
              <a:rPr lang="en-US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		 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http://www.cs.ucf.edu/courses/cop3402</a:t>
            </a:r>
            <a:r>
              <a:rPr lang="en-US" b="1" dirty="0" smtClean="0">
                <a:hlinkClick r:id="rId3"/>
              </a:rPr>
              <a:t>/</a:t>
            </a:r>
            <a:r>
              <a:rPr lang="en-US" b="1" dirty="0" smtClean="0">
                <a:hlinkClick r:id="rId3"/>
              </a:rPr>
              <a:t>fall</a:t>
            </a:r>
            <a:r>
              <a:rPr lang="en-US" b="1" dirty="0" smtClean="0">
                <a:hlinkClick r:id="rId3"/>
              </a:rPr>
              <a:t>2012</a:t>
            </a:r>
            <a:r>
              <a:rPr lang="en-US" b="1" dirty="0" smtClean="0">
                <a:hlinkClick r:id="rId3"/>
              </a:rPr>
              <a:t>/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6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7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22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Grading Policy:</a:t>
            </a:r>
            <a:r>
              <a:rPr lang="en-US"/>
              <a:t>	</a:t>
            </a:r>
            <a:r>
              <a:rPr lang="en-US">
                <a:solidFill>
                  <a:srgbClr val="0000FF"/>
                </a:solidFill>
              </a:rPr>
              <a:t>(20%) </a:t>
            </a:r>
            <a:r>
              <a:rPr lang="en-US" b="1">
                <a:solidFill>
                  <a:srgbClr val="0000FF"/>
                </a:solidFill>
              </a:rPr>
              <a:t>Exam #1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(20%) </a:t>
            </a:r>
            <a:r>
              <a:rPr lang="en-US" b="1">
                <a:solidFill>
                  <a:srgbClr val="0000FF"/>
                </a:solidFill>
              </a:rPr>
              <a:t>Exam #2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(25%) </a:t>
            </a:r>
            <a:r>
              <a:rPr lang="en-US" b="1">
                <a:solidFill>
                  <a:srgbClr val="0000FF"/>
                </a:solidFill>
              </a:rPr>
              <a:t>Final Exam</a:t>
            </a:r>
            <a:r>
              <a:rPr lang="en-US">
                <a:solidFill>
                  <a:srgbClr val="0000FF"/>
                </a:solidFill>
              </a:rPr>
              <a:t>   </a:t>
            </a:r>
            <a:r>
              <a:rPr lang="en-US" b="1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(30%) </a:t>
            </a:r>
            <a:r>
              <a:rPr lang="en-US" b="1">
                <a:solidFill>
                  <a:srgbClr val="0000FF"/>
                </a:solidFill>
              </a:rPr>
              <a:t>Programming project.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 (5%)  </a:t>
            </a:r>
            <a:r>
              <a:rPr lang="en-US" b="1">
                <a:solidFill>
                  <a:srgbClr val="0000FF"/>
                </a:solidFill>
              </a:rPr>
              <a:t>Recitations</a:t>
            </a:r>
          </a:p>
          <a:p>
            <a:endParaRPr lang="en-US" u="sng">
              <a:solidFill>
                <a:srgbClr val="FF0000"/>
              </a:solidFill>
            </a:endParaRPr>
          </a:p>
          <a:p>
            <a:endParaRPr lang="en-US" u="sng">
              <a:solidFill>
                <a:srgbClr val="FF0000"/>
              </a:solidFill>
            </a:endParaRPr>
          </a:p>
          <a:p>
            <a:r>
              <a:rPr lang="en-US" b="1" u="sng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>
                <a:solidFill>
                  <a:srgbClr val="FF0000"/>
                </a:solidFill>
              </a:rPr>
              <a:t>“</a:t>
            </a:r>
            <a:r>
              <a:rPr lang="en-US" altLang="ja-JP" b="1" u="sng">
                <a:solidFill>
                  <a:srgbClr val="FF0000"/>
                </a:solidFill>
              </a:rPr>
              <a:t>0</a:t>
            </a:r>
            <a:r>
              <a:rPr lang="ja-JP" altLang="en-US" b="1" u="sng">
                <a:solidFill>
                  <a:srgbClr val="FF0000"/>
                </a:solidFill>
              </a:rPr>
              <a:t>”</a:t>
            </a:r>
            <a:r>
              <a:rPr lang="en-US" altLang="ja-JP" b="1" u="sng">
                <a:solidFill>
                  <a:srgbClr val="FF0000"/>
                </a:solidFill>
              </a:rPr>
              <a:t> for that program).  </a:t>
            </a:r>
            <a:endParaRPr lang="en-US" b="1" u="sng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8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461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/>
              <a:t>Material</a:t>
            </a:r>
            <a:r>
              <a:rPr lang="en-US" b="1" dirty="0"/>
              <a:t>:</a:t>
            </a:r>
          </a:p>
          <a:p>
            <a:r>
              <a:rPr lang="en-US" b="1" dirty="0"/>
              <a:t>Lecture notes: </a:t>
            </a:r>
            <a:r>
              <a:rPr lang="en-US" b="1" dirty="0">
                <a:solidFill>
                  <a:srgbClr val="0000FF"/>
                </a:solidFill>
              </a:rPr>
              <a:t>On website.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sz="1600" b="1" dirty="0"/>
              <a:t>Required text:</a:t>
            </a:r>
            <a:endParaRPr lang="en-US" sz="1600" dirty="0"/>
          </a:p>
          <a:p>
            <a:r>
              <a:rPr lang="en-US" sz="1600" i="1" dirty="0">
                <a:solidFill>
                  <a:srgbClr val="0000FF"/>
                </a:solidFill>
              </a:rPr>
              <a:t>Compilers: Principles, Techniques, &amp; Tools, </a:t>
            </a:r>
            <a:r>
              <a:rPr lang="en-US" sz="1600" dirty="0">
                <a:solidFill>
                  <a:srgbClr val="0000FF"/>
                </a:solidFill>
              </a:rPr>
              <a:t>Second Edition by Alfred V. </a:t>
            </a:r>
            <a:r>
              <a:rPr lang="en-US" sz="1600" dirty="0" err="1">
                <a:solidFill>
                  <a:srgbClr val="0000FF"/>
                </a:solidFill>
              </a:rPr>
              <a:t>Aho</a:t>
            </a:r>
            <a:r>
              <a:rPr lang="en-US" sz="1600" dirty="0">
                <a:solidFill>
                  <a:srgbClr val="0000FF"/>
                </a:solidFill>
              </a:rPr>
              <a:t>, Monica S. Lam, Ravi </a:t>
            </a:r>
            <a:r>
              <a:rPr lang="en-US" sz="1600" dirty="0" err="1">
                <a:solidFill>
                  <a:srgbClr val="0000FF"/>
                </a:solidFill>
              </a:rPr>
              <a:t>Sethi</a:t>
            </a:r>
            <a:r>
              <a:rPr lang="en-US" sz="1600" dirty="0">
                <a:solidFill>
                  <a:srgbClr val="0000FF"/>
                </a:solidFill>
              </a:rPr>
              <a:t>, and Jeffrey D. Ullman. Addison Wesley, </a:t>
            </a:r>
            <a:r>
              <a:rPr lang="en-US" sz="1600" dirty="0" smtClean="0">
                <a:solidFill>
                  <a:srgbClr val="0000FF"/>
                </a:solidFill>
              </a:rPr>
              <a:t>2007</a:t>
            </a:r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b="1" dirty="0" smtClean="0"/>
              <a:t>Recommended:</a:t>
            </a:r>
          </a:p>
          <a:p>
            <a:r>
              <a:rPr lang="en-US" sz="1600" dirty="0" smtClean="0"/>
              <a:t>Compiler Construction Using Java, </a:t>
            </a:r>
            <a:r>
              <a:rPr lang="en-US" sz="1600" dirty="0" err="1" smtClean="0"/>
              <a:t>JavaCC</a:t>
            </a:r>
            <a:r>
              <a:rPr lang="en-US" sz="1600" dirty="0" smtClean="0"/>
              <a:t>, and </a:t>
            </a:r>
            <a:r>
              <a:rPr lang="en-US" sz="1600" dirty="0" err="1" smtClean="0"/>
              <a:t>Yacc</a:t>
            </a:r>
            <a:r>
              <a:rPr lang="en-US" sz="1600" dirty="0" smtClean="0"/>
              <a:t>. Anthony j. Dos Reis. Wiley, 2012.</a:t>
            </a:r>
            <a:r>
              <a:rPr lang="en-US" sz="1600" i="1" dirty="0" smtClean="0"/>
              <a:t> </a:t>
            </a:r>
            <a:endParaRPr lang="en-US" sz="1600" dirty="0"/>
          </a:p>
          <a:p>
            <a:r>
              <a:rPr lang="en-US" sz="1600" b="1" dirty="0"/>
              <a:t>Supplementary texts</a:t>
            </a:r>
            <a:r>
              <a:rPr lang="en-US" sz="1600" b="1" dirty="0" smtClean="0"/>
              <a:t>:</a:t>
            </a:r>
            <a:endParaRPr lang="en-US" sz="1600" dirty="0"/>
          </a:p>
          <a:p>
            <a:r>
              <a:rPr lang="en-US" sz="1600" i="1" dirty="0"/>
              <a:t>Modern Compiler Implementation in C </a:t>
            </a:r>
            <a:r>
              <a:rPr lang="en-US" sz="1600" dirty="0"/>
              <a:t> by Andrew </a:t>
            </a:r>
            <a:r>
              <a:rPr lang="en-US" sz="1600" dirty="0" err="1"/>
              <a:t>Appel</a:t>
            </a:r>
            <a:r>
              <a:rPr lang="en-US" sz="1600" dirty="0"/>
              <a:t>. Cambridge University Press, </a:t>
            </a:r>
            <a:r>
              <a:rPr lang="en-US" sz="1600" dirty="0" smtClean="0"/>
              <a:t>1998</a:t>
            </a:r>
            <a:r>
              <a:rPr lang="en-US" sz="1600" i="1" dirty="0" smtClean="0"/>
              <a:t>Compiler </a:t>
            </a:r>
            <a:r>
              <a:rPr lang="en-US" sz="1600" i="1" dirty="0"/>
              <a:t>Construction</a:t>
            </a:r>
            <a:r>
              <a:rPr lang="en-US" sz="1600" b="1" i="1" dirty="0"/>
              <a:t>:</a:t>
            </a:r>
            <a:r>
              <a:rPr lang="en-US" sz="1600" b="1" dirty="0"/>
              <a:t> </a:t>
            </a:r>
            <a:r>
              <a:rPr lang="en-US" sz="1600" i="1" dirty="0"/>
              <a:t>Principles and Practice </a:t>
            </a:r>
            <a:r>
              <a:rPr lang="en-US" sz="1600" dirty="0"/>
              <a:t>by Kenneth C. Louden, PWS, 1997</a:t>
            </a:r>
            <a:endParaRPr lang="en-US" sz="1600" b="1" dirty="0"/>
          </a:p>
          <a:p>
            <a:pPr lvl="0"/>
            <a:r>
              <a:rPr lang="en-US" sz="1600" i="1" dirty="0"/>
              <a:t>System Software: An Introduction to Systems Programming,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i="1" dirty="0"/>
              <a:t>Concepts of Programming Languages,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12451</TotalTime>
  <Words>530</Words>
  <Application>Microsoft Macintosh PowerPoint</Application>
  <PresentationFormat>On-screen Show (4:3)</PresentationFormat>
  <Paragraphs>224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 3402 Systems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Rob Traub</cp:lastModifiedBy>
  <cp:revision>244</cp:revision>
  <cp:lastPrinted>2010-01-12T16:52:57Z</cp:lastPrinted>
  <dcterms:created xsi:type="dcterms:W3CDTF">2010-01-12T16:06:39Z</dcterms:created>
  <dcterms:modified xsi:type="dcterms:W3CDTF">2012-08-20T23:01:48Z</dcterms:modified>
</cp:coreProperties>
</file>