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notesSlides/notesSlide43.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269" r:id="rId3"/>
    <p:sldId id="280" r:id="rId4"/>
    <p:sldId id="270" r:id="rId5"/>
    <p:sldId id="282" r:id="rId6"/>
    <p:sldId id="302" r:id="rId7"/>
    <p:sldId id="301" r:id="rId8"/>
    <p:sldId id="303" r:id="rId9"/>
    <p:sldId id="273" r:id="rId10"/>
    <p:sldId id="275" r:id="rId11"/>
    <p:sldId id="257" r:id="rId12"/>
    <p:sldId id="259" r:id="rId13"/>
    <p:sldId id="260" r:id="rId14"/>
    <p:sldId id="261" r:id="rId15"/>
    <p:sldId id="281" r:id="rId16"/>
    <p:sldId id="285" r:id="rId17"/>
    <p:sldId id="286" r:id="rId18"/>
    <p:sldId id="258" r:id="rId19"/>
    <p:sldId id="287" r:id="rId20"/>
    <p:sldId id="288" r:id="rId21"/>
    <p:sldId id="289" r:id="rId22"/>
    <p:sldId id="290" r:id="rId23"/>
    <p:sldId id="291" r:id="rId24"/>
    <p:sldId id="292" r:id="rId25"/>
    <p:sldId id="293" r:id="rId26"/>
    <p:sldId id="294" r:id="rId27"/>
    <p:sldId id="278" r:id="rId28"/>
    <p:sldId id="296" r:id="rId29"/>
    <p:sldId id="297" r:id="rId30"/>
    <p:sldId id="298" r:id="rId31"/>
    <p:sldId id="271" r:id="rId32"/>
    <p:sldId id="299" r:id="rId33"/>
    <p:sldId id="274" r:id="rId34"/>
    <p:sldId id="267" r:id="rId35"/>
    <p:sldId id="300" r:id="rId36"/>
    <p:sldId id="305" r:id="rId37"/>
    <p:sldId id="304" r:id="rId38"/>
    <p:sldId id="306" r:id="rId39"/>
    <p:sldId id="307" r:id="rId40"/>
    <p:sldId id="308" r:id="rId41"/>
    <p:sldId id="309" r:id="rId42"/>
    <p:sldId id="262" r:id="rId43"/>
    <p:sldId id="276" r:id="rId44"/>
    <p:sldId id="277"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95" autoAdjust="0"/>
    <p:restoredTop sz="94660"/>
  </p:normalViewPr>
  <p:slideViewPr>
    <p:cSldViewPr>
      <p:cViewPr varScale="1">
        <p:scale>
          <a:sx n="80" d="100"/>
          <a:sy n="80" d="100"/>
        </p:scale>
        <p:origin x="-78" y="-10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12DB60-FCA0-49BE-BF64-47090A6D223C}" type="datetimeFigureOut">
              <a:rPr lang="en-US" smtClean="0"/>
              <a:t>11/4/2009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F1273C-3542-4B77-876C-82200B1AC709}"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32</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34</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35</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36</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38</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39</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40</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7F1273C-3542-4B77-876C-82200B1AC709}" type="slidenum">
              <a:rPr lang="en-US" smtClean="0"/>
              <a:t>41</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42</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43</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F1273C-3542-4B77-876C-82200B1AC709}" type="slidenum">
              <a:rPr lang="en-US" smtClean="0"/>
              <a:t>44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90561D-EA61-4D91-BA0F-B5D81A866F9B}" type="datetimeFigureOut">
              <a:rPr lang="en-US" smtClean="0"/>
              <a:t>11/4/2009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D044E3-5B5E-4D11-AB04-FC0A3085D224}"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90561D-EA61-4D91-BA0F-B5D81A866F9B}" type="datetimeFigureOut">
              <a:rPr lang="en-US" smtClean="0"/>
              <a:t>11/4/2009</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044E3-5B5E-4D11-AB04-FC0A3085D224}"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cs.dartmouth.edu/farid/research/digitaltampering/iranmissile1.jp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www.cs.dartmouth.edu/farid/research/digitaltampering/lincoln1+2.jp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cs.dartmouth.edu/farid/research/digitaltampering/blair1+2.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4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Digital Forensics</a:t>
            </a:r>
            <a:br>
              <a:rPr lang="en-US" dirty="0" smtClean="0"/>
            </a:br>
            <a:r>
              <a:rPr lang="en-US" dirty="0"/>
              <a:t/>
            </a:r>
            <a:br>
              <a:rPr lang="en-US" dirty="0"/>
            </a:br>
            <a:r>
              <a:rPr lang="en-US" dirty="0" smtClean="0"/>
              <a:t>Curtis Laketek</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Hany</a:t>
            </a:r>
            <a:r>
              <a:rPr lang="en-US" dirty="0" smtClean="0"/>
              <a:t> </a:t>
            </a:r>
            <a:r>
              <a:rPr lang="en-US" dirty="0" smtClean="0"/>
              <a:t>Farid</a:t>
            </a:r>
            <a:r>
              <a:rPr lang="en-US" dirty="0" smtClean="0"/>
              <a:t/>
            </a:r>
            <a:br>
              <a:rPr lang="en-US" dirty="0" smtClean="0"/>
            </a:br>
            <a:endParaRPr lang="en-US" dirty="0"/>
          </a:p>
        </p:txBody>
      </p:sp>
      <p:sp>
        <p:nvSpPr>
          <p:cNvPr id="3" name="Content Placeholder 2"/>
          <p:cNvSpPr>
            <a:spLocks noGrp="1"/>
          </p:cNvSpPr>
          <p:nvPr>
            <p:ph idx="1"/>
          </p:nvPr>
        </p:nvSpPr>
        <p:spPr>
          <a:xfrm>
            <a:off x="533400" y="6096000"/>
            <a:ext cx="8229600" cy="762000"/>
          </a:xfrm>
        </p:spPr>
        <p:txBody>
          <a:bodyPr>
            <a:normAutofit fontScale="70000" lnSpcReduction="20000"/>
          </a:bodyPr>
          <a:lstStyle/>
          <a:p>
            <a:r>
              <a:rPr lang="en-US" dirty="0" smtClean="0"/>
              <a:t>http://www.cs.dartmouth.edu/farid/research/</a:t>
            </a:r>
          </a:p>
          <a:p>
            <a:r>
              <a:rPr lang="en-US" dirty="0" smtClean="0"/>
              <a:t>http://www.cs.dartmouth.edu/~farid/dfd/index.php/topics</a:t>
            </a:r>
            <a:endParaRPr lang="en-US" dirty="0"/>
          </a:p>
        </p:txBody>
      </p:sp>
      <p:pic>
        <p:nvPicPr>
          <p:cNvPr id="5122" name="Picture 2"/>
          <p:cNvPicPr>
            <a:picLocks noChangeAspect="1" noChangeArrowheads="1"/>
          </p:cNvPicPr>
          <p:nvPr/>
        </p:nvPicPr>
        <p:blipFill>
          <a:blip r:embed="rId3" cstate="print"/>
          <a:srcRect/>
          <a:stretch>
            <a:fillRect/>
          </a:stretch>
        </p:blipFill>
        <p:spPr bwMode="auto">
          <a:xfrm>
            <a:off x="2819400" y="1219200"/>
            <a:ext cx="3195638" cy="4283159"/>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Digital Forensics?</a:t>
            </a:r>
            <a:endParaRPr lang="en-US" dirty="0"/>
          </a:p>
        </p:txBody>
      </p:sp>
      <p:sp>
        <p:nvSpPr>
          <p:cNvPr id="5" name="TextBox 4"/>
          <p:cNvSpPr txBox="1"/>
          <p:nvPr/>
        </p:nvSpPr>
        <p:spPr>
          <a:xfrm>
            <a:off x="381000" y="1371600"/>
            <a:ext cx="7974747" cy="369332"/>
          </a:xfrm>
          <a:prstGeom prst="rect">
            <a:avLst/>
          </a:prstGeom>
          <a:noFill/>
        </p:spPr>
        <p:txBody>
          <a:bodyPr wrap="none" rtlCol="0">
            <a:spAutoFit/>
          </a:bodyPr>
          <a:lstStyle/>
          <a:p>
            <a:r>
              <a:rPr lang="en-US" dirty="0" smtClean="0"/>
              <a:t>The Act and science of determining if a photograph or piece of artwork is authentic</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495800" cy="1143000"/>
          </a:xfrm>
        </p:spPr>
        <p:txBody>
          <a:bodyPr/>
          <a:lstStyle/>
          <a:p>
            <a:r>
              <a:rPr lang="en-US" dirty="0" smtClean="0"/>
              <a:t>Art Forensics</a:t>
            </a:r>
            <a:endParaRPr lang="en-US" dirty="0"/>
          </a:p>
        </p:txBody>
      </p:sp>
      <p:pic>
        <p:nvPicPr>
          <p:cNvPr id="6146" name="Picture 2"/>
          <p:cNvPicPr>
            <a:picLocks noGrp="1" noChangeAspect="1" noChangeArrowheads="1"/>
          </p:cNvPicPr>
          <p:nvPr>
            <p:ph idx="1"/>
          </p:nvPr>
        </p:nvPicPr>
        <p:blipFill>
          <a:blip r:embed="rId3" cstate="print"/>
          <a:srcRect/>
          <a:stretch>
            <a:fillRect/>
          </a:stretch>
        </p:blipFill>
        <p:spPr bwMode="auto">
          <a:xfrm>
            <a:off x="5514975" y="0"/>
            <a:ext cx="3629025" cy="3810000"/>
          </a:xfrm>
          <a:prstGeom prst="rect">
            <a:avLst/>
          </a:prstGeom>
          <a:noFill/>
          <a:ln w="9525">
            <a:noFill/>
            <a:miter lim="800000"/>
            <a:headEnd/>
            <a:tailEnd/>
          </a:ln>
        </p:spPr>
      </p:pic>
      <p:sp>
        <p:nvSpPr>
          <p:cNvPr id="5" name="TextBox 4"/>
          <p:cNvSpPr txBox="1"/>
          <p:nvPr/>
        </p:nvSpPr>
        <p:spPr>
          <a:xfrm>
            <a:off x="0" y="1066800"/>
            <a:ext cx="5181600" cy="2862322"/>
          </a:xfrm>
          <a:prstGeom prst="rect">
            <a:avLst/>
          </a:prstGeom>
          <a:noFill/>
        </p:spPr>
        <p:txBody>
          <a:bodyPr wrap="square" rtlCol="0">
            <a:spAutoFit/>
          </a:bodyPr>
          <a:lstStyle/>
          <a:p>
            <a:r>
              <a:rPr lang="en-US" dirty="0" smtClean="0"/>
              <a:t>Shown to the right is a painting by Perugino. Like many Renaissance paintings it is likely that Perugino only painted a portion of this work - apprentices did the rest. It is often very difficult to determine how many hands contributed to a painting. We have developed a mathematical technique that can classify various parts of a painting as belonging to one or more artists. Beginning with a high-resolution digital scan, our technique works by looking for statistical differences across the canvas.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is this important?</a:t>
            </a:r>
            <a:endParaRPr lang="en-US" dirty="0"/>
          </a:p>
        </p:txBody>
      </p:sp>
      <p:sp>
        <p:nvSpPr>
          <p:cNvPr id="3" name="Content Placeholder 2"/>
          <p:cNvSpPr>
            <a:spLocks noGrp="1"/>
          </p:cNvSpPr>
          <p:nvPr>
            <p:ph idx="1"/>
          </p:nvPr>
        </p:nvSpPr>
        <p:spPr/>
        <p:txBody>
          <a:bodyPr/>
          <a:lstStyle/>
          <a:p>
            <a:r>
              <a:rPr lang="en-US" dirty="0" smtClean="0"/>
              <a:t>Media</a:t>
            </a:r>
          </a:p>
          <a:p>
            <a:r>
              <a:rPr lang="en-US" dirty="0" smtClean="0"/>
              <a:t>Politics</a:t>
            </a:r>
          </a:p>
          <a:p>
            <a:r>
              <a:rPr lang="en-US" dirty="0" smtClean="0"/>
              <a:t>Science</a:t>
            </a:r>
          </a:p>
          <a:p>
            <a:r>
              <a:rPr lang="en-US" dirty="0" smtClean="0"/>
              <a:t>Law</a:t>
            </a:r>
          </a:p>
          <a:p>
            <a:r>
              <a:rPr lang="en-US" dirty="0" smtClean="0"/>
              <a:t>National Security</a:t>
            </a:r>
          </a:p>
          <a:p>
            <a:r>
              <a:rPr lang="en-US" dirty="0" smtClean="0"/>
              <a:t>Trust</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Media</a:t>
            </a:r>
            <a:endParaRPr lang="en-US" dirty="0"/>
          </a:p>
        </p:txBody>
      </p:sp>
      <p:pic>
        <p:nvPicPr>
          <p:cNvPr id="38914" name="Picture 2"/>
          <p:cNvPicPr>
            <a:picLocks noGrp="1" noChangeAspect="1" noChangeArrowheads="1"/>
          </p:cNvPicPr>
          <p:nvPr>
            <p:ph idx="1"/>
          </p:nvPr>
        </p:nvPicPr>
        <p:blipFill>
          <a:blip r:embed="rId3" cstate="print"/>
          <a:srcRect/>
          <a:stretch>
            <a:fillRect/>
          </a:stretch>
        </p:blipFill>
        <p:spPr bwMode="auto">
          <a:xfrm>
            <a:off x="5257800" y="1371600"/>
            <a:ext cx="3571875" cy="3571875"/>
          </a:xfrm>
          <a:prstGeom prst="rect">
            <a:avLst/>
          </a:prstGeom>
          <a:noFill/>
          <a:ln w="9525">
            <a:noFill/>
            <a:miter lim="800000"/>
            <a:headEnd/>
            <a:tailEnd/>
          </a:ln>
        </p:spPr>
      </p:pic>
      <p:sp>
        <p:nvSpPr>
          <p:cNvPr id="5" name="TextBox 4"/>
          <p:cNvSpPr txBox="1"/>
          <p:nvPr/>
        </p:nvSpPr>
        <p:spPr>
          <a:xfrm>
            <a:off x="304800" y="1981200"/>
            <a:ext cx="4343400" cy="2308324"/>
          </a:xfrm>
          <a:prstGeom prst="rect">
            <a:avLst/>
          </a:prstGeom>
          <a:noFill/>
        </p:spPr>
        <p:txBody>
          <a:bodyPr wrap="square" rtlCol="0">
            <a:spAutoFit/>
          </a:bodyPr>
          <a:lstStyle/>
          <a:p>
            <a:r>
              <a:rPr lang="en-US" dirty="0" smtClean="0"/>
              <a:t>The pro-</a:t>
            </a:r>
            <a:r>
              <a:rPr lang="en-US" dirty="0" err="1" smtClean="0"/>
              <a:t>Ahmadinejad</a:t>
            </a:r>
            <a:r>
              <a:rPr lang="en-US" dirty="0" smtClean="0"/>
              <a:t> rally photo shown above is definitely </a:t>
            </a:r>
            <a:r>
              <a:rPr lang="en-US" dirty="0" err="1" smtClean="0"/>
              <a:t>Photoshopped</a:t>
            </a:r>
            <a:r>
              <a:rPr lang="en-US" dirty="0" smtClean="0"/>
              <a:t>. The circled areas, which magnify crowd details, indicate Photoshop "cloning" aka, copying and pasting areas to expand the audience. Our recent report about a Scientology crowd photo (Dec 1999) discussed the use of same cloning technique to fake a larger audience.</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Grp="1" noChangeAspect="1" noChangeArrowheads="1"/>
          </p:cNvPicPr>
          <p:nvPr>
            <p:ph idx="1"/>
          </p:nvPr>
        </p:nvPicPr>
        <p:blipFill>
          <a:blip r:embed="rId3" cstate="print"/>
          <a:srcRect/>
          <a:stretch>
            <a:fillRect/>
          </a:stretch>
        </p:blipFill>
        <p:spPr bwMode="auto">
          <a:xfrm>
            <a:off x="914400" y="759376"/>
            <a:ext cx="7619990" cy="5747787"/>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39938" name="Picture 2"/>
          <p:cNvPicPr>
            <a:picLocks noGrp="1" noChangeAspect="1" noChangeArrowheads="1"/>
          </p:cNvPicPr>
          <p:nvPr>
            <p:ph idx="1"/>
          </p:nvPr>
        </p:nvPicPr>
        <p:blipFill>
          <a:blip r:embed="rId3" cstate="print"/>
          <a:srcRect/>
          <a:stretch>
            <a:fillRect/>
          </a:stretch>
        </p:blipFill>
        <p:spPr bwMode="auto">
          <a:xfrm>
            <a:off x="457200" y="228600"/>
            <a:ext cx="7852154" cy="5898274"/>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Computer Generated or Photographic? </a:t>
            </a:r>
            <a:endParaRPr lang="en-US" dirty="0"/>
          </a:p>
        </p:txBody>
      </p:sp>
      <p:pic>
        <p:nvPicPr>
          <p:cNvPr id="9218" name="Picture 2"/>
          <p:cNvPicPr>
            <a:picLocks noGrp="1" noChangeAspect="1" noChangeArrowheads="1"/>
          </p:cNvPicPr>
          <p:nvPr>
            <p:ph idx="1"/>
          </p:nvPr>
        </p:nvPicPr>
        <p:blipFill>
          <a:blip r:embed="rId3" cstate="print"/>
          <a:srcRect/>
          <a:stretch>
            <a:fillRect/>
          </a:stretch>
        </p:blipFill>
        <p:spPr bwMode="auto">
          <a:xfrm>
            <a:off x="5738446" y="1524000"/>
            <a:ext cx="3329354" cy="4267200"/>
          </a:xfrm>
          <a:prstGeom prst="rect">
            <a:avLst/>
          </a:prstGeom>
          <a:noFill/>
          <a:ln w="9525">
            <a:noFill/>
            <a:miter lim="800000"/>
            <a:headEnd/>
            <a:tailEnd/>
          </a:ln>
        </p:spPr>
      </p:pic>
      <p:sp>
        <p:nvSpPr>
          <p:cNvPr id="5" name="TextBox 4"/>
          <p:cNvSpPr txBox="1"/>
          <p:nvPr/>
        </p:nvSpPr>
        <p:spPr>
          <a:xfrm>
            <a:off x="457200" y="1524000"/>
            <a:ext cx="5029200" cy="3970318"/>
          </a:xfrm>
          <a:prstGeom prst="rect">
            <a:avLst/>
          </a:prstGeom>
          <a:noFill/>
        </p:spPr>
        <p:txBody>
          <a:bodyPr wrap="square" rtlCol="0">
            <a:spAutoFit/>
          </a:bodyPr>
          <a:lstStyle/>
          <a:p>
            <a:r>
              <a:rPr lang="en-US" dirty="0" smtClean="0"/>
              <a:t>Computer graphics rendering software is capable of generating highly photorealistic images that are often very difficult to differentiate from photographic images. We have, however, developed a method for differentiating between photographic and computer generated (photorealistic) images. Specifically, we have shown that a statistical model based on first- and higher-order wavelet statistics reveals subtle but significant differences between photographic and photorealistic images. This work has begun to have interesting legal applications in light of the 2002 United States Supreme Court ruling that effectively legalized "virtual child pornography".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13314" name="Picture 2"/>
          <p:cNvPicPr>
            <a:picLocks noGrp="1" noChangeAspect="1" noChangeArrowheads="1"/>
          </p:cNvPicPr>
          <p:nvPr>
            <p:ph idx="1"/>
          </p:nvPr>
        </p:nvPicPr>
        <p:blipFill>
          <a:blip r:embed="rId3" cstate="print"/>
          <a:srcRect/>
          <a:stretch>
            <a:fillRect/>
          </a:stretch>
        </p:blipFill>
        <p:spPr bwMode="auto">
          <a:xfrm>
            <a:off x="228600" y="0"/>
            <a:ext cx="8229600" cy="2717682"/>
          </a:xfrm>
          <a:prstGeom prst="rect">
            <a:avLst/>
          </a:prstGeom>
          <a:noFill/>
          <a:ln w="9525">
            <a:noFill/>
            <a:miter lim="800000"/>
            <a:headEnd/>
            <a:tailEnd/>
          </a:ln>
        </p:spPr>
      </p:pic>
      <p:sp>
        <p:nvSpPr>
          <p:cNvPr id="5" name="TextBox 4"/>
          <p:cNvSpPr txBox="1"/>
          <p:nvPr/>
        </p:nvSpPr>
        <p:spPr>
          <a:xfrm>
            <a:off x="0" y="2895600"/>
            <a:ext cx="8991600" cy="1477328"/>
          </a:xfrm>
          <a:prstGeom prst="rect">
            <a:avLst/>
          </a:prstGeom>
          <a:noFill/>
        </p:spPr>
        <p:txBody>
          <a:bodyPr wrap="square" rtlCol="0">
            <a:spAutoFit/>
          </a:bodyPr>
          <a:lstStyle/>
          <a:p>
            <a:r>
              <a:rPr lang="en-US" b="1" dirty="0" smtClean="0"/>
              <a:t>July 2008:</a:t>
            </a:r>
            <a:r>
              <a:rPr lang="en-US" dirty="0" smtClean="0"/>
              <a:t> This image of an Iranian missile test appeared on the front page of many major newspapers. The image is from the web site of </a:t>
            </a:r>
            <a:r>
              <a:rPr lang="en-US" i="1" dirty="0" smtClean="0"/>
              <a:t>Sepah</a:t>
            </a:r>
            <a:r>
              <a:rPr lang="en-US" i="1" dirty="0" smtClean="0"/>
              <a:t> News</a:t>
            </a:r>
            <a:r>
              <a:rPr lang="en-US" dirty="0" smtClean="0"/>
              <a:t>, the media arm of Iran's Revolutionary Guards. After the publication of this photo, it was revealed that the second missile from the right was digitally added to the image in order to </a:t>
            </a:r>
            <a:r>
              <a:rPr lang="en-US" dirty="0" smtClean="0">
                <a:hlinkClick r:id="rId4"/>
              </a:rPr>
              <a:t>conceal a missile</a:t>
            </a:r>
            <a:r>
              <a:rPr lang="en-US" dirty="0" smtClean="0"/>
              <a:t> on the ground that did not fire.</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3" cstate="print"/>
          <a:srcRect/>
          <a:stretch>
            <a:fillRect/>
          </a:stretch>
        </p:blipFill>
        <p:spPr bwMode="auto">
          <a:xfrm>
            <a:off x="0" y="-1"/>
            <a:ext cx="7391400" cy="4932079"/>
          </a:xfrm>
          <a:prstGeom prst="rect">
            <a:avLst/>
          </a:prstGeom>
          <a:noFill/>
          <a:ln w="9525">
            <a:noFill/>
            <a:miter lim="800000"/>
            <a:headEnd/>
            <a:tailEnd/>
          </a:ln>
        </p:spPr>
      </p:pic>
      <p:sp>
        <p:nvSpPr>
          <p:cNvPr id="5" name="TextBox 4"/>
          <p:cNvSpPr txBox="1"/>
          <p:nvPr/>
        </p:nvSpPr>
        <p:spPr>
          <a:xfrm>
            <a:off x="0" y="5380672"/>
            <a:ext cx="7620000" cy="1477328"/>
          </a:xfrm>
          <a:prstGeom prst="rect">
            <a:avLst/>
          </a:prstGeom>
          <a:noFill/>
        </p:spPr>
        <p:txBody>
          <a:bodyPr wrap="square" rtlCol="0">
            <a:spAutoFit/>
          </a:bodyPr>
          <a:lstStyle/>
          <a:p>
            <a:r>
              <a:rPr lang="en-US" dirty="0" smtClean="0"/>
              <a:t>This nearly iconic portrait of U.S. President Abraham Lincoln is a composite of Lincoln's head and the Southern politician </a:t>
            </a:r>
            <a:r>
              <a:rPr lang="en-US" dirty="0" smtClean="0">
                <a:hlinkClick r:id="rId4"/>
              </a:rPr>
              <a:t>John Calhoun's body</a:t>
            </a:r>
            <a:r>
              <a:rPr lang="en-US" dirty="0" smtClean="0"/>
              <a:t>. Putting the date of this image into context, note that the first permanent photographic image was created in 1826 and the Eastman Dry Plate Company (later to become Eastman Kodak) was created in 1881. </a:t>
            </a:r>
            <a:endParaRPr lang="en-US" dirty="0"/>
          </a:p>
        </p:txBody>
      </p:sp>
      <p:sp>
        <p:nvSpPr>
          <p:cNvPr id="6" name="Rectangle 5"/>
          <p:cNvSpPr/>
          <p:nvPr/>
        </p:nvSpPr>
        <p:spPr>
          <a:xfrm>
            <a:off x="0" y="4953000"/>
            <a:ext cx="1209177" cy="369332"/>
          </a:xfrm>
          <a:prstGeom prst="rect">
            <a:avLst/>
          </a:prstGeom>
        </p:spPr>
        <p:txBody>
          <a:bodyPr wrap="none">
            <a:spAutoFit/>
          </a:bodyPr>
          <a:lstStyle/>
          <a:p>
            <a:r>
              <a:rPr lang="en-US" b="1" dirty="0" smtClean="0"/>
              <a:t>circa 1860:</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2050" name="Picture 2"/>
          <p:cNvPicPr>
            <a:picLocks noGrp="1" noChangeAspect="1" noChangeArrowheads="1"/>
          </p:cNvPicPr>
          <p:nvPr>
            <p:ph idx="1"/>
          </p:nvPr>
        </p:nvPicPr>
        <p:blipFill>
          <a:blip r:embed="rId3" cstate="print"/>
          <a:srcRect/>
          <a:stretch>
            <a:fillRect/>
          </a:stretch>
        </p:blipFill>
        <p:spPr bwMode="auto">
          <a:xfrm>
            <a:off x="0" y="0"/>
            <a:ext cx="8910601" cy="3355142"/>
          </a:xfrm>
          <a:prstGeom prst="rect">
            <a:avLst/>
          </a:prstGeom>
          <a:noFill/>
          <a:ln w="9525">
            <a:noFill/>
            <a:miter lim="800000"/>
            <a:headEnd/>
            <a:tailEnd/>
          </a:ln>
        </p:spPr>
      </p:pic>
      <p:sp>
        <p:nvSpPr>
          <p:cNvPr id="5" name="TextBox 4"/>
          <p:cNvSpPr txBox="1"/>
          <p:nvPr/>
        </p:nvSpPr>
        <p:spPr>
          <a:xfrm>
            <a:off x="0" y="3733800"/>
            <a:ext cx="8991600" cy="1754326"/>
          </a:xfrm>
          <a:prstGeom prst="rect">
            <a:avLst/>
          </a:prstGeom>
          <a:noFill/>
        </p:spPr>
        <p:txBody>
          <a:bodyPr wrap="square" rtlCol="0">
            <a:spAutoFit/>
          </a:bodyPr>
          <a:lstStyle/>
          <a:p>
            <a:r>
              <a:rPr lang="en-US" dirty="0" smtClean="0"/>
              <a:t>This print purports to be of General Ulysses S. Grant in front of his troops at City Point, Virginia, during the American Civil War. Some very nice detective work by researchers at the Library of Congress revealed that this print is a composite of three separate prints: (1) the head in this photo is taken from a portrait of Grant; (2) the horse and body are those of Major General Alexander M. McCook; and (3) the background is of Confederate prisoners captured at the battle of Fisher's Hill, VA. </a:t>
            </a:r>
            <a:endParaRPr lang="en-US" dirty="0"/>
          </a:p>
        </p:txBody>
      </p:sp>
      <p:sp>
        <p:nvSpPr>
          <p:cNvPr id="6" name="TextBox 5"/>
          <p:cNvSpPr txBox="1"/>
          <p:nvPr/>
        </p:nvSpPr>
        <p:spPr>
          <a:xfrm>
            <a:off x="0" y="3352800"/>
            <a:ext cx="1262077" cy="369332"/>
          </a:xfrm>
          <a:prstGeom prst="rect">
            <a:avLst/>
          </a:prstGeom>
          <a:noFill/>
        </p:spPr>
        <p:txBody>
          <a:bodyPr wrap="none" rtlCol="0">
            <a:spAutoFit/>
          </a:bodyPr>
          <a:lstStyle/>
          <a:p>
            <a:r>
              <a:rPr lang="en-US" b="1" dirty="0" smtClean="0"/>
              <a:t>circa 1864: </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3074" name="Picture 2"/>
          <p:cNvPicPr>
            <a:picLocks noChangeAspect="1" noChangeArrowheads="1"/>
          </p:cNvPicPr>
          <p:nvPr/>
        </p:nvPicPr>
        <p:blipFill>
          <a:blip r:embed="rId3" cstate="print"/>
          <a:srcRect/>
          <a:stretch>
            <a:fillRect/>
          </a:stretch>
        </p:blipFill>
        <p:spPr bwMode="auto">
          <a:xfrm>
            <a:off x="0" y="0"/>
            <a:ext cx="8923237" cy="3218885"/>
          </a:xfrm>
          <a:prstGeom prst="rect">
            <a:avLst/>
          </a:prstGeom>
          <a:noFill/>
          <a:ln w="9525">
            <a:noFill/>
            <a:miter lim="800000"/>
            <a:headEnd/>
            <a:tailEnd/>
          </a:ln>
        </p:spPr>
      </p:pic>
      <p:sp>
        <p:nvSpPr>
          <p:cNvPr id="6" name="TextBox 5"/>
          <p:cNvSpPr txBox="1"/>
          <p:nvPr/>
        </p:nvSpPr>
        <p:spPr>
          <a:xfrm>
            <a:off x="381000" y="3733800"/>
            <a:ext cx="7620000" cy="923330"/>
          </a:xfrm>
          <a:prstGeom prst="rect">
            <a:avLst/>
          </a:prstGeom>
          <a:noFill/>
        </p:spPr>
        <p:txBody>
          <a:bodyPr wrap="square" rtlCol="0">
            <a:spAutoFit/>
          </a:bodyPr>
          <a:lstStyle/>
          <a:p>
            <a:r>
              <a:rPr lang="en-US" b="1" dirty="0" smtClean="0"/>
              <a:t>circa 1865: </a:t>
            </a:r>
            <a:r>
              <a:rPr lang="en-US" dirty="0" smtClean="0"/>
              <a:t>In this photo by famed photographer Mathew Brady, General Sherman is seen posing with his Generals. General Francis P. Blair (far right) was added to the </a:t>
            </a:r>
            <a:r>
              <a:rPr lang="en-US" dirty="0" smtClean="0">
                <a:hlinkClick r:id="rId4"/>
              </a:rPr>
              <a:t>original</a:t>
            </a:r>
            <a:r>
              <a:rPr lang="en-US" dirty="0" smtClean="0"/>
              <a:t> photograph.</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3" cstate="print"/>
          <a:srcRect/>
          <a:stretch>
            <a:fillRect/>
          </a:stretch>
        </p:blipFill>
        <p:spPr bwMode="auto">
          <a:xfrm>
            <a:off x="0" y="152400"/>
            <a:ext cx="8849368" cy="2848769"/>
          </a:xfrm>
          <a:prstGeom prst="rect">
            <a:avLst/>
          </a:prstGeom>
          <a:noFill/>
          <a:ln w="9525">
            <a:noFill/>
            <a:miter lim="800000"/>
            <a:headEnd/>
            <a:tailEnd/>
          </a:ln>
        </p:spPr>
      </p:pic>
      <p:pic>
        <p:nvPicPr>
          <p:cNvPr id="4099" name="Picture 3"/>
          <p:cNvPicPr>
            <a:picLocks noChangeAspect="1" noChangeArrowheads="1"/>
          </p:cNvPicPr>
          <p:nvPr/>
        </p:nvPicPr>
        <p:blipFill>
          <a:blip r:embed="rId4" cstate="print"/>
          <a:srcRect/>
          <a:stretch>
            <a:fillRect/>
          </a:stretch>
        </p:blipFill>
        <p:spPr bwMode="auto">
          <a:xfrm>
            <a:off x="0" y="3657600"/>
            <a:ext cx="8703985" cy="299085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18434" name="Picture 2"/>
          <p:cNvPicPr>
            <a:picLocks noGrp="1" noChangeAspect="1" noChangeArrowheads="1"/>
          </p:cNvPicPr>
          <p:nvPr>
            <p:ph idx="1"/>
          </p:nvPr>
        </p:nvPicPr>
        <p:blipFill>
          <a:blip r:embed="rId3" cstate="print"/>
          <a:srcRect/>
          <a:stretch>
            <a:fillRect/>
          </a:stretch>
        </p:blipFill>
        <p:spPr bwMode="auto">
          <a:xfrm>
            <a:off x="152400" y="0"/>
            <a:ext cx="8229600" cy="2979883"/>
          </a:xfrm>
          <a:prstGeom prst="rect">
            <a:avLst/>
          </a:prstGeom>
          <a:noFill/>
          <a:ln w="9525">
            <a:noFill/>
            <a:miter lim="800000"/>
            <a:headEnd/>
            <a:tailEnd/>
          </a:ln>
        </p:spPr>
      </p:pic>
      <p:sp>
        <p:nvSpPr>
          <p:cNvPr id="5" name="TextBox 4"/>
          <p:cNvSpPr txBox="1"/>
          <p:nvPr/>
        </p:nvSpPr>
        <p:spPr>
          <a:xfrm>
            <a:off x="152400" y="2971800"/>
            <a:ext cx="8534400" cy="646331"/>
          </a:xfrm>
          <a:prstGeom prst="rect">
            <a:avLst/>
          </a:prstGeom>
          <a:noFill/>
        </p:spPr>
        <p:txBody>
          <a:bodyPr wrap="square" rtlCol="0">
            <a:spAutoFit/>
          </a:bodyPr>
          <a:lstStyle/>
          <a:p>
            <a:r>
              <a:rPr lang="en-US" b="1" dirty="0" smtClean="0"/>
              <a:t>1942: </a:t>
            </a:r>
            <a:r>
              <a:rPr lang="en-US" dirty="0" smtClean="0"/>
              <a:t>In order to create a more heroic portrait of himself, Benito Mussolini had the horse handler removed from the original photograph.</a:t>
            </a:r>
            <a:endParaRPr lang="en-US" dirty="0"/>
          </a:p>
        </p:txBody>
      </p:sp>
      <p:pic>
        <p:nvPicPr>
          <p:cNvPr id="18435" name="Picture 3"/>
          <p:cNvPicPr>
            <a:picLocks noChangeAspect="1" noChangeArrowheads="1"/>
          </p:cNvPicPr>
          <p:nvPr/>
        </p:nvPicPr>
        <p:blipFill>
          <a:blip r:embed="rId4" cstate="print"/>
          <a:srcRect/>
          <a:stretch>
            <a:fillRect/>
          </a:stretch>
        </p:blipFill>
        <p:spPr bwMode="auto">
          <a:xfrm>
            <a:off x="0" y="3886200"/>
            <a:ext cx="8877300" cy="2846672"/>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is this done?</a:t>
            </a:r>
            <a:endParaRPr lang="en-US" dirty="0"/>
          </a:p>
        </p:txBody>
      </p:sp>
      <p:pic>
        <p:nvPicPr>
          <p:cNvPr id="20482" name="Picture 2"/>
          <p:cNvPicPr>
            <a:picLocks noGrp="1" noChangeAspect="1" noChangeArrowheads="1"/>
          </p:cNvPicPr>
          <p:nvPr>
            <p:ph idx="1"/>
          </p:nvPr>
        </p:nvPicPr>
        <p:blipFill>
          <a:blip r:embed="rId3" cstate="print"/>
          <a:srcRect/>
          <a:stretch>
            <a:fillRect/>
          </a:stretch>
        </p:blipFill>
        <p:spPr bwMode="auto">
          <a:xfrm>
            <a:off x="0" y="1219200"/>
            <a:ext cx="2964968" cy="4525963"/>
          </a:xfrm>
          <a:prstGeom prst="rect">
            <a:avLst/>
          </a:prstGeom>
          <a:noFill/>
          <a:ln w="9525">
            <a:noFill/>
            <a:miter lim="800000"/>
            <a:headEnd/>
            <a:tailEnd/>
          </a:ln>
        </p:spPr>
      </p:pic>
      <p:pic>
        <p:nvPicPr>
          <p:cNvPr id="20484" name="Picture 4"/>
          <p:cNvPicPr>
            <a:picLocks noChangeAspect="1" noChangeArrowheads="1"/>
          </p:cNvPicPr>
          <p:nvPr/>
        </p:nvPicPr>
        <p:blipFill>
          <a:blip r:embed="rId4" cstate="print"/>
          <a:srcRect/>
          <a:stretch>
            <a:fillRect/>
          </a:stretch>
        </p:blipFill>
        <p:spPr bwMode="auto">
          <a:xfrm>
            <a:off x="2971800" y="1295400"/>
            <a:ext cx="3019425" cy="4495800"/>
          </a:xfrm>
          <a:prstGeom prst="rect">
            <a:avLst/>
          </a:prstGeom>
          <a:noFill/>
          <a:ln w="9525">
            <a:noFill/>
            <a:miter lim="800000"/>
            <a:headEnd/>
            <a:tailEnd/>
          </a:ln>
        </p:spPr>
      </p:pic>
      <p:pic>
        <p:nvPicPr>
          <p:cNvPr id="20485" name="Picture 5"/>
          <p:cNvPicPr>
            <a:picLocks noChangeAspect="1" noChangeArrowheads="1"/>
          </p:cNvPicPr>
          <p:nvPr/>
        </p:nvPicPr>
        <p:blipFill>
          <a:blip r:embed="rId5" cstate="print"/>
          <a:srcRect/>
          <a:stretch>
            <a:fillRect/>
          </a:stretch>
        </p:blipFill>
        <p:spPr bwMode="auto">
          <a:xfrm>
            <a:off x="6000750" y="1295400"/>
            <a:ext cx="3067050" cy="4562475"/>
          </a:xfrm>
          <a:prstGeom prst="rect">
            <a:avLst/>
          </a:prstGeom>
          <a:noFill/>
          <a:ln w="9525">
            <a:noFill/>
            <a:miter lim="800000"/>
            <a:headEnd/>
            <a:tailEnd/>
          </a:ln>
        </p:spPr>
      </p:pic>
      <p:sp>
        <p:nvSpPr>
          <p:cNvPr id="8" name="TextBox 7"/>
          <p:cNvSpPr txBox="1"/>
          <p:nvPr/>
        </p:nvSpPr>
        <p:spPr>
          <a:xfrm>
            <a:off x="6781800" y="6019800"/>
            <a:ext cx="1227003" cy="369332"/>
          </a:xfrm>
          <a:prstGeom prst="rect">
            <a:avLst/>
          </a:prstGeom>
          <a:noFill/>
        </p:spPr>
        <p:txBody>
          <a:bodyPr wrap="none" rtlCol="0">
            <a:spAutoFit/>
          </a:bodyPr>
          <a:lstStyle/>
          <a:p>
            <a:r>
              <a:rPr lang="en-US" dirty="0" smtClean="0"/>
              <a:t>Interpolate</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3" cstate="print"/>
          <a:srcRect/>
          <a:stretch>
            <a:fillRect/>
          </a:stretch>
        </p:blipFill>
        <p:spPr bwMode="auto">
          <a:xfrm>
            <a:off x="1447800" y="533400"/>
            <a:ext cx="6134100" cy="4619625"/>
          </a:xfrm>
          <a:prstGeom prst="rect">
            <a:avLst/>
          </a:prstGeom>
          <a:noFill/>
          <a:ln w="9525">
            <a:noFill/>
            <a:miter lim="800000"/>
            <a:headEnd/>
            <a:tailEnd/>
          </a:ln>
        </p:spPr>
      </p:pic>
      <p:pic>
        <p:nvPicPr>
          <p:cNvPr id="21507" name="Picture 3"/>
          <p:cNvPicPr>
            <a:picLocks noChangeAspect="1" noChangeArrowheads="1"/>
          </p:cNvPicPr>
          <p:nvPr/>
        </p:nvPicPr>
        <p:blipFill>
          <a:blip r:embed="rId4" cstate="print"/>
          <a:srcRect/>
          <a:stretch>
            <a:fillRect/>
          </a:stretch>
        </p:blipFill>
        <p:spPr bwMode="auto">
          <a:xfrm>
            <a:off x="2362200" y="4191000"/>
            <a:ext cx="2533650" cy="134302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3" cstate="print"/>
          <a:srcRect/>
          <a:stretch>
            <a:fillRect/>
          </a:stretch>
        </p:blipFill>
        <p:spPr bwMode="auto">
          <a:xfrm>
            <a:off x="304800" y="457200"/>
            <a:ext cx="7848600" cy="592301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3" cstate="print"/>
          <a:srcRect/>
          <a:stretch>
            <a:fillRect/>
          </a:stretch>
        </p:blipFill>
        <p:spPr bwMode="auto">
          <a:xfrm>
            <a:off x="533400" y="0"/>
            <a:ext cx="7924800" cy="5974269"/>
          </a:xfrm>
          <a:prstGeom prst="rect">
            <a:avLst/>
          </a:prstGeom>
          <a:noFill/>
          <a:ln w="9525">
            <a:noFill/>
            <a:miter lim="800000"/>
            <a:headEnd/>
            <a:tailEnd/>
          </a:ln>
        </p:spPr>
      </p:pic>
      <p:sp>
        <p:nvSpPr>
          <p:cNvPr id="5" name="TextBox 4"/>
          <p:cNvSpPr txBox="1"/>
          <p:nvPr/>
        </p:nvSpPr>
        <p:spPr>
          <a:xfrm>
            <a:off x="685800" y="6096000"/>
            <a:ext cx="6400800" cy="1477328"/>
          </a:xfrm>
          <a:prstGeom prst="rect">
            <a:avLst/>
          </a:prstGeom>
          <a:noFill/>
        </p:spPr>
        <p:txBody>
          <a:bodyPr wrap="square" rtlCol="0">
            <a:spAutoFit/>
          </a:bodyPr>
          <a:lstStyle/>
          <a:p>
            <a:r>
              <a:rPr lang="en-US" dirty="0" smtClean="0"/>
              <a:t>Take A first order approximation of Snell’s law and we see a expansion pattern</a:t>
            </a:r>
          </a:p>
          <a:p>
            <a:endParaRPr lang="en-US" b="1" dirty="0" smtClean="0"/>
          </a:p>
          <a:p>
            <a:endParaRPr lang="en-US" b="1" dirty="0" smtClean="0"/>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24578" name="Picture 2"/>
          <p:cNvPicPr>
            <a:picLocks noChangeAspect="1" noChangeArrowheads="1"/>
          </p:cNvPicPr>
          <p:nvPr/>
        </p:nvPicPr>
        <p:blipFill>
          <a:blip r:embed="rId3" cstate="print"/>
          <a:srcRect/>
          <a:stretch>
            <a:fillRect/>
          </a:stretch>
        </p:blipFill>
        <p:spPr bwMode="auto">
          <a:xfrm>
            <a:off x="990600" y="228600"/>
            <a:ext cx="7110413" cy="5511948"/>
          </a:xfrm>
          <a:prstGeom prst="rect">
            <a:avLst/>
          </a:prstGeom>
          <a:noFill/>
          <a:ln w="9525">
            <a:noFill/>
            <a:miter lim="800000"/>
            <a:headEnd/>
            <a:tailEnd/>
          </a:ln>
        </p:spPr>
      </p:pic>
      <p:sp>
        <p:nvSpPr>
          <p:cNvPr id="5" name="TextBox 4"/>
          <p:cNvSpPr txBox="1"/>
          <p:nvPr/>
        </p:nvSpPr>
        <p:spPr>
          <a:xfrm>
            <a:off x="3276600" y="6324600"/>
            <a:ext cx="2575000" cy="369332"/>
          </a:xfrm>
          <a:prstGeom prst="rect">
            <a:avLst/>
          </a:prstGeom>
          <a:noFill/>
        </p:spPr>
        <p:txBody>
          <a:bodyPr wrap="none" rtlCol="0">
            <a:spAutoFit/>
          </a:bodyPr>
          <a:lstStyle/>
          <a:p>
            <a:r>
              <a:rPr lang="en-US" dirty="0" smtClean="0"/>
              <a:t>Only works on HD images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25602" name="Picture 2"/>
          <p:cNvPicPr>
            <a:picLocks noChangeAspect="1" noChangeArrowheads="1"/>
          </p:cNvPicPr>
          <p:nvPr/>
        </p:nvPicPr>
        <p:blipFill>
          <a:blip r:embed="rId3" cstate="print"/>
          <a:srcRect/>
          <a:stretch>
            <a:fillRect/>
          </a:stretch>
        </p:blipFill>
        <p:spPr bwMode="auto">
          <a:xfrm>
            <a:off x="1066800" y="685800"/>
            <a:ext cx="7096125" cy="536078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26626" name="Picture 2"/>
          <p:cNvPicPr>
            <a:picLocks noChangeAspect="1" noChangeArrowheads="1"/>
          </p:cNvPicPr>
          <p:nvPr/>
        </p:nvPicPr>
        <p:blipFill>
          <a:blip r:embed="rId3" cstate="print"/>
          <a:srcRect/>
          <a:stretch>
            <a:fillRect/>
          </a:stretch>
        </p:blipFill>
        <p:spPr bwMode="auto">
          <a:xfrm>
            <a:off x="381000" y="748328"/>
            <a:ext cx="8229600" cy="5263863"/>
          </a:xfrm>
          <a:prstGeom prst="rect">
            <a:avLst/>
          </a:prstGeom>
          <a:noFill/>
          <a:ln w="9525">
            <a:noFill/>
            <a:miter lim="800000"/>
            <a:headEnd/>
            <a:tailEnd/>
          </a:ln>
        </p:spPr>
      </p:pic>
      <p:sp>
        <p:nvSpPr>
          <p:cNvPr id="5" name="TextBox 4"/>
          <p:cNvSpPr txBox="1"/>
          <p:nvPr/>
        </p:nvSpPr>
        <p:spPr>
          <a:xfrm>
            <a:off x="609600" y="1371600"/>
            <a:ext cx="2286000" cy="1754326"/>
          </a:xfrm>
          <a:prstGeom prst="rect">
            <a:avLst/>
          </a:prstGeom>
          <a:noFill/>
        </p:spPr>
        <p:txBody>
          <a:bodyPr wrap="square" rtlCol="0">
            <a:spAutoFit/>
          </a:bodyPr>
          <a:lstStyle/>
          <a:p>
            <a:r>
              <a:rPr lang="en-US" dirty="0" smtClean="0"/>
              <a:t>I = Intensity</a:t>
            </a:r>
          </a:p>
          <a:p>
            <a:r>
              <a:rPr lang="en-US" dirty="0" smtClean="0"/>
              <a:t>R= </a:t>
            </a:r>
            <a:r>
              <a:rPr lang="en-US" dirty="0" err="1" smtClean="0"/>
              <a:t>Reflectiveness</a:t>
            </a:r>
            <a:endParaRPr lang="en-US" dirty="0" smtClean="0"/>
          </a:p>
          <a:p>
            <a:r>
              <a:rPr lang="en-US" dirty="0" smtClean="0"/>
              <a:t>N=Surface normal</a:t>
            </a:r>
            <a:br>
              <a:rPr lang="en-US" dirty="0" smtClean="0"/>
            </a:br>
            <a:r>
              <a:rPr lang="en-US" dirty="0" smtClean="0"/>
              <a:t>L =Light direction</a:t>
            </a:r>
          </a:p>
          <a:p>
            <a:r>
              <a:rPr lang="en-US" dirty="0" smtClean="0"/>
              <a:t>A= Ambient light</a:t>
            </a:r>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3" cstate="print"/>
          <a:srcRect/>
          <a:stretch>
            <a:fillRect/>
          </a:stretch>
        </p:blipFill>
        <p:spPr bwMode="auto">
          <a:xfrm>
            <a:off x="533400" y="279421"/>
            <a:ext cx="8001000" cy="5092680"/>
          </a:xfrm>
          <a:prstGeom prst="rect">
            <a:avLst/>
          </a:prstGeom>
          <a:noFill/>
          <a:ln w="9525">
            <a:noFill/>
            <a:miter lim="800000"/>
            <a:headEnd/>
            <a:tailEnd/>
          </a:ln>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5486400"/>
            <a:ext cx="8229600" cy="990600"/>
          </a:xfrm>
        </p:spPr>
        <p:txBody>
          <a:bodyPr/>
          <a:lstStyle/>
          <a:p>
            <a:r>
              <a:rPr lang="en-US" dirty="0" smtClean="0"/>
              <a:t>How do we get 3D surface normal's?</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28674" name="Picture 2"/>
          <p:cNvPicPr>
            <a:picLocks noChangeAspect="1" noChangeArrowheads="1"/>
          </p:cNvPicPr>
          <p:nvPr/>
        </p:nvPicPr>
        <p:blipFill>
          <a:blip r:embed="rId3" cstate="print"/>
          <a:srcRect/>
          <a:stretch>
            <a:fillRect/>
          </a:stretch>
        </p:blipFill>
        <p:spPr bwMode="auto">
          <a:xfrm>
            <a:off x="457200" y="1143000"/>
            <a:ext cx="8382000" cy="5323351"/>
          </a:xfrm>
          <a:prstGeom prst="rect">
            <a:avLst/>
          </a:prstGeom>
          <a:noFill/>
          <a:ln w="9525">
            <a:noFill/>
            <a:miter lim="800000"/>
            <a:headEnd/>
            <a:tailEnd/>
          </a:ln>
        </p:spPr>
      </p:pic>
      <p:sp>
        <p:nvSpPr>
          <p:cNvPr id="5" name="TextBox 4"/>
          <p:cNvSpPr txBox="1"/>
          <p:nvPr/>
        </p:nvSpPr>
        <p:spPr>
          <a:xfrm>
            <a:off x="533400" y="2743200"/>
            <a:ext cx="1341586" cy="369332"/>
          </a:xfrm>
          <a:prstGeom prst="rect">
            <a:avLst/>
          </a:prstGeom>
          <a:noFill/>
        </p:spPr>
        <p:txBody>
          <a:bodyPr wrap="none" rtlCol="0">
            <a:spAutoFit/>
          </a:bodyPr>
          <a:lstStyle/>
          <a:p>
            <a:r>
              <a:rPr lang="en-US" dirty="0" smtClean="0"/>
              <a:t>Matrix Form</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9698" name="Picture 2"/>
          <p:cNvPicPr>
            <a:picLocks noChangeAspect="1" noChangeArrowheads="1"/>
          </p:cNvPicPr>
          <p:nvPr/>
        </p:nvPicPr>
        <p:blipFill>
          <a:blip r:embed="rId3" cstate="print"/>
          <a:srcRect/>
          <a:stretch>
            <a:fillRect/>
          </a:stretch>
        </p:blipFill>
        <p:spPr bwMode="auto">
          <a:xfrm>
            <a:off x="457200" y="304800"/>
            <a:ext cx="7848600" cy="5871192"/>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0722" name="Picture 2"/>
          <p:cNvPicPr>
            <a:picLocks noChangeAspect="1" noChangeArrowheads="1"/>
          </p:cNvPicPr>
          <p:nvPr/>
        </p:nvPicPr>
        <p:blipFill>
          <a:blip r:embed="rId3" cstate="print"/>
          <a:srcRect/>
          <a:stretch>
            <a:fillRect/>
          </a:stretch>
        </p:blipFill>
        <p:spPr bwMode="auto">
          <a:xfrm>
            <a:off x="685800" y="533400"/>
            <a:ext cx="7553325" cy="5670876"/>
          </a:xfrm>
          <a:prstGeom prst="rect">
            <a:avLst/>
          </a:prstGeom>
          <a:noFill/>
          <a:ln w="9525">
            <a:noFill/>
            <a:miter lim="800000"/>
            <a:headEnd/>
            <a:tailEnd/>
          </a:ln>
        </p:spPr>
      </p:pic>
      <p:sp>
        <p:nvSpPr>
          <p:cNvPr id="5" name="TextBox 4"/>
          <p:cNvSpPr txBox="1"/>
          <p:nvPr/>
        </p:nvSpPr>
        <p:spPr>
          <a:xfrm>
            <a:off x="2971800" y="6324600"/>
            <a:ext cx="3284169" cy="369332"/>
          </a:xfrm>
          <a:prstGeom prst="rect">
            <a:avLst/>
          </a:prstGeom>
          <a:noFill/>
        </p:spPr>
        <p:txBody>
          <a:bodyPr wrap="none" rtlCol="0">
            <a:spAutoFit/>
          </a:bodyPr>
          <a:lstStyle/>
          <a:p>
            <a:r>
              <a:rPr lang="en-US" dirty="0" smtClean="0"/>
              <a:t>Average error of about 8 degrees</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a:stretch>
            <a:fillRect/>
          </a:stretch>
        </p:blipFill>
        <p:spPr bwMode="auto">
          <a:xfrm>
            <a:off x="0" y="0"/>
            <a:ext cx="4914900" cy="3276600"/>
          </a:xfrm>
          <a:prstGeom prst="rect">
            <a:avLst/>
          </a:prstGeom>
          <a:noFill/>
          <a:ln w="9525">
            <a:noFill/>
            <a:miter lim="800000"/>
            <a:headEnd/>
            <a:tailEnd/>
          </a:ln>
        </p:spPr>
      </p:pic>
      <p:pic>
        <p:nvPicPr>
          <p:cNvPr id="16387" name="Picture 3"/>
          <p:cNvPicPr>
            <a:picLocks noChangeAspect="1" noChangeArrowheads="1"/>
          </p:cNvPicPr>
          <p:nvPr/>
        </p:nvPicPr>
        <p:blipFill>
          <a:blip r:embed="rId4" cstate="print"/>
          <a:srcRect/>
          <a:stretch>
            <a:fillRect/>
          </a:stretch>
        </p:blipFill>
        <p:spPr bwMode="auto">
          <a:xfrm>
            <a:off x="4883876" y="2489814"/>
            <a:ext cx="3498124" cy="4368186"/>
          </a:xfrm>
          <a:prstGeom prst="rect">
            <a:avLst/>
          </a:prstGeom>
          <a:noFill/>
          <a:ln w="9525">
            <a:noFill/>
            <a:miter lim="800000"/>
            <a:headEnd/>
            <a:tailEnd/>
          </a:ln>
        </p:spPr>
      </p:pic>
      <p:sp>
        <p:nvSpPr>
          <p:cNvPr id="6" name="TextBox 5"/>
          <p:cNvSpPr txBox="1"/>
          <p:nvPr/>
        </p:nvSpPr>
        <p:spPr>
          <a:xfrm>
            <a:off x="0" y="3352800"/>
            <a:ext cx="4934941" cy="2031325"/>
          </a:xfrm>
          <a:prstGeom prst="rect">
            <a:avLst/>
          </a:prstGeom>
          <a:noFill/>
        </p:spPr>
        <p:txBody>
          <a:bodyPr wrap="none" rtlCol="0">
            <a:spAutoFit/>
          </a:bodyPr>
          <a:lstStyle/>
          <a:p>
            <a:r>
              <a:rPr lang="en-US" dirty="0"/>
              <a:t>Shown above is a known forgery of John</a:t>
            </a:r>
          </a:p>
          <a:p>
            <a:r>
              <a:rPr lang="en-US" dirty="0"/>
              <a:t>Kerry and Jane Fonda sharing a stage at an antiwar</a:t>
            </a:r>
          </a:p>
          <a:p>
            <a:r>
              <a:rPr lang="en-US" dirty="0"/>
              <a:t>rally. The estimated light direction for Kerry</a:t>
            </a:r>
          </a:p>
          <a:p>
            <a:r>
              <a:rPr lang="en-US" dirty="0"/>
              <a:t>is 123, while the direction for Fonda is 86. Shown</a:t>
            </a:r>
          </a:p>
          <a:p>
            <a:r>
              <a:rPr lang="en-US" dirty="0"/>
              <a:t>below is an authentic image of Richard Nixon and</a:t>
            </a:r>
          </a:p>
          <a:p>
            <a:r>
              <a:rPr lang="en-US" dirty="0"/>
              <a:t>Elvis Presley. The estimated directions for Nixon</a:t>
            </a:r>
          </a:p>
          <a:p>
            <a:r>
              <a:rPr lang="en-US" dirty="0"/>
              <a:t>and Presley are 98 and 93.</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32770" name="Picture 2"/>
          <p:cNvPicPr>
            <a:picLocks noGrp="1" noChangeAspect="1" noChangeArrowheads="1"/>
          </p:cNvPicPr>
          <p:nvPr>
            <p:ph idx="1"/>
          </p:nvPr>
        </p:nvPicPr>
        <p:blipFill>
          <a:blip r:embed="rId3" cstate="print"/>
          <a:srcRect/>
          <a:stretch>
            <a:fillRect/>
          </a:stretch>
        </p:blipFill>
        <p:spPr bwMode="auto">
          <a:xfrm>
            <a:off x="1532872" y="1600200"/>
            <a:ext cx="6078256" cy="4525963"/>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3794" name="Picture 2"/>
          <p:cNvPicPr>
            <a:picLocks noChangeAspect="1" noChangeArrowheads="1"/>
          </p:cNvPicPr>
          <p:nvPr/>
        </p:nvPicPr>
        <p:blipFill>
          <a:blip r:embed="rId3" cstate="print"/>
          <a:srcRect/>
          <a:stretch>
            <a:fillRect/>
          </a:stretch>
        </p:blipFill>
        <p:spPr bwMode="auto">
          <a:xfrm>
            <a:off x="457200" y="228600"/>
            <a:ext cx="8229600" cy="6053384"/>
          </a:xfrm>
          <a:prstGeom prst="rect">
            <a:avLst/>
          </a:prstGeom>
          <a:noFill/>
          <a:ln w="9525">
            <a:noFill/>
            <a:miter lim="800000"/>
            <a:headEnd/>
            <a:tailEnd/>
          </a:ln>
        </p:spPr>
      </p:pic>
      <p:sp>
        <p:nvSpPr>
          <p:cNvPr id="5" name="TextBox 4"/>
          <p:cNvSpPr txBox="1"/>
          <p:nvPr/>
        </p:nvSpPr>
        <p:spPr>
          <a:xfrm>
            <a:off x="3200400" y="6488668"/>
            <a:ext cx="2098331" cy="369332"/>
          </a:xfrm>
          <a:prstGeom prst="rect">
            <a:avLst/>
          </a:prstGeom>
          <a:noFill/>
        </p:spPr>
        <p:txBody>
          <a:bodyPr wrap="none" rtlCol="0">
            <a:spAutoFit/>
          </a:bodyPr>
          <a:lstStyle/>
          <a:p>
            <a:r>
              <a:rPr lang="en-US" dirty="0" smtClean="0"/>
              <a:t>Spherical Harmonics</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4818" name="Picture 2"/>
          <p:cNvPicPr>
            <a:picLocks noGrp="1" noChangeAspect="1" noChangeArrowheads="1"/>
          </p:cNvPicPr>
          <p:nvPr>
            <p:ph idx="1"/>
          </p:nvPr>
        </p:nvPicPr>
        <p:blipFill>
          <a:blip r:embed="rId3" cstate="print"/>
          <a:srcRect/>
          <a:stretch>
            <a:fillRect/>
          </a:stretch>
        </p:blipFill>
        <p:spPr bwMode="auto">
          <a:xfrm>
            <a:off x="0" y="1"/>
            <a:ext cx="5356577" cy="3962400"/>
          </a:xfrm>
          <a:prstGeom prst="rect">
            <a:avLst/>
          </a:prstGeom>
          <a:noFill/>
          <a:ln w="9525">
            <a:noFill/>
            <a:miter lim="800000"/>
            <a:headEnd/>
            <a:tailEnd/>
          </a:ln>
        </p:spPr>
      </p:pic>
      <p:pic>
        <p:nvPicPr>
          <p:cNvPr id="34819" name="Picture 3"/>
          <p:cNvPicPr>
            <a:picLocks noChangeAspect="1" noChangeArrowheads="1"/>
          </p:cNvPicPr>
          <p:nvPr/>
        </p:nvPicPr>
        <p:blipFill>
          <a:blip r:embed="rId4" cstate="print"/>
          <a:srcRect/>
          <a:stretch>
            <a:fillRect/>
          </a:stretch>
        </p:blipFill>
        <p:spPr bwMode="auto">
          <a:xfrm>
            <a:off x="4267200" y="3209881"/>
            <a:ext cx="4876800" cy="3648119"/>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dirty="0"/>
          </a:p>
        </p:txBody>
      </p:sp>
      <p:pic>
        <p:nvPicPr>
          <p:cNvPr id="7171" name="Picture 3"/>
          <p:cNvPicPr>
            <a:picLocks noChangeAspect="1" noChangeArrowheads="1"/>
          </p:cNvPicPr>
          <p:nvPr/>
        </p:nvPicPr>
        <p:blipFill>
          <a:blip r:embed="rId3" cstate="print"/>
          <a:srcRect/>
          <a:stretch>
            <a:fillRect/>
          </a:stretch>
        </p:blipFill>
        <p:spPr bwMode="auto">
          <a:xfrm>
            <a:off x="3892764" y="3352801"/>
            <a:ext cx="5251236" cy="3505200"/>
          </a:xfrm>
          <a:prstGeom prst="rect">
            <a:avLst/>
          </a:prstGeom>
          <a:noFill/>
          <a:ln w="9525">
            <a:noFill/>
            <a:miter lim="800000"/>
            <a:headEnd/>
            <a:tailEnd/>
          </a:ln>
        </p:spPr>
      </p:pic>
      <p:pic>
        <p:nvPicPr>
          <p:cNvPr id="7170" name="Picture 2"/>
          <p:cNvPicPr>
            <a:picLocks noGrp="1" noChangeAspect="1" noChangeArrowheads="1"/>
          </p:cNvPicPr>
          <p:nvPr>
            <p:ph idx="1"/>
          </p:nvPr>
        </p:nvPicPr>
        <p:blipFill>
          <a:blip r:embed="rId4" cstate="print"/>
          <a:srcRect/>
          <a:stretch>
            <a:fillRect/>
          </a:stretch>
        </p:blipFill>
        <p:spPr bwMode="auto">
          <a:xfrm>
            <a:off x="0" y="228600"/>
            <a:ext cx="5936180" cy="39624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5842" name="Picture 2"/>
          <p:cNvPicPr>
            <a:picLocks noGrp="1" noChangeAspect="1" noChangeArrowheads="1"/>
          </p:cNvPicPr>
          <p:nvPr>
            <p:ph idx="1"/>
          </p:nvPr>
        </p:nvPicPr>
        <p:blipFill>
          <a:blip r:embed="rId3" cstate="print"/>
          <a:srcRect/>
          <a:stretch>
            <a:fillRect/>
          </a:stretch>
        </p:blipFill>
        <p:spPr bwMode="auto">
          <a:xfrm>
            <a:off x="990600" y="1066800"/>
            <a:ext cx="6830445" cy="5117514"/>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10247" name="Picture 7"/>
          <p:cNvPicPr>
            <a:picLocks noGrp="1" noChangeAspect="1" noChangeArrowheads="1"/>
          </p:cNvPicPr>
          <p:nvPr>
            <p:ph idx="1"/>
          </p:nvPr>
        </p:nvPicPr>
        <p:blipFill>
          <a:blip r:embed="rId3" cstate="print"/>
          <a:srcRect/>
          <a:stretch>
            <a:fillRect/>
          </a:stretch>
        </p:blipFill>
        <p:spPr bwMode="auto">
          <a:xfrm>
            <a:off x="990600" y="-40005"/>
            <a:ext cx="6800850" cy="6898005"/>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1143000"/>
          </a:xfrm>
        </p:spPr>
        <p:txBody>
          <a:bodyPr/>
          <a:lstStyle/>
          <a:p>
            <a:r>
              <a:rPr lang="en-US" dirty="0" smtClean="0"/>
              <a:t>Light Detection in 3D</a:t>
            </a:r>
            <a:endParaRPr lang="en-US" dirty="0"/>
          </a:p>
        </p:txBody>
      </p:sp>
      <p:sp>
        <p:nvSpPr>
          <p:cNvPr id="3" name="Content Placeholder 2"/>
          <p:cNvSpPr>
            <a:spLocks noGrp="1"/>
          </p:cNvSpPr>
          <p:nvPr>
            <p:ph idx="1"/>
          </p:nvPr>
        </p:nvSpPr>
        <p:spPr>
          <a:xfrm>
            <a:off x="381000" y="838201"/>
            <a:ext cx="8229600" cy="1981199"/>
          </a:xfrm>
        </p:spPr>
        <p:txBody>
          <a:bodyPr>
            <a:normAutofit fontScale="92500" lnSpcReduction="20000"/>
          </a:bodyPr>
          <a:lstStyle/>
          <a:p>
            <a:r>
              <a:rPr lang="en-US" dirty="0" smtClean="0"/>
              <a:t>Farid</a:t>
            </a:r>
            <a:r>
              <a:rPr lang="en-US" dirty="0" smtClean="0"/>
              <a:t> modified his light-detection software, which analyzed lighting differences in two dimensions, to pinpoint a lighting source three-dimensionally by analyzing the light reflecting off a subject's eyeballs. </a:t>
            </a:r>
            <a:endParaRPr lang="en-US" dirty="0"/>
          </a:p>
        </p:txBody>
      </p:sp>
      <p:pic>
        <p:nvPicPr>
          <p:cNvPr id="11267" name="Picture 3"/>
          <p:cNvPicPr>
            <a:picLocks noChangeAspect="1" noChangeArrowheads="1"/>
          </p:cNvPicPr>
          <p:nvPr/>
        </p:nvPicPr>
        <p:blipFill>
          <a:blip r:embed="rId3" cstate="print"/>
          <a:srcRect/>
          <a:stretch>
            <a:fillRect/>
          </a:stretch>
        </p:blipFill>
        <p:spPr bwMode="auto">
          <a:xfrm>
            <a:off x="2133600" y="2814866"/>
            <a:ext cx="5438775" cy="4043133"/>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36866" name="Picture 2"/>
          <p:cNvPicPr>
            <a:picLocks noChangeAspect="1" noChangeArrowheads="1"/>
          </p:cNvPicPr>
          <p:nvPr/>
        </p:nvPicPr>
        <p:blipFill>
          <a:blip r:embed="rId3" cstate="print"/>
          <a:srcRect/>
          <a:stretch>
            <a:fillRect/>
          </a:stretch>
        </p:blipFill>
        <p:spPr bwMode="auto">
          <a:xfrm>
            <a:off x="381000" y="380288"/>
            <a:ext cx="7848600" cy="5868112"/>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1986" name="Picture 2"/>
          <p:cNvPicPr>
            <a:picLocks noGrp="1" noChangeAspect="1" noChangeArrowheads="1"/>
          </p:cNvPicPr>
          <p:nvPr>
            <p:ph idx="1"/>
          </p:nvPr>
        </p:nvPicPr>
        <p:blipFill>
          <a:blip r:embed="rId3" cstate="print"/>
          <a:srcRect/>
          <a:stretch>
            <a:fillRect/>
          </a:stretch>
        </p:blipFill>
        <p:spPr bwMode="auto">
          <a:xfrm>
            <a:off x="457200" y="457200"/>
            <a:ext cx="7870087" cy="5936225"/>
          </a:xfrm>
          <a:prstGeom prst="rect">
            <a:avLst/>
          </a:prstGeom>
          <a:noFill/>
          <a:ln w="9525">
            <a:noFill/>
            <a:miter lim="800000"/>
            <a:headEnd/>
            <a:tailEnd/>
          </a:ln>
        </p:spPr>
      </p:pic>
      <p:sp>
        <p:nvSpPr>
          <p:cNvPr id="5" name="TextBox 4"/>
          <p:cNvSpPr txBox="1"/>
          <p:nvPr/>
        </p:nvSpPr>
        <p:spPr>
          <a:xfrm>
            <a:off x="533400" y="6488668"/>
            <a:ext cx="2668295" cy="369332"/>
          </a:xfrm>
          <a:prstGeom prst="rect">
            <a:avLst/>
          </a:prstGeom>
          <a:noFill/>
        </p:spPr>
        <p:txBody>
          <a:bodyPr wrap="none" rtlCol="0">
            <a:spAutoFit/>
          </a:bodyPr>
          <a:lstStyle/>
          <a:p>
            <a:r>
              <a:rPr lang="en-US" dirty="0" smtClean="0"/>
              <a:t>Wrong coordinate systems</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0962" name="Picture 2"/>
          <p:cNvPicPr>
            <a:picLocks noChangeAspect="1" noChangeArrowheads="1"/>
          </p:cNvPicPr>
          <p:nvPr/>
        </p:nvPicPr>
        <p:blipFill>
          <a:blip r:embed="rId3" cstate="print"/>
          <a:srcRect/>
          <a:stretch>
            <a:fillRect/>
          </a:stretch>
        </p:blipFill>
        <p:spPr bwMode="auto">
          <a:xfrm>
            <a:off x="533400" y="609600"/>
            <a:ext cx="7696200" cy="5724348"/>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3010" name="Picture 2"/>
          <p:cNvPicPr>
            <a:picLocks noChangeAspect="1" noChangeArrowheads="1"/>
          </p:cNvPicPr>
          <p:nvPr/>
        </p:nvPicPr>
        <p:blipFill>
          <a:blip r:embed="rId3" cstate="print"/>
          <a:srcRect/>
          <a:stretch>
            <a:fillRect/>
          </a:stretch>
        </p:blipFill>
        <p:spPr bwMode="auto">
          <a:xfrm>
            <a:off x="914400" y="762000"/>
            <a:ext cx="7167563" cy="5378468"/>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4034" name="Picture 2"/>
          <p:cNvPicPr>
            <a:picLocks noGrp="1" noChangeAspect="1" noChangeArrowheads="1"/>
          </p:cNvPicPr>
          <p:nvPr>
            <p:ph idx="1"/>
          </p:nvPr>
        </p:nvPicPr>
        <p:blipFill>
          <a:blip r:embed="rId3" cstate="print"/>
          <a:srcRect/>
          <a:stretch>
            <a:fillRect/>
          </a:stretch>
        </p:blipFill>
        <p:spPr bwMode="auto">
          <a:xfrm>
            <a:off x="762000" y="228600"/>
            <a:ext cx="7082569" cy="5265403"/>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5058" name="Picture 2"/>
          <p:cNvPicPr>
            <a:picLocks noGrp="1" noChangeAspect="1" noChangeArrowheads="1"/>
          </p:cNvPicPr>
          <p:nvPr>
            <p:ph idx="1"/>
          </p:nvPr>
        </p:nvPicPr>
        <p:blipFill>
          <a:blip r:embed="rId3" cstate="print"/>
          <a:srcRect/>
          <a:stretch>
            <a:fillRect/>
          </a:stretch>
        </p:blipFill>
        <p:spPr bwMode="auto">
          <a:xfrm>
            <a:off x="533400" y="381000"/>
            <a:ext cx="8001000" cy="6028835"/>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6082" name="Picture 2"/>
          <p:cNvPicPr>
            <a:picLocks noGrp="1" noChangeAspect="1" noChangeArrowheads="1"/>
          </p:cNvPicPr>
          <p:nvPr>
            <p:ph idx="1"/>
          </p:nvPr>
        </p:nvPicPr>
        <p:blipFill>
          <a:blip r:embed="rId3" cstate="print"/>
          <a:srcRect/>
          <a:stretch>
            <a:fillRect/>
          </a:stretch>
        </p:blipFill>
        <p:spPr bwMode="auto">
          <a:xfrm>
            <a:off x="381000" y="0"/>
            <a:ext cx="7848600" cy="5795890"/>
          </a:xfrm>
          <a:prstGeom prst="rect">
            <a:avLst/>
          </a:prstGeom>
          <a:noFill/>
          <a:ln w="9525">
            <a:noFill/>
            <a:miter lim="800000"/>
            <a:headEnd/>
            <a:tailEnd/>
          </a:ln>
        </p:spPr>
      </p:pic>
      <p:sp>
        <p:nvSpPr>
          <p:cNvPr id="5" name="TextBox 4"/>
          <p:cNvSpPr txBox="1"/>
          <p:nvPr/>
        </p:nvSpPr>
        <p:spPr>
          <a:xfrm>
            <a:off x="533400" y="6096000"/>
            <a:ext cx="4567148" cy="369332"/>
          </a:xfrm>
          <a:prstGeom prst="rect">
            <a:avLst/>
          </a:prstGeom>
          <a:noFill/>
        </p:spPr>
        <p:txBody>
          <a:bodyPr wrap="none" rtlCol="0">
            <a:spAutoFit/>
          </a:bodyPr>
          <a:lstStyle/>
          <a:p>
            <a:r>
              <a:rPr lang="en-US" dirty="0" smtClean="0"/>
              <a:t>Close to 2 dozen different forensic techniques</a:t>
            </a: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cstate="print"/>
          <a:srcRect/>
          <a:stretch>
            <a:fillRect/>
          </a:stretch>
        </p:blipFill>
        <p:spPr bwMode="auto">
          <a:xfrm>
            <a:off x="685800" y="3962400"/>
            <a:ext cx="7268308" cy="2362200"/>
          </a:xfrm>
          <a:prstGeom prst="rect">
            <a:avLst/>
          </a:prstGeom>
          <a:noFill/>
          <a:ln w="9525">
            <a:noFill/>
            <a:miter lim="800000"/>
            <a:headEnd/>
            <a:tailEnd/>
          </a:ln>
        </p:spPr>
      </p:pic>
      <p:pic>
        <p:nvPicPr>
          <p:cNvPr id="17411" name="Picture 3"/>
          <p:cNvPicPr>
            <a:picLocks noChangeAspect="1" noChangeArrowheads="1"/>
          </p:cNvPicPr>
          <p:nvPr/>
        </p:nvPicPr>
        <p:blipFill>
          <a:blip r:embed="rId4" cstate="print"/>
          <a:srcRect/>
          <a:stretch>
            <a:fillRect/>
          </a:stretch>
        </p:blipFill>
        <p:spPr bwMode="auto">
          <a:xfrm>
            <a:off x="762000" y="1295400"/>
            <a:ext cx="6477000" cy="2420169"/>
          </a:xfrm>
          <a:prstGeom prst="rect">
            <a:avLst/>
          </a:prstGeom>
          <a:noFill/>
          <a:ln w="9525">
            <a:noFill/>
            <a:miter lim="800000"/>
            <a:headEnd/>
            <a:tailEnd/>
          </a:ln>
        </p:spPr>
      </p:pic>
      <p:sp>
        <p:nvSpPr>
          <p:cNvPr id="6" name="TextBox 5"/>
          <p:cNvSpPr txBox="1"/>
          <p:nvPr/>
        </p:nvSpPr>
        <p:spPr>
          <a:xfrm>
            <a:off x="304800" y="304800"/>
            <a:ext cx="2514600" cy="369332"/>
          </a:xfrm>
          <a:prstGeom prst="rect">
            <a:avLst/>
          </a:prstGeom>
          <a:noFill/>
        </p:spPr>
        <p:txBody>
          <a:bodyPr wrap="square" rtlCol="0">
            <a:spAutoFit/>
          </a:bodyPr>
          <a:lstStyle/>
          <a:p>
            <a:r>
              <a:rPr lang="en-US" b="1" dirty="0" smtClean="0"/>
              <a:t>Cloning</a:t>
            </a:r>
            <a:endParaRPr lang="en-US" b="1"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Grp="1" noChangeAspect="1" noChangeArrowheads="1"/>
          </p:cNvPicPr>
          <p:nvPr>
            <p:ph idx="1"/>
          </p:nvPr>
        </p:nvPicPr>
        <p:blipFill>
          <a:blip r:embed="rId3" cstate="print"/>
          <a:srcRect/>
          <a:stretch>
            <a:fillRect/>
          </a:stretch>
        </p:blipFill>
        <p:spPr bwMode="auto">
          <a:xfrm>
            <a:off x="304800" y="0"/>
            <a:ext cx="8229600" cy="2635729"/>
          </a:xfrm>
          <a:prstGeom prst="rect">
            <a:avLst/>
          </a:prstGeom>
          <a:noFill/>
          <a:ln w="9525">
            <a:noFill/>
            <a:miter lim="800000"/>
            <a:headEnd/>
            <a:tailEnd/>
          </a:ln>
        </p:spPr>
      </p:pic>
      <p:sp>
        <p:nvSpPr>
          <p:cNvPr id="5" name="TextBox 4"/>
          <p:cNvSpPr txBox="1"/>
          <p:nvPr/>
        </p:nvSpPr>
        <p:spPr>
          <a:xfrm>
            <a:off x="228600" y="2667000"/>
            <a:ext cx="8153400" cy="923330"/>
          </a:xfrm>
          <a:prstGeom prst="rect">
            <a:avLst/>
          </a:prstGeom>
          <a:noFill/>
        </p:spPr>
        <p:txBody>
          <a:bodyPr wrap="square" rtlCol="0">
            <a:spAutoFit/>
          </a:bodyPr>
          <a:lstStyle/>
          <a:p>
            <a:r>
              <a:rPr lang="en-US" b="1" dirty="0" smtClean="0"/>
              <a:t>July 2008:</a:t>
            </a:r>
            <a:r>
              <a:rPr lang="en-US" dirty="0" smtClean="0"/>
              <a:t> This photo of </a:t>
            </a:r>
            <a:r>
              <a:rPr lang="en-US" dirty="0" smtClean="0"/>
              <a:t>Britian's</a:t>
            </a:r>
            <a:r>
              <a:rPr lang="en-US" dirty="0" smtClean="0"/>
              <a:t> Prince William appeared on the pages of </a:t>
            </a:r>
            <a:r>
              <a:rPr lang="en-US" i="1" dirty="0" smtClean="0"/>
              <a:t>The Sun</a:t>
            </a:r>
            <a:r>
              <a:rPr lang="en-US" dirty="0" smtClean="0"/>
              <a:t>. A person in the back of the boat was digitally removed from this photo (except for their knee). </a:t>
            </a:r>
            <a:r>
              <a:rPr lang="en-US" i="1" dirty="0" smtClean="0"/>
              <a:t>The Metro</a:t>
            </a:r>
            <a:r>
              <a:rPr lang="en-US" dirty="0" smtClean="0"/>
              <a:t> ran the unaltered photo, as did the on-line version of </a:t>
            </a:r>
            <a:r>
              <a:rPr lang="en-US" i="1" dirty="0" smtClean="0"/>
              <a:t>The Sun</a:t>
            </a:r>
            <a:r>
              <a:rPr lang="en-US" dirty="0" smtClean="0"/>
              <a:t>.</a:t>
            </a:r>
            <a:endParaRPr lang="en-US" dirty="0"/>
          </a:p>
        </p:txBody>
      </p:sp>
      <p:pic>
        <p:nvPicPr>
          <p:cNvPr id="14339" name="Picture 3"/>
          <p:cNvPicPr>
            <a:picLocks noChangeAspect="1" noChangeArrowheads="1"/>
          </p:cNvPicPr>
          <p:nvPr/>
        </p:nvPicPr>
        <p:blipFill>
          <a:blip r:embed="rId4" cstate="print"/>
          <a:srcRect/>
          <a:stretch>
            <a:fillRect/>
          </a:stretch>
        </p:blipFill>
        <p:spPr bwMode="auto">
          <a:xfrm>
            <a:off x="304800" y="3581400"/>
            <a:ext cx="4029075" cy="1905000"/>
          </a:xfrm>
          <a:prstGeom prst="rect">
            <a:avLst/>
          </a:prstGeom>
          <a:noFill/>
          <a:ln w="9525">
            <a:noFill/>
            <a:miter lim="800000"/>
            <a:headEnd/>
            <a:tailEnd/>
          </a:ln>
        </p:spPr>
      </p:pic>
      <p:sp>
        <p:nvSpPr>
          <p:cNvPr id="7" name="TextBox 6"/>
          <p:cNvSpPr txBox="1"/>
          <p:nvPr/>
        </p:nvSpPr>
        <p:spPr>
          <a:xfrm>
            <a:off x="304800" y="5657671"/>
            <a:ext cx="8839200" cy="1200329"/>
          </a:xfrm>
          <a:prstGeom prst="rect">
            <a:avLst/>
          </a:prstGeom>
          <a:noFill/>
        </p:spPr>
        <p:txBody>
          <a:bodyPr wrap="square" rtlCol="0">
            <a:spAutoFit/>
          </a:bodyPr>
          <a:lstStyle/>
          <a:p>
            <a:r>
              <a:rPr lang="en-US" b="1" dirty="0" smtClean="0"/>
              <a:t>August 2007:</a:t>
            </a:r>
            <a:r>
              <a:rPr lang="en-US" dirty="0" smtClean="0"/>
              <a:t> The French Magazine </a:t>
            </a:r>
            <a:r>
              <a:rPr lang="en-US" i="1" dirty="0" smtClean="0"/>
              <a:t>Paris Match</a:t>
            </a:r>
            <a:r>
              <a:rPr lang="en-US" dirty="0" smtClean="0"/>
              <a:t> altered this photograph of French President Nicolas </a:t>
            </a:r>
            <a:r>
              <a:rPr lang="en-US" dirty="0" smtClean="0"/>
              <a:t>Sarkozy</a:t>
            </a:r>
            <a:r>
              <a:rPr lang="en-US" dirty="0" smtClean="0"/>
              <a:t> by removing some body fat. The magazine said it had tried adjusting the lighting on the picture. "The correction was exaggerated during the printing process," the magazine said.</a:t>
            </a: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cstate="print"/>
          <a:srcRect/>
          <a:stretch>
            <a:fillRect/>
          </a:stretch>
        </p:blipFill>
        <p:spPr bwMode="auto">
          <a:xfrm>
            <a:off x="990600" y="0"/>
            <a:ext cx="6172200" cy="4242517"/>
          </a:xfrm>
          <a:prstGeom prst="rect">
            <a:avLst/>
          </a:prstGeom>
          <a:noFill/>
          <a:ln w="9525">
            <a:noFill/>
            <a:miter lim="800000"/>
            <a:headEnd/>
            <a:tailEnd/>
          </a:ln>
        </p:spPr>
      </p:pic>
      <p:sp>
        <p:nvSpPr>
          <p:cNvPr id="5" name="TextBox 4"/>
          <p:cNvSpPr txBox="1"/>
          <p:nvPr/>
        </p:nvSpPr>
        <p:spPr>
          <a:xfrm>
            <a:off x="0" y="4800600"/>
            <a:ext cx="9144000" cy="1477328"/>
          </a:xfrm>
          <a:prstGeom prst="rect">
            <a:avLst/>
          </a:prstGeom>
          <a:noFill/>
        </p:spPr>
        <p:txBody>
          <a:bodyPr wrap="square" rtlCol="0">
            <a:spAutoFit/>
          </a:bodyPr>
          <a:lstStyle/>
          <a:p>
            <a:r>
              <a:rPr lang="en-US" b="1" dirty="0" smtClean="0"/>
              <a:t>July 2007:</a:t>
            </a:r>
            <a:r>
              <a:rPr lang="en-US" dirty="0" smtClean="0"/>
              <a:t> This cover of Redbook magazine shows a heavily re-touched (and thinner) image of singer and actress Faith Hill. Redbook was accused of contributing to the unattainable body image created by digital re-touching. In response, Redbook's editor in chief Stacy Morrison said, "The retouching we did on Faith Hill's photo for the July cover of Redbook is completely in line with industry standards.</a:t>
            </a:r>
            <a:endParaRPr lang="en-US" dirty="0"/>
          </a:p>
        </p:txBody>
      </p:sp>
      <p:sp>
        <p:nvSpPr>
          <p:cNvPr id="6" name="TextBox 5"/>
          <p:cNvSpPr txBox="1"/>
          <p:nvPr/>
        </p:nvSpPr>
        <p:spPr>
          <a:xfrm>
            <a:off x="5486400" y="6488668"/>
            <a:ext cx="3360407" cy="369332"/>
          </a:xfrm>
          <a:prstGeom prst="rect">
            <a:avLst/>
          </a:prstGeom>
          <a:noFill/>
        </p:spPr>
        <p:txBody>
          <a:bodyPr wrap="none" rtlCol="0">
            <a:spAutoFit/>
          </a:bodyPr>
          <a:lstStyle/>
          <a:p>
            <a:r>
              <a:rPr lang="en-US" dirty="0" smtClean="0"/>
              <a:t>http://www.stinkyjournalism.org/</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1070</TotalTime>
  <Words>989</Words>
  <Application>Microsoft Office PowerPoint</Application>
  <PresentationFormat>On-screen Show (4:3)</PresentationFormat>
  <Paragraphs>99</Paragraphs>
  <Slides>44</Slides>
  <Notes>44</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Digital Forensics  Curtis Laketek</vt:lpstr>
      <vt:lpstr>Hany Farid </vt:lpstr>
      <vt:lpstr>What is Digital Forensics?</vt:lpstr>
      <vt:lpstr>Art Forensics</vt:lpstr>
      <vt:lpstr>Why is this important?</vt:lpstr>
      <vt:lpstr>Media</vt:lpstr>
      <vt:lpstr>Slide 7</vt:lpstr>
      <vt:lpstr>Slide 8</vt:lpstr>
      <vt:lpstr>Computer Generated or Photographic? </vt:lpstr>
      <vt:lpstr>Slide 10</vt:lpstr>
      <vt:lpstr>Slide 11</vt:lpstr>
      <vt:lpstr>Slide 12</vt:lpstr>
      <vt:lpstr>Slide 13</vt:lpstr>
      <vt:lpstr>Slide 14</vt:lpstr>
      <vt:lpstr>Slide 15</vt:lpstr>
      <vt:lpstr>How is this done?</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Light Detection in 3D</vt:lpstr>
      <vt:lpstr>Slide 35</vt:lpstr>
      <vt:lpstr>Slide 36</vt:lpstr>
      <vt:lpstr>Slide 37</vt:lpstr>
      <vt:lpstr>Slide 38</vt:lpstr>
      <vt:lpstr>Slide 39</vt:lpstr>
      <vt:lpstr>Slide 40</vt:lpstr>
      <vt:lpstr>Slide 41</vt:lpstr>
      <vt:lpstr>Slide 42</vt:lpstr>
      <vt:lpstr>Slide 43</vt:lpstr>
      <vt:lpstr>Slide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Forensics</dc:title>
  <dc:creator>NewImage</dc:creator>
  <cp:lastModifiedBy>NewImage</cp:lastModifiedBy>
  <cp:revision>34</cp:revision>
  <dcterms:created xsi:type="dcterms:W3CDTF">2009-11-05T02:43:34Z</dcterms:created>
  <dcterms:modified xsi:type="dcterms:W3CDTF">2009-11-05T20:33:57Z</dcterms:modified>
</cp:coreProperties>
</file>