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1" r:id="rId3"/>
    <p:sldId id="351" r:id="rId4"/>
    <p:sldId id="451" r:id="rId5"/>
    <p:sldId id="454" r:id="rId6"/>
    <p:sldId id="453" r:id="rId7"/>
    <p:sldId id="445" r:id="rId8"/>
    <p:sldId id="446" r:id="rId9"/>
    <p:sldId id="447" r:id="rId10"/>
    <p:sldId id="448" r:id="rId11"/>
    <p:sldId id="449" r:id="rId12"/>
    <p:sldId id="450" r:id="rId13"/>
    <p:sldId id="3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4671" autoAdjust="0"/>
  </p:normalViewPr>
  <p:slideViewPr>
    <p:cSldViewPr snapToGrid="0">
      <p:cViewPr varScale="1">
        <p:scale>
          <a:sx n="106" d="100"/>
          <a:sy n="106" d="100"/>
        </p:scale>
        <p:origin x="1098" y="108"/>
      </p:cViewPr>
      <p:guideLst>
        <p:guide orient="horz" pos="2160"/>
        <p:guide pos="2880"/>
      </p:guideLst>
    </p:cSldViewPr>
  </p:slideViewPr>
  <p:outlineViewPr>
    <p:cViewPr>
      <p:scale>
        <a:sx n="33" d="100"/>
        <a:sy n="33" d="100"/>
      </p:scale>
      <p:origin x="0" y="46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AF76F0-7138-4B52-AFE7-908D02AA6B96}" type="datetimeFigureOut">
              <a:rPr lang="en-US" smtClean="0"/>
              <a:t>5/3/2015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EFF81D-A57D-4801-A21E-43D8EE96E5FB}" type="slidenum">
              <a:rPr lang="en-US" smtClean="0"/>
              <a:t>‹#›</a:t>
            </a:fld>
            <a:endParaRPr lang="en-US"/>
          </a:p>
        </p:txBody>
      </p:sp>
    </p:spTree>
    <p:extLst>
      <p:ext uri="{BB962C8B-B14F-4D97-AF65-F5344CB8AC3E}">
        <p14:creationId xmlns:p14="http://schemas.microsoft.com/office/powerpoint/2010/main" val="960740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FF81D-A57D-4801-A21E-43D8EE96E5FB}" type="slidenum">
              <a:rPr lang="en-US" smtClean="0"/>
              <a:t>8</a:t>
            </a:fld>
            <a:endParaRPr lang="en-US"/>
          </a:p>
        </p:txBody>
      </p:sp>
    </p:spTree>
    <p:extLst>
      <p:ext uri="{BB962C8B-B14F-4D97-AF65-F5344CB8AC3E}">
        <p14:creationId xmlns:p14="http://schemas.microsoft.com/office/powerpoint/2010/main" val="2937077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FF81D-A57D-4801-A21E-43D8EE96E5FB}" type="slidenum">
              <a:rPr lang="en-US" smtClean="0"/>
              <a:t>9</a:t>
            </a:fld>
            <a:endParaRPr lang="en-US"/>
          </a:p>
        </p:txBody>
      </p:sp>
    </p:spTree>
    <p:extLst>
      <p:ext uri="{BB962C8B-B14F-4D97-AF65-F5344CB8AC3E}">
        <p14:creationId xmlns:p14="http://schemas.microsoft.com/office/powerpoint/2010/main" val="2937077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FF81D-A57D-4801-A21E-43D8EE96E5FB}" type="slidenum">
              <a:rPr lang="en-US" smtClean="0"/>
              <a:t>10</a:t>
            </a:fld>
            <a:endParaRPr lang="en-US"/>
          </a:p>
        </p:txBody>
      </p:sp>
    </p:spTree>
    <p:extLst>
      <p:ext uri="{BB962C8B-B14F-4D97-AF65-F5344CB8AC3E}">
        <p14:creationId xmlns:p14="http://schemas.microsoft.com/office/powerpoint/2010/main" val="2937077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FF81D-A57D-4801-A21E-43D8EE96E5FB}" type="slidenum">
              <a:rPr lang="en-US" smtClean="0"/>
              <a:t>11</a:t>
            </a:fld>
            <a:endParaRPr lang="en-US"/>
          </a:p>
        </p:txBody>
      </p:sp>
    </p:spTree>
    <p:extLst>
      <p:ext uri="{BB962C8B-B14F-4D97-AF65-F5344CB8AC3E}">
        <p14:creationId xmlns:p14="http://schemas.microsoft.com/office/powerpoint/2010/main" val="2937077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FF81D-A57D-4801-A21E-43D8EE96E5FB}" type="slidenum">
              <a:rPr lang="en-US" smtClean="0"/>
              <a:t>12</a:t>
            </a:fld>
            <a:endParaRPr lang="en-US"/>
          </a:p>
        </p:txBody>
      </p:sp>
    </p:spTree>
    <p:extLst>
      <p:ext uri="{BB962C8B-B14F-4D97-AF65-F5344CB8AC3E}">
        <p14:creationId xmlns:p14="http://schemas.microsoft.com/office/powerpoint/2010/main" val="2937077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569DC9-540C-4B4F-A3F0-6B18EA7EF1A9}" type="datetimeFigureOut">
              <a:rPr lang="en-US" smtClean="0"/>
              <a:t>5/3/2015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1099B-5327-4001-94FB-89704CCDFA64}" type="slidenum">
              <a:rPr lang="en-US" smtClean="0"/>
              <a:t>‹#›</a:t>
            </a:fld>
            <a:endParaRPr lang="en-US"/>
          </a:p>
        </p:txBody>
      </p:sp>
    </p:spTree>
    <p:extLst>
      <p:ext uri="{BB962C8B-B14F-4D97-AF65-F5344CB8AC3E}">
        <p14:creationId xmlns:p14="http://schemas.microsoft.com/office/powerpoint/2010/main" val="20188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569DC9-540C-4B4F-A3F0-6B18EA7EF1A9}" type="datetimeFigureOut">
              <a:rPr lang="en-US" smtClean="0"/>
              <a:t>5/3/2015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1099B-5327-4001-94FB-89704CCDFA64}" type="slidenum">
              <a:rPr lang="en-US" smtClean="0"/>
              <a:t>‹#›</a:t>
            </a:fld>
            <a:endParaRPr lang="en-US"/>
          </a:p>
        </p:txBody>
      </p:sp>
    </p:spTree>
    <p:extLst>
      <p:ext uri="{BB962C8B-B14F-4D97-AF65-F5344CB8AC3E}">
        <p14:creationId xmlns:p14="http://schemas.microsoft.com/office/powerpoint/2010/main" val="3821265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569DC9-540C-4B4F-A3F0-6B18EA7EF1A9}" type="datetimeFigureOut">
              <a:rPr lang="en-US" smtClean="0"/>
              <a:t>5/3/2015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1099B-5327-4001-94FB-89704CCDFA64}" type="slidenum">
              <a:rPr lang="en-US" smtClean="0"/>
              <a:t>‹#›</a:t>
            </a:fld>
            <a:endParaRPr lang="en-US"/>
          </a:p>
        </p:txBody>
      </p:sp>
    </p:spTree>
    <p:extLst>
      <p:ext uri="{BB962C8B-B14F-4D97-AF65-F5344CB8AC3E}">
        <p14:creationId xmlns:p14="http://schemas.microsoft.com/office/powerpoint/2010/main" val="2118842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alpha val="23000"/>
              </a:srgbClr>
            </a:gs>
            <a:gs pos="18000">
              <a:schemeClr val="bg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569DC9-540C-4B4F-A3F0-6B18EA7EF1A9}" type="datetimeFigureOut">
              <a:rPr lang="en-US" smtClean="0"/>
              <a:t>5/3/2015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1099B-5327-4001-94FB-89704CCDFA64}" type="slidenum">
              <a:rPr lang="en-US" smtClean="0"/>
              <a:t>‹#›</a:t>
            </a:fld>
            <a:endParaRPr lang="en-US"/>
          </a:p>
        </p:txBody>
      </p:sp>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95275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952750" y="0"/>
            <a:ext cx="619125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flipH="1" flipV="1">
            <a:off x="2952750" y="304799"/>
            <a:ext cx="247650" cy="161925"/>
          </a:xfrm>
          <a:prstGeom prst="triangle">
            <a:avLst>
              <a:gd name="adj" fmla="val 10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endCxn id="9" idx="0"/>
          </p:cNvCxnSpPr>
          <p:nvPr/>
        </p:nvCxnSpPr>
        <p:spPr>
          <a:xfrm>
            <a:off x="0" y="466724"/>
            <a:ext cx="2952750"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952750" y="304799"/>
            <a:ext cx="247650" cy="161926"/>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9" idx="2"/>
          </p:cNvCxnSpPr>
          <p:nvPr/>
        </p:nvCxnSpPr>
        <p:spPr>
          <a:xfrm>
            <a:off x="3200400" y="304799"/>
            <a:ext cx="5943600" cy="1"/>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4654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choi2012@knights.ucf.edu" TargetMode="External"/><Relationship Id="rId2" Type="http://schemas.openxmlformats.org/officeDocument/2006/relationships/hyperlink" Target="mailto:kumar.raghav@knights.ucf.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b="1" dirty="0" smtClean="0"/>
              <a:t/>
            </a:r>
            <a:br>
              <a:rPr lang="en-US" sz="4000" b="1" dirty="0" smtClean="0"/>
            </a:br>
            <a:r>
              <a:rPr lang="en-US" sz="4000" b="1" dirty="0" smtClean="0"/>
              <a:t>University </a:t>
            </a:r>
            <a:r>
              <a:rPr lang="en-US" sz="4000" b="1" dirty="0"/>
              <a:t>of Central Florida</a:t>
            </a:r>
            <a:br>
              <a:rPr lang="en-US" sz="4000" b="1" dirty="0"/>
            </a:br>
            <a:r>
              <a:rPr lang="en-US" sz="4000" b="1" dirty="0"/>
              <a:t>COP 2500 </a:t>
            </a:r>
            <a:r>
              <a:rPr lang="en-US" sz="4000" b="1" dirty="0" smtClean="0"/>
              <a:t/>
            </a:r>
            <a:br>
              <a:rPr lang="en-US" sz="4000" b="1" dirty="0" smtClean="0"/>
            </a:br>
            <a:r>
              <a:rPr lang="en-US" sz="4000" b="1" dirty="0" smtClean="0"/>
              <a:t>Concepts </a:t>
            </a:r>
            <a:r>
              <a:rPr lang="en-US" sz="4000" b="1" dirty="0"/>
              <a:t>in Computer Science</a:t>
            </a:r>
            <a:br>
              <a:rPr lang="en-US" sz="4000" b="1" dirty="0"/>
            </a:br>
            <a:r>
              <a:rPr lang="en-US" sz="4000" b="1" dirty="0" smtClean="0"/>
              <a:t>Fall 2014</a:t>
            </a:r>
            <a:endParaRPr lang="en-US" sz="4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6067425"/>
            <a:ext cx="730567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8707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a:t>
            </a:r>
            <a:endParaRPr lang="en-US" dirty="0"/>
          </a:p>
        </p:txBody>
      </p:sp>
      <p:sp>
        <p:nvSpPr>
          <p:cNvPr id="3" name="Content Placeholder 2"/>
          <p:cNvSpPr>
            <a:spLocks noGrp="1"/>
          </p:cNvSpPr>
          <p:nvPr>
            <p:ph idx="1"/>
          </p:nvPr>
        </p:nvSpPr>
        <p:spPr>
          <a:xfrm>
            <a:off x="457200" y="1187355"/>
            <a:ext cx="8229600" cy="5670645"/>
          </a:xfrm>
        </p:spPr>
        <p:txBody>
          <a:bodyPr>
            <a:normAutofit/>
          </a:bodyPr>
          <a:lstStyle/>
          <a:p>
            <a:r>
              <a:rPr lang="en-US" dirty="0" smtClean="0"/>
              <a:t>HTML image basics</a:t>
            </a:r>
          </a:p>
          <a:p>
            <a:pPr lvl="1"/>
            <a:r>
              <a:rPr lang="en-US" dirty="0" smtClean="0"/>
              <a:t>Using the &lt;map&gt; tag – tag element for an image map </a:t>
            </a:r>
          </a:p>
          <a:p>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87178170"/>
              </p:ext>
            </p:extLst>
          </p:nvPr>
        </p:nvGraphicFramePr>
        <p:xfrm>
          <a:off x="1059979" y="2952849"/>
          <a:ext cx="7333394" cy="1112520"/>
        </p:xfrm>
        <a:graphic>
          <a:graphicData uri="http://schemas.openxmlformats.org/drawingml/2006/table">
            <a:tbl>
              <a:tblPr firstRow="1" bandRow="1">
                <a:tableStyleId>{5202B0CA-FC54-4496-8BCA-5EF66A818D29}</a:tableStyleId>
              </a:tblPr>
              <a:tblGrid>
                <a:gridCol w="1069072"/>
                <a:gridCol w="6264322"/>
              </a:tblGrid>
              <a:tr h="370840">
                <a:tc>
                  <a:txBody>
                    <a:bodyPr/>
                    <a:lstStyle/>
                    <a:p>
                      <a:r>
                        <a:rPr lang="en-US" dirty="0" smtClean="0"/>
                        <a:t>Attribute</a:t>
                      </a:r>
                      <a:endParaRPr lang="en-US" dirty="0"/>
                    </a:p>
                  </a:txBody>
                  <a:tcPr/>
                </a:tc>
                <a:tc>
                  <a:txBody>
                    <a:bodyPr/>
                    <a:lstStyle/>
                    <a:p>
                      <a:r>
                        <a:rPr lang="en-US" dirty="0" smtClean="0"/>
                        <a:t>Description</a:t>
                      </a:r>
                      <a:endParaRPr lang="en-US" dirty="0"/>
                    </a:p>
                  </a:txBody>
                  <a:tcPr/>
                </a:tc>
              </a:tr>
              <a:tr h="370840">
                <a:tc>
                  <a:txBody>
                    <a:bodyPr/>
                    <a:lstStyle/>
                    <a:p>
                      <a:r>
                        <a:rPr lang="en-US" dirty="0" smtClean="0"/>
                        <a:t>ID</a:t>
                      </a:r>
                      <a:endParaRPr lang="en-US" dirty="0"/>
                    </a:p>
                  </a:txBody>
                  <a:tcPr/>
                </a:tc>
                <a:tc>
                  <a:txBody>
                    <a:bodyPr/>
                    <a:lstStyle/>
                    <a:p>
                      <a:r>
                        <a:rPr lang="en-US" dirty="0" smtClean="0"/>
                        <a:t>Name of the image map</a:t>
                      </a:r>
                      <a:endParaRPr lang="en-US" dirty="0"/>
                    </a:p>
                  </a:txBody>
                  <a:tcPr/>
                </a:tc>
              </a:tr>
              <a:tr h="370840">
                <a:tc>
                  <a:txBody>
                    <a:bodyPr/>
                    <a:lstStyle/>
                    <a:p>
                      <a:r>
                        <a:rPr lang="en-US" dirty="0" smtClean="0"/>
                        <a:t>NAME</a:t>
                      </a:r>
                      <a:endParaRPr lang="en-US" dirty="0"/>
                    </a:p>
                  </a:txBody>
                  <a:tcPr/>
                </a:tc>
                <a:tc>
                  <a:txBody>
                    <a:bodyPr/>
                    <a:lstStyle/>
                    <a:p>
                      <a:r>
                        <a:rPr lang="en-US" dirty="0" smtClean="0"/>
                        <a:t>Also</a:t>
                      </a:r>
                      <a:r>
                        <a:rPr lang="en-US" baseline="0" dirty="0" smtClean="0"/>
                        <a:t> the name of the image map</a:t>
                      </a:r>
                      <a:endParaRPr lang="en-US" dirty="0"/>
                    </a:p>
                  </a:txBody>
                  <a:tcPr/>
                </a:tc>
              </a:tr>
            </a:tbl>
          </a:graphicData>
        </a:graphic>
      </p:graphicFrame>
    </p:spTree>
    <p:extLst>
      <p:ext uri="{BB962C8B-B14F-4D97-AF65-F5344CB8AC3E}">
        <p14:creationId xmlns:p14="http://schemas.microsoft.com/office/powerpoint/2010/main" val="3462249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a:t>
            </a:r>
            <a:endParaRPr lang="en-US" dirty="0"/>
          </a:p>
        </p:txBody>
      </p:sp>
      <p:sp>
        <p:nvSpPr>
          <p:cNvPr id="3" name="Content Placeholder 2"/>
          <p:cNvSpPr>
            <a:spLocks noGrp="1"/>
          </p:cNvSpPr>
          <p:nvPr>
            <p:ph idx="1"/>
          </p:nvPr>
        </p:nvSpPr>
        <p:spPr>
          <a:xfrm>
            <a:off x="457200" y="1187355"/>
            <a:ext cx="8229600" cy="5670645"/>
          </a:xfrm>
        </p:spPr>
        <p:txBody>
          <a:bodyPr>
            <a:normAutofit/>
          </a:bodyPr>
          <a:lstStyle/>
          <a:p>
            <a:r>
              <a:rPr lang="en-US" dirty="0" smtClean="0"/>
              <a:t>HTML image basics</a:t>
            </a:r>
          </a:p>
          <a:p>
            <a:pPr lvl="1"/>
            <a:r>
              <a:rPr lang="en-US" dirty="0" smtClean="0"/>
              <a:t>Using the &lt;area&gt; tag – tag element to define the clickable areas of an image map </a:t>
            </a:r>
          </a:p>
          <a:p>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1059897"/>
              </p:ext>
            </p:extLst>
          </p:nvPr>
        </p:nvGraphicFramePr>
        <p:xfrm>
          <a:off x="1059978" y="2952849"/>
          <a:ext cx="7647293" cy="1854200"/>
        </p:xfrm>
        <a:graphic>
          <a:graphicData uri="http://schemas.openxmlformats.org/drawingml/2006/table">
            <a:tbl>
              <a:tblPr firstRow="1" bandRow="1">
                <a:tableStyleId>{5202B0CA-FC54-4496-8BCA-5EF66A818D29}</a:tableStyleId>
              </a:tblPr>
              <a:tblGrid>
                <a:gridCol w="1114833"/>
                <a:gridCol w="6532460"/>
              </a:tblGrid>
              <a:tr h="370840">
                <a:tc>
                  <a:txBody>
                    <a:bodyPr/>
                    <a:lstStyle/>
                    <a:p>
                      <a:r>
                        <a:rPr lang="en-US" dirty="0" smtClean="0"/>
                        <a:t>Attribute</a:t>
                      </a:r>
                      <a:endParaRPr lang="en-US" dirty="0"/>
                    </a:p>
                  </a:txBody>
                  <a:tcPr/>
                </a:tc>
                <a:tc>
                  <a:txBody>
                    <a:bodyPr/>
                    <a:lstStyle/>
                    <a:p>
                      <a:r>
                        <a:rPr lang="en-US" dirty="0" smtClean="0"/>
                        <a:t>Description</a:t>
                      </a:r>
                      <a:endParaRPr lang="en-US" dirty="0"/>
                    </a:p>
                  </a:txBody>
                  <a:tcPr/>
                </a:tc>
              </a:tr>
              <a:tr h="370840">
                <a:tc>
                  <a:txBody>
                    <a:bodyPr/>
                    <a:lstStyle/>
                    <a:p>
                      <a:r>
                        <a:rPr lang="en-US" dirty="0" smtClean="0"/>
                        <a:t>ALT</a:t>
                      </a:r>
                      <a:endParaRPr lang="en-US" dirty="0"/>
                    </a:p>
                  </a:txBody>
                  <a:tcPr/>
                </a:tc>
                <a:tc>
                  <a:txBody>
                    <a:bodyPr/>
                    <a:lstStyle/>
                    <a:p>
                      <a:r>
                        <a:rPr lang="en-US" dirty="0" smtClean="0"/>
                        <a:t>What happens when the user clicks</a:t>
                      </a:r>
                      <a:endParaRPr lang="en-US" dirty="0"/>
                    </a:p>
                  </a:txBody>
                  <a:tcPr/>
                </a:tc>
              </a:tr>
              <a:tr h="370840">
                <a:tc>
                  <a:txBody>
                    <a:bodyPr/>
                    <a:lstStyle/>
                    <a:p>
                      <a:r>
                        <a:rPr lang="en-US" dirty="0" smtClean="0"/>
                        <a:t>COORDS</a:t>
                      </a:r>
                      <a:endParaRPr lang="en-US" dirty="0"/>
                    </a:p>
                  </a:txBody>
                  <a:tcPr/>
                </a:tc>
                <a:tc>
                  <a:txBody>
                    <a:bodyPr/>
                    <a:lstStyle/>
                    <a:p>
                      <a:r>
                        <a:rPr lang="en-US" dirty="0" smtClean="0"/>
                        <a:t>Shape</a:t>
                      </a:r>
                      <a:r>
                        <a:rPr lang="en-US" baseline="0" dirty="0" smtClean="0"/>
                        <a:t> of the rectangle, circle, or polygon in </a:t>
                      </a:r>
                      <a:r>
                        <a:rPr lang="en-US" baseline="0" dirty="0" err="1" smtClean="0"/>
                        <a:t>x,y</a:t>
                      </a:r>
                      <a:r>
                        <a:rPr lang="en-US" baseline="0" dirty="0" smtClean="0"/>
                        <a:t> pixel coordinates</a:t>
                      </a:r>
                      <a:endParaRPr lang="en-US" dirty="0"/>
                    </a:p>
                  </a:txBody>
                  <a:tcPr/>
                </a:tc>
              </a:tr>
              <a:tr h="370840">
                <a:tc>
                  <a:txBody>
                    <a:bodyPr/>
                    <a:lstStyle/>
                    <a:p>
                      <a:r>
                        <a:rPr lang="en-US" dirty="0" smtClean="0"/>
                        <a:t>HREF</a:t>
                      </a:r>
                      <a:endParaRPr lang="en-US" dirty="0"/>
                    </a:p>
                  </a:txBody>
                  <a:tcPr/>
                </a:tc>
                <a:tc>
                  <a:txBody>
                    <a:bodyPr/>
                    <a:lstStyle/>
                    <a:p>
                      <a:r>
                        <a:rPr lang="en-US" dirty="0" smtClean="0"/>
                        <a:t>Address of the page that will appear when the</a:t>
                      </a:r>
                      <a:r>
                        <a:rPr lang="en-US" baseline="0" dirty="0" smtClean="0"/>
                        <a:t> user clicks in the area</a:t>
                      </a:r>
                      <a:endParaRPr lang="en-US" dirty="0"/>
                    </a:p>
                  </a:txBody>
                  <a:tcPr/>
                </a:tc>
              </a:tr>
              <a:tr h="370840">
                <a:tc>
                  <a:txBody>
                    <a:bodyPr/>
                    <a:lstStyle/>
                    <a:p>
                      <a:r>
                        <a:rPr lang="en-US" dirty="0" smtClean="0"/>
                        <a:t>SHAPE</a:t>
                      </a:r>
                      <a:endParaRPr lang="en-US" dirty="0"/>
                    </a:p>
                  </a:txBody>
                  <a:tcPr/>
                </a:tc>
                <a:tc>
                  <a:txBody>
                    <a:bodyPr/>
                    <a:lstStyle/>
                    <a:p>
                      <a:r>
                        <a:rPr lang="en-US" dirty="0" smtClean="0"/>
                        <a:t>Assigned a type that represents the area</a:t>
                      </a:r>
                      <a:endParaRPr lang="en-US" dirty="0"/>
                    </a:p>
                  </a:txBody>
                  <a:tcPr/>
                </a:tc>
              </a:tr>
            </a:tbl>
          </a:graphicData>
        </a:graphic>
      </p:graphicFrame>
    </p:spTree>
    <p:extLst>
      <p:ext uri="{BB962C8B-B14F-4D97-AF65-F5344CB8AC3E}">
        <p14:creationId xmlns:p14="http://schemas.microsoft.com/office/powerpoint/2010/main" val="3027386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a:t>
            </a:r>
            <a:endParaRPr lang="en-US" dirty="0"/>
          </a:p>
        </p:txBody>
      </p:sp>
      <p:sp>
        <p:nvSpPr>
          <p:cNvPr id="3" name="Content Placeholder 2"/>
          <p:cNvSpPr>
            <a:spLocks noGrp="1"/>
          </p:cNvSpPr>
          <p:nvPr>
            <p:ph idx="1"/>
          </p:nvPr>
        </p:nvSpPr>
        <p:spPr>
          <a:xfrm>
            <a:off x="457200" y="1187355"/>
            <a:ext cx="8229600" cy="5670645"/>
          </a:xfrm>
        </p:spPr>
        <p:txBody>
          <a:bodyPr>
            <a:normAutofit/>
          </a:bodyPr>
          <a:lstStyle/>
          <a:p>
            <a:r>
              <a:rPr lang="en-US" dirty="0" smtClean="0"/>
              <a:t>HTML image basics</a:t>
            </a:r>
          </a:p>
          <a:p>
            <a:pPr lvl="1"/>
            <a:r>
              <a:rPr lang="en-US" dirty="0" smtClean="0"/>
              <a:t>Using the &lt;area&gt; tag – tag element to define the clickable areas of an image map </a:t>
            </a:r>
          </a:p>
          <a:p>
            <a:pPr lvl="1"/>
            <a:r>
              <a:rPr lang="en-US" dirty="0" smtClean="0"/>
              <a:t>Defines a hotspot in the image</a:t>
            </a:r>
          </a:p>
          <a:p>
            <a:pPr lvl="1"/>
            <a:r>
              <a:rPr lang="en-US" dirty="0" err="1" smtClean="0"/>
              <a:t>coords</a:t>
            </a:r>
            <a:r>
              <a:rPr lang="en-US" dirty="0" smtClean="0"/>
              <a:t>=“”</a:t>
            </a:r>
          </a:p>
          <a:p>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97976192"/>
              </p:ext>
            </p:extLst>
          </p:nvPr>
        </p:nvGraphicFramePr>
        <p:xfrm>
          <a:off x="559558" y="3821381"/>
          <a:ext cx="8058931" cy="2926080"/>
        </p:xfrm>
        <a:graphic>
          <a:graphicData uri="http://schemas.openxmlformats.org/drawingml/2006/table">
            <a:tbl>
              <a:tblPr/>
              <a:tblGrid>
                <a:gridCol w="1541112"/>
                <a:gridCol w="6517819"/>
              </a:tblGrid>
              <a:tr h="200496">
                <a:tc>
                  <a:txBody>
                    <a:bodyPr/>
                    <a:lstStyle/>
                    <a:p>
                      <a:pPr algn="l" fontAlgn="t"/>
                      <a:r>
                        <a:rPr lang="en-US" dirty="0">
                          <a:solidFill>
                            <a:srgbClr val="FFFFFF"/>
                          </a:solidFill>
                          <a:effectLst/>
                          <a:latin typeface="verdana"/>
                        </a:rPr>
                        <a:t>Value</a:t>
                      </a:r>
                    </a:p>
                  </a:txBody>
                  <a:tcPr marL="28575" marR="28575" marT="28575" marB="28575">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c>
                  <a:txBody>
                    <a:bodyPr/>
                    <a:lstStyle/>
                    <a:p>
                      <a:pPr algn="l" fontAlgn="t"/>
                      <a:r>
                        <a:rPr lang="en-US" dirty="0">
                          <a:solidFill>
                            <a:srgbClr val="FFFFFF"/>
                          </a:solidFill>
                          <a:effectLst/>
                          <a:latin typeface="verdana"/>
                        </a:rPr>
                        <a:t>Description</a:t>
                      </a:r>
                    </a:p>
                  </a:txBody>
                  <a:tcPr marL="28575" marR="28575" marT="28575" marB="28575">
                    <a:lnL w="9525" cap="flat" cmpd="sng" algn="ctr">
                      <a:solidFill>
                        <a:srgbClr val="555555"/>
                      </a:solidFill>
                      <a:prstDash val="solid"/>
                      <a:round/>
                      <a:headEnd type="none" w="med" len="med"/>
                      <a:tailEnd type="none" w="med" len="med"/>
                    </a:lnL>
                    <a:lnR w="9525" cap="flat" cmpd="sng" algn="ctr">
                      <a:solidFill>
                        <a:srgbClr val="555555"/>
                      </a:solidFill>
                      <a:prstDash val="solid"/>
                      <a:round/>
                      <a:headEnd type="none" w="med" len="med"/>
                      <a:tailEnd type="none" w="med" len="med"/>
                    </a:lnR>
                    <a:lnT w="9525" cap="flat" cmpd="sng" algn="ctr">
                      <a:solidFill>
                        <a:srgbClr val="555555"/>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555555"/>
                    </a:solidFill>
                  </a:tcPr>
                </a:tc>
              </a:tr>
              <a:tr h="578444">
                <a:tc>
                  <a:txBody>
                    <a:bodyPr/>
                    <a:lstStyle/>
                    <a:p>
                      <a:pPr fontAlgn="t"/>
                      <a:r>
                        <a:rPr lang="en-US" i="1">
                          <a:effectLst/>
                          <a:latin typeface="verdana"/>
                        </a:rPr>
                        <a:t>x1,y1,x2,y2</a:t>
                      </a:r>
                      <a:endParaRPr lang="en-US">
                        <a:effectLst/>
                        <a:latin typeface="verdana"/>
                      </a:endParaRP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dirty="0">
                          <a:effectLst/>
                          <a:latin typeface="verdana"/>
                        </a:rPr>
                        <a:t>Specifies the coordinates of the left, top, right, bottom corner of the rectangle (for shape="</a:t>
                      </a:r>
                      <a:r>
                        <a:rPr lang="en-US" dirty="0" err="1">
                          <a:effectLst/>
                          <a:latin typeface="verdana"/>
                        </a:rPr>
                        <a:t>rect</a:t>
                      </a:r>
                      <a:r>
                        <a:rPr lang="en-US" dirty="0">
                          <a:effectLst/>
                          <a:latin typeface="verdana"/>
                        </a:rPr>
                        <a:t>")</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r h="412516">
                <a:tc>
                  <a:txBody>
                    <a:bodyPr/>
                    <a:lstStyle/>
                    <a:p>
                      <a:pPr fontAlgn="t"/>
                      <a:r>
                        <a:rPr lang="en-US" i="1">
                          <a:effectLst/>
                          <a:latin typeface="verdana"/>
                        </a:rPr>
                        <a:t>x,y,radius</a:t>
                      </a:r>
                      <a:endParaRPr lang="en-US">
                        <a:effectLst/>
                        <a:latin typeface="verdana"/>
                      </a:endParaRP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c>
                  <a:txBody>
                    <a:bodyPr/>
                    <a:lstStyle/>
                    <a:p>
                      <a:pPr fontAlgn="t"/>
                      <a:r>
                        <a:rPr lang="en-US" dirty="0">
                          <a:effectLst/>
                          <a:latin typeface="verdana"/>
                        </a:rPr>
                        <a:t>Specifies the coordinates of the circle center and the radius (for shape="circle")</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6F4F0"/>
                    </a:solidFill>
                  </a:tcPr>
                </a:tc>
              </a:tr>
              <a:tr h="910300">
                <a:tc>
                  <a:txBody>
                    <a:bodyPr/>
                    <a:lstStyle/>
                    <a:p>
                      <a:pPr fontAlgn="t"/>
                      <a:r>
                        <a:rPr lang="en-US" i="1">
                          <a:effectLst/>
                          <a:latin typeface="verdana"/>
                        </a:rPr>
                        <a:t>x1,y1,x2,y2,..,xn,yn</a:t>
                      </a:r>
                      <a:endParaRPr lang="en-US">
                        <a:effectLst/>
                        <a:latin typeface="verdana"/>
                      </a:endParaRP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c>
                  <a:txBody>
                    <a:bodyPr/>
                    <a:lstStyle/>
                    <a:p>
                      <a:pPr fontAlgn="t"/>
                      <a:r>
                        <a:rPr lang="en-US" dirty="0">
                          <a:effectLst/>
                          <a:latin typeface="verdana"/>
                        </a:rPr>
                        <a:t>Specifies the coordinates of the edges of the polygon. If the first and last coordinate pairs are not the same, the browser will add the last coordinate pair to close the polygon (for shape="poly")</a:t>
                      </a:r>
                    </a:p>
                  </a:txBody>
                  <a:tcPr marL="47625" marR="47625" marT="66675" marB="66675">
                    <a:lnL w="9525" cap="flat" cmpd="sng" algn="ctr">
                      <a:solidFill>
                        <a:srgbClr val="D4D4D4"/>
                      </a:solidFill>
                      <a:prstDash val="solid"/>
                      <a:round/>
                      <a:headEnd type="none" w="med" len="med"/>
                      <a:tailEnd type="none" w="med" len="med"/>
                    </a:lnL>
                    <a:lnR w="9525" cap="flat" cmpd="sng" algn="ctr">
                      <a:solidFill>
                        <a:srgbClr val="D4D4D4"/>
                      </a:solidFill>
                      <a:prstDash val="solid"/>
                      <a:round/>
                      <a:headEnd type="none" w="med" len="med"/>
                      <a:tailEnd type="none" w="med" len="med"/>
                    </a:lnR>
                    <a:lnT w="9525" cap="flat" cmpd="sng" algn="ctr">
                      <a:solidFill>
                        <a:srgbClr val="D4D4D4"/>
                      </a:solidFill>
                      <a:prstDash val="solid"/>
                      <a:round/>
                      <a:headEnd type="none" w="med" len="med"/>
                      <a:tailEnd type="none" w="med" len="med"/>
                    </a:lnT>
                    <a:lnB w="9525" cap="flat" cmpd="sng" algn="ctr">
                      <a:solidFill>
                        <a:srgbClr val="D4D4D4"/>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921759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a:p>
            <a:endParaRPr lang="en-US" dirty="0"/>
          </a:p>
        </p:txBody>
      </p:sp>
      <p:sp>
        <p:nvSpPr>
          <p:cNvPr id="5" name="Title 1"/>
          <p:cNvSpPr txBox="1">
            <a:spLocks/>
          </p:cNvSpPr>
          <p:nvPr/>
        </p:nvSpPr>
        <p:spPr>
          <a:xfrm>
            <a:off x="685800" y="213042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
            </a:r>
            <a:br>
              <a:rPr lang="en-US" sz="4000" b="1" dirty="0" smtClean="0"/>
            </a:br>
            <a:r>
              <a:rPr lang="en-US" sz="4000" b="1" dirty="0" smtClean="0"/>
              <a:t>Questions?</a:t>
            </a:r>
            <a:endParaRPr lang="en-US" sz="4000" b="1" dirty="0"/>
          </a:p>
        </p:txBody>
      </p:sp>
    </p:spTree>
    <p:extLst>
      <p:ext uri="{BB962C8B-B14F-4D97-AF65-F5344CB8AC3E}">
        <p14:creationId xmlns:p14="http://schemas.microsoft.com/office/powerpoint/2010/main" val="3487912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Administrative Information</a:t>
            </a:r>
          </a:p>
          <a:p>
            <a:r>
              <a:rPr lang="en-US" dirty="0" smtClean="0"/>
              <a:t>Images</a:t>
            </a:r>
          </a:p>
          <a:p>
            <a:r>
              <a:rPr lang="en-US" dirty="0" smtClean="0"/>
              <a:t>Questions?</a:t>
            </a:r>
          </a:p>
          <a:p>
            <a:pPr marL="0" indent="0">
              <a:buNone/>
            </a:pPr>
            <a:endParaRPr lang="en-US" dirty="0" smtClean="0"/>
          </a:p>
          <a:p>
            <a:endParaRPr lang="en-US" dirty="0" smtClean="0"/>
          </a:p>
          <a:p>
            <a:endParaRPr lang="en-US" dirty="0"/>
          </a:p>
        </p:txBody>
      </p:sp>
    </p:spTree>
    <p:extLst>
      <p:ext uri="{BB962C8B-B14F-4D97-AF65-F5344CB8AC3E}">
        <p14:creationId xmlns:p14="http://schemas.microsoft.com/office/powerpoint/2010/main" val="4192762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a:p>
            <a:endParaRPr lang="en-US" dirty="0"/>
          </a:p>
        </p:txBody>
      </p:sp>
      <p:sp>
        <p:nvSpPr>
          <p:cNvPr id="5" name="Title 1"/>
          <p:cNvSpPr txBox="1">
            <a:spLocks/>
          </p:cNvSpPr>
          <p:nvPr/>
        </p:nvSpPr>
        <p:spPr>
          <a:xfrm>
            <a:off x="685800" y="213042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
            </a:r>
            <a:br>
              <a:rPr lang="en-US" sz="4000" b="1" dirty="0" smtClean="0"/>
            </a:br>
            <a:r>
              <a:rPr lang="en-US" sz="4000" b="1" dirty="0" smtClean="0"/>
              <a:t>Administrative Information</a:t>
            </a:r>
            <a:endParaRPr lang="en-US" sz="4000" b="1" dirty="0"/>
          </a:p>
        </p:txBody>
      </p:sp>
    </p:spTree>
    <p:extLst>
      <p:ext uri="{BB962C8B-B14F-4D97-AF65-F5344CB8AC3E}">
        <p14:creationId xmlns:p14="http://schemas.microsoft.com/office/powerpoint/2010/main" val="2070833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Instructor</a:t>
            </a:r>
            <a:endParaRPr lang="en-US" dirty="0"/>
          </a:p>
        </p:txBody>
      </p:sp>
      <p:sp>
        <p:nvSpPr>
          <p:cNvPr id="3" name="Content Placeholder 2"/>
          <p:cNvSpPr>
            <a:spLocks noGrp="1"/>
          </p:cNvSpPr>
          <p:nvPr>
            <p:ph idx="1"/>
          </p:nvPr>
        </p:nvSpPr>
        <p:spPr/>
        <p:txBody>
          <a:bodyPr>
            <a:normAutofit/>
          </a:bodyPr>
          <a:lstStyle/>
          <a:p>
            <a:r>
              <a:rPr lang="en-US" dirty="0" smtClean="0"/>
              <a:t>Instructor</a:t>
            </a:r>
          </a:p>
          <a:p>
            <a:pPr lvl="1"/>
            <a:r>
              <a:rPr lang="en-US" dirty="0" smtClean="0"/>
              <a:t>Josh Lazar</a:t>
            </a:r>
            <a:endParaRPr lang="en-US" dirty="0"/>
          </a:p>
          <a:p>
            <a:pPr lvl="1"/>
            <a:r>
              <a:rPr lang="en-US" dirty="0"/>
              <a:t>Office location:  </a:t>
            </a:r>
            <a:r>
              <a:rPr lang="en-US" dirty="0" smtClean="0"/>
              <a:t>By Appointment</a:t>
            </a:r>
            <a:endParaRPr lang="en-US" dirty="0"/>
          </a:p>
          <a:p>
            <a:pPr lvl="1"/>
            <a:r>
              <a:rPr lang="en-US" dirty="0"/>
              <a:t>Office hours</a:t>
            </a:r>
          </a:p>
          <a:p>
            <a:pPr lvl="2"/>
            <a:r>
              <a:rPr lang="en-US" dirty="0" smtClean="0"/>
              <a:t>Tuesday </a:t>
            </a:r>
            <a:r>
              <a:rPr lang="en-US" dirty="0"/>
              <a:t>and Thursday </a:t>
            </a:r>
            <a:r>
              <a:rPr lang="en-US" dirty="0" smtClean="0"/>
              <a:t>6:00 </a:t>
            </a:r>
            <a:r>
              <a:rPr lang="en-US" dirty="0"/>
              <a:t>– </a:t>
            </a:r>
            <a:r>
              <a:rPr lang="en-US" dirty="0" smtClean="0"/>
              <a:t>7:00 PM by appointment</a:t>
            </a:r>
            <a:endParaRPr lang="en-US" sz="1200" dirty="0"/>
          </a:p>
          <a:p>
            <a:pPr lvl="1"/>
            <a:r>
              <a:rPr lang="en-US" dirty="0" smtClean="0"/>
              <a:t>Email</a:t>
            </a:r>
            <a:r>
              <a:rPr lang="en-US" dirty="0"/>
              <a:t>:  </a:t>
            </a:r>
            <a:r>
              <a:rPr lang="en-US" u="sng" dirty="0" smtClean="0"/>
              <a:t>jlazar@labs.cs.ucf.edu</a:t>
            </a:r>
            <a:endParaRPr lang="en-US" u="sng" dirty="0"/>
          </a:p>
          <a:p>
            <a:pPr lvl="1"/>
            <a:endParaRPr lang="en-US" dirty="0"/>
          </a:p>
        </p:txBody>
      </p:sp>
    </p:spTree>
    <p:extLst>
      <p:ext uri="{BB962C8B-B14F-4D97-AF65-F5344CB8AC3E}">
        <p14:creationId xmlns:p14="http://schemas.microsoft.com/office/powerpoint/2010/main" val="760085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Teaching Assistants</a:t>
            </a:r>
            <a:endParaRPr lang="en-US" dirty="0"/>
          </a:p>
        </p:txBody>
      </p:sp>
      <p:sp>
        <p:nvSpPr>
          <p:cNvPr id="3" name="Content Placeholder 2"/>
          <p:cNvSpPr>
            <a:spLocks noGrp="1"/>
          </p:cNvSpPr>
          <p:nvPr>
            <p:ph idx="1"/>
          </p:nvPr>
        </p:nvSpPr>
        <p:spPr/>
        <p:txBody>
          <a:bodyPr>
            <a:normAutofit/>
          </a:bodyPr>
          <a:lstStyle/>
          <a:p>
            <a:r>
              <a:rPr lang="en-US" dirty="0"/>
              <a:t>Teaching </a:t>
            </a:r>
            <a:r>
              <a:rPr lang="en-US" dirty="0" smtClean="0"/>
              <a:t>Assistants</a:t>
            </a:r>
            <a:endParaRPr lang="en-US" dirty="0"/>
          </a:p>
          <a:p>
            <a:pPr lvl="1"/>
            <a:r>
              <a:rPr lang="en-US" dirty="0"/>
              <a:t>Name: </a:t>
            </a:r>
            <a:r>
              <a:rPr lang="en-US" dirty="0" smtClean="0"/>
              <a:t>Kumar </a:t>
            </a:r>
            <a:r>
              <a:rPr lang="en-US" dirty="0" err="1" smtClean="0"/>
              <a:t>Poojari</a:t>
            </a:r>
            <a:endParaRPr lang="en-US" dirty="0" smtClean="0"/>
          </a:p>
          <a:p>
            <a:pPr lvl="1"/>
            <a:r>
              <a:rPr lang="en-US" dirty="0" smtClean="0"/>
              <a:t>Email:  </a:t>
            </a:r>
            <a:r>
              <a:rPr lang="en-US" dirty="0" smtClean="0">
                <a:hlinkClick r:id="rId2"/>
              </a:rPr>
              <a:t>kumar.raghav@knights.ucf.edu</a:t>
            </a:r>
            <a:endParaRPr lang="en-US" dirty="0"/>
          </a:p>
          <a:p>
            <a:pPr lvl="1"/>
            <a:r>
              <a:rPr lang="en-US" dirty="0" smtClean="0"/>
              <a:t>Name: James Choi</a:t>
            </a:r>
          </a:p>
          <a:p>
            <a:pPr lvl="1"/>
            <a:r>
              <a:rPr lang="en-US" dirty="0"/>
              <a:t>Email: </a:t>
            </a:r>
            <a:r>
              <a:rPr lang="en-US" dirty="0" smtClean="0">
                <a:hlinkClick r:id="rId3"/>
              </a:rPr>
              <a:t>jchoi2012@knights.ucf.edu</a:t>
            </a:r>
            <a:endParaRPr lang="en-US" dirty="0" smtClean="0"/>
          </a:p>
          <a:p>
            <a:pPr marL="457200" lvl="1" indent="0">
              <a:buNone/>
            </a:pPr>
            <a:endParaRPr lang="en-US" dirty="0" smtClean="0"/>
          </a:p>
        </p:txBody>
      </p:sp>
    </p:spTree>
    <p:extLst>
      <p:ext uri="{BB962C8B-B14F-4D97-AF65-F5344CB8AC3E}">
        <p14:creationId xmlns:p14="http://schemas.microsoft.com/office/powerpoint/2010/main" val="1208983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Schedule</a:t>
            </a:r>
            <a:endParaRPr lang="en-US" dirty="0"/>
          </a:p>
        </p:txBody>
      </p:sp>
      <p:sp>
        <p:nvSpPr>
          <p:cNvPr id="3" name="Content Placeholder 2"/>
          <p:cNvSpPr>
            <a:spLocks noGrp="1"/>
          </p:cNvSpPr>
          <p:nvPr>
            <p:ph idx="1"/>
          </p:nvPr>
        </p:nvSpPr>
        <p:spPr/>
        <p:txBody>
          <a:bodyPr>
            <a:normAutofit/>
          </a:bodyPr>
          <a:lstStyle/>
          <a:p>
            <a:r>
              <a:rPr lang="en-US" dirty="0"/>
              <a:t>Lab location: ENG1 </a:t>
            </a:r>
            <a:r>
              <a:rPr lang="en-US" dirty="0" smtClean="0"/>
              <a:t>O187 </a:t>
            </a:r>
            <a:endParaRPr lang="en-US" dirty="0"/>
          </a:p>
          <a:p>
            <a:pPr lvl="1"/>
            <a:r>
              <a:rPr lang="en-US" dirty="0"/>
              <a:t>Section 11 – </a:t>
            </a:r>
            <a:r>
              <a:rPr lang="en-US" dirty="0" smtClean="0"/>
              <a:t>Tuesday 2:30 P.M – 3:45 P.M. </a:t>
            </a:r>
            <a:endParaRPr lang="en-US" sz="1600" dirty="0"/>
          </a:p>
          <a:p>
            <a:pPr lvl="1"/>
            <a:r>
              <a:rPr lang="en-US" dirty="0"/>
              <a:t>Section 12 – Tuesday </a:t>
            </a:r>
            <a:r>
              <a:rPr lang="en-US" dirty="0" smtClean="0"/>
              <a:t>6:00 </a:t>
            </a:r>
            <a:r>
              <a:rPr lang="en-US" dirty="0"/>
              <a:t>P.M – 7</a:t>
            </a:r>
            <a:r>
              <a:rPr lang="en-US" dirty="0" smtClean="0"/>
              <a:t>:15 </a:t>
            </a:r>
            <a:r>
              <a:rPr lang="en-US" dirty="0"/>
              <a:t>P.M.</a:t>
            </a:r>
            <a:endParaRPr lang="en-US" sz="1600" dirty="0"/>
          </a:p>
          <a:p>
            <a:pPr lvl="1"/>
            <a:r>
              <a:rPr lang="en-US" dirty="0"/>
              <a:t>Section 13 – </a:t>
            </a:r>
            <a:r>
              <a:rPr lang="en-US" dirty="0" smtClean="0"/>
              <a:t>Thursday 1:00 </a:t>
            </a:r>
            <a:r>
              <a:rPr lang="en-US" dirty="0"/>
              <a:t>P</a:t>
            </a:r>
            <a:r>
              <a:rPr lang="en-US" dirty="0" smtClean="0"/>
              <a:t>.M</a:t>
            </a:r>
            <a:r>
              <a:rPr lang="en-US" dirty="0"/>
              <a:t>. – </a:t>
            </a:r>
            <a:r>
              <a:rPr lang="en-US" dirty="0" smtClean="0"/>
              <a:t>2:15 </a:t>
            </a:r>
            <a:r>
              <a:rPr lang="en-US" dirty="0"/>
              <a:t>P.M. </a:t>
            </a:r>
            <a:endParaRPr lang="en-US" sz="1600" dirty="0"/>
          </a:p>
          <a:p>
            <a:pPr lvl="1"/>
            <a:r>
              <a:rPr lang="en-US" dirty="0"/>
              <a:t>Section 14 – Thursday 2:30 P.M – 3:45 P.M.  </a:t>
            </a:r>
            <a:endParaRPr lang="en-US" sz="1600" dirty="0"/>
          </a:p>
          <a:p>
            <a:pPr lvl="1"/>
            <a:r>
              <a:rPr lang="en-US" dirty="0"/>
              <a:t>Section 15 – Thursday 6:00 P.M – 7:15 P.M.</a:t>
            </a:r>
            <a:endParaRPr lang="en-US" sz="1600" dirty="0"/>
          </a:p>
        </p:txBody>
      </p:sp>
    </p:spTree>
    <p:extLst>
      <p:ext uri="{BB962C8B-B14F-4D97-AF65-F5344CB8AC3E}">
        <p14:creationId xmlns:p14="http://schemas.microsoft.com/office/powerpoint/2010/main" val="59365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endParaRPr lang="en-US" dirty="0" smtClean="0"/>
          </a:p>
          <a:p>
            <a:endParaRPr lang="en-US" dirty="0"/>
          </a:p>
        </p:txBody>
      </p:sp>
      <p:sp>
        <p:nvSpPr>
          <p:cNvPr id="5" name="Title 1"/>
          <p:cNvSpPr txBox="1">
            <a:spLocks/>
          </p:cNvSpPr>
          <p:nvPr/>
        </p:nvSpPr>
        <p:spPr>
          <a:xfrm>
            <a:off x="685800" y="213042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
            </a:r>
            <a:br>
              <a:rPr lang="en-US" sz="4000" b="1" dirty="0" smtClean="0"/>
            </a:br>
            <a:r>
              <a:rPr lang="en-US" sz="4000" b="1" dirty="0" smtClean="0"/>
              <a:t>Images</a:t>
            </a:r>
            <a:endParaRPr lang="en-US" sz="4000" b="1" dirty="0"/>
          </a:p>
        </p:txBody>
      </p:sp>
    </p:spTree>
    <p:extLst>
      <p:ext uri="{BB962C8B-B14F-4D97-AF65-F5344CB8AC3E}">
        <p14:creationId xmlns:p14="http://schemas.microsoft.com/office/powerpoint/2010/main" val="2385719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Images can be</a:t>
            </a:r>
          </a:p>
          <a:p>
            <a:pPr lvl="1"/>
            <a:r>
              <a:rPr lang="en-US" dirty="0" smtClean="0"/>
              <a:t>Links</a:t>
            </a:r>
          </a:p>
          <a:p>
            <a:pPr lvl="1"/>
            <a:r>
              <a:rPr lang="en-US" dirty="0" smtClean="0"/>
              <a:t>Clickable image maps</a:t>
            </a:r>
          </a:p>
          <a:p>
            <a:pPr lvl="1"/>
            <a:r>
              <a:rPr lang="en-US" dirty="0" smtClean="0"/>
              <a:t>Banners</a:t>
            </a:r>
          </a:p>
          <a:p>
            <a:pPr lvl="1"/>
            <a:r>
              <a:rPr lang="en-US" dirty="0" smtClean="0"/>
              <a:t>Marquees</a:t>
            </a:r>
          </a:p>
          <a:p>
            <a:pPr lvl="1"/>
            <a:r>
              <a:rPr lang="en-US" dirty="0" smtClean="0"/>
              <a:t>Billboards</a:t>
            </a:r>
          </a:p>
          <a:p>
            <a:pPr lvl="1"/>
            <a:r>
              <a:rPr lang="en-US" dirty="0" smtClean="0"/>
              <a:t>Rollovers</a:t>
            </a:r>
          </a:p>
          <a:p>
            <a:r>
              <a:rPr lang="en-US" dirty="0" smtClean="0"/>
              <a:t>In HTML images are static</a:t>
            </a:r>
          </a:p>
          <a:p>
            <a:pPr lvl="1"/>
            <a:r>
              <a:rPr lang="en-US" dirty="0" smtClean="0"/>
              <a:t>Cannot be changed without loading a new page or reloading the current page</a:t>
            </a:r>
            <a:r>
              <a:rPr lang="en-US" dirty="0"/>
              <a:t> </a:t>
            </a:r>
            <a:endParaRPr lang="en-US" dirty="0" smtClean="0"/>
          </a:p>
          <a:p>
            <a:endParaRPr lang="en-US" dirty="0" smtClean="0"/>
          </a:p>
          <a:p>
            <a:pPr lvl="1"/>
            <a:endParaRPr lang="en-US" dirty="0" smtClean="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665620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Images</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HTML image basics</a:t>
            </a:r>
          </a:p>
          <a:p>
            <a:pPr lvl="1"/>
            <a:r>
              <a:rPr lang="en-US" dirty="0" smtClean="0"/>
              <a:t>Using the &lt;</a:t>
            </a:r>
            <a:r>
              <a:rPr lang="en-US" dirty="0" err="1" smtClean="0"/>
              <a:t>img</a:t>
            </a:r>
            <a:r>
              <a:rPr lang="en-US" dirty="0" smtClean="0"/>
              <a:t>&gt; tag – tag element for an image </a:t>
            </a:r>
          </a:p>
          <a:p>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97755281"/>
              </p:ext>
            </p:extLst>
          </p:nvPr>
        </p:nvGraphicFramePr>
        <p:xfrm>
          <a:off x="1059979" y="2802721"/>
          <a:ext cx="7333394" cy="3881120"/>
        </p:xfrm>
        <a:graphic>
          <a:graphicData uri="http://schemas.openxmlformats.org/drawingml/2006/table">
            <a:tbl>
              <a:tblPr firstRow="1" bandRow="1">
                <a:tableStyleId>{5202B0CA-FC54-4496-8BCA-5EF66A818D29}</a:tableStyleId>
              </a:tblPr>
              <a:tblGrid>
                <a:gridCol w="1069072"/>
                <a:gridCol w="6264322"/>
              </a:tblGrid>
              <a:tr h="370840">
                <a:tc>
                  <a:txBody>
                    <a:bodyPr/>
                    <a:lstStyle/>
                    <a:p>
                      <a:r>
                        <a:rPr lang="en-US" dirty="0" smtClean="0"/>
                        <a:t>Attribute</a:t>
                      </a:r>
                      <a:endParaRPr lang="en-US" dirty="0"/>
                    </a:p>
                  </a:txBody>
                  <a:tcPr/>
                </a:tc>
                <a:tc>
                  <a:txBody>
                    <a:bodyPr/>
                    <a:lstStyle/>
                    <a:p>
                      <a:r>
                        <a:rPr lang="en-US" dirty="0" smtClean="0"/>
                        <a:t>Description</a:t>
                      </a:r>
                      <a:endParaRPr lang="en-US" dirty="0"/>
                    </a:p>
                  </a:txBody>
                  <a:tcPr/>
                </a:tc>
              </a:tr>
              <a:tr h="370840">
                <a:tc>
                  <a:txBody>
                    <a:bodyPr/>
                    <a:lstStyle/>
                    <a:p>
                      <a:r>
                        <a:rPr lang="en-US" dirty="0" smtClean="0"/>
                        <a:t>ALIGN</a:t>
                      </a:r>
                      <a:endParaRPr lang="en-US" dirty="0"/>
                    </a:p>
                  </a:txBody>
                  <a:tcPr/>
                </a:tc>
                <a:tc>
                  <a:txBody>
                    <a:bodyPr/>
                    <a:lstStyle/>
                    <a:p>
                      <a:r>
                        <a:rPr lang="en-US" dirty="0" smtClean="0"/>
                        <a:t>Floats the image either to the left or right side of the page or other defined directions (e.g.</a:t>
                      </a:r>
                      <a:r>
                        <a:rPr lang="en-US" baseline="0" dirty="0" smtClean="0"/>
                        <a:t> </a:t>
                      </a:r>
                      <a:r>
                        <a:rPr lang="en-US" baseline="0" dirty="0" err="1" smtClean="0"/>
                        <a:t>texttop</a:t>
                      </a:r>
                      <a:r>
                        <a:rPr lang="en-US" baseline="0" dirty="0" smtClean="0"/>
                        <a:t>, top, middle, </a:t>
                      </a:r>
                      <a:r>
                        <a:rPr lang="en-US" baseline="0" dirty="0" err="1" smtClean="0"/>
                        <a:t>absmiddle</a:t>
                      </a:r>
                      <a:r>
                        <a:rPr lang="en-US" baseline="0" dirty="0" smtClean="0"/>
                        <a:t>, bottom, </a:t>
                      </a:r>
                      <a:r>
                        <a:rPr lang="en-US" baseline="0" dirty="0" err="1" smtClean="0"/>
                        <a:t>absbottom</a:t>
                      </a:r>
                      <a:r>
                        <a:rPr lang="en-US" baseline="0" dirty="0" smtClean="0"/>
                        <a:t>)</a:t>
                      </a:r>
                      <a:endParaRPr lang="en-US" dirty="0"/>
                    </a:p>
                  </a:txBody>
                  <a:tcPr/>
                </a:tc>
              </a:tr>
              <a:tr h="370840">
                <a:tc>
                  <a:txBody>
                    <a:bodyPr/>
                    <a:lstStyle/>
                    <a:p>
                      <a:r>
                        <a:rPr lang="en-US" dirty="0" smtClean="0"/>
                        <a:t>ALT</a:t>
                      </a:r>
                      <a:endParaRPr lang="en-US" dirty="0"/>
                    </a:p>
                  </a:txBody>
                  <a:tcPr/>
                </a:tc>
                <a:tc>
                  <a:txBody>
                    <a:bodyPr/>
                    <a:lstStyle/>
                    <a:p>
                      <a:r>
                        <a:rPr lang="en-US" dirty="0" smtClean="0"/>
                        <a:t>Alternative text when the image doesn’t appear</a:t>
                      </a:r>
                      <a:endParaRPr lang="en-US" dirty="0"/>
                    </a:p>
                  </a:txBody>
                  <a:tcPr/>
                </a:tc>
              </a:tr>
              <a:tr h="370840">
                <a:tc>
                  <a:txBody>
                    <a:bodyPr/>
                    <a:lstStyle/>
                    <a:p>
                      <a:r>
                        <a:rPr lang="en-US" dirty="0" smtClean="0"/>
                        <a:t>BORDER</a:t>
                      </a:r>
                      <a:endParaRPr lang="en-US" dirty="0"/>
                    </a:p>
                  </a:txBody>
                  <a:tcPr/>
                </a:tc>
                <a:tc>
                  <a:txBody>
                    <a:bodyPr/>
                    <a:lstStyle/>
                    <a:p>
                      <a:r>
                        <a:rPr lang="en-US" dirty="0" smtClean="0"/>
                        <a:t>Width</a:t>
                      </a:r>
                      <a:r>
                        <a:rPr lang="en-US" baseline="0" dirty="0" smtClean="0"/>
                        <a:t> in pixels of an image border</a:t>
                      </a:r>
                      <a:endParaRPr lang="en-US" dirty="0"/>
                    </a:p>
                  </a:txBody>
                  <a:tcPr/>
                </a:tc>
              </a:tr>
              <a:tr h="370840">
                <a:tc>
                  <a:txBody>
                    <a:bodyPr/>
                    <a:lstStyle/>
                    <a:p>
                      <a:r>
                        <a:rPr lang="en-US" dirty="0" smtClean="0"/>
                        <a:t>HEIGHT</a:t>
                      </a:r>
                      <a:endParaRPr lang="en-US" dirty="0"/>
                    </a:p>
                  </a:txBody>
                  <a:tcPr/>
                </a:tc>
                <a:tc>
                  <a:txBody>
                    <a:bodyPr/>
                    <a:lstStyle/>
                    <a:p>
                      <a:r>
                        <a:rPr lang="en-US" dirty="0" smtClean="0"/>
                        <a:t>Height in pixels of an image</a:t>
                      </a:r>
                      <a:endParaRPr lang="en-US" dirty="0"/>
                    </a:p>
                  </a:txBody>
                  <a:tcPr/>
                </a:tc>
              </a:tr>
              <a:tr h="370840">
                <a:tc>
                  <a:txBody>
                    <a:bodyPr/>
                    <a:lstStyle/>
                    <a:p>
                      <a:r>
                        <a:rPr lang="en-US" dirty="0" smtClean="0"/>
                        <a:t>HSPACE</a:t>
                      </a:r>
                      <a:endParaRPr lang="en-US" dirty="0"/>
                    </a:p>
                  </a:txBody>
                  <a:tcPr/>
                </a:tc>
                <a:tc>
                  <a:txBody>
                    <a:bodyPr/>
                    <a:lstStyle/>
                    <a:p>
                      <a:r>
                        <a:rPr lang="en-US" dirty="0" smtClean="0"/>
                        <a:t>Added</a:t>
                      </a:r>
                      <a:r>
                        <a:rPr lang="en-US" baseline="0" dirty="0" smtClean="0"/>
                        <a:t> space in pixels to the right and left sides of the image</a:t>
                      </a:r>
                      <a:endParaRPr lang="en-US" dirty="0"/>
                    </a:p>
                  </a:txBody>
                  <a:tcPr/>
                </a:tc>
              </a:tr>
              <a:tr h="370840">
                <a:tc>
                  <a:txBody>
                    <a:bodyPr/>
                    <a:lstStyle/>
                    <a:p>
                      <a:r>
                        <a:rPr lang="en-US" dirty="0" smtClean="0"/>
                        <a:t>SRC</a:t>
                      </a:r>
                      <a:endParaRPr lang="en-US" dirty="0"/>
                    </a:p>
                  </a:txBody>
                  <a:tcPr/>
                </a:tc>
                <a:tc>
                  <a:txBody>
                    <a:bodyPr/>
                    <a:lstStyle/>
                    <a:p>
                      <a:r>
                        <a:rPr lang="en-US" dirty="0" smtClean="0"/>
                        <a:t>The URL</a:t>
                      </a:r>
                      <a:r>
                        <a:rPr lang="en-US" baseline="0" dirty="0" smtClean="0"/>
                        <a:t> or location of the image relative to the root document</a:t>
                      </a:r>
                      <a:endParaRPr lang="en-US" dirty="0"/>
                    </a:p>
                  </a:txBody>
                  <a:tcPr/>
                </a:tc>
              </a:tr>
              <a:tr h="370840">
                <a:tc>
                  <a:txBody>
                    <a:bodyPr/>
                    <a:lstStyle/>
                    <a:p>
                      <a:r>
                        <a:rPr lang="en-US" dirty="0" smtClean="0"/>
                        <a:t>VSPACE</a:t>
                      </a:r>
                      <a:endParaRPr lang="en-US" dirty="0"/>
                    </a:p>
                  </a:txBody>
                  <a:tcPr/>
                </a:tc>
                <a:tc>
                  <a:txBody>
                    <a:bodyPr/>
                    <a:lstStyle/>
                    <a:p>
                      <a:r>
                        <a:rPr lang="en-US" dirty="0" smtClean="0"/>
                        <a:t>Added space</a:t>
                      </a:r>
                      <a:r>
                        <a:rPr lang="en-US" baseline="0" dirty="0" smtClean="0"/>
                        <a:t> in pixels to the top and bottom of the image</a:t>
                      </a:r>
                      <a:endParaRPr lang="en-US" dirty="0"/>
                    </a:p>
                  </a:txBody>
                  <a:tcPr/>
                </a:tc>
              </a:tr>
              <a:tr h="370840">
                <a:tc>
                  <a:txBody>
                    <a:bodyPr/>
                    <a:lstStyle/>
                    <a:p>
                      <a:r>
                        <a:rPr lang="en-US" dirty="0" smtClean="0"/>
                        <a:t>WIDTH</a:t>
                      </a:r>
                      <a:endParaRPr lang="en-US" dirty="0"/>
                    </a:p>
                  </a:txBody>
                  <a:tcPr/>
                </a:tc>
                <a:tc>
                  <a:txBody>
                    <a:bodyPr/>
                    <a:lstStyle/>
                    <a:p>
                      <a:r>
                        <a:rPr lang="en-US" dirty="0" smtClean="0"/>
                        <a:t>Width of the image</a:t>
                      </a:r>
                      <a:r>
                        <a:rPr lang="en-US" baseline="0" dirty="0" smtClean="0"/>
                        <a:t> in pixels</a:t>
                      </a:r>
                      <a:endParaRPr lang="en-US" dirty="0"/>
                    </a:p>
                  </a:txBody>
                  <a:tcPr/>
                </a:tc>
              </a:tr>
            </a:tbl>
          </a:graphicData>
        </a:graphic>
      </p:graphicFrame>
    </p:spTree>
    <p:extLst>
      <p:ext uri="{BB962C8B-B14F-4D97-AF65-F5344CB8AC3E}">
        <p14:creationId xmlns:p14="http://schemas.microsoft.com/office/powerpoint/2010/main" val="1965699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4700</TotalTime>
  <Words>477</Words>
  <Application>Microsoft Office PowerPoint</Application>
  <PresentationFormat>On-screen Show (4:3)</PresentationFormat>
  <Paragraphs>122</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verdana</vt:lpstr>
      <vt:lpstr>Office Theme</vt:lpstr>
      <vt:lpstr> University of Central Florida COP 2500  Concepts in Computer Science Fall 2014</vt:lpstr>
      <vt:lpstr>Agenda</vt:lpstr>
      <vt:lpstr>PowerPoint Presentation</vt:lpstr>
      <vt:lpstr>Instructor</vt:lpstr>
      <vt:lpstr>Teaching Assistants</vt:lpstr>
      <vt:lpstr>Lab Schedule</vt:lpstr>
      <vt:lpstr>PowerPoint Presentation</vt:lpstr>
      <vt:lpstr>Images</vt:lpstr>
      <vt:lpstr>Images</vt:lpstr>
      <vt:lpstr>Images</vt:lpstr>
      <vt:lpstr>Images</vt:lpstr>
      <vt:lpstr>Images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Windows Presentation Foundation (WPF)</dc:title>
  <dc:creator>kwhiting</dc:creator>
  <cp:lastModifiedBy>Josh Lazar</cp:lastModifiedBy>
  <cp:revision>685</cp:revision>
  <dcterms:created xsi:type="dcterms:W3CDTF">2013-10-29T00:42:48Z</dcterms:created>
  <dcterms:modified xsi:type="dcterms:W3CDTF">2015-05-03T13:33:18Z</dcterms:modified>
</cp:coreProperties>
</file>