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93" r:id="rId2"/>
    <p:sldId id="394" r:id="rId3"/>
    <p:sldId id="434" r:id="rId4"/>
    <p:sldId id="431" r:id="rId5"/>
    <p:sldId id="435" r:id="rId6"/>
    <p:sldId id="433" r:id="rId7"/>
    <p:sldId id="366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3" r:id="rId18"/>
    <p:sldId id="424" r:id="rId19"/>
    <p:sldId id="425" r:id="rId20"/>
    <p:sldId id="426" r:id="rId21"/>
    <p:sldId id="427" r:id="rId22"/>
    <p:sldId id="36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0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F76F0-7138-4B52-AFE7-908D02AA6B96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F81D-A57D-4801-A21E-43D8EE96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r>
              <a:rPr lang="en-US" sz="4000" b="1" dirty="0" smtClean="0"/>
              <a:t>Fall 2014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0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font size values</a:t>
            </a:r>
          </a:p>
          <a:p>
            <a:pPr lvl="1"/>
            <a:r>
              <a:rPr lang="en-US" dirty="0" smtClean="0"/>
              <a:t>Based on pixel (i.e. 1280 x 720 screens)</a:t>
            </a:r>
          </a:p>
          <a:p>
            <a:pPr lvl="1"/>
            <a:r>
              <a:rPr lang="en-US" dirty="0" smtClean="0"/>
              <a:t>Keywords</a:t>
            </a:r>
          </a:p>
          <a:p>
            <a:pPr lvl="2"/>
            <a:r>
              <a:rPr lang="en-US" dirty="0" smtClean="0"/>
              <a:t>xx-small</a:t>
            </a:r>
          </a:p>
          <a:p>
            <a:pPr lvl="2"/>
            <a:r>
              <a:rPr lang="en-US" dirty="0" smtClean="0"/>
              <a:t>x-small</a:t>
            </a:r>
          </a:p>
          <a:p>
            <a:pPr lvl="2"/>
            <a:r>
              <a:rPr lang="en-US" dirty="0" smtClean="0"/>
              <a:t>small</a:t>
            </a:r>
          </a:p>
          <a:p>
            <a:pPr lvl="2"/>
            <a:r>
              <a:rPr lang="en-US" dirty="0" smtClean="0"/>
              <a:t>medium</a:t>
            </a:r>
          </a:p>
          <a:p>
            <a:pPr lvl="2"/>
            <a:r>
              <a:rPr lang="en-US" dirty="0" smtClean="0"/>
              <a:t>large</a:t>
            </a:r>
          </a:p>
          <a:p>
            <a:pPr lvl="2"/>
            <a:r>
              <a:rPr lang="en-US" dirty="0" smtClean="0"/>
              <a:t>x-large</a:t>
            </a:r>
          </a:p>
          <a:p>
            <a:pPr lvl="2"/>
            <a:r>
              <a:rPr lang="en-US" dirty="0" smtClean="0"/>
              <a:t>xx-large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arger</a:t>
            </a:r>
          </a:p>
          <a:p>
            <a:pPr lvl="2"/>
            <a:r>
              <a:rPr lang="en-US" dirty="0" smtClean="0"/>
              <a:t>smaller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font-style:  type;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ormal, italic, oblique</a:t>
            </a:r>
          </a:p>
          <a:p>
            <a:r>
              <a:rPr lang="en-US" dirty="0" smtClean="0"/>
              <a:t>font-weight:  weight;</a:t>
            </a:r>
          </a:p>
          <a:p>
            <a:pPr lvl="1"/>
            <a:r>
              <a:rPr lang="en-US" dirty="0" smtClean="0"/>
              <a:t>100 – 900, level of bolding</a:t>
            </a:r>
          </a:p>
          <a:p>
            <a:pPr lvl="1"/>
            <a:r>
              <a:rPr lang="en-US" dirty="0" smtClean="0"/>
              <a:t>normal, bold, bolder, light, lighter</a:t>
            </a:r>
          </a:p>
          <a:p>
            <a:r>
              <a:rPr lang="en-US" dirty="0" smtClean="0"/>
              <a:t>text-decoration:  type;</a:t>
            </a:r>
          </a:p>
          <a:p>
            <a:pPr lvl="1"/>
            <a:r>
              <a:rPr lang="en-US" dirty="0" smtClean="0"/>
              <a:t>none, underline, </a:t>
            </a:r>
            <a:r>
              <a:rPr lang="en-US" dirty="0" err="1" smtClean="0"/>
              <a:t>overline</a:t>
            </a:r>
            <a:r>
              <a:rPr lang="en-US" dirty="0" smtClean="0"/>
              <a:t>, line-through</a:t>
            </a:r>
          </a:p>
          <a:p>
            <a:r>
              <a:rPr lang="en-US" dirty="0" smtClean="0"/>
              <a:t>text-transform: type;</a:t>
            </a:r>
          </a:p>
          <a:p>
            <a:pPr lvl="1"/>
            <a:r>
              <a:rPr lang="en-US" dirty="0" smtClean="0"/>
              <a:t>capitalize, uppercase, lowercase, none</a:t>
            </a:r>
          </a:p>
          <a:p>
            <a:r>
              <a:rPr lang="en-US" dirty="0" smtClean="0"/>
              <a:t>font-variant: type;</a:t>
            </a:r>
          </a:p>
          <a:p>
            <a:pPr lvl="1"/>
            <a:r>
              <a:rPr lang="en-US" dirty="0" smtClean="0"/>
              <a:t>normal, small-caps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Spacing and Indentation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Kerning:  space between characters</a:t>
            </a:r>
          </a:p>
          <a:p>
            <a:pPr lvl="1"/>
            <a:r>
              <a:rPr lang="en-US" dirty="0" smtClean="0"/>
              <a:t>letter-spacing: 0.3em;</a:t>
            </a:r>
          </a:p>
          <a:p>
            <a:r>
              <a:rPr lang="en-US" dirty="0" smtClean="0"/>
              <a:t>Tracking:  space between words</a:t>
            </a:r>
          </a:p>
          <a:p>
            <a:pPr lvl="1"/>
            <a:r>
              <a:rPr lang="en-US" dirty="0" smtClean="0"/>
              <a:t>word-spacing: 0.8em;</a:t>
            </a:r>
          </a:p>
          <a:p>
            <a:r>
              <a:rPr lang="en-US" dirty="0" smtClean="0"/>
              <a:t>Leading:  space between lines of text</a:t>
            </a:r>
          </a:p>
          <a:p>
            <a:pPr lvl="1"/>
            <a:r>
              <a:rPr lang="en-US" dirty="0" smtClean="0"/>
              <a:t>line-height: 0.7em;</a:t>
            </a:r>
          </a:p>
          <a:p>
            <a:r>
              <a:rPr lang="en-US" dirty="0" smtClean="0"/>
              <a:t>Text Indentation:  indent from the left margin</a:t>
            </a:r>
          </a:p>
          <a:p>
            <a:pPr lvl="1"/>
            <a:r>
              <a:rPr lang="en-US" dirty="0" smtClean="0"/>
              <a:t>text-indent:  1em;</a:t>
            </a:r>
          </a:p>
          <a:p>
            <a:r>
              <a:rPr lang="en-US" dirty="0" smtClean="0"/>
              <a:t>Reference demo_css.htm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text-align: alignment;</a:t>
            </a:r>
          </a:p>
          <a:p>
            <a:pPr lvl="1"/>
            <a:r>
              <a:rPr lang="en-US" dirty="0" smtClean="0"/>
              <a:t>left, right, center, justify</a:t>
            </a:r>
          </a:p>
          <a:p>
            <a:r>
              <a:rPr lang="en-US" dirty="0" smtClean="0"/>
              <a:t>vertical-align: alignment;</a:t>
            </a:r>
          </a:p>
          <a:p>
            <a:pPr lvl="1"/>
            <a:r>
              <a:rPr lang="en-US" dirty="0" smtClean="0"/>
              <a:t>baseline, bottom, middle, sub, super, text-bottom, text-top, top</a:t>
            </a:r>
          </a:p>
          <a:p>
            <a:pPr lvl="1"/>
            <a:r>
              <a:rPr lang="en-US" dirty="0" smtClean="0"/>
              <a:t>Positive or negative percentages (i.e. 50%, -100%)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8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 Definition in .</a:t>
            </a:r>
            <a:r>
              <a:rPr lang="en-US" dirty="0" err="1" smtClean="0"/>
              <a:t>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Font options can be combined into a single statement!!!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Font: italic small-caps bold 18px/24px Arial, sans-serif text-align: center;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627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Ordered and unordered lists have default markers for the list items</a:t>
            </a:r>
          </a:p>
          <a:p>
            <a:r>
              <a:rPr lang="en-US" dirty="0" smtClean="0"/>
              <a:t>list-style-type: type;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isc</a:t>
            </a:r>
          </a:p>
          <a:p>
            <a:pPr lvl="1"/>
            <a:r>
              <a:rPr lang="en-US" dirty="0" smtClean="0"/>
              <a:t>circle</a:t>
            </a:r>
          </a:p>
          <a:p>
            <a:pPr lvl="1"/>
            <a:r>
              <a:rPr lang="en-US" dirty="0" smtClean="0"/>
              <a:t>square</a:t>
            </a:r>
          </a:p>
          <a:p>
            <a:pPr lvl="1"/>
            <a:r>
              <a:rPr lang="en-US" dirty="0" smtClean="0"/>
              <a:t>decimal   1. </a:t>
            </a:r>
          </a:p>
          <a:p>
            <a:pPr lvl="1"/>
            <a:r>
              <a:rPr lang="en-US" dirty="0" smtClean="0"/>
              <a:t>decimal-leading-zero   01</a:t>
            </a:r>
          </a:p>
          <a:p>
            <a:pPr lvl="1"/>
            <a:r>
              <a:rPr lang="en-US" dirty="0" smtClean="0"/>
              <a:t>lower-roman</a:t>
            </a:r>
          </a:p>
          <a:p>
            <a:pPr lvl="1"/>
            <a:r>
              <a:rPr lang="en-US" dirty="0" smtClean="0"/>
              <a:t>upper-roman</a:t>
            </a:r>
          </a:p>
          <a:p>
            <a:pPr lvl="1"/>
            <a:r>
              <a:rPr lang="en-US" dirty="0" smtClean="0"/>
              <a:t>lower-alpha</a:t>
            </a:r>
          </a:p>
          <a:p>
            <a:pPr lvl="1"/>
            <a:r>
              <a:rPr lang="en-US" dirty="0" smtClean="0"/>
              <a:t>upper-alpha</a:t>
            </a:r>
          </a:p>
          <a:p>
            <a:pPr lvl="1"/>
            <a:r>
              <a:rPr lang="en-US" dirty="0" smtClean="0"/>
              <a:t>lower-</a:t>
            </a:r>
            <a:r>
              <a:rPr lang="en-US" dirty="0" err="1" smtClean="0"/>
              <a:t>greek</a:t>
            </a:r>
            <a:endParaRPr lang="en-US" dirty="0" smtClean="0"/>
          </a:p>
          <a:p>
            <a:pPr lvl="1"/>
            <a:r>
              <a:rPr lang="en-US" dirty="0" smtClean="0"/>
              <a:t>upper-</a:t>
            </a:r>
            <a:r>
              <a:rPr lang="en-US" dirty="0" err="1" smtClean="0"/>
              <a:t>greek</a:t>
            </a:r>
            <a:endParaRPr lang="en-US" dirty="0" smtClean="0"/>
          </a:p>
          <a:p>
            <a:pPr lvl="1"/>
            <a:r>
              <a:rPr lang="en-US" dirty="0" smtClean="0"/>
              <a:t>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/>
              <a:t>ol</a:t>
            </a:r>
            <a:r>
              <a:rPr lang="en-US" dirty="0" smtClean="0"/>
              <a:t> {list-style-type: upper-alpha;}</a:t>
            </a:r>
          </a:p>
          <a:p>
            <a:r>
              <a:rPr lang="en-US" dirty="0" smtClean="0"/>
              <a:t>list-style-image: </a:t>
            </a:r>
            <a:r>
              <a:rPr lang="en-US" dirty="0" err="1" smtClean="0"/>
              <a:t>url</a:t>
            </a:r>
            <a:r>
              <a:rPr lang="en-US" dirty="0" smtClean="0"/>
              <a:t>(</a:t>
            </a:r>
            <a:r>
              <a:rPr lang="en-US" dirty="0" err="1" smtClean="0"/>
              <a:t>url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list-style-position: position;</a:t>
            </a:r>
          </a:p>
          <a:p>
            <a:pPr lvl="1"/>
            <a:r>
              <a:rPr lang="en-US" dirty="0" smtClean="0"/>
              <a:t>inside, outside</a:t>
            </a:r>
          </a:p>
          <a:p>
            <a:r>
              <a:rPr lang="en-US" dirty="0" smtClean="0"/>
              <a:t>padding-left: size;</a:t>
            </a:r>
          </a:p>
          <a:p>
            <a:pPr lvl="1"/>
            <a:r>
              <a:rPr lang="en-US" dirty="0" smtClean="0"/>
              <a:t>Length to be indented</a:t>
            </a:r>
          </a:p>
          <a:p>
            <a:r>
              <a:rPr lang="en-US" dirty="0" smtClean="0"/>
              <a:t>All together declaration</a:t>
            </a:r>
          </a:p>
          <a:p>
            <a:pPr lvl="1"/>
            <a:r>
              <a:rPr lang="en-US" dirty="0" smtClean="0"/>
              <a:t>list-style: type </a:t>
            </a:r>
            <a:r>
              <a:rPr lang="en-US" dirty="0" err="1" smtClean="0"/>
              <a:t>url</a:t>
            </a:r>
            <a:r>
              <a:rPr lang="en-US" dirty="0" smtClean="0"/>
              <a:t>(</a:t>
            </a:r>
            <a:r>
              <a:rPr lang="en-US" dirty="0" err="1" smtClean="0"/>
              <a:t>url</a:t>
            </a:r>
            <a:r>
              <a:rPr lang="en-US" dirty="0" smtClean="0"/>
              <a:t>) position;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8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Drop Shadows</a:t>
            </a:r>
          </a:p>
          <a:p>
            <a:pPr lvl="1"/>
            <a:r>
              <a:rPr lang="en-US" dirty="0" smtClean="0"/>
              <a:t>Text shadow</a:t>
            </a:r>
          </a:p>
          <a:p>
            <a:pPr lvl="2"/>
            <a:r>
              <a:rPr lang="en-US" dirty="0" smtClean="0"/>
              <a:t>text-shadow: color </a:t>
            </a:r>
            <a:r>
              <a:rPr lang="en-US" dirty="0" err="1" smtClean="0"/>
              <a:t>offsetX</a:t>
            </a:r>
            <a:r>
              <a:rPr lang="en-US" dirty="0" smtClean="0"/>
              <a:t> </a:t>
            </a:r>
            <a:r>
              <a:rPr lang="en-US" dirty="0" err="1" smtClean="0"/>
              <a:t>offsetY</a:t>
            </a:r>
            <a:r>
              <a:rPr lang="en-US" dirty="0" smtClean="0"/>
              <a:t> blur;</a:t>
            </a:r>
          </a:p>
          <a:p>
            <a:pPr lvl="1"/>
            <a:r>
              <a:rPr lang="en-US" dirty="0" smtClean="0"/>
              <a:t>Box shadow</a:t>
            </a:r>
          </a:p>
          <a:p>
            <a:pPr lvl="2"/>
            <a:r>
              <a:rPr lang="en-US" dirty="0" smtClean="0"/>
              <a:t>box-shadow: inset color </a:t>
            </a:r>
            <a:r>
              <a:rPr lang="en-US" dirty="0" err="1" smtClean="0"/>
              <a:t>offsetX</a:t>
            </a:r>
            <a:r>
              <a:rPr lang="en-US" dirty="0" smtClean="0"/>
              <a:t> </a:t>
            </a:r>
            <a:r>
              <a:rPr lang="en-US" dirty="0" err="1" smtClean="0"/>
              <a:t>offsetY</a:t>
            </a:r>
            <a:r>
              <a:rPr lang="en-US" dirty="0" smtClean="0"/>
              <a:t> blur spread;</a:t>
            </a:r>
          </a:p>
          <a:p>
            <a:r>
              <a:rPr lang="en-US" dirty="0" smtClean="0"/>
              <a:t>Rotate Object</a:t>
            </a:r>
          </a:p>
          <a:p>
            <a:pPr lvl="1"/>
            <a:r>
              <a:rPr lang="en-US" dirty="0" smtClean="0"/>
              <a:t>transform style</a:t>
            </a:r>
          </a:p>
          <a:p>
            <a:pPr lvl="2"/>
            <a:r>
              <a:rPr lang="en-US" dirty="0" smtClean="0"/>
              <a:t>2D</a:t>
            </a:r>
          </a:p>
          <a:p>
            <a:pPr lvl="2"/>
            <a:r>
              <a:rPr lang="en-US" dirty="0" smtClean="0"/>
              <a:t>3D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 gradient</a:t>
            </a:r>
          </a:p>
          <a:p>
            <a:pPr lvl="1"/>
            <a:r>
              <a:rPr lang="en-US" dirty="0" smtClean="0"/>
              <a:t>Linear</a:t>
            </a:r>
          </a:p>
          <a:p>
            <a:pPr lvl="1"/>
            <a:r>
              <a:rPr lang="en-US" dirty="0" smtClean="0"/>
              <a:t>Radial</a:t>
            </a:r>
          </a:p>
          <a:p>
            <a:pPr lvl="1"/>
            <a:r>
              <a:rPr lang="en-US" dirty="0" smtClean="0"/>
              <a:t>Repeating</a:t>
            </a:r>
          </a:p>
          <a:p>
            <a:r>
              <a:rPr lang="en-US" dirty="0" smtClean="0"/>
              <a:t>Rounded corners on elements</a:t>
            </a:r>
          </a:p>
          <a:p>
            <a:pPr lvl="1"/>
            <a:r>
              <a:rPr lang="en-US" dirty="0"/>
              <a:t>border-radius:25px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0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Border image</a:t>
            </a:r>
          </a:p>
          <a:p>
            <a:pPr lvl="1"/>
            <a:r>
              <a:rPr lang="en-US" dirty="0" smtClean="0"/>
              <a:t>border-image: </a:t>
            </a:r>
            <a:r>
              <a:rPr lang="en-US" dirty="0" err="1" smtClean="0"/>
              <a:t>url</a:t>
            </a:r>
            <a:r>
              <a:rPr lang="en-US" dirty="0" smtClean="0"/>
              <a:t>(</a:t>
            </a:r>
            <a:r>
              <a:rPr lang="en-US" dirty="0" err="1" smtClean="0"/>
              <a:t>url</a:t>
            </a:r>
            <a:r>
              <a:rPr lang="en-US" dirty="0" smtClean="0"/>
              <a:t>) slice repeat;</a:t>
            </a:r>
          </a:p>
          <a:p>
            <a:pPr lvl="1"/>
            <a:r>
              <a:rPr lang="en-US" dirty="0" smtClean="0"/>
              <a:t>border-image: </a:t>
            </a:r>
            <a:r>
              <a:rPr lang="en-US" dirty="0" err="1" smtClean="0"/>
              <a:t>url</a:t>
            </a:r>
            <a:r>
              <a:rPr lang="en-US" dirty="0" smtClean="0"/>
              <a:t>(</a:t>
            </a:r>
            <a:r>
              <a:rPr lang="en-US" dirty="0" err="1" smtClean="0"/>
              <a:t>url</a:t>
            </a:r>
            <a:r>
              <a:rPr lang="en-US" dirty="0" smtClean="0"/>
              <a:t>) # stretch;</a:t>
            </a:r>
          </a:p>
          <a:p>
            <a:pPr lvl="2"/>
            <a:r>
              <a:rPr lang="en-US" dirty="0" err="1" smtClean="0"/>
              <a:t>url</a:t>
            </a:r>
            <a:r>
              <a:rPr lang="en-US" dirty="0" smtClean="0"/>
              <a:t> = </a:t>
            </a:r>
            <a:r>
              <a:rPr lang="en-US" dirty="0" err="1" smtClean="0"/>
              <a:t>url</a:t>
            </a:r>
            <a:r>
              <a:rPr lang="en-US" dirty="0" smtClean="0"/>
              <a:t> of image</a:t>
            </a:r>
          </a:p>
          <a:p>
            <a:pPr lvl="2"/>
            <a:r>
              <a:rPr lang="en-US" dirty="0" smtClean="0"/>
              <a:t>slice = size of the slice cut from the border image file</a:t>
            </a:r>
          </a:p>
          <a:p>
            <a:pPr lvl="2"/>
            <a:r>
              <a:rPr lang="en-US" dirty="0" smtClean="0"/>
              <a:t>repeat = if border slices should be stretched to cover the object’s four sides or tiles</a:t>
            </a:r>
          </a:p>
          <a:p>
            <a:pPr lvl="2"/>
            <a:r>
              <a:rPr lang="en-US" dirty="0" smtClean="0"/>
              <a:t>stretch = border slices stretched to fill the border</a:t>
            </a:r>
          </a:p>
          <a:p>
            <a:pPr lvl="2"/>
            <a:r>
              <a:rPr lang="en-US" dirty="0" smtClean="0"/>
              <a:t>outset = amount </a:t>
            </a:r>
            <a:r>
              <a:rPr lang="en-US" dirty="0"/>
              <a:t>by which the border image area extends beyond the border </a:t>
            </a:r>
            <a:r>
              <a:rPr lang="en-US" dirty="0" smtClean="0"/>
              <a:t>box </a:t>
            </a:r>
            <a:r>
              <a:rPr lang="en-US" dirty="0"/>
              <a:t>on the top, right, bottom, and left sides. 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</a:p>
          <a:p>
            <a:r>
              <a:rPr lang="en-US" dirty="0" smtClean="0"/>
              <a:t>Cascading Style Sheets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4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Semi-transparent objects</a:t>
            </a:r>
          </a:p>
          <a:p>
            <a:pPr lvl="1"/>
            <a:r>
              <a:rPr lang="en-US" dirty="0" smtClean="0"/>
              <a:t>opacity: value;</a:t>
            </a:r>
          </a:p>
          <a:p>
            <a:r>
              <a:rPr lang="en-US" dirty="0" smtClean="0"/>
              <a:t>Media devices</a:t>
            </a:r>
          </a:p>
          <a:p>
            <a:pPr lvl="1"/>
            <a:r>
              <a:rPr lang="en-US" dirty="0" smtClean="0"/>
              <a:t>Braille</a:t>
            </a:r>
          </a:p>
          <a:p>
            <a:pPr lvl="1"/>
            <a:r>
              <a:rPr lang="en-US" dirty="0" smtClean="0"/>
              <a:t>Embossed</a:t>
            </a:r>
          </a:p>
          <a:p>
            <a:pPr lvl="1"/>
            <a:r>
              <a:rPr lang="en-US" dirty="0" smtClean="0"/>
              <a:t>Handheld</a:t>
            </a:r>
          </a:p>
          <a:p>
            <a:pPr lvl="1"/>
            <a:r>
              <a:rPr lang="en-US" dirty="0" smtClean="0"/>
              <a:t>Print</a:t>
            </a:r>
          </a:p>
          <a:p>
            <a:pPr lvl="1"/>
            <a:r>
              <a:rPr lang="en-US" dirty="0" smtClean="0"/>
              <a:t>Projection</a:t>
            </a:r>
          </a:p>
          <a:p>
            <a:pPr lvl="1"/>
            <a:r>
              <a:rPr lang="en-US" dirty="0" smtClean="0"/>
              <a:t>Screen</a:t>
            </a:r>
          </a:p>
          <a:p>
            <a:pPr lvl="1"/>
            <a:r>
              <a:rPr lang="en-US" dirty="0" smtClean="0"/>
              <a:t>Speech</a:t>
            </a:r>
          </a:p>
          <a:p>
            <a:pPr lvl="1"/>
            <a:r>
              <a:rPr lang="en-US" dirty="0" err="1" smtClean="0"/>
              <a:t>Tty</a:t>
            </a:r>
            <a:endParaRPr lang="en-US" dirty="0" smtClean="0"/>
          </a:p>
          <a:p>
            <a:pPr lvl="1"/>
            <a:r>
              <a:rPr lang="en-US" dirty="0" err="1" smtClean="0"/>
              <a:t>tv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1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 devices</a:t>
            </a:r>
          </a:p>
          <a:p>
            <a:pPr lvl="1"/>
            <a:r>
              <a:rPr lang="en-US" dirty="0" smtClean="0"/>
              <a:t>in HTML &lt;style&gt;&lt;/style&gt; </a:t>
            </a:r>
          </a:p>
          <a:p>
            <a:pPr lvl="2"/>
            <a:r>
              <a:rPr lang="en-US" dirty="0" smtClean="0"/>
              <a:t>media = “devices”</a:t>
            </a:r>
          </a:p>
          <a:p>
            <a:pPr lvl="1"/>
            <a:r>
              <a:rPr lang="en-US" dirty="0" smtClean="0"/>
              <a:t>in .</a:t>
            </a:r>
            <a:r>
              <a:rPr lang="en-US" dirty="0" err="1" smtClean="0"/>
              <a:t>css</a:t>
            </a:r>
            <a:endParaRPr lang="en-US" dirty="0" smtClean="0"/>
          </a:p>
          <a:p>
            <a:pPr lvl="2"/>
            <a:r>
              <a:rPr lang="en-US" dirty="0" smtClean="0"/>
              <a:t>@media devices (styles)</a:t>
            </a:r>
          </a:p>
          <a:p>
            <a:pPr lvl="1"/>
            <a:r>
              <a:rPr lang="en-US" dirty="0" smtClean="0"/>
              <a:t>Example</a:t>
            </a:r>
          </a:p>
          <a:p>
            <a:pPr lvl="2"/>
            <a:r>
              <a:rPr lang="en-US" dirty="0" smtClean="0"/>
              <a:t>Print format</a:t>
            </a:r>
          </a:p>
          <a:p>
            <a:pPr lvl="2"/>
            <a:r>
              <a:rPr lang="en-US" dirty="0" smtClean="0"/>
              <a:t>&lt;link </a:t>
            </a:r>
            <a:r>
              <a:rPr lang="en-US" dirty="0" err="1" smtClean="0"/>
              <a:t>href</a:t>
            </a:r>
            <a:r>
              <a:rPr lang="en-US" dirty="0" smtClean="0"/>
              <a:t>=“print.css” </a:t>
            </a:r>
            <a:r>
              <a:rPr lang="en-US" dirty="0" err="1" smtClean="0"/>
              <a:t>rel</a:t>
            </a:r>
            <a:r>
              <a:rPr lang="en-US" dirty="0" smtClean="0"/>
              <a:t>=“</a:t>
            </a:r>
            <a:r>
              <a:rPr lang="en-US" dirty="0" err="1" smtClean="0"/>
              <a:t>stylesheet</a:t>
            </a:r>
            <a:r>
              <a:rPr lang="en-US" dirty="0" smtClean="0"/>
              <a:t>” media=“print” /&gt;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79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7866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9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11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3216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CSS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3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font-family: fonts; defines font face</a:t>
            </a:r>
          </a:p>
          <a:p>
            <a:pPr lvl="1"/>
            <a:r>
              <a:rPr lang="en-US" dirty="0" smtClean="0"/>
              <a:t>Arial, Times New Roman, Verdana</a:t>
            </a:r>
          </a:p>
          <a:p>
            <a:r>
              <a:rPr lang="en-US" dirty="0"/>
              <a:t>f</a:t>
            </a:r>
            <a:r>
              <a:rPr lang="en-US" dirty="0" smtClean="0"/>
              <a:t>ont-size: size; sets the font size</a:t>
            </a:r>
          </a:p>
          <a:p>
            <a:r>
              <a:rPr lang="en-US" dirty="0" smtClean="0"/>
              <a:t>letter-spacing: size; sets the kerning (i.e. space between letters)</a:t>
            </a:r>
          </a:p>
          <a:p>
            <a:r>
              <a:rPr lang="en-US" dirty="0" smtClean="0"/>
              <a:t>word-spacing:  size; sets the tracking (i.e. space between words)</a:t>
            </a:r>
          </a:p>
          <a:p>
            <a:r>
              <a:rPr lang="en-US" dirty="0" smtClean="0"/>
              <a:t>Size is specified as absolute units or relative units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Absolute units are a fixed size </a:t>
            </a:r>
          </a:p>
          <a:p>
            <a:pPr lvl="1"/>
            <a:r>
              <a:rPr lang="en-US" dirty="0" smtClean="0"/>
              <a:t>font-size: 36pt</a:t>
            </a:r>
          </a:p>
          <a:p>
            <a:pPr lvl="1"/>
            <a:r>
              <a:rPr lang="en-US" dirty="0" smtClean="0"/>
              <a:t>Valid units of measure</a:t>
            </a:r>
          </a:p>
          <a:p>
            <a:pPr lvl="2"/>
            <a:r>
              <a:rPr lang="en-US" dirty="0" smtClean="0"/>
              <a:t>mm – millimeters</a:t>
            </a:r>
          </a:p>
          <a:p>
            <a:pPr lvl="2"/>
            <a:r>
              <a:rPr lang="en-US" dirty="0" smtClean="0"/>
              <a:t>cm – centimeters</a:t>
            </a:r>
          </a:p>
          <a:p>
            <a:pPr lvl="2"/>
            <a:r>
              <a:rPr lang="en-US" dirty="0" smtClean="0"/>
              <a:t>in – inches</a:t>
            </a:r>
          </a:p>
          <a:p>
            <a:pPr lvl="2"/>
            <a:r>
              <a:rPr lang="en-US" dirty="0" err="1" smtClean="0"/>
              <a:t>pt</a:t>
            </a:r>
            <a:r>
              <a:rPr lang="en-US" dirty="0" smtClean="0"/>
              <a:t> – points</a:t>
            </a:r>
          </a:p>
          <a:p>
            <a:pPr lvl="2"/>
            <a:r>
              <a:rPr lang="en-US" dirty="0" smtClean="0"/>
              <a:t>pc - picas</a:t>
            </a:r>
          </a:p>
          <a:p>
            <a:r>
              <a:rPr lang="en-US" dirty="0" smtClean="0"/>
              <a:t>Relative units are relative to the size of other objects on the web page</a:t>
            </a:r>
          </a:p>
          <a:p>
            <a:pPr lvl="1"/>
            <a:r>
              <a:rPr lang="en-US" dirty="0" smtClean="0"/>
              <a:t>2em (size relative to font size of parent element)</a:t>
            </a:r>
          </a:p>
          <a:p>
            <a:pPr lvl="1"/>
            <a:r>
              <a:rPr lang="en-US" dirty="0" smtClean="0"/>
              <a:t>200% (i.e. scalable)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7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6776</TotalTime>
  <Words>690</Words>
  <Application>Microsoft Office PowerPoint</Application>
  <PresentationFormat>On-screen Show (4:3)</PresentationFormat>
  <Paragraphs>181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 University of Central Florida COP 2500  Concepts in Computer Science Fall 2014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Font</vt:lpstr>
      <vt:lpstr>Font</vt:lpstr>
      <vt:lpstr>Font</vt:lpstr>
      <vt:lpstr>Font</vt:lpstr>
      <vt:lpstr>Spacing and Indentation</vt:lpstr>
      <vt:lpstr>Text Alignment</vt:lpstr>
      <vt:lpstr>Font Definition in .css</vt:lpstr>
      <vt:lpstr>Lists Styles</vt:lpstr>
      <vt:lpstr>List Styles</vt:lpstr>
      <vt:lpstr>Advanced CSS</vt:lpstr>
      <vt:lpstr>Advanced CSS</vt:lpstr>
      <vt:lpstr>Advanced CSS</vt:lpstr>
      <vt:lpstr>Advanced CSS</vt:lpstr>
      <vt:lpstr>Advanced CSS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827</cp:revision>
  <dcterms:created xsi:type="dcterms:W3CDTF">2013-10-29T00:42:48Z</dcterms:created>
  <dcterms:modified xsi:type="dcterms:W3CDTF">2015-05-03T13:33:44Z</dcterms:modified>
</cp:coreProperties>
</file>