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93" r:id="rId2"/>
    <p:sldId id="394" r:id="rId3"/>
    <p:sldId id="420" r:id="rId4"/>
    <p:sldId id="417" r:id="rId5"/>
    <p:sldId id="421" r:id="rId6"/>
    <p:sldId id="419" r:id="rId7"/>
    <p:sldId id="366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6" r:id="rId24"/>
    <p:sldId id="3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F76F0-7138-4B52-AFE7-908D02AA6B96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F81D-A57D-4801-A21E-43D8EE96E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r>
              <a:rPr lang="en-US" sz="4000" b="1"/>
              <a:t/>
            </a:r>
            <a:br>
              <a:rPr lang="en-US" sz="4000" b="1"/>
            </a:br>
            <a:r>
              <a:rPr lang="en-US" sz="4000" b="1" smtClean="0"/>
              <a:t>Fall 2014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0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 Style Sheets (CSS)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 version, CSS2.1 introduced in 2002 expanded capabilities include</a:t>
            </a:r>
          </a:p>
          <a:p>
            <a:pPr lvl="1"/>
            <a:r>
              <a:rPr lang="en-US" dirty="0" smtClean="0"/>
              <a:t>Enhanced text effects</a:t>
            </a:r>
          </a:p>
          <a:p>
            <a:pPr lvl="1"/>
            <a:r>
              <a:rPr lang="en-US" dirty="0" smtClean="0"/>
              <a:t>Semi-transparent colors and overlays</a:t>
            </a:r>
          </a:p>
          <a:p>
            <a:pPr lvl="1"/>
            <a:r>
              <a:rPr lang="en-US" dirty="0" smtClean="0"/>
              <a:t>Column-based layout</a:t>
            </a:r>
          </a:p>
          <a:p>
            <a:pPr lvl="1"/>
            <a:r>
              <a:rPr lang="en-US" dirty="0" smtClean="0"/>
              <a:t>Rounded borders, drop shadows, box outlines</a:t>
            </a:r>
          </a:p>
          <a:p>
            <a:pPr lvl="1"/>
            <a:r>
              <a:rPr lang="en-US" dirty="0" smtClean="0"/>
              <a:t>Transformations of page elements (e.g. scaling, skewing, rotation)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Style rule</a:t>
            </a:r>
          </a:p>
          <a:p>
            <a:pPr lvl="1"/>
            <a:r>
              <a:rPr lang="en-US" dirty="0" smtClean="0"/>
              <a:t>List of style properties to an element or group of elements</a:t>
            </a:r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smtClean="0"/>
              <a:t>Selector is a </a:t>
            </a:r>
          </a:p>
          <a:p>
            <a:pPr lvl="3"/>
            <a:r>
              <a:rPr lang="en-US" dirty="0" smtClean="0"/>
              <a:t>tag element (i.e. &lt;p&gt; = in JavaScript/CSS  p )</a:t>
            </a:r>
          </a:p>
          <a:p>
            <a:pPr lvl="3"/>
            <a:r>
              <a:rPr lang="en-US" dirty="0" smtClean="0"/>
              <a:t>id (i.e. id=“</a:t>
            </a:r>
            <a:r>
              <a:rPr lang="en-US" dirty="0" err="1" smtClean="0"/>
              <a:t>myId</a:t>
            </a:r>
            <a:r>
              <a:rPr lang="en-US" dirty="0" smtClean="0"/>
              <a:t>” = in JavaScript/CSS #</a:t>
            </a:r>
            <a:r>
              <a:rPr lang="en-US" dirty="0" err="1" smtClean="0"/>
              <a:t>myId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class(i.e. class = “</a:t>
            </a:r>
            <a:r>
              <a:rPr lang="en-US" dirty="0" err="1" smtClean="0"/>
              <a:t>myClass</a:t>
            </a:r>
            <a:r>
              <a:rPr lang="en-US" dirty="0" smtClean="0"/>
              <a:t>” = in JavaScript/CSS  .</a:t>
            </a:r>
            <a:r>
              <a:rPr lang="en-US" dirty="0" err="1" smtClean="0"/>
              <a:t>myClass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selector {</a:t>
            </a:r>
          </a:p>
          <a:p>
            <a:pPr marL="1371600" lvl="3" indent="0">
              <a:buNone/>
            </a:pPr>
            <a:r>
              <a:rPr lang="en-US" dirty="0"/>
              <a:t>p</a:t>
            </a:r>
            <a:r>
              <a:rPr lang="en-US" dirty="0" smtClean="0"/>
              <a:t>roperty: value;</a:t>
            </a:r>
          </a:p>
          <a:p>
            <a:pPr marL="1371600" lvl="3" indent="0">
              <a:buNone/>
            </a:pPr>
            <a:r>
              <a:rPr lang="en-US" dirty="0"/>
              <a:t>p</a:t>
            </a:r>
            <a:r>
              <a:rPr lang="en-US" dirty="0" smtClean="0"/>
              <a:t>roperty: value;</a:t>
            </a:r>
          </a:p>
          <a:p>
            <a:pPr marL="1371600" lvl="3" indent="0">
              <a:buNone/>
            </a:pPr>
            <a:r>
              <a:rPr lang="en-US" dirty="0"/>
              <a:t>p</a:t>
            </a:r>
            <a:r>
              <a:rPr lang="en-US" dirty="0" smtClean="0"/>
              <a:t>roperty: value;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	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Style rule</a:t>
            </a:r>
          </a:p>
          <a:p>
            <a:pPr lvl="1"/>
            <a:r>
              <a:rPr lang="en-US" dirty="0" smtClean="0"/>
              <a:t>Examples</a:t>
            </a:r>
          </a:p>
          <a:p>
            <a:pPr marL="914400" lvl="2" indent="0">
              <a:buNone/>
            </a:pPr>
            <a:r>
              <a:rPr lang="en-US" dirty="0" smtClean="0"/>
              <a:t>h1 { color: blue; text-align: center; }</a:t>
            </a:r>
          </a:p>
          <a:p>
            <a:pPr marL="914400" lvl="2" indent="0">
              <a:buNone/>
            </a:pPr>
            <a:r>
              <a:rPr lang="en-US" dirty="0" smtClean="0"/>
              <a:t>h2, h3, h4, h5, h6 { color</a:t>
            </a:r>
            <a:r>
              <a:rPr lang="en-US" dirty="0"/>
              <a:t>: </a:t>
            </a:r>
            <a:r>
              <a:rPr lang="en-US" dirty="0" smtClean="0"/>
              <a:t>black; text-align</a:t>
            </a:r>
            <a:r>
              <a:rPr lang="en-US" dirty="0"/>
              <a:t>: center</a:t>
            </a:r>
            <a:r>
              <a:rPr lang="en-US" dirty="0" smtClean="0"/>
              <a:t>; }</a:t>
            </a:r>
            <a:endParaRPr lang="en-US" dirty="0"/>
          </a:p>
          <a:p>
            <a:r>
              <a:rPr lang="en-US" dirty="0" smtClean="0"/>
              <a:t>Style rule precedence</a:t>
            </a:r>
          </a:p>
          <a:p>
            <a:pPr lvl="1"/>
            <a:r>
              <a:rPr lang="en-US" dirty="0" smtClean="0"/>
              <a:t>Browser</a:t>
            </a:r>
          </a:p>
          <a:p>
            <a:pPr lvl="1"/>
            <a:r>
              <a:rPr lang="en-US" dirty="0" smtClean="0"/>
              <a:t>User-defined</a:t>
            </a:r>
          </a:p>
          <a:p>
            <a:pPr lvl="1"/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Embedded</a:t>
            </a:r>
          </a:p>
          <a:p>
            <a:pPr lvl="1"/>
            <a:r>
              <a:rPr lang="en-US" dirty="0" smtClean="0"/>
              <a:t>Inline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5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User-defined</a:t>
            </a:r>
          </a:p>
          <a:p>
            <a:pPr lvl="1"/>
            <a:r>
              <a:rPr lang="en-US" dirty="0" smtClean="0"/>
              <a:t>Modify the settings in the Web browser</a:t>
            </a:r>
          </a:p>
          <a:p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Include in HTML using link element</a:t>
            </a:r>
          </a:p>
          <a:p>
            <a:pPr lvl="2"/>
            <a:r>
              <a:rPr lang="en-US" dirty="0" smtClean="0"/>
              <a:t>&lt;link </a:t>
            </a:r>
            <a:r>
              <a:rPr lang="en-US" dirty="0" err="1" smtClean="0"/>
              <a:t>href</a:t>
            </a:r>
            <a:r>
              <a:rPr lang="en-US" dirty="0" smtClean="0"/>
              <a:t>=“externalStyle.css” </a:t>
            </a:r>
            <a:r>
              <a:rPr lang="en-US" dirty="0" err="1" smtClean="0"/>
              <a:t>rel</a:t>
            </a:r>
            <a:r>
              <a:rPr lang="en-US" dirty="0" smtClean="0"/>
              <a:t>=“</a:t>
            </a:r>
            <a:r>
              <a:rPr lang="en-US" dirty="0" err="1" smtClean="0"/>
              <a:t>stylesheet</a:t>
            </a:r>
            <a:r>
              <a:rPr lang="en-US" dirty="0" smtClean="0"/>
              <a:t>” type=“text/</a:t>
            </a:r>
            <a:r>
              <a:rPr lang="en-US" dirty="0" err="1" smtClean="0"/>
              <a:t>css</a:t>
            </a:r>
            <a:r>
              <a:rPr lang="en-US" dirty="0" smtClean="0"/>
              <a:t>” /&gt;</a:t>
            </a:r>
          </a:p>
          <a:p>
            <a:r>
              <a:rPr lang="en-US" dirty="0" smtClean="0"/>
              <a:t>Embedded</a:t>
            </a:r>
          </a:p>
          <a:p>
            <a:pPr lvl="1"/>
            <a:r>
              <a:rPr lang="en-US" dirty="0" smtClean="0"/>
              <a:t>Inserted directly in the &lt;head&gt; element</a:t>
            </a:r>
          </a:p>
          <a:p>
            <a:pPr marL="457200" lvl="1" indent="0">
              <a:buNone/>
            </a:pPr>
            <a:r>
              <a:rPr lang="en-US" dirty="0" smtClean="0"/>
              <a:t>&lt;style type=“text/</a:t>
            </a:r>
            <a:r>
              <a:rPr lang="en-US" dirty="0" err="1" smtClean="0"/>
              <a:t>css</a:t>
            </a:r>
            <a:r>
              <a:rPr lang="en-US" dirty="0" smtClean="0"/>
              <a:t>”&gt;</a:t>
            </a:r>
          </a:p>
          <a:p>
            <a:pPr marL="914400" lvl="2" indent="0">
              <a:buNone/>
            </a:pPr>
            <a:r>
              <a:rPr lang="en-US" dirty="0"/>
              <a:t>h1 { color: blue; text-align: center; }</a:t>
            </a:r>
          </a:p>
          <a:p>
            <a:pPr marL="914400" lvl="2" indent="0">
              <a:buNone/>
            </a:pPr>
            <a:r>
              <a:rPr lang="en-US" dirty="0"/>
              <a:t>h2, h3, h4, h5, h6 { color: black; text-align: center; </a:t>
            </a: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&lt;/style&gt;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Inline</a:t>
            </a:r>
          </a:p>
          <a:p>
            <a:pPr lvl="1"/>
            <a:r>
              <a:rPr lang="en-US" dirty="0" smtClean="0"/>
              <a:t>Applied directly to a tag element</a:t>
            </a:r>
          </a:p>
          <a:p>
            <a:pPr marL="914400" lvl="2" indent="0">
              <a:buNone/>
            </a:pPr>
            <a:r>
              <a:rPr lang="en-US" dirty="0" smtClean="0"/>
              <a:t>&lt;h6 style=“color: green; text-alignment=center;”&gt;data&lt;/h6&gt;</a:t>
            </a:r>
          </a:p>
          <a:p>
            <a:r>
              <a:rPr lang="en-US" dirty="0" smtClean="0"/>
              <a:t>Which style?	</a:t>
            </a:r>
          </a:p>
          <a:p>
            <a:pPr lvl="1"/>
            <a:r>
              <a:rPr lang="en-US" dirty="0" smtClean="0"/>
              <a:t>If the &lt;head&gt; has an external &lt;link&gt; to a .</a:t>
            </a:r>
            <a:r>
              <a:rPr lang="en-US" dirty="0" err="1" smtClean="0"/>
              <a:t>css</a:t>
            </a:r>
            <a:r>
              <a:rPr lang="en-US" dirty="0" smtClean="0"/>
              <a:t> and embedded &lt;style&gt;</a:t>
            </a:r>
          </a:p>
          <a:p>
            <a:pPr lvl="1"/>
            <a:r>
              <a:rPr lang="en-US" dirty="0" smtClean="0"/>
              <a:t>Relative to the order listed in the &lt;head&gt;, last in wins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1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!important</a:t>
            </a:r>
          </a:p>
          <a:p>
            <a:pPr lvl="1"/>
            <a:r>
              <a:rPr lang="en-US" dirty="0" smtClean="0"/>
              <a:t>Keyword forces the highest level of precedence</a:t>
            </a:r>
          </a:p>
          <a:p>
            <a:pPr lvl="2"/>
            <a:r>
              <a:rPr lang="en-US" dirty="0" smtClean="0"/>
              <a:t>h1{color: red !important;}</a:t>
            </a:r>
          </a:p>
          <a:p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Use the block comment format </a:t>
            </a:r>
          </a:p>
          <a:p>
            <a:pPr lvl="2"/>
            <a:r>
              <a:rPr lang="en-US" dirty="0" smtClean="0"/>
              <a:t>/* comment </a:t>
            </a:r>
            <a:r>
              <a:rPr lang="en-US" dirty="0" err="1" smtClean="0"/>
              <a:t>comment</a:t>
            </a:r>
            <a:r>
              <a:rPr lang="en-US" dirty="0" smtClean="0"/>
              <a:t> </a:t>
            </a:r>
            <a:r>
              <a:rPr lang="en-US" dirty="0" err="1" smtClean="0"/>
              <a:t>comment</a:t>
            </a:r>
            <a:r>
              <a:rPr lang="en-US" dirty="0" smtClean="0"/>
              <a:t> */</a:t>
            </a:r>
          </a:p>
          <a:p>
            <a:pPr lvl="2"/>
            <a:r>
              <a:rPr lang="en-US" dirty="0" smtClean="0"/>
              <a:t>&lt;!-- --&gt;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Defining colors</a:t>
            </a:r>
          </a:p>
          <a:p>
            <a:pPr lvl="1"/>
            <a:r>
              <a:rPr lang="en-US" dirty="0" smtClean="0"/>
              <a:t>Use color names; reference demo_color_names.htm for full list</a:t>
            </a:r>
          </a:p>
          <a:p>
            <a:pPr lvl="1"/>
            <a:r>
              <a:rPr lang="en-US" dirty="0" smtClean="0"/>
              <a:t>Use red, blue, green (RGB) color model</a:t>
            </a:r>
          </a:p>
          <a:p>
            <a:pPr lvl="2"/>
            <a:r>
              <a:rPr lang="en-US" dirty="0" smtClean="0"/>
              <a:t>Valid RGB Triplet decimal values 0-255</a:t>
            </a:r>
          </a:p>
          <a:p>
            <a:pPr lvl="3"/>
            <a:r>
              <a:rPr lang="en-US" dirty="0" smtClean="0"/>
              <a:t>Example:  </a:t>
            </a:r>
            <a:r>
              <a:rPr lang="en-US" dirty="0" err="1" smtClean="0"/>
              <a:t>rgb</a:t>
            </a:r>
            <a:r>
              <a:rPr lang="en-US" dirty="0" smtClean="0"/>
              <a:t>(240,248,255)</a:t>
            </a:r>
          </a:p>
          <a:p>
            <a:pPr lvl="2"/>
            <a:r>
              <a:rPr lang="en-US" dirty="0" smtClean="0"/>
              <a:t>Valid RGB Triplet percentage values 0-100</a:t>
            </a:r>
          </a:p>
          <a:p>
            <a:pPr lvl="3"/>
            <a:r>
              <a:rPr lang="en-US" dirty="0" smtClean="0"/>
              <a:t>Example:  </a:t>
            </a:r>
            <a:r>
              <a:rPr lang="en-US" dirty="0" err="1" smtClean="0"/>
              <a:t>rgb</a:t>
            </a:r>
            <a:r>
              <a:rPr lang="en-US" dirty="0" smtClean="0"/>
              <a:t>(100%, 65%, 0%)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Defining colors</a:t>
            </a:r>
          </a:p>
          <a:p>
            <a:pPr lvl="1"/>
            <a:r>
              <a:rPr lang="en-US" dirty="0" smtClean="0"/>
              <a:t>Use hexadecimal number</a:t>
            </a:r>
          </a:p>
          <a:p>
            <a:pPr lvl="2"/>
            <a:r>
              <a:rPr lang="en-US" dirty="0" smtClean="0"/>
              <a:t>Values 0-9 and A-F</a:t>
            </a:r>
          </a:p>
          <a:p>
            <a:pPr lvl="2"/>
            <a:r>
              <a:rPr lang="en-US" dirty="0" smtClean="0"/>
              <a:t>Series of 6 values preceded by #</a:t>
            </a:r>
          </a:p>
          <a:p>
            <a:pPr lvl="2"/>
            <a:r>
              <a:rPr lang="en-US" dirty="0" smtClean="0"/>
              <a:t>Example:  text=“#99CCFF” </a:t>
            </a:r>
          </a:p>
          <a:p>
            <a:pPr lvl="1"/>
            <a:r>
              <a:rPr lang="en-US" dirty="0" smtClean="0"/>
              <a:t>Use hue, saturation, lightness (HSL) color values</a:t>
            </a:r>
          </a:p>
          <a:p>
            <a:pPr lvl="2"/>
            <a:r>
              <a:rPr lang="en-US" dirty="0" smtClean="0"/>
              <a:t>Hue = tint of the color based on color wheel location</a:t>
            </a:r>
          </a:p>
          <a:p>
            <a:pPr lvl="2"/>
            <a:r>
              <a:rPr lang="en-US" dirty="0" smtClean="0"/>
              <a:t>Saturation = intensity of the color; 0% - 100% (equates to no color - full color)</a:t>
            </a:r>
          </a:p>
          <a:p>
            <a:pPr lvl="2"/>
            <a:r>
              <a:rPr lang="en-US" dirty="0" smtClean="0"/>
              <a:t>Lightness = brightness of the color; 0% - 100% (equates to black – white)</a:t>
            </a:r>
          </a:p>
          <a:p>
            <a:pPr lvl="2"/>
            <a:r>
              <a:rPr lang="en-US" dirty="0" smtClean="0"/>
              <a:t>Example:  </a:t>
            </a:r>
            <a:r>
              <a:rPr lang="en-US" dirty="0" err="1" smtClean="0"/>
              <a:t>hsl</a:t>
            </a:r>
            <a:r>
              <a:rPr lang="en-US" dirty="0" smtClean="0"/>
              <a:t>(38, 90%, </a:t>
            </a:r>
            <a:r>
              <a:rPr lang="en-US" smtClean="0"/>
              <a:t>60%)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5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Opacity values</a:t>
            </a:r>
          </a:p>
          <a:p>
            <a:pPr lvl="1"/>
            <a:r>
              <a:rPr lang="en-US" dirty="0" smtClean="0"/>
              <a:t>How much of the colors below the surface of the current object show through to affect appearance</a:t>
            </a:r>
          </a:p>
          <a:p>
            <a:pPr lvl="1"/>
            <a:r>
              <a:rPr lang="en-US" dirty="0" smtClean="0"/>
              <a:t>Use with </a:t>
            </a:r>
            <a:r>
              <a:rPr lang="en-US" dirty="0" err="1" smtClean="0"/>
              <a:t>rgb</a:t>
            </a:r>
            <a:endParaRPr lang="en-US" dirty="0" smtClean="0"/>
          </a:p>
          <a:p>
            <a:pPr lvl="2"/>
            <a:r>
              <a:rPr lang="en-US" dirty="0" err="1" smtClean="0"/>
              <a:t>rgba</a:t>
            </a:r>
            <a:r>
              <a:rPr lang="en-US" dirty="0" smtClean="0"/>
              <a:t>(red, green, blue, opacity)</a:t>
            </a:r>
          </a:p>
          <a:p>
            <a:pPr lvl="1"/>
            <a:r>
              <a:rPr lang="en-US" dirty="0" smtClean="0"/>
              <a:t>Use with </a:t>
            </a:r>
            <a:r>
              <a:rPr lang="en-US" dirty="0" err="1" smtClean="0"/>
              <a:t>hsl</a:t>
            </a:r>
            <a:endParaRPr lang="en-US" dirty="0" smtClean="0"/>
          </a:p>
          <a:p>
            <a:pPr lvl="2"/>
            <a:r>
              <a:rPr lang="en-US" dirty="0" err="1" smtClean="0"/>
              <a:t>hsla</a:t>
            </a:r>
            <a:r>
              <a:rPr lang="en-US" dirty="0" smtClean="0"/>
              <a:t>(hue, saturation, lightness, opacity)</a:t>
            </a:r>
          </a:p>
          <a:p>
            <a:pPr lvl="1"/>
            <a:r>
              <a:rPr lang="en-US" dirty="0" smtClean="0"/>
              <a:t>Expressed in values from 0 – 1.0</a:t>
            </a:r>
          </a:p>
          <a:p>
            <a:pPr lvl="2"/>
            <a:r>
              <a:rPr lang="en-US" dirty="0" smtClean="0"/>
              <a:t>Example:  </a:t>
            </a:r>
            <a:r>
              <a:rPr lang="en-US" dirty="0" err="1" smtClean="0"/>
              <a:t>rgba</a:t>
            </a:r>
            <a:r>
              <a:rPr lang="en-US" dirty="0" smtClean="0"/>
              <a:t>(255, 145, 100, 0.5)</a:t>
            </a:r>
          </a:p>
          <a:p>
            <a:pPr lvl="2"/>
            <a:r>
              <a:rPr lang="en-US" dirty="0" smtClean="0"/>
              <a:t>Example:  </a:t>
            </a:r>
            <a:r>
              <a:rPr lang="en-US" dirty="0" err="1" smtClean="0"/>
              <a:t>hsla</a:t>
            </a:r>
            <a:r>
              <a:rPr lang="en-US" dirty="0" smtClean="0"/>
              <a:t>(38, 80%, 65%, 0.7)	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Applying colors	</a:t>
            </a:r>
          </a:p>
          <a:p>
            <a:pPr marL="457200" lvl="1" indent="0">
              <a:buNone/>
            </a:pPr>
            <a:r>
              <a:rPr lang="en-US" dirty="0" smtClean="0"/>
              <a:t>body </a:t>
            </a:r>
            <a:r>
              <a:rPr lang="en-US" dirty="0"/>
              <a:t>{</a:t>
            </a:r>
          </a:p>
          <a:p>
            <a:pPr marL="914400" lvl="2" indent="0">
              <a:buNone/>
            </a:pPr>
            <a:r>
              <a:rPr lang="en-US" dirty="0"/>
              <a:t>background-color: white;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h2 {</a:t>
            </a:r>
          </a:p>
          <a:p>
            <a:pPr marL="914400" lvl="2" indent="0">
              <a:buNone/>
            </a:pPr>
            <a:r>
              <a:rPr lang="en-US" dirty="0" smtClean="0"/>
              <a:t>background-color: </a:t>
            </a:r>
            <a:r>
              <a:rPr lang="en-US" dirty="0" err="1" smtClean="0"/>
              <a:t>rgb</a:t>
            </a:r>
            <a:r>
              <a:rPr lang="en-US" dirty="0" smtClean="0"/>
              <a:t>(0, 154, 0);</a:t>
            </a:r>
          </a:p>
          <a:p>
            <a:pPr marL="914400" lvl="2" indent="0">
              <a:buNone/>
            </a:pPr>
            <a:r>
              <a:rPr lang="en-US" dirty="0" smtClean="0"/>
              <a:t>color: white;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</a:p>
          <a:p>
            <a:r>
              <a:rPr lang="en-US" dirty="0" smtClean="0"/>
              <a:t>Cascading Style Sheets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Enhancement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Progressive enhancement </a:t>
            </a:r>
          </a:p>
          <a:p>
            <a:pPr marL="457200" lvl="1" indent="0">
              <a:buNone/>
            </a:pPr>
            <a:r>
              <a:rPr lang="en-US" dirty="0"/>
              <a:t>h2 {</a:t>
            </a:r>
          </a:p>
          <a:p>
            <a:pPr marL="914400" lvl="2" indent="0">
              <a:buNone/>
            </a:pPr>
            <a:r>
              <a:rPr lang="en-US" dirty="0"/>
              <a:t>background-color: </a:t>
            </a:r>
            <a:r>
              <a:rPr lang="en-US" dirty="0" err="1"/>
              <a:t>rgb</a:t>
            </a:r>
            <a:r>
              <a:rPr lang="en-US" dirty="0"/>
              <a:t>(0, 154, 0);</a:t>
            </a:r>
          </a:p>
          <a:p>
            <a:pPr marL="914400" lvl="2" indent="0">
              <a:buNone/>
            </a:pPr>
            <a:r>
              <a:rPr lang="en-US" dirty="0"/>
              <a:t>color: white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color:  </a:t>
            </a:r>
            <a:r>
              <a:rPr lang="en-US" dirty="0" err="1" smtClean="0"/>
              <a:t>rgba</a:t>
            </a:r>
            <a:r>
              <a:rPr lang="en-US" dirty="0" smtClean="0"/>
              <a:t>(255, 255, 255, 0.8)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Displays semi-transparent text in the heading</a:t>
            </a:r>
          </a:p>
          <a:p>
            <a:pPr lvl="1"/>
            <a:r>
              <a:rPr lang="en-US" dirty="0" smtClean="0"/>
              <a:t>older browsers will still acknowledge the white</a:t>
            </a:r>
          </a:p>
          <a:p>
            <a:pPr lvl="1"/>
            <a:r>
              <a:rPr lang="en-US" dirty="0" smtClean="0"/>
              <a:t>newer browsers will add the opacity</a:t>
            </a:r>
          </a:p>
          <a:p>
            <a:pPr lvl="1"/>
            <a:r>
              <a:rPr lang="en-US" dirty="0" smtClean="0"/>
              <a:t>results in background color to bleed through the white text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7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Provide specific rules when to apply style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header h1 {color: blue;}</a:t>
            </a:r>
          </a:p>
          <a:p>
            <a:pPr lvl="2"/>
            <a:r>
              <a:rPr lang="en-US" dirty="0" smtClean="0"/>
              <a:t>Results in the text of h1 elements in the &lt;header&gt; using blue</a:t>
            </a:r>
          </a:p>
          <a:p>
            <a:pPr lvl="1"/>
            <a:r>
              <a:rPr lang="en-US" dirty="0" smtClean="0"/>
              <a:t>section h1 {color: red;}</a:t>
            </a:r>
          </a:p>
          <a:p>
            <a:pPr lvl="2"/>
            <a:r>
              <a:rPr lang="en-US" dirty="0" smtClean="0"/>
              <a:t>Results in the text of h1 elements in a &lt;section&gt; using red</a:t>
            </a:r>
          </a:p>
          <a:p>
            <a:pPr lvl="1"/>
            <a:r>
              <a:rPr lang="en-US" dirty="0" smtClean="0"/>
              <a:t>h1 {color: black;} </a:t>
            </a:r>
          </a:p>
          <a:p>
            <a:pPr lvl="2"/>
            <a:r>
              <a:rPr lang="en-US" dirty="0" smtClean="0"/>
              <a:t>Results in all other h1 elements using the color black for text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3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Provide specific rules when to apply style using element attributes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in .</a:t>
            </a:r>
            <a:r>
              <a:rPr lang="en-US" dirty="0" err="1" smtClean="0"/>
              <a:t>css</a:t>
            </a:r>
            <a:endParaRPr lang="en-US" dirty="0" smtClean="0"/>
          </a:p>
          <a:p>
            <a:pPr lvl="2"/>
            <a:r>
              <a:rPr lang="en-US" dirty="0" smtClean="0"/>
              <a:t>#main {color: red;}</a:t>
            </a:r>
          </a:p>
          <a:p>
            <a:pPr lvl="1"/>
            <a:r>
              <a:rPr lang="en-US" dirty="0" smtClean="0"/>
              <a:t>in .</a:t>
            </a:r>
            <a:r>
              <a:rPr lang="en-US" dirty="0" err="1" smtClean="0"/>
              <a:t>htm</a:t>
            </a:r>
            <a:endParaRPr lang="en-US" dirty="0" smtClean="0"/>
          </a:p>
          <a:p>
            <a:pPr lvl="2"/>
            <a:r>
              <a:rPr lang="en-US" dirty="0" smtClean="0"/>
              <a:t>&lt;h1 id=“main”&gt;Text goes here&lt;/h1&gt;</a:t>
            </a:r>
          </a:p>
          <a:p>
            <a:pPr lvl="2"/>
            <a:r>
              <a:rPr lang="en-US" dirty="0" smtClean="0"/>
              <a:t>Results in the text of h1 element to display in 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4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Provide specific rules when to apply style using element attributes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in .</a:t>
            </a:r>
            <a:r>
              <a:rPr lang="en-US" dirty="0" err="1" smtClean="0"/>
              <a:t>css</a:t>
            </a:r>
            <a:endParaRPr lang="en-US" dirty="0" smtClean="0"/>
          </a:p>
          <a:p>
            <a:pPr lvl="2"/>
            <a:r>
              <a:rPr lang="en-US" dirty="0"/>
              <a:t>.</a:t>
            </a:r>
            <a:r>
              <a:rPr lang="en-US" dirty="0" smtClean="0"/>
              <a:t>main {color: red;}</a:t>
            </a:r>
          </a:p>
          <a:p>
            <a:pPr lvl="1"/>
            <a:r>
              <a:rPr lang="en-US" dirty="0" smtClean="0"/>
              <a:t>in .</a:t>
            </a:r>
            <a:r>
              <a:rPr lang="en-US" dirty="0" err="1" smtClean="0"/>
              <a:t>htm</a:t>
            </a:r>
            <a:endParaRPr lang="en-US" dirty="0" smtClean="0"/>
          </a:p>
          <a:p>
            <a:pPr lvl="2"/>
            <a:r>
              <a:rPr lang="en-US" dirty="0" smtClean="0"/>
              <a:t>&lt;</a:t>
            </a:r>
            <a:r>
              <a:rPr lang="en-US" smtClean="0"/>
              <a:t>h1 class=“</a:t>
            </a:r>
            <a:r>
              <a:rPr lang="en-US" dirty="0" smtClean="0"/>
              <a:t>main”&gt;Text goes here&lt;/h1&gt;</a:t>
            </a:r>
          </a:p>
          <a:p>
            <a:pPr lvl="2"/>
            <a:r>
              <a:rPr lang="en-US" dirty="0" smtClean="0"/>
              <a:t>Results in the text of h1 element to display in 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79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1098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906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243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CSS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3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 Style Sheets (CSS)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Style sheet language used on Web sites to specify the appearance of each page element</a:t>
            </a:r>
          </a:p>
          <a:p>
            <a:r>
              <a:rPr lang="en-US" dirty="0" smtClean="0"/>
              <a:t>Specification maintained by W3C</a:t>
            </a:r>
          </a:p>
          <a:p>
            <a:r>
              <a:rPr lang="en-US" dirty="0" smtClean="0"/>
              <a:t>First version, CSS1, introduced in 1996; capabilities include</a:t>
            </a:r>
          </a:p>
          <a:p>
            <a:pPr lvl="1"/>
            <a:r>
              <a:rPr lang="en-US" dirty="0" smtClean="0"/>
              <a:t>Set font size, type, and other Web page text</a:t>
            </a:r>
          </a:p>
          <a:p>
            <a:pPr lvl="1"/>
            <a:r>
              <a:rPr lang="en-US" dirty="0" smtClean="0"/>
              <a:t>Control text alignment and apply decorative elements (e.g. underlining, italic, capitalization)</a:t>
            </a:r>
          </a:p>
          <a:p>
            <a:pPr lvl="1"/>
            <a:r>
              <a:rPr lang="en-US" dirty="0" smtClean="0"/>
              <a:t>Specify background and foreground colors</a:t>
            </a:r>
          </a:p>
          <a:p>
            <a:pPr lvl="1"/>
            <a:r>
              <a:rPr lang="en-US" dirty="0" smtClean="0"/>
              <a:t>Apply a background image</a:t>
            </a:r>
          </a:p>
          <a:p>
            <a:pPr lvl="1"/>
            <a:r>
              <a:rPr lang="en-US" dirty="0" smtClean="0"/>
              <a:t>Set margins, internal space, and borders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17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 Style Sheets (CSS)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version, CSS2, introduced in 1998; expanded capabilities include</a:t>
            </a:r>
          </a:p>
          <a:p>
            <a:pPr lvl="1"/>
            <a:r>
              <a:rPr lang="en-US" dirty="0" smtClean="0"/>
              <a:t>Position elements at specific location on page</a:t>
            </a:r>
          </a:p>
          <a:p>
            <a:pPr lvl="1"/>
            <a:r>
              <a:rPr lang="en-US" dirty="0" smtClean="0"/>
              <a:t>Clip and hide element content</a:t>
            </a:r>
          </a:p>
          <a:p>
            <a:pPr lvl="1"/>
            <a:r>
              <a:rPr lang="en-US" dirty="0" smtClean="0"/>
              <a:t>Design styles for different output devices</a:t>
            </a:r>
          </a:p>
          <a:p>
            <a:pPr lvl="1"/>
            <a:r>
              <a:rPr lang="en-US" dirty="0" smtClean="0"/>
              <a:t>Control appearance and behavior of browser features (e.g. scroll bars, mouse cursors)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1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6882</TotalTime>
  <Words>968</Words>
  <Application>Microsoft Office PowerPoint</Application>
  <PresentationFormat>On-screen Show (4:3)</PresentationFormat>
  <Paragraphs>181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University of Central Florida COP 2500  Concepts in Computer Science Fall 2014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Cascading Style Sheets (CSS)</vt:lpstr>
      <vt:lpstr>Cascading Style Sheets (CSS)</vt:lpstr>
      <vt:lpstr>Cascading Style Sheets (CSS)</vt:lpstr>
      <vt:lpstr>CSS</vt:lpstr>
      <vt:lpstr>CSS</vt:lpstr>
      <vt:lpstr>CSS</vt:lpstr>
      <vt:lpstr>CSS</vt:lpstr>
      <vt:lpstr>CSS</vt:lpstr>
      <vt:lpstr>Colors</vt:lpstr>
      <vt:lpstr>Colors</vt:lpstr>
      <vt:lpstr>Colors</vt:lpstr>
      <vt:lpstr>Colors</vt:lpstr>
      <vt:lpstr>Progressive Enhancement</vt:lpstr>
      <vt:lpstr>Context Selectors</vt:lpstr>
      <vt:lpstr>Attribute Selectors</vt:lpstr>
      <vt:lpstr>Attribute Selectors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830</cp:revision>
  <dcterms:created xsi:type="dcterms:W3CDTF">2013-10-29T00:42:48Z</dcterms:created>
  <dcterms:modified xsi:type="dcterms:W3CDTF">2015-05-03T13:33:38Z</dcterms:modified>
</cp:coreProperties>
</file>