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40" r:id="rId2"/>
    <p:sldId id="341" r:id="rId3"/>
    <p:sldId id="342" r:id="rId4"/>
    <p:sldId id="350" r:id="rId5"/>
    <p:sldId id="354" r:id="rId6"/>
    <p:sldId id="352" r:id="rId7"/>
    <p:sldId id="353" r:id="rId8"/>
    <p:sldId id="346" r:id="rId9"/>
    <p:sldId id="347" r:id="rId10"/>
    <p:sldId id="348" r:id="rId11"/>
    <p:sldId id="349" r:id="rId12"/>
    <p:sldId id="29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 snapToGrid="0"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3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332066-18D9-4E93-9AA4-08AB9153DAE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38C1BE-E6B8-4BFD-882C-D54B0194F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33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84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65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842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>
                <a:alpha val="23000"/>
              </a:srgbClr>
            </a:gs>
            <a:gs pos="18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5275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2952750" y="0"/>
            <a:ext cx="619125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/>
          <p:cNvSpPr/>
          <p:nvPr/>
        </p:nvSpPr>
        <p:spPr>
          <a:xfrm flipH="1" flipV="1">
            <a:off x="2952750" y="304799"/>
            <a:ext cx="247650" cy="161925"/>
          </a:xfrm>
          <a:prstGeom prst="triangle">
            <a:avLst>
              <a:gd name="adj" fmla="val 10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>
            <a:endCxn id="9" idx="0"/>
          </p:cNvCxnSpPr>
          <p:nvPr/>
        </p:nvCxnSpPr>
        <p:spPr>
          <a:xfrm>
            <a:off x="0" y="466724"/>
            <a:ext cx="2952750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952750" y="304799"/>
            <a:ext cx="247650" cy="161926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2"/>
          </p:cNvCxnSpPr>
          <p:nvPr/>
        </p:nvCxnSpPr>
        <p:spPr>
          <a:xfrm>
            <a:off x="3200400" y="304799"/>
            <a:ext cx="5943600" cy="1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4654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jchoi2012@knights.ucf.edu" TargetMode="External"/><Relationship Id="rId2" Type="http://schemas.openxmlformats.org/officeDocument/2006/relationships/hyperlink" Target="mailto:kumar.raghav@knights.ucf.ed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University </a:t>
            </a:r>
            <a:r>
              <a:rPr lang="en-US" sz="4000" b="1" dirty="0"/>
              <a:t>of Central Florida</a:t>
            </a:r>
            <a:br>
              <a:rPr lang="en-US" sz="4000" b="1" dirty="0"/>
            </a:br>
            <a:r>
              <a:rPr lang="en-US" sz="4000" b="1" dirty="0"/>
              <a:t>COP 2500 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Concepts </a:t>
            </a:r>
            <a:r>
              <a:rPr lang="en-US" sz="4000" b="1" dirty="0"/>
              <a:t>in Computer Science</a:t>
            </a:r>
            <a:br>
              <a:rPr lang="en-US" sz="4000" b="1" dirty="0"/>
            </a:br>
            <a:endParaRPr lang="en-US" sz="40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6067425"/>
            <a:ext cx="7305675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936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Self-contained units of a program designed to accomplish a specified task (e.g. calculate mortgage interest, calculate retirement interest)</a:t>
            </a:r>
          </a:p>
          <a:p>
            <a:r>
              <a:rPr lang="en-US" dirty="0" smtClean="0"/>
              <a:t>Must be declared before they can be used</a:t>
            </a:r>
          </a:p>
          <a:p>
            <a:r>
              <a:rPr lang="en-US" dirty="0" smtClean="0"/>
              <a:t>Normally placed in the &lt;head&gt;&lt;/head&gt; section of the HTML page</a:t>
            </a:r>
          </a:p>
          <a:p>
            <a:r>
              <a:rPr lang="en-US" dirty="0" smtClean="0"/>
              <a:t>Uses keyword </a:t>
            </a:r>
            <a:r>
              <a:rPr lang="en-US" b="1" dirty="0" smtClean="0"/>
              <a:t>function</a:t>
            </a:r>
            <a:r>
              <a:rPr lang="en-US" dirty="0" smtClean="0"/>
              <a:t> to be declared</a:t>
            </a:r>
          </a:p>
          <a:p>
            <a:r>
              <a:rPr lang="en-US" dirty="0" smtClean="0"/>
              <a:t>Must be followed by a name for the function and open/close curly braces (e.g. function calculate() {})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87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After declaration can be used as many times a required</a:t>
            </a:r>
          </a:p>
          <a:p>
            <a:r>
              <a:rPr lang="en-US" dirty="0" smtClean="0"/>
              <a:t>Use of the declared function in the &lt;body&gt;&lt;/body&gt; example</a:t>
            </a:r>
          </a:p>
          <a:p>
            <a:pPr marL="457200" lvl="1" indent="0">
              <a:buNone/>
            </a:pPr>
            <a:r>
              <a:rPr lang="en-US" dirty="0" smtClean="0"/>
              <a:t>function calculate();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05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Any questions?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93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Administrative information</a:t>
            </a:r>
          </a:p>
          <a:p>
            <a:r>
              <a:rPr lang="en-US" dirty="0" smtClean="0"/>
              <a:t>JavaScript lecture</a:t>
            </a:r>
          </a:p>
          <a:p>
            <a:pPr lvl="1"/>
            <a:r>
              <a:rPr lang="en-US" dirty="0" smtClean="0"/>
              <a:t>Loops</a:t>
            </a:r>
          </a:p>
          <a:p>
            <a:pPr lvl="1"/>
            <a:r>
              <a:rPr lang="en-US" dirty="0" smtClean="0"/>
              <a:t>Functions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90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Administrative Information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49873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Instructor</a:t>
            </a:r>
          </a:p>
          <a:p>
            <a:pPr lvl="1"/>
            <a:r>
              <a:rPr lang="en-US" dirty="0" smtClean="0"/>
              <a:t>Josh Lazar</a:t>
            </a:r>
            <a:endParaRPr lang="en-US" dirty="0"/>
          </a:p>
          <a:p>
            <a:pPr lvl="1"/>
            <a:r>
              <a:rPr lang="en-US" dirty="0"/>
              <a:t>Office location:  </a:t>
            </a:r>
            <a:r>
              <a:rPr lang="en-US" dirty="0" smtClean="0"/>
              <a:t>By Appointment</a:t>
            </a:r>
            <a:endParaRPr lang="en-US" dirty="0"/>
          </a:p>
          <a:p>
            <a:pPr lvl="1"/>
            <a:r>
              <a:rPr lang="en-US" dirty="0"/>
              <a:t>Office hours</a:t>
            </a:r>
          </a:p>
          <a:p>
            <a:pPr lvl="2"/>
            <a:r>
              <a:rPr lang="en-US" dirty="0" smtClean="0"/>
              <a:t>Tuesday </a:t>
            </a:r>
            <a:r>
              <a:rPr lang="en-US" dirty="0"/>
              <a:t>and Thursday </a:t>
            </a:r>
            <a:r>
              <a:rPr lang="en-US" dirty="0" smtClean="0"/>
              <a:t>6:00 </a:t>
            </a:r>
            <a:r>
              <a:rPr lang="en-US" dirty="0"/>
              <a:t>– </a:t>
            </a:r>
            <a:r>
              <a:rPr lang="en-US" dirty="0" smtClean="0"/>
              <a:t>7:00 PM by appointment</a:t>
            </a:r>
            <a:endParaRPr lang="en-US" sz="1200" dirty="0"/>
          </a:p>
          <a:p>
            <a:pPr lvl="1"/>
            <a:r>
              <a:rPr lang="en-US" dirty="0" smtClean="0"/>
              <a:t>Email</a:t>
            </a:r>
            <a:r>
              <a:rPr lang="en-US" dirty="0"/>
              <a:t>:  </a:t>
            </a:r>
            <a:r>
              <a:rPr lang="en-US" u="sng" dirty="0" smtClean="0"/>
              <a:t>jlazar@labs.cs.ucf.edu</a:t>
            </a:r>
            <a:endParaRPr lang="en-US" u="sng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29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Teaching Assistants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Teaching </a:t>
            </a:r>
            <a:r>
              <a:rPr lang="en-US" dirty="0" smtClean="0"/>
              <a:t>Assistants</a:t>
            </a:r>
            <a:endParaRPr lang="en-US" dirty="0"/>
          </a:p>
          <a:p>
            <a:pPr lvl="1"/>
            <a:r>
              <a:rPr lang="en-US" dirty="0"/>
              <a:t>Name: </a:t>
            </a:r>
            <a:r>
              <a:rPr lang="en-US" dirty="0" smtClean="0"/>
              <a:t>Kumar </a:t>
            </a:r>
            <a:r>
              <a:rPr lang="en-US" dirty="0" err="1" smtClean="0"/>
              <a:t>Poojari</a:t>
            </a:r>
            <a:endParaRPr lang="en-US" dirty="0" smtClean="0"/>
          </a:p>
          <a:p>
            <a:pPr lvl="1"/>
            <a:r>
              <a:rPr lang="en-US" dirty="0" smtClean="0"/>
              <a:t>Email:  </a:t>
            </a:r>
            <a:r>
              <a:rPr lang="en-US" dirty="0" smtClean="0">
                <a:hlinkClick r:id="rId2"/>
              </a:rPr>
              <a:t>kumar.raghav@knights.ucf.edu</a:t>
            </a:r>
            <a:endParaRPr lang="en-US" dirty="0"/>
          </a:p>
          <a:p>
            <a:pPr lvl="1"/>
            <a:r>
              <a:rPr lang="en-US" dirty="0" smtClean="0"/>
              <a:t>Name: James Choi</a:t>
            </a:r>
          </a:p>
          <a:p>
            <a:pPr lvl="1"/>
            <a:r>
              <a:rPr lang="en-US" dirty="0"/>
              <a:t>Email: </a:t>
            </a:r>
            <a:r>
              <a:rPr lang="en-US" dirty="0" smtClean="0">
                <a:hlinkClick r:id="rId3"/>
              </a:rPr>
              <a:t>jchoi2012@knights.ucf.edu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6452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Lab location: ENG1 </a:t>
            </a:r>
            <a:r>
              <a:rPr lang="en-US" dirty="0" smtClean="0"/>
              <a:t>O187 </a:t>
            </a:r>
            <a:endParaRPr lang="en-US" dirty="0"/>
          </a:p>
          <a:p>
            <a:pPr lvl="1"/>
            <a:r>
              <a:rPr lang="en-US" dirty="0"/>
              <a:t>Section 11 – </a:t>
            </a:r>
            <a:r>
              <a:rPr lang="en-US" dirty="0" smtClean="0"/>
              <a:t>Tuesday 2:30 P.M – 3:45 P.M. </a:t>
            </a:r>
            <a:endParaRPr lang="en-US" sz="1600" dirty="0"/>
          </a:p>
          <a:p>
            <a:pPr lvl="1"/>
            <a:r>
              <a:rPr lang="en-US" dirty="0"/>
              <a:t>Section 12 – Tuesday </a:t>
            </a:r>
            <a:r>
              <a:rPr lang="en-US" dirty="0" smtClean="0"/>
              <a:t>6:00 </a:t>
            </a:r>
            <a:r>
              <a:rPr lang="en-US" dirty="0"/>
              <a:t>P.M – 7</a:t>
            </a:r>
            <a:r>
              <a:rPr lang="en-US" dirty="0" smtClean="0"/>
              <a:t>:15 </a:t>
            </a:r>
            <a:r>
              <a:rPr lang="en-US" dirty="0"/>
              <a:t>P.M.</a:t>
            </a:r>
            <a:endParaRPr lang="en-US" sz="1600" dirty="0"/>
          </a:p>
          <a:p>
            <a:pPr lvl="1"/>
            <a:r>
              <a:rPr lang="en-US" dirty="0"/>
              <a:t>Section 13 – </a:t>
            </a:r>
            <a:r>
              <a:rPr lang="en-US" dirty="0" smtClean="0"/>
              <a:t>Thursday 1:00 </a:t>
            </a:r>
            <a:r>
              <a:rPr lang="en-US" dirty="0"/>
              <a:t>P</a:t>
            </a:r>
            <a:r>
              <a:rPr lang="en-US" dirty="0" smtClean="0"/>
              <a:t>.M</a:t>
            </a:r>
            <a:r>
              <a:rPr lang="en-US" dirty="0"/>
              <a:t>. – </a:t>
            </a:r>
            <a:r>
              <a:rPr lang="en-US" dirty="0" smtClean="0"/>
              <a:t>2:15 </a:t>
            </a:r>
            <a:r>
              <a:rPr lang="en-US" dirty="0"/>
              <a:t>P.M. </a:t>
            </a:r>
            <a:endParaRPr lang="en-US" sz="1600" dirty="0"/>
          </a:p>
          <a:p>
            <a:pPr lvl="1"/>
            <a:r>
              <a:rPr lang="en-US" dirty="0"/>
              <a:t>Section 14 – Thursday 2:30 P.M – 3:45 P.M.  </a:t>
            </a:r>
            <a:endParaRPr lang="en-US" sz="1600" dirty="0"/>
          </a:p>
          <a:p>
            <a:pPr lvl="1"/>
            <a:r>
              <a:rPr lang="en-US" dirty="0"/>
              <a:t>Section 15 – Thursday 6:00 P.M – 7:15 P.M.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31047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Loops </a:t>
            </a:r>
            <a:r>
              <a:rPr lang="en-US" sz="4000" b="1" smtClean="0"/>
              <a:t>and Functions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56925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Nested Loop</a:t>
            </a:r>
          </a:p>
          <a:p>
            <a:pPr lvl="1"/>
            <a:r>
              <a:rPr lang="en-US" dirty="0" smtClean="0"/>
              <a:t>Loop within a loop</a:t>
            </a:r>
          </a:p>
          <a:p>
            <a:pPr lvl="1"/>
            <a:r>
              <a:rPr lang="en-US" dirty="0" smtClean="0"/>
              <a:t>Used for displaying data in a table format (i.e. rows and columns; MS Excel)</a:t>
            </a:r>
          </a:p>
          <a:p>
            <a:pPr lvl="1"/>
            <a:r>
              <a:rPr lang="en-US" dirty="0" smtClean="0"/>
              <a:t>One loop handles rows</a:t>
            </a:r>
          </a:p>
          <a:p>
            <a:pPr lvl="1"/>
            <a:r>
              <a:rPr lang="en-US" dirty="0" smtClean="0"/>
              <a:t>One loop handles columns</a:t>
            </a:r>
          </a:p>
          <a:p>
            <a:pPr lvl="1"/>
            <a:r>
              <a:rPr lang="en-US" dirty="0" smtClean="0"/>
              <a:t>Inner loop executes all of its iterations before the outer loop proceeds to the next iteration</a:t>
            </a:r>
          </a:p>
          <a:p>
            <a:pPr lvl="1"/>
            <a:r>
              <a:rPr lang="en-US" dirty="0" smtClean="0"/>
              <a:t>Example</a:t>
            </a:r>
          </a:p>
          <a:p>
            <a:pPr marL="914400" lvl="2" indent="0">
              <a:buNone/>
            </a:pPr>
            <a:r>
              <a:rPr lang="en-US" dirty="0" smtClean="0"/>
              <a:t>for (</a:t>
            </a:r>
            <a:r>
              <a:rPr lang="en-US" dirty="0" err="1" smtClean="0"/>
              <a:t>var</a:t>
            </a:r>
            <a:r>
              <a:rPr lang="en-US" dirty="0" smtClean="0"/>
              <a:t> row = 0; row &lt; 10; row++)</a:t>
            </a:r>
          </a:p>
          <a:p>
            <a:pPr marL="1371600" lvl="3" indent="0">
              <a:buNone/>
            </a:pPr>
            <a:r>
              <a:rPr lang="en-US" dirty="0" smtClean="0"/>
              <a:t>for (</a:t>
            </a:r>
            <a:r>
              <a:rPr lang="en-US" dirty="0" err="1" smtClean="0"/>
              <a:t>var</a:t>
            </a:r>
            <a:r>
              <a:rPr lang="en-US" dirty="0" smtClean="0"/>
              <a:t> column = 0; column &lt; row; column++)</a:t>
            </a:r>
          </a:p>
          <a:p>
            <a:pPr marL="1828800" lvl="4" indent="0">
              <a:buNone/>
            </a:pPr>
            <a:r>
              <a:rPr lang="en-US" dirty="0" err="1" smtClean="0"/>
              <a:t>document.writeln</a:t>
            </a:r>
            <a:r>
              <a:rPr lang="en-US" dirty="0" smtClean="0"/>
              <a:t>(asterisk);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16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Labels</a:t>
            </a:r>
          </a:p>
          <a:p>
            <a:pPr lvl="1"/>
            <a:r>
              <a:rPr lang="en-US" dirty="0" smtClean="0"/>
              <a:t>Name control statements (i.e. while, do/while, for, and switch)</a:t>
            </a:r>
          </a:p>
          <a:p>
            <a:pPr lvl="1"/>
            <a:r>
              <a:rPr lang="en-US" dirty="0" smtClean="0"/>
              <a:t>Can refer to the control structure by name later in the program</a:t>
            </a:r>
          </a:p>
          <a:p>
            <a:pPr lvl="1"/>
            <a:r>
              <a:rPr lang="en-US" dirty="0" smtClean="0"/>
              <a:t>Example</a:t>
            </a:r>
          </a:p>
          <a:p>
            <a:pPr marL="914400" lvl="2" indent="0">
              <a:buNone/>
            </a:pPr>
            <a:r>
              <a:rPr lang="en-US" dirty="0" err="1" smtClean="0"/>
              <a:t>rowLoop</a:t>
            </a:r>
            <a:r>
              <a:rPr lang="en-US" dirty="0" smtClean="0"/>
              <a:t>:  for </a:t>
            </a:r>
            <a:r>
              <a:rPr lang="en-US" dirty="0"/>
              <a:t>(</a:t>
            </a:r>
            <a:r>
              <a:rPr lang="en-US" dirty="0" err="1"/>
              <a:t>var</a:t>
            </a:r>
            <a:r>
              <a:rPr lang="en-US" dirty="0"/>
              <a:t> row = 0; row &lt; 10; row++)</a:t>
            </a:r>
          </a:p>
          <a:p>
            <a:pPr marL="1371600" lvl="3" indent="0">
              <a:buNone/>
            </a:pPr>
            <a:r>
              <a:rPr lang="en-US" dirty="0" err="1" smtClean="0"/>
              <a:t>columnLoop</a:t>
            </a:r>
            <a:r>
              <a:rPr lang="en-US" dirty="0" smtClean="0"/>
              <a:t>:  for </a:t>
            </a:r>
            <a:r>
              <a:rPr lang="en-US" dirty="0"/>
              <a:t>(</a:t>
            </a:r>
            <a:r>
              <a:rPr lang="en-US" dirty="0" err="1"/>
              <a:t>var</a:t>
            </a:r>
            <a:r>
              <a:rPr lang="en-US" dirty="0"/>
              <a:t> column = 0; column &lt; row; column++)</a:t>
            </a:r>
          </a:p>
          <a:p>
            <a:pPr marL="1828800" lvl="4" indent="0">
              <a:buNone/>
            </a:pPr>
            <a:r>
              <a:rPr lang="en-US" dirty="0" err="1"/>
              <a:t>document.writeln</a:t>
            </a:r>
            <a:r>
              <a:rPr lang="en-US" dirty="0"/>
              <a:t>(asterisk</a:t>
            </a:r>
            <a:r>
              <a:rPr lang="en-US" dirty="0" smtClean="0"/>
              <a:t>);</a:t>
            </a:r>
          </a:p>
          <a:p>
            <a:pPr marL="1828800" lvl="4" indent="0">
              <a:buNone/>
            </a:pPr>
            <a:r>
              <a:rPr lang="en-US" dirty="0" smtClean="0"/>
              <a:t>if (column == 7)</a:t>
            </a:r>
          </a:p>
          <a:p>
            <a:pPr marL="2286000" lvl="5" indent="0">
              <a:buNone/>
            </a:pPr>
            <a:r>
              <a:rPr lang="en-US" dirty="0" smtClean="0"/>
              <a:t>break </a:t>
            </a:r>
            <a:r>
              <a:rPr lang="en-US" dirty="0" err="1" smtClean="0"/>
              <a:t>rowLoop</a:t>
            </a:r>
            <a:r>
              <a:rPr lang="en-US" dirty="0" smtClean="0"/>
              <a:t>; 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88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1456</TotalTime>
  <Words>361</Words>
  <Application>Microsoft Office PowerPoint</Application>
  <PresentationFormat>On-screen Show (4:3)</PresentationFormat>
  <Paragraphs>80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 University of Central Florida COP 2500  Concepts in Computer Science </vt:lpstr>
      <vt:lpstr>Agenda</vt:lpstr>
      <vt:lpstr>PowerPoint Presentation</vt:lpstr>
      <vt:lpstr>Instructor</vt:lpstr>
      <vt:lpstr>Teaching Assistants</vt:lpstr>
      <vt:lpstr>Lab Schedule</vt:lpstr>
      <vt:lpstr>PowerPoint Presentation</vt:lpstr>
      <vt:lpstr>Loops</vt:lpstr>
      <vt:lpstr>Labels</vt:lpstr>
      <vt:lpstr>Functions</vt:lpstr>
      <vt:lpstr>Functions</vt:lpstr>
      <vt:lpstr>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Windows Presentation Foundation (WPF)</dc:title>
  <dc:creator>kwhiting</dc:creator>
  <cp:lastModifiedBy>Josh Lazar</cp:lastModifiedBy>
  <cp:revision>304</cp:revision>
  <dcterms:created xsi:type="dcterms:W3CDTF">2013-10-29T00:42:48Z</dcterms:created>
  <dcterms:modified xsi:type="dcterms:W3CDTF">2015-05-03T13:33:26Z</dcterms:modified>
</cp:coreProperties>
</file>