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40" r:id="rId2"/>
    <p:sldId id="341" r:id="rId3"/>
    <p:sldId id="342" r:id="rId4"/>
    <p:sldId id="369" r:id="rId5"/>
    <p:sldId id="372" r:id="rId6"/>
    <p:sldId id="371" r:id="rId7"/>
    <p:sldId id="361" r:id="rId8"/>
    <p:sldId id="353" r:id="rId9"/>
    <p:sldId id="354" r:id="rId10"/>
    <p:sldId id="368" r:id="rId11"/>
    <p:sldId id="355" r:id="rId12"/>
    <p:sldId id="356" r:id="rId13"/>
    <p:sldId id="357" r:id="rId14"/>
    <p:sldId id="358" r:id="rId15"/>
    <p:sldId id="359" r:id="rId16"/>
    <p:sldId id="367" r:id="rId17"/>
    <p:sldId id="362" r:id="rId18"/>
    <p:sldId id="363" r:id="rId19"/>
    <p:sldId id="364" r:id="rId20"/>
    <p:sldId id="365" r:id="rId21"/>
    <p:sldId id="366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32066-18D9-4E93-9AA4-08AB9153DAE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8C1BE-E6B8-4BFD-882C-D54B0194F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F81D-A57D-4801-A21E-43D8EE96E5F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7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65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23000"/>
              </a:srgbClr>
            </a:gs>
            <a:gs pos="18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9DC9-540C-4B4F-A3F0-6B18EA7EF1A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099B-5327-4001-94FB-89704CCDFA6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27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2952750" y="0"/>
            <a:ext cx="619125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flipH="1" flipV="1">
            <a:off x="2952750" y="304799"/>
            <a:ext cx="247650" cy="161925"/>
          </a:xfrm>
          <a:prstGeom prst="triangle">
            <a:avLst>
              <a:gd name="adj" fmla="val 10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endCxn id="9" idx="0"/>
          </p:cNvCxnSpPr>
          <p:nvPr/>
        </p:nvCxnSpPr>
        <p:spPr>
          <a:xfrm>
            <a:off x="0" y="466724"/>
            <a:ext cx="295275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952750" y="304799"/>
            <a:ext cx="247650" cy="161926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</p:cNvCxnSpPr>
          <p:nvPr/>
        </p:nvCxnSpPr>
        <p:spPr>
          <a:xfrm>
            <a:off x="3200400" y="304799"/>
            <a:ext cx="5943600" cy="1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65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choi2012@knights.ucf.edu" TargetMode="External"/><Relationship Id="rId2" Type="http://schemas.openxmlformats.org/officeDocument/2006/relationships/hyperlink" Target="mailto:kumar.raghav@knights.ucf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University </a:t>
            </a:r>
            <a:r>
              <a:rPr lang="en-US" sz="4000" b="1" dirty="0"/>
              <a:t>of Central Florida</a:t>
            </a:r>
            <a:br>
              <a:rPr lang="en-US" sz="4000" b="1" dirty="0"/>
            </a:br>
            <a:r>
              <a:rPr lang="en-US" sz="4000" b="1" dirty="0"/>
              <a:t>COP 2500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Concepts </a:t>
            </a:r>
            <a:r>
              <a:rPr lang="en-US" sz="4000" b="1" dirty="0"/>
              <a:t>in Computer Science</a:t>
            </a:r>
            <a:br>
              <a:rPr lang="en-US" sz="4000" b="1" dirty="0"/>
            </a:br>
            <a:r>
              <a:rPr lang="en-US" sz="4000" b="1" dirty="0" smtClean="0"/>
              <a:t>Fall 2014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67425"/>
            <a:ext cx="73056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93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Conditionals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494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the flow of a program</a:t>
            </a:r>
          </a:p>
          <a:p>
            <a:pPr lvl="1"/>
            <a:r>
              <a:rPr lang="en-US" dirty="0" smtClean="0"/>
              <a:t>When true, executes a block of statements</a:t>
            </a:r>
          </a:p>
          <a:p>
            <a:pPr lvl="1"/>
            <a:r>
              <a:rPr lang="en-US" dirty="0" smtClean="0"/>
              <a:t>When false, executes alternate block of statements or nothing at all</a:t>
            </a:r>
          </a:p>
          <a:p>
            <a:pPr lvl="1"/>
            <a:r>
              <a:rPr lang="en-US" dirty="0" smtClean="0"/>
              <a:t>Example: </a:t>
            </a:r>
          </a:p>
          <a:p>
            <a:pPr marL="914400" lvl="2" indent="0">
              <a:buNone/>
            </a:pPr>
            <a:r>
              <a:rPr lang="en-US" dirty="0" smtClean="0"/>
              <a:t>if(age &gt;=18) </a:t>
            </a:r>
          </a:p>
          <a:p>
            <a:pPr marL="1371600" lvl="3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ocument.writeln</a:t>
            </a:r>
            <a:r>
              <a:rPr lang="en-US" dirty="0" smtClean="0"/>
              <a:t>(“You are old enough to vote”);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if/else</a:t>
            </a:r>
          </a:p>
          <a:p>
            <a:pPr lvl="1"/>
            <a:r>
              <a:rPr lang="en-US" dirty="0" smtClean="0"/>
              <a:t>A two-way decision</a:t>
            </a:r>
          </a:p>
          <a:p>
            <a:pPr lvl="1"/>
            <a:r>
              <a:rPr lang="en-US" dirty="0" smtClean="0"/>
              <a:t>if (condition) == true </a:t>
            </a:r>
          </a:p>
          <a:p>
            <a:pPr lvl="2"/>
            <a:r>
              <a:rPr lang="en-US" dirty="0" smtClean="0"/>
              <a:t>Evaluate statements</a:t>
            </a:r>
          </a:p>
          <a:p>
            <a:pPr lvl="1"/>
            <a:r>
              <a:rPr lang="en-US" dirty="0" smtClean="0"/>
              <a:t>else (i.e. condition == false)</a:t>
            </a:r>
          </a:p>
          <a:p>
            <a:pPr lvl="2"/>
            <a:r>
              <a:rPr lang="en-US" dirty="0" smtClean="0"/>
              <a:t>Evaluate statements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dirty="0" smtClean="0"/>
              <a:t>if( x &gt; y ) {</a:t>
            </a:r>
          </a:p>
          <a:p>
            <a:pPr marL="1371600" lvl="3" indent="0">
              <a:buNone/>
            </a:pPr>
            <a:r>
              <a:rPr lang="en-US" dirty="0"/>
              <a:t>a</a:t>
            </a:r>
            <a:r>
              <a:rPr lang="en-US" dirty="0" smtClean="0"/>
              <a:t>lert(“x is greater than y”);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</a:p>
          <a:p>
            <a:pPr marL="914400" lvl="2" indent="0">
              <a:buNone/>
            </a:pPr>
            <a:r>
              <a:rPr lang="en-US" dirty="0" smtClean="0"/>
              <a:t>else {</a:t>
            </a:r>
          </a:p>
          <a:p>
            <a:pPr marL="1371600" lvl="3" indent="0">
              <a:buNone/>
            </a:pPr>
            <a:r>
              <a:rPr lang="en-US" dirty="0"/>
              <a:t>a</a:t>
            </a:r>
            <a:r>
              <a:rPr lang="en-US" dirty="0" smtClean="0"/>
              <a:t>lert(“y is greater than x”);</a:t>
            </a:r>
          </a:p>
          <a:p>
            <a:pPr marL="914400" lvl="2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1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ternary operator </a:t>
            </a:r>
          </a:p>
          <a:p>
            <a:pPr lvl="1"/>
            <a:r>
              <a:rPr lang="en-US" dirty="0" smtClean="0"/>
              <a:t>Used as a short cut to if/else</a:t>
            </a:r>
          </a:p>
          <a:p>
            <a:pPr lvl="1"/>
            <a:r>
              <a:rPr lang="en-US" dirty="0" smtClean="0"/>
              <a:t>Example:  </a:t>
            </a:r>
            <a:r>
              <a:rPr lang="en-US" dirty="0" err="1" smtClean="0"/>
              <a:t>var</a:t>
            </a:r>
            <a:r>
              <a:rPr lang="en-US" dirty="0" smtClean="0"/>
              <a:t> big = (x &gt; y) ? x : y</a:t>
            </a:r>
          </a:p>
          <a:p>
            <a:pPr lvl="1"/>
            <a:r>
              <a:rPr lang="en-US" dirty="0" smtClean="0"/>
              <a:t>Equivalent to:</a:t>
            </a:r>
          </a:p>
          <a:p>
            <a:pPr marL="914400" lvl="2" indent="0">
              <a:buNone/>
            </a:pPr>
            <a:r>
              <a:rPr lang="en-US" dirty="0"/>
              <a:t>i</a:t>
            </a:r>
            <a:r>
              <a:rPr lang="en-US" dirty="0" smtClean="0"/>
              <a:t>f(x &gt; y)</a:t>
            </a:r>
          </a:p>
          <a:p>
            <a:pPr marL="1371600" lvl="3" indent="0">
              <a:buNone/>
            </a:pPr>
            <a:r>
              <a:rPr lang="en-US" dirty="0"/>
              <a:t>b</a:t>
            </a:r>
            <a:r>
              <a:rPr lang="en-US" dirty="0" smtClean="0"/>
              <a:t>ig = x;</a:t>
            </a:r>
          </a:p>
          <a:p>
            <a:pPr marL="914400" lvl="2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1371600" lvl="3" indent="0">
              <a:buNone/>
            </a:pPr>
            <a:r>
              <a:rPr lang="en-US" dirty="0"/>
              <a:t>b</a:t>
            </a:r>
            <a:r>
              <a:rPr lang="en-US" dirty="0" smtClean="0"/>
              <a:t>ig = y;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1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if/else if</a:t>
            </a:r>
          </a:p>
          <a:p>
            <a:pPr lvl="1"/>
            <a:r>
              <a:rPr lang="en-US" dirty="0" smtClean="0"/>
              <a:t>A multi-way decision</a:t>
            </a:r>
          </a:p>
          <a:p>
            <a:pPr lvl="1"/>
            <a:r>
              <a:rPr lang="en-US" dirty="0" smtClean="0"/>
              <a:t>if (condition) == true </a:t>
            </a:r>
          </a:p>
          <a:p>
            <a:pPr lvl="2"/>
            <a:r>
              <a:rPr lang="en-US" dirty="0" smtClean="0"/>
              <a:t>Evaluate statements</a:t>
            </a:r>
          </a:p>
          <a:p>
            <a:pPr lvl="1"/>
            <a:r>
              <a:rPr lang="en-US" dirty="0" smtClean="0"/>
              <a:t>else if (condition) == true</a:t>
            </a:r>
          </a:p>
          <a:p>
            <a:pPr lvl="2"/>
            <a:r>
              <a:rPr lang="en-US" dirty="0"/>
              <a:t>Evaluate statements</a:t>
            </a:r>
          </a:p>
          <a:p>
            <a:pPr lvl="1"/>
            <a:r>
              <a:rPr lang="en-US" dirty="0" smtClean="0"/>
              <a:t>else (all conditions == false)</a:t>
            </a:r>
          </a:p>
          <a:p>
            <a:pPr lvl="2"/>
            <a:r>
              <a:rPr lang="en-US" dirty="0" smtClean="0"/>
              <a:t>Evaluate statements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dirty="0" smtClean="0"/>
              <a:t>if( x == y ) {</a:t>
            </a:r>
          </a:p>
          <a:p>
            <a:pPr marL="1371600" lvl="3" indent="0">
              <a:buNone/>
            </a:pPr>
            <a:r>
              <a:rPr lang="en-US" dirty="0"/>
              <a:t>a</a:t>
            </a:r>
            <a:r>
              <a:rPr lang="en-US" dirty="0" smtClean="0"/>
              <a:t>lert(“x equals y”);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</a:p>
          <a:p>
            <a:pPr marL="914400" lvl="2" indent="0">
              <a:buNone/>
            </a:pPr>
            <a:r>
              <a:rPr lang="en-US" dirty="0" smtClean="0"/>
              <a:t>else if</a:t>
            </a:r>
            <a:r>
              <a:rPr lang="en-US" dirty="0"/>
              <a:t>( x </a:t>
            </a:r>
            <a:r>
              <a:rPr lang="en-US" dirty="0" smtClean="0"/>
              <a:t>&gt; </a:t>
            </a:r>
            <a:r>
              <a:rPr lang="en-US" dirty="0"/>
              <a:t>y ) {</a:t>
            </a:r>
          </a:p>
          <a:p>
            <a:pPr marL="1371600" lvl="3" indent="0">
              <a:buNone/>
            </a:pPr>
            <a:r>
              <a:rPr lang="en-US" dirty="0"/>
              <a:t>alert(“x is greater than y”);</a:t>
            </a:r>
          </a:p>
          <a:p>
            <a:pPr marL="914400" lvl="2" indent="0">
              <a:buNone/>
            </a:pPr>
            <a:r>
              <a:rPr lang="en-US" dirty="0"/>
              <a:t>}</a:t>
            </a:r>
          </a:p>
          <a:p>
            <a:pPr marL="914400" lvl="2" indent="0">
              <a:buNone/>
            </a:pPr>
            <a:r>
              <a:rPr lang="en-US" dirty="0" smtClean="0"/>
              <a:t>else {</a:t>
            </a:r>
          </a:p>
          <a:p>
            <a:pPr marL="1371600" lvl="3" indent="0">
              <a:buNone/>
            </a:pPr>
            <a:r>
              <a:rPr lang="en-US" dirty="0"/>
              <a:t>a</a:t>
            </a:r>
            <a:r>
              <a:rPr lang="en-US" dirty="0" smtClean="0"/>
              <a:t>lert(“y is greater than x”);</a:t>
            </a:r>
          </a:p>
          <a:p>
            <a:pPr marL="914400" lvl="2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switch</a:t>
            </a:r>
          </a:p>
          <a:p>
            <a:pPr lvl="1"/>
            <a:r>
              <a:rPr lang="en-US" dirty="0" smtClean="0"/>
              <a:t>A multi-way decision</a:t>
            </a:r>
          </a:p>
          <a:p>
            <a:pPr lvl="1"/>
            <a:r>
              <a:rPr lang="en-US" dirty="0" smtClean="0"/>
              <a:t>Alternative to the if/else if conditional</a:t>
            </a:r>
          </a:p>
          <a:p>
            <a:pPr lvl="1"/>
            <a:r>
              <a:rPr lang="en-US" dirty="0" smtClean="0"/>
              <a:t>switch (condition)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ase label: == true</a:t>
            </a:r>
          </a:p>
          <a:p>
            <a:pPr lvl="3"/>
            <a:r>
              <a:rPr lang="en-US" dirty="0"/>
              <a:t>Evaluate statements</a:t>
            </a:r>
          </a:p>
          <a:p>
            <a:pPr lvl="2"/>
            <a:r>
              <a:rPr lang="en-US" dirty="0" smtClean="0"/>
              <a:t>case label: == true</a:t>
            </a:r>
          </a:p>
          <a:p>
            <a:pPr lvl="3"/>
            <a:r>
              <a:rPr lang="en-US" dirty="0" smtClean="0"/>
              <a:t>Evaluate statements</a:t>
            </a:r>
          </a:p>
          <a:p>
            <a:pPr lvl="2"/>
            <a:r>
              <a:rPr lang="en-US" dirty="0" smtClean="0"/>
              <a:t>default: all case labels == false</a:t>
            </a:r>
          </a:p>
          <a:p>
            <a:pPr lvl="3"/>
            <a:r>
              <a:rPr lang="en-US" dirty="0" smtClean="0"/>
              <a:t>Evaluate statements</a:t>
            </a:r>
          </a:p>
          <a:p>
            <a:pPr lvl="1"/>
            <a:r>
              <a:rPr lang="en-US" dirty="0" smtClean="0"/>
              <a:t>Example</a:t>
            </a:r>
          </a:p>
          <a:p>
            <a:pPr marL="914400" lvl="2" indent="0">
              <a:buNone/>
            </a:pPr>
            <a:r>
              <a:rPr lang="en-US" dirty="0" smtClean="0"/>
              <a:t>switch (color) {</a:t>
            </a:r>
          </a:p>
          <a:p>
            <a:pPr marL="914400" lvl="2" indent="0">
              <a:buNone/>
            </a:pPr>
            <a:r>
              <a:rPr lang="en-US" dirty="0" smtClean="0"/>
              <a:t>	case “blue”:</a:t>
            </a:r>
          </a:p>
          <a:p>
            <a:pPr marL="914400" lvl="2" indent="0">
              <a:buNone/>
            </a:pPr>
            <a:r>
              <a:rPr lang="en-US" dirty="0" smtClean="0"/>
              <a:t>		alert(“cold”);</a:t>
            </a:r>
            <a:endParaRPr lang="en-US" dirty="0"/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case “red”: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	alert(“hot”);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default:</a:t>
            </a:r>
          </a:p>
          <a:p>
            <a:pPr marL="1371600" lvl="3" indent="0">
              <a:buNone/>
            </a:pPr>
            <a:r>
              <a:rPr lang="en-US" dirty="0"/>
              <a:t>	</a:t>
            </a:r>
            <a:r>
              <a:rPr lang="en-US" dirty="0" smtClean="0"/>
              <a:t>	alert(“No temperature selected”); }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Loops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44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Used to execute a segment of code repeatedly until some condition is met</a:t>
            </a:r>
          </a:p>
          <a:p>
            <a:pPr lvl="1"/>
            <a:r>
              <a:rPr lang="en-US" dirty="0" smtClean="0"/>
              <a:t>while</a:t>
            </a:r>
          </a:p>
          <a:p>
            <a:pPr lvl="1"/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do/while</a:t>
            </a:r>
          </a:p>
          <a:p>
            <a:r>
              <a:rPr lang="en-US" dirty="0" smtClean="0"/>
              <a:t>while</a:t>
            </a:r>
          </a:p>
          <a:p>
            <a:pPr lvl="1"/>
            <a:r>
              <a:rPr lang="en-US" dirty="0" smtClean="0"/>
              <a:t>Executes the statement block if the expression evaluates true (i.e. </a:t>
            </a:r>
            <a:r>
              <a:rPr lang="en-US" dirty="0" err="1" smtClean="0"/>
              <a:t>nonnull</a:t>
            </a:r>
            <a:r>
              <a:rPr lang="en-US" dirty="0" smtClean="0"/>
              <a:t>, nonzero, </a:t>
            </a:r>
            <a:r>
              <a:rPr lang="en-US" dirty="0" err="1" smtClean="0"/>
              <a:t>nonfalse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cause an infinite loop if the condition never changes value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while</a:t>
            </a:r>
          </a:p>
          <a:p>
            <a:pPr lvl="1"/>
            <a:r>
              <a:rPr lang="en-US" dirty="0" smtClean="0"/>
              <a:t>Condition evaluating false results in the program executing the next statement after the closing brace (}) of the loop</a:t>
            </a:r>
          </a:p>
          <a:p>
            <a:pPr lvl="1"/>
            <a:r>
              <a:rPr lang="en-US" dirty="0" smtClean="0"/>
              <a:t>Executes 0…n times</a:t>
            </a:r>
          </a:p>
          <a:p>
            <a:pPr lvl="1"/>
            <a:r>
              <a:rPr lang="en-US" dirty="0" smtClean="0"/>
              <a:t>Format:</a:t>
            </a:r>
          </a:p>
          <a:p>
            <a:pPr marL="914400" lvl="2" indent="0">
              <a:buNone/>
            </a:pPr>
            <a:r>
              <a:rPr lang="en-US" dirty="0" smtClean="0"/>
              <a:t>while(condition) {</a:t>
            </a:r>
          </a:p>
          <a:p>
            <a:pPr marL="1371600" lvl="3" indent="0">
              <a:buNone/>
            </a:pPr>
            <a:r>
              <a:rPr lang="en-US" dirty="0" smtClean="0"/>
              <a:t>Statements;</a:t>
            </a:r>
          </a:p>
          <a:p>
            <a:pPr marL="1371600" lvl="3" indent="0">
              <a:buNone/>
            </a:pPr>
            <a:r>
              <a:rPr lang="en-US" dirty="0" smtClean="0"/>
              <a:t>Counter increment/decrement;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79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do/while</a:t>
            </a:r>
          </a:p>
          <a:p>
            <a:pPr lvl="1"/>
            <a:r>
              <a:rPr lang="en-US" dirty="0" smtClean="0"/>
              <a:t>Executes the statement block if the expression evaluates true (i.e. </a:t>
            </a:r>
            <a:r>
              <a:rPr lang="en-US" dirty="0" err="1" smtClean="0"/>
              <a:t>nonnull</a:t>
            </a:r>
            <a:r>
              <a:rPr lang="en-US" dirty="0" smtClean="0"/>
              <a:t>, nonzero, </a:t>
            </a:r>
            <a:r>
              <a:rPr lang="en-US" dirty="0" err="1" smtClean="0"/>
              <a:t>nonfalse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cause an infinite loop if the condition never changes value</a:t>
            </a:r>
            <a:endParaRPr lang="en-US" dirty="0"/>
          </a:p>
          <a:p>
            <a:pPr lvl="1"/>
            <a:r>
              <a:rPr lang="en-US" dirty="0"/>
              <a:t>Condition evaluating false results in the program executing the next statement after the closing brace (}) of the loop</a:t>
            </a:r>
          </a:p>
          <a:p>
            <a:pPr lvl="1"/>
            <a:r>
              <a:rPr lang="en-US" dirty="0"/>
              <a:t>Executes </a:t>
            </a:r>
            <a:r>
              <a:rPr lang="en-US" dirty="0" smtClean="0"/>
              <a:t>1…n </a:t>
            </a:r>
            <a:r>
              <a:rPr lang="en-US" dirty="0"/>
              <a:t>times</a:t>
            </a:r>
          </a:p>
          <a:p>
            <a:pPr lvl="1"/>
            <a:r>
              <a:rPr lang="en-US" dirty="0"/>
              <a:t>Format:</a:t>
            </a:r>
          </a:p>
          <a:p>
            <a:pPr marL="914400" lvl="2" indent="0">
              <a:buNone/>
            </a:pPr>
            <a:r>
              <a:rPr lang="en-US" dirty="0" smtClean="0"/>
              <a:t>do </a:t>
            </a:r>
            <a:r>
              <a:rPr lang="en-US" dirty="0"/>
              <a:t>{</a:t>
            </a:r>
          </a:p>
          <a:p>
            <a:pPr marL="1371600" lvl="3" indent="0">
              <a:buNone/>
            </a:pPr>
            <a:r>
              <a:rPr lang="en-US" dirty="0"/>
              <a:t>Statements;</a:t>
            </a:r>
          </a:p>
          <a:p>
            <a:pPr marL="1371600" lvl="3" indent="0">
              <a:buNone/>
            </a:pPr>
            <a:r>
              <a:rPr lang="en-US" dirty="0"/>
              <a:t>Counter increment/decrement;</a:t>
            </a:r>
          </a:p>
          <a:p>
            <a:pPr marL="914400" lvl="2" indent="0">
              <a:buNone/>
            </a:pPr>
            <a:r>
              <a:rPr lang="en-US" dirty="0" smtClean="0"/>
              <a:t>}</a:t>
            </a:r>
            <a:r>
              <a:rPr lang="en-US" dirty="0"/>
              <a:t> while(condition)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Administrative information</a:t>
            </a:r>
          </a:p>
          <a:p>
            <a:r>
              <a:rPr lang="en-US" dirty="0" smtClean="0"/>
              <a:t>JavaScript lecture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</a:t>
            </a:r>
          </a:p>
          <a:p>
            <a:pPr lvl="1"/>
            <a:r>
              <a:rPr lang="en-US" dirty="0" smtClean="0"/>
              <a:t>Contains three expressions separated by two semi-colons</a:t>
            </a:r>
          </a:p>
          <a:p>
            <a:pPr lvl="2"/>
            <a:r>
              <a:rPr lang="en-US" dirty="0" smtClean="0"/>
              <a:t>Example for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&lt;= 10; </a:t>
            </a:r>
            <a:r>
              <a:rPr lang="en-US" dirty="0" err="1" smtClean="0"/>
              <a:t>i</a:t>
            </a:r>
            <a:r>
              <a:rPr lang="en-US" dirty="0" smtClean="0"/>
              <a:t>++){}</a:t>
            </a:r>
          </a:p>
          <a:p>
            <a:pPr lvl="1"/>
            <a:r>
              <a:rPr lang="en-US" dirty="0" smtClean="0"/>
              <a:t>Any or all of the expressions can be omitted but the two semi-colons must exist</a:t>
            </a:r>
          </a:p>
          <a:p>
            <a:pPr lvl="1"/>
            <a:r>
              <a:rPr lang="en-US" dirty="0" smtClean="0"/>
              <a:t>First expression (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0;) sets the initial value of variables and is executed only once</a:t>
            </a:r>
          </a:p>
          <a:p>
            <a:pPr lvl="1"/>
            <a:r>
              <a:rPr lang="en-US" dirty="0" smtClean="0"/>
              <a:t>Second expression (</a:t>
            </a:r>
            <a:r>
              <a:rPr lang="en-US" dirty="0" err="1" smtClean="0"/>
              <a:t>i</a:t>
            </a:r>
            <a:r>
              <a:rPr lang="en-US" dirty="0" smtClean="0"/>
              <a:t> &lt;= 10;) tests if the loop should continue or stop</a:t>
            </a:r>
          </a:p>
          <a:p>
            <a:pPr lvl="1"/>
            <a:r>
              <a:rPr lang="en-US" dirty="0" smtClean="0"/>
              <a:t>Third expression (</a:t>
            </a:r>
            <a:r>
              <a:rPr lang="en-US" dirty="0" err="1" smtClean="0"/>
              <a:t>i</a:t>
            </a:r>
            <a:r>
              <a:rPr lang="en-US" dirty="0" smtClean="0"/>
              <a:t>++) updates the loop variables as an </a:t>
            </a:r>
            <a:r>
              <a:rPr lang="en-US" dirty="0" err="1" smtClean="0"/>
              <a:t>incrementor</a:t>
            </a:r>
            <a:r>
              <a:rPr lang="en-US" dirty="0" smtClean="0"/>
              <a:t> or </a:t>
            </a:r>
            <a:r>
              <a:rPr lang="en-US" dirty="0" err="1" smtClean="0"/>
              <a:t>decrementor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break</a:t>
            </a:r>
          </a:p>
          <a:p>
            <a:pPr lvl="1"/>
            <a:r>
              <a:rPr lang="en-US" dirty="0" smtClean="0"/>
              <a:t>Exits the loop to the next statement after the closing curly brace outside the loop control structure</a:t>
            </a:r>
          </a:p>
          <a:p>
            <a:r>
              <a:rPr lang="en-US" dirty="0"/>
              <a:t>c</a:t>
            </a:r>
            <a:r>
              <a:rPr lang="en-US" dirty="0" smtClean="0"/>
              <a:t>ontinue</a:t>
            </a:r>
          </a:p>
          <a:p>
            <a:pPr lvl="1"/>
            <a:r>
              <a:rPr lang="en-US" dirty="0" smtClean="0"/>
              <a:t>Sends the loop control to the top of the loop and re-evaluates the loop condition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6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9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Administrative Information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9873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smtClean="0"/>
              <a:t>Josh Lazar</a:t>
            </a:r>
            <a:endParaRPr lang="en-US" dirty="0"/>
          </a:p>
          <a:p>
            <a:pPr lvl="1"/>
            <a:r>
              <a:rPr lang="en-US" dirty="0"/>
              <a:t>Office location:  </a:t>
            </a:r>
            <a:r>
              <a:rPr lang="en-US" dirty="0" smtClean="0"/>
              <a:t>By Appointment</a:t>
            </a:r>
            <a:endParaRPr lang="en-US" dirty="0"/>
          </a:p>
          <a:p>
            <a:pPr lvl="1"/>
            <a:r>
              <a:rPr lang="en-US" dirty="0"/>
              <a:t>Office hours</a:t>
            </a:r>
          </a:p>
          <a:p>
            <a:pPr lvl="2"/>
            <a:r>
              <a:rPr lang="en-US" dirty="0" smtClean="0"/>
              <a:t>Tuesday </a:t>
            </a:r>
            <a:r>
              <a:rPr lang="en-US" dirty="0"/>
              <a:t>and Thursday </a:t>
            </a:r>
            <a:r>
              <a:rPr lang="en-US" dirty="0" smtClean="0"/>
              <a:t>6:00 </a:t>
            </a:r>
            <a:r>
              <a:rPr lang="en-US" dirty="0"/>
              <a:t>– </a:t>
            </a:r>
            <a:r>
              <a:rPr lang="en-US" dirty="0" smtClean="0"/>
              <a:t>7:00 PM by appointment</a:t>
            </a:r>
            <a:endParaRPr lang="en-US" sz="1200" dirty="0"/>
          </a:p>
          <a:p>
            <a:pPr lvl="1"/>
            <a:r>
              <a:rPr lang="en-US" dirty="0" smtClean="0"/>
              <a:t>Email</a:t>
            </a:r>
            <a:r>
              <a:rPr lang="en-US" dirty="0"/>
              <a:t>:  </a:t>
            </a:r>
            <a:r>
              <a:rPr lang="en-US" u="sng" dirty="0" smtClean="0"/>
              <a:t>jlazar@labs.cs.ucf.edu</a:t>
            </a:r>
            <a:endParaRPr lang="en-US" u="sng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Teaching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</a:t>
            </a:r>
            <a:r>
              <a:rPr lang="en-US" dirty="0" smtClean="0"/>
              <a:t>Assistants</a:t>
            </a:r>
            <a:endParaRPr lang="en-US" dirty="0"/>
          </a:p>
          <a:p>
            <a:pPr lvl="1"/>
            <a:r>
              <a:rPr lang="en-US" dirty="0"/>
              <a:t>Name: </a:t>
            </a:r>
            <a:r>
              <a:rPr lang="en-US" dirty="0" smtClean="0"/>
              <a:t>Kumar </a:t>
            </a:r>
            <a:r>
              <a:rPr lang="en-US" dirty="0" err="1" smtClean="0"/>
              <a:t>Poojari</a:t>
            </a:r>
            <a:endParaRPr lang="en-US" dirty="0" smtClean="0"/>
          </a:p>
          <a:p>
            <a:pPr lvl="1"/>
            <a:r>
              <a:rPr lang="en-US" dirty="0" smtClean="0"/>
              <a:t>Email:  </a:t>
            </a:r>
            <a:r>
              <a:rPr lang="en-US" dirty="0" smtClean="0">
                <a:hlinkClick r:id="rId2"/>
              </a:rPr>
              <a:t>kumar.raghav@knights.ucf.edu</a:t>
            </a:r>
            <a:endParaRPr lang="en-US" dirty="0"/>
          </a:p>
          <a:p>
            <a:pPr lvl="1"/>
            <a:r>
              <a:rPr lang="en-US" dirty="0" smtClean="0"/>
              <a:t>Name: James Choi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jchoi2012@knights.ucf.edu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185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 location: ENG1 </a:t>
            </a:r>
            <a:r>
              <a:rPr lang="en-US" dirty="0" smtClean="0"/>
              <a:t>O187 </a:t>
            </a:r>
            <a:endParaRPr lang="en-US" dirty="0"/>
          </a:p>
          <a:p>
            <a:pPr lvl="1"/>
            <a:r>
              <a:rPr lang="en-US" dirty="0"/>
              <a:t>Section 11 – </a:t>
            </a:r>
            <a:r>
              <a:rPr lang="en-US" dirty="0" smtClean="0"/>
              <a:t>Tuesday 2:30 P.M – 3:45 P.M. </a:t>
            </a:r>
            <a:endParaRPr lang="en-US" sz="1600" dirty="0"/>
          </a:p>
          <a:p>
            <a:pPr lvl="1"/>
            <a:r>
              <a:rPr lang="en-US" dirty="0"/>
              <a:t>Section 12 – Tuesday </a:t>
            </a:r>
            <a:r>
              <a:rPr lang="en-US" dirty="0" smtClean="0"/>
              <a:t>6:00 </a:t>
            </a:r>
            <a:r>
              <a:rPr lang="en-US" dirty="0"/>
              <a:t>P.M – 7</a:t>
            </a:r>
            <a:r>
              <a:rPr lang="en-US" dirty="0" smtClean="0"/>
              <a:t>:15 </a:t>
            </a:r>
            <a:r>
              <a:rPr lang="en-US" dirty="0"/>
              <a:t>P.M.</a:t>
            </a:r>
            <a:endParaRPr lang="en-US" sz="1600" dirty="0"/>
          </a:p>
          <a:p>
            <a:pPr lvl="1"/>
            <a:r>
              <a:rPr lang="en-US" dirty="0"/>
              <a:t>Section 13 – </a:t>
            </a:r>
            <a:r>
              <a:rPr lang="en-US" dirty="0" smtClean="0"/>
              <a:t>Thursday 1:00 </a:t>
            </a:r>
            <a:r>
              <a:rPr lang="en-US" dirty="0"/>
              <a:t>P</a:t>
            </a:r>
            <a:r>
              <a:rPr lang="en-US" dirty="0" smtClean="0"/>
              <a:t>.M</a:t>
            </a:r>
            <a:r>
              <a:rPr lang="en-US" dirty="0"/>
              <a:t>. – </a:t>
            </a:r>
            <a:r>
              <a:rPr lang="en-US" dirty="0" smtClean="0"/>
              <a:t>2:15 </a:t>
            </a:r>
            <a:r>
              <a:rPr lang="en-US" dirty="0"/>
              <a:t>P.M. </a:t>
            </a:r>
            <a:endParaRPr lang="en-US" sz="1600" dirty="0"/>
          </a:p>
          <a:p>
            <a:pPr lvl="1"/>
            <a:r>
              <a:rPr lang="en-US" dirty="0"/>
              <a:t>Section 14 – Thursday 2:30 P.M – 3:45 P.M.  </a:t>
            </a:r>
            <a:endParaRPr lang="en-US" sz="1600" dirty="0"/>
          </a:p>
          <a:p>
            <a:pPr lvl="1"/>
            <a:r>
              <a:rPr lang="en-US" dirty="0"/>
              <a:t>Section 15 – Thursday 6:00 P.M – 7:15 P.M.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27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Control Flow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844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Computer programs</a:t>
            </a:r>
          </a:p>
          <a:p>
            <a:pPr lvl="1"/>
            <a:r>
              <a:rPr lang="en-US" dirty="0" smtClean="0"/>
              <a:t>Execute a sequence of statements</a:t>
            </a:r>
          </a:p>
          <a:p>
            <a:pPr lvl="1"/>
            <a:r>
              <a:rPr lang="en-US" dirty="0" smtClean="0"/>
              <a:t>Branch to an alternative sequence of statements based on evaluation of some condition</a:t>
            </a:r>
          </a:p>
          <a:p>
            <a:pPr lvl="1"/>
            <a:r>
              <a:rPr lang="en-US" dirty="0" smtClean="0"/>
              <a:t>Repeat a sequence of statements based on evaluation of some condition</a:t>
            </a:r>
          </a:p>
          <a:p>
            <a:r>
              <a:rPr lang="en-US" dirty="0" smtClean="0"/>
              <a:t>In JavaScript this is implemented using conditional expressions (i.e. control structures/control expressions) and looping constructs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Control expressions are decision-making constructs such as</a:t>
            </a:r>
          </a:p>
          <a:p>
            <a:pPr lvl="1"/>
            <a:r>
              <a:rPr lang="en-US" dirty="0" smtClean="0"/>
              <a:t>if</a:t>
            </a:r>
          </a:p>
          <a:p>
            <a:pPr lvl="1"/>
            <a:r>
              <a:rPr lang="en-US" dirty="0" smtClean="0"/>
              <a:t>if/else</a:t>
            </a:r>
          </a:p>
          <a:p>
            <a:pPr lvl="1"/>
            <a:r>
              <a:rPr lang="en-US" dirty="0" smtClean="0"/>
              <a:t>if/else if</a:t>
            </a:r>
          </a:p>
          <a:p>
            <a:pPr lvl="1"/>
            <a:r>
              <a:rPr lang="en-US" dirty="0" smtClean="0"/>
              <a:t>switch</a:t>
            </a:r>
          </a:p>
          <a:p>
            <a:r>
              <a:rPr lang="en-US" dirty="0" smtClean="0"/>
              <a:t>Looping constructs</a:t>
            </a:r>
          </a:p>
          <a:p>
            <a:pPr lvl="1"/>
            <a:r>
              <a:rPr lang="en-US" dirty="0" smtClean="0"/>
              <a:t>while</a:t>
            </a:r>
          </a:p>
          <a:p>
            <a:pPr lvl="1"/>
            <a:r>
              <a:rPr lang="en-US" dirty="0" smtClean="0"/>
              <a:t>for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1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710</Words>
  <Application>Microsoft Office PowerPoint</Application>
  <PresentationFormat>On-screen Show (4:3)</PresentationFormat>
  <Paragraphs>193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 University of Central Florida COP 2500  Concepts in Computer Science Fall 2014</vt:lpstr>
      <vt:lpstr>Agenda</vt:lpstr>
      <vt:lpstr>PowerPoint Presentation</vt:lpstr>
      <vt:lpstr>Instructor</vt:lpstr>
      <vt:lpstr>Teaching Assistants</vt:lpstr>
      <vt:lpstr>Lab Schedule</vt:lpstr>
      <vt:lpstr>PowerPoint Presentation</vt:lpstr>
      <vt:lpstr>Control Flow</vt:lpstr>
      <vt:lpstr>Control Flow</vt:lpstr>
      <vt:lpstr>PowerPoint Presentation</vt:lpstr>
      <vt:lpstr>Conditionals</vt:lpstr>
      <vt:lpstr>Conditionals</vt:lpstr>
      <vt:lpstr>Conditionals</vt:lpstr>
      <vt:lpstr>Conditionals</vt:lpstr>
      <vt:lpstr>Conditionals</vt:lpstr>
      <vt:lpstr>PowerPoint Presentation</vt:lpstr>
      <vt:lpstr>Loops</vt:lpstr>
      <vt:lpstr>Loops</vt:lpstr>
      <vt:lpstr>Loops</vt:lpstr>
      <vt:lpstr>Loops</vt:lpstr>
      <vt:lpstr>Loop Control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Presentation Foundation (WPF)</dc:title>
  <dc:creator>kwhiting</dc:creator>
  <cp:lastModifiedBy>Josh Lazar</cp:lastModifiedBy>
  <cp:revision>296</cp:revision>
  <dcterms:created xsi:type="dcterms:W3CDTF">2013-10-29T00:42:48Z</dcterms:created>
  <dcterms:modified xsi:type="dcterms:W3CDTF">2015-05-03T13:34:22Z</dcterms:modified>
</cp:coreProperties>
</file>