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40" r:id="rId2"/>
    <p:sldId id="341" r:id="rId3"/>
    <p:sldId id="342" r:id="rId4"/>
    <p:sldId id="373" r:id="rId5"/>
    <p:sldId id="376" r:id="rId6"/>
    <p:sldId id="375" r:id="rId7"/>
    <p:sldId id="31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29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</a:t>
            </a:r>
            <a:r>
              <a:rPr lang="en-US" sz="4000" b="1" dirty="0" smtClean="0"/>
              <a:t>Science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</a:t>
            </a:r>
          </a:p>
          <a:p>
            <a:pPr lvl="1"/>
            <a:r>
              <a:rPr lang="en-US" dirty="0" smtClean="0"/>
              <a:t>Uses the =</a:t>
            </a:r>
          </a:p>
          <a:p>
            <a:pPr lvl="1"/>
            <a:r>
              <a:rPr lang="en-US" dirty="0" smtClean="0"/>
              <a:t>The variable on the left is set equal to the expression on the right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sum = 5 + 6;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name = “Smith”;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Precedence and associativity</a:t>
            </a:r>
          </a:p>
          <a:p>
            <a:pPr lvl="1"/>
            <a:r>
              <a:rPr lang="en-US" dirty="0" smtClean="0"/>
              <a:t>How JavaScript evaluates an expression</a:t>
            </a:r>
          </a:p>
          <a:p>
            <a:r>
              <a:rPr lang="en-US" dirty="0" smtClean="0"/>
              <a:t>Precedence is how the operator binds to its operand (i.e. rules of mathematical calculations)</a:t>
            </a:r>
          </a:p>
          <a:p>
            <a:r>
              <a:rPr lang="en-US" dirty="0" smtClean="0"/>
              <a:t>Associativity is the order of how an operator evaluates its operands (i.e. right to left, left to right)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7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Precedence and associativity</a:t>
            </a:r>
          </a:p>
          <a:p>
            <a:pPr lvl="1"/>
            <a:r>
              <a:rPr lang="en-US" dirty="0" smtClean="0"/>
              <a:t>How JavaScript evaluates an expression</a:t>
            </a:r>
          </a:p>
          <a:p>
            <a:r>
              <a:rPr lang="en-US" dirty="0" smtClean="0"/>
              <a:t>Precedence is how the operator binds to its operand (i.e. rules of mathematical calculations)</a:t>
            </a:r>
          </a:p>
          <a:p>
            <a:r>
              <a:rPr lang="en-US" dirty="0" smtClean="0"/>
              <a:t>Associativity is the order of how an operator evaluates its operands (i.e. right to left, left to right)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and Associativity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25457"/>
              </p:ext>
            </p:extLst>
          </p:nvPr>
        </p:nvGraphicFramePr>
        <p:xfrm>
          <a:off x="835068" y="1397000"/>
          <a:ext cx="7594947" cy="482092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56565"/>
                <a:gridCol w="4354090"/>
                <a:gridCol w="17842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Associativity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Parentheses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++     --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Increment/decrement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Right to left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!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Logical not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Right to left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*     /     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Multiply,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divide, modulus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     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Add, subtract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Concatenation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    &lt;=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 than,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less than or equal to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&gt;     &gt;=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Greater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than, greater than or equal to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==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!=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Equal to , not equal to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===     !==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Identical to (same type), not identical to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&amp;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|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 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7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and Associativity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092814"/>
              </p:ext>
            </p:extLst>
          </p:nvPr>
        </p:nvGraphicFramePr>
        <p:xfrm>
          <a:off x="835068" y="1397000"/>
          <a:ext cx="7594947" cy="46228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56565"/>
                <a:gridCol w="4354090"/>
                <a:gridCol w="17842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Associativity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^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 XOR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 NOT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&lt;&lt;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left shift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&gt;&gt;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right shift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&gt;&gt;&gt;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Bitwise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zero-filled right shift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&amp;&amp;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Logical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||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Logical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Left to 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?: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Ternary,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conditional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Right to left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=  +=  -=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*=  /=  %=  &lt;&lt;=  &gt;&gt;=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Assignment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Right to left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49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5125"/>
              </p:ext>
            </p:extLst>
          </p:nvPr>
        </p:nvGraphicFramePr>
        <p:xfrm>
          <a:off x="1686836" y="1434578"/>
          <a:ext cx="5810655" cy="22250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56565"/>
                <a:gridCol w="43540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+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–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Subtraction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*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Multiplication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/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Division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%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Modulus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or remainder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81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Increment and Decrement Operators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979293"/>
              </p:ext>
            </p:extLst>
          </p:nvPr>
        </p:nvGraphicFramePr>
        <p:xfrm>
          <a:off x="1574102" y="1472156"/>
          <a:ext cx="5810655" cy="18542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56565"/>
                <a:gridCol w="43540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++x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-increment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x++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Post-increment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--x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Pre-decrement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Post-decrement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Concatenation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the +</a:t>
            </a:r>
          </a:p>
          <a:p>
            <a:r>
              <a:rPr lang="en-US" dirty="0" smtClean="0"/>
              <a:t>Joins one or more strings</a:t>
            </a:r>
          </a:p>
          <a:p>
            <a:r>
              <a:rPr lang="en-US" dirty="0" smtClean="0"/>
              <a:t>If numbers and strings are mixed then it will attempt to perform addition if possible then concatenate strings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relational and equality operators</a:t>
            </a:r>
          </a:p>
          <a:p>
            <a:r>
              <a:rPr lang="en-US" dirty="0" smtClean="0"/>
              <a:t>Operands can be numeric or strings</a:t>
            </a:r>
          </a:p>
          <a:p>
            <a:r>
              <a:rPr lang="en-US" dirty="0" smtClean="0"/>
              <a:t>Result is either true or false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77570"/>
              </p:ext>
            </p:extLst>
          </p:nvPr>
        </p:nvGraphicFramePr>
        <p:xfrm>
          <a:off x="1674310" y="3388634"/>
          <a:ext cx="5810655" cy="333756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56565"/>
                <a:gridCol w="43540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x ==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is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equal to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!=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not equal to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&gt;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greater than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&gt;=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greater than or equal to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&lt;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is less than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&lt;=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is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less than or equal to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===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is identical to y in value and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!==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 is not identical to y in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value and 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40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Equal (==)</a:t>
            </a:r>
          </a:p>
          <a:p>
            <a:pPr lvl="1"/>
            <a:r>
              <a:rPr lang="en-US" dirty="0" smtClean="0"/>
              <a:t>The string, numeric, or </a:t>
            </a:r>
            <a:r>
              <a:rPr lang="en-US" dirty="0"/>
              <a:t>B</a:t>
            </a:r>
            <a:r>
              <a:rPr lang="en-US" dirty="0" smtClean="0"/>
              <a:t>oolean values equate to each other regardless of data type</a:t>
            </a:r>
          </a:p>
          <a:p>
            <a:r>
              <a:rPr lang="en-US" dirty="0" smtClean="0"/>
              <a:t>Identical (===)</a:t>
            </a:r>
          </a:p>
          <a:p>
            <a:pPr lvl="1"/>
            <a:r>
              <a:rPr lang="en-US" dirty="0" smtClean="0"/>
              <a:t>The string, numeric, or Boolean values equate to each other AND the data types are the same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“54” == 54 are equal</a:t>
            </a:r>
          </a:p>
          <a:p>
            <a:pPr lvl="1"/>
            <a:r>
              <a:rPr lang="en-US" dirty="0" smtClean="0"/>
              <a:t>“54” == 54 are NOT identical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8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pPr lvl="1"/>
            <a:r>
              <a:rPr lang="en-US" dirty="0" smtClean="0"/>
              <a:t>Operands and Operators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 are compared alphabetically based on the ASCII character set letter by letter from left to right</a:t>
            </a:r>
          </a:p>
          <a:p>
            <a:r>
              <a:rPr lang="en-US" dirty="0" smtClean="0"/>
              <a:t>The evaluation is based on the numeric representation of the letters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Allow you to combine the relation operators</a:t>
            </a:r>
          </a:p>
          <a:p>
            <a:r>
              <a:rPr lang="en-US" dirty="0" smtClean="0"/>
              <a:t>Evaluate operands from left to right </a:t>
            </a:r>
          </a:p>
          <a:p>
            <a:r>
              <a:rPr lang="en-US" dirty="0" smtClean="0"/>
              <a:t>Test the Boolean values of each operand</a:t>
            </a:r>
          </a:p>
          <a:p>
            <a:r>
              <a:rPr lang="en-US" dirty="0" smtClean="0"/>
              <a:t>Results are true or false</a:t>
            </a:r>
          </a:p>
          <a:p>
            <a:r>
              <a:rPr lang="en-US" dirty="0" smtClean="0"/>
              <a:t>Include</a:t>
            </a:r>
          </a:p>
          <a:p>
            <a:pPr lvl="1"/>
            <a:r>
              <a:rPr lang="en-US" dirty="0" smtClean="0"/>
              <a:t>&amp;&amp; (AND)</a:t>
            </a:r>
          </a:p>
          <a:p>
            <a:pPr lvl="1"/>
            <a:r>
              <a:rPr lang="en-US" dirty="0" smtClean="0"/>
              <a:t>|| (OR)</a:t>
            </a:r>
          </a:p>
          <a:p>
            <a:pPr lvl="1"/>
            <a:r>
              <a:rPr lang="en-US" dirty="0" smtClean="0"/>
              <a:t>! (NOT)</a:t>
            </a:r>
          </a:p>
          <a:p>
            <a:pPr lvl="1"/>
            <a:r>
              <a:rPr lang="en-US" dirty="0" smtClean="0"/>
              <a:t>?: (Conditional)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8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33389"/>
          </a:xfrm>
        </p:spPr>
        <p:txBody>
          <a:bodyPr>
            <a:normAutofit/>
          </a:bodyPr>
          <a:lstStyle/>
          <a:p>
            <a:r>
              <a:rPr lang="en-US" dirty="0" smtClean="0"/>
              <a:t>&amp;&amp; (AND)</a:t>
            </a:r>
          </a:p>
          <a:p>
            <a:pPr lvl="1"/>
            <a:r>
              <a:rPr lang="en-US" dirty="0" smtClean="0"/>
              <a:t>Expression on  the left of the &amp;&amp; is true (nonzero)</a:t>
            </a:r>
          </a:p>
          <a:p>
            <a:pPr marL="457200" lvl="1" indent="0">
              <a:buNone/>
            </a:pP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Expression on the right of the &amp;&amp; is true (nonzero)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052504"/>
              </p:ext>
            </p:extLst>
          </p:nvPr>
        </p:nvGraphicFramePr>
        <p:xfrm>
          <a:off x="810015" y="4102619"/>
          <a:ext cx="7607475" cy="1976538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895607"/>
                <a:gridCol w="1828800"/>
                <a:gridCol w="3883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1 &amp;&amp; Expression 2</a:t>
                      </a:r>
                      <a:endParaRPr lang="en-US" dirty="0"/>
                    </a:p>
                  </a:txBody>
                  <a:tcPr/>
                </a:tc>
              </a:tr>
              <a:tr h="4931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0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70342"/>
          </a:xfrm>
        </p:spPr>
        <p:txBody>
          <a:bodyPr>
            <a:normAutofit/>
          </a:bodyPr>
          <a:lstStyle/>
          <a:p>
            <a:r>
              <a:rPr lang="en-US" dirty="0" smtClean="0"/>
              <a:t>|| (OR)</a:t>
            </a:r>
          </a:p>
          <a:p>
            <a:pPr lvl="1"/>
            <a:r>
              <a:rPr lang="en-US" dirty="0" smtClean="0"/>
              <a:t>Expression on the left of the || is true (nonzero)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OR</a:t>
            </a:r>
          </a:p>
          <a:p>
            <a:pPr lvl="1"/>
            <a:r>
              <a:rPr lang="en-US" dirty="0" smtClean="0"/>
              <a:t>Expression on the right of the || is true (nonzero)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422970"/>
              </p:ext>
            </p:extLst>
          </p:nvPr>
        </p:nvGraphicFramePr>
        <p:xfrm>
          <a:off x="847593" y="4140197"/>
          <a:ext cx="7607475" cy="1976538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895607"/>
                <a:gridCol w="1828800"/>
                <a:gridCol w="3883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1 &amp;&amp; Expression 2</a:t>
                      </a:r>
                      <a:endParaRPr lang="en-US" dirty="0"/>
                    </a:p>
                  </a:txBody>
                  <a:tcPr/>
                </a:tc>
              </a:tr>
              <a:tr h="4931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56567"/>
          </a:xfrm>
        </p:spPr>
        <p:txBody>
          <a:bodyPr>
            <a:normAutofit/>
          </a:bodyPr>
          <a:lstStyle/>
          <a:p>
            <a:r>
              <a:rPr lang="en-US" dirty="0" smtClean="0"/>
              <a:t>! (NOT)</a:t>
            </a:r>
          </a:p>
          <a:p>
            <a:pPr lvl="1"/>
            <a:r>
              <a:rPr lang="en-US" dirty="0" smtClean="0"/>
              <a:t>Logical </a:t>
            </a:r>
            <a:r>
              <a:rPr lang="en-US" dirty="0"/>
              <a:t>negation, logical complement</a:t>
            </a:r>
          </a:p>
          <a:p>
            <a:pPr lvl="1"/>
            <a:r>
              <a:rPr lang="en-US" dirty="0" smtClean="0"/>
              <a:t>Reverses the evaluation of the condition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2731"/>
              </p:ext>
            </p:extLst>
          </p:nvPr>
        </p:nvGraphicFramePr>
        <p:xfrm>
          <a:off x="1348633" y="3476319"/>
          <a:ext cx="3479111" cy="1234858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770759"/>
                <a:gridCol w="17083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!Expression</a:t>
                      </a:r>
                      <a:endParaRPr lang="en-US" dirty="0"/>
                    </a:p>
                  </a:txBody>
                  <a:tcPr/>
                </a:tc>
              </a:tr>
              <a:tr h="4931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90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?: (Conditional Operator)</a:t>
            </a:r>
          </a:p>
          <a:p>
            <a:pPr lvl="1"/>
            <a:r>
              <a:rPr lang="en-US" dirty="0" smtClean="0"/>
              <a:t>Also known as the ternary operator</a:t>
            </a:r>
          </a:p>
          <a:p>
            <a:pPr lvl="1"/>
            <a:r>
              <a:rPr lang="en-US" dirty="0" smtClean="0"/>
              <a:t>Requires three operands</a:t>
            </a:r>
          </a:p>
          <a:p>
            <a:pPr lvl="1"/>
            <a:r>
              <a:rPr lang="en-US" dirty="0" smtClean="0"/>
              <a:t>Replaces or mimics the if/else conditional statement</a:t>
            </a:r>
          </a:p>
          <a:p>
            <a:pPr lvl="1"/>
            <a:r>
              <a:rPr lang="en-US" dirty="0" smtClean="0"/>
              <a:t>Example (if x is true then perform y </a:t>
            </a:r>
            <a:r>
              <a:rPr lang="en-US" smtClean="0"/>
              <a:t>otherwise perform z)</a:t>
            </a:r>
            <a:endParaRPr lang="en-US" dirty="0" smtClean="0"/>
          </a:p>
          <a:p>
            <a:pPr lvl="2"/>
            <a:r>
              <a:rPr lang="en-US" dirty="0" smtClean="0"/>
              <a:t>x ? y : z</a:t>
            </a:r>
          </a:p>
          <a:p>
            <a:pPr lvl="2"/>
            <a:r>
              <a:rPr lang="en-US" dirty="0" smtClean="0"/>
              <a:t>Equates to</a:t>
            </a:r>
          </a:p>
          <a:p>
            <a:pPr marL="914400" lvl="2" indent="0">
              <a:buNone/>
            </a:pPr>
            <a:r>
              <a:rPr lang="en-US" dirty="0" smtClean="0"/>
              <a:t>if (x)</a:t>
            </a:r>
          </a:p>
          <a:p>
            <a:pPr marL="1371600" lvl="3" indent="0">
              <a:buNone/>
            </a:pPr>
            <a:r>
              <a:rPr lang="en-US" dirty="0"/>
              <a:t>y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else</a:t>
            </a:r>
          </a:p>
          <a:p>
            <a:pPr marL="1371600" lvl="3" indent="0">
              <a:buNone/>
            </a:pPr>
            <a:r>
              <a:rPr lang="en-US" dirty="0"/>
              <a:t>z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207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67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Operators </a:t>
            </a:r>
            <a:r>
              <a:rPr lang="en-US" sz="4000" b="1" smtClean="0"/>
              <a:t>and Operands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049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Operands are data objects manipulated by operators which are part of an expression</a:t>
            </a:r>
          </a:p>
          <a:p>
            <a:r>
              <a:rPr lang="en-US" dirty="0" smtClean="0"/>
              <a:t>Example expression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sum = 5 + 4;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sum is a variable</a:t>
            </a:r>
          </a:p>
          <a:p>
            <a:pPr lvl="1"/>
            <a:r>
              <a:rPr lang="en-US" dirty="0" smtClean="0"/>
              <a:t>= is the operator</a:t>
            </a:r>
          </a:p>
          <a:p>
            <a:pPr lvl="1"/>
            <a:r>
              <a:rPr lang="en-US" dirty="0" smtClean="0"/>
              <a:t>5 is an operand</a:t>
            </a:r>
          </a:p>
          <a:p>
            <a:pPr lvl="1"/>
            <a:r>
              <a:rPr lang="en-US" dirty="0" smtClean="0"/>
              <a:t>+ is an operator</a:t>
            </a:r>
          </a:p>
          <a:p>
            <a:pPr lvl="1"/>
            <a:r>
              <a:rPr lang="en-US" dirty="0" smtClean="0"/>
              <a:t>4 is an operand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Operands can be of data type</a:t>
            </a:r>
          </a:p>
          <a:p>
            <a:pPr lvl="1"/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Numeric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Combination of all of the above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968</Words>
  <Application>Microsoft Office PowerPoint</Application>
  <PresentationFormat>On-screen Show (4:3)</PresentationFormat>
  <Paragraphs>277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 University of Central Florida COP 2500  Concepts in Computer Science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Operators</vt:lpstr>
      <vt:lpstr>Operands</vt:lpstr>
      <vt:lpstr>Operators</vt:lpstr>
      <vt:lpstr>Operators</vt:lpstr>
      <vt:lpstr>Operators</vt:lpstr>
      <vt:lpstr>Precedence and Associativity</vt:lpstr>
      <vt:lpstr>Precedence and Associativity</vt:lpstr>
      <vt:lpstr>Arithmetic Operators</vt:lpstr>
      <vt:lpstr>Increment and Decrement Operators</vt:lpstr>
      <vt:lpstr>Concatenation Operator</vt:lpstr>
      <vt:lpstr>Comparison Operator</vt:lpstr>
      <vt:lpstr>Comparison Operator</vt:lpstr>
      <vt:lpstr>Comparing Strings</vt:lpstr>
      <vt:lpstr>Logical Operators</vt:lpstr>
      <vt:lpstr>Logical Operators</vt:lpstr>
      <vt:lpstr>Logical Operators</vt:lpstr>
      <vt:lpstr>Logical Operators</vt:lpstr>
      <vt:lpstr>Logical Operators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291</cp:revision>
  <dcterms:created xsi:type="dcterms:W3CDTF">2013-10-29T00:42:48Z</dcterms:created>
  <dcterms:modified xsi:type="dcterms:W3CDTF">2015-05-03T13:33:10Z</dcterms:modified>
</cp:coreProperties>
</file>