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40" r:id="rId2"/>
    <p:sldId id="341" r:id="rId3"/>
    <p:sldId id="351" r:id="rId4"/>
    <p:sldId id="352" r:id="rId5"/>
    <p:sldId id="353" r:id="rId6"/>
    <p:sldId id="354" r:id="rId7"/>
    <p:sldId id="314" r:id="rId8"/>
    <p:sldId id="315" r:id="rId9"/>
    <p:sldId id="316" r:id="rId10"/>
    <p:sldId id="317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32066-18D9-4E93-9AA4-08AB9153DAE9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8C1BE-E6B8-4BFD-882C-D54B0194F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 userDrawn="1"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 userDrawn="1"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</a:t>
            </a:r>
            <a:r>
              <a:rPr lang="en-US" sz="4000" b="1" dirty="0" smtClean="0"/>
              <a:t>Science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3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Strings can include escape sequences (i.e. \char)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095938"/>
              </p:ext>
            </p:extLst>
          </p:nvPr>
        </p:nvGraphicFramePr>
        <p:xfrm>
          <a:off x="897700" y="2900120"/>
          <a:ext cx="6096000" cy="333756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Escape 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It</a:t>
                      </a:r>
                      <a:r>
                        <a:rPr lang="en-US" baseline="0" dirty="0" smtClean="0"/>
                        <a:t> Represents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r>
                        <a:rPr lang="en-US" baseline="0" dirty="0" smtClean="0"/>
                        <a:t> quote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r>
                        <a:rPr lang="en-US" baseline="0" dirty="0" smtClean="0"/>
                        <a:t> quote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 feed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Backspace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\\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Backslash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40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&lt;html&gt;</a:t>
            </a:r>
          </a:p>
          <a:p>
            <a:pPr marL="457200" lvl="1" indent="0">
              <a:buNone/>
            </a:pPr>
            <a:r>
              <a:rPr lang="en-US" dirty="0" smtClean="0"/>
              <a:t>&lt;head&gt;&lt;title&gt;Escape Sequences&lt;/title&gt;&lt;/head&gt;</a:t>
            </a:r>
          </a:p>
          <a:p>
            <a:pPr marL="457200" lvl="1" indent="0">
              <a:buNone/>
            </a:pPr>
            <a:r>
              <a:rPr lang="en-US" dirty="0" smtClean="0"/>
              <a:t>&lt;body&gt;</a:t>
            </a:r>
          </a:p>
          <a:p>
            <a:pPr marL="914400" lvl="2" indent="0">
              <a:buNone/>
            </a:pPr>
            <a:r>
              <a:rPr lang="en-US" dirty="0" smtClean="0"/>
              <a:t>&lt;pre&gt;</a:t>
            </a:r>
          </a:p>
          <a:p>
            <a:pPr marL="1371600" lvl="3" indent="0">
              <a:buNone/>
            </a:pPr>
            <a:r>
              <a:rPr lang="en-US" dirty="0" smtClean="0"/>
              <a:t>&lt;script type=“text/</a:t>
            </a:r>
            <a:r>
              <a:rPr lang="en-US" dirty="0" err="1" smtClean="0"/>
              <a:t>javascript</a:t>
            </a:r>
            <a:r>
              <a:rPr lang="en-US" dirty="0" smtClean="0"/>
              <a:t>”&gt;</a:t>
            </a:r>
          </a:p>
          <a:p>
            <a:pPr marL="1828800" lvl="4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ocument.write</a:t>
            </a:r>
            <a:r>
              <a:rPr lang="en-US" dirty="0" smtClean="0"/>
              <a:t>(“\t\tCOP2500\</a:t>
            </a:r>
            <a:r>
              <a:rPr lang="en-US" dirty="0" err="1" smtClean="0"/>
              <a:t>nConcepts</a:t>
            </a:r>
            <a:r>
              <a:rPr lang="en-US" dirty="0" smtClean="0"/>
              <a:t> in Computer Science\n”);</a:t>
            </a:r>
          </a:p>
          <a:p>
            <a:pPr marL="1828800" lvl="4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ocument.writeln</a:t>
            </a:r>
            <a:r>
              <a:rPr lang="en-US" dirty="0" smtClean="0"/>
              <a:t>(‘Smiley face:&lt;font size=“+3”&gt; \u263a\n’);</a:t>
            </a:r>
          </a:p>
          <a:p>
            <a:pPr marL="1371600" lvl="3" indent="0">
              <a:buNone/>
            </a:pPr>
            <a:r>
              <a:rPr lang="en-US" dirty="0" smtClean="0"/>
              <a:t>&lt;/script&gt;</a:t>
            </a:r>
          </a:p>
          <a:p>
            <a:pPr marL="914400" lvl="2" indent="0">
              <a:buNone/>
            </a:pPr>
            <a:r>
              <a:rPr lang="en-US" dirty="0" smtClean="0"/>
              <a:t>&lt;/pre&gt;</a:t>
            </a:r>
          </a:p>
          <a:p>
            <a:pPr marL="457200" lvl="1" indent="0">
              <a:buNone/>
            </a:pPr>
            <a:r>
              <a:rPr lang="en-US" dirty="0" smtClean="0"/>
              <a:t>&lt;/body&gt;</a:t>
            </a:r>
          </a:p>
          <a:p>
            <a:pPr marL="0" indent="0">
              <a:buNone/>
            </a:pPr>
            <a:r>
              <a:rPr lang="en-US" dirty="0" smtClean="0"/>
              <a:t>&lt;/html&gt;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Boolean literals – logical values that have only one of two values, true or false (i.e. yes or no, 0 or 1)</a:t>
            </a:r>
          </a:p>
          <a:p>
            <a:r>
              <a:rPr lang="en-US" dirty="0" err="1" smtClean="0"/>
              <a:t>typeof</a:t>
            </a:r>
            <a:r>
              <a:rPr lang="en-US" dirty="0" smtClean="0"/>
              <a:t> operator – returns a string to identify the type of its operand</a:t>
            </a:r>
          </a:p>
          <a:p>
            <a:r>
              <a:rPr lang="en-US" dirty="0" smtClean="0"/>
              <a:t>Null = no value; no valid data type</a:t>
            </a:r>
          </a:p>
          <a:p>
            <a:r>
              <a:rPr lang="en-US" dirty="0" smtClean="0"/>
              <a:t>Undefined = no value assigned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48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Composite data types</a:t>
            </a:r>
          </a:p>
          <a:p>
            <a:pPr lvl="1"/>
            <a:r>
              <a:rPr lang="en-US" dirty="0" smtClean="0"/>
              <a:t>Also known as complex types</a:t>
            </a:r>
          </a:p>
          <a:p>
            <a:pPr lvl="1"/>
            <a:r>
              <a:rPr lang="en-US" dirty="0" smtClean="0"/>
              <a:t>Consist of more than one component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Objects – contain properties and methods</a:t>
            </a:r>
          </a:p>
          <a:p>
            <a:pPr lvl="2"/>
            <a:r>
              <a:rPr lang="en-US" dirty="0" smtClean="0"/>
              <a:t>Arrays – sequential list of elements</a:t>
            </a:r>
          </a:p>
          <a:p>
            <a:pPr lvl="2"/>
            <a:r>
              <a:rPr lang="en-US" dirty="0" smtClean="0"/>
              <a:t>Functions – collection of statements </a:t>
            </a:r>
          </a:p>
        </p:txBody>
      </p:sp>
    </p:spTree>
    <p:extLst>
      <p:ext uri="{BB962C8B-B14F-4D97-AF65-F5344CB8AC3E}">
        <p14:creationId xmlns:p14="http://schemas.microsoft.com/office/powerpoint/2010/main" val="17874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Variables </a:t>
            </a:r>
          </a:p>
          <a:p>
            <a:pPr lvl="1"/>
            <a:r>
              <a:rPr lang="en-US" dirty="0" smtClean="0"/>
              <a:t>Data items that represent a memory storage location in the computer</a:t>
            </a:r>
          </a:p>
          <a:p>
            <a:pPr lvl="1"/>
            <a:r>
              <a:rPr lang="en-US" dirty="0" smtClean="0"/>
              <a:t>Containers that hold data</a:t>
            </a:r>
          </a:p>
          <a:p>
            <a:pPr lvl="1"/>
            <a:r>
              <a:rPr lang="en-US" dirty="0" smtClean="0"/>
              <a:t>Three types of data:  numeric, string, Boolean</a:t>
            </a:r>
          </a:p>
          <a:p>
            <a:pPr lvl="1"/>
            <a:r>
              <a:rPr lang="en-US" dirty="0" smtClean="0"/>
              <a:t>Naming conventions: combination of numbers, letters, underscore</a:t>
            </a:r>
          </a:p>
          <a:p>
            <a:pPr lvl="1"/>
            <a:r>
              <a:rPr lang="en-US" dirty="0" smtClean="0"/>
              <a:t>Cannot begin with a number or include any special characters</a:t>
            </a:r>
          </a:p>
          <a:p>
            <a:pPr lvl="2"/>
            <a:r>
              <a:rPr lang="en-US" dirty="0"/>
              <a:t>_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4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Variables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ust be declared before used (e.g.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first_name</a:t>
            </a:r>
            <a:r>
              <a:rPr lang="en-US" dirty="0" smtClean="0"/>
              <a:t>; or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first_name</a:t>
            </a:r>
            <a:r>
              <a:rPr lang="en-US" dirty="0" smtClean="0"/>
              <a:t> = “Example”;)</a:t>
            </a:r>
          </a:p>
          <a:p>
            <a:pPr lvl="1"/>
            <a:r>
              <a:rPr lang="en-US" dirty="0" smtClean="0"/>
              <a:t>Recommend declaration in the &lt;head&gt; of the HTML document</a:t>
            </a:r>
          </a:p>
          <a:p>
            <a:pPr lvl="1"/>
            <a:r>
              <a:rPr lang="en-US" dirty="0" smtClean="0"/>
              <a:t>Can initialize a variable during declaration (e.g.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first_name</a:t>
            </a:r>
            <a:r>
              <a:rPr lang="en-US" dirty="0" smtClean="0"/>
              <a:t> = “Example”;)</a:t>
            </a:r>
          </a:p>
          <a:p>
            <a:pPr lvl="1"/>
            <a:r>
              <a:rPr lang="en-US" dirty="0" smtClean="0"/>
              <a:t>Can declare multiple variables in a single declaration (e.g.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first_name</a:t>
            </a:r>
            <a:r>
              <a:rPr lang="en-US" dirty="0" smtClean="0"/>
              <a:t>, </a:t>
            </a:r>
            <a:r>
              <a:rPr lang="en-US" dirty="0" err="1" smtClean="0"/>
              <a:t>last_name</a:t>
            </a:r>
            <a:r>
              <a:rPr lang="en-US" dirty="0" smtClean="0"/>
              <a:t>, address;)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Loosely typed language</a:t>
            </a:r>
          </a:p>
          <a:p>
            <a:pPr lvl="1"/>
            <a:r>
              <a:rPr lang="en-US" dirty="0" smtClean="0"/>
              <a:t>Variables can be assigned different types of data without compile errors or runtime errors</a:t>
            </a:r>
          </a:p>
          <a:p>
            <a:pPr lvl="1"/>
            <a:r>
              <a:rPr lang="en-US" dirty="0" smtClean="0"/>
              <a:t>Example</a:t>
            </a:r>
          </a:p>
          <a:p>
            <a:pPr lvl="2"/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item = 5.5;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tem = 44;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tem = “Item is now a string”;</a:t>
            </a:r>
          </a:p>
          <a:p>
            <a:pPr lvl="2"/>
            <a:r>
              <a:rPr lang="en-US" dirty="0" smtClean="0"/>
              <a:t>item = “true”;</a:t>
            </a:r>
          </a:p>
          <a:p>
            <a:pPr lvl="2"/>
            <a:r>
              <a:rPr lang="en-US" dirty="0" smtClean="0"/>
              <a:t>item = null;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1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 scope</a:t>
            </a:r>
          </a:p>
          <a:p>
            <a:pPr lvl="1"/>
            <a:r>
              <a:rPr lang="en-US" dirty="0" smtClean="0"/>
              <a:t>Where a variable is visible or where it can be used</a:t>
            </a:r>
          </a:p>
          <a:p>
            <a:pPr lvl="1"/>
            <a:r>
              <a:rPr lang="en-US" dirty="0" smtClean="0"/>
              <a:t>Two options: global or local</a:t>
            </a:r>
          </a:p>
          <a:p>
            <a:pPr lvl="1"/>
            <a:r>
              <a:rPr lang="en-US" dirty="0" smtClean="0"/>
              <a:t>Global can be accessed from any JavaScript on a page (e.g. when declared in the &lt;head&gt; they are global)</a:t>
            </a:r>
          </a:p>
          <a:p>
            <a:pPr lvl="1"/>
            <a:r>
              <a:rPr lang="en-US" dirty="0" smtClean="0"/>
              <a:t>Local created within a function for private use and take precedence over global variables 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Concatenation </a:t>
            </a:r>
          </a:p>
          <a:p>
            <a:pPr lvl="1"/>
            <a:r>
              <a:rPr lang="en-US" dirty="0"/>
              <a:t>joining strings together</a:t>
            </a:r>
          </a:p>
          <a:p>
            <a:pPr lvl="2"/>
            <a:r>
              <a:rPr lang="en-US" dirty="0"/>
              <a:t>Example:  </a:t>
            </a:r>
            <a:r>
              <a:rPr lang="en-US" dirty="0" err="1"/>
              <a:t>document.write</a:t>
            </a:r>
            <a:r>
              <a:rPr lang="en-US" dirty="0"/>
              <a:t>(“pop” + “corn”); </a:t>
            </a:r>
          </a:p>
          <a:p>
            <a:pPr lvl="1"/>
            <a:r>
              <a:rPr lang="en-US" dirty="0"/>
              <a:t>Can concatenate variables and strings</a:t>
            </a:r>
          </a:p>
          <a:p>
            <a:pPr lvl="2"/>
            <a:r>
              <a:rPr lang="en-US" dirty="0"/>
              <a:t>Example:  </a:t>
            </a:r>
            <a:r>
              <a:rPr lang="en-US" dirty="0" err="1"/>
              <a:t>var</a:t>
            </a:r>
            <a:r>
              <a:rPr lang="en-US" dirty="0"/>
              <a:t> temp = “The temperature is ” + 87;</a:t>
            </a:r>
          </a:p>
          <a:p>
            <a:pPr lvl="2"/>
            <a:r>
              <a:rPr lang="en-US" dirty="0" smtClean="0"/>
              <a:t>Example</a:t>
            </a:r>
            <a:r>
              <a:rPr lang="en-US" dirty="0"/>
              <a:t>:  </a:t>
            </a:r>
            <a:r>
              <a:rPr lang="en-US" dirty="0" err="1"/>
              <a:t>var</a:t>
            </a:r>
            <a:r>
              <a:rPr lang="en-US" dirty="0"/>
              <a:t> temp </a:t>
            </a:r>
            <a:r>
              <a:rPr lang="en-US"/>
              <a:t>= </a:t>
            </a:r>
            <a:r>
              <a:rPr lang="en-US" smtClean="0"/>
              <a:t>87 + “The </a:t>
            </a:r>
            <a:r>
              <a:rPr lang="en-US" dirty="0"/>
              <a:t>temperature </a:t>
            </a:r>
            <a:r>
              <a:rPr lang="en-US"/>
              <a:t>is </a:t>
            </a:r>
            <a:r>
              <a:rPr lang="en-US" smtClean="0"/>
              <a:t>”;</a:t>
            </a:r>
            <a:endParaRPr lang="en-US" dirty="0" smtClean="0"/>
          </a:p>
          <a:p>
            <a:pPr lvl="1"/>
            <a:r>
              <a:rPr lang="en-US" dirty="0" smtClean="0"/>
              <a:t>Addition is performed when both of the operands are numbers</a:t>
            </a:r>
          </a:p>
          <a:p>
            <a:pPr lvl="1"/>
            <a:r>
              <a:rPr lang="en-US" dirty="0" smtClean="0"/>
              <a:t>Numeric + strings results in a string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Values that do not change</a:t>
            </a:r>
          </a:p>
          <a:p>
            <a:pPr lvl="1"/>
            <a:r>
              <a:rPr lang="en-US" dirty="0" smtClean="0"/>
              <a:t>Declare using </a:t>
            </a:r>
            <a:r>
              <a:rPr lang="en-US" i="1" dirty="0" err="1" smtClean="0"/>
              <a:t>const</a:t>
            </a:r>
            <a:endParaRPr lang="en-US" dirty="0" smtClean="0"/>
          </a:p>
          <a:p>
            <a:pPr lvl="1"/>
            <a:r>
              <a:rPr lang="en-US" dirty="0" smtClean="0"/>
              <a:t>Convention states constants are declared in all uppercase (e.g. </a:t>
            </a:r>
            <a:r>
              <a:rPr lang="en-US" dirty="0" err="1" smtClean="0"/>
              <a:t>const</a:t>
            </a:r>
            <a:r>
              <a:rPr lang="en-US" dirty="0" smtClean="0"/>
              <a:t> NOON = 12; </a:t>
            </a:r>
            <a:r>
              <a:rPr lang="en-US" dirty="0" err="1" smtClean="0"/>
              <a:t>const</a:t>
            </a:r>
            <a:r>
              <a:rPr lang="en-US" dirty="0" smtClean="0"/>
              <a:t> FREEZING = 32;)</a:t>
            </a:r>
          </a:p>
          <a:p>
            <a:pPr lvl="1"/>
            <a:r>
              <a:rPr lang="en-US" dirty="0" smtClean="0"/>
              <a:t>Cannot change the value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92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JavaScript lecture</a:t>
            </a:r>
          </a:p>
          <a:p>
            <a:pPr lvl="1"/>
            <a:r>
              <a:rPr lang="en-US" dirty="0" smtClean="0"/>
              <a:t>Data Types</a:t>
            </a:r>
          </a:p>
          <a:p>
            <a:pPr lvl="1"/>
            <a:r>
              <a:rPr lang="en-US" dirty="0" smtClean="0"/>
              <a:t>Literals</a:t>
            </a:r>
          </a:p>
          <a:p>
            <a:pPr lvl="1"/>
            <a:r>
              <a:rPr lang="en-US" dirty="0" smtClean="0"/>
              <a:t>Variables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674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6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818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9096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Data Types, Literals, and Variables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0496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Primitive Data Types</a:t>
            </a:r>
          </a:p>
          <a:p>
            <a:pPr lvl="1"/>
            <a:r>
              <a:rPr lang="en-US" dirty="0" smtClean="0"/>
              <a:t>Most basic concepts of a program</a:t>
            </a:r>
          </a:p>
          <a:p>
            <a:pPr lvl="1"/>
            <a:r>
              <a:rPr lang="en-US" dirty="0" smtClean="0"/>
              <a:t>Assigned a single literal value</a:t>
            </a:r>
          </a:p>
          <a:p>
            <a:pPr lvl="1"/>
            <a:r>
              <a:rPr lang="en-US" dirty="0" smtClean="0"/>
              <a:t>Three core data types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umeric</a:t>
            </a:r>
          </a:p>
          <a:p>
            <a:pPr lvl="2"/>
            <a:r>
              <a:rPr lang="en-US" dirty="0" smtClean="0"/>
              <a:t>string</a:t>
            </a:r>
          </a:p>
          <a:p>
            <a:pPr lvl="2"/>
            <a:r>
              <a:rPr lang="en-US" dirty="0" smtClean="0"/>
              <a:t>Boolean</a:t>
            </a:r>
          </a:p>
          <a:p>
            <a:pPr lvl="1"/>
            <a:r>
              <a:rPr lang="en-US" dirty="0" smtClean="0"/>
              <a:t>Two special types</a:t>
            </a:r>
          </a:p>
          <a:p>
            <a:pPr lvl="2"/>
            <a:r>
              <a:rPr lang="en-US" dirty="0" smtClean="0"/>
              <a:t>null</a:t>
            </a:r>
          </a:p>
          <a:p>
            <a:pPr lvl="2"/>
            <a:r>
              <a:rPr lang="en-US" dirty="0" smtClean="0"/>
              <a:t>undefined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9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Numeric literals</a:t>
            </a:r>
          </a:p>
          <a:p>
            <a:pPr lvl="1"/>
            <a:r>
              <a:rPr lang="en-US" dirty="0" smtClean="0"/>
              <a:t>integers – whole numbers without a decimal point; positive and negative (e.g. 1, 2, -6)</a:t>
            </a:r>
          </a:p>
          <a:p>
            <a:pPr lvl="1"/>
            <a:r>
              <a:rPr lang="en-US" dirty="0" smtClean="0"/>
              <a:t>floating point – fractional numbers containing a decimal point (e.g. 12.56, -67.12)</a:t>
            </a:r>
          </a:p>
          <a:p>
            <a:r>
              <a:rPr lang="en-US" dirty="0" smtClean="0"/>
              <a:t>String literals – series of characters enclosed in double or single quotes (e.g. “This is a string”, ‘This is also a string’)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5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</TotalTime>
  <Words>705</Words>
  <Application>Microsoft Office PowerPoint</Application>
  <PresentationFormat>On-screen Show (4:3)</PresentationFormat>
  <Paragraphs>140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 University of Central Florida COP 2500  Concepts in Computer Science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JavaScript</vt:lpstr>
      <vt:lpstr>JavaScript</vt:lpstr>
      <vt:lpstr>JavaScript</vt:lpstr>
      <vt:lpstr>JavaScript</vt:lpstr>
      <vt:lpstr>JavaScript</vt:lpstr>
      <vt:lpstr>JavaScript</vt:lpstr>
      <vt:lpstr>JavaScript</vt:lpstr>
      <vt:lpstr>JavaScript</vt:lpstr>
      <vt:lpstr>JavaScript</vt:lpstr>
      <vt:lpstr>JavaScript</vt:lpstr>
      <vt:lpstr>JavaScript</vt:lpstr>
      <vt:lpstr>JavaScript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295</cp:revision>
  <dcterms:created xsi:type="dcterms:W3CDTF">2013-10-29T00:42:48Z</dcterms:created>
  <dcterms:modified xsi:type="dcterms:W3CDTF">2015-05-03T13:31:57Z</dcterms:modified>
</cp:coreProperties>
</file>