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03" r:id="rId4"/>
    <p:sldId id="257" r:id="rId5"/>
    <p:sldId id="320" r:id="rId6"/>
    <p:sldId id="274" r:id="rId7"/>
    <p:sldId id="304" r:id="rId8"/>
    <p:sldId id="305" r:id="rId9"/>
    <p:sldId id="307" r:id="rId10"/>
    <p:sldId id="306" r:id="rId11"/>
    <p:sldId id="308" r:id="rId12"/>
    <p:sldId id="309" r:id="rId13"/>
    <p:sldId id="310" r:id="rId14"/>
    <p:sldId id="311" r:id="rId15"/>
    <p:sldId id="294" r:id="rId16"/>
    <p:sldId id="312" r:id="rId17"/>
    <p:sldId id="313" r:id="rId18"/>
    <p:sldId id="316" r:id="rId19"/>
    <p:sldId id="315" r:id="rId20"/>
    <p:sldId id="314" r:id="rId21"/>
    <p:sldId id="317" r:id="rId22"/>
    <p:sldId id="318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idome.org/" TargetMode="External"/><Relationship Id="rId2" Type="http://schemas.openxmlformats.org/officeDocument/2006/relationships/hyperlink" Target="http://validator.w3.org/chec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&lt;&gt;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IS NOT JAVA!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521932"/>
              </p:ext>
            </p:extLst>
          </p:nvPr>
        </p:nvGraphicFramePr>
        <p:xfrm>
          <a:off x="997908" y="2749808"/>
          <a:ext cx="7181588" cy="367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90794"/>
                <a:gridCol w="35907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Developed by Netscape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Developed by Sun Microsystems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Embedded in a Web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of a Web page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Must be run in a browser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browser</a:t>
                      </a:r>
                      <a:r>
                        <a:rPr lang="en-US" baseline="0" dirty="0" smtClean="0"/>
                        <a:t>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Loosely typed language; flexible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Strongly typed</a:t>
                      </a:r>
                      <a:r>
                        <a:rPr lang="en-US" baseline="0" dirty="0" smtClean="0"/>
                        <a:t> language; strict guidelines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Variables, parameters,</a:t>
                      </a:r>
                      <a:r>
                        <a:rPr lang="en-US" baseline="0" dirty="0" smtClean="0"/>
                        <a:t> and function return types do not have to be declared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types must be declared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Interpreted by a JavaScript</a:t>
                      </a:r>
                      <a:r>
                        <a:rPr lang="en-US" baseline="0" dirty="0" smtClean="0"/>
                        <a:t> engine in a browser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Programs</a:t>
                      </a:r>
                      <a:r>
                        <a:rPr lang="en-US" baseline="0" dirty="0" smtClean="0"/>
                        <a:t> are compiled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4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&lt;&gt;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Can be embedded in an HTML document</a:t>
            </a:r>
          </a:p>
          <a:p>
            <a:pPr lvl="1"/>
            <a:r>
              <a:rPr lang="en-US" dirty="0" smtClean="0"/>
              <a:t>Has its own syntax and rules</a:t>
            </a:r>
          </a:p>
          <a:p>
            <a:pPr lvl="1"/>
            <a:r>
              <a:rPr lang="en-US" dirty="0" smtClean="0"/>
              <a:t>Expects statements to be written in a specific format</a:t>
            </a:r>
          </a:p>
          <a:p>
            <a:pPr lvl="1"/>
            <a:r>
              <a:rPr lang="en-US" dirty="0" smtClean="0"/>
              <a:t>Does not understand HTML but can contain HTML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JavaScript programs</a:t>
            </a:r>
          </a:p>
          <a:p>
            <a:pPr lvl="1"/>
            <a:r>
              <a:rPr lang="en-US" dirty="0" smtClean="0"/>
              <a:t>Detect and react to user-initiated events (e.g. mouse rolls over a link or graphic)</a:t>
            </a:r>
          </a:p>
          <a:p>
            <a:pPr lvl="1"/>
            <a:r>
              <a:rPr lang="en-US" dirty="0" smtClean="0"/>
              <a:t>Improve Website usability with</a:t>
            </a:r>
          </a:p>
          <a:p>
            <a:pPr lvl="2"/>
            <a:r>
              <a:rPr lang="en-US" dirty="0" smtClean="0"/>
              <a:t>Navigational aids</a:t>
            </a:r>
          </a:p>
          <a:p>
            <a:pPr lvl="2"/>
            <a:r>
              <a:rPr lang="en-US" dirty="0" smtClean="0"/>
              <a:t>Scrolling messages</a:t>
            </a:r>
          </a:p>
          <a:p>
            <a:pPr lvl="2"/>
            <a:r>
              <a:rPr lang="en-US" dirty="0" smtClean="0"/>
              <a:t>Rollovers</a:t>
            </a:r>
          </a:p>
          <a:p>
            <a:pPr lvl="2"/>
            <a:r>
              <a:rPr lang="en-US" dirty="0" smtClean="0"/>
              <a:t>Dialog boxes</a:t>
            </a:r>
          </a:p>
          <a:p>
            <a:pPr lvl="2"/>
            <a:r>
              <a:rPr lang="en-US" dirty="0" smtClean="0"/>
              <a:t>Dynamic images</a:t>
            </a:r>
            <a:endParaRPr lang="en-US" dirty="0"/>
          </a:p>
          <a:p>
            <a:pPr lvl="1"/>
            <a:r>
              <a:rPr lang="en-US" dirty="0" smtClean="0"/>
              <a:t>Control the appearance of a page</a:t>
            </a:r>
          </a:p>
          <a:p>
            <a:pPr lvl="1"/>
            <a:r>
              <a:rPr lang="en-US" dirty="0"/>
              <a:t>Data validation</a:t>
            </a:r>
          </a:p>
          <a:p>
            <a:pPr lvl="1"/>
            <a:r>
              <a:rPr lang="en-US" dirty="0"/>
              <a:t>Reads and writes Cookie </a:t>
            </a:r>
            <a:r>
              <a:rPr lang="en-US" dirty="0" smtClean="0"/>
              <a:t>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Webpage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Request/Response Loop</a:t>
            </a:r>
          </a:p>
          <a:p>
            <a:pPr lvl="1"/>
            <a:r>
              <a:rPr lang="en-US" dirty="0" smtClean="0"/>
              <a:t>User request a Webpage by typing in an address in the URL text box of a browser</a:t>
            </a:r>
          </a:p>
          <a:p>
            <a:pPr lvl="1"/>
            <a:r>
              <a:rPr lang="en-US" dirty="0" smtClean="0"/>
              <a:t>HTTP request is transmitted</a:t>
            </a:r>
          </a:p>
          <a:p>
            <a:pPr lvl="1"/>
            <a:r>
              <a:rPr lang="en-US" dirty="0" smtClean="0"/>
              <a:t>Web server responds returning the file to the client’s browser</a:t>
            </a:r>
          </a:p>
          <a:p>
            <a:pPr lvl="1"/>
            <a:r>
              <a:rPr lang="en-US" dirty="0" smtClean="0"/>
              <a:t>HTML tags render the Web page</a:t>
            </a:r>
          </a:p>
          <a:p>
            <a:pPr lvl="1"/>
            <a:r>
              <a:rPr lang="en-US" dirty="0" smtClean="0"/>
              <a:t>Embedded JavaScript is handled by JavaScript interpreter</a:t>
            </a:r>
          </a:p>
        </p:txBody>
      </p:sp>
    </p:spTree>
    <p:extLst>
      <p:ext uri="{BB962C8B-B14F-4D97-AF65-F5344CB8AC3E}">
        <p14:creationId xmlns:p14="http://schemas.microsoft.com/office/powerpoint/2010/main" val="22877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AJAX</a:t>
            </a:r>
          </a:p>
          <a:p>
            <a:pPr lvl="1"/>
            <a:r>
              <a:rPr lang="en-US" dirty="0" smtClean="0"/>
              <a:t>Asynchronous JavaScript and XML</a:t>
            </a:r>
          </a:p>
          <a:p>
            <a:pPr lvl="1"/>
            <a:r>
              <a:rPr lang="en-US" dirty="0" smtClean="0"/>
              <a:t>Established by Jesse James Garret in 2005</a:t>
            </a:r>
          </a:p>
          <a:p>
            <a:pPr lvl="1"/>
            <a:r>
              <a:rPr lang="en-US" dirty="0" smtClean="0"/>
              <a:t>Has existed since 1996</a:t>
            </a:r>
          </a:p>
          <a:p>
            <a:pPr lvl="1"/>
            <a:r>
              <a:rPr lang="en-US" dirty="0" smtClean="0"/>
              <a:t>Creates fast interactivity without waiting for a response from the server</a:t>
            </a:r>
          </a:p>
          <a:p>
            <a:pPr lvl="1"/>
            <a:r>
              <a:rPr lang="en-US" dirty="0" smtClean="0"/>
              <a:t>Allows for partial rendering of Web pages as the response is executed (e.g. Google Maps)</a:t>
            </a:r>
          </a:p>
        </p:txBody>
      </p:sp>
    </p:spTree>
    <p:extLst>
      <p:ext uri="{BB962C8B-B14F-4D97-AF65-F5344CB8AC3E}">
        <p14:creationId xmlns:p14="http://schemas.microsoft.com/office/powerpoint/2010/main" val="31955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Code:</a:t>
            </a:r>
          </a:p>
          <a:p>
            <a:pPr marL="457200" lvl="1" indent="0">
              <a:buNone/>
            </a:pPr>
            <a:r>
              <a:rPr lang="en-US" dirty="0" smtClean="0"/>
              <a:t>&lt;script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914400" lvl="2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message=“Learning JavaScript will give your Web page life!”;</a:t>
            </a:r>
          </a:p>
          <a:p>
            <a:pPr marL="914400" lvl="2" indent="0">
              <a:buNone/>
            </a:pPr>
            <a:r>
              <a:rPr lang="en-US" dirty="0" smtClean="0"/>
              <a:t>message += “ Are you ready to learn?”;</a:t>
            </a:r>
          </a:p>
          <a:p>
            <a:pPr marL="9144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space=“…”;</a:t>
            </a:r>
          </a:p>
          <a:p>
            <a:pPr marL="914400" lvl="2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position=0;</a:t>
            </a:r>
          </a:p>
          <a:p>
            <a:pPr marL="914400" lvl="2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scroller</a:t>
            </a:r>
            <a:r>
              <a:rPr lang="en-US" dirty="0" smtClean="0"/>
              <a:t>() {</a:t>
            </a:r>
          </a:p>
          <a:p>
            <a:pPr marL="13716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newtext</a:t>
            </a:r>
            <a:r>
              <a:rPr lang="en-US" dirty="0" smtClean="0"/>
              <a:t> = </a:t>
            </a:r>
            <a:r>
              <a:rPr lang="en-US" dirty="0" err="1" smtClean="0"/>
              <a:t>message.substring</a:t>
            </a:r>
            <a:r>
              <a:rPr lang="en-US" dirty="0" smtClean="0"/>
              <a:t>(position, </a:t>
            </a:r>
            <a:r>
              <a:rPr lang="en-US" dirty="0" err="1" smtClean="0"/>
              <a:t>message.length</a:t>
            </a:r>
            <a:r>
              <a:rPr lang="en-US" dirty="0" smtClean="0"/>
              <a:t>) + space + </a:t>
            </a:r>
            <a:r>
              <a:rPr lang="en-US" dirty="0" err="1" smtClean="0"/>
              <a:t>message.substring</a:t>
            </a:r>
            <a:r>
              <a:rPr lang="en-US" dirty="0" smtClean="0"/>
              <a:t>(0,position);</a:t>
            </a:r>
          </a:p>
          <a:p>
            <a:pPr marL="1371600" lvl="3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td = </a:t>
            </a:r>
            <a:r>
              <a:rPr lang="en-US" dirty="0" err="1" smtClean="0"/>
              <a:t>document.getElementById</a:t>
            </a:r>
            <a:r>
              <a:rPr lang="en-US" dirty="0" smtClean="0"/>
              <a:t>(“</a:t>
            </a:r>
            <a:r>
              <a:rPr lang="en-US" dirty="0" err="1" smtClean="0"/>
              <a:t>tabledata</a:t>
            </a:r>
            <a:r>
              <a:rPr lang="en-US" dirty="0" smtClean="0"/>
              <a:t>”);</a:t>
            </a:r>
          </a:p>
          <a:p>
            <a:pPr marL="1371600" lvl="3" indent="0">
              <a:buNone/>
            </a:pPr>
            <a:r>
              <a:rPr lang="en-US" dirty="0" err="1" smtClean="0"/>
              <a:t>td.firstChild.nodeValue</a:t>
            </a:r>
            <a:r>
              <a:rPr lang="en-US" dirty="0" smtClean="0"/>
              <a:t> = </a:t>
            </a:r>
            <a:r>
              <a:rPr lang="en-US" dirty="0" err="1" smtClean="0"/>
              <a:t>newtext</a:t>
            </a:r>
            <a:r>
              <a:rPr lang="en-US" dirty="0" smtClean="0"/>
              <a:t>;</a:t>
            </a:r>
          </a:p>
          <a:p>
            <a:pPr marL="1371600" lvl="3" indent="0">
              <a:buNone/>
            </a:pPr>
            <a:r>
              <a:rPr lang="en-US" dirty="0" smtClean="0"/>
              <a:t>position++;</a:t>
            </a:r>
          </a:p>
          <a:p>
            <a:pPr marL="1371600" lvl="3" indent="0">
              <a:buNone/>
            </a:pPr>
            <a:r>
              <a:rPr lang="en-US" dirty="0" smtClean="0"/>
              <a:t>if (position &gt; </a:t>
            </a:r>
            <a:r>
              <a:rPr lang="en-US" dirty="0" err="1" smtClean="0"/>
              <a:t>message.length</a:t>
            </a:r>
            <a:r>
              <a:rPr lang="en-US" dirty="0" smtClean="0"/>
              <a:t>) {position=0;}</a:t>
            </a:r>
          </a:p>
          <a:p>
            <a:pPr marL="1371600" lvl="3" indent="0">
              <a:buNone/>
            </a:pPr>
            <a:r>
              <a:rPr lang="en-US" dirty="0" err="1" smtClean="0"/>
              <a:t>window.setTimeout</a:t>
            </a:r>
            <a:r>
              <a:rPr lang="en-US" dirty="0" smtClean="0"/>
              <a:t>(scroller,200);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r>
              <a:rPr lang="en-US" dirty="0" smtClean="0"/>
              <a:t>&lt;/script&gt;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Page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layers to a Web page</a:t>
            </a:r>
          </a:p>
          <a:p>
            <a:pPr lvl="1"/>
            <a:r>
              <a:rPr lang="en-US" dirty="0" smtClean="0"/>
              <a:t>Content or structural layer</a:t>
            </a:r>
          </a:p>
          <a:p>
            <a:pPr lvl="2"/>
            <a:r>
              <a:rPr lang="en-US" dirty="0" smtClean="0"/>
              <a:t>HTML/XML</a:t>
            </a:r>
          </a:p>
          <a:p>
            <a:pPr lvl="1"/>
            <a:r>
              <a:rPr lang="en-US" dirty="0" smtClean="0"/>
              <a:t>Style or presentation layer</a:t>
            </a:r>
          </a:p>
          <a:p>
            <a:pPr lvl="2"/>
            <a:r>
              <a:rPr lang="en-US" dirty="0" smtClean="0"/>
              <a:t>Cascading Style Sheets (CSS)</a:t>
            </a:r>
          </a:p>
          <a:p>
            <a:pPr lvl="1"/>
            <a:r>
              <a:rPr lang="en-US" dirty="0" smtClean="0"/>
              <a:t>Behavior layer</a:t>
            </a:r>
          </a:p>
          <a:p>
            <a:pPr lvl="2"/>
            <a:r>
              <a:rPr lang="en-US" dirty="0" smtClean="0"/>
              <a:t>JavaScript</a:t>
            </a:r>
          </a:p>
          <a:p>
            <a:r>
              <a:rPr lang="en-US" dirty="0" smtClean="0"/>
              <a:t>Unobtrusive JavaScript</a:t>
            </a:r>
          </a:p>
          <a:p>
            <a:pPr lvl="1"/>
            <a:r>
              <a:rPr lang="en-US" dirty="0" smtClean="0"/>
              <a:t>JavaScript is in a different file than the HTML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3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 handler performs some action when an event is triggered (e.g. button clicked)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81097"/>
              </p:ext>
            </p:extLst>
          </p:nvPr>
        </p:nvGraphicFramePr>
        <p:xfrm>
          <a:off x="772440" y="2248768"/>
          <a:ext cx="7632524" cy="445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69927"/>
                <a:gridCol w="60625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Handler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caused it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onAbort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Image loading was interrupted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onBlur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moved away from a form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changed a value in a form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onClick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clicked a button form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had an error when loading an image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activated a form</a:t>
                      </a:r>
                      <a:r>
                        <a:rPr lang="en-US" baseline="0" dirty="0" smtClean="0"/>
                        <a:t> element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finished loading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onMouseOut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r>
                        <a:rPr lang="en-US" baseline="0" dirty="0" smtClean="0"/>
                        <a:t> moved away from an 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onMouseOver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 moved over an object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onSubmit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submitted a form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onUnLoad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left the window or frame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6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World Wide Web Consortium (W3C)</a:t>
            </a:r>
          </a:p>
          <a:p>
            <a:pPr lvl="1"/>
            <a:r>
              <a:rPr lang="en-US" dirty="0" smtClean="0"/>
              <a:t>Group of Web designers and programmers who created a set of standards or specifications for all browser manufacturers to follow</a:t>
            </a:r>
          </a:p>
          <a:p>
            <a:pPr lvl="1"/>
            <a:r>
              <a:rPr lang="en-US" dirty="0" smtClean="0"/>
              <a:t>URL:  </a:t>
            </a:r>
            <a:r>
              <a:rPr lang="en-US" dirty="0" smtClean="0">
                <a:hlinkClick r:id="rId2"/>
              </a:rPr>
              <a:t>www.w3.org</a:t>
            </a:r>
            <a:endParaRPr lang="en-US" dirty="0" smtClean="0"/>
          </a:p>
          <a:p>
            <a:pPr lvl="1"/>
            <a:r>
              <a:rPr lang="en-US" dirty="0" smtClean="0"/>
              <a:t>HTML4 released near the end of 1990s</a:t>
            </a:r>
          </a:p>
          <a:p>
            <a:pPr lvl="1"/>
            <a:r>
              <a:rPr lang="en-US" dirty="0" smtClean="0"/>
              <a:t>Next path was to reformulated HTML in XML terms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9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ECMA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Computer Manufacturers Association (ECMA)</a:t>
            </a:r>
          </a:p>
          <a:p>
            <a:pPr lvl="1"/>
            <a:r>
              <a:rPr lang="en-US" dirty="0" smtClean="0"/>
              <a:t>Worked with Netscape to provide an international standardization of JavaScript</a:t>
            </a:r>
          </a:p>
          <a:p>
            <a:pPr lvl="1"/>
            <a:r>
              <a:rPr lang="en-US" dirty="0" smtClean="0"/>
              <a:t>Guarantee one standard version of JavaScript available to companies producing Web pages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Introduction to JavaScript lecture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Object Model (DOM)</a:t>
            </a:r>
          </a:p>
          <a:p>
            <a:pPr lvl="1"/>
            <a:r>
              <a:rPr lang="en-US" dirty="0" smtClean="0"/>
              <a:t>The browser’s stored interpretation of an HTML page</a:t>
            </a:r>
          </a:p>
          <a:p>
            <a:pPr lvl="1"/>
            <a:r>
              <a:rPr lang="en-US" dirty="0" smtClean="0"/>
              <a:t>Structured like a family tree</a:t>
            </a:r>
          </a:p>
          <a:p>
            <a:pPr lvl="1"/>
            <a:r>
              <a:rPr lang="en-US" dirty="0" smtClean="0"/>
              <a:t>Each element of the tree is related to another element, called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HTML structure</a:t>
            </a:r>
          </a:p>
          <a:p>
            <a:pPr lvl="1"/>
            <a:r>
              <a:rPr lang="en-US" dirty="0"/>
              <a:t>Top element is always &lt;html&gt;&lt;/html&gt;</a:t>
            </a:r>
          </a:p>
          <a:p>
            <a:pPr lvl="2"/>
            <a:r>
              <a:rPr lang="en-US" dirty="0"/>
              <a:t>Head element contains general information about the document &lt;head&gt;&lt;/head&gt;</a:t>
            </a:r>
          </a:p>
          <a:p>
            <a:pPr lvl="2"/>
            <a:r>
              <a:rPr lang="en-US" dirty="0"/>
              <a:t>Body element contains all content of the Web page &lt;body&gt;&lt;/body&gt;</a:t>
            </a:r>
          </a:p>
          <a:p>
            <a:pPr lvl="1"/>
            <a:r>
              <a:rPr lang="en-US" dirty="0"/>
              <a:t>Example</a:t>
            </a:r>
          </a:p>
          <a:p>
            <a:pPr marL="857250" lvl="2" indent="0">
              <a:buNone/>
            </a:pPr>
            <a:r>
              <a:rPr lang="en-US" dirty="0"/>
              <a:t>&lt;!DOCTYPE HTML&gt;</a:t>
            </a:r>
          </a:p>
          <a:p>
            <a:pPr marL="857250" lvl="2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pPr marL="1371600" lvl="3" indent="0">
              <a:buNone/>
            </a:pPr>
            <a:r>
              <a:rPr lang="en-US" dirty="0"/>
              <a:t>&lt;head&gt;</a:t>
            </a:r>
          </a:p>
          <a:p>
            <a:pPr marL="1371600" lvl="3" indent="0">
              <a:buNone/>
            </a:pPr>
            <a:r>
              <a:rPr lang="en-US" dirty="0"/>
              <a:t>&lt;/head&gt;</a:t>
            </a:r>
          </a:p>
          <a:p>
            <a:pPr marL="1371600" lvl="3" indent="0">
              <a:buNone/>
            </a:pPr>
            <a:r>
              <a:rPr lang="en-US" dirty="0"/>
              <a:t>&lt;body&gt;</a:t>
            </a:r>
          </a:p>
          <a:p>
            <a:pPr marL="1371600" lvl="3" indent="0">
              <a:buNone/>
            </a:pPr>
            <a:r>
              <a:rPr lang="en-US" dirty="0"/>
              <a:t>&lt;/body&gt;</a:t>
            </a:r>
          </a:p>
          <a:p>
            <a:pPr marL="857250" lvl="2" indent="0">
              <a:buNone/>
            </a:pPr>
            <a:r>
              <a:rPr lang="en-US" dirty="0"/>
              <a:t>&lt;/html&gt;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Insert JavaScript in the head or body</a:t>
            </a:r>
          </a:p>
          <a:p>
            <a:r>
              <a:rPr lang="en-US" dirty="0" smtClean="0"/>
              <a:t>Inserted internally or use external file</a:t>
            </a:r>
          </a:p>
          <a:p>
            <a:pPr marL="857250" lvl="2" indent="0">
              <a:buNone/>
            </a:pPr>
            <a:r>
              <a:rPr lang="en-US" dirty="0" smtClean="0"/>
              <a:t>&lt;!</a:t>
            </a:r>
            <a:r>
              <a:rPr lang="en-US" dirty="0"/>
              <a:t>DOCTYPE HTML&gt;</a:t>
            </a:r>
          </a:p>
          <a:p>
            <a:pPr marL="857250" lvl="2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pPr marL="1371600" lvl="3" indent="0">
              <a:buNone/>
            </a:pPr>
            <a:r>
              <a:rPr lang="en-US" dirty="0"/>
              <a:t>&lt;head</a:t>
            </a:r>
            <a:r>
              <a:rPr lang="en-US" dirty="0" smtClean="0"/>
              <a:t>&gt;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&lt;script type=“text/</a:t>
            </a:r>
            <a:r>
              <a:rPr lang="en-US" dirty="0" err="1" smtClean="0"/>
              <a:t>javascript</a:t>
            </a:r>
            <a:r>
              <a:rPr lang="en-US" dirty="0" smtClean="0"/>
              <a:t>” </a:t>
            </a:r>
            <a:r>
              <a:rPr lang="en-US" dirty="0" err="1" smtClean="0"/>
              <a:t>src</a:t>
            </a:r>
            <a:r>
              <a:rPr lang="en-US" dirty="0" smtClean="0"/>
              <a:t>=“welcome.js”&gt;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&lt;/script&gt;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	&lt;script </a:t>
            </a:r>
            <a:r>
              <a:rPr lang="en-US" dirty="0" smtClean="0"/>
              <a:t>language=“</a:t>
            </a:r>
            <a:r>
              <a:rPr lang="en-US" dirty="0" err="1" smtClean="0"/>
              <a:t>javascript</a:t>
            </a:r>
            <a:r>
              <a:rPr lang="en-US" dirty="0"/>
              <a:t>” </a:t>
            </a:r>
            <a:r>
              <a:rPr lang="en-US" dirty="0" err="1"/>
              <a:t>src</a:t>
            </a:r>
            <a:r>
              <a:rPr lang="en-US" dirty="0"/>
              <a:t>=“welcome.js”&gt;</a:t>
            </a:r>
          </a:p>
          <a:p>
            <a:pPr marL="1371600" lvl="3" indent="0">
              <a:buNone/>
            </a:pPr>
            <a:r>
              <a:rPr lang="en-US" dirty="0"/>
              <a:t>	&lt;/script</a:t>
            </a:r>
            <a:r>
              <a:rPr lang="en-US" dirty="0" smtClean="0"/>
              <a:t>&gt;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script </a:t>
            </a:r>
            <a:r>
              <a:rPr lang="en-US" dirty="0" err="1" smtClean="0"/>
              <a:t>src</a:t>
            </a:r>
            <a:r>
              <a:rPr lang="en-US" dirty="0"/>
              <a:t>=“welcome.js”&gt;</a:t>
            </a:r>
          </a:p>
          <a:p>
            <a:pPr marL="1371600" lvl="3" indent="0">
              <a:buNone/>
            </a:pPr>
            <a:r>
              <a:rPr lang="en-US" dirty="0"/>
              <a:t>	&lt;/script</a:t>
            </a:r>
            <a:r>
              <a:rPr lang="en-US" dirty="0" smtClean="0"/>
              <a:t>&gt;</a:t>
            </a:r>
          </a:p>
          <a:p>
            <a:pPr marL="1371600" lvl="3" indent="0">
              <a:buNone/>
            </a:pPr>
            <a:r>
              <a:rPr lang="en-US" dirty="0" smtClean="0"/>
              <a:t>&lt;/</a:t>
            </a:r>
            <a:r>
              <a:rPr lang="en-US" dirty="0"/>
              <a:t>head&gt;</a:t>
            </a:r>
          </a:p>
          <a:p>
            <a:pPr marL="1371600" lvl="3" indent="0">
              <a:buNone/>
            </a:pPr>
            <a:r>
              <a:rPr lang="en-US" dirty="0"/>
              <a:t>&lt;body</a:t>
            </a:r>
            <a:r>
              <a:rPr lang="en-US" dirty="0" smtClean="0"/>
              <a:t>&gt;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&lt;script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1371600" lvl="3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document.write</a:t>
            </a:r>
            <a:r>
              <a:rPr lang="en-US" dirty="0" smtClean="0"/>
              <a:t>(“&lt;h2&gt;This is COP 2500 Concepts 		in Computer Science”&lt;/h2&gt;);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&lt;/script&gt;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&lt;/body&gt;</a:t>
            </a:r>
          </a:p>
          <a:p>
            <a:pPr marL="857250" lvl="2" indent="0">
              <a:buNone/>
            </a:pPr>
            <a:r>
              <a:rPr lang="en-US" dirty="0"/>
              <a:t>&lt;/html&gt;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common tools</a:t>
            </a:r>
          </a:p>
          <a:p>
            <a:pPr lvl="1"/>
            <a:r>
              <a:rPr lang="en-US" dirty="0" smtClean="0"/>
              <a:t>W3C Validation Tool</a:t>
            </a:r>
          </a:p>
          <a:p>
            <a:pPr lvl="2"/>
            <a:r>
              <a:rPr lang="en-US" dirty="0" smtClean="0">
                <a:hlinkClick r:id="rId2"/>
              </a:rPr>
              <a:t>http://validator.w3.org/check</a:t>
            </a:r>
            <a:endParaRPr lang="en-US" dirty="0" smtClean="0"/>
          </a:p>
          <a:p>
            <a:pPr lvl="1"/>
            <a:r>
              <a:rPr lang="en-US" dirty="0" err="1" smtClean="0"/>
              <a:t>Validome</a:t>
            </a:r>
            <a:r>
              <a:rPr lang="en-US" dirty="0" smtClean="0"/>
              <a:t> Validation Tool</a:t>
            </a:r>
          </a:p>
          <a:p>
            <a:pPr lvl="2"/>
            <a:r>
              <a:rPr lang="en-US" dirty="0" smtClean="0">
                <a:hlinkClick r:id="rId3"/>
              </a:rPr>
              <a:t>http://www.validome.org</a:t>
            </a:r>
            <a:endParaRPr lang="en-US" dirty="0" smtClean="0"/>
          </a:p>
          <a:p>
            <a:pPr lvl="1"/>
            <a:r>
              <a:rPr lang="en-US" dirty="0" smtClean="0"/>
              <a:t>Checks the markup validity of Web </a:t>
            </a:r>
            <a:r>
              <a:rPr lang="en-US" smtClean="0"/>
              <a:t>page documents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180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2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79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48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Introduction to JavaScript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125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General purpose scripting language for Web pages</a:t>
            </a:r>
          </a:p>
          <a:p>
            <a:pPr lvl="1"/>
            <a:r>
              <a:rPr lang="en-US" dirty="0" smtClean="0"/>
              <a:t>Allows for user interaction to enhance static HTML pages</a:t>
            </a:r>
          </a:p>
          <a:p>
            <a:pPr lvl="1"/>
            <a:r>
              <a:rPr lang="en-US" dirty="0" smtClean="0"/>
              <a:t>Developed by Brendan </a:t>
            </a:r>
            <a:r>
              <a:rPr lang="en-US" dirty="0" err="1" smtClean="0"/>
              <a:t>Eich</a:t>
            </a:r>
            <a:r>
              <a:rPr lang="en-US" dirty="0" smtClean="0"/>
              <a:t> at Netscape in 1995</a:t>
            </a:r>
          </a:p>
          <a:p>
            <a:pPr lvl="1"/>
            <a:r>
              <a:rPr lang="en-US" dirty="0" smtClean="0"/>
              <a:t>Client-side language; works in the browser of the local computer, not on a server</a:t>
            </a:r>
          </a:p>
          <a:p>
            <a:pPr lvl="1"/>
            <a:r>
              <a:rPr lang="en-US" dirty="0" smtClean="0"/>
              <a:t>Programs are executed by a JavaScript interpreter in the browser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Cannot read or write files on a local machine or server</a:t>
            </a:r>
          </a:p>
          <a:p>
            <a:pPr lvl="1"/>
            <a:r>
              <a:rPr lang="en-US" dirty="0" smtClean="0"/>
              <a:t>Cannot open or close other browser windows opened by another application</a:t>
            </a:r>
          </a:p>
          <a:p>
            <a:pPr lvl="1"/>
            <a:r>
              <a:rPr lang="en-US" dirty="0" smtClean="0"/>
              <a:t>Object based but not object-oriented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6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883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JavaScript Basics</vt:lpstr>
      <vt:lpstr>JavaScript Basics</vt:lpstr>
      <vt:lpstr>JavaScript &lt;&gt; Java</vt:lpstr>
      <vt:lpstr>JavaScript &lt;&gt; HTML</vt:lpstr>
      <vt:lpstr>JavaScript Usages</vt:lpstr>
      <vt:lpstr>Webpage Lifecycle</vt:lpstr>
      <vt:lpstr>AJAX</vt:lpstr>
      <vt:lpstr>JavaScript Example</vt:lpstr>
      <vt:lpstr>Web Page Layers</vt:lpstr>
      <vt:lpstr>JavaScript Events</vt:lpstr>
      <vt:lpstr>W3C Impact</vt:lpstr>
      <vt:lpstr>ECMA Impact</vt:lpstr>
      <vt:lpstr>DOM</vt:lpstr>
      <vt:lpstr>HTML Basics</vt:lpstr>
      <vt:lpstr>JavaScript in HTML</vt:lpstr>
      <vt:lpstr>Validation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402</cp:revision>
  <dcterms:created xsi:type="dcterms:W3CDTF">2013-10-29T00:42:48Z</dcterms:created>
  <dcterms:modified xsi:type="dcterms:W3CDTF">2015-05-03T13:33:01Z</dcterms:modified>
</cp:coreProperties>
</file>