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303" r:id="rId4"/>
    <p:sldId id="257" r:id="rId5"/>
    <p:sldId id="320" r:id="rId6"/>
    <p:sldId id="274" r:id="rId7"/>
    <p:sldId id="304" r:id="rId8"/>
    <p:sldId id="305" r:id="rId9"/>
    <p:sldId id="307" r:id="rId10"/>
    <p:sldId id="306" r:id="rId11"/>
    <p:sldId id="308" r:id="rId12"/>
    <p:sldId id="309" r:id="rId13"/>
    <p:sldId id="310" r:id="rId14"/>
    <p:sldId id="311" r:id="rId15"/>
    <p:sldId id="294" r:id="rId16"/>
    <p:sldId id="312" r:id="rId17"/>
    <p:sldId id="313" r:id="rId18"/>
    <p:sldId id="316" r:id="rId19"/>
    <p:sldId id="315" r:id="rId20"/>
    <p:sldId id="314" r:id="rId21"/>
    <p:sldId id="317" r:id="rId22"/>
    <p:sldId id="318" r:id="rId23"/>
    <p:sldId id="319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 snapToGrid="0"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3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69DC9-540C-4B4F-A3F0-6B18EA7EF1A9}" type="datetimeFigureOut">
              <a:rPr lang="en-US" smtClean="0"/>
              <a:t>5/3/2015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1099B-5327-4001-94FB-89704CCDF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84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69DC9-540C-4B4F-A3F0-6B18EA7EF1A9}" type="datetimeFigureOut">
              <a:rPr lang="en-US" smtClean="0"/>
              <a:t>5/3/2015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1099B-5327-4001-94FB-89704CCDF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265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69DC9-540C-4B4F-A3F0-6B18EA7EF1A9}" type="datetimeFigureOut">
              <a:rPr lang="en-US" smtClean="0"/>
              <a:t>5/3/2015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1099B-5327-4001-94FB-89704CCDF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842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>
                <a:alpha val="23000"/>
              </a:srgbClr>
            </a:gs>
            <a:gs pos="18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569DC9-540C-4B4F-A3F0-6B18EA7EF1A9}" type="datetimeFigureOut">
              <a:rPr lang="en-US" smtClean="0"/>
              <a:t>5/3/2015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1099B-5327-4001-94FB-89704CCDFA64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52750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 userDrawn="1"/>
        </p:nvSpPr>
        <p:spPr>
          <a:xfrm>
            <a:off x="2952750" y="0"/>
            <a:ext cx="6191250" cy="30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Isosceles Triangle 8"/>
          <p:cNvSpPr/>
          <p:nvPr userDrawn="1"/>
        </p:nvSpPr>
        <p:spPr>
          <a:xfrm flipH="1" flipV="1">
            <a:off x="2952750" y="304799"/>
            <a:ext cx="247650" cy="161925"/>
          </a:xfrm>
          <a:prstGeom prst="triangle">
            <a:avLst>
              <a:gd name="adj" fmla="val 10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>
            <a:endCxn id="9" idx="0"/>
          </p:cNvCxnSpPr>
          <p:nvPr userDrawn="1"/>
        </p:nvCxnSpPr>
        <p:spPr>
          <a:xfrm>
            <a:off x="0" y="466724"/>
            <a:ext cx="2952750" cy="0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 flipV="1">
            <a:off x="2952750" y="304799"/>
            <a:ext cx="247650" cy="161926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9" idx="2"/>
          </p:cNvCxnSpPr>
          <p:nvPr userDrawn="1"/>
        </p:nvCxnSpPr>
        <p:spPr>
          <a:xfrm>
            <a:off x="3200400" y="304799"/>
            <a:ext cx="5943600" cy="1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4654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.org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alidome.org/" TargetMode="External"/><Relationship Id="rId2" Type="http://schemas.openxmlformats.org/officeDocument/2006/relationships/hyperlink" Target="http://validator.w3.org/check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jchoi2012@knights.ucf.edu" TargetMode="External"/><Relationship Id="rId2" Type="http://schemas.openxmlformats.org/officeDocument/2006/relationships/hyperlink" Target="mailto:kumar.raghav@knights.ucf.edu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University </a:t>
            </a:r>
            <a:r>
              <a:rPr lang="en-US" sz="4000" b="1" dirty="0"/>
              <a:t>of Central Florida</a:t>
            </a:r>
            <a:br>
              <a:rPr lang="en-US" sz="4000" b="1" dirty="0"/>
            </a:br>
            <a:r>
              <a:rPr lang="en-US" sz="4000" b="1" dirty="0"/>
              <a:t>COP 2500 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Concepts </a:t>
            </a:r>
            <a:r>
              <a:rPr lang="en-US" sz="4000" b="1" dirty="0"/>
              <a:t>in Computer </a:t>
            </a:r>
            <a:r>
              <a:rPr lang="en-US" sz="4000" b="1" dirty="0" smtClean="0"/>
              <a:t>Science</a:t>
            </a:r>
            <a:endParaRPr lang="en-US" sz="40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6067425"/>
            <a:ext cx="7305675" cy="75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38707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JavaScript &lt;&gt; Java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JavaScript</a:t>
            </a:r>
          </a:p>
          <a:p>
            <a:pPr lvl="1"/>
            <a:r>
              <a:rPr lang="en-US" dirty="0" smtClean="0"/>
              <a:t>IS NOT JAVA!</a:t>
            </a:r>
          </a:p>
          <a:p>
            <a:pPr lvl="1"/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7521932"/>
              </p:ext>
            </p:extLst>
          </p:nvPr>
        </p:nvGraphicFramePr>
        <p:xfrm>
          <a:off x="997908" y="2749808"/>
          <a:ext cx="7181588" cy="367792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3590794"/>
                <a:gridCol w="359079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JavaScript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Java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Developed by Netscape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Developed by Sun Microsystems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Embedded in a Web page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Independent of a Web page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Must be run in a browser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 browser</a:t>
                      </a:r>
                      <a:r>
                        <a:rPr lang="en-US" baseline="0" dirty="0" smtClean="0"/>
                        <a:t> required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Loosely typed language; flexible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Strongly typed</a:t>
                      </a:r>
                      <a:r>
                        <a:rPr lang="en-US" baseline="0" dirty="0" smtClean="0"/>
                        <a:t> language; strict guidelines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Variables, parameters,</a:t>
                      </a:r>
                      <a:r>
                        <a:rPr lang="en-US" baseline="0" dirty="0" smtClean="0"/>
                        <a:t> and function return types do not have to be declared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Data types must be declared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Interpreted by a JavaScript</a:t>
                      </a:r>
                      <a:r>
                        <a:rPr lang="en-US" baseline="0" dirty="0" smtClean="0"/>
                        <a:t> engine in a browser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Programs</a:t>
                      </a:r>
                      <a:r>
                        <a:rPr lang="en-US" baseline="0" dirty="0" smtClean="0"/>
                        <a:t> are compiled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6443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JavaScript &lt;&gt; HTML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JavaScript</a:t>
            </a:r>
          </a:p>
          <a:p>
            <a:pPr lvl="1"/>
            <a:r>
              <a:rPr lang="en-US" dirty="0" smtClean="0"/>
              <a:t>Can be embedded in an HTML document</a:t>
            </a:r>
          </a:p>
          <a:p>
            <a:pPr lvl="1"/>
            <a:r>
              <a:rPr lang="en-US" dirty="0" smtClean="0"/>
              <a:t>Has its own syntax and rules</a:t>
            </a:r>
          </a:p>
          <a:p>
            <a:pPr lvl="1"/>
            <a:r>
              <a:rPr lang="en-US" dirty="0" smtClean="0"/>
              <a:t>Expects statements to be written in a specific format</a:t>
            </a:r>
          </a:p>
          <a:p>
            <a:pPr lvl="1"/>
            <a:r>
              <a:rPr lang="en-US" dirty="0" smtClean="0"/>
              <a:t>Does not understand HTML but can contain HTML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8744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JavaScript Usages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JavaScript programs</a:t>
            </a:r>
          </a:p>
          <a:p>
            <a:pPr lvl="1"/>
            <a:r>
              <a:rPr lang="en-US" dirty="0" smtClean="0"/>
              <a:t>Detect and react to user-initiated events (e.g. mouse rolls over a link or graphic)</a:t>
            </a:r>
          </a:p>
          <a:p>
            <a:pPr lvl="1"/>
            <a:r>
              <a:rPr lang="en-US" dirty="0" smtClean="0"/>
              <a:t>Improve Website usability with</a:t>
            </a:r>
          </a:p>
          <a:p>
            <a:pPr lvl="2"/>
            <a:r>
              <a:rPr lang="en-US" dirty="0" smtClean="0"/>
              <a:t>Navigational aids</a:t>
            </a:r>
          </a:p>
          <a:p>
            <a:pPr lvl="2"/>
            <a:r>
              <a:rPr lang="en-US" dirty="0" smtClean="0"/>
              <a:t>Scrolling messages</a:t>
            </a:r>
          </a:p>
          <a:p>
            <a:pPr lvl="2"/>
            <a:r>
              <a:rPr lang="en-US" dirty="0" smtClean="0"/>
              <a:t>Rollovers</a:t>
            </a:r>
          </a:p>
          <a:p>
            <a:pPr lvl="2"/>
            <a:r>
              <a:rPr lang="en-US" dirty="0" smtClean="0"/>
              <a:t>Dialog boxes</a:t>
            </a:r>
          </a:p>
          <a:p>
            <a:pPr lvl="2"/>
            <a:r>
              <a:rPr lang="en-US" dirty="0" smtClean="0"/>
              <a:t>Dynamic images</a:t>
            </a:r>
            <a:endParaRPr lang="en-US" dirty="0"/>
          </a:p>
          <a:p>
            <a:pPr lvl="1"/>
            <a:r>
              <a:rPr lang="en-US" dirty="0" smtClean="0"/>
              <a:t>Control the appearance of a page</a:t>
            </a:r>
          </a:p>
          <a:p>
            <a:pPr lvl="1"/>
            <a:r>
              <a:rPr lang="en-US" dirty="0"/>
              <a:t>Data validation</a:t>
            </a:r>
          </a:p>
          <a:p>
            <a:pPr lvl="1"/>
            <a:r>
              <a:rPr lang="en-US" dirty="0"/>
              <a:t>Reads and writes Cookie </a:t>
            </a:r>
            <a:r>
              <a:rPr lang="en-US" dirty="0" smtClean="0"/>
              <a:t>values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559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Webpage Lifecycle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Request/Response Loop</a:t>
            </a:r>
          </a:p>
          <a:p>
            <a:pPr lvl="1"/>
            <a:r>
              <a:rPr lang="en-US" dirty="0" smtClean="0"/>
              <a:t>User request a Webpage by typing in an address in the URL text box of a browser</a:t>
            </a:r>
          </a:p>
          <a:p>
            <a:pPr lvl="1"/>
            <a:r>
              <a:rPr lang="en-US" dirty="0" smtClean="0"/>
              <a:t>HTTP request is transmitted</a:t>
            </a:r>
          </a:p>
          <a:p>
            <a:pPr lvl="1"/>
            <a:r>
              <a:rPr lang="en-US" dirty="0" smtClean="0"/>
              <a:t>Web server responds returning the file to the client’s browser</a:t>
            </a:r>
          </a:p>
          <a:p>
            <a:pPr lvl="1"/>
            <a:r>
              <a:rPr lang="en-US" dirty="0" smtClean="0"/>
              <a:t>HTML tags render the Web page</a:t>
            </a:r>
          </a:p>
          <a:p>
            <a:pPr lvl="1"/>
            <a:r>
              <a:rPr lang="en-US" dirty="0" smtClean="0"/>
              <a:t>Embedded JavaScript is handled by JavaScript interpreter</a:t>
            </a:r>
          </a:p>
        </p:txBody>
      </p:sp>
    </p:spTree>
    <p:extLst>
      <p:ext uri="{BB962C8B-B14F-4D97-AF65-F5344CB8AC3E}">
        <p14:creationId xmlns:p14="http://schemas.microsoft.com/office/powerpoint/2010/main" val="2287763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AJAX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AJAX</a:t>
            </a:r>
          </a:p>
          <a:p>
            <a:pPr lvl="1"/>
            <a:r>
              <a:rPr lang="en-US" dirty="0" smtClean="0"/>
              <a:t>Asynchronous JavaScript and XML</a:t>
            </a:r>
          </a:p>
          <a:p>
            <a:pPr lvl="1"/>
            <a:r>
              <a:rPr lang="en-US" dirty="0" smtClean="0"/>
              <a:t>Established by Jesse James Garret in 2005</a:t>
            </a:r>
          </a:p>
          <a:p>
            <a:pPr lvl="1"/>
            <a:r>
              <a:rPr lang="en-US" dirty="0" smtClean="0"/>
              <a:t>Has existed since 1996</a:t>
            </a:r>
          </a:p>
          <a:p>
            <a:pPr lvl="1"/>
            <a:r>
              <a:rPr lang="en-US" dirty="0" smtClean="0"/>
              <a:t>Creates fast interactivity without waiting for a response from the server</a:t>
            </a:r>
          </a:p>
          <a:p>
            <a:pPr lvl="1"/>
            <a:r>
              <a:rPr lang="en-US" dirty="0" smtClean="0"/>
              <a:t>Allows for partial rendering of Web pages as the response is executed (e.g. Google Maps)</a:t>
            </a:r>
          </a:p>
        </p:txBody>
      </p:sp>
    </p:spTree>
    <p:extLst>
      <p:ext uri="{BB962C8B-B14F-4D97-AF65-F5344CB8AC3E}">
        <p14:creationId xmlns:p14="http://schemas.microsoft.com/office/powerpoint/2010/main" val="3195508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Code:</a:t>
            </a:r>
          </a:p>
          <a:p>
            <a:pPr marL="457200" lvl="1" indent="0">
              <a:buNone/>
            </a:pPr>
            <a:r>
              <a:rPr lang="en-US" dirty="0" smtClean="0"/>
              <a:t>&lt;script type=“text/</a:t>
            </a:r>
            <a:r>
              <a:rPr lang="en-US" dirty="0" err="1" smtClean="0"/>
              <a:t>javascript</a:t>
            </a:r>
            <a:r>
              <a:rPr lang="en-US" dirty="0" smtClean="0"/>
              <a:t>”&gt;</a:t>
            </a:r>
          </a:p>
          <a:p>
            <a:pPr marL="914400" lvl="2" indent="0">
              <a:buNone/>
            </a:pPr>
            <a:r>
              <a:rPr lang="en-US" dirty="0" err="1"/>
              <a:t>v</a:t>
            </a:r>
            <a:r>
              <a:rPr lang="en-US" dirty="0" err="1" smtClean="0"/>
              <a:t>ar</a:t>
            </a:r>
            <a:r>
              <a:rPr lang="en-US" dirty="0" smtClean="0"/>
              <a:t> message=“Learning JavaScript will give your Web page life!”;</a:t>
            </a:r>
          </a:p>
          <a:p>
            <a:pPr marL="914400" lvl="2" indent="0">
              <a:buNone/>
            </a:pPr>
            <a:r>
              <a:rPr lang="en-US" dirty="0" smtClean="0"/>
              <a:t>message += “ Are you ready to learn?”;</a:t>
            </a:r>
          </a:p>
          <a:p>
            <a:pPr marL="914400" lvl="2" indent="0">
              <a:buNone/>
            </a:pPr>
            <a:r>
              <a:rPr lang="en-US" dirty="0" err="1" smtClean="0"/>
              <a:t>var</a:t>
            </a:r>
            <a:r>
              <a:rPr lang="en-US" dirty="0" smtClean="0"/>
              <a:t> space=“…”;</a:t>
            </a:r>
          </a:p>
          <a:p>
            <a:pPr marL="914400" lvl="2" indent="0">
              <a:buNone/>
            </a:pPr>
            <a:r>
              <a:rPr lang="en-US" dirty="0" err="1"/>
              <a:t>v</a:t>
            </a:r>
            <a:r>
              <a:rPr lang="en-US" dirty="0" err="1" smtClean="0"/>
              <a:t>ar</a:t>
            </a:r>
            <a:r>
              <a:rPr lang="en-US" dirty="0" smtClean="0"/>
              <a:t> position=0;</a:t>
            </a:r>
          </a:p>
          <a:p>
            <a:pPr marL="914400" lvl="2" indent="0">
              <a:buNone/>
            </a:pPr>
            <a:r>
              <a:rPr lang="en-US" dirty="0"/>
              <a:t>f</a:t>
            </a:r>
            <a:r>
              <a:rPr lang="en-US" dirty="0" smtClean="0"/>
              <a:t>unction </a:t>
            </a:r>
            <a:r>
              <a:rPr lang="en-US" dirty="0" err="1" smtClean="0"/>
              <a:t>scroller</a:t>
            </a:r>
            <a:r>
              <a:rPr lang="en-US" dirty="0" smtClean="0"/>
              <a:t>() {</a:t>
            </a:r>
          </a:p>
          <a:p>
            <a:pPr marL="1371600" lvl="3" indent="0">
              <a:buNone/>
            </a:pP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newtext</a:t>
            </a:r>
            <a:r>
              <a:rPr lang="en-US" dirty="0" smtClean="0"/>
              <a:t> = </a:t>
            </a:r>
            <a:r>
              <a:rPr lang="en-US" dirty="0" err="1" smtClean="0"/>
              <a:t>message.substring</a:t>
            </a:r>
            <a:r>
              <a:rPr lang="en-US" dirty="0" smtClean="0"/>
              <a:t>(position, </a:t>
            </a:r>
            <a:r>
              <a:rPr lang="en-US" dirty="0" err="1" smtClean="0"/>
              <a:t>message.length</a:t>
            </a:r>
            <a:r>
              <a:rPr lang="en-US" dirty="0" smtClean="0"/>
              <a:t>) + space + </a:t>
            </a:r>
            <a:r>
              <a:rPr lang="en-US" dirty="0" err="1" smtClean="0"/>
              <a:t>message.substring</a:t>
            </a:r>
            <a:r>
              <a:rPr lang="en-US" dirty="0" smtClean="0"/>
              <a:t>(0,position);</a:t>
            </a:r>
          </a:p>
          <a:p>
            <a:pPr marL="1371600" lvl="3" indent="0">
              <a:buNone/>
            </a:pPr>
            <a:r>
              <a:rPr lang="en-US" dirty="0" err="1"/>
              <a:t>v</a:t>
            </a:r>
            <a:r>
              <a:rPr lang="en-US" dirty="0" err="1" smtClean="0"/>
              <a:t>ar</a:t>
            </a:r>
            <a:r>
              <a:rPr lang="en-US" dirty="0" smtClean="0"/>
              <a:t> td = </a:t>
            </a:r>
            <a:r>
              <a:rPr lang="en-US" dirty="0" err="1" smtClean="0"/>
              <a:t>document.getElementById</a:t>
            </a:r>
            <a:r>
              <a:rPr lang="en-US" dirty="0" smtClean="0"/>
              <a:t>(“</a:t>
            </a:r>
            <a:r>
              <a:rPr lang="en-US" dirty="0" err="1" smtClean="0"/>
              <a:t>tabledata</a:t>
            </a:r>
            <a:r>
              <a:rPr lang="en-US" dirty="0" smtClean="0"/>
              <a:t>”);</a:t>
            </a:r>
          </a:p>
          <a:p>
            <a:pPr marL="1371600" lvl="3" indent="0">
              <a:buNone/>
            </a:pPr>
            <a:r>
              <a:rPr lang="en-US" dirty="0" err="1" smtClean="0"/>
              <a:t>td.firstChild.nodeValue</a:t>
            </a:r>
            <a:r>
              <a:rPr lang="en-US" dirty="0" smtClean="0"/>
              <a:t> = </a:t>
            </a:r>
            <a:r>
              <a:rPr lang="en-US" dirty="0" err="1" smtClean="0"/>
              <a:t>newtext</a:t>
            </a:r>
            <a:r>
              <a:rPr lang="en-US" dirty="0" smtClean="0"/>
              <a:t>;</a:t>
            </a:r>
          </a:p>
          <a:p>
            <a:pPr marL="1371600" lvl="3" indent="0">
              <a:buNone/>
            </a:pPr>
            <a:r>
              <a:rPr lang="en-US" dirty="0" smtClean="0"/>
              <a:t>position++;</a:t>
            </a:r>
          </a:p>
          <a:p>
            <a:pPr marL="1371600" lvl="3" indent="0">
              <a:buNone/>
            </a:pPr>
            <a:r>
              <a:rPr lang="en-US" dirty="0" smtClean="0"/>
              <a:t>if (position &gt; </a:t>
            </a:r>
            <a:r>
              <a:rPr lang="en-US" dirty="0" err="1" smtClean="0"/>
              <a:t>message.length</a:t>
            </a:r>
            <a:r>
              <a:rPr lang="en-US" dirty="0" smtClean="0"/>
              <a:t>) {position=0;}</a:t>
            </a:r>
          </a:p>
          <a:p>
            <a:pPr marL="1371600" lvl="3" indent="0">
              <a:buNone/>
            </a:pPr>
            <a:r>
              <a:rPr lang="en-US" dirty="0" err="1" smtClean="0"/>
              <a:t>window.setTimeout</a:t>
            </a:r>
            <a:r>
              <a:rPr lang="en-US" dirty="0" smtClean="0"/>
              <a:t>(scroller,200);</a:t>
            </a:r>
          </a:p>
          <a:p>
            <a:pPr marL="914400" lvl="2" indent="0">
              <a:buNone/>
            </a:pPr>
            <a:r>
              <a:rPr lang="en-US" dirty="0" smtClean="0"/>
              <a:t>}</a:t>
            </a:r>
          </a:p>
          <a:p>
            <a:pPr marL="457200" lvl="1" indent="0">
              <a:buNone/>
            </a:pPr>
            <a:r>
              <a:rPr lang="en-US" dirty="0" smtClean="0"/>
              <a:t>&lt;/script&gt;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5931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Page Layers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Three layers to a Web page</a:t>
            </a:r>
          </a:p>
          <a:p>
            <a:pPr lvl="1"/>
            <a:r>
              <a:rPr lang="en-US" dirty="0" smtClean="0"/>
              <a:t>Content or structural layer</a:t>
            </a:r>
          </a:p>
          <a:p>
            <a:pPr lvl="2"/>
            <a:r>
              <a:rPr lang="en-US" dirty="0" smtClean="0"/>
              <a:t>HTML/XML</a:t>
            </a:r>
          </a:p>
          <a:p>
            <a:pPr lvl="1"/>
            <a:r>
              <a:rPr lang="en-US" dirty="0" smtClean="0"/>
              <a:t>Style or presentation layer</a:t>
            </a:r>
          </a:p>
          <a:p>
            <a:pPr lvl="2"/>
            <a:r>
              <a:rPr lang="en-US" dirty="0" smtClean="0"/>
              <a:t>Cascading Style Sheets (CSS)</a:t>
            </a:r>
          </a:p>
          <a:p>
            <a:pPr lvl="1"/>
            <a:r>
              <a:rPr lang="en-US" dirty="0" smtClean="0"/>
              <a:t>Behavior layer</a:t>
            </a:r>
          </a:p>
          <a:p>
            <a:pPr lvl="2"/>
            <a:r>
              <a:rPr lang="en-US" dirty="0" smtClean="0"/>
              <a:t>JavaScript</a:t>
            </a:r>
          </a:p>
          <a:p>
            <a:r>
              <a:rPr lang="en-US" dirty="0" smtClean="0"/>
              <a:t>Unobtrusive JavaScript</a:t>
            </a:r>
          </a:p>
          <a:p>
            <a:pPr lvl="1"/>
            <a:r>
              <a:rPr lang="en-US" dirty="0" smtClean="0"/>
              <a:t>JavaScript is in a different file than the HTML code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017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 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9368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Event handler performs some action when an event is triggered (e.g. button clicked)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6681097"/>
              </p:ext>
            </p:extLst>
          </p:nvPr>
        </p:nvGraphicFramePr>
        <p:xfrm>
          <a:off x="772440" y="2248768"/>
          <a:ext cx="7632524" cy="445008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569927"/>
                <a:gridCol w="606259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Event Handler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What caused it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onAbort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Image loading was interrupted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onBlur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User moved away from a form element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onChange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User changed a value in a form element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onClick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User clicked a button form element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onError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Program had an error when loading an image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onFocus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User activated a form</a:t>
                      </a:r>
                      <a:r>
                        <a:rPr lang="en-US" baseline="0" dirty="0" smtClean="0"/>
                        <a:t> element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onLoad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Document finished loading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onMouseOut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Mouse</a:t>
                      </a:r>
                      <a:r>
                        <a:rPr lang="en-US" baseline="0" dirty="0" smtClean="0"/>
                        <a:t> moved away from an object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onMouseOver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Mouse moved over an object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onSubmit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User submitted a form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onUnLoad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User left the window or frame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8269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W3C Impact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World Wide Web Consortium (W3C)</a:t>
            </a:r>
          </a:p>
          <a:p>
            <a:pPr lvl="1"/>
            <a:r>
              <a:rPr lang="en-US" dirty="0" smtClean="0"/>
              <a:t>Group of Web designers and programmers who created a set of standards or specifications for all browser manufacturers to follow</a:t>
            </a:r>
          </a:p>
          <a:p>
            <a:pPr lvl="1"/>
            <a:r>
              <a:rPr lang="en-US" dirty="0" smtClean="0"/>
              <a:t>URL:  </a:t>
            </a:r>
            <a:r>
              <a:rPr lang="en-US" dirty="0" smtClean="0">
                <a:hlinkClick r:id="rId2"/>
              </a:rPr>
              <a:t>www.w3.org</a:t>
            </a:r>
            <a:endParaRPr lang="en-US" dirty="0" smtClean="0"/>
          </a:p>
          <a:p>
            <a:pPr lvl="1"/>
            <a:r>
              <a:rPr lang="en-US" dirty="0" smtClean="0"/>
              <a:t>HTML4 released near the end of 1990s</a:t>
            </a:r>
          </a:p>
          <a:p>
            <a:pPr lvl="1"/>
            <a:r>
              <a:rPr lang="en-US" dirty="0" smtClean="0"/>
              <a:t>Next path was to reformulated HTML in XML terms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99837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ECMA Impact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European Computer Manufacturers Association (ECMA)</a:t>
            </a:r>
          </a:p>
          <a:p>
            <a:pPr lvl="1"/>
            <a:r>
              <a:rPr lang="en-US" dirty="0" smtClean="0"/>
              <a:t>Worked with Netscape to provide an international standardization of JavaScript</a:t>
            </a:r>
          </a:p>
          <a:p>
            <a:pPr lvl="1"/>
            <a:r>
              <a:rPr lang="en-US" dirty="0" smtClean="0"/>
              <a:t>Guarantee one standard version of JavaScript available to companies producing Web pages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6456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Administrative information</a:t>
            </a:r>
          </a:p>
          <a:p>
            <a:r>
              <a:rPr lang="en-US" dirty="0" smtClean="0"/>
              <a:t>Introduction to JavaScript lecture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762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Document Object Model (DOM)</a:t>
            </a:r>
          </a:p>
          <a:p>
            <a:pPr lvl="1"/>
            <a:r>
              <a:rPr lang="en-US" dirty="0" smtClean="0"/>
              <a:t>The browser’s stored interpretation of an HTML page</a:t>
            </a:r>
          </a:p>
          <a:p>
            <a:pPr lvl="1"/>
            <a:r>
              <a:rPr lang="en-US" dirty="0" smtClean="0"/>
              <a:t>Structured like a family tree</a:t>
            </a:r>
          </a:p>
          <a:p>
            <a:pPr lvl="1"/>
            <a:r>
              <a:rPr lang="en-US" dirty="0" smtClean="0"/>
              <a:t>Each element of the tree is related to another element, called node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6456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Basic HTML structure</a:t>
            </a:r>
          </a:p>
          <a:p>
            <a:pPr lvl="1"/>
            <a:r>
              <a:rPr lang="en-US" dirty="0"/>
              <a:t>Top element is always &lt;html&gt;&lt;/html&gt;</a:t>
            </a:r>
          </a:p>
          <a:p>
            <a:pPr lvl="2"/>
            <a:r>
              <a:rPr lang="en-US" dirty="0"/>
              <a:t>Head element contains general information about the document &lt;head&gt;&lt;/head&gt;</a:t>
            </a:r>
          </a:p>
          <a:p>
            <a:pPr lvl="2"/>
            <a:r>
              <a:rPr lang="en-US" dirty="0"/>
              <a:t>Body element contains all content of the Web page &lt;body&gt;&lt;/body&gt;</a:t>
            </a:r>
          </a:p>
          <a:p>
            <a:pPr lvl="1"/>
            <a:r>
              <a:rPr lang="en-US" dirty="0"/>
              <a:t>Example</a:t>
            </a:r>
          </a:p>
          <a:p>
            <a:pPr marL="857250" lvl="2" indent="0">
              <a:buNone/>
            </a:pPr>
            <a:r>
              <a:rPr lang="en-US" dirty="0"/>
              <a:t>&lt;!DOCTYPE HTML&gt;</a:t>
            </a:r>
          </a:p>
          <a:p>
            <a:pPr marL="857250" lvl="2" indent="0">
              <a:buNone/>
            </a:pPr>
            <a:r>
              <a:rPr lang="en-US" dirty="0" smtClean="0"/>
              <a:t>&lt;</a:t>
            </a:r>
            <a:r>
              <a:rPr lang="en-US" dirty="0"/>
              <a:t>html&gt;</a:t>
            </a:r>
          </a:p>
          <a:p>
            <a:pPr marL="1371600" lvl="3" indent="0">
              <a:buNone/>
            </a:pPr>
            <a:r>
              <a:rPr lang="en-US" dirty="0"/>
              <a:t>&lt;head&gt;</a:t>
            </a:r>
          </a:p>
          <a:p>
            <a:pPr marL="1371600" lvl="3" indent="0">
              <a:buNone/>
            </a:pPr>
            <a:r>
              <a:rPr lang="en-US" dirty="0"/>
              <a:t>&lt;/head&gt;</a:t>
            </a:r>
          </a:p>
          <a:p>
            <a:pPr marL="1371600" lvl="3" indent="0">
              <a:buNone/>
            </a:pPr>
            <a:r>
              <a:rPr lang="en-US" dirty="0"/>
              <a:t>&lt;body&gt;</a:t>
            </a:r>
          </a:p>
          <a:p>
            <a:pPr marL="1371600" lvl="3" indent="0">
              <a:buNone/>
            </a:pPr>
            <a:r>
              <a:rPr lang="en-US" dirty="0"/>
              <a:t>&lt;/body&gt;</a:t>
            </a:r>
          </a:p>
          <a:p>
            <a:pPr marL="857250" lvl="2" indent="0">
              <a:buNone/>
            </a:pPr>
            <a:r>
              <a:rPr lang="en-US" dirty="0"/>
              <a:t>&lt;/html&gt;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863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 in HTML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Insert JavaScript in the head or body</a:t>
            </a:r>
          </a:p>
          <a:p>
            <a:r>
              <a:rPr lang="en-US" dirty="0" smtClean="0"/>
              <a:t>Inserted internally or use external file</a:t>
            </a:r>
          </a:p>
          <a:p>
            <a:pPr marL="857250" lvl="2" indent="0">
              <a:buNone/>
            </a:pPr>
            <a:r>
              <a:rPr lang="en-US" dirty="0" smtClean="0"/>
              <a:t>&lt;!</a:t>
            </a:r>
            <a:r>
              <a:rPr lang="en-US" dirty="0"/>
              <a:t>DOCTYPE HTML&gt;</a:t>
            </a:r>
          </a:p>
          <a:p>
            <a:pPr marL="857250" lvl="2" indent="0">
              <a:buNone/>
            </a:pPr>
            <a:r>
              <a:rPr lang="en-US" dirty="0" smtClean="0"/>
              <a:t>&lt;</a:t>
            </a:r>
            <a:r>
              <a:rPr lang="en-US" dirty="0"/>
              <a:t>html&gt;</a:t>
            </a:r>
          </a:p>
          <a:p>
            <a:pPr marL="1371600" lvl="3" indent="0">
              <a:buNone/>
            </a:pPr>
            <a:r>
              <a:rPr lang="en-US" dirty="0"/>
              <a:t>&lt;head</a:t>
            </a:r>
            <a:r>
              <a:rPr lang="en-US" dirty="0" smtClean="0"/>
              <a:t>&gt;</a:t>
            </a:r>
          </a:p>
          <a:p>
            <a:pPr marL="1371600" lvl="3" indent="0">
              <a:buNone/>
            </a:pPr>
            <a:r>
              <a:rPr lang="en-US" dirty="0"/>
              <a:t>	</a:t>
            </a:r>
            <a:r>
              <a:rPr lang="en-US" dirty="0" smtClean="0"/>
              <a:t>&lt;script type=“text/</a:t>
            </a:r>
            <a:r>
              <a:rPr lang="en-US" dirty="0" err="1" smtClean="0"/>
              <a:t>javascript</a:t>
            </a:r>
            <a:r>
              <a:rPr lang="en-US" dirty="0" smtClean="0"/>
              <a:t>” </a:t>
            </a:r>
            <a:r>
              <a:rPr lang="en-US" dirty="0" err="1" smtClean="0"/>
              <a:t>src</a:t>
            </a:r>
            <a:r>
              <a:rPr lang="en-US" dirty="0" smtClean="0"/>
              <a:t>=“welcome.js”&gt;</a:t>
            </a:r>
          </a:p>
          <a:p>
            <a:pPr marL="1371600" lvl="3" indent="0">
              <a:buNone/>
            </a:pPr>
            <a:r>
              <a:rPr lang="en-US" dirty="0"/>
              <a:t>	</a:t>
            </a:r>
            <a:r>
              <a:rPr lang="en-US" dirty="0" smtClean="0"/>
              <a:t>&lt;/script&gt;</a:t>
            </a:r>
            <a:endParaRPr lang="en-US" dirty="0"/>
          </a:p>
          <a:p>
            <a:pPr marL="1371600" lvl="3" indent="0">
              <a:buNone/>
            </a:pPr>
            <a:r>
              <a:rPr lang="en-US" dirty="0"/>
              <a:t>	&lt;script </a:t>
            </a:r>
            <a:r>
              <a:rPr lang="en-US" dirty="0" smtClean="0"/>
              <a:t>language=“</a:t>
            </a:r>
            <a:r>
              <a:rPr lang="en-US" dirty="0" err="1" smtClean="0"/>
              <a:t>javascript</a:t>
            </a:r>
            <a:r>
              <a:rPr lang="en-US" dirty="0"/>
              <a:t>” </a:t>
            </a:r>
            <a:r>
              <a:rPr lang="en-US" dirty="0" err="1"/>
              <a:t>src</a:t>
            </a:r>
            <a:r>
              <a:rPr lang="en-US" dirty="0"/>
              <a:t>=“welcome.js”&gt;</a:t>
            </a:r>
          </a:p>
          <a:p>
            <a:pPr marL="1371600" lvl="3" indent="0">
              <a:buNone/>
            </a:pPr>
            <a:r>
              <a:rPr lang="en-US" dirty="0"/>
              <a:t>	&lt;/script</a:t>
            </a:r>
            <a:r>
              <a:rPr lang="en-US" dirty="0" smtClean="0"/>
              <a:t>&gt;</a:t>
            </a:r>
          </a:p>
          <a:p>
            <a:pPr marL="1371600" lvl="3" indent="0">
              <a:buNone/>
            </a:pPr>
            <a:r>
              <a:rPr lang="en-US" dirty="0"/>
              <a:t>	</a:t>
            </a:r>
            <a:r>
              <a:rPr lang="en-US" dirty="0" smtClean="0"/>
              <a:t>&lt;</a:t>
            </a:r>
            <a:r>
              <a:rPr lang="en-US" dirty="0"/>
              <a:t>script </a:t>
            </a:r>
            <a:r>
              <a:rPr lang="en-US" dirty="0" err="1" smtClean="0"/>
              <a:t>src</a:t>
            </a:r>
            <a:r>
              <a:rPr lang="en-US" dirty="0"/>
              <a:t>=“welcome.js”&gt;</a:t>
            </a:r>
          </a:p>
          <a:p>
            <a:pPr marL="1371600" lvl="3" indent="0">
              <a:buNone/>
            </a:pPr>
            <a:r>
              <a:rPr lang="en-US" dirty="0"/>
              <a:t>	&lt;/script</a:t>
            </a:r>
            <a:r>
              <a:rPr lang="en-US" dirty="0" smtClean="0"/>
              <a:t>&gt;</a:t>
            </a:r>
          </a:p>
          <a:p>
            <a:pPr marL="1371600" lvl="3" indent="0">
              <a:buNone/>
            </a:pPr>
            <a:r>
              <a:rPr lang="en-US" dirty="0" smtClean="0"/>
              <a:t>&lt;/</a:t>
            </a:r>
            <a:r>
              <a:rPr lang="en-US" dirty="0"/>
              <a:t>head&gt;</a:t>
            </a:r>
          </a:p>
          <a:p>
            <a:pPr marL="1371600" lvl="3" indent="0">
              <a:buNone/>
            </a:pPr>
            <a:r>
              <a:rPr lang="en-US" dirty="0"/>
              <a:t>&lt;body</a:t>
            </a:r>
            <a:r>
              <a:rPr lang="en-US" dirty="0" smtClean="0"/>
              <a:t>&gt;</a:t>
            </a:r>
          </a:p>
          <a:p>
            <a:pPr marL="1371600" lvl="3" indent="0">
              <a:buNone/>
            </a:pPr>
            <a:r>
              <a:rPr lang="en-US" dirty="0"/>
              <a:t>	</a:t>
            </a:r>
            <a:r>
              <a:rPr lang="en-US" dirty="0" smtClean="0"/>
              <a:t>&lt;script type=“text/</a:t>
            </a:r>
            <a:r>
              <a:rPr lang="en-US" dirty="0" err="1" smtClean="0"/>
              <a:t>javascript</a:t>
            </a:r>
            <a:r>
              <a:rPr lang="en-US" dirty="0" smtClean="0"/>
              <a:t>”&gt;</a:t>
            </a:r>
          </a:p>
          <a:p>
            <a:pPr marL="1371600" lvl="3" indent="0">
              <a:buNone/>
            </a:pPr>
            <a:r>
              <a:rPr lang="en-US" dirty="0" smtClean="0"/>
              <a:t>	</a:t>
            </a:r>
            <a:r>
              <a:rPr lang="en-US" dirty="0"/>
              <a:t>	</a:t>
            </a:r>
            <a:r>
              <a:rPr lang="en-US" dirty="0" err="1" smtClean="0"/>
              <a:t>document.write</a:t>
            </a:r>
            <a:r>
              <a:rPr lang="en-US" dirty="0" smtClean="0"/>
              <a:t>(“&lt;h2&gt;This is COP 2500 Concepts 		in Computer Science”&lt;/h2&gt;);</a:t>
            </a:r>
          </a:p>
          <a:p>
            <a:pPr marL="1371600" lvl="3" indent="0">
              <a:buNone/>
            </a:pPr>
            <a:r>
              <a:rPr lang="en-US" dirty="0"/>
              <a:t>	</a:t>
            </a:r>
            <a:r>
              <a:rPr lang="en-US" dirty="0" smtClean="0"/>
              <a:t>&lt;/script&gt;</a:t>
            </a:r>
            <a:endParaRPr lang="en-US" dirty="0"/>
          </a:p>
          <a:p>
            <a:pPr marL="1371600" lvl="3" indent="0">
              <a:buNone/>
            </a:pPr>
            <a:r>
              <a:rPr lang="en-US" dirty="0"/>
              <a:t>&lt;/body&gt;</a:t>
            </a:r>
          </a:p>
          <a:p>
            <a:pPr marL="857250" lvl="2" indent="0">
              <a:buNone/>
            </a:pPr>
            <a:r>
              <a:rPr lang="en-US" dirty="0"/>
              <a:t>&lt;/html&gt;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6856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Validation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Two common tools</a:t>
            </a:r>
          </a:p>
          <a:p>
            <a:pPr lvl="1"/>
            <a:r>
              <a:rPr lang="en-US" dirty="0" smtClean="0"/>
              <a:t>W3C Validation Tool</a:t>
            </a:r>
          </a:p>
          <a:p>
            <a:pPr lvl="2"/>
            <a:r>
              <a:rPr lang="en-US" dirty="0" smtClean="0">
                <a:hlinkClick r:id="rId2"/>
              </a:rPr>
              <a:t>http://validator.w3.org/check</a:t>
            </a:r>
            <a:endParaRPr lang="en-US" dirty="0" smtClean="0"/>
          </a:p>
          <a:p>
            <a:pPr lvl="1"/>
            <a:r>
              <a:rPr lang="en-US" dirty="0" err="1" smtClean="0"/>
              <a:t>Validome</a:t>
            </a:r>
            <a:r>
              <a:rPr lang="en-US" dirty="0" smtClean="0"/>
              <a:t> Validation Tool</a:t>
            </a:r>
          </a:p>
          <a:p>
            <a:pPr lvl="2"/>
            <a:r>
              <a:rPr lang="en-US" dirty="0" smtClean="0">
                <a:hlinkClick r:id="rId3"/>
              </a:rPr>
              <a:t>http://www.validome.org</a:t>
            </a:r>
            <a:endParaRPr lang="en-US" dirty="0" smtClean="0"/>
          </a:p>
          <a:p>
            <a:pPr lvl="1"/>
            <a:r>
              <a:rPr lang="en-US" dirty="0" smtClean="0"/>
              <a:t>Checks the markup validity of Web </a:t>
            </a:r>
            <a:r>
              <a:rPr lang="en-US" smtClean="0"/>
              <a:t>page documents</a:t>
            </a:r>
            <a:endParaRPr lang="en-US" dirty="0" smtClean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900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Administrative Information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818096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Instructor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Instructor</a:t>
            </a:r>
          </a:p>
          <a:p>
            <a:pPr lvl="1"/>
            <a:r>
              <a:rPr lang="en-US" dirty="0" smtClean="0"/>
              <a:t>Josh Lazar</a:t>
            </a:r>
            <a:endParaRPr lang="en-US" dirty="0"/>
          </a:p>
          <a:p>
            <a:pPr lvl="1"/>
            <a:r>
              <a:rPr lang="en-US" dirty="0"/>
              <a:t>Office location:  </a:t>
            </a:r>
            <a:r>
              <a:rPr lang="en-US" dirty="0" smtClean="0"/>
              <a:t>By Appointment</a:t>
            </a:r>
            <a:endParaRPr lang="en-US" dirty="0"/>
          </a:p>
          <a:p>
            <a:pPr lvl="1"/>
            <a:r>
              <a:rPr lang="en-US" dirty="0"/>
              <a:t>Office hours</a:t>
            </a:r>
          </a:p>
          <a:p>
            <a:pPr lvl="2"/>
            <a:r>
              <a:rPr lang="en-US" dirty="0" smtClean="0"/>
              <a:t>Tuesday </a:t>
            </a:r>
            <a:r>
              <a:rPr lang="en-US" dirty="0"/>
              <a:t>and Thursday </a:t>
            </a:r>
            <a:r>
              <a:rPr lang="en-US" dirty="0" smtClean="0"/>
              <a:t>6:00 </a:t>
            </a:r>
            <a:r>
              <a:rPr lang="en-US" dirty="0"/>
              <a:t>– </a:t>
            </a:r>
            <a:r>
              <a:rPr lang="en-US" dirty="0" smtClean="0"/>
              <a:t>7:00 PM by appointment</a:t>
            </a:r>
            <a:endParaRPr lang="en-US" sz="1200" dirty="0"/>
          </a:p>
          <a:p>
            <a:pPr lvl="1"/>
            <a:r>
              <a:rPr lang="en-US" dirty="0" smtClean="0"/>
              <a:t>Email</a:t>
            </a:r>
            <a:r>
              <a:rPr lang="en-US" dirty="0"/>
              <a:t>:  </a:t>
            </a:r>
            <a:r>
              <a:rPr lang="en-US" u="sng" dirty="0" smtClean="0"/>
              <a:t>jlazar@labs.cs.ucf.edu</a:t>
            </a:r>
            <a:endParaRPr lang="en-US" u="sng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7623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Teaching Assistants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Teaching </a:t>
            </a:r>
            <a:r>
              <a:rPr lang="en-US" dirty="0" smtClean="0"/>
              <a:t>Assistants</a:t>
            </a:r>
            <a:endParaRPr lang="en-US" dirty="0"/>
          </a:p>
          <a:p>
            <a:pPr lvl="1"/>
            <a:r>
              <a:rPr lang="en-US" dirty="0"/>
              <a:t>Name: </a:t>
            </a:r>
            <a:r>
              <a:rPr lang="en-US" dirty="0" smtClean="0"/>
              <a:t>Kumar </a:t>
            </a:r>
            <a:r>
              <a:rPr lang="en-US" dirty="0" err="1" smtClean="0"/>
              <a:t>Poojari</a:t>
            </a:r>
            <a:endParaRPr lang="en-US" dirty="0" smtClean="0"/>
          </a:p>
          <a:p>
            <a:pPr lvl="1"/>
            <a:r>
              <a:rPr lang="en-US" dirty="0" smtClean="0"/>
              <a:t>Email:  </a:t>
            </a:r>
            <a:r>
              <a:rPr lang="en-US" dirty="0" smtClean="0">
                <a:hlinkClick r:id="rId2"/>
              </a:rPr>
              <a:t>kumar.raghav@knights.ucf.edu</a:t>
            </a:r>
            <a:endParaRPr lang="en-US" dirty="0"/>
          </a:p>
          <a:p>
            <a:pPr lvl="1"/>
            <a:r>
              <a:rPr lang="en-US" dirty="0" smtClean="0"/>
              <a:t>Name: James Choi</a:t>
            </a:r>
          </a:p>
          <a:p>
            <a:pPr lvl="1"/>
            <a:r>
              <a:rPr lang="en-US" dirty="0"/>
              <a:t>Email: </a:t>
            </a:r>
            <a:r>
              <a:rPr lang="en-US" dirty="0" smtClean="0">
                <a:hlinkClick r:id="rId3"/>
              </a:rPr>
              <a:t>jchoi2012@knights.ucf.edu</a:t>
            </a: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37965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Lab location: ENG1 </a:t>
            </a:r>
            <a:r>
              <a:rPr lang="en-US" dirty="0" smtClean="0"/>
              <a:t>O187 </a:t>
            </a:r>
            <a:endParaRPr lang="en-US" dirty="0"/>
          </a:p>
          <a:p>
            <a:pPr lvl="1"/>
            <a:r>
              <a:rPr lang="en-US" dirty="0"/>
              <a:t>Section 11 – </a:t>
            </a:r>
            <a:r>
              <a:rPr lang="en-US" dirty="0" smtClean="0"/>
              <a:t>Tuesday 2:30 P.M – 3:45 P.M. </a:t>
            </a:r>
            <a:endParaRPr lang="en-US" sz="1600" dirty="0"/>
          </a:p>
          <a:p>
            <a:pPr lvl="1"/>
            <a:r>
              <a:rPr lang="en-US" dirty="0"/>
              <a:t>Section 12 – Tuesday </a:t>
            </a:r>
            <a:r>
              <a:rPr lang="en-US" dirty="0" smtClean="0"/>
              <a:t>6:00 </a:t>
            </a:r>
            <a:r>
              <a:rPr lang="en-US" dirty="0"/>
              <a:t>P.M – 7</a:t>
            </a:r>
            <a:r>
              <a:rPr lang="en-US" dirty="0" smtClean="0"/>
              <a:t>:15 </a:t>
            </a:r>
            <a:r>
              <a:rPr lang="en-US" dirty="0"/>
              <a:t>P.M.</a:t>
            </a:r>
            <a:endParaRPr lang="en-US" sz="1600" dirty="0"/>
          </a:p>
          <a:p>
            <a:pPr lvl="1"/>
            <a:r>
              <a:rPr lang="en-US" dirty="0"/>
              <a:t>Section 13 – </a:t>
            </a:r>
            <a:r>
              <a:rPr lang="en-US" dirty="0" smtClean="0"/>
              <a:t>Thursday 1:00 </a:t>
            </a:r>
            <a:r>
              <a:rPr lang="en-US" dirty="0"/>
              <a:t>P</a:t>
            </a:r>
            <a:r>
              <a:rPr lang="en-US" dirty="0" smtClean="0"/>
              <a:t>.M</a:t>
            </a:r>
            <a:r>
              <a:rPr lang="en-US" dirty="0"/>
              <a:t>. – </a:t>
            </a:r>
            <a:r>
              <a:rPr lang="en-US" dirty="0" smtClean="0"/>
              <a:t>2:15 </a:t>
            </a:r>
            <a:r>
              <a:rPr lang="en-US" dirty="0"/>
              <a:t>P.M. </a:t>
            </a:r>
            <a:endParaRPr lang="en-US" sz="1600" dirty="0"/>
          </a:p>
          <a:p>
            <a:pPr lvl="1"/>
            <a:r>
              <a:rPr lang="en-US" dirty="0"/>
              <a:t>Section 14 – Thursday 2:30 P.M – 3:45 P.M.  </a:t>
            </a:r>
            <a:endParaRPr lang="en-US" sz="1600" dirty="0"/>
          </a:p>
          <a:p>
            <a:pPr lvl="1"/>
            <a:r>
              <a:rPr lang="en-US" dirty="0"/>
              <a:t>Section 15 – Thursday 6:00 P.M – 7:15 P.M.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884819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Introduction to JavaScript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812556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JavaScript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JavaScript</a:t>
            </a:r>
          </a:p>
          <a:p>
            <a:pPr lvl="1"/>
            <a:r>
              <a:rPr lang="en-US" dirty="0" smtClean="0"/>
              <a:t>General purpose scripting language for Web pages</a:t>
            </a:r>
          </a:p>
          <a:p>
            <a:pPr lvl="1"/>
            <a:r>
              <a:rPr lang="en-US" dirty="0" smtClean="0"/>
              <a:t>Allows for user interaction to enhance static HTML pages</a:t>
            </a:r>
          </a:p>
          <a:p>
            <a:pPr lvl="1"/>
            <a:r>
              <a:rPr lang="en-US" dirty="0" smtClean="0"/>
              <a:t>Developed by Brendan </a:t>
            </a:r>
            <a:r>
              <a:rPr lang="en-US" dirty="0" err="1" smtClean="0"/>
              <a:t>Eich</a:t>
            </a:r>
            <a:r>
              <a:rPr lang="en-US" dirty="0" smtClean="0"/>
              <a:t> at Netscape in 1995</a:t>
            </a:r>
          </a:p>
          <a:p>
            <a:pPr lvl="1"/>
            <a:r>
              <a:rPr lang="en-US" dirty="0" smtClean="0"/>
              <a:t>Client-side language; works in the browser of the local computer, not on a server</a:t>
            </a:r>
          </a:p>
          <a:p>
            <a:pPr lvl="1"/>
            <a:r>
              <a:rPr lang="en-US" dirty="0" smtClean="0"/>
              <a:t>Programs are executed by a JavaScript interpreter in the browser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7458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JavaScript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JavaScript</a:t>
            </a:r>
          </a:p>
          <a:p>
            <a:pPr lvl="1"/>
            <a:r>
              <a:rPr lang="en-US" dirty="0" smtClean="0"/>
              <a:t>Cannot read or write files on a local machine or server</a:t>
            </a:r>
          </a:p>
          <a:p>
            <a:pPr lvl="1"/>
            <a:r>
              <a:rPr lang="en-US" dirty="0" smtClean="0"/>
              <a:t>Cannot open or close other browser windows opened by another application</a:t>
            </a:r>
          </a:p>
          <a:p>
            <a:pPr lvl="1"/>
            <a:r>
              <a:rPr lang="en-US" dirty="0" smtClean="0"/>
              <a:t>Object based but not object-oriented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463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1679</TotalTime>
  <Words>883</Words>
  <Application>Microsoft Office PowerPoint</Application>
  <PresentationFormat>On-screen Show (4:3)</PresentationFormat>
  <Paragraphs>197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Arial</vt:lpstr>
      <vt:lpstr>Calibri</vt:lpstr>
      <vt:lpstr>Office Theme</vt:lpstr>
      <vt:lpstr> University of Central Florida COP 2500  Concepts in Computer Science</vt:lpstr>
      <vt:lpstr>Agenda</vt:lpstr>
      <vt:lpstr>PowerPoint Presentation</vt:lpstr>
      <vt:lpstr>Instructor</vt:lpstr>
      <vt:lpstr>Teaching Assistants</vt:lpstr>
      <vt:lpstr>Lab Schedule</vt:lpstr>
      <vt:lpstr>PowerPoint Presentation</vt:lpstr>
      <vt:lpstr>JavaScript Basics</vt:lpstr>
      <vt:lpstr>JavaScript Basics</vt:lpstr>
      <vt:lpstr>JavaScript &lt;&gt; Java</vt:lpstr>
      <vt:lpstr>JavaScript &lt;&gt; HTML</vt:lpstr>
      <vt:lpstr>JavaScript Usages</vt:lpstr>
      <vt:lpstr>Webpage Lifecycle</vt:lpstr>
      <vt:lpstr>AJAX</vt:lpstr>
      <vt:lpstr>JavaScript Example</vt:lpstr>
      <vt:lpstr>Web Page Layers</vt:lpstr>
      <vt:lpstr>JavaScript Events</vt:lpstr>
      <vt:lpstr>W3C Impact</vt:lpstr>
      <vt:lpstr>ECMA Impact</vt:lpstr>
      <vt:lpstr>DOM</vt:lpstr>
      <vt:lpstr>HTML Basics</vt:lpstr>
      <vt:lpstr>JavaScript in HTML</vt:lpstr>
      <vt:lpstr>Validation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Windows Presentation Foundation (WPF)</dc:title>
  <dc:creator>kwhiting</dc:creator>
  <cp:lastModifiedBy>Josh Lazar</cp:lastModifiedBy>
  <cp:revision>402</cp:revision>
  <dcterms:created xsi:type="dcterms:W3CDTF">2013-10-29T00:42:48Z</dcterms:created>
  <dcterms:modified xsi:type="dcterms:W3CDTF">2015-05-03T13:33:01Z</dcterms:modified>
</cp:coreProperties>
</file>