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1" r:id="rId3"/>
    <p:sldId id="351" r:id="rId4"/>
    <p:sldId id="445" r:id="rId5"/>
    <p:sldId id="448" r:id="rId6"/>
    <p:sldId id="447" r:id="rId7"/>
    <p:sldId id="434" r:id="rId8"/>
    <p:sldId id="435" r:id="rId9"/>
    <p:sldId id="436" r:id="rId10"/>
    <p:sldId id="437" r:id="rId11"/>
    <p:sldId id="438" r:id="rId12"/>
    <p:sldId id="444" r:id="rId13"/>
    <p:sldId id="439" r:id="rId14"/>
    <p:sldId id="440" r:id="rId15"/>
    <p:sldId id="441" r:id="rId16"/>
    <p:sldId id="442" r:id="rId17"/>
    <p:sldId id="443" r:id="rId18"/>
    <p:sldId id="36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67" autoAdjust="0"/>
    <p:restoredTop sz="94671" autoAdjust="0"/>
  </p:normalViewPr>
  <p:slideViewPr>
    <p:cSldViewPr snapToGrid="0">
      <p:cViewPr varScale="1">
        <p:scale>
          <a:sx n="106" d="100"/>
          <a:sy n="106" d="100"/>
        </p:scale>
        <p:origin x="110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3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AF76F0-7138-4B52-AFE7-908D02AA6B96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EFF81D-A57D-4801-A21E-43D8EE96E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740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EFF81D-A57D-4801-A21E-43D8EE96E5F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7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9DC9-540C-4B4F-A3F0-6B18EA7EF1A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84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9DC9-540C-4B4F-A3F0-6B18EA7EF1A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65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9DC9-540C-4B4F-A3F0-6B18EA7EF1A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842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>
                <a:alpha val="23000"/>
              </a:srgbClr>
            </a:gs>
            <a:gs pos="18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69DC9-540C-4B4F-A3F0-6B18EA7EF1A9}" type="datetimeFigureOut">
              <a:rPr lang="en-US" smtClean="0"/>
              <a:t>5/3/2015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1099B-5327-4001-94FB-89704CCDFA6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5275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 userDrawn="1"/>
        </p:nvSpPr>
        <p:spPr>
          <a:xfrm>
            <a:off x="2952750" y="0"/>
            <a:ext cx="619125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Isosceles Triangle 8"/>
          <p:cNvSpPr/>
          <p:nvPr userDrawn="1"/>
        </p:nvSpPr>
        <p:spPr>
          <a:xfrm flipH="1" flipV="1">
            <a:off x="2952750" y="304799"/>
            <a:ext cx="247650" cy="161925"/>
          </a:xfrm>
          <a:prstGeom prst="triangle">
            <a:avLst>
              <a:gd name="adj" fmla="val 10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>
            <a:endCxn id="9" idx="0"/>
          </p:cNvCxnSpPr>
          <p:nvPr userDrawn="1"/>
        </p:nvCxnSpPr>
        <p:spPr>
          <a:xfrm>
            <a:off x="0" y="466724"/>
            <a:ext cx="2952750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 flipV="1">
            <a:off x="2952750" y="304799"/>
            <a:ext cx="247650" cy="161926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2"/>
          </p:cNvCxnSpPr>
          <p:nvPr userDrawn="1"/>
        </p:nvCxnSpPr>
        <p:spPr>
          <a:xfrm>
            <a:off x="3200400" y="304799"/>
            <a:ext cx="5943600" cy="1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4654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jchoi2012@knights.ucf.edu" TargetMode="External"/><Relationship Id="rId2" Type="http://schemas.openxmlformats.org/officeDocument/2006/relationships/hyperlink" Target="mailto:kumar.raghav@knights.ucf.ed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University </a:t>
            </a:r>
            <a:r>
              <a:rPr lang="en-US" sz="4000" b="1" dirty="0"/>
              <a:t>of Central Florida</a:t>
            </a:r>
            <a:br>
              <a:rPr lang="en-US" sz="4000" b="1" dirty="0"/>
            </a:br>
            <a:r>
              <a:rPr lang="en-US" sz="4000" b="1" dirty="0"/>
              <a:t>COP 2500 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Concepts </a:t>
            </a:r>
            <a:r>
              <a:rPr lang="en-US" sz="4000" b="1" dirty="0"/>
              <a:t>in Computer Science</a:t>
            </a:r>
            <a:br>
              <a:rPr lang="en-US" sz="4000" b="1" dirty="0"/>
            </a:br>
            <a:r>
              <a:rPr lang="en-US" sz="4000" b="1" dirty="0" smtClean="0"/>
              <a:t>Fall 2014</a:t>
            </a:r>
            <a:endParaRPr lang="en-US" sz="40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6067425"/>
            <a:ext cx="7305675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870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Date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Code examples in JavaScript</a:t>
            </a:r>
          </a:p>
          <a:p>
            <a:pPr lvl="1"/>
            <a:r>
              <a:rPr lang="en-US" dirty="0" smtClean="0"/>
              <a:t>Time now</a:t>
            </a:r>
          </a:p>
          <a:p>
            <a:pPr lvl="2"/>
            <a:r>
              <a:rPr lang="en-US" dirty="0" err="1" smtClean="0"/>
              <a:t>var</a:t>
            </a:r>
            <a:r>
              <a:rPr lang="en-US" dirty="0" smtClean="0"/>
              <a:t> date = new Date();</a:t>
            </a:r>
          </a:p>
          <a:p>
            <a:pPr lvl="1"/>
            <a:r>
              <a:rPr lang="en-US" dirty="0" smtClean="0"/>
              <a:t>Specific date/time</a:t>
            </a:r>
          </a:p>
          <a:p>
            <a:pPr lvl="2"/>
            <a:r>
              <a:rPr lang="en-US" dirty="0" err="1" smtClean="0"/>
              <a:t>var</a:t>
            </a:r>
            <a:r>
              <a:rPr lang="en-US" dirty="0" smtClean="0"/>
              <a:t> date = new Date(“March 12, 2014 08:30:00”);</a:t>
            </a:r>
          </a:p>
          <a:p>
            <a:pPr lvl="1"/>
            <a:r>
              <a:rPr lang="en-US" dirty="0" smtClean="0"/>
              <a:t>Specific date</a:t>
            </a:r>
          </a:p>
          <a:p>
            <a:pPr lvl="2"/>
            <a:r>
              <a:rPr lang="en-US" dirty="0" err="1" smtClean="0"/>
              <a:t>var</a:t>
            </a:r>
            <a:r>
              <a:rPr lang="en-US" dirty="0" smtClean="0"/>
              <a:t> date = new Date(“March 12, 2014”);</a:t>
            </a:r>
          </a:p>
          <a:p>
            <a:pPr lvl="1"/>
            <a:r>
              <a:rPr lang="en-US" dirty="0" smtClean="0"/>
              <a:t>Specific date using year, month, day</a:t>
            </a:r>
          </a:p>
          <a:p>
            <a:pPr lvl="2"/>
            <a:r>
              <a:rPr lang="en-US" dirty="0" err="1" smtClean="0"/>
              <a:t>var</a:t>
            </a:r>
            <a:r>
              <a:rPr lang="en-US" dirty="0" smtClean="0"/>
              <a:t> date = new Date(14, 2, 15);	</a:t>
            </a:r>
          </a:p>
          <a:p>
            <a:pPr lvl="1"/>
            <a:r>
              <a:rPr lang="en-US" dirty="0" smtClean="0"/>
              <a:t>Specific date using year, month, day, hour, minute, second</a:t>
            </a:r>
          </a:p>
          <a:p>
            <a:pPr lvl="2"/>
            <a:r>
              <a:rPr lang="en-US" dirty="0" err="1" smtClean="0"/>
              <a:t>var</a:t>
            </a:r>
            <a:r>
              <a:rPr lang="en-US" dirty="0" smtClean="0"/>
              <a:t> date = new Date(2014, 2, 15, 9, 25, 0);</a:t>
            </a:r>
          </a:p>
          <a:p>
            <a:pPr lvl="1"/>
            <a:r>
              <a:rPr lang="en-US" dirty="0" smtClean="0"/>
              <a:t>Specific date using milliseconds</a:t>
            </a:r>
          </a:p>
          <a:p>
            <a:pPr lvl="2"/>
            <a:r>
              <a:rPr lang="en-US" dirty="0" err="1" smtClean="0"/>
              <a:t>var</a:t>
            </a:r>
            <a:r>
              <a:rPr lang="en-US" dirty="0" smtClean="0"/>
              <a:t> date = new Date(1000);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37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Date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Date has 40 functions</a:t>
            </a:r>
          </a:p>
          <a:p>
            <a:pPr lvl="1"/>
            <a:r>
              <a:rPr lang="en-US" dirty="0" smtClean="0"/>
              <a:t>15 get functions</a:t>
            </a:r>
          </a:p>
          <a:p>
            <a:pPr lvl="1"/>
            <a:r>
              <a:rPr lang="en-US" dirty="0" smtClean="0"/>
              <a:t>1 parse function</a:t>
            </a:r>
          </a:p>
          <a:p>
            <a:pPr lvl="1"/>
            <a:r>
              <a:rPr lang="en-US" dirty="0" smtClean="0"/>
              <a:t>17 set functions</a:t>
            </a:r>
          </a:p>
          <a:p>
            <a:pPr lvl="1"/>
            <a:r>
              <a:rPr lang="en-US" dirty="0" smtClean="0"/>
              <a:t>4 </a:t>
            </a:r>
            <a:r>
              <a:rPr lang="en-US" dirty="0" err="1" smtClean="0"/>
              <a:t>toString</a:t>
            </a:r>
            <a:r>
              <a:rPr lang="en-US" dirty="0" smtClean="0"/>
              <a:t> functions</a:t>
            </a:r>
          </a:p>
          <a:p>
            <a:pPr lvl="1"/>
            <a:r>
              <a:rPr lang="en-US" dirty="0" smtClean="0"/>
              <a:t>1 </a:t>
            </a:r>
            <a:r>
              <a:rPr lang="en-US" dirty="0" err="1" smtClean="0"/>
              <a:t>toSource</a:t>
            </a:r>
            <a:r>
              <a:rPr lang="en-US" dirty="0" smtClean="0"/>
              <a:t> function</a:t>
            </a:r>
          </a:p>
          <a:p>
            <a:pPr lvl="1"/>
            <a:r>
              <a:rPr lang="en-US" dirty="0" smtClean="0"/>
              <a:t>1 UTC function</a:t>
            </a:r>
          </a:p>
          <a:p>
            <a:pPr lvl="1"/>
            <a:r>
              <a:rPr lang="en-US" dirty="0" smtClean="0"/>
              <a:t>1 </a:t>
            </a:r>
            <a:r>
              <a:rPr lang="en-US" dirty="0" err="1" smtClean="0"/>
              <a:t>valueOf</a:t>
            </a:r>
            <a:r>
              <a:rPr lang="en-US" dirty="0"/>
              <a:t> </a:t>
            </a:r>
            <a:r>
              <a:rPr lang="en-US" dirty="0" smtClean="0"/>
              <a:t>function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64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Date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Date object</a:t>
            </a:r>
          </a:p>
          <a:p>
            <a:pPr lvl="1"/>
            <a:r>
              <a:rPr lang="en-US" dirty="0" smtClean="0"/>
              <a:t>Just to mess with you, the month starts at 0</a:t>
            </a:r>
          </a:p>
          <a:p>
            <a:pPr lvl="2"/>
            <a:r>
              <a:rPr lang="en-US" dirty="0" smtClean="0"/>
              <a:t>January = 0</a:t>
            </a:r>
          </a:p>
          <a:p>
            <a:pPr lvl="1"/>
            <a:r>
              <a:rPr lang="en-US" dirty="0" smtClean="0"/>
              <a:t>And once more, the day of the week starts at 0</a:t>
            </a:r>
          </a:p>
          <a:p>
            <a:pPr lvl="2"/>
            <a:r>
              <a:rPr lang="en-US" dirty="0" smtClean="0"/>
              <a:t>Sunday = 0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02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Math Object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10236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Allows for more advanced arithmetic calculations</a:t>
            </a:r>
          </a:p>
          <a:p>
            <a:pPr lvl="1"/>
            <a:r>
              <a:rPr lang="en-US" dirty="0" smtClean="0"/>
              <a:t>Square root</a:t>
            </a:r>
          </a:p>
          <a:p>
            <a:pPr lvl="1"/>
            <a:r>
              <a:rPr lang="en-US" dirty="0" smtClean="0"/>
              <a:t>Trigonometric functions</a:t>
            </a:r>
          </a:p>
          <a:p>
            <a:pPr lvl="1"/>
            <a:r>
              <a:rPr lang="en-US" dirty="0" smtClean="0"/>
              <a:t>Logarithms</a:t>
            </a:r>
          </a:p>
          <a:p>
            <a:pPr lvl="1"/>
            <a:r>
              <a:rPr lang="en-US" dirty="0" smtClean="0"/>
              <a:t>Random numbers</a:t>
            </a:r>
          </a:p>
          <a:p>
            <a:r>
              <a:rPr lang="en-US" dirty="0" smtClean="0"/>
              <a:t>Do NOT have to create an instance of the Math object to use it like other objects (i.e. no need for the </a:t>
            </a:r>
            <a:r>
              <a:rPr lang="en-US" i="1" dirty="0" smtClean="0"/>
              <a:t>new</a:t>
            </a:r>
            <a:r>
              <a:rPr lang="en-US" dirty="0" smtClean="0"/>
              <a:t> keyword)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68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Built in properties</a:t>
            </a:r>
          </a:p>
          <a:p>
            <a:pPr lvl="1"/>
            <a:r>
              <a:rPr lang="en-US" dirty="0" err="1" smtClean="0"/>
              <a:t>Math.E</a:t>
            </a:r>
            <a:r>
              <a:rPr lang="en-US" dirty="0" smtClean="0"/>
              <a:t> = 2.71281828459045091 - Euler’s constant, base of natural logarithms</a:t>
            </a:r>
          </a:p>
          <a:p>
            <a:pPr lvl="1"/>
            <a:r>
              <a:rPr lang="en-US" dirty="0" smtClean="0"/>
              <a:t>Math.LN2 = 0.6931471805599452862 – Natural log of 2</a:t>
            </a:r>
          </a:p>
          <a:p>
            <a:pPr lvl="1"/>
            <a:r>
              <a:rPr lang="en-US" dirty="0" smtClean="0"/>
              <a:t>Math.LN10 = 2.302585092994045901 – Natural log of 10</a:t>
            </a:r>
          </a:p>
          <a:p>
            <a:pPr lvl="1"/>
            <a:r>
              <a:rPr lang="en-US" dirty="0" smtClean="0"/>
              <a:t>Math.LOG2E = 1.442695040888963387 – Log base-2 of E</a:t>
            </a:r>
          </a:p>
          <a:p>
            <a:pPr lvl="1"/>
            <a:r>
              <a:rPr lang="en-US" dirty="0" smtClean="0"/>
              <a:t>Math.LOG10E = 0.4342944819032518167 – Log base-10 of E</a:t>
            </a:r>
          </a:p>
          <a:p>
            <a:pPr lvl="1"/>
            <a:r>
              <a:rPr lang="en-US" dirty="0" err="1" smtClean="0"/>
              <a:t>Math.PI</a:t>
            </a:r>
            <a:r>
              <a:rPr lang="en-US" dirty="0" smtClean="0"/>
              <a:t> = 3.14592653589793116 – Pi, ration of the circumference of a circle to its diameter</a:t>
            </a:r>
          </a:p>
          <a:p>
            <a:pPr lvl="1"/>
            <a:r>
              <a:rPr lang="en-US" dirty="0" smtClean="0"/>
              <a:t>Math.SQRT1_2 – 0.70710678211865475727 – 1 divided by the square root of 2</a:t>
            </a:r>
          </a:p>
          <a:p>
            <a:pPr lvl="1"/>
            <a:r>
              <a:rPr lang="en-US" dirty="0" smtClean="0"/>
              <a:t>Math.SQRT2 – 1.414213562373985145 – Square root of 2 </a:t>
            </a:r>
          </a:p>
          <a:p>
            <a:pPr marL="914400" lvl="2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27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Built in methods</a:t>
            </a:r>
          </a:p>
          <a:p>
            <a:pPr lvl="1"/>
            <a:r>
              <a:rPr lang="en-US" dirty="0" smtClean="0"/>
              <a:t>19 methods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914400" lvl="2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3634058"/>
              </p:ext>
            </p:extLst>
          </p:nvPr>
        </p:nvGraphicFramePr>
        <p:xfrm>
          <a:off x="218363" y="2811057"/>
          <a:ext cx="8598091" cy="36579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033518"/>
                <a:gridCol w="2060812"/>
                <a:gridCol w="2483892"/>
                <a:gridCol w="2019869"/>
              </a:tblGrid>
              <a:tr h="723556">
                <a:tc>
                  <a:txBody>
                    <a:bodyPr/>
                    <a:lstStyle/>
                    <a:p>
                      <a:r>
                        <a:rPr lang="en-US" sz="1600" b="0" dirty="0" err="1" smtClean="0"/>
                        <a:t>Math.abs</a:t>
                      </a:r>
                      <a:r>
                        <a:rPr lang="en-US" sz="1600" b="0" dirty="0" smtClean="0"/>
                        <a:t>(Number)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err="1" smtClean="0"/>
                        <a:t>Math.acos</a:t>
                      </a:r>
                      <a:r>
                        <a:rPr lang="en-US" sz="1600" b="0" dirty="0" smtClean="0"/>
                        <a:t>(Number)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err="1" smtClean="0"/>
                        <a:t>Math.asin</a:t>
                      </a:r>
                      <a:r>
                        <a:rPr lang="en-US" sz="1600" b="0" dirty="0" smtClean="0"/>
                        <a:t>(Number)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err="1" smtClean="0"/>
                        <a:t>Math.atan</a:t>
                      </a:r>
                      <a:r>
                        <a:rPr lang="en-US" sz="1600" b="0" dirty="0" smtClean="0"/>
                        <a:t>(Number)</a:t>
                      </a:r>
                      <a:endParaRPr lang="en-US" sz="1600" b="0" dirty="0"/>
                    </a:p>
                  </a:txBody>
                  <a:tcPr/>
                </a:tc>
              </a:tr>
              <a:tr h="73360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Math.atan2(</a:t>
                      </a:r>
                      <a:r>
                        <a:rPr lang="en-US" sz="1600" dirty="0" err="1" smtClean="0"/>
                        <a:t>y,x</a:t>
                      </a:r>
                      <a:r>
                        <a:rPr lang="en-US" sz="1600" dirty="0" smtClean="0"/>
                        <a:t>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Math.ceil</a:t>
                      </a:r>
                      <a:r>
                        <a:rPr lang="en-US" sz="1600" dirty="0" smtClean="0"/>
                        <a:t>(Number)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Math.cos</a:t>
                      </a:r>
                      <a:r>
                        <a:rPr lang="en-US" sz="1600" dirty="0" smtClean="0"/>
                        <a:t>(Number)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Math.exp</a:t>
                      </a:r>
                      <a:r>
                        <a:rPr lang="en-US" sz="1600" dirty="0" smtClean="0"/>
                        <a:t>(x)*</a:t>
                      </a:r>
                      <a:endParaRPr lang="en-US" sz="1600" dirty="0"/>
                    </a:p>
                  </a:txBody>
                  <a:tcPr/>
                </a:tc>
              </a:tr>
              <a:tr h="733606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Math.floor</a:t>
                      </a:r>
                      <a:r>
                        <a:rPr lang="en-US" sz="1600" dirty="0" smtClean="0"/>
                        <a:t>(Number)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Math.log(Number)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Math.max</a:t>
                      </a:r>
                      <a:r>
                        <a:rPr lang="en-US" sz="1600" dirty="0" smtClean="0"/>
                        <a:t>(Number1, Number2)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Math.min</a:t>
                      </a:r>
                      <a:r>
                        <a:rPr lang="en-US" sz="1600" dirty="0" smtClean="0"/>
                        <a:t>(Number1, Number2)</a:t>
                      </a:r>
                      <a:endParaRPr lang="en-US" sz="1600" dirty="0"/>
                    </a:p>
                  </a:txBody>
                  <a:tcPr/>
                </a:tc>
              </a:tr>
              <a:tr h="733606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Math.pow</a:t>
                      </a:r>
                      <a:r>
                        <a:rPr lang="en-US" sz="1600" dirty="0" smtClean="0"/>
                        <a:t>(</a:t>
                      </a:r>
                      <a:r>
                        <a:rPr lang="en-US" sz="1600" dirty="0" err="1" smtClean="0"/>
                        <a:t>x,y</a:t>
                      </a:r>
                      <a:r>
                        <a:rPr lang="en-US" sz="1600" dirty="0" smtClean="0"/>
                        <a:t>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Math.random</a:t>
                      </a:r>
                      <a:r>
                        <a:rPr lang="en-US" sz="1600" dirty="0" smtClean="0"/>
                        <a:t>()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Math.round</a:t>
                      </a:r>
                      <a:r>
                        <a:rPr lang="en-US" sz="1600" dirty="0" smtClean="0"/>
                        <a:t>(Number)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Math.sin</a:t>
                      </a:r>
                      <a:r>
                        <a:rPr lang="en-US" sz="1600" dirty="0" smtClean="0"/>
                        <a:t>(Number)</a:t>
                      </a:r>
                      <a:endParaRPr lang="en-US" sz="1600" dirty="0"/>
                    </a:p>
                  </a:txBody>
                  <a:tcPr/>
                </a:tc>
              </a:tr>
              <a:tr h="733606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Math.sqrt</a:t>
                      </a:r>
                      <a:r>
                        <a:rPr lang="en-US" sz="1600" dirty="0" smtClean="0"/>
                        <a:t>(Number)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Math.tan</a:t>
                      </a:r>
                      <a:r>
                        <a:rPr lang="en-US" sz="1600" dirty="0" smtClean="0"/>
                        <a:t>(Number)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Math.toString</a:t>
                      </a:r>
                      <a:r>
                        <a:rPr lang="en-US" sz="1600" dirty="0" smtClean="0"/>
                        <a:t>(Number)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01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Code examples</a:t>
            </a:r>
          </a:p>
          <a:p>
            <a:pPr lvl="1"/>
            <a:r>
              <a:rPr lang="en-US" dirty="0" smtClean="0"/>
              <a:t>Square root</a:t>
            </a:r>
          </a:p>
          <a:p>
            <a:pPr lvl="1"/>
            <a:r>
              <a:rPr lang="en-US" dirty="0" smtClean="0"/>
              <a:t>Power of</a:t>
            </a:r>
          </a:p>
          <a:p>
            <a:pPr lvl="1"/>
            <a:r>
              <a:rPr lang="en-US" smtClean="0"/>
              <a:t>PI</a:t>
            </a:r>
            <a:endParaRPr lang="en-US" dirty="0" smtClean="0"/>
          </a:p>
          <a:p>
            <a:pPr lvl="1"/>
            <a:r>
              <a:rPr lang="en-US" dirty="0" smtClean="0"/>
              <a:t>Rounding up</a:t>
            </a:r>
          </a:p>
          <a:p>
            <a:pPr lvl="1"/>
            <a:r>
              <a:rPr lang="en-US" dirty="0" smtClean="0"/>
              <a:t>Rounding down</a:t>
            </a:r>
          </a:p>
          <a:p>
            <a:pPr lvl="1"/>
            <a:r>
              <a:rPr lang="en-US" dirty="0" smtClean="0"/>
              <a:t>Random numbers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914400" lvl="2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73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Questions?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48791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Administrative Information</a:t>
            </a:r>
          </a:p>
          <a:p>
            <a:r>
              <a:rPr lang="en-US" dirty="0" smtClean="0"/>
              <a:t>Objects</a:t>
            </a:r>
          </a:p>
          <a:p>
            <a:r>
              <a:rPr lang="en-US" dirty="0" smtClean="0"/>
              <a:t>Questions?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76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Administrative Information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07083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Instructor</a:t>
            </a:r>
          </a:p>
          <a:p>
            <a:pPr lvl="1"/>
            <a:r>
              <a:rPr lang="en-US" dirty="0" smtClean="0"/>
              <a:t>Josh Lazar</a:t>
            </a:r>
            <a:endParaRPr lang="en-US" dirty="0"/>
          </a:p>
          <a:p>
            <a:pPr lvl="1"/>
            <a:r>
              <a:rPr lang="en-US" dirty="0"/>
              <a:t>Office location:  </a:t>
            </a:r>
            <a:r>
              <a:rPr lang="en-US" dirty="0" smtClean="0"/>
              <a:t>By Appointment</a:t>
            </a:r>
            <a:endParaRPr lang="en-US" dirty="0"/>
          </a:p>
          <a:p>
            <a:pPr lvl="1"/>
            <a:r>
              <a:rPr lang="en-US" dirty="0"/>
              <a:t>Office hours</a:t>
            </a:r>
          </a:p>
          <a:p>
            <a:pPr lvl="2"/>
            <a:r>
              <a:rPr lang="en-US" dirty="0" smtClean="0"/>
              <a:t>Tuesday </a:t>
            </a:r>
            <a:r>
              <a:rPr lang="en-US" dirty="0"/>
              <a:t>and Thursday </a:t>
            </a:r>
            <a:r>
              <a:rPr lang="en-US" dirty="0" smtClean="0"/>
              <a:t>6:00 </a:t>
            </a:r>
            <a:r>
              <a:rPr lang="en-US" dirty="0"/>
              <a:t>– </a:t>
            </a:r>
            <a:r>
              <a:rPr lang="en-US" dirty="0" smtClean="0"/>
              <a:t>7:00 PM by appointment</a:t>
            </a:r>
            <a:endParaRPr lang="en-US" sz="1200" dirty="0"/>
          </a:p>
          <a:p>
            <a:pPr lvl="1"/>
            <a:r>
              <a:rPr lang="en-US" dirty="0" smtClean="0"/>
              <a:t>Email</a:t>
            </a:r>
            <a:r>
              <a:rPr lang="en-US" dirty="0"/>
              <a:t>:  </a:t>
            </a:r>
            <a:r>
              <a:rPr lang="en-US" u="sng" dirty="0" smtClean="0"/>
              <a:t>jlazar@labs.cs.ucf.edu</a:t>
            </a:r>
            <a:endParaRPr lang="en-US" u="sng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58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Teaching Assistants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Teaching </a:t>
            </a:r>
            <a:r>
              <a:rPr lang="en-US" dirty="0" smtClean="0"/>
              <a:t>Assistants</a:t>
            </a:r>
            <a:endParaRPr lang="en-US" dirty="0"/>
          </a:p>
          <a:p>
            <a:pPr lvl="1"/>
            <a:r>
              <a:rPr lang="en-US" dirty="0"/>
              <a:t>Name: </a:t>
            </a:r>
            <a:r>
              <a:rPr lang="en-US" dirty="0" smtClean="0"/>
              <a:t>Kumar </a:t>
            </a:r>
            <a:r>
              <a:rPr lang="en-US" dirty="0" err="1" smtClean="0"/>
              <a:t>Poojari</a:t>
            </a:r>
            <a:endParaRPr lang="en-US" dirty="0" smtClean="0"/>
          </a:p>
          <a:p>
            <a:pPr lvl="1"/>
            <a:r>
              <a:rPr lang="en-US" dirty="0" smtClean="0"/>
              <a:t>Email:  </a:t>
            </a:r>
            <a:r>
              <a:rPr lang="en-US" dirty="0" smtClean="0">
                <a:hlinkClick r:id="rId2"/>
              </a:rPr>
              <a:t>kumar.raghav@knights.ucf.edu</a:t>
            </a:r>
            <a:endParaRPr lang="en-US" dirty="0"/>
          </a:p>
          <a:p>
            <a:pPr lvl="1"/>
            <a:r>
              <a:rPr lang="en-US" dirty="0" smtClean="0"/>
              <a:t>Name: James Choi</a:t>
            </a:r>
          </a:p>
          <a:p>
            <a:pPr lvl="1"/>
            <a:r>
              <a:rPr lang="en-US" dirty="0"/>
              <a:t>Email: </a:t>
            </a:r>
            <a:r>
              <a:rPr lang="en-US" dirty="0" smtClean="0">
                <a:hlinkClick r:id="rId3"/>
              </a:rPr>
              <a:t>jchoi2012@knights.ucf.edu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6367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Lab location: ENG1 </a:t>
            </a:r>
            <a:r>
              <a:rPr lang="en-US" dirty="0" smtClean="0"/>
              <a:t>O187 </a:t>
            </a:r>
            <a:endParaRPr lang="en-US" dirty="0"/>
          </a:p>
          <a:p>
            <a:pPr lvl="1"/>
            <a:r>
              <a:rPr lang="en-US" dirty="0"/>
              <a:t>Section 11 – </a:t>
            </a:r>
            <a:r>
              <a:rPr lang="en-US" dirty="0" smtClean="0"/>
              <a:t>Tuesday 2:30 P.M – 3:45 P.M. </a:t>
            </a:r>
            <a:endParaRPr lang="en-US" sz="1600" dirty="0"/>
          </a:p>
          <a:p>
            <a:pPr lvl="1"/>
            <a:r>
              <a:rPr lang="en-US" dirty="0"/>
              <a:t>Section 12 – Tuesday </a:t>
            </a:r>
            <a:r>
              <a:rPr lang="en-US" dirty="0" smtClean="0"/>
              <a:t>6:00 </a:t>
            </a:r>
            <a:r>
              <a:rPr lang="en-US" dirty="0"/>
              <a:t>P.M – 7</a:t>
            </a:r>
            <a:r>
              <a:rPr lang="en-US" dirty="0" smtClean="0"/>
              <a:t>:15 </a:t>
            </a:r>
            <a:r>
              <a:rPr lang="en-US" dirty="0"/>
              <a:t>P.M.</a:t>
            </a:r>
            <a:endParaRPr lang="en-US" sz="1600" dirty="0"/>
          </a:p>
          <a:p>
            <a:pPr lvl="1"/>
            <a:r>
              <a:rPr lang="en-US" dirty="0"/>
              <a:t>Section 13 – </a:t>
            </a:r>
            <a:r>
              <a:rPr lang="en-US" dirty="0" smtClean="0"/>
              <a:t>Thursday 1:00 </a:t>
            </a:r>
            <a:r>
              <a:rPr lang="en-US" dirty="0"/>
              <a:t>P</a:t>
            </a:r>
            <a:r>
              <a:rPr lang="en-US" dirty="0" smtClean="0"/>
              <a:t>.M</a:t>
            </a:r>
            <a:r>
              <a:rPr lang="en-US" dirty="0"/>
              <a:t>. – </a:t>
            </a:r>
            <a:r>
              <a:rPr lang="en-US" dirty="0" smtClean="0"/>
              <a:t>2:15 </a:t>
            </a:r>
            <a:r>
              <a:rPr lang="en-US" dirty="0"/>
              <a:t>P.M. </a:t>
            </a:r>
            <a:endParaRPr lang="en-US" sz="1600" dirty="0"/>
          </a:p>
          <a:p>
            <a:pPr lvl="1"/>
            <a:r>
              <a:rPr lang="en-US" dirty="0"/>
              <a:t>Section 14 – Thursday 2:30 P.M – 3:45 P.M.  </a:t>
            </a:r>
            <a:endParaRPr lang="en-US" sz="1600" dirty="0"/>
          </a:p>
          <a:p>
            <a:pPr lvl="1"/>
            <a:r>
              <a:rPr lang="en-US" dirty="0"/>
              <a:t>Section 15 – Thursday 6:00 P.M – 7:15 P.M.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937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Date Object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85344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Date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Provides methods for getting and setting specific information about date and time</a:t>
            </a:r>
          </a:p>
          <a:p>
            <a:r>
              <a:rPr lang="en-US" dirty="0" smtClean="0"/>
              <a:t>Based on the UNIX date starting January 1, 1970 </a:t>
            </a:r>
          </a:p>
          <a:p>
            <a:pPr lvl="1"/>
            <a:r>
              <a:rPr lang="en-US" dirty="0" smtClean="0"/>
              <a:t>Does not support dates prior</a:t>
            </a:r>
          </a:p>
          <a:p>
            <a:pPr lvl="1"/>
            <a:r>
              <a:rPr lang="en-US" dirty="0" smtClean="0"/>
              <a:t>Called epoch (pronounced like epic)</a:t>
            </a:r>
          </a:p>
          <a:p>
            <a:pPr lvl="1"/>
            <a:r>
              <a:rPr lang="en-US" dirty="0" smtClean="0"/>
              <a:t>UNIX time </a:t>
            </a:r>
            <a:r>
              <a:rPr lang="en-US" dirty="0"/>
              <a:t>stamp is a way to track time as a running total of seconds. This count starts at the Unix Epoch on </a:t>
            </a:r>
            <a:r>
              <a:rPr lang="en-US" b="1" dirty="0"/>
              <a:t>January 1st, </a:t>
            </a:r>
            <a:r>
              <a:rPr lang="en-US" b="1" dirty="0" smtClean="0"/>
              <a:t>1970 00:00:00</a:t>
            </a:r>
            <a:r>
              <a:rPr lang="en-US" dirty="0" smtClean="0"/>
              <a:t>. It is </a:t>
            </a:r>
            <a:r>
              <a:rPr lang="en-US" dirty="0"/>
              <a:t>merely the number of seconds between a particular date and the Unix Epoch.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Supposedly</a:t>
            </a:r>
            <a:r>
              <a:rPr lang="en-US" dirty="0" smtClean="0"/>
              <a:t> this </a:t>
            </a:r>
            <a:r>
              <a:rPr lang="en-US" dirty="0"/>
              <a:t>is the time elapsed from Midnight Jan 01 1970 in UTC time when Unix I is first </a:t>
            </a:r>
            <a:r>
              <a:rPr lang="en-US" dirty="0" smtClean="0"/>
              <a:t>invented </a:t>
            </a:r>
            <a:r>
              <a:rPr lang="en-US" dirty="0"/>
              <a:t> 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28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Date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Measured in milliseconds</a:t>
            </a:r>
          </a:p>
          <a:p>
            <a:pPr lvl="1"/>
            <a:r>
              <a:rPr lang="en-US" dirty="0" smtClean="0"/>
              <a:t>1 second = 1,000 milliseconds</a:t>
            </a:r>
          </a:p>
          <a:p>
            <a:pPr lvl="1"/>
            <a:r>
              <a:rPr lang="en-US" dirty="0" smtClean="0"/>
              <a:t>1 minute = 60,000 milliseconds</a:t>
            </a:r>
          </a:p>
          <a:p>
            <a:pPr lvl="1"/>
            <a:r>
              <a:rPr lang="en-US" dirty="0" smtClean="0"/>
              <a:t>1 hour = 3,600,000 milliseconds</a:t>
            </a:r>
          </a:p>
          <a:p>
            <a:pPr lvl="1"/>
            <a:r>
              <a:rPr lang="en-US" dirty="0" smtClean="0"/>
              <a:t>1 day = 86,400,000 milliseconds</a:t>
            </a:r>
          </a:p>
          <a:p>
            <a:pPr lvl="1"/>
            <a:r>
              <a:rPr lang="en-US" dirty="0" smtClean="0"/>
              <a:t>1 week = 604,800,000 milliseconds</a:t>
            </a:r>
          </a:p>
          <a:p>
            <a:pPr lvl="1"/>
            <a:r>
              <a:rPr lang="en-US" dirty="0" smtClean="0"/>
              <a:t>1 year = 31,449,600,000 milliseconds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64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4630</TotalTime>
  <Words>518</Words>
  <Application>Microsoft Office PowerPoint</Application>
  <PresentationFormat>On-screen Show (4:3)</PresentationFormat>
  <Paragraphs>154</Paragraphs>
  <Slides>18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 University of Central Florida COP 2500  Concepts in Computer Science Fall 2014</vt:lpstr>
      <vt:lpstr>Agenda</vt:lpstr>
      <vt:lpstr>PowerPoint Presentation</vt:lpstr>
      <vt:lpstr>Instructor</vt:lpstr>
      <vt:lpstr>Teaching Assistants</vt:lpstr>
      <vt:lpstr>Lab Schedule</vt:lpstr>
      <vt:lpstr>PowerPoint Presentation</vt:lpstr>
      <vt:lpstr>Date Object</vt:lpstr>
      <vt:lpstr>Date Object</vt:lpstr>
      <vt:lpstr>Date Object</vt:lpstr>
      <vt:lpstr>Date Object</vt:lpstr>
      <vt:lpstr>Date Object</vt:lpstr>
      <vt:lpstr>PowerPoint Presentation</vt:lpstr>
      <vt:lpstr>Math Object</vt:lpstr>
      <vt:lpstr>Math Object</vt:lpstr>
      <vt:lpstr>Math Object</vt:lpstr>
      <vt:lpstr>Math Object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Windows Presentation Foundation (WPF)</dc:title>
  <dc:creator>kwhiting</dc:creator>
  <cp:lastModifiedBy>Josh Lazar</cp:lastModifiedBy>
  <cp:revision>683</cp:revision>
  <dcterms:created xsi:type="dcterms:W3CDTF">2013-10-29T00:42:48Z</dcterms:created>
  <dcterms:modified xsi:type="dcterms:W3CDTF">2015-05-03T13:33:53Z</dcterms:modified>
</cp:coreProperties>
</file>