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1" r:id="rId3"/>
    <p:sldId id="351" r:id="rId4"/>
    <p:sldId id="435" r:id="rId5"/>
    <p:sldId id="438" r:id="rId6"/>
    <p:sldId id="437" r:id="rId7"/>
    <p:sldId id="337" r:id="rId8"/>
    <p:sldId id="394" r:id="rId9"/>
    <p:sldId id="422" r:id="rId10"/>
    <p:sldId id="410" r:id="rId11"/>
    <p:sldId id="409" r:id="rId12"/>
    <p:sldId id="411" r:id="rId13"/>
    <p:sldId id="423" r:id="rId14"/>
    <p:sldId id="424" r:id="rId15"/>
    <p:sldId id="425" r:id="rId16"/>
    <p:sldId id="426" r:id="rId17"/>
    <p:sldId id="434" r:id="rId18"/>
    <p:sldId id="428" r:id="rId19"/>
    <p:sldId id="36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4671" autoAdjust="0"/>
  </p:normalViewPr>
  <p:slideViewPr>
    <p:cSldViewPr snapToGrid="0">
      <p:cViewPr varScale="1">
        <p:scale>
          <a:sx n="106" d="100"/>
          <a:sy n="106" d="100"/>
        </p:scale>
        <p:origin x="109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3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F76F0-7138-4B52-AFE7-908D02AA6B96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FF81D-A57D-4801-A21E-43D8EE96E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4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6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4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>
                <a:alpha val="23000"/>
              </a:srgbClr>
            </a:gs>
            <a:gs pos="18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527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2952750" y="0"/>
            <a:ext cx="619125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 userDrawn="1"/>
        </p:nvSpPr>
        <p:spPr>
          <a:xfrm flipH="1" flipV="1">
            <a:off x="2952750" y="304799"/>
            <a:ext cx="247650" cy="161925"/>
          </a:xfrm>
          <a:prstGeom prst="triangle">
            <a:avLst>
              <a:gd name="adj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endCxn id="9" idx="0"/>
          </p:cNvCxnSpPr>
          <p:nvPr userDrawn="1"/>
        </p:nvCxnSpPr>
        <p:spPr>
          <a:xfrm>
            <a:off x="0" y="466724"/>
            <a:ext cx="295275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 flipV="1">
            <a:off x="2952750" y="304799"/>
            <a:ext cx="247650" cy="161926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 userDrawn="1"/>
        </p:nvCxnSpPr>
        <p:spPr>
          <a:xfrm>
            <a:off x="3200400" y="304799"/>
            <a:ext cx="5943600" cy="1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65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choi2012@knights.ucf.edu" TargetMode="External"/><Relationship Id="rId2" Type="http://schemas.openxmlformats.org/officeDocument/2006/relationships/hyperlink" Target="mailto:kumar.raghav@knights.ucf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University </a:t>
            </a:r>
            <a:r>
              <a:rPr lang="en-US" sz="4000" b="1" dirty="0"/>
              <a:t>of Central Florida</a:t>
            </a:r>
            <a:br>
              <a:rPr lang="en-US" sz="4000" b="1" dirty="0"/>
            </a:br>
            <a:r>
              <a:rPr lang="en-US" sz="4000" b="1" dirty="0"/>
              <a:t>COP 2500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Concepts </a:t>
            </a:r>
            <a:r>
              <a:rPr lang="en-US" sz="4000" b="1" dirty="0"/>
              <a:t>in Computer </a:t>
            </a:r>
            <a:r>
              <a:rPr lang="en-US" sz="4000" b="1" dirty="0" smtClean="0"/>
              <a:t>Science</a:t>
            </a:r>
            <a:endParaRPr lang="en-US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67425"/>
            <a:ext cx="730567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870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Regular:  Example 1 creates an array object called words and adds items one at a time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words = new </a:t>
            </a:r>
            <a:r>
              <a:rPr lang="en-US" dirty="0" smtClean="0"/>
              <a:t>Array();</a:t>
            </a:r>
          </a:p>
          <a:p>
            <a:pPr lvl="1"/>
            <a:r>
              <a:rPr lang="en-US" dirty="0" smtClean="0"/>
              <a:t>words[0] = “word1”;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ords[1] = “word2”;</a:t>
            </a:r>
          </a:p>
          <a:p>
            <a:pPr lvl="1"/>
            <a:r>
              <a:rPr lang="en-US" dirty="0" smtClean="0"/>
              <a:t>words[2] </a:t>
            </a:r>
            <a:r>
              <a:rPr lang="en-US" dirty="0"/>
              <a:t>= “</a:t>
            </a:r>
            <a:r>
              <a:rPr lang="en-US" dirty="0" smtClean="0"/>
              <a:t>word3”;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83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Condensed (or Dense):  Example 2 creates an array object called words and adds items all at once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words = new </a:t>
            </a:r>
            <a:r>
              <a:rPr lang="en-US" dirty="0" smtClean="0"/>
              <a:t>Array(“word1”, ‘”word2”, “word3”);</a:t>
            </a:r>
          </a:p>
          <a:p>
            <a:r>
              <a:rPr lang="en-US" dirty="0" smtClean="0"/>
              <a:t>Literal:  Example 3 creates an array object called words  and literally sets its values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words =[“word1”, “word2”, “word3”];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03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Populate an array in a for loop</a:t>
            </a:r>
          </a:p>
          <a:p>
            <a:pPr lvl="1"/>
            <a:r>
              <a:rPr lang="en-US" dirty="0" smtClean="0"/>
              <a:t>Code example</a:t>
            </a:r>
          </a:p>
          <a:p>
            <a:pPr marL="57150" indent="0">
              <a:buNone/>
            </a:pPr>
            <a:r>
              <a:rPr lang="en-US" sz="2800" dirty="0" smtClean="0"/>
              <a:t>	</a:t>
            </a:r>
            <a:r>
              <a:rPr lang="en-US" sz="2000" dirty="0" err="1" smtClean="0"/>
              <a:t>var</a:t>
            </a:r>
            <a:r>
              <a:rPr lang="en-US" sz="2000" dirty="0" smtClean="0"/>
              <a:t> years = new Array(10);</a:t>
            </a:r>
          </a:p>
          <a:p>
            <a:pPr marL="57150" indent="0">
              <a:buNone/>
            </a:pPr>
            <a:r>
              <a:rPr lang="en-US" sz="2000" dirty="0" smtClean="0"/>
              <a:t>	for (</a:t>
            </a:r>
            <a:r>
              <a:rPr lang="en-US" sz="2000" dirty="0" err="1" smtClean="0"/>
              <a:t>var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= 0; </a:t>
            </a:r>
            <a:r>
              <a:rPr lang="en-US" sz="2000" dirty="0" err="1" smtClean="0"/>
              <a:t>i</a:t>
            </a:r>
            <a:r>
              <a:rPr lang="en-US" sz="2000" dirty="0" smtClean="0"/>
              <a:t> &lt; </a:t>
            </a:r>
            <a:r>
              <a:rPr lang="en-US" sz="2000" dirty="0" err="1" smtClean="0"/>
              <a:t>years.length</a:t>
            </a:r>
            <a:r>
              <a:rPr lang="en-US" sz="2000" dirty="0" smtClean="0"/>
              <a:t>; </a:t>
            </a:r>
            <a:r>
              <a:rPr lang="en-US" sz="2000" dirty="0" err="1" smtClean="0"/>
              <a:t>i</a:t>
            </a:r>
            <a:r>
              <a:rPr lang="en-US" sz="2000" dirty="0" smtClean="0"/>
              <a:t>++)</a:t>
            </a:r>
          </a:p>
          <a:p>
            <a:pPr marL="57150" indent="0">
              <a:buNone/>
            </a:pPr>
            <a:r>
              <a:rPr lang="en-US" sz="2000" dirty="0" smtClean="0"/>
              <a:t>	{</a:t>
            </a:r>
          </a:p>
          <a:p>
            <a:pPr marL="57150" indent="0">
              <a:buNone/>
            </a:pPr>
            <a:r>
              <a:rPr lang="en-US" sz="2000" dirty="0" smtClean="0"/>
              <a:t>	    years[</a:t>
            </a:r>
            <a:r>
              <a:rPr lang="en-US" sz="2000" dirty="0" err="1" smtClean="0"/>
              <a:t>i</a:t>
            </a:r>
            <a:r>
              <a:rPr lang="en-US" sz="2000" dirty="0" smtClean="0"/>
              <a:t>] = </a:t>
            </a:r>
            <a:r>
              <a:rPr lang="en-US" sz="2000" dirty="0" err="1" smtClean="0"/>
              <a:t>i</a:t>
            </a:r>
            <a:r>
              <a:rPr lang="en-US" sz="2000" dirty="0" smtClean="0"/>
              <a:t> + 2000;</a:t>
            </a:r>
          </a:p>
          <a:p>
            <a:pPr marL="57150" indent="0">
              <a:buNone/>
            </a:pPr>
            <a:r>
              <a:rPr lang="en-US" sz="2000" dirty="0" smtClean="0"/>
              <a:t>	    </a:t>
            </a:r>
            <a:r>
              <a:rPr lang="en-US" sz="2000" dirty="0" err="1" smtClean="0"/>
              <a:t>document.writeln</a:t>
            </a:r>
            <a:r>
              <a:rPr lang="en-US" sz="2000" dirty="0" smtClean="0"/>
              <a:t>("years[" + </a:t>
            </a:r>
            <a:r>
              <a:rPr lang="en-US" sz="2000" dirty="0" err="1" smtClean="0"/>
              <a:t>i</a:t>
            </a:r>
            <a:r>
              <a:rPr lang="en-US" sz="2000" dirty="0" smtClean="0"/>
              <a:t> + "] =" + years[</a:t>
            </a:r>
            <a:r>
              <a:rPr lang="en-US" sz="2000" dirty="0" err="1" smtClean="0"/>
              <a:t>i</a:t>
            </a:r>
            <a:r>
              <a:rPr lang="en-US" sz="2000" dirty="0" smtClean="0"/>
              <a:t>] + "&lt;</a:t>
            </a:r>
            <a:r>
              <a:rPr lang="en-US" sz="2000" dirty="0" err="1" smtClean="0"/>
              <a:t>br</a:t>
            </a:r>
            <a:r>
              <a:rPr lang="en-US" sz="2000" dirty="0" smtClean="0"/>
              <a:t>/&gt;");</a:t>
            </a:r>
          </a:p>
          <a:p>
            <a:pPr marL="457200" lvl="1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}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dirty="0" smtClean="0"/>
              <a:t>Properties</a:t>
            </a:r>
          </a:p>
          <a:p>
            <a:pPr lvl="1"/>
            <a:r>
              <a:rPr lang="en-US" dirty="0" smtClean="0"/>
              <a:t>constructor</a:t>
            </a:r>
          </a:p>
          <a:p>
            <a:pPr lvl="1"/>
            <a:r>
              <a:rPr lang="en-US" dirty="0" smtClean="0"/>
              <a:t>length </a:t>
            </a:r>
          </a:p>
          <a:p>
            <a:pPr lvl="1"/>
            <a:r>
              <a:rPr lang="en-US" dirty="0" smtClean="0"/>
              <a:t>prototype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82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Constructor</a:t>
            </a:r>
          </a:p>
          <a:p>
            <a:pPr lvl="1"/>
            <a:r>
              <a:rPr lang="en-US" dirty="0" smtClean="0"/>
              <a:t>References the array object</a:t>
            </a:r>
          </a:p>
          <a:p>
            <a:r>
              <a:rPr lang="en-US" dirty="0" smtClean="0"/>
              <a:t>Length </a:t>
            </a:r>
          </a:p>
          <a:p>
            <a:pPr lvl="1"/>
            <a:r>
              <a:rPr lang="en-US" dirty="0" smtClean="0"/>
              <a:t>Returns the number of elements in the array</a:t>
            </a:r>
          </a:p>
          <a:p>
            <a:r>
              <a:rPr lang="en-US" dirty="0" smtClean="0"/>
              <a:t>Prototype</a:t>
            </a:r>
          </a:p>
          <a:p>
            <a:pPr lvl="1"/>
            <a:r>
              <a:rPr lang="en-US" dirty="0" smtClean="0"/>
              <a:t>Extends the definition of the array by adding properties and methods 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8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Associative arrays</a:t>
            </a:r>
          </a:p>
          <a:p>
            <a:pPr lvl="1"/>
            <a:r>
              <a:rPr lang="en-US" dirty="0" smtClean="0"/>
              <a:t>Uses a string as the index value</a:t>
            </a:r>
          </a:p>
          <a:p>
            <a:pPr lvl="1"/>
            <a:r>
              <a:rPr lang="en-US" dirty="0" smtClean="0"/>
              <a:t>There is an association between the index and the value stored at the location</a:t>
            </a:r>
          </a:p>
          <a:p>
            <a:pPr lvl="1"/>
            <a:r>
              <a:rPr lang="en-US" dirty="0" smtClean="0"/>
              <a:t>Also known as </a:t>
            </a:r>
            <a:r>
              <a:rPr lang="en-US" b="1" dirty="0" smtClean="0"/>
              <a:t>key/value pairs</a:t>
            </a:r>
          </a:p>
          <a:p>
            <a:pPr lvl="1"/>
            <a:r>
              <a:rPr lang="en-US" dirty="0" smtClean="0"/>
              <a:t>Special for loop code example</a:t>
            </a:r>
          </a:p>
          <a:p>
            <a:pPr marL="57150" indent="0">
              <a:buNone/>
            </a:pPr>
            <a:r>
              <a:rPr lang="en-US" sz="2800" dirty="0"/>
              <a:t>	</a:t>
            </a:r>
            <a:r>
              <a:rPr lang="en-US" sz="2000" dirty="0" err="1"/>
              <a:t>var</a:t>
            </a:r>
            <a:r>
              <a:rPr lang="en-US" sz="2000" dirty="0"/>
              <a:t> </a:t>
            </a:r>
            <a:r>
              <a:rPr lang="en-US" sz="2000" dirty="0" smtClean="0"/>
              <a:t>states = </a:t>
            </a:r>
            <a:r>
              <a:rPr lang="en-US" sz="2000" dirty="0"/>
              <a:t>new </a:t>
            </a:r>
            <a:r>
              <a:rPr lang="en-US" sz="2000" dirty="0" smtClean="0"/>
              <a:t>Array();</a:t>
            </a:r>
          </a:p>
          <a:p>
            <a:pPr marL="5715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states[“CA”] = </a:t>
            </a:r>
            <a:r>
              <a:rPr lang="en-US" sz="2000" smtClean="0"/>
              <a:t>“California”;</a:t>
            </a:r>
            <a:endParaRPr lang="en-US" sz="2000" dirty="0" smtClean="0"/>
          </a:p>
          <a:p>
            <a:pPr marL="5715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states[“ME”] = “Maine”;</a:t>
            </a:r>
          </a:p>
          <a:p>
            <a:pPr marL="5715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states[“MT”] = “Montana”;</a:t>
            </a:r>
            <a:endParaRPr lang="en-US" sz="2000" dirty="0"/>
          </a:p>
          <a:p>
            <a:pPr marL="57150" indent="0">
              <a:buNone/>
            </a:pPr>
            <a:r>
              <a:rPr lang="en-US" sz="2000" dirty="0"/>
              <a:t>	for (</a:t>
            </a:r>
            <a:r>
              <a:rPr lang="en-US" sz="2000" dirty="0" err="1"/>
              <a:t>var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smtClean="0"/>
              <a:t>in states)</a:t>
            </a:r>
            <a:endParaRPr lang="en-US" sz="2000" dirty="0"/>
          </a:p>
          <a:p>
            <a:pPr marL="57150" indent="0">
              <a:buNone/>
            </a:pPr>
            <a:r>
              <a:rPr lang="en-US" sz="2000" dirty="0"/>
              <a:t>	{</a:t>
            </a:r>
          </a:p>
          <a:p>
            <a:pPr marL="57150" indent="0">
              <a:buNone/>
            </a:pPr>
            <a:r>
              <a:rPr lang="en-US" sz="2000" dirty="0"/>
              <a:t>	    </a:t>
            </a:r>
            <a:r>
              <a:rPr lang="en-US" sz="2000" dirty="0" err="1"/>
              <a:t>document.writeln</a:t>
            </a:r>
            <a:r>
              <a:rPr lang="en-US" sz="2000" dirty="0" smtClean="0"/>
              <a:t>(“Index name = “ + </a:t>
            </a:r>
            <a:r>
              <a:rPr lang="en-US" sz="2000" dirty="0" err="1" smtClean="0"/>
              <a:t>i</a:t>
            </a:r>
            <a:r>
              <a:rPr lang="en-US" sz="2000" dirty="0" smtClean="0"/>
              <a:t> = “: Value = “  states[</a:t>
            </a:r>
            <a:r>
              <a:rPr lang="en-US" sz="2000" dirty="0" err="1" smtClean="0"/>
              <a:t>i</a:t>
            </a:r>
            <a:r>
              <a:rPr lang="en-US" sz="2000" dirty="0"/>
              <a:t>] + "&lt;</a:t>
            </a:r>
            <a:r>
              <a:rPr lang="en-US" sz="2000" dirty="0" err="1"/>
              <a:t>br</a:t>
            </a:r>
            <a:r>
              <a:rPr lang="en-US" sz="2000" dirty="0"/>
              <a:t>/&gt;");</a:t>
            </a:r>
          </a:p>
          <a:p>
            <a:pPr marL="457200" lvl="1" indent="0">
              <a:buNone/>
            </a:pPr>
            <a:r>
              <a:rPr lang="en-US" sz="1800" dirty="0"/>
              <a:t>	}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18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Dot </a:t>
            </a:r>
            <a:r>
              <a:rPr lang="en-US" dirty="0" smtClean="0"/>
              <a:t>notation</a:t>
            </a:r>
          </a:p>
          <a:p>
            <a:pPr lvl="1"/>
            <a:r>
              <a:rPr lang="en-US" dirty="0" err="1" smtClean="0"/>
              <a:t>cat.color</a:t>
            </a:r>
            <a:r>
              <a:rPr lang="en-US" dirty="0" smtClean="0"/>
              <a:t> = “black”;</a:t>
            </a:r>
          </a:p>
          <a:p>
            <a:pPr lvl="1"/>
            <a:r>
              <a:rPr lang="en-US" dirty="0" smtClean="0"/>
              <a:t>Requires literal name of the property</a:t>
            </a:r>
          </a:p>
          <a:p>
            <a:r>
              <a:rPr lang="en-US" dirty="0" smtClean="0"/>
              <a:t>Bracket notation</a:t>
            </a:r>
          </a:p>
          <a:p>
            <a:pPr lvl="1"/>
            <a:r>
              <a:rPr lang="en-US" dirty="0" smtClean="0"/>
              <a:t>cat[“color”] = “black”;</a:t>
            </a:r>
          </a:p>
          <a:p>
            <a:pPr lvl="1"/>
            <a:r>
              <a:rPr lang="en-US" dirty="0" smtClean="0"/>
              <a:t>Use string </a:t>
            </a:r>
          </a:p>
          <a:p>
            <a:pPr lvl="1"/>
            <a:r>
              <a:rPr lang="en-US" dirty="0" smtClean="0"/>
              <a:t>// not true!  numeric index</a:t>
            </a:r>
          </a:p>
          <a:p>
            <a:r>
              <a:rPr lang="en-US" dirty="0" smtClean="0"/>
              <a:t>Bracket and dot notation are interchangeable 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03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Nested Arrays</a:t>
            </a:r>
          </a:p>
          <a:p>
            <a:pPr lvl="1"/>
            <a:r>
              <a:rPr lang="en-US" dirty="0" smtClean="0"/>
              <a:t>An array can contain another array</a:t>
            </a:r>
          </a:p>
          <a:p>
            <a:pPr lvl="1"/>
            <a:r>
              <a:rPr lang="en-US" dirty="0" smtClean="0"/>
              <a:t>Similar to row/column concept</a:t>
            </a:r>
          </a:p>
          <a:p>
            <a:pPr lvl="1"/>
            <a:r>
              <a:rPr lang="en-US" dirty="0" smtClean="0"/>
              <a:t>A single array is a </a:t>
            </a:r>
            <a:r>
              <a:rPr lang="en-US" b="1" dirty="0" smtClean="0"/>
              <a:t>one-dimensional array</a:t>
            </a:r>
          </a:p>
          <a:p>
            <a:pPr lvl="2"/>
            <a:r>
              <a:rPr lang="en-US" dirty="0" smtClean="0"/>
              <a:t>Requires a single index; </a:t>
            </a:r>
            <a:r>
              <a:rPr lang="en-US" dirty="0" err="1" smtClean="0"/>
              <a:t>arrayExample</a:t>
            </a:r>
            <a:r>
              <a:rPr lang="en-US" dirty="0" smtClean="0"/>
              <a:t>[1]</a:t>
            </a:r>
          </a:p>
          <a:p>
            <a:pPr lvl="1"/>
            <a:r>
              <a:rPr lang="en-US" dirty="0" smtClean="0"/>
              <a:t>An array that contains an array is a </a:t>
            </a:r>
            <a:r>
              <a:rPr lang="en-US" b="1" dirty="0" smtClean="0"/>
              <a:t>two-dimensional array</a:t>
            </a:r>
          </a:p>
          <a:p>
            <a:pPr lvl="2"/>
            <a:r>
              <a:rPr lang="en-US" dirty="0" smtClean="0"/>
              <a:t>Requires two index values; </a:t>
            </a:r>
            <a:r>
              <a:rPr lang="en-US" dirty="0" err="1" smtClean="0"/>
              <a:t>arrayExample</a:t>
            </a:r>
            <a:r>
              <a:rPr lang="en-US" dirty="0" smtClean="0"/>
              <a:t>[1][4]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38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Methods</a:t>
            </a:r>
          </a:p>
          <a:p>
            <a:pPr lvl="1"/>
            <a:r>
              <a:rPr lang="en-US" dirty="0" err="1" smtClean="0"/>
              <a:t>concat</a:t>
            </a:r>
            <a:r>
              <a:rPr lang="en-US" dirty="0" smtClean="0"/>
              <a:t>() – concatenates elements from one array to another</a:t>
            </a:r>
          </a:p>
          <a:p>
            <a:pPr lvl="1"/>
            <a:r>
              <a:rPr lang="en-US" dirty="0" smtClean="0"/>
              <a:t>join() – joins the elements of an array by a separator </a:t>
            </a:r>
            <a:r>
              <a:rPr lang="en-US" dirty="0"/>
              <a:t>t</a:t>
            </a:r>
            <a:r>
              <a:rPr lang="en-US" dirty="0" smtClean="0"/>
              <a:t>o form a string</a:t>
            </a:r>
            <a:endParaRPr lang="en-US" dirty="0"/>
          </a:p>
          <a:p>
            <a:pPr lvl="1"/>
            <a:r>
              <a:rPr lang="en-US" dirty="0" smtClean="0"/>
              <a:t>pop() – removes and returns the last element of an array</a:t>
            </a:r>
            <a:endParaRPr lang="en-US" dirty="0"/>
          </a:p>
          <a:p>
            <a:pPr lvl="1"/>
            <a:r>
              <a:rPr lang="en-US" dirty="0" smtClean="0"/>
              <a:t>push() – adds elements to the end of an array</a:t>
            </a:r>
            <a:endParaRPr lang="en-US" dirty="0"/>
          </a:p>
          <a:p>
            <a:pPr lvl="1"/>
            <a:r>
              <a:rPr lang="en-US" dirty="0" smtClean="0"/>
              <a:t>reverse() –reverses the order of the elements in an array</a:t>
            </a:r>
            <a:endParaRPr lang="en-US" dirty="0"/>
          </a:p>
          <a:p>
            <a:pPr lvl="1"/>
            <a:r>
              <a:rPr lang="en-US" dirty="0" smtClean="0"/>
              <a:t>shift() – </a:t>
            </a:r>
            <a:r>
              <a:rPr lang="en-US" dirty="0"/>
              <a:t>removes and returns the first element of an </a:t>
            </a:r>
            <a:r>
              <a:rPr lang="en-US" dirty="0" smtClean="0"/>
              <a:t>array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25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Methods</a:t>
            </a:r>
          </a:p>
          <a:p>
            <a:pPr lvl="1"/>
            <a:r>
              <a:rPr lang="en-US" dirty="0"/>
              <a:t>slice() - creates a new array from elements of an existing array</a:t>
            </a:r>
          </a:p>
          <a:p>
            <a:pPr lvl="1"/>
            <a:r>
              <a:rPr lang="en-US" dirty="0" smtClean="0"/>
              <a:t>sort() – sorts an array alphabetically or numerically</a:t>
            </a:r>
            <a:endParaRPr lang="en-US" dirty="0"/>
          </a:p>
          <a:p>
            <a:pPr lvl="1"/>
            <a:r>
              <a:rPr lang="en-US" dirty="0"/>
              <a:t>splice</a:t>
            </a:r>
            <a:r>
              <a:rPr lang="en-US" dirty="0" smtClean="0"/>
              <a:t>() – removes and/or replaces elements of an array</a:t>
            </a:r>
            <a:endParaRPr lang="en-US" dirty="0"/>
          </a:p>
          <a:p>
            <a:pPr lvl="1"/>
            <a:r>
              <a:rPr lang="en-US" dirty="0" err="1" smtClean="0"/>
              <a:t>toLocaleString</a:t>
            </a:r>
            <a:r>
              <a:rPr lang="en-US" dirty="0" smtClean="0"/>
              <a:t>() returns a string representation of the array in local format</a:t>
            </a:r>
          </a:p>
          <a:p>
            <a:pPr lvl="1"/>
            <a:r>
              <a:rPr lang="en-US" dirty="0" err="1" smtClean="0"/>
              <a:t>toString</a:t>
            </a:r>
            <a:r>
              <a:rPr lang="en-US" dirty="0" smtClean="0"/>
              <a:t>() – returns a string representation of the array</a:t>
            </a:r>
            <a:endParaRPr lang="en-US" dirty="0"/>
          </a:p>
          <a:p>
            <a:pPr lvl="1"/>
            <a:r>
              <a:rPr lang="en-US" dirty="0" err="1" smtClean="0"/>
              <a:t>unshift</a:t>
            </a:r>
            <a:r>
              <a:rPr lang="en-US" dirty="0" smtClean="0"/>
              <a:t>() – adds elements to the beginning of an array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94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Questions?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48791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Administrative Information</a:t>
            </a:r>
          </a:p>
          <a:p>
            <a:r>
              <a:rPr lang="en-US" dirty="0" smtClean="0"/>
              <a:t>JavaScript Core Objects</a:t>
            </a:r>
          </a:p>
          <a:p>
            <a:r>
              <a:rPr lang="en-US" dirty="0" smtClean="0"/>
              <a:t>Questions?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76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Administrative Information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0708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</a:p>
          <a:p>
            <a:pPr lvl="1"/>
            <a:r>
              <a:rPr lang="en-US" dirty="0" smtClean="0"/>
              <a:t>Josh Lazar</a:t>
            </a:r>
            <a:endParaRPr lang="en-US" dirty="0"/>
          </a:p>
          <a:p>
            <a:pPr lvl="1"/>
            <a:r>
              <a:rPr lang="en-US" dirty="0"/>
              <a:t>Office location:  </a:t>
            </a:r>
            <a:r>
              <a:rPr lang="en-US" dirty="0" smtClean="0"/>
              <a:t>By Appointment</a:t>
            </a:r>
            <a:endParaRPr lang="en-US" dirty="0"/>
          </a:p>
          <a:p>
            <a:pPr lvl="1"/>
            <a:r>
              <a:rPr lang="en-US" dirty="0"/>
              <a:t>Office hours</a:t>
            </a:r>
          </a:p>
          <a:p>
            <a:pPr lvl="2"/>
            <a:r>
              <a:rPr lang="en-US" dirty="0" smtClean="0"/>
              <a:t>Tuesday </a:t>
            </a:r>
            <a:r>
              <a:rPr lang="en-US" dirty="0"/>
              <a:t>and Thursday </a:t>
            </a:r>
            <a:r>
              <a:rPr lang="en-US" dirty="0" smtClean="0"/>
              <a:t>6:00 </a:t>
            </a:r>
            <a:r>
              <a:rPr lang="en-US" dirty="0"/>
              <a:t>– </a:t>
            </a:r>
            <a:r>
              <a:rPr lang="en-US" dirty="0" smtClean="0"/>
              <a:t>7:00 PM by appointment</a:t>
            </a:r>
            <a:endParaRPr lang="en-US" sz="1200" dirty="0"/>
          </a:p>
          <a:p>
            <a:pPr lvl="1"/>
            <a:r>
              <a:rPr lang="en-US" dirty="0" smtClean="0"/>
              <a:t>Email</a:t>
            </a:r>
            <a:r>
              <a:rPr lang="en-US" dirty="0"/>
              <a:t>:  </a:t>
            </a:r>
            <a:r>
              <a:rPr lang="en-US" u="sng" dirty="0" smtClean="0"/>
              <a:t>jlazar@labs.cs.ucf.edu</a:t>
            </a:r>
            <a:endParaRPr lang="en-US" u="sng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29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Teaching Assistants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Teaching </a:t>
            </a:r>
            <a:r>
              <a:rPr lang="en-US" dirty="0" smtClean="0"/>
              <a:t>Assistants</a:t>
            </a:r>
            <a:endParaRPr lang="en-US" dirty="0"/>
          </a:p>
          <a:p>
            <a:pPr lvl="1"/>
            <a:r>
              <a:rPr lang="en-US" dirty="0"/>
              <a:t>Name: </a:t>
            </a:r>
            <a:r>
              <a:rPr lang="en-US" dirty="0" smtClean="0"/>
              <a:t>Kumar </a:t>
            </a:r>
            <a:r>
              <a:rPr lang="en-US" dirty="0" err="1" smtClean="0"/>
              <a:t>Poojari</a:t>
            </a:r>
            <a:endParaRPr lang="en-US" dirty="0" smtClean="0"/>
          </a:p>
          <a:p>
            <a:pPr lvl="1"/>
            <a:r>
              <a:rPr lang="en-US" dirty="0" smtClean="0"/>
              <a:t>Email:  </a:t>
            </a:r>
            <a:r>
              <a:rPr lang="en-US" dirty="0" smtClean="0">
                <a:hlinkClick r:id="rId2"/>
              </a:rPr>
              <a:t>kumar.raghav@knights.ucf.edu</a:t>
            </a:r>
            <a:endParaRPr lang="en-US" dirty="0"/>
          </a:p>
          <a:p>
            <a:pPr lvl="1"/>
            <a:r>
              <a:rPr lang="en-US" dirty="0" smtClean="0"/>
              <a:t>Name: James Choi</a:t>
            </a:r>
          </a:p>
          <a:p>
            <a:pPr lvl="1"/>
            <a:r>
              <a:rPr lang="en-US" dirty="0"/>
              <a:t>Email: </a:t>
            </a:r>
            <a:r>
              <a:rPr lang="en-US" dirty="0" smtClean="0">
                <a:hlinkClick r:id="rId3"/>
              </a:rPr>
              <a:t>jchoi2012@knights.ucf.edu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994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Lab location: ENG1 </a:t>
            </a:r>
            <a:r>
              <a:rPr lang="en-US" dirty="0" smtClean="0"/>
              <a:t>O187 </a:t>
            </a:r>
            <a:endParaRPr lang="en-US" dirty="0"/>
          </a:p>
          <a:p>
            <a:pPr lvl="1"/>
            <a:r>
              <a:rPr lang="en-US" dirty="0"/>
              <a:t>Section 11 – </a:t>
            </a:r>
            <a:r>
              <a:rPr lang="en-US" dirty="0" smtClean="0"/>
              <a:t>Tuesday 2:30 P.M – 3:45 P.M. </a:t>
            </a:r>
            <a:endParaRPr lang="en-US" sz="1600" dirty="0"/>
          </a:p>
          <a:p>
            <a:pPr lvl="1"/>
            <a:r>
              <a:rPr lang="en-US" dirty="0"/>
              <a:t>Section 12 – Tuesday </a:t>
            </a:r>
            <a:r>
              <a:rPr lang="en-US" dirty="0" smtClean="0"/>
              <a:t>6:00 </a:t>
            </a:r>
            <a:r>
              <a:rPr lang="en-US" dirty="0"/>
              <a:t>P.M – 7</a:t>
            </a:r>
            <a:r>
              <a:rPr lang="en-US" dirty="0" smtClean="0"/>
              <a:t>:15 </a:t>
            </a:r>
            <a:r>
              <a:rPr lang="en-US" dirty="0"/>
              <a:t>P.M.</a:t>
            </a:r>
            <a:endParaRPr lang="en-US" sz="1600" dirty="0"/>
          </a:p>
          <a:p>
            <a:pPr lvl="1"/>
            <a:r>
              <a:rPr lang="en-US" dirty="0"/>
              <a:t>Section 13 – </a:t>
            </a:r>
            <a:r>
              <a:rPr lang="en-US" dirty="0" smtClean="0"/>
              <a:t>Thursday 1:00 </a:t>
            </a:r>
            <a:r>
              <a:rPr lang="en-US" dirty="0"/>
              <a:t>P</a:t>
            </a:r>
            <a:r>
              <a:rPr lang="en-US" dirty="0" smtClean="0"/>
              <a:t>.M</a:t>
            </a:r>
            <a:r>
              <a:rPr lang="en-US" dirty="0"/>
              <a:t>. – </a:t>
            </a:r>
            <a:r>
              <a:rPr lang="en-US" dirty="0" smtClean="0"/>
              <a:t>2:15 </a:t>
            </a:r>
            <a:r>
              <a:rPr lang="en-US" dirty="0"/>
              <a:t>P.M. </a:t>
            </a:r>
            <a:endParaRPr lang="en-US" sz="1600" dirty="0"/>
          </a:p>
          <a:p>
            <a:pPr lvl="1"/>
            <a:r>
              <a:rPr lang="en-US" dirty="0"/>
              <a:t>Section 14 – Thursday 2:30 P.M – 3:45 P.M.  </a:t>
            </a:r>
            <a:endParaRPr lang="en-US" sz="1600" dirty="0"/>
          </a:p>
          <a:p>
            <a:pPr lvl="1"/>
            <a:r>
              <a:rPr lang="en-US" dirty="0"/>
              <a:t>Section 15 – Thursday 6:00 P.M – 7:15 P.M.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8346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Core Objects - Array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0111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dirty="0" smtClean="0"/>
              <a:t>ore object, meaning it is built into the JavaScript language</a:t>
            </a:r>
          </a:p>
          <a:p>
            <a:r>
              <a:rPr lang="en-US" dirty="0" smtClean="0"/>
              <a:t>Core objects in JavaScript examples include</a:t>
            </a:r>
          </a:p>
          <a:p>
            <a:pPr lvl="1"/>
            <a:r>
              <a:rPr lang="en-US" dirty="0" smtClean="0"/>
              <a:t>Date</a:t>
            </a:r>
          </a:p>
          <a:p>
            <a:pPr lvl="1"/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Math</a:t>
            </a:r>
          </a:p>
          <a:p>
            <a:pPr lvl="1"/>
            <a:r>
              <a:rPr lang="en-US" dirty="0" smtClean="0"/>
              <a:t>Strings</a:t>
            </a:r>
          </a:p>
          <a:p>
            <a:pPr lvl="1"/>
            <a:r>
              <a:rPr lang="en-US" dirty="0" smtClean="0"/>
              <a:t>Regular expressions</a:t>
            </a:r>
          </a:p>
          <a:p>
            <a:pPr lvl="1"/>
            <a:r>
              <a:rPr lang="en-US" dirty="0" smtClean="0"/>
              <a:t>Numbers</a:t>
            </a:r>
          </a:p>
          <a:p>
            <a:pPr lvl="1"/>
            <a:r>
              <a:rPr lang="en-US" dirty="0" smtClean="0"/>
              <a:t>Array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07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Array is a JavaScript core object</a:t>
            </a:r>
          </a:p>
          <a:p>
            <a:r>
              <a:rPr lang="en-US" dirty="0" smtClean="0"/>
              <a:t>A collection of values called </a:t>
            </a:r>
            <a:r>
              <a:rPr lang="en-US" b="1" dirty="0" smtClean="0"/>
              <a:t>elements</a:t>
            </a:r>
          </a:p>
          <a:p>
            <a:r>
              <a:rPr lang="en-US" dirty="0" smtClean="0"/>
              <a:t>Each array element is accessed using an index values in square brackets []</a:t>
            </a:r>
          </a:p>
          <a:p>
            <a:r>
              <a:rPr lang="en-US" dirty="0" smtClean="0"/>
              <a:t>Two types</a:t>
            </a:r>
          </a:p>
          <a:p>
            <a:pPr lvl="1"/>
            <a:r>
              <a:rPr lang="en-US" dirty="0" smtClean="0"/>
              <a:t>Numeric arrays use numbers as index values</a:t>
            </a:r>
          </a:p>
          <a:p>
            <a:pPr lvl="1"/>
            <a:r>
              <a:rPr lang="en-US" dirty="0" smtClean="0"/>
              <a:t>Associative arrays use strings as index values</a:t>
            </a:r>
          </a:p>
          <a:p>
            <a:r>
              <a:rPr lang="en-US" dirty="0" smtClean="0"/>
              <a:t>Create an array object using keyword new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arrayExample</a:t>
            </a:r>
            <a:r>
              <a:rPr lang="en-US" dirty="0" smtClean="0"/>
              <a:t> = new Array(100); (constructor)</a:t>
            </a:r>
          </a:p>
          <a:p>
            <a:pPr lvl="1"/>
            <a:r>
              <a:rPr lang="en-US" dirty="0" smtClean="0"/>
              <a:t>The 100 explicitly defines the size</a:t>
            </a:r>
          </a:p>
          <a:p>
            <a:pPr lvl="1"/>
            <a:r>
              <a:rPr lang="en-US" dirty="0" smtClean="0"/>
              <a:t>Not required, JavaScript allocates memory as needed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07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4378</TotalTime>
  <Words>616</Words>
  <Application>Microsoft Office PowerPoint</Application>
  <PresentationFormat>On-screen Show (4:3)</PresentationFormat>
  <Paragraphs>162</Paragraphs>
  <Slides>19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 University of Central Florida COP 2500  Concepts in Computer Science</vt:lpstr>
      <vt:lpstr>Agenda</vt:lpstr>
      <vt:lpstr>PowerPoint Presentation</vt:lpstr>
      <vt:lpstr>Instructor</vt:lpstr>
      <vt:lpstr>Teaching Assistants</vt:lpstr>
      <vt:lpstr>Lab Schedule</vt:lpstr>
      <vt:lpstr>PowerPoint Presentation</vt:lpstr>
      <vt:lpstr>Core Objects</vt:lpstr>
      <vt:lpstr>Array</vt:lpstr>
      <vt:lpstr>Array</vt:lpstr>
      <vt:lpstr>Array</vt:lpstr>
      <vt:lpstr>Array</vt:lpstr>
      <vt:lpstr>Array</vt:lpstr>
      <vt:lpstr>Array</vt:lpstr>
      <vt:lpstr>Array</vt:lpstr>
      <vt:lpstr>Array</vt:lpstr>
      <vt:lpstr>Array</vt:lpstr>
      <vt:lpstr>Array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Presentation Foundation (WPF)</dc:title>
  <dc:creator>kwhiting</dc:creator>
  <cp:lastModifiedBy>Josh Lazar</cp:lastModifiedBy>
  <cp:revision>675</cp:revision>
  <dcterms:created xsi:type="dcterms:W3CDTF">2013-10-29T00:42:48Z</dcterms:created>
  <dcterms:modified xsi:type="dcterms:W3CDTF">2015-05-03T13:34:15Z</dcterms:modified>
</cp:coreProperties>
</file>