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7" r:id="rId1"/>
  </p:sldMasterIdLst>
  <p:notesMasterIdLst>
    <p:notesMasterId r:id="rId19"/>
  </p:notesMasterIdLst>
  <p:handoutMasterIdLst>
    <p:handoutMasterId r:id="rId20"/>
  </p:handoutMasterIdLst>
  <p:sldIdLst>
    <p:sldId id="272" r:id="rId2"/>
    <p:sldId id="273" r:id="rId3"/>
    <p:sldId id="275" r:id="rId4"/>
    <p:sldId id="278" r:id="rId5"/>
    <p:sldId id="292" r:id="rId6"/>
    <p:sldId id="274" r:id="rId7"/>
    <p:sldId id="280" r:id="rId8"/>
    <p:sldId id="282" r:id="rId9"/>
    <p:sldId id="281" r:id="rId10"/>
    <p:sldId id="283" r:id="rId11"/>
    <p:sldId id="284" r:id="rId12"/>
    <p:sldId id="285" r:id="rId13"/>
    <p:sldId id="286" r:id="rId14"/>
    <p:sldId id="287" r:id="rId15"/>
    <p:sldId id="289" r:id="rId16"/>
    <p:sldId id="290" r:id="rId17"/>
    <p:sldId id="291" r:id="rId18"/>
  </p:sldIdLst>
  <p:sldSz cx="9144000" cy="6858000" type="screen4x3"/>
  <p:notesSz cx="6858000" cy="9144000"/>
  <p:defaultTextStyle>
    <a:defPPr>
      <a:defRPr lang="en-GB"/>
    </a:defPPr>
    <a:lvl1pPr algn="l" defTabSz="457200" rtl="0" eaLnBrk="0" fontAlgn="base" hangingPunct="0">
      <a:lnSpc>
        <a:spcPct val="93000"/>
      </a:lnSpc>
      <a:spcBef>
        <a:spcPct val="0"/>
      </a:spcBef>
      <a:spcAft>
        <a:spcPct val="0"/>
      </a:spcAft>
      <a:buClr>
        <a:srgbClr val="000000"/>
      </a:buClr>
      <a:buSzPct val="100000"/>
      <a:buFont typeface="Arial" charset="0"/>
      <a:defRPr kern="1200">
        <a:solidFill>
          <a:schemeClr val="bg1"/>
        </a:solidFill>
        <a:latin typeface="Arial" charset="0"/>
        <a:ea typeface="+mn-ea"/>
        <a:cs typeface="+mn-cs"/>
      </a:defRPr>
    </a:lvl1pPr>
    <a:lvl2pPr marL="457200" algn="l" defTabSz="457200" rtl="0" eaLnBrk="0" fontAlgn="base" hangingPunct="0">
      <a:lnSpc>
        <a:spcPct val="93000"/>
      </a:lnSpc>
      <a:spcBef>
        <a:spcPct val="0"/>
      </a:spcBef>
      <a:spcAft>
        <a:spcPct val="0"/>
      </a:spcAft>
      <a:buClr>
        <a:srgbClr val="000000"/>
      </a:buClr>
      <a:buSzPct val="100000"/>
      <a:buFont typeface="Arial" charset="0"/>
      <a:defRPr kern="1200">
        <a:solidFill>
          <a:schemeClr val="bg1"/>
        </a:solidFill>
        <a:latin typeface="Arial" charset="0"/>
        <a:ea typeface="+mn-ea"/>
        <a:cs typeface="+mn-cs"/>
      </a:defRPr>
    </a:lvl2pPr>
    <a:lvl3pPr marL="914400" algn="l" defTabSz="457200" rtl="0" eaLnBrk="0" fontAlgn="base" hangingPunct="0">
      <a:lnSpc>
        <a:spcPct val="93000"/>
      </a:lnSpc>
      <a:spcBef>
        <a:spcPct val="0"/>
      </a:spcBef>
      <a:spcAft>
        <a:spcPct val="0"/>
      </a:spcAft>
      <a:buClr>
        <a:srgbClr val="000000"/>
      </a:buClr>
      <a:buSzPct val="100000"/>
      <a:buFont typeface="Arial" charset="0"/>
      <a:defRPr kern="1200">
        <a:solidFill>
          <a:schemeClr val="bg1"/>
        </a:solidFill>
        <a:latin typeface="Arial" charset="0"/>
        <a:ea typeface="+mn-ea"/>
        <a:cs typeface="+mn-cs"/>
      </a:defRPr>
    </a:lvl3pPr>
    <a:lvl4pPr marL="1371600" algn="l" defTabSz="457200" rtl="0" eaLnBrk="0" fontAlgn="base" hangingPunct="0">
      <a:lnSpc>
        <a:spcPct val="93000"/>
      </a:lnSpc>
      <a:spcBef>
        <a:spcPct val="0"/>
      </a:spcBef>
      <a:spcAft>
        <a:spcPct val="0"/>
      </a:spcAft>
      <a:buClr>
        <a:srgbClr val="000000"/>
      </a:buClr>
      <a:buSzPct val="100000"/>
      <a:buFont typeface="Arial" charset="0"/>
      <a:defRPr kern="1200">
        <a:solidFill>
          <a:schemeClr val="bg1"/>
        </a:solidFill>
        <a:latin typeface="Arial" charset="0"/>
        <a:ea typeface="+mn-ea"/>
        <a:cs typeface="+mn-cs"/>
      </a:defRPr>
    </a:lvl4pPr>
    <a:lvl5pPr marL="1828800" algn="l" defTabSz="457200" rtl="0" eaLnBrk="0" fontAlgn="base" hangingPunct="0">
      <a:lnSpc>
        <a:spcPct val="93000"/>
      </a:lnSpc>
      <a:spcBef>
        <a:spcPct val="0"/>
      </a:spcBef>
      <a:spcAft>
        <a:spcPct val="0"/>
      </a:spcAft>
      <a:buClr>
        <a:srgbClr val="000000"/>
      </a:buClr>
      <a:buSzPct val="100000"/>
      <a:buFont typeface="Arial" charset="0"/>
      <a:defRPr kern="1200">
        <a:solidFill>
          <a:schemeClr val="bg1"/>
        </a:solidFill>
        <a:latin typeface="Arial" charset="0"/>
        <a:ea typeface="+mn-ea"/>
        <a:cs typeface="+mn-cs"/>
      </a:defRPr>
    </a:lvl5pPr>
    <a:lvl6pPr marL="2286000" algn="l" defTabSz="914400" rtl="0" eaLnBrk="1" latinLnBrk="0" hangingPunct="1">
      <a:defRPr kern="1200">
        <a:solidFill>
          <a:schemeClr val="bg1"/>
        </a:solidFill>
        <a:latin typeface="Arial" charset="0"/>
        <a:ea typeface="+mn-ea"/>
        <a:cs typeface="+mn-cs"/>
      </a:defRPr>
    </a:lvl6pPr>
    <a:lvl7pPr marL="2743200" algn="l" defTabSz="914400" rtl="0" eaLnBrk="1" latinLnBrk="0" hangingPunct="1">
      <a:defRPr kern="1200">
        <a:solidFill>
          <a:schemeClr val="bg1"/>
        </a:solidFill>
        <a:latin typeface="Arial" charset="0"/>
        <a:ea typeface="+mn-ea"/>
        <a:cs typeface="+mn-cs"/>
      </a:defRPr>
    </a:lvl7pPr>
    <a:lvl8pPr marL="3200400" algn="l" defTabSz="914400" rtl="0" eaLnBrk="1" latinLnBrk="0" hangingPunct="1">
      <a:defRPr kern="1200">
        <a:solidFill>
          <a:schemeClr val="bg1"/>
        </a:solidFill>
        <a:latin typeface="Arial" charset="0"/>
        <a:ea typeface="+mn-ea"/>
        <a:cs typeface="+mn-cs"/>
      </a:defRPr>
    </a:lvl8pPr>
    <a:lvl9pPr marL="3657600" algn="l" defTabSz="914400" rtl="0" eaLnBrk="1" latinLnBrk="0" hangingPunct="1">
      <a:defRPr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67" autoAdjust="0"/>
    <p:restoredTop sz="94612" autoAdjust="0"/>
  </p:normalViewPr>
  <p:slideViewPr>
    <p:cSldViewPr>
      <p:cViewPr varScale="1">
        <p:scale>
          <a:sx n="110" d="100"/>
          <a:sy n="110" d="100"/>
        </p:scale>
        <p:origin x="-672"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r>
              <a:rPr lang="en-US" smtClean="0"/>
              <a:t>CS 166 - Spam</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35789D2-7C3C-44BA-A8F8-13530563F819}" type="datetime1">
              <a:rPr lang="en-US" smtClean="0"/>
              <a:pPr>
                <a:defRPr/>
              </a:pPr>
              <a:t>12/1/2010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r>
              <a:rPr lang="en-US" smtClean="0"/>
              <a:t>Voting Systems</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F625E7F6-7762-46EF-8949-C5B141283818}" type="slidenum">
              <a:rPr lang="en-US"/>
              <a:pPr>
                <a:defRPr/>
              </a:pPr>
              <a:t>‹#›</a:t>
            </a:fld>
            <a:endParaRPr lang="en-US"/>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
          <p:cNvSpPr>
            <a:spLocks noGrp="1" noRot="1" noChangeAspect="1" noChangeArrowheads="1"/>
          </p:cNvSpPr>
          <p:nvPr>
            <p:ph type="sldImg"/>
          </p:nvPr>
        </p:nvSpPr>
        <p:spPr bwMode="auto">
          <a:xfrm>
            <a:off x="0" y="695325"/>
            <a:ext cx="0" cy="0"/>
          </a:xfrm>
          <a:prstGeom prst="rect">
            <a:avLst/>
          </a:prstGeom>
          <a:noFill/>
          <a:ln w="9525">
            <a:noFill/>
            <a:round/>
            <a:headEnd/>
            <a:tailEnd/>
          </a:ln>
        </p:spPr>
      </p:sp>
      <p:sp>
        <p:nvSpPr>
          <p:cNvPr id="3074" name="Rectangle 2"/>
          <p:cNvSpPr>
            <a:spLocks noGrp="1" noChangeArrowheads="1"/>
          </p:cNvSpPr>
          <p:nvPr>
            <p:ph type="body"/>
          </p:nvPr>
        </p:nvSpPr>
        <p:spPr bwMode="auto">
          <a:xfrm>
            <a:off x="685800" y="4343400"/>
            <a:ext cx="5484813" cy="41132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smtClean="0"/>
          </a:p>
        </p:txBody>
      </p:sp>
    </p:spTree>
  </p:cSld>
  <p:clrMap bg1="lt1" tx1="dk1" bg2="lt2" tx2="dk2" accent1="accent1" accent2="accent2" accent3="accent3" accent4="accent4" accent5="accent5" accent6="accent6" hlink="hlink" folHlink="folHlink"/>
  <p:hf/>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695325"/>
            <a:ext cx="1588" cy="158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8435" name="Rectangle 3"/>
          <p:cNvSpPr>
            <a:spLocks noGrp="1" noChangeArrowheads="1"/>
          </p:cNvSpPr>
          <p:nvPr>
            <p:ph type="body"/>
          </p:nvPr>
        </p:nvSpPr>
        <p:spPr>
          <a:xfrm>
            <a:off x="914400" y="4343400"/>
            <a:ext cx="5013325" cy="4114800"/>
          </a:xfrm>
          <a:noFill/>
          <a:ln/>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EB1DEABA-31B0-4C70-A33C-6A79CFA00257}" type="datetime1">
              <a:rPr lang="en-US" smtClean="0"/>
              <a:pPr>
                <a:defRPr/>
              </a:pPr>
              <a:t>12/1/2010</a:t>
            </a:fld>
            <a:endParaRPr lang="en-GB"/>
          </a:p>
        </p:txBody>
      </p:sp>
      <p:sp>
        <p:nvSpPr>
          <p:cNvPr id="5" name="Footer Placeholder 4"/>
          <p:cNvSpPr>
            <a:spLocks noGrp="1"/>
          </p:cNvSpPr>
          <p:nvPr>
            <p:ph type="ftr" sz="quarter" idx="11"/>
          </p:nvPr>
        </p:nvSpPr>
        <p:spPr/>
        <p:txBody>
          <a:bodyPr/>
          <a:lstStyle/>
          <a:p>
            <a:pPr>
              <a:defRPr/>
            </a:pPr>
            <a:r>
              <a:rPr lang="en-GB" smtClean="0"/>
              <a:t>Spam and Cybercrime</a:t>
            </a:r>
            <a:endParaRPr lang="en-GB"/>
          </a:p>
        </p:txBody>
      </p:sp>
      <p:sp>
        <p:nvSpPr>
          <p:cNvPr id="6" name="Slide Number Placeholder 5"/>
          <p:cNvSpPr>
            <a:spLocks noGrp="1"/>
          </p:cNvSpPr>
          <p:nvPr>
            <p:ph type="sldNum" sz="quarter" idx="12"/>
          </p:nvPr>
        </p:nvSpPr>
        <p:spPr/>
        <p:txBody>
          <a:bodyPr/>
          <a:lstStyle/>
          <a:p>
            <a:pPr>
              <a:defRPr/>
            </a:pPr>
            <a:fld id="{734CB24D-0FA6-4144-A290-F8031ED931C8}" type="slidenum">
              <a:rPr lang="en-GB" smtClean="0"/>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B2A4E759-30AE-412E-80C5-05ECF984F04B}" type="datetime1">
              <a:rPr lang="en-US" smtClean="0"/>
              <a:pPr>
                <a:defRPr/>
              </a:pPr>
              <a:t>12/1/2010</a:t>
            </a:fld>
            <a:endParaRPr lang="en-GB"/>
          </a:p>
        </p:txBody>
      </p:sp>
      <p:sp>
        <p:nvSpPr>
          <p:cNvPr id="5" name="Footer Placeholder 4"/>
          <p:cNvSpPr>
            <a:spLocks noGrp="1"/>
          </p:cNvSpPr>
          <p:nvPr>
            <p:ph type="ftr" sz="quarter" idx="11"/>
          </p:nvPr>
        </p:nvSpPr>
        <p:spPr/>
        <p:txBody>
          <a:bodyPr/>
          <a:lstStyle/>
          <a:p>
            <a:pPr>
              <a:defRPr/>
            </a:pPr>
            <a:r>
              <a:rPr lang="en-GB" smtClean="0"/>
              <a:t>Spam and Cybercrime</a:t>
            </a:r>
            <a:endParaRPr lang="en-GB"/>
          </a:p>
        </p:txBody>
      </p:sp>
      <p:sp>
        <p:nvSpPr>
          <p:cNvPr id="6" name="Slide Number Placeholder 5"/>
          <p:cNvSpPr>
            <a:spLocks noGrp="1"/>
          </p:cNvSpPr>
          <p:nvPr>
            <p:ph type="sldNum" sz="quarter" idx="12"/>
          </p:nvPr>
        </p:nvSpPr>
        <p:spPr/>
        <p:txBody>
          <a:bodyPr/>
          <a:lstStyle/>
          <a:p>
            <a:pPr>
              <a:defRPr/>
            </a:pPr>
            <a:fld id="{11204D4D-B713-4F3F-BF63-658DBCD79827}" type="slidenum">
              <a:rPr lang="en-GB"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98132D2-37D3-4E1F-AD5C-C8C585167EBC}" type="datetime1">
              <a:rPr lang="en-US" smtClean="0"/>
              <a:pPr>
                <a:defRPr/>
              </a:pPr>
              <a:t>12/1/2010</a:t>
            </a:fld>
            <a:endParaRPr lang="en-GB"/>
          </a:p>
        </p:txBody>
      </p:sp>
      <p:sp>
        <p:nvSpPr>
          <p:cNvPr id="5" name="Footer Placeholder 4"/>
          <p:cNvSpPr>
            <a:spLocks noGrp="1"/>
          </p:cNvSpPr>
          <p:nvPr>
            <p:ph type="ftr" sz="quarter" idx="11"/>
          </p:nvPr>
        </p:nvSpPr>
        <p:spPr/>
        <p:txBody>
          <a:bodyPr/>
          <a:lstStyle/>
          <a:p>
            <a:pPr>
              <a:defRPr/>
            </a:pPr>
            <a:r>
              <a:rPr lang="en-GB" smtClean="0"/>
              <a:t>Spam and Cybercrime</a:t>
            </a:r>
            <a:endParaRPr lang="en-GB"/>
          </a:p>
        </p:txBody>
      </p:sp>
      <p:sp>
        <p:nvSpPr>
          <p:cNvPr id="6" name="Slide Number Placeholder 5"/>
          <p:cNvSpPr>
            <a:spLocks noGrp="1"/>
          </p:cNvSpPr>
          <p:nvPr>
            <p:ph type="sldNum" sz="quarter" idx="12"/>
          </p:nvPr>
        </p:nvSpPr>
        <p:spPr/>
        <p:txBody>
          <a:bodyPr/>
          <a:lstStyle/>
          <a:p>
            <a:pPr>
              <a:defRPr/>
            </a:pPr>
            <a:fld id="{B3FBF799-661D-492F-901F-1F8D3D69EB19}" type="slidenum">
              <a:rPr lang="en-GB" smtClean="0"/>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8013" cy="1141412"/>
          </a:xfrm>
        </p:spPr>
        <p:txBody>
          <a:bodyPr/>
          <a:lstStyle/>
          <a:p>
            <a:r>
              <a:rPr lang="en-US" smtClean="0"/>
              <a:t>Click to edit Master title style</a:t>
            </a:r>
            <a:endParaRPr lang="en-US"/>
          </a:p>
        </p:txBody>
      </p:sp>
      <p:sp>
        <p:nvSpPr>
          <p:cNvPr id="3" name="Rectangle 8"/>
          <p:cNvSpPr>
            <a:spLocks noGrp="1" noChangeArrowheads="1"/>
          </p:cNvSpPr>
          <p:nvPr>
            <p:ph type="dt" idx="10"/>
          </p:nvPr>
        </p:nvSpPr>
        <p:spPr>
          <a:ln/>
        </p:spPr>
        <p:txBody>
          <a:bodyPr/>
          <a:lstStyle>
            <a:lvl1pPr>
              <a:defRPr/>
            </a:lvl1pPr>
          </a:lstStyle>
          <a:p>
            <a:pPr>
              <a:defRPr/>
            </a:pPr>
            <a:fld id="{A916F523-C276-407A-BBE4-9DB1F08E39BC}" type="datetime1">
              <a:rPr lang="en-US" smtClean="0"/>
              <a:pPr>
                <a:defRPr/>
              </a:pPr>
              <a:t>12/1/2010</a:t>
            </a:fld>
            <a:endParaRPr lang="en-GB"/>
          </a:p>
        </p:txBody>
      </p:sp>
      <p:sp>
        <p:nvSpPr>
          <p:cNvPr id="4" name="Rectangle 9"/>
          <p:cNvSpPr>
            <a:spLocks noGrp="1" noChangeArrowheads="1"/>
          </p:cNvSpPr>
          <p:nvPr>
            <p:ph type="ftr" idx="11"/>
          </p:nvPr>
        </p:nvSpPr>
        <p:spPr>
          <a:ln/>
        </p:spPr>
        <p:txBody>
          <a:bodyPr/>
          <a:lstStyle>
            <a:lvl1pPr>
              <a:defRPr/>
            </a:lvl1pPr>
          </a:lstStyle>
          <a:p>
            <a:pPr>
              <a:defRPr/>
            </a:pPr>
            <a:r>
              <a:rPr lang="en-GB" smtClean="0"/>
              <a:t>Spam and Cybercrime</a:t>
            </a:r>
            <a:endParaRPr lang="en-GB"/>
          </a:p>
        </p:txBody>
      </p:sp>
      <p:sp>
        <p:nvSpPr>
          <p:cNvPr id="5" name="Rectangle 10"/>
          <p:cNvSpPr>
            <a:spLocks noGrp="1" noChangeArrowheads="1"/>
          </p:cNvSpPr>
          <p:nvPr>
            <p:ph type="sldNum" idx="12"/>
          </p:nvPr>
        </p:nvSpPr>
        <p:spPr>
          <a:ln/>
        </p:spPr>
        <p:txBody>
          <a:bodyPr/>
          <a:lstStyle>
            <a:lvl1pPr>
              <a:defRPr/>
            </a:lvl1pPr>
          </a:lstStyle>
          <a:p>
            <a:pPr>
              <a:defRPr/>
            </a:pPr>
            <a:fld id="{15ED07B6-4F8B-4A75-8967-0B9D2C1D8C59}"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E745CCDD-3D75-49AE-864E-A254363486A6}" type="datetime1">
              <a:rPr lang="en-US" smtClean="0"/>
              <a:pPr>
                <a:defRPr/>
              </a:pPr>
              <a:t>12/1/2010</a:t>
            </a:fld>
            <a:endParaRPr lang="en-GB" dirty="0"/>
          </a:p>
        </p:txBody>
      </p:sp>
      <p:sp>
        <p:nvSpPr>
          <p:cNvPr id="5" name="Footer Placeholder 4"/>
          <p:cNvSpPr>
            <a:spLocks noGrp="1"/>
          </p:cNvSpPr>
          <p:nvPr>
            <p:ph type="ftr" sz="quarter" idx="11"/>
          </p:nvPr>
        </p:nvSpPr>
        <p:spPr/>
        <p:txBody>
          <a:bodyPr/>
          <a:lstStyle/>
          <a:p>
            <a:pPr>
              <a:defRPr/>
            </a:pPr>
            <a:r>
              <a:rPr lang="en-GB" smtClean="0"/>
              <a:t>Spam and Cybercrime</a:t>
            </a:r>
            <a:endParaRPr lang="en-GB"/>
          </a:p>
        </p:txBody>
      </p:sp>
      <p:sp>
        <p:nvSpPr>
          <p:cNvPr id="6" name="Slide Number Placeholder 5"/>
          <p:cNvSpPr>
            <a:spLocks noGrp="1"/>
          </p:cNvSpPr>
          <p:nvPr>
            <p:ph type="sldNum" sz="quarter" idx="12"/>
          </p:nvPr>
        </p:nvSpPr>
        <p:spPr/>
        <p:txBody>
          <a:bodyPr/>
          <a:lstStyle/>
          <a:p>
            <a:pPr>
              <a:defRPr/>
            </a:pPr>
            <a:fld id="{C3261D9E-C143-464A-BEEB-8E77ED214114}" type="slidenum">
              <a:rPr lang="en-GB" smtClean="0"/>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5F5D2D12-6154-40E9-AE08-A687001CA859}" type="datetime1">
              <a:rPr lang="en-US" smtClean="0"/>
              <a:pPr>
                <a:defRPr/>
              </a:pPr>
              <a:t>12/1/2010</a:t>
            </a:fld>
            <a:endParaRPr lang="en-GB"/>
          </a:p>
        </p:txBody>
      </p:sp>
      <p:sp>
        <p:nvSpPr>
          <p:cNvPr id="5" name="Footer Placeholder 4"/>
          <p:cNvSpPr>
            <a:spLocks noGrp="1"/>
          </p:cNvSpPr>
          <p:nvPr>
            <p:ph type="ftr" sz="quarter" idx="11"/>
          </p:nvPr>
        </p:nvSpPr>
        <p:spPr/>
        <p:txBody>
          <a:bodyPr/>
          <a:lstStyle/>
          <a:p>
            <a:pPr>
              <a:defRPr/>
            </a:pPr>
            <a:r>
              <a:rPr lang="en-GB" smtClean="0"/>
              <a:t>Spam and Cybercrime</a:t>
            </a:r>
            <a:endParaRPr lang="en-GB"/>
          </a:p>
        </p:txBody>
      </p:sp>
      <p:sp>
        <p:nvSpPr>
          <p:cNvPr id="6" name="Slide Number Placeholder 5"/>
          <p:cNvSpPr>
            <a:spLocks noGrp="1"/>
          </p:cNvSpPr>
          <p:nvPr>
            <p:ph type="sldNum" sz="quarter" idx="12"/>
          </p:nvPr>
        </p:nvSpPr>
        <p:spPr/>
        <p:txBody>
          <a:bodyPr/>
          <a:lstStyle/>
          <a:p>
            <a:pPr>
              <a:defRPr/>
            </a:pPr>
            <a:fld id="{74FCA044-F034-434D-8A21-9575F46B9455}" type="slidenum">
              <a:rPr lang="en-GB" smtClean="0"/>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695D1991-8D40-4C53-80FB-062B2CD0A8B8}" type="datetime1">
              <a:rPr lang="en-US" smtClean="0"/>
              <a:pPr>
                <a:defRPr/>
              </a:pPr>
              <a:t>12/1/2010</a:t>
            </a:fld>
            <a:endParaRPr lang="en-GB"/>
          </a:p>
        </p:txBody>
      </p:sp>
      <p:sp>
        <p:nvSpPr>
          <p:cNvPr id="6" name="Footer Placeholder 5"/>
          <p:cNvSpPr>
            <a:spLocks noGrp="1"/>
          </p:cNvSpPr>
          <p:nvPr>
            <p:ph type="ftr" sz="quarter" idx="11"/>
          </p:nvPr>
        </p:nvSpPr>
        <p:spPr/>
        <p:txBody>
          <a:bodyPr/>
          <a:lstStyle/>
          <a:p>
            <a:pPr>
              <a:defRPr/>
            </a:pPr>
            <a:r>
              <a:rPr lang="en-GB" smtClean="0"/>
              <a:t>Spam and Cybercrime</a:t>
            </a:r>
            <a:endParaRPr lang="en-GB"/>
          </a:p>
        </p:txBody>
      </p:sp>
      <p:sp>
        <p:nvSpPr>
          <p:cNvPr id="7" name="Slide Number Placeholder 6"/>
          <p:cNvSpPr>
            <a:spLocks noGrp="1"/>
          </p:cNvSpPr>
          <p:nvPr>
            <p:ph type="sldNum" sz="quarter" idx="12"/>
          </p:nvPr>
        </p:nvSpPr>
        <p:spPr/>
        <p:txBody>
          <a:bodyPr/>
          <a:lstStyle/>
          <a:p>
            <a:pPr>
              <a:defRPr/>
            </a:pPr>
            <a:fld id="{EF97B9EA-6776-4C39-B3AE-D95097CAE319}" type="slidenum">
              <a:rPr lang="en-GB" smtClean="0"/>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96F7F4D2-65CA-4257-A66A-E05A0BA67EAF}" type="datetime1">
              <a:rPr lang="en-US" smtClean="0"/>
              <a:pPr>
                <a:defRPr/>
              </a:pPr>
              <a:t>12/1/2010</a:t>
            </a:fld>
            <a:endParaRPr lang="en-GB"/>
          </a:p>
        </p:txBody>
      </p:sp>
      <p:sp>
        <p:nvSpPr>
          <p:cNvPr id="8" name="Footer Placeholder 7"/>
          <p:cNvSpPr>
            <a:spLocks noGrp="1"/>
          </p:cNvSpPr>
          <p:nvPr>
            <p:ph type="ftr" sz="quarter" idx="11"/>
          </p:nvPr>
        </p:nvSpPr>
        <p:spPr/>
        <p:txBody>
          <a:bodyPr/>
          <a:lstStyle/>
          <a:p>
            <a:pPr>
              <a:defRPr/>
            </a:pPr>
            <a:r>
              <a:rPr lang="en-GB" smtClean="0"/>
              <a:t>Spam and Cybercrime</a:t>
            </a:r>
            <a:endParaRPr lang="en-GB"/>
          </a:p>
        </p:txBody>
      </p:sp>
      <p:sp>
        <p:nvSpPr>
          <p:cNvPr id="9" name="Slide Number Placeholder 8"/>
          <p:cNvSpPr>
            <a:spLocks noGrp="1"/>
          </p:cNvSpPr>
          <p:nvPr>
            <p:ph type="sldNum" sz="quarter" idx="12"/>
          </p:nvPr>
        </p:nvSpPr>
        <p:spPr/>
        <p:txBody>
          <a:bodyPr/>
          <a:lstStyle/>
          <a:p>
            <a:pPr>
              <a:defRPr/>
            </a:pPr>
            <a:fld id="{3AD99304-C6A5-48D0-BF62-0BB00E0B0565}" type="slidenum">
              <a:rPr lang="en-GB" smtClean="0"/>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3574B226-2B11-4A8B-B924-4AC05C00D3EC}" type="datetime1">
              <a:rPr lang="en-US" smtClean="0"/>
              <a:pPr>
                <a:defRPr/>
              </a:pPr>
              <a:t>12/1/2010</a:t>
            </a:fld>
            <a:endParaRPr lang="en-GB"/>
          </a:p>
        </p:txBody>
      </p:sp>
      <p:sp>
        <p:nvSpPr>
          <p:cNvPr id="4" name="Footer Placeholder 3"/>
          <p:cNvSpPr>
            <a:spLocks noGrp="1"/>
          </p:cNvSpPr>
          <p:nvPr>
            <p:ph type="ftr" sz="quarter" idx="11"/>
          </p:nvPr>
        </p:nvSpPr>
        <p:spPr/>
        <p:txBody>
          <a:bodyPr/>
          <a:lstStyle/>
          <a:p>
            <a:pPr>
              <a:defRPr/>
            </a:pPr>
            <a:r>
              <a:rPr lang="en-GB" smtClean="0"/>
              <a:t>Spam and Cybercrime</a:t>
            </a:r>
            <a:endParaRPr lang="en-GB"/>
          </a:p>
        </p:txBody>
      </p:sp>
      <p:sp>
        <p:nvSpPr>
          <p:cNvPr id="5" name="Slide Number Placeholder 4"/>
          <p:cNvSpPr>
            <a:spLocks noGrp="1"/>
          </p:cNvSpPr>
          <p:nvPr>
            <p:ph type="sldNum" sz="quarter" idx="12"/>
          </p:nvPr>
        </p:nvSpPr>
        <p:spPr/>
        <p:txBody>
          <a:bodyPr/>
          <a:lstStyle/>
          <a:p>
            <a:pPr>
              <a:defRPr/>
            </a:pPr>
            <a:fld id="{37AE2A7E-592F-4FE6-B6ED-C51684B72D1F}" type="slidenum">
              <a:rPr lang="en-GB" smtClean="0"/>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093A489-8AE7-4A1F-882E-BDAEAB3D1A84}" type="datetime1">
              <a:rPr lang="en-US" smtClean="0"/>
              <a:pPr>
                <a:defRPr/>
              </a:pPr>
              <a:t>12/1/2010</a:t>
            </a:fld>
            <a:endParaRPr lang="en-GB"/>
          </a:p>
        </p:txBody>
      </p:sp>
      <p:sp>
        <p:nvSpPr>
          <p:cNvPr id="3" name="Footer Placeholder 2"/>
          <p:cNvSpPr>
            <a:spLocks noGrp="1"/>
          </p:cNvSpPr>
          <p:nvPr>
            <p:ph type="ftr" sz="quarter" idx="11"/>
          </p:nvPr>
        </p:nvSpPr>
        <p:spPr/>
        <p:txBody>
          <a:bodyPr/>
          <a:lstStyle/>
          <a:p>
            <a:pPr>
              <a:defRPr/>
            </a:pPr>
            <a:r>
              <a:rPr lang="en-GB" smtClean="0"/>
              <a:t>Spam and Cybercrime</a:t>
            </a:r>
            <a:endParaRPr lang="en-GB"/>
          </a:p>
        </p:txBody>
      </p:sp>
      <p:sp>
        <p:nvSpPr>
          <p:cNvPr id="4" name="Slide Number Placeholder 3"/>
          <p:cNvSpPr>
            <a:spLocks noGrp="1"/>
          </p:cNvSpPr>
          <p:nvPr>
            <p:ph type="sldNum" sz="quarter" idx="12"/>
          </p:nvPr>
        </p:nvSpPr>
        <p:spPr/>
        <p:txBody>
          <a:bodyPr/>
          <a:lstStyle/>
          <a:p>
            <a:pPr>
              <a:defRPr/>
            </a:pPr>
            <a:fld id="{63F28411-9BAD-49C4-B2FA-A9DB2270E460}" type="slidenum">
              <a:rPr lang="en-GB"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60D59584-6B8E-410A-9AB2-E064145231F5}" type="datetime1">
              <a:rPr lang="en-US" smtClean="0"/>
              <a:pPr>
                <a:defRPr/>
              </a:pPr>
              <a:t>12/1/2010</a:t>
            </a:fld>
            <a:endParaRPr lang="en-GB"/>
          </a:p>
        </p:txBody>
      </p:sp>
      <p:sp>
        <p:nvSpPr>
          <p:cNvPr id="6" name="Footer Placeholder 5"/>
          <p:cNvSpPr>
            <a:spLocks noGrp="1"/>
          </p:cNvSpPr>
          <p:nvPr>
            <p:ph type="ftr" sz="quarter" idx="11"/>
          </p:nvPr>
        </p:nvSpPr>
        <p:spPr/>
        <p:txBody>
          <a:bodyPr/>
          <a:lstStyle/>
          <a:p>
            <a:pPr>
              <a:defRPr/>
            </a:pPr>
            <a:r>
              <a:rPr lang="en-GB" smtClean="0"/>
              <a:t>Spam and Cybercrime</a:t>
            </a:r>
            <a:endParaRPr lang="en-GB"/>
          </a:p>
        </p:txBody>
      </p:sp>
      <p:sp>
        <p:nvSpPr>
          <p:cNvPr id="7" name="Slide Number Placeholder 6"/>
          <p:cNvSpPr>
            <a:spLocks noGrp="1"/>
          </p:cNvSpPr>
          <p:nvPr>
            <p:ph type="sldNum" sz="quarter" idx="12"/>
          </p:nvPr>
        </p:nvSpPr>
        <p:spPr/>
        <p:txBody>
          <a:bodyPr/>
          <a:lstStyle/>
          <a:p>
            <a:pPr>
              <a:defRPr/>
            </a:pPr>
            <a:fld id="{E106E02B-CF84-420F-AEA5-506DA89E97E5}" type="slidenum">
              <a:rPr lang="en-GB" smtClean="0"/>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D42BBEEC-F168-468C-8870-3DE8E04995CC}" type="datetime1">
              <a:rPr lang="en-US" smtClean="0"/>
              <a:pPr>
                <a:defRPr/>
              </a:pPr>
              <a:t>12/1/2010</a:t>
            </a:fld>
            <a:endParaRPr lang="en-GB"/>
          </a:p>
        </p:txBody>
      </p:sp>
      <p:sp>
        <p:nvSpPr>
          <p:cNvPr id="6" name="Footer Placeholder 5"/>
          <p:cNvSpPr>
            <a:spLocks noGrp="1"/>
          </p:cNvSpPr>
          <p:nvPr>
            <p:ph type="ftr" sz="quarter" idx="11"/>
          </p:nvPr>
        </p:nvSpPr>
        <p:spPr/>
        <p:txBody>
          <a:bodyPr/>
          <a:lstStyle/>
          <a:p>
            <a:pPr>
              <a:defRPr/>
            </a:pPr>
            <a:r>
              <a:rPr lang="en-GB" smtClean="0"/>
              <a:t>Spam and Cybercrime</a:t>
            </a:r>
            <a:endParaRPr lang="en-GB"/>
          </a:p>
        </p:txBody>
      </p:sp>
      <p:sp>
        <p:nvSpPr>
          <p:cNvPr id="7" name="Slide Number Placeholder 6"/>
          <p:cNvSpPr>
            <a:spLocks noGrp="1"/>
          </p:cNvSpPr>
          <p:nvPr>
            <p:ph type="sldNum" sz="quarter" idx="12"/>
          </p:nvPr>
        </p:nvSpPr>
        <p:spPr/>
        <p:txBody>
          <a:bodyPr/>
          <a:lstStyle/>
          <a:p>
            <a:pPr>
              <a:defRPr/>
            </a:pPr>
            <a:fld id="{DD1A1D1B-E94A-4D4A-B156-6E0615D5C01C}" type="slidenum">
              <a:rPr lang="en-GB" smtClean="0"/>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400">
                <a:solidFill>
                  <a:schemeClr val="tx1">
                    <a:tint val="75000"/>
                  </a:schemeClr>
                </a:solidFill>
                <a:latin typeface="+mn-lt"/>
              </a:defRPr>
            </a:lvl1pPr>
          </a:lstStyle>
          <a:p>
            <a:pPr>
              <a:defRPr/>
            </a:pPr>
            <a:fld id="{E59A0E25-5997-4581-9017-174B79952E77}" type="datetime1">
              <a:rPr lang="en-US" smtClean="0"/>
              <a:pPr>
                <a:defRPr/>
              </a:pPr>
              <a:t>12/1/2010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400">
                <a:solidFill>
                  <a:schemeClr val="tx1">
                    <a:tint val="75000"/>
                  </a:schemeClr>
                </a:solidFill>
                <a:latin typeface="+mn-lt"/>
              </a:defRPr>
            </a:lvl1pPr>
          </a:lstStyle>
          <a:p>
            <a:pPr>
              <a:defRPr/>
            </a:pPr>
            <a:r>
              <a:rPr lang="en-GB" smtClean="0"/>
              <a:t>Spam and Cybercrime</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tint val="75000"/>
                  </a:schemeClr>
                </a:solidFill>
                <a:latin typeface="+mn-lt"/>
              </a:defRPr>
            </a:lvl1pPr>
          </a:lstStyle>
          <a:p>
            <a:pPr>
              <a:defRPr/>
            </a:pPr>
            <a:fld id="{8A622DC8-1389-4ED0-A824-31CCA606BE10}" type="slidenum">
              <a:rPr lang="en-GB" smtClean="0"/>
              <a:pPr>
                <a:defRPr/>
              </a:pPr>
              <a:t>‹#›</a:t>
            </a:fld>
            <a:endParaRPr lang="en-GB"/>
          </a:p>
        </p:txBody>
      </p:sp>
    </p:spTree>
  </p:cSld>
  <p:clrMap bg1="dk1" tx1="lt1" bg2="dk2" tx2="lt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rtal.acm.org/citation.cfm?id=1455770.1455774"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wmf"/><Relationship Id="rId7" Type="http://schemas.openxmlformats.org/officeDocument/2006/relationships/image" Target="../media/image11.wmf"/><Relationship Id="rId2" Type="http://schemas.openxmlformats.org/officeDocument/2006/relationships/image" Target="../media/image6.wmf"/><Relationship Id="rId1" Type="http://schemas.openxmlformats.org/officeDocument/2006/relationships/slideLayout" Target="../slideLayouts/slideLayout2.xml"/><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ctrTitle"/>
          </p:nvPr>
        </p:nvSpPr>
        <p:spPr>
          <a:xfrm>
            <a:off x="685800" y="2480717"/>
            <a:ext cx="7772400" cy="769441"/>
          </a:xfrm>
        </p:spPr>
        <p:txBody>
          <a:bodyPr wrap="square">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Spam and Cybercrime</a:t>
            </a:r>
          </a:p>
        </p:txBody>
      </p:sp>
      <p:sp>
        <p:nvSpPr>
          <p:cNvPr id="4098" name="Date Placeholder 2"/>
          <p:cNvSpPr>
            <a:spLocks noGrp="1"/>
          </p:cNvSpPr>
          <p:nvPr>
            <p:ph type="dt" sz="half" idx="10"/>
          </p:nvPr>
        </p:nvSpPr>
        <p:spPr>
          <a:noFill/>
        </p:spPr>
        <p:txBody>
          <a:bodyPr/>
          <a:lstStyle/>
          <a:p>
            <a:fld id="{FEDE7E17-8C41-4301-9B96-C3A3066B890B}" type="datetime1">
              <a:rPr lang="en-US" smtClean="0"/>
              <a:pPr/>
              <a:t>12/1/2010</a:t>
            </a:fld>
            <a:endParaRPr lang="en-GB"/>
          </a:p>
        </p:txBody>
      </p:sp>
      <p:sp>
        <p:nvSpPr>
          <p:cNvPr id="4099" name="Footer Placeholder 3"/>
          <p:cNvSpPr>
            <a:spLocks noGrp="1"/>
          </p:cNvSpPr>
          <p:nvPr>
            <p:ph type="ftr" sz="quarter" idx="11"/>
          </p:nvPr>
        </p:nvSpPr>
        <p:spPr>
          <a:noFill/>
        </p:spPr>
        <p:txBody>
          <a:bodyPr/>
          <a:lstStyle/>
          <a:p>
            <a:r>
              <a:rPr lang="en-GB" smtClean="0"/>
              <a:t>Spam and Cybercrime</a:t>
            </a:r>
            <a:endParaRPr lang="en-GB"/>
          </a:p>
        </p:txBody>
      </p:sp>
      <p:sp>
        <p:nvSpPr>
          <p:cNvPr id="4100" name="Slide Number Placeholder 4"/>
          <p:cNvSpPr>
            <a:spLocks noGrp="1"/>
          </p:cNvSpPr>
          <p:nvPr>
            <p:ph type="sldNum" sz="quarter" idx="12"/>
          </p:nvPr>
        </p:nvSpPr>
        <p:spPr>
          <a:noFill/>
        </p:spPr>
        <p:txBody>
          <a:bodyPr/>
          <a:lstStyle/>
          <a:p>
            <a:fld id="{BB56C873-AF7E-4F3C-B85F-951187DB828B}" type="slidenum">
              <a:rPr lang="en-GB" smtClean="0"/>
              <a:pPr/>
              <a:t>1</a:t>
            </a:fld>
            <a:endParaRPr lang="en-GB"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SenderID</a:t>
            </a:r>
            <a:r>
              <a:rPr lang="en-US" dirty="0" smtClean="0"/>
              <a:t> vs. DKIM</a:t>
            </a:r>
            <a:endParaRPr lang="en-US" dirty="0"/>
          </a:p>
        </p:txBody>
      </p:sp>
      <p:sp>
        <p:nvSpPr>
          <p:cNvPr id="7" name="Text Placeholder 6"/>
          <p:cNvSpPr>
            <a:spLocks noGrp="1"/>
          </p:cNvSpPr>
          <p:nvPr>
            <p:ph type="body" idx="1"/>
          </p:nvPr>
        </p:nvSpPr>
        <p:spPr>
          <a:xfrm>
            <a:off x="457200" y="1219200"/>
            <a:ext cx="4040188" cy="639762"/>
          </a:xfrm>
        </p:spPr>
        <p:txBody>
          <a:bodyPr/>
          <a:lstStyle/>
          <a:p>
            <a:r>
              <a:rPr lang="en-US" sz="2800" dirty="0" err="1" smtClean="0">
                <a:solidFill>
                  <a:schemeClr val="accent6"/>
                </a:solidFill>
              </a:rPr>
              <a:t>SenderID</a:t>
            </a:r>
            <a:endParaRPr lang="en-US" sz="2800" dirty="0">
              <a:solidFill>
                <a:schemeClr val="accent6"/>
              </a:solidFill>
            </a:endParaRPr>
          </a:p>
        </p:txBody>
      </p:sp>
      <p:sp>
        <p:nvSpPr>
          <p:cNvPr id="8" name="Content Placeholder 7"/>
          <p:cNvSpPr>
            <a:spLocks noGrp="1"/>
          </p:cNvSpPr>
          <p:nvPr>
            <p:ph sz="half" idx="2"/>
          </p:nvPr>
        </p:nvSpPr>
        <p:spPr>
          <a:xfrm>
            <a:off x="457200" y="1951037"/>
            <a:ext cx="4040188" cy="4449763"/>
          </a:xfrm>
        </p:spPr>
        <p:txBody>
          <a:bodyPr>
            <a:normAutofit lnSpcReduction="10000"/>
          </a:bodyPr>
          <a:lstStyle/>
          <a:p>
            <a:r>
              <a:rPr lang="en-US" dirty="0" smtClean="0"/>
              <a:t>Sending MTA authentication</a:t>
            </a:r>
          </a:p>
          <a:p>
            <a:r>
              <a:rPr lang="en-US" dirty="0" smtClean="0"/>
              <a:t>Channel based</a:t>
            </a:r>
          </a:p>
          <a:p>
            <a:r>
              <a:rPr lang="en-US" dirty="0" smtClean="0"/>
              <a:t>Simple implementation</a:t>
            </a:r>
          </a:p>
          <a:p>
            <a:r>
              <a:rPr lang="en-US" dirty="0" smtClean="0"/>
              <a:t>Message integrity not protected</a:t>
            </a:r>
          </a:p>
          <a:p>
            <a:r>
              <a:rPr lang="en-US" dirty="0" smtClean="0"/>
              <a:t>Mail forwarding not supported</a:t>
            </a:r>
          </a:p>
          <a:p>
            <a:r>
              <a:rPr lang="en-US" dirty="0" smtClean="0"/>
              <a:t>Vulnerable to DNS cache poisoning</a:t>
            </a:r>
          </a:p>
          <a:p>
            <a:r>
              <a:rPr lang="en-US" dirty="0" smtClean="0"/>
              <a:t>Vulnerable to IP source spoofing</a:t>
            </a:r>
          </a:p>
        </p:txBody>
      </p:sp>
      <p:sp>
        <p:nvSpPr>
          <p:cNvPr id="9" name="Text Placeholder 8"/>
          <p:cNvSpPr>
            <a:spLocks noGrp="1"/>
          </p:cNvSpPr>
          <p:nvPr>
            <p:ph type="body" sz="quarter" idx="3"/>
          </p:nvPr>
        </p:nvSpPr>
        <p:spPr>
          <a:xfrm>
            <a:off x="4645025" y="1219200"/>
            <a:ext cx="4041775" cy="639762"/>
          </a:xfrm>
        </p:spPr>
        <p:txBody>
          <a:bodyPr>
            <a:normAutofit/>
          </a:bodyPr>
          <a:lstStyle/>
          <a:p>
            <a:r>
              <a:rPr lang="en-US" sz="2800" dirty="0" smtClean="0">
                <a:solidFill>
                  <a:schemeClr val="accent6"/>
                </a:solidFill>
              </a:rPr>
              <a:t>DKIM</a:t>
            </a:r>
            <a:endParaRPr lang="en-US" sz="2800" dirty="0">
              <a:solidFill>
                <a:schemeClr val="accent6"/>
              </a:solidFill>
            </a:endParaRPr>
          </a:p>
        </p:txBody>
      </p:sp>
      <p:sp>
        <p:nvSpPr>
          <p:cNvPr id="10" name="Content Placeholder 9"/>
          <p:cNvSpPr>
            <a:spLocks noGrp="1"/>
          </p:cNvSpPr>
          <p:nvPr>
            <p:ph sz="quarter" idx="4"/>
          </p:nvPr>
        </p:nvSpPr>
        <p:spPr>
          <a:xfrm>
            <a:off x="4645025" y="1951037"/>
            <a:ext cx="4041775" cy="4449763"/>
          </a:xfrm>
        </p:spPr>
        <p:txBody>
          <a:bodyPr/>
          <a:lstStyle/>
          <a:p>
            <a:r>
              <a:rPr lang="en-US" dirty="0" smtClean="0"/>
              <a:t>Sending MTA authentication</a:t>
            </a:r>
          </a:p>
          <a:p>
            <a:r>
              <a:rPr lang="en-US" dirty="0" smtClean="0"/>
              <a:t>Object based</a:t>
            </a:r>
          </a:p>
          <a:p>
            <a:r>
              <a:rPr lang="en-US" dirty="0" smtClean="0"/>
              <a:t>Cryptographic assurance</a:t>
            </a:r>
          </a:p>
          <a:p>
            <a:r>
              <a:rPr lang="en-US" dirty="0" smtClean="0"/>
              <a:t>Protection of message integrity</a:t>
            </a:r>
          </a:p>
          <a:p>
            <a:r>
              <a:rPr lang="en-US" dirty="0" smtClean="0"/>
              <a:t>Supports mail forwarding</a:t>
            </a:r>
          </a:p>
          <a:p>
            <a:r>
              <a:rPr lang="en-US" dirty="0" smtClean="0"/>
              <a:t>Vulnerable to DNS cache poisoning</a:t>
            </a:r>
          </a:p>
        </p:txBody>
      </p:sp>
      <p:sp>
        <p:nvSpPr>
          <p:cNvPr id="4" name="Date Placeholder 3"/>
          <p:cNvSpPr>
            <a:spLocks noGrp="1"/>
          </p:cNvSpPr>
          <p:nvPr>
            <p:ph type="dt" sz="half" idx="10"/>
          </p:nvPr>
        </p:nvSpPr>
        <p:spPr/>
        <p:txBody>
          <a:bodyPr/>
          <a:lstStyle/>
          <a:p>
            <a:pPr>
              <a:defRPr/>
            </a:pPr>
            <a:fld id="{28BF1129-6397-4998-AF4E-0A2ED21DB3DF}" type="datetime1">
              <a:rPr lang="en-US" smtClean="0"/>
              <a:pPr>
                <a:defRPr/>
              </a:pPr>
              <a:t>12/1/2010</a:t>
            </a:fld>
            <a:endParaRPr lang="en-GB" dirty="0"/>
          </a:p>
        </p:txBody>
      </p:sp>
      <p:sp>
        <p:nvSpPr>
          <p:cNvPr id="5" name="Footer Placeholder 4"/>
          <p:cNvSpPr>
            <a:spLocks noGrp="1"/>
          </p:cNvSpPr>
          <p:nvPr>
            <p:ph type="ftr" sz="quarter" idx="11"/>
          </p:nvPr>
        </p:nvSpPr>
        <p:spPr/>
        <p:txBody>
          <a:bodyPr/>
          <a:lstStyle/>
          <a:p>
            <a:pPr>
              <a:defRPr/>
            </a:pPr>
            <a:r>
              <a:rPr lang="en-GB" smtClean="0"/>
              <a:t>Spam and Cybercrime</a:t>
            </a:r>
            <a:endParaRPr lang="en-GB"/>
          </a:p>
        </p:txBody>
      </p:sp>
      <p:sp>
        <p:nvSpPr>
          <p:cNvPr id="6" name="Slide Number Placeholder 5"/>
          <p:cNvSpPr>
            <a:spLocks noGrp="1"/>
          </p:cNvSpPr>
          <p:nvPr>
            <p:ph type="sldNum" sz="quarter" idx="12"/>
          </p:nvPr>
        </p:nvSpPr>
        <p:spPr/>
        <p:txBody>
          <a:bodyPr/>
          <a:lstStyle/>
          <a:p>
            <a:pPr>
              <a:defRPr/>
            </a:pPr>
            <a:fld id="{C3261D9E-C143-464A-BEEB-8E77ED214114}" type="slidenum">
              <a:rPr lang="en-GB" smtClean="0"/>
              <a:pPr>
                <a:defRPr/>
              </a:pPr>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Cybercrime</a:t>
            </a:r>
            <a:endParaRPr lang="en-US" dirty="0"/>
          </a:p>
        </p:txBody>
      </p:sp>
      <p:sp>
        <p:nvSpPr>
          <p:cNvPr id="7" name="Content Placeholder 6"/>
          <p:cNvSpPr>
            <a:spLocks noGrp="1"/>
          </p:cNvSpPr>
          <p:nvPr>
            <p:ph idx="1"/>
          </p:nvPr>
        </p:nvSpPr>
        <p:spPr/>
        <p:txBody>
          <a:bodyPr numCol="1">
            <a:normAutofit fontScale="85000" lnSpcReduction="20000"/>
          </a:bodyPr>
          <a:lstStyle/>
          <a:p>
            <a:pPr>
              <a:lnSpc>
                <a:spcPct val="120000"/>
              </a:lnSpc>
            </a:pPr>
            <a:r>
              <a:rPr lang="en-US" dirty="0" smtClean="0">
                <a:solidFill>
                  <a:schemeClr val="tx1"/>
                </a:solidFill>
              </a:rPr>
              <a:t>Symantec’s definition:</a:t>
            </a:r>
          </a:p>
          <a:p>
            <a:pPr lvl="1">
              <a:lnSpc>
                <a:spcPct val="120000"/>
              </a:lnSpc>
            </a:pPr>
            <a:r>
              <a:rPr lang="en-US" dirty="0" smtClean="0">
                <a:solidFill>
                  <a:schemeClr val="accent6"/>
                </a:solidFill>
              </a:rPr>
              <a:t>Cybercrime is any crime that is committed using a computer, network, or hardware device. The computer or device may be the agent of the crime, the facilitator of the crime, or the target of the crime. The crime may take place on the computer alone or in addition to other locations.</a:t>
            </a:r>
          </a:p>
          <a:p>
            <a:pPr>
              <a:lnSpc>
                <a:spcPct val="120000"/>
              </a:lnSpc>
            </a:pPr>
            <a:r>
              <a:rPr lang="en-US" dirty="0" smtClean="0">
                <a:solidFill>
                  <a:schemeClr val="tx1"/>
                </a:solidFill>
              </a:rPr>
              <a:t>Enablers of cybercrime</a:t>
            </a:r>
          </a:p>
          <a:p>
            <a:pPr lvl="1">
              <a:lnSpc>
                <a:spcPct val="120000"/>
              </a:lnSpc>
            </a:pPr>
            <a:r>
              <a:rPr lang="en-US" dirty="0" smtClean="0">
                <a:solidFill>
                  <a:schemeClr val="tx1"/>
                </a:solidFill>
              </a:rPr>
              <a:t>Software vulnerabilities</a:t>
            </a:r>
          </a:p>
          <a:p>
            <a:pPr lvl="1">
              <a:lnSpc>
                <a:spcPct val="120000"/>
              </a:lnSpc>
            </a:pPr>
            <a:r>
              <a:rPr lang="en-US" dirty="0" smtClean="0">
                <a:solidFill>
                  <a:schemeClr val="tx1"/>
                </a:solidFill>
              </a:rPr>
              <a:t>Online shopping and access to financial accounts</a:t>
            </a:r>
          </a:p>
          <a:p>
            <a:pPr lvl="1">
              <a:lnSpc>
                <a:spcPct val="120000"/>
              </a:lnSpc>
            </a:pPr>
            <a:r>
              <a:rPr lang="en-US" dirty="0" smtClean="0">
                <a:solidFill>
                  <a:schemeClr val="tx1"/>
                </a:solidFill>
              </a:rPr>
              <a:t>Countries with lax or corrupt law enforcement</a:t>
            </a:r>
          </a:p>
          <a:p>
            <a:pPr>
              <a:lnSpc>
                <a:spcPct val="120000"/>
              </a:lnSpc>
              <a:buNone/>
            </a:pPr>
            <a:endParaRPr lang="en-US" dirty="0" smtClean="0">
              <a:solidFill>
                <a:schemeClr val="tx1"/>
              </a:solidFill>
            </a:endParaRPr>
          </a:p>
        </p:txBody>
      </p:sp>
      <p:sp>
        <p:nvSpPr>
          <p:cNvPr id="3" name="Date Placeholder 2"/>
          <p:cNvSpPr>
            <a:spLocks noGrp="1"/>
          </p:cNvSpPr>
          <p:nvPr>
            <p:ph type="dt" idx="10"/>
          </p:nvPr>
        </p:nvSpPr>
        <p:spPr/>
        <p:txBody>
          <a:bodyPr/>
          <a:lstStyle/>
          <a:p>
            <a:pPr>
              <a:defRPr/>
            </a:pPr>
            <a:fld id="{2F49B527-5773-4657-AEA7-8BF88B153AA0}" type="datetime1">
              <a:rPr lang="en-US" smtClean="0"/>
              <a:pPr>
                <a:defRPr/>
              </a:pPr>
              <a:t>12/1/2010</a:t>
            </a:fld>
            <a:endParaRPr lang="en-GB" dirty="0"/>
          </a:p>
        </p:txBody>
      </p:sp>
      <p:sp>
        <p:nvSpPr>
          <p:cNvPr id="4" name="Footer Placeholder 3"/>
          <p:cNvSpPr>
            <a:spLocks noGrp="1"/>
          </p:cNvSpPr>
          <p:nvPr>
            <p:ph type="ftr" idx="11"/>
          </p:nvPr>
        </p:nvSpPr>
        <p:spPr/>
        <p:txBody>
          <a:bodyPr/>
          <a:lstStyle/>
          <a:p>
            <a:pPr>
              <a:defRPr/>
            </a:pPr>
            <a:r>
              <a:rPr lang="en-GB" smtClean="0"/>
              <a:t>Spam and Cybercrime</a:t>
            </a:r>
            <a:endParaRPr lang="en-GB" dirty="0"/>
          </a:p>
        </p:txBody>
      </p:sp>
      <p:sp>
        <p:nvSpPr>
          <p:cNvPr id="5" name="Slide Number Placeholder 4"/>
          <p:cNvSpPr>
            <a:spLocks noGrp="1"/>
          </p:cNvSpPr>
          <p:nvPr>
            <p:ph type="sldNum" idx="12"/>
          </p:nvPr>
        </p:nvSpPr>
        <p:spPr/>
        <p:txBody>
          <a:bodyPr/>
          <a:lstStyle/>
          <a:p>
            <a:pPr>
              <a:defRPr/>
            </a:pPr>
            <a:fld id="{15ED07B6-4F8B-4A75-8967-0B9D2C1D8C59}" type="slidenum">
              <a:rPr lang="en-GB" smtClean="0"/>
              <a:pPr>
                <a:defRPr/>
              </a:pPr>
              <a:t>11</a:t>
            </a:fld>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Cards</a:t>
            </a:r>
            <a:endParaRPr lang="en-US" dirty="0"/>
          </a:p>
        </p:txBody>
      </p:sp>
      <p:sp>
        <p:nvSpPr>
          <p:cNvPr id="3" name="Content Placeholder 2"/>
          <p:cNvSpPr>
            <a:spLocks noGrp="1"/>
          </p:cNvSpPr>
          <p:nvPr>
            <p:ph idx="1"/>
          </p:nvPr>
        </p:nvSpPr>
        <p:spPr>
          <a:xfrm>
            <a:off x="457200" y="1143000"/>
            <a:ext cx="8228013" cy="5257800"/>
          </a:xfrm>
        </p:spPr>
        <p:txBody>
          <a:bodyPr>
            <a:normAutofit fontScale="70000" lnSpcReduction="20000"/>
          </a:bodyPr>
          <a:lstStyle/>
          <a:p>
            <a:pPr>
              <a:lnSpc>
                <a:spcPct val="120000"/>
              </a:lnSpc>
            </a:pPr>
            <a:r>
              <a:rPr lang="en-US" dirty="0" smtClean="0"/>
              <a:t>Credit card information</a:t>
            </a:r>
          </a:p>
          <a:p>
            <a:pPr lvl="1">
              <a:lnSpc>
                <a:spcPct val="120000"/>
              </a:lnSpc>
            </a:pPr>
            <a:r>
              <a:rPr lang="en-US" dirty="0" smtClean="0"/>
              <a:t>Supposed to be kept secret</a:t>
            </a:r>
          </a:p>
          <a:p>
            <a:pPr lvl="1">
              <a:lnSpc>
                <a:spcPct val="120000"/>
              </a:lnSpc>
            </a:pPr>
            <a:r>
              <a:rPr lang="en-US" dirty="0" smtClean="0"/>
              <a:t>Shared with multiple merchants</a:t>
            </a:r>
          </a:p>
          <a:p>
            <a:pPr lvl="1">
              <a:lnSpc>
                <a:spcPct val="120000"/>
              </a:lnSpc>
            </a:pPr>
            <a:r>
              <a:rPr lang="en-US" dirty="0" smtClean="0"/>
              <a:t>Transmitted often insecurely</a:t>
            </a:r>
          </a:p>
          <a:p>
            <a:pPr lvl="1">
              <a:lnSpc>
                <a:spcPct val="120000"/>
              </a:lnSpc>
            </a:pPr>
            <a:r>
              <a:rPr lang="en-US" dirty="0" smtClean="0"/>
              <a:t>Low entropy of the credit card number (first four digits denote financial institution)</a:t>
            </a:r>
          </a:p>
          <a:p>
            <a:pPr>
              <a:lnSpc>
                <a:spcPct val="120000"/>
              </a:lnSpc>
            </a:pPr>
            <a:r>
              <a:rPr lang="en-US" dirty="0" smtClean="0"/>
              <a:t>Advantage</a:t>
            </a:r>
          </a:p>
          <a:p>
            <a:pPr lvl="1">
              <a:lnSpc>
                <a:spcPct val="120000"/>
              </a:lnSpc>
            </a:pPr>
            <a:r>
              <a:rPr lang="en-US" dirty="0" smtClean="0"/>
              <a:t>Simple scheme for users, banks, and merchants</a:t>
            </a:r>
          </a:p>
          <a:p>
            <a:pPr>
              <a:lnSpc>
                <a:spcPct val="120000"/>
              </a:lnSpc>
            </a:pPr>
            <a:r>
              <a:rPr lang="en-US" dirty="0" smtClean="0"/>
              <a:t>Disadvantage</a:t>
            </a:r>
          </a:p>
          <a:p>
            <a:pPr lvl="1">
              <a:lnSpc>
                <a:spcPct val="120000"/>
              </a:lnSpc>
            </a:pPr>
            <a:r>
              <a:rPr lang="en-US" dirty="0" smtClean="0"/>
              <a:t>Fraud easy to commit</a:t>
            </a:r>
          </a:p>
          <a:p>
            <a:pPr>
              <a:lnSpc>
                <a:spcPct val="120000"/>
              </a:lnSpc>
            </a:pPr>
            <a:r>
              <a:rPr lang="en-US" dirty="0" smtClean="0"/>
              <a:t>Tradeoff</a:t>
            </a:r>
          </a:p>
          <a:p>
            <a:pPr lvl="1">
              <a:lnSpc>
                <a:spcPct val="120000"/>
              </a:lnSpc>
            </a:pPr>
            <a:r>
              <a:rPr lang="en-US" dirty="0" smtClean="0"/>
              <a:t>No security measures to facilitate use</a:t>
            </a:r>
          </a:p>
          <a:p>
            <a:pPr lvl="1">
              <a:lnSpc>
                <a:spcPct val="120000"/>
              </a:lnSpc>
            </a:pPr>
            <a:r>
              <a:rPr lang="en-US" dirty="0" smtClean="0"/>
              <a:t>Private customers and merchants held harmless</a:t>
            </a:r>
          </a:p>
          <a:p>
            <a:pPr lvl="1">
              <a:lnSpc>
                <a:spcPct val="120000"/>
              </a:lnSpc>
            </a:pPr>
            <a:r>
              <a:rPr lang="en-US" dirty="0" smtClean="0"/>
              <a:t>Transaction fee covers bank fraud losses</a:t>
            </a:r>
          </a:p>
        </p:txBody>
      </p:sp>
      <p:sp>
        <p:nvSpPr>
          <p:cNvPr id="4" name="Date Placeholder 3"/>
          <p:cNvSpPr>
            <a:spLocks noGrp="1"/>
          </p:cNvSpPr>
          <p:nvPr>
            <p:ph type="dt" idx="10"/>
          </p:nvPr>
        </p:nvSpPr>
        <p:spPr/>
        <p:txBody>
          <a:bodyPr/>
          <a:lstStyle/>
          <a:p>
            <a:pPr>
              <a:defRPr/>
            </a:pPr>
            <a:fld id="{92E70610-3CD1-44F8-A03B-EC490F797E30}" type="datetime1">
              <a:rPr lang="en-US" smtClean="0"/>
              <a:pPr>
                <a:defRPr/>
              </a:pPr>
              <a:t>12/1/2010</a:t>
            </a:fld>
            <a:endParaRPr lang="en-GB"/>
          </a:p>
        </p:txBody>
      </p:sp>
      <p:sp>
        <p:nvSpPr>
          <p:cNvPr id="5" name="Footer Placeholder 4"/>
          <p:cNvSpPr>
            <a:spLocks noGrp="1"/>
          </p:cNvSpPr>
          <p:nvPr>
            <p:ph type="ftr" idx="11"/>
          </p:nvPr>
        </p:nvSpPr>
        <p:spPr/>
        <p:txBody>
          <a:bodyPr/>
          <a:lstStyle/>
          <a:p>
            <a:pPr>
              <a:defRPr/>
            </a:pPr>
            <a:r>
              <a:rPr lang="en-GB" smtClean="0"/>
              <a:t>Spam and Cybercrime</a:t>
            </a:r>
            <a:endParaRPr lang="en-GB" dirty="0"/>
          </a:p>
        </p:txBody>
      </p:sp>
      <p:sp>
        <p:nvSpPr>
          <p:cNvPr id="6" name="Slide Number Placeholder 5"/>
          <p:cNvSpPr>
            <a:spLocks noGrp="1"/>
          </p:cNvSpPr>
          <p:nvPr>
            <p:ph type="sldNum" idx="12"/>
          </p:nvPr>
        </p:nvSpPr>
        <p:spPr/>
        <p:txBody>
          <a:bodyPr/>
          <a:lstStyle/>
          <a:p>
            <a:pPr>
              <a:defRPr/>
            </a:pPr>
            <a:fld id="{C3261D9E-C143-464A-BEEB-8E77ED214114}" type="slidenum">
              <a:rPr lang="en-GB" smtClean="0"/>
              <a:pPr>
                <a:defRPr/>
              </a:pPr>
              <a:t>12</a:t>
            </a:fld>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Credit Card Frauds</a:t>
            </a:r>
            <a:endParaRPr lang="en-US" dirty="0"/>
          </a:p>
        </p:txBody>
      </p:sp>
      <p:sp>
        <p:nvSpPr>
          <p:cNvPr id="3" name="Content Placeholder 2"/>
          <p:cNvSpPr>
            <a:spLocks noGrp="1"/>
          </p:cNvSpPr>
          <p:nvPr>
            <p:ph idx="1"/>
          </p:nvPr>
        </p:nvSpPr>
        <p:spPr>
          <a:xfrm>
            <a:off x="457200" y="1447800"/>
            <a:ext cx="8229600" cy="4953000"/>
          </a:xfrm>
        </p:spPr>
        <p:txBody>
          <a:bodyPr>
            <a:normAutofit fontScale="70000" lnSpcReduction="20000"/>
          </a:bodyPr>
          <a:lstStyle/>
          <a:p>
            <a:pPr>
              <a:lnSpc>
                <a:spcPct val="120000"/>
              </a:lnSpc>
            </a:pPr>
            <a:r>
              <a:rPr lang="en-US" dirty="0" smtClean="0"/>
              <a:t>Buy popular goods and resell them</a:t>
            </a:r>
          </a:p>
          <a:p>
            <a:pPr lvl="1">
              <a:lnSpc>
                <a:spcPct val="120000"/>
              </a:lnSpc>
            </a:pPr>
            <a:r>
              <a:rPr lang="en-US" dirty="0" smtClean="0"/>
              <a:t>Needs package delivery address</a:t>
            </a:r>
          </a:p>
          <a:p>
            <a:pPr lvl="1">
              <a:lnSpc>
                <a:spcPct val="120000"/>
              </a:lnSpc>
            </a:pPr>
            <a:r>
              <a:rPr lang="en-US" dirty="0" smtClean="0"/>
              <a:t>Requires resale business</a:t>
            </a:r>
          </a:p>
          <a:p>
            <a:pPr lvl="1">
              <a:lnSpc>
                <a:spcPct val="120000"/>
              </a:lnSpc>
            </a:pPr>
            <a:r>
              <a:rPr lang="en-US" dirty="0" smtClean="0"/>
              <a:t>Often goods reshipped abroad</a:t>
            </a:r>
          </a:p>
          <a:p>
            <a:pPr>
              <a:lnSpc>
                <a:spcPct val="120000"/>
              </a:lnSpc>
            </a:pPr>
            <a:r>
              <a:rPr lang="en-US" dirty="0" smtClean="0"/>
              <a:t>Buy financial instruments</a:t>
            </a:r>
          </a:p>
          <a:p>
            <a:pPr lvl="1">
              <a:lnSpc>
                <a:spcPct val="120000"/>
              </a:lnSpc>
            </a:pPr>
            <a:r>
              <a:rPr lang="en-US" dirty="0" smtClean="0"/>
              <a:t>Traveler’s checks</a:t>
            </a:r>
          </a:p>
          <a:p>
            <a:pPr lvl="1">
              <a:lnSpc>
                <a:spcPct val="120000"/>
              </a:lnSpc>
            </a:pPr>
            <a:r>
              <a:rPr lang="en-US" dirty="0" smtClean="0"/>
              <a:t>Gift cards</a:t>
            </a:r>
          </a:p>
          <a:p>
            <a:pPr lvl="1">
              <a:lnSpc>
                <a:spcPct val="120000"/>
              </a:lnSpc>
            </a:pPr>
            <a:r>
              <a:rPr lang="en-US" dirty="0" smtClean="0"/>
              <a:t>E-gold</a:t>
            </a:r>
          </a:p>
          <a:p>
            <a:pPr lvl="1">
              <a:lnSpc>
                <a:spcPct val="120000"/>
              </a:lnSpc>
            </a:pPr>
            <a:r>
              <a:rPr lang="en-US" dirty="0" smtClean="0"/>
              <a:t>Additional conversion needed to avoid revocation</a:t>
            </a:r>
          </a:p>
          <a:p>
            <a:pPr>
              <a:lnSpc>
                <a:spcPct val="120000"/>
              </a:lnSpc>
            </a:pPr>
            <a:r>
              <a:rPr lang="en-US" dirty="0" smtClean="0"/>
              <a:t>Buy cash equivalents</a:t>
            </a:r>
          </a:p>
          <a:p>
            <a:pPr lvl="1">
              <a:lnSpc>
                <a:spcPct val="120000"/>
              </a:lnSpc>
            </a:pPr>
            <a:r>
              <a:rPr lang="en-US" dirty="0" smtClean="0"/>
              <a:t>Western Union money transfers</a:t>
            </a:r>
          </a:p>
          <a:p>
            <a:pPr lvl="1">
              <a:lnSpc>
                <a:spcPct val="120000"/>
              </a:lnSpc>
            </a:pPr>
            <a:r>
              <a:rPr lang="en-US" dirty="0" smtClean="0"/>
              <a:t>Foreign currency</a:t>
            </a:r>
          </a:p>
        </p:txBody>
      </p:sp>
      <p:sp>
        <p:nvSpPr>
          <p:cNvPr id="4" name="Date Placeholder 3"/>
          <p:cNvSpPr>
            <a:spLocks noGrp="1"/>
          </p:cNvSpPr>
          <p:nvPr>
            <p:ph type="dt" idx="10"/>
          </p:nvPr>
        </p:nvSpPr>
        <p:spPr/>
        <p:txBody>
          <a:bodyPr/>
          <a:lstStyle/>
          <a:p>
            <a:pPr>
              <a:defRPr/>
            </a:pPr>
            <a:fld id="{5EC0CCE3-4B36-4860-A396-1DBFF8761CA8}" type="datetime1">
              <a:rPr lang="en-US" smtClean="0"/>
              <a:pPr>
                <a:defRPr/>
              </a:pPr>
              <a:t>12/1/2010</a:t>
            </a:fld>
            <a:endParaRPr lang="en-GB"/>
          </a:p>
        </p:txBody>
      </p:sp>
      <p:sp>
        <p:nvSpPr>
          <p:cNvPr id="5" name="Footer Placeholder 4"/>
          <p:cNvSpPr>
            <a:spLocks noGrp="1"/>
          </p:cNvSpPr>
          <p:nvPr>
            <p:ph type="ftr" idx="11"/>
          </p:nvPr>
        </p:nvSpPr>
        <p:spPr/>
        <p:txBody>
          <a:bodyPr/>
          <a:lstStyle/>
          <a:p>
            <a:pPr>
              <a:defRPr/>
            </a:pPr>
            <a:r>
              <a:rPr lang="en-GB" smtClean="0"/>
              <a:t>Spam and Cybercrime</a:t>
            </a:r>
            <a:endParaRPr lang="en-GB" dirty="0"/>
          </a:p>
        </p:txBody>
      </p:sp>
      <p:sp>
        <p:nvSpPr>
          <p:cNvPr id="6" name="Slide Number Placeholder 5"/>
          <p:cNvSpPr>
            <a:spLocks noGrp="1"/>
          </p:cNvSpPr>
          <p:nvPr>
            <p:ph type="sldNum" idx="12"/>
          </p:nvPr>
        </p:nvSpPr>
        <p:spPr/>
        <p:txBody>
          <a:bodyPr/>
          <a:lstStyle/>
          <a:p>
            <a:pPr>
              <a:defRPr/>
            </a:pPr>
            <a:fld id="{C3261D9E-C143-464A-BEEB-8E77ED214114}" type="slidenum">
              <a:rPr lang="en-GB" smtClean="0"/>
              <a:pPr>
                <a:defRPr/>
              </a:pPr>
              <a:t>13</a:t>
            </a:fld>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Defending Against Credit Card Fraud</a:t>
            </a:r>
            <a:endParaRPr lang="en-US" dirty="0"/>
          </a:p>
        </p:txBody>
      </p:sp>
      <p:sp>
        <p:nvSpPr>
          <p:cNvPr id="3" name="Content Placeholder 2"/>
          <p:cNvSpPr>
            <a:spLocks noGrp="1"/>
          </p:cNvSpPr>
          <p:nvPr>
            <p:ph idx="1"/>
          </p:nvPr>
        </p:nvSpPr>
        <p:spPr>
          <a:xfrm>
            <a:off x="457200" y="1371600"/>
            <a:ext cx="8228013" cy="4953000"/>
          </a:xfrm>
        </p:spPr>
        <p:txBody>
          <a:bodyPr>
            <a:normAutofit fontScale="70000" lnSpcReduction="20000"/>
          </a:bodyPr>
          <a:lstStyle/>
          <a:p>
            <a:pPr>
              <a:lnSpc>
                <a:spcPct val="120000"/>
              </a:lnSpc>
            </a:pPr>
            <a:r>
              <a:rPr lang="en-US" dirty="0" smtClean="0"/>
              <a:t>One-time credit card numbers</a:t>
            </a:r>
          </a:p>
          <a:p>
            <a:pPr lvl="1">
              <a:lnSpc>
                <a:spcPct val="120000"/>
              </a:lnSpc>
            </a:pPr>
            <a:r>
              <a:rPr lang="en-US" dirty="0" smtClean="0"/>
              <a:t>Available from several issuers (e.g., </a:t>
            </a:r>
            <a:r>
              <a:rPr lang="en-US" dirty="0" err="1" smtClean="0"/>
              <a:t>AmEx</a:t>
            </a:r>
            <a:r>
              <a:rPr lang="en-US" dirty="0" smtClean="0"/>
              <a:t>, Citibank)</a:t>
            </a:r>
          </a:p>
          <a:p>
            <a:pPr lvl="1">
              <a:lnSpc>
                <a:spcPct val="120000"/>
              </a:lnSpc>
            </a:pPr>
            <a:r>
              <a:rPr lang="en-US" dirty="0" smtClean="0"/>
              <a:t>Does not work for subscription plans</a:t>
            </a:r>
          </a:p>
          <a:p>
            <a:pPr lvl="1">
              <a:lnSpc>
                <a:spcPct val="120000"/>
              </a:lnSpc>
            </a:pPr>
            <a:r>
              <a:rPr lang="en-US" dirty="0" smtClean="0"/>
              <a:t>Time consuming for users</a:t>
            </a:r>
          </a:p>
          <a:p>
            <a:pPr lvl="1">
              <a:lnSpc>
                <a:spcPct val="120000"/>
              </a:lnSpc>
            </a:pPr>
            <a:r>
              <a:rPr lang="en-US" dirty="0" smtClean="0"/>
              <a:t>Cumbersome to obtain refunds</a:t>
            </a:r>
          </a:p>
          <a:p>
            <a:pPr lvl="1">
              <a:lnSpc>
                <a:spcPct val="120000"/>
              </a:lnSpc>
            </a:pPr>
            <a:r>
              <a:rPr lang="en-US" dirty="0" smtClean="0"/>
              <a:t>Worthwhile for high-value transactions or untrusted merchants</a:t>
            </a:r>
          </a:p>
          <a:p>
            <a:pPr>
              <a:lnSpc>
                <a:spcPct val="120000"/>
              </a:lnSpc>
            </a:pPr>
            <a:r>
              <a:rPr lang="en-US" dirty="0" smtClean="0"/>
              <a:t>Monitoring transactions</a:t>
            </a:r>
          </a:p>
          <a:p>
            <a:pPr lvl="1">
              <a:lnSpc>
                <a:spcPct val="120000"/>
              </a:lnSpc>
            </a:pPr>
            <a:r>
              <a:rPr lang="en-US" dirty="0" smtClean="0"/>
              <a:t>Email or text message for each transaction</a:t>
            </a:r>
          </a:p>
          <a:p>
            <a:pPr lvl="1">
              <a:lnSpc>
                <a:spcPct val="120000"/>
              </a:lnSpc>
            </a:pPr>
            <a:r>
              <a:rPr lang="en-US" dirty="0" smtClean="0"/>
              <a:t>Continuous annoyance to catch a rare event</a:t>
            </a:r>
          </a:p>
          <a:p>
            <a:pPr>
              <a:lnSpc>
                <a:spcPct val="120000"/>
              </a:lnSpc>
            </a:pPr>
            <a:r>
              <a:rPr lang="en-US" dirty="0" smtClean="0"/>
              <a:t>Password enabled transactions</a:t>
            </a:r>
          </a:p>
          <a:p>
            <a:pPr lvl="1">
              <a:lnSpc>
                <a:spcPct val="120000"/>
              </a:lnSpc>
            </a:pPr>
            <a:r>
              <a:rPr lang="en-US" dirty="0" smtClean="0"/>
              <a:t>Similar to PIN for ATM cards</a:t>
            </a:r>
          </a:p>
          <a:p>
            <a:pPr lvl="1">
              <a:lnSpc>
                <a:spcPct val="120000"/>
              </a:lnSpc>
            </a:pPr>
            <a:r>
              <a:rPr lang="en-US" dirty="0" smtClean="0"/>
              <a:t>Difficult to share password only with the bank and communicate verification outcome to merchant (three-party protocol)</a:t>
            </a:r>
          </a:p>
        </p:txBody>
      </p:sp>
      <p:sp>
        <p:nvSpPr>
          <p:cNvPr id="4" name="Date Placeholder 3"/>
          <p:cNvSpPr>
            <a:spLocks noGrp="1"/>
          </p:cNvSpPr>
          <p:nvPr>
            <p:ph type="dt" idx="10"/>
          </p:nvPr>
        </p:nvSpPr>
        <p:spPr/>
        <p:txBody>
          <a:bodyPr/>
          <a:lstStyle/>
          <a:p>
            <a:pPr>
              <a:defRPr/>
            </a:pPr>
            <a:fld id="{A7723C94-F5BA-4862-8086-BB5DB6DB77B3}" type="datetime1">
              <a:rPr lang="en-US" smtClean="0"/>
              <a:pPr>
                <a:defRPr/>
              </a:pPr>
              <a:t>12/1/2010</a:t>
            </a:fld>
            <a:endParaRPr lang="en-GB"/>
          </a:p>
        </p:txBody>
      </p:sp>
      <p:sp>
        <p:nvSpPr>
          <p:cNvPr id="5" name="Footer Placeholder 4"/>
          <p:cNvSpPr>
            <a:spLocks noGrp="1"/>
          </p:cNvSpPr>
          <p:nvPr>
            <p:ph type="ftr" idx="11"/>
          </p:nvPr>
        </p:nvSpPr>
        <p:spPr/>
        <p:txBody>
          <a:bodyPr/>
          <a:lstStyle/>
          <a:p>
            <a:pPr>
              <a:defRPr/>
            </a:pPr>
            <a:r>
              <a:rPr lang="en-GB" smtClean="0"/>
              <a:t>Spam and Cybercrime</a:t>
            </a:r>
            <a:endParaRPr lang="en-GB"/>
          </a:p>
        </p:txBody>
      </p:sp>
      <p:sp>
        <p:nvSpPr>
          <p:cNvPr id="6" name="Slide Number Placeholder 5"/>
          <p:cNvSpPr>
            <a:spLocks noGrp="1"/>
          </p:cNvSpPr>
          <p:nvPr>
            <p:ph type="sldNum" idx="12"/>
          </p:nvPr>
        </p:nvSpPr>
        <p:spPr/>
        <p:txBody>
          <a:bodyPr/>
          <a:lstStyle/>
          <a:p>
            <a:pPr>
              <a:defRPr/>
            </a:pPr>
            <a:fld id="{C3261D9E-C143-464A-BEEB-8E77ED214114}" type="slidenum">
              <a:rPr lang="en-GB" smtClean="0"/>
              <a:pPr>
                <a:defRPr/>
              </a:pPr>
              <a:t>14</a:t>
            </a:fld>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 Accounts</a:t>
            </a:r>
            <a:endParaRPr lang="en-US" dirty="0"/>
          </a:p>
        </p:txBody>
      </p:sp>
      <p:sp>
        <p:nvSpPr>
          <p:cNvPr id="3" name="Content Placeholder 2"/>
          <p:cNvSpPr>
            <a:spLocks noGrp="1"/>
          </p:cNvSpPr>
          <p:nvPr>
            <p:ph idx="1"/>
          </p:nvPr>
        </p:nvSpPr>
        <p:spPr>
          <a:xfrm>
            <a:off x="457200" y="1371600"/>
            <a:ext cx="8228013" cy="5029200"/>
          </a:xfrm>
        </p:spPr>
        <p:txBody>
          <a:bodyPr numCol="2">
            <a:normAutofit fontScale="85000" lnSpcReduction="10000"/>
          </a:bodyPr>
          <a:lstStyle/>
          <a:p>
            <a:pPr>
              <a:lnSpc>
                <a:spcPct val="110000"/>
              </a:lnSpc>
            </a:pPr>
            <a:r>
              <a:rPr lang="en-US" dirty="0" smtClean="0"/>
              <a:t>Account information</a:t>
            </a:r>
          </a:p>
          <a:p>
            <a:pPr lvl="1">
              <a:lnSpc>
                <a:spcPct val="110000"/>
              </a:lnSpc>
            </a:pPr>
            <a:r>
              <a:rPr lang="en-US" sz="2400" dirty="0" smtClean="0"/>
              <a:t>Supposed to be kept secret</a:t>
            </a:r>
          </a:p>
          <a:p>
            <a:pPr lvl="1">
              <a:lnSpc>
                <a:spcPct val="110000"/>
              </a:lnSpc>
            </a:pPr>
            <a:r>
              <a:rPr lang="en-US" sz="2400" dirty="0" smtClean="0"/>
              <a:t>Shared with merchants, customers and friends</a:t>
            </a:r>
          </a:p>
          <a:p>
            <a:pPr lvl="1">
              <a:lnSpc>
                <a:spcPct val="110000"/>
              </a:lnSpc>
            </a:pPr>
            <a:r>
              <a:rPr lang="en-US" sz="2400" dirty="0" smtClean="0"/>
              <a:t>Same account number for deposits and withdrawals</a:t>
            </a:r>
          </a:p>
          <a:p>
            <a:pPr>
              <a:lnSpc>
                <a:spcPct val="110000"/>
              </a:lnSpc>
            </a:pPr>
            <a:r>
              <a:rPr lang="en-US" dirty="0" smtClean="0"/>
              <a:t>Typical bank transactions</a:t>
            </a:r>
          </a:p>
          <a:p>
            <a:pPr lvl="1">
              <a:lnSpc>
                <a:spcPct val="110000"/>
              </a:lnSpc>
            </a:pPr>
            <a:r>
              <a:rPr lang="en-US" sz="2400" dirty="0" smtClean="0"/>
              <a:t>Check</a:t>
            </a:r>
          </a:p>
          <a:p>
            <a:pPr lvl="1">
              <a:lnSpc>
                <a:spcPct val="110000"/>
              </a:lnSpc>
            </a:pPr>
            <a:r>
              <a:rPr lang="en-US" sz="2400" dirty="0" smtClean="0"/>
              <a:t>ATM</a:t>
            </a:r>
          </a:p>
          <a:p>
            <a:pPr lvl="1">
              <a:lnSpc>
                <a:spcPct val="110000"/>
              </a:lnSpc>
            </a:pPr>
            <a:r>
              <a:rPr lang="en-US" sz="2400" dirty="0" smtClean="0"/>
              <a:t>Wire transfer</a:t>
            </a:r>
          </a:p>
          <a:p>
            <a:pPr>
              <a:lnSpc>
                <a:spcPct val="110000"/>
              </a:lnSpc>
              <a:spcBef>
                <a:spcPts val="600"/>
              </a:spcBef>
            </a:pPr>
            <a:r>
              <a:rPr lang="en-US" dirty="0" smtClean="0"/>
              <a:t>Banking in the US</a:t>
            </a:r>
          </a:p>
          <a:p>
            <a:pPr lvl="1">
              <a:lnSpc>
                <a:spcPct val="110000"/>
              </a:lnSpc>
            </a:pPr>
            <a:r>
              <a:rPr lang="en-US" sz="2400" dirty="0" smtClean="0"/>
              <a:t>Account title</a:t>
            </a:r>
          </a:p>
          <a:p>
            <a:pPr lvl="1">
              <a:lnSpc>
                <a:spcPct val="110000"/>
              </a:lnSpc>
            </a:pPr>
            <a:r>
              <a:rPr lang="en-US" sz="2400" dirty="0" smtClean="0"/>
              <a:t>Taxpayer ID Number (TIN)</a:t>
            </a:r>
          </a:p>
          <a:p>
            <a:pPr lvl="1">
              <a:lnSpc>
                <a:spcPct val="110000"/>
              </a:lnSpc>
            </a:pPr>
            <a:r>
              <a:rPr lang="en-US" sz="2400" dirty="0" smtClean="0"/>
              <a:t>Checks can be generated by customers or third parties</a:t>
            </a:r>
          </a:p>
          <a:p>
            <a:pPr lvl="1">
              <a:lnSpc>
                <a:spcPct val="110000"/>
              </a:lnSpc>
            </a:pPr>
            <a:r>
              <a:rPr lang="en-US" sz="2400" dirty="0" smtClean="0"/>
              <a:t>Signature not verified in practice for amounts below $30K</a:t>
            </a:r>
          </a:p>
          <a:p>
            <a:pPr lvl="1">
              <a:lnSpc>
                <a:spcPct val="110000"/>
              </a:lnSpc>
            </a:pPr>
            <a:r>
              <a:rPr lang="en-US" sz="2400" dirty="0" smtClean="0"/>
              <a:t>Automated Clearing House (ACH), regulated by Federal Reserve, supports interbank transfers, direct deposits and direct debits</a:t>
            </a:r>
          </a:p>
          <a:p>
            <a:pPr lvl="1">
              <a:lnSpc>
                <a:spcPct val="110000"/>
              </a:lnSpc>
            </a:pPr>
            <a:r>
              <a:rPr lang="en-US" sz="2400" dirty="0" smtClean="0"/>
              <a:t>ACH allows one to initiate from account A an inbound transfer into A from any account B with same TIN as A</a:t>
            </a:r>
            <a:endParaRPr lang="en-US" sz="3200" dirty="0"/>
          </a:p>
        </p:txBody>
      </p:sp>
      <p:sp>
        <p:nvSpPr>
          <p:cNvPr id="4" name="Date Placeholder 3"/>
          <p:cNvSpPr>
            <a:spLocks noGrp="1"/>
          </p:cNvSpPr>
          <p:nvPr>
            <p:ph type="dt" idx="10"/>
          </p:nvPr>
        </p:nvSpPr>
        <p:spPr/>
        <p:txBody>
          <a:bodyPr/>
          <a:lstStyle/>
          <a:p>
            <a:pPr>
              <a:defRPr/>
            </a:pPr>
            <a:fld id="{258BB1F6-2A65-44E7-B419-272598D86757}" type="datetime1">
              <a:rPr lang="en-US" smtClean="0"/>
              <a:pPr>
                <a:defRPr/>
              </a:pPr>
              <a:t>12/1/2010</a:t>
            </a:fld>
            <a:endParaRPr lang="en-GB"/>
          </a:p>
        </p:txBody>
      </p:sp>
      <p:sp>
        <p:nvSpPr>
          <p:cNvPr id="5" name="Footer Placeholder 4"/>
          <p:cNvSpPr>
            <a:spLocks noGrp="1"/>
          </p:cNvSpPr>
          <p:nvPr>
            <p:ph type="ftr" idx="11"/>
          </p:nvPr>
        </p:nvSpPr>
        <p:spPr/>
        <p:txBody>
          <a:bodyPr/>
          <a:lstStyle/>
          <a:p>
            <a:pPr>
              <a:defRPr/>
            </a:pPr>
            <a:r>
              <a:rPr lang="en-GB" smtClean="0"/>
              <a:t>Spam and Cybercrime</a:t>
            </a:r>
            <a:endParaRPr lang="en-GB" dirty="0"/>
          </a:p>
        </p:txBody>
      </p:sp>
      <p:sp>
        <p:nvSpPr>
          <p:cNvPr id="6" name="Slide Number Placeholder 5"/>
          <p:cNvSpPr>
            <a:spLocks noGrp="1"/>
          </p:cNvSpPr>
          <p:nvPr>
            <p:ph type="sldNum" idx="12"/>
          </p:nvPr>
        </p:nvSpPr>
        <p:spPr/>
        <p:txBody>
          <a:bodyPr/>
          <a:lstStyle/>
          <a:p>
            <a:pPr>
              <a:defRPr/>
            </a:pPr>
            <a:fld id="{C3261D9E-C143-464A-BEEB-8E77ED214114}" type="slidenum">
              <a:rPr lang="en-GB" smtClean="0"/>
              <a:pPr>
                <a:defRPr/>
              </a:pPr>
              <a:t>15</a:t>
            </a:fld>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Bank Frauds</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pPr>
              <a:lnSpc>
                <a:spcPct val="120000"/>
              </a:lnSpc>
            </a:pPr>
            <a:r>
              <a:rPr lang="en-US" dirty="0" smtClean="0"/>
              <a:t>Forged checks</a:t>
            </a:r>
          </a:p>
          <a:p>
            <a:pPr lvl="1">
              <a:lnSpc>
                <a:spcPct val="120000"/>
              </a:lnSpc>
            </a:pPr>
            <a:r>
              <a:rPr lang="en-US" dirty="0" smtClean="0"/>
              <a:t>Create checks with magnetic ink printers</a:t>
            </a:r>
          </a:p>
          <a:p>
            <a:pPr lvl="1">
              <a:lnSpc>
                <a:spcPct val="120000"/>
              </a:lnSpc>
            </a:pPr>
            <a:r>
              <a:rPr lang="en-US" dirty="0" smtClean="0"/>
              <a:t>Cash with fake ID</a:t>
            </a:r>
          </a:p>
          <a:p>
            <a:pPr lvl="1">
              <a:lnSpc>
                <a:spcPct val="120000"/>
              </a:lnSpc>
            </a:pPr>
            <a:r>
              <a:rPr lang="en-US" dirty="0" smtClean="0"/>
              <a:t>Low amounts typically not scrutinized</a:t>
            </a:r>
          </a:p>
          <a:p>
            <a:pPr>
              <a:lnSpc>
                <a:spcPct val="120000"/>
              </a:lnSpc>
            </a:pPr>
            <a:r>
              <a:rPr lang="en-US" dirty="0" smtClean="0"/>
              <a:t>Wire transfer</a:t>
            </a:r>
          </a:p>
          <a:p>
            <a:pPr lvl="1">
              <a:lnSpc>
                <a:spcPct val="120000"/>
              </a:lnSpc>
            </a:pPr>
            <a:r>
              <a:rPr lang="en-US" dirty="0" smtClean="0"/>
              <a:t>Send fax to bank to order wire transfer</a:t>
            </a:r>
          </a:p>
          <a:p>
            <a:pPr lvl="1">
              <a:lnSpc>
                <a:spcPct val="120000"/>
              </a:lnSpc>
            </a:pPr>
            <a:r>
              <a:rPr lang="en-US" dirty="0" smtClean="0"/>
              <a:t>Most effective if money wired abroad</a:t>
            </a:r>
          </a:p>
          <a:p>
            <a:pPr>
              <a:lnSpc>
                <a:spcPct val="120000"/>
              </a:lnSpc>
            </a:pPr>
            <a:r>
              <a:rPr lang="en-US" dirty="0" smtClean="0"/>
              <a:t>Account creation</a:t>
            </a:r>
          </a:p>
          <a:p>
            <a:pPr lvl="1">
              <a:lnSpc>
                <a:spcPct val="120000"/>
              </a:lnSpc>
            </a:pPr>
            <a:r>
              <a:rPr lang="en-US" dirty="0" smtClean="0"/>
              <a:t>Create account A impersonating owner of account B</a:t>
            </a:r>
          </a:p>
          <a:p>
            <a:pPr lvl="1">
              <a:lnSpc>
                <a:spcPct val="120000"/>
              </a:lnSpc>
            </a:pPr>
            <a:r>
              <a:rPr lang="en-US" dirty="0" smtClean="0"/>
              <a:t>ACH transfer from B to A</a:t>
            </a:r>
          </a:p>
          <a:p>
            <a:pPr lvl="1">
              <a:lnSpc>
                <a:spcPct val="120000"/>
              </a:lnSpc>
            </a:pPr>
            <a:r>
              <a:rPr lang="en-US" dirty="0" smtClean="0"/>
              <a:t>Cash with ATM or wire transfer </a:t>
            </a:r>
            <a:endParaRPr lang="en-US" dirty="0"/>
          </a:p>
        </p:txBody>
      </p:sp>
      <p:sp>
        <p:nvSpPr>
          <p:cNvPr id="4" name="Date Placeholder 3"/>
          <p:cNvSpPr>
            <a:spLocks noGrp="1"/>
          </p:cNvSpPr>
          <p:nvPr>
            <p:ph type="dt" idx="10"/>
          </p:nvPr>
        </p:nvSpPr>
        <p:spPr/>
        <p:txBody>
          <a:bodyPr/>
          <a:lstStyle/>
          <a:p>
            <a:pPr>
              <a:defRPr/>
            </a:pPr>
            <a:fld id="{93564EF9-7065-4F92-933F-31C5DB9E6DE0}" type="datetime1">
              <a:rPr lang="en-US" smtClean="0"/>
              <a:pPr>
                <a:defRPr/>
              </a:pPr>
              <a:t>12/1/2010</a:t>
            </a:fld>
            <a:endParaRPr lang="en-GB"/>
          </a:p>
        </p:txBody>
      </p:sp>
      <p:sp>
        <p:nvSpPr>
          <p:cNvPr id="5" name="Footer Placeholder 4"/>
          <p:cNvSpPr>
            <a:spLocks noGrp="1"/>
          </p:cNvSpPr>
          <p:nvPr>
            <p:ph type="ftr" idx="11"/>
          </p:nvPr>
        </p:nvSpPr>
        <p:spPr/>
        <p:txBody>
          <a:bodyPr/>
          <a:lstStyle/>
          <a:p>
            <a:pPr>
              <a:defRPr/>
            </a:pPr>
            <a:r>
              <a:rPr lang="en-GB" smtClean="0"/>
              <a:t>Spam and Cybercrime</a:t>
            </a:r>
            <a:endParaRPr lang="en-GB"/>
          </a:p>
        </p:txBody>
      </p:sp>
      <p:sp>
        <p:nvSpPr>
          <p:cNvPr id="6" name="Slide Number Placeholder 5"/>
          <p:cNvSpPr>
            <a:spLocks noGrp="1"/>
          </p:cNvSpPr>
          <p:nvPr>
            <p:ph type="sldNum" idx="12"/>
          </p:nvPr>
        </p:nvSpPr>
        <p:spPr/>
        <p:txBody>
          <a:bodyPr/>
          <a:lstStyle/>
          <a:p>
            <a:pPr>
              <a:defRPr/>
            </a:pPr>
            <a:fld id="{C3261D9E-C143-464A-BEEB-8E77ED214114}" type="slidenum">
              <a:rPr lang="en-GB" smtClean="0"/>
              <a:pPr>
                <a:defRPr/>
              </a:pPr>
              <a:t>16</a:t>
            </a:fld>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Defending Against Bank Fraud</a:t>
            </a:r>
            <a:endParaRPr lang="en-US" dirty="0"/>
          </a:p>
        </p:txBody>
      </p:sp>
      <p:sp>
        <p:nvSpPr>
          <p:cNvPr id="3" name="Content Placeholder 2"/>
          <p:cNvSpPr>
            <a:spLocks noGrp="1"/>
          </p:cNvSpPr>
          <p:nvPr>
            <p:ph idx="1"/>
          </p:nvPr>
        </p:nvSpPr>
        <p:spPr>
          <a:xfrm>
            <a:off x="533400" y="1219200"/>
            <a:ext cx="8228013" cy="5257800"/>
          </a:xfrm>
        </p:spPr>
        <p:txBody>
          <a:bodyPr>
            <a:normAutofit fontScale="70000" lnSpcReduction="20000"/>
          </a:bodyPr>
          <a:lstStyle/>
          <a:p>
            <a:pPr>
              <a:lnSpc>
                <a:spcPct val="120000"/>
              </a:lnSpc>
            </a:pPr>
            <a:r>
              <a:rPr lang="en-US" dirty="0" smtClean="0"/>
              <a:t>Multi-factor authentication</a:t>
            </a:r>
          </a:p>
          <a:p>
            <a:pPr lvl="1">
              <a:lnSpc>
                <a:spcPct val="120000"/>
              </a:lnSpc>
            </a:pPr>
            <a:r>
              <a:rPr lang="en-US" dirty="0" smtClean="0"/>
              <a:t>Hardware token generating one-time codes</a:t>
            </a:r>
          </a:p>
          <a:p>
            <a:pPr lvl="1">
              <a:lnSpc>
                <a:spcPct val="120000"/>
              </a:lnSpc>
            </a:pPr>
            <a:r>
              <a:rPr lang="en-US" dirty="0" smtClean="0"/>
              <a:t>Personal images and sentences to defend against phishing</a:t>
            </a:r>
          </a:p>
          <a:p>
            <a:pPr lvl="1">
              <a:lnSpc>
                <a:spcPct val="120000"/>
              </a:lnSpc>
            </a:pPr>
            <a:r>
              <a:rPr lang="en-US" dirty="0" smtClean="0"/>
              <a:t>Code sent by email/</a:t>
            </a:r>
            <a:r>
              <a:rPr lang="en-US" dirty="0" err="1" smtClean="0"/>
              <a:t>sms</a:t>
            </a:r>
            <a:r>
              <a:rPr lang="en-US" dirty="0" smtClean="0"/>
              <a:t> to registered address to authorize debit transactions</a:t>
            </a:r>
          </a:p>
          <a:p>
            <a:pPr>
              <a:lnSpc>
                <a:spcPct val="120000"/>
              </a:lnSpc>
            </a:pPr>
            <a:r>
              <a:rPr lang="en-US" dirty="0" smtClean="0"/>
              <a:t>Account ownership verification</a:t>
            </a:r>
          </a:p>
          <a:p>
            <a:pPr lvl="1">
              <a:lnSpc>
                <a:spcPct val="120000"/>
              </a:lnSpc>
            </a:pPr>
            <a:r>
              <a:rPr lang="en-US" dirty="0" smtClean="0"/>
              <a:t>Linking accounts for ACH transfers requires knowledge of to small deposits to the account</a:t>
            </a:r>
          </a:p>
          <a:p>
            <a:pPr>
              <a:lnSpc>
                <a:spcPct val="120000"/>
              </a:lnSpc>
            </a:pPr>
            <a:r>
              <a:rPr lang="en-US" dirty="0" smtClean="0"/>
              <a:t>Restrictions on accounts</a:t>
            </a:r>
          </a:p>
          <a:p>
            <a:pPr lvl="1">
              <a:lnSpc>
                <a:spcPct val="120000"/>
              </a:lnSpc>
            </a:pPr>
            <a:r>
              <a:rPr lang="en-US" dirty="0" smtClean="0"/>
              <a:t>E.g., only credit transaction accepted</a:t>
            </a:r>
          </a:p>
          <a:p>
            <a:pPr>
              <a:lnSpc>
                <a:spcPct val="120000"/>
              </a:lnSpc>
            </a:pPr>
            <a:r>
              <a:rPr lang="en-US" dirty="0" smtClean="0"/>
              <a:t>Monitoring bank transactions</a:t>
            </a:r>
          </a:p>
          <a:p>
            <a:pPr lvl="1">
              <a:lnSpc>
                <a:spcPct val="120000"/>
              </a:lnSpc>
            </a:pPr>
            <a:r>
              <a:rPr lang="en-US" dirty="0" smtClean="0"/>
              <a:t>Email/text message after each transactions</a:t>
            </a:r>
          </a:p>
          <a:p>
            <a:pPr>
              <a:lnSpc>
                <a:spcPct val="120000"/>
              </a:lnSpc>
            </a:pPr>
            <a:r>
              <a:rPr lang="en-US" dirty="0" smtClean="0"/>
              <a:t>No online banking</a:t>
            </a:r>
          </a:p>
          <a:p>
            <a:pPr lvl="1">
              <a:lnSpc>
                <a:spcPct val="120000"/>
              </a:lnSpc>
            </a:pPr>
            <a:r>
              <a:rPr lang="en-US" dirty="0" smtClean="0"/>
              <a:t>Limited bank liability for online frauds</a:t>
            </a:r>
          </a:p>
        </p:txBody>
      </p:sp>
      <p:sp>
        <p:nvSpPr>
          <p:cNvPr id="4" name="Date Placeholder 3"/>
          <p:cNvSpPr>
            <a:spLocks noGrp="1"/>
          </p:cNvSpPr>
          <p:nvPr>
            <p:ph type="dt" idx="10"/>
          </p:nvPr>
        </p:nvSpPr>
        <p:spPr/>
        <p:txBody>
          <a:bodyPr/>
          <a:lstStyle/>
          <a:p>
            <a:pPr>
              <a:defRPr/>
            </a:pPr>
            <a:fld id="{7F41DEE6-C7BD-4AAD-A5B9-482FBB93FE59}" type="datetime1">
              <a:rPr lang="en-US" smtClean="0"/>
              <a:pPr>
                <a:defRPr/>
              </a:pPr>
              <a:t>12/1/2010</a:t>
            </a:fld>
            <a:endParaRPr lang="en-GB"/>
          </a:p>
        </p:txBody>
      </p:sp>
      <p:sp>
        <p:nvSpPr>
          <p:cNvPr id="5" name="Footer Placeholder 4"/>
          <p:cNvSpPr>
            <a:spLocks noGrp="1"/>
          </p:cNvSpPr>
          <p:nvPr>
            <p:ph type="ftr" idx="11"/>
          </p:nvPr>
        </p:nvSpPr>
        <p:spPr/>
        <p:txBody>
          <a:bodyPr/>
          <a:lstStyle/>
          <a:p>
            <a:pPr>
              <a:defRPr/>
            </a:pPr>
            <a:r>
              <a:rPr lang="en-GB" smtClean="0"/>
              <a:t>Spam and Cybercrime</a:t>
            </a:r>
            <a:endParaRPr lang="en-GB" dirty="0"/>
          </a:p>
        </p:txBody>
      </p:sp>
      <p:sp>
        <p:nvSpPr>
          <p:cNvPr id="6" name="Slide Number Placeholder 5"/>
          <p:cNvSpPr>
            <a:spLocks noGrp="1"/>
          </p:cNvSpPr>
          <p:nvPr>
            <p:ph type="sldNum" idx="12"/>
          </p:nvPr>
        </p:nvSpPr>
        <p:spPr/>
        <p:txBody>
          <a:bodyPr/>
          <a:lstStyle/>
          <a:p>
            <a:pPr>
              <a:defRPr/>
            </a:pPr>
            <a:fld id="{C3261D9E-C143-464A-BEEB-8E77ED214114}" type="slidenum">
              <a:rPr lang="en-GB" smtClean="0"/>
              <a:pPr>
                <a:defRPr/>
              </a:pPr>
              <a:t>17</a:t>
            </a:fld>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SMTP</a:t>
            </a:r>
            <a:endParaRPr lang="en-US" dirty="0"/>
          </a:p>
        </p:txBody>
      </p:sp>
      <p:sp>
        <p:nvSpPr>
          <p:cNvPr id="7" name="Content Placeholder 6"/>
          <p:cNvSpPr>
            <a:spLocks noGrp="1"/>
          </p:cNvSpPr>
          <p:nvPr>
            <p:ph sz="half" idx="1"/>
          </p:nvPr>
        </p:nvSpPr>
        <p:spPr>
          <a:xfrm>
            <a:off x="457200" y="1447800"/>
            <a:ext cx="4191000" cy="4724400"/>
          </a:xfrm>
        </p:spPr>
        <p:txBody>
          <a:bodyPr numCol="1">
            <a:noAutofit/>
          </a:bodyPr>
          <a:lstStyle/>
          <a:p>
            <a:pPr>
              <a:lnSpc>
                <a:spcPct val="100000"/>
              </a:lnSpc>
            </a:pPr>
            <a:r>
              <a:rPr lang="en-US" sz="2000" dirty="0" smtClean="0"/>
              <a:t>Simple Mail Transfer Protocol</a:t>
            </a:r>
          </a:p>
          <a:p>
            <a:pPr lvl="1">
              <a:lnSpc>
                <a:spcPct val="100000"/>
              </a:lnSpc>
            </a:pPr>
            <a:r>
              <a:rPr lang="en-US" sz="1800" dirty="0" smtClean="0"/>
              <a:t>Client connects to server on TCP port 25</a:t>
            </a:r>
          </a:p>
          <a:p>
            <a:pPr lvl="1">
              <a:lnSpc>
                <a:spcPct val="100000"/>
              </a:lnSpc>
            </a:pPr>
            <a:r>
              <a:rPr lang="en-US" sz="1800" dirty="0" smtClean="0"/>
              <a:t>Client sends commands to server</a:t>
            </a:r>
          </a:p>
          <a:p>
            <a:pPr lvl="1">
              <a:lnSpc>
                <a:spcPct val="100000"/>
              </a:lnSpc>
            </a:pPr>
            <a:r>
              <a:rPr lang="en-US" sz="1800" dirty="0" smtClean="0"/>
              <a:t>Server </a:t>
            </a:r>
            <a:r>
              <a:rPr lang="en-US" sz="1800" dirty="0" err="1" smtClean="0"/>
              <a:t>acks</a:t>
            </a:r>
            <a:r>
              <a:rPr lang="en-US" sz="1800" dirty="0" smtClean="0"/>
              <a:t> or notifies of error</a:t>
            </a:r>
          </a:p>
          <a:p>
            <a:pPr>
              <a:lnSpc>
                <a:spcPct val="100000"/>
              </a:lnSpc>
            </a:pPr>
            <a:r>
              <a:rPr lang="en-US" sz="2000" dirty="0" smtClean="0"/>
              <a:t>Security issues</a:t>
            </a:r>
          </a:p>
          <a:p>
            <a:pPr lvl="1">
              <a:lnSpc>
                <a:spcPct val="100000"/>
              </a:lnSpc>
            </a:pPr>
            <a:r>
              <a:rPr lang="en-US" sz="1800" dirty="0" smtClean="0"/>
              <a:t>Sender not authenticated</a:t>
            </a:r>
          </a:p>
          <a:p>
            <a:pPr lvl="1">
              <a:lnSpc>
                <a:spcPct val="100000"/>
              </a:lnSpc>
            </a:pPr>
            <a:r>
              <a:rPr lang="en-US" sz="1800" dirty="0" smtClean="0"/>
              <a:t>Message and headers transmitted in plain text</a:t>
            </a:r>
          </a:p>
          <a:p>
            <a:pPr lvl="1">
              <a:lnSpc>
                <a:spcPct val="100000"/>
              </a:lnSpc>
            </a:pPr>
            <a:r>
              <a:rPr lang="en-US" sz="1800" dirty="0" smtClean="0"/>
              <a:t>Message and header integrity not protected</a:t>
            </a:r>
          </a:p>
          <a:p>
            <a:pPr lvl="1">
              <a:lnSpc>
                <a:spcPct val="100000"/>
              </a:lnSpc>
            </a:pPr>
            <a:r>
              <a:rPr lang="en-US" sz="1800" dirty="0" smtClean="0"/>
              <a:t>Spoofing trivial to accomplish</a:t>
            </a:r>
          </a:p>
        </p:txBody>
      </p:sp>
      <p:sp>
        <p:nvSpPr>
          <p:cNvPr id="8" name="Content Placeholder 7"/>
          <p:cNvSpPr>
            <a:spLocks noGrp="1"/>
          </p:cNvSpPr>
          <p:nvPr>
            <p:ph sz="half" idx="2"/>
          </p:nvPr>
        </p:nvSpPr>
        <p:spPr>
          <a:xfrm>
            <a:off x="4572000" y="1447800"/>
            <a:ext cx="4419599" cy="4800600"/>
          </a:xfrm>
        </p:spPr>
        <p:txBody>
          <a:bodyPr>
            <a:noAutofit/>
          </a:bodyPr>
          <a:lstStyle/>
          <a:p>
            <a:r>
              <a:rPr lang="en-US" sz="2400" dirty="0" smtClean="0"/>
              <a:t>Example SMTP session</a:t>
            </a:r>
          </a:p>
          <a:p>
            <a:pPr>
              <a:buNone/>
            </a:pPr>
            <a:r>
              <a:rPr lang="en-US" sz="1800" dirty="0" smtClean="0">
                <a:solidFill>
                  <a:schemeClr val="accent1"/>
                </a:solidFill>
              </a:rPr>
              <a:t>	</a:t>
            </a:r>
            <a:r>
              <a:rPr lang="en-US" sz="1800" dirty="0" smtClean="0">
                <a:solidFill>
                  <a:srgbClr val="FFFF00"/>
                </a:solidFill>
              </a:rPr>
              <a:t>HELO </a:t>
            </a:r>
            <a:r>
              <a:rPr lang="en-US" sz="1800" dirty="0" smtClean="0">
                <a:solidFill>
                  <a:srgbClr val="FFFF00"/>
                </a:solidFill>
              </a:rPr>
              <a:t>mail.university.edu</a:t>
            </a:r>
            <a:endParaRPr lang="en-US" sz="1800" dirty="0" smtClean="0">
              <a:solidFill>
                <a:srgbClr val="FFFF00"/>
              </a:solidFill>
            </a:endParaRPr>
          </a:p>
          <a:p>
            <a:pPr>
              <a:buNone/>
            </a:pPr>
            <a:r>
              <a:rPr lang="en-US" sz="1800" dirty="0" smtClean="0">
                <a:solidFill>
                  <a:srgbClr val="FFFF00"/>
                </a:solidFill>
              </a:rPr>
              <a:t>	MAIL FROM: </a:t>
            </a:r>
            <a:r>
              <a:rPr lang="en-US" sz="1800" dirty="0" smtClean="0">
                <a:solidFill>
                  <a:srgbClr val="FFFF00"/>
                </a:solidFill>
              </a:rPr>
              <a:t>president@whitehouse.gov</a:t>
            </a:r>
            <a:endParaRPr lang="en-US" sz="1800" dirty="0" smtClean="0">
              <a:solidFill>
                <a:srgbClr val="FFFF00"/>
              </a:solidFill>
            </a:endParaRPr>
          </a:p>
          <a:p>
            <a:pPr>
              <a:buNone/>
            </a:pPr>
            <a:r>
              <a:rPr lang="en-US" sz="1800" dirty="0" smtClean="0">
                <a:solidFill>
                  <a:srgbClr val="FFFF00"/>
                </a:solidFill>
              </a:rPr>
              <a:t>	RCPT TO: </a:t>
            </a:r>
            <a:r>
              <a:rPr lang="en-US" sz="1800" dirty="0" smtClean="0">
                <a:solidFill>
                  <a:srgbClr val="FFFF00"/>
                </a:solidFill>
              </a:rPr>
              <a:t>chancellor@university.edu</a:t>
            </a:r>
            <a:endParaRPr lang="en-US" sz="1800" dirty="0" smtClean="0">
              <a:solidFill>
                <a:srgbClr val="FFFF00"/>
              </a:solidFill>
            </a:endParaRPr>
          </a:p>
          <a:p>
            <a:pPr>
              <a:buNone/>
            </a:pPr>
            <a:r>
              <a:rPr lang="en-US" sz="1800" dirty="0" smtClean="0">
                <a:solidFill>
                  <a:srgbClr val="FFFF00"/>
                </a:solidFill>
              </a:rPr>
              <a:t>	DATA</a:t>
            </a:r>
          </a:p>
          <a:p>
            <a:pPr>
              <a:buNone/>
            </a:pPr>
            <a:r>
              <a:rPr lang="en-US" sz="1800" i="1" dirty="0" smtClean="0">
                <a:solidFill>
                  <a:srgbClr val="FFFF00"/>
                </a:solidFill>
              </a:rPr>
              <a:t>	From: </a:t>
            </a:r>
            <a:r>
              <a:rPr lang="en-US" sz="1800" i="1" dirty="0" smtClean="0">
                <a:solidFill>
                  <a:srgbClr val="FFFF00"/>
                </a:solidFill>
              </a:rPr>
              <a:t>president@whitehouse.gov</a:t>
            </a:r>
            <a:endParaRPr lang="en-US" sz="1800" i="1" dirty="0" smtClean="0">
              <a:solidFill>
                <a:srgbClr val="FFFF00"/>
              </a:solidFill>
            </a:endParaRPr>
          </a:p>
          <a:p>
            <a:pPr>
              <a:buNone/>
            </a:pPr>
            <a:r>
              <a:rPr lang="en-US" sz="1800" i="1" dirty="0" smtClean="0">
                <a:solidFill>
                  <a:srgbClr val="FFFF00"/>
                </a:solidFill>
              </a:rPr>
              <a:t>	To: </a:t>
            </a:r>
            <a:r>
              <a:rPr lang="en-US" sz="1800" i="1" dirty="0" smtClean="0">
                <a:solidFill>
                  <a:srgbClr val="FFFF00"/>
                </a:solidFill>
              </a:rPr>
              <a:t>chancellor@university.edu</a:t>
            </a:r>
            <a:endParaRPr lang="en-US" sz="1800" i="1" dirty="0" smtClean="0">
              <a:solidFill>
                <a:srgbClr val="FFFF00"/>
              </a:solidFill>
            </a:endParaRPr>
          </a:p>
          <a:p>
            <a:pPr>
              <a:buNone/>
            </a:pPr>
            <a:r>
              <a:rPr lang="en-US" sz="1800" i="1" dirty="0" smtClean="0">
                <a:solidFill>
                  <a:srgbClr val="FFFF00"/>
                </a:solidFill>
              </a:rPr>
              <a:t>	Date: April 1, </a:t>
            </a:r>
            <a:r>
              <a:rPr lang="en-US" sz="1800" i="1" dirty="0" smtClean="0">
                <a:solidFill>
                  <a:srgbClr val="FFFF00"/>
                </a:solidFill>
              </a:rPr>
              <a:t>2010</a:t>
            </a:r>
            <a:endParaRPr lang="en-US" sz="1800" i="1" dirty="0" smtClean="0">
              <a:solidFill>
                <a:srgbClr val="FFFF00"/>
              </a:solidFill>
            </a:endParaRPr>
          </a:p>
          <a:p>
            <a:pPr>
              <a:buNone/>
            </a:pPr>
            <a:r>
              <a:rPr lang="en-US" sz="1800" i="1" dirty="0" smtClean="0">
                <a:solidFill>
                  <a:srgbClr val="FFFF00"/>
                </a:solidFill>
              </a:rPr>
              <a:t>	Subject: Executive order</a:t>
            </a:r>
          </a:p>
          <a:p>
            <a:pPr>
              <a:buNone/>
            </a:pPr>
            <a:r>
              <a:rPr lang="en-US" sz="1800" dirty="0" smtClean="0">
                <a:solidFill>
                  <a:srgbClr val="FFFF00"/>
                </a:solidFill>
              </a:rPr>
              <a:t>	</a:t>
            </a:r>
            <a:r>
              <a:rPr lang="en-US" sz="1800" i="1" dirty="0" smtClean="0">
                <a:solidFill>
                  <a:srgbClr val="FFFF00"/>
                </a:solidFill>
              </a:rPr>
              <a:t>You are hereby ordered to increase the stipend of </a:t>
            </a:r>
            <a:r>
              <a:rPr lang="en-US" sz="1800" i="1" dirty="0" smtClean="0">
                <a:solidFill>
                  <a:srgbClr val="FFFF00"/>
                </a:solidFill>
              </a:rPr>
              <a:t>all TAs by </a:t>
            </a:r>
            <a:r>
              <a:rPr lang="en-US" sz="1800" i="1" dirty="0" smtClean="0">
                <a:solidFill>
                  <a:srgbClr val="FFFF00"/>
                </a:solidFill>
              </a:rPr>
              <a:t>$10,000 per </a:t>
            </a:r>
            <a:r>
              <a:rPr lang="en-US" sz="1800" i="1" dirty="0" smtClean="0">
                <a:solidFill>
                  <a:srgbClr val="FFFF00"/>
                </a:solidFill>
              </a:rPr>
              <a:t>year.</a:t>
            </a:r>
          </a:p>
          <a:p>
            <a:pPr>
              <a:buNone/>
            </a:pPr>
            <a:r>
              <a:rPr lang="en-US" sz="1800" i="1" dirty="0" smtClean="0">
                <a:solidFill>
                  <a:srgbClr val="FFFF00"/>
                </a:solidFill>
              </a:rPr>
              <a:t> </a:t>
            </a:r>
            <a:r>
              <a:rPr lang="en-US" sz="1800" i="1" dirty="0" smtClean="0">
                <a:solidFill>
                  <a:srgbClr val="FFFF00"/>
                </a:solidFill>
              </a:rPr>
              <a:t>      Sincerely,</a:t>
            </a:r>
            <a:endParaRPr lang="en-US" sz="1800" i="1" dirty="0" smtClean="0">
              <a:solidFill>
                <a:srgbClr val="FFFF00"/>
              </a:solidFill>
            </a:endParaRPr>
          </a:p>
          <a:p>
            <a:pPr>
              <a:buNone/>
            </a:pPr>
            <a:r>
              <a:rPr lang="en-US" sz="1800" i="1" dirty="0" smtClean="0">
                <a:solidFill>
                  <a:srgbClr val="FFFF00"/>
                </a:solidFill>
              </a:rPr>
              <a:t>	The President of the United States</a:t>
            </a:r>
          </a:p>
          <a:p>
            <a:pPr>
              <a:buNone/>
            </a:pPr>
            <a:r>
              <a:rPr lang="en-US" sz="1600" dirty="0" smtClean="0">
                <a:solidFill>
                  <a:srgbClr val="FFFF00"/>
                </a:solidFill>
              </a:rPr>
              <a:t>	</a:t>
            </a:r>
            <a:r>
              <a:rPr lang="en-US" sz="2400" b="1" dirty="0" smtClean="0">
                <a:solidFill>
                  <a:srgbClr val="FFFF00"/>
                </a:solidFill>
              </a:rPr>
              <a:t>.</a:t>
            </a:r>
            <a:endParaRPr lang="en-US" sz="1600" b="1" dirty="0" smtClean="0">
              <a:solidFill>
                <a:srgbClr val="FFFF00"/>
              </a:solidFill>
            </a:endParaRPr>
          </a:p>
        </p:txBody>
      </p:sp>
      <p:sp>
        <p:nvSpPr>
          <p:cNvPr id="3" name="Date Placeholder 2"/>
          <p:cNvSpPr>
            <a:spLocks noGrp="1"/>
          </p:cNvSpPr>
          <p:nvPr>
            <p:ph type="dt" sz="half" idx="10"/>
          </p:nvPr>
        </p:nvSpPr>
        <p:spPr/>
        <p:txBody>
          <a:bodyPr/>
          <a:lstStyle/>
          <a:p>
            <a:pPr>
              <a:defRPr/>
            </a:pPr>
            <a:fld id="{63723F79-97AF-4A0D-AE0E-29817301D26E}" type="datetime1">
              <a:rPr lang="en-US" smtClean="0"/>
              <a:pPr>
                <a:defRPr/>
              </a:pPr>
              <a:t>12/1/2010</a:t>
            </a:fld>
            <a:endParaRPr lang="en-GB" dirty="0"/>
          </a:p>
        </p:txBody>
      </p:sp>
      <p:sp>
        <p:nvSpPr>
          <p:cNvPr id="4" name="Footer Placeholder 3"/>
          <p:cNvSpPr>
            <a:spLocks noGrp="1"/>
          </p:cNvSpPr>
          <p:nvPr>
            <p:ph type="ftr" sz="quarter" idx="11"/>
          </p:nvPr>
        </p:nvSpPr>
        <p:spPr/>
        <p:txBody>
          <a:bodyPr/>
          <a:lstStyle/>
          <a:p>
            <a:pPr>
              <a:defRPr/>
            </a:pPr>
            <a:r>
              <a:rPr lang="en-GB" smtClean="0"/>
              <a:t>Spam and Cybercrime</a:t>
            </a:r>
            <a:endParaRPr lang="en-GB" dirty="0"/>
          </a:p>
        </p:txBody>
      </p:sp>
      <p:sp>
        <p:nvSpPr>
          <p:cNvPr id="5" name="Slide Number Placeholder 4"/>
          <p:cNvSpPr>
            <a:spLocks noGrp="1"/>
          </p:cNvSpPr>
          <p:nvPr>
            <p:ph type="sldNum" sz="quarter" idx="12"/>
          </p:nvPr>
        </p:nvSpPr>
        <p:spPr/>
        <p:txBody>
          <a:bodyPr/>
          <a:lstStyle/>
          <a:p>
            <a:pPr>
              <a:defRPr/>
            </a:pPr>
            <a:fld id="{15ED07B6-4F8B-4A75-8967-0B9D2C1D8C59}" type="slidenum">
              <a:rPr lang="en-GB" smtClean="0"/>
              <a:pPr>
                <a:defRPr/>
              </a:pPr>
              <a:t>2</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Email Spam?</a:t>
            </a:r>
            <a:endParaRPr lang="en-US" dirty="0"/>
          </a:p>
        </p:txBody>
      </p:sp>
      <p:sp>
        <p:nvSpPr>
          <p:cNvPr id="3" name="Content Placeholder 2"/>
          <p:cNvSpPr>
            <a:spLocks noGrp="1"/>
          </p:cNvSpPr>
          <p:nvPr>
            <p:ph idx="1"/>
          </p:nvPr>
        </p:nvSpPr>
        <p:spPr>
          <a:xfrm>
            <a:off x="457200" y="1371600"/>
            <a:ext cx="8228013" cy="4953000"/>
          </a:xfrm>
        </p:spPr>
        <p:txBody>
          <a:bodyPr>
            <a:normAutofit fontScale="70000" lnSpcReduction="20000"/>
          </a:bodyPr>
          <a:lstStyle/>
          <a:p>
            <a:pPr>
              <a:lnSpc>
                <a:spcPct val="120000"/>
              </a:lnSpc>
            </a:pPr>
            <a:r>
              <a:rPr lang="en-US" dirty="0" smtClean="0"/>
              <a:t>Email spam is often defined as </a:t>
            </a:r>
            <a:r>
              <a:rPr lang="en-US" dirty="0" smtClean="0">
                <a:solidFill>
                  <a:schemeClr val="accent6"/>
                </a:solidFill>
              </a:rPr>
              <a:t>unsolicited bulk email</a:t>
            </a:r>
          </a:p>
          <a:p>
            <a:pPr lvl="1">
              <a:lnSpc>
                <a:spcPct val="120000"/>
              </a:lnSpc>
            </a:pPr>
            <a:r>
              <a:rPr lang="en-US" dirty="0" smtClean="0">
                <a:solidFill>
                  <a:schemeClr val="tx1"/>
                </a:solidFill>
              </a:rPr>
              <a:t>Forbidden by all major ISPs</a:t>
            </a:r>
          </a:p>
          <a:p>
            <a:pPr lvl="1">
              <a:lnSpc>
                <a:spcPct val="120000"/>
              </a:lnSpc>
            </a:pPr>
            <a:r>
              <a:rPr lang="en-US" dirty="0" smtClean="0">
                <a:solidFill>
                  <a:schemeClr val="tx1"/>
                </a:solidFill>
              </a:rPr>
              <a:t>Considered “acceptable business practice” by US Direct Marketing Association (DMA)</a:t>
            </a:r>
          </a:p>
          <a:p>
            <a:pPr>
              <a:lnSpc>
                <a:spcPct val="120000"/>
              </a:lnSpc>
            </a:pPr>
            <a:r>
              <a:rPr lang="en-US" dirty="0" smtClean="0">
                <a:solidFill>
                  <a:schemeClr val="tx1"/>
                </a:solidFill>
              </a:rPr>
              <a:t>Unsolicited email and bulk email are individually acceptable practices for people, business, and organizations</a:t>
            </a:r>
          </a:p>
          <a:p>
            <a:pPr>
              <a:lnSpc>
                <a:spcPct val="120000"/>
              </a:lnSpc>
            </a:pPr>
            <a:r>
              <a:rPr lang="en-US" dirty="0" smtClean="0">
                <a:solidFill>
                  <a:schemeClr val="tx1"/>
                </a:solidFill>
              </a:rPr>
              <a:t>Spam arises from the combination of unsolicited and bulk</a:t>
            </a:r>
          </a:p>
          <a:p>
            <a:pPr>
              <a:lnSpc>
                <a:spcPct val="120000"/>
              </a:lnSpc>
            </a:pPr>
            <a:r>
              <a:rPr lang="en-US" dirty="0" smtClean="0">
                <a:solidFill>
                  <a:schemeClr val="tx1"/>
                </a:solidFill>
              </a:rPr>
              <a:t>In classifying email as spam, content does not matter</a:t>
            </a:r>
          </a:p>
          <a:p>
            <a:pPr>
              <a:lnSpc>
                <a:spcPct val="120000"/>
              </a:lnSpc>
            </a:pPr>
            <a:r>
              <a:rPr lang="en-US" dirty="0" smtClean="0">
                <a:solidFill>
                  <a:schemeClr val="tx1"/>
                </a:solidFill>
              </a:rPr>
              <a:t>The US CAN-SPAM act (2004) regrettably protects commercial spam provided some requirements are satisfied, including:</a:t>
            </a:r>
          </a:p>
          <a:p>
            <a:pPr lvl="1">
              <a:lnSpc>
                <a:spcPct val="120000"/>
              </a:lnSpc>
            </a:pPr>
            <a:r>
              <a:rPr lang="en-US" dirty="0" smtClean="0">
                <a:solidFill>
                  <a:schemeClr val="tx1"/>
                </a:solidFill>
              </a:rPr>
              <a:t>Opt-out mechanism</a:t>
            </a:r>
          </a:p>
          <a:p>
            <a:pPr lvl="1">
              <a:lnSpc>
                <a:spcPct val="120000"/>
              </a:lnSpc>
            </a:pPr>
            <a:r>
              <a:rPr lang="en-US" dirty="0" smtClean="0">
                <a:solidFill>
                  <a:schemeClr val="tx1"/>
                </a:solidFill>
              </a:rPr>
              <a:t>Sender clearly identified and subject line not deceptive</a:t>
            </a:r>
          </a:p>
          <a:p>
            <a:pPr lvl="1">
              <a:lnSpc>
                <a:spcPct val="120000"/>
              </a:lnSpc>
            </a:pPr>
            <a:r>
              <a:rPr lang="en-US" dirty="0" smtClean="0">
                <a:solidFill>
                  <a:schemeClr val="tx1"/>
                </a:solidFill>
              </a:rPr>
              <a:t>Adult material labeled in subject line</a:t>
            </a:r>
          </a:p>
        </p:txBody>
      </p:sp>
      <p:sp>
        <p:nvSpPr>
          <p:cNvPr id="4" name="Date Placeholder 3"/>
          <p:cNvSpPr>
            <a:spLocks noGrp="1"/>
          </p:cNvSpPr>
          <p:nvPr>
            <p:ph type="dt" sz="half" idx="10"/>
          </p:nvPr>
        </p:nvSpPr>
        <p:spPr/>
        <p:txBody>
          <a:bodyPr/>
          <a:lstStyle/>
          <a:p>
            <a:pPr>
              <a:defRPr/>
            </a:pPr>
            <a:fld id="{89DBBE2D-167B-4662-802F-418F6182D062}" type="datetime1">
              <a:rPr lang="en-US" smtClean="0"/>
              <a:pPr>
                <a:defRPr/>
              </a:pPr>
              <a:t>12/1/2010</a:t>
            </a:fld>
            <a:endParaRPr lang="en-GB"/>
          </a:p>
        </p:txBody>
      </p:sp>
      <p:sp>
        <p:nvSpPr>
          <p:cNvPr id="5" name="Footer Placeholder 4"/>
          <p:cNvSpPr>
            <a:spLocks noGrp="1"/>
          </p:cNvSpPr>
          <p:nvPr>
            <p:ph type="ftr" sz="quarter" idx="11"/>
          </p:nvPr>
        </p:nvSpPr>
        <p:spPr/>
        <p:txBody>
          <a:bodyPr/>
          <a:lstStyle/>
          <a:p>
            <a:pPr>
              <a:defRPr/>
            </a:pPr>
            <a:r>
              <a:rPr lang="en-GB" smtClean="0"/>
              <a:t>Spam and Cybercrime</a:t>
            </a:r>
            <a:endParaRPr lang="en-GB" dirty="0"/>
          </a:p>
        </p:txBody>
      </p:sp>
      <p:sp>
        <p:nvSpPr>
          <p:cNvPr id="6" name="Slide Number Placeholder 5"/>
          <p:cNvSpPr>
            <a:spLocks noGrp="1"/>
          </p:cNvSpPr>
          <p:nvPr>
            <p:ph type="sldNum" sz="quarter" idx="12"/>
          </p:nvPr>
        </p:nvSpPr>
        <p:spPr/>
        <p:txBody>
          <a:bodyPr/>
          <a:lstStyle/>
          <a:p>
            <a:pPr>
              <a:defRPr/>
            </a:pPr>
            <a:fld id="{C3261D9E-C143-464A-BEEB-8E77ED214114}" type="slidenum">
              <a:rPr lang="en-GB" smtClean="0"/>
              <a:pPr>
                <a:defRPr/>
              </a:pPr>
              <a:t>3</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Who Responds to Spam anyhow?</a:t>
            </a:r>
            <a:endParaRPr lang="en-US" dirty="0"/>
          </a:p>
        </p:txBody>
      </p:sp>
      <p:sp>
        <p:nvSpPr>
          <p:cNvPr id="4" name="Date Placeholder 3"/>
          <p:cNvSpPr>
            <a:spLocks noGrp="1"/>
          </p:cNvSpPr>
          <p:nvPr>
            <p:ph type="dt" sz="half" idx="10"/>
          </p:nvPr>
        </p:nvSpPr>
        <p:spPr/>
        <p:txBody>
          <a:bodyPr/>
          <a:lstStyle/>
          <a:p>
            <a:pPr>
              <a:defRPr/>
            </a:pPr>
            <a:fld id="{619F35DB-293E-41C4-89B9-B50B65689D7F}" type="datetime1">
              <a:rPr lang="en-US" smtClean="0"/>
              <a:pPr>
                <a:defRPr/>
              </a:pPr>
              <a:t>12/2/2010</a:t>
            </a:fld>
            <a:endParaRPr lang="en-GB"/>
          </a:p>
        </p:txBody>
      </p:sp>
      <p:sp>
        <p:nvSpPr>
          <p:cNvPr id="5" name="Footer Placeholder 4"/>
          <p:cNvSpPr>
            <a:spLocks noGrp="1"/>
          </p:cNvSpPr>
          <p:nvPr>
            <p:ph type="ftr" sz="quarter" idx="11"/>
          </p:nvPr>
        </p:nvSpPr>
        <p:spPr/>
        <p:txBody>
          <a:bodyPr/>
          <a:lstStyle/>
          <a:p>
            <a:pPr>
              <a:defRPr/>
            </a:pPr>
            <a:r>
              <a:rPr lang="en-GB" dirty="0" smtClean="0"/>
              <a:t>Spam and Cybercrime</a:t>
            </a:r>
            <a:endParaRPr lang="en-GB" dirty="0"/>
          </a:p>
        </p:txBody>
      </p:sp>
      <p:sp>
        <p:nvSpPr>
          <p:cNvPr id="6" name="Slide Number Placeholder 5"/>
          <p:cNvSpPr>
            <a:spLocks noGrp="1"/>
          </p:cNvSpPr>
          <p:nvPr>
            <p:ph type="sldNum" sz="quarter" idx="12"/>
          </p:nvPr>
        </p:nvSpPr>
        <p:spPr/>
        <p:txBody>
          <a:bodyPr/>
          <a:lstStyle/>
          <a:p>
            <a:pPr>
              <a:defRPr/>
            </a:pPr>
            <a:fld id="{C3261D9E-C143-464A-BEEB-8E77ED214114}" type="slidenum">
              <a:rPr lang="en-GB" smtClean="0"/>
              <a:pPr>
                <a:defRPr/>
              </a:pPr>
              <a:t>4</a:t>
            </a:fld>
            <a:endParaRPr lang="en-GB" dirty="0"/>
          </a:p>
        </p:txBody>
      </p:sp>
      <p:sp>
        <p:nvSpPr>
          <p:cNvPr id="11" name="TextBox 10"/>
          <p:cNvSpPr txBox="1"/>
          <p:nvPr/>
        </p:nvSpPr>
        <p:spPr>
          <a:xfrm>
            <a:off x="3048000" y="5659803"/>
            <a:ext cx="3124200" cy="664797"/>
          </a:xfrm>
          <a:prstGeom prst="rect">
            <a:avLst/>
          </a:prstGeom>
          <a:noFill/>
        </p:spPr>
        <p:txBody>
          <a:bodyPr wrap="square" rtlCol="0">
            <a:spAutoFit/>
          </a:bodyPr>
          <a:lstStyle/>
          <a:p>
            <a:r>
              <a:rPr lang="en-US" sz="2000" dirty="0" smtClean="0">
                <a:solidFill>
                  <a:srgbClr val="FFFF00"/>
                </a:solidFill>
              </a:rPr>
              <a:t>A princess in Nigeria wants </a:t>
            </a:r>
            <a:r>
              <a:rPr lang="en-US" sz="2000" dirty="0" smtClean="0">
                <a:solidFill>
                  <a:srgbClr val="FFFF00"/>
                </a:solidFill>
              </a:rPr>
              <a:t>to send </a:t>
            </a:r>
            <a:r>
              <a:rPr lang="en-US" sz="2000" dirty="0" smtClean="0">
                <a:solidFill>
                  <a:srgbClr val="FFFF00"/>
                </a:solidFill>
              </a:rPr>
              <a:t>me money!</a:t>
            </a:r>
            <a:endParaRPr lang="en-US" sz="2000" dirty="0">
              <a:solidFill>
                <a:srgbClr val="FFFF00"/>
              </a:solidFill>
            </a:endParaRPr>
          </a:p>
        </p:txBody>
      </p:sp>
      <p:pic>
        <p:nvPicPr>
          <p:cNvPr id="12" name="Picture 11" descr="10-09c.tif"/>
          <p:cNvPicPr>
            <a:picLocks noChangeAspect="1"/>
          </p:cNvPicPr>
          <p:nvPr/>
        </p:nvPicPr>
        <p:blipFill>
          <a:blip r:embed="rId2" cstate="print"/>
          <a:stretch>
            <a:fillRect/>
          </a:stretch>
        </p:blipFill>
        <p:spPr>
          <a:xfrm>
            <a:off x="3008515" y="1597867"/>
            <a:ext cx="2876942" cy="3962400"/>
          </a:xfrm>
          <a:prstGeom prst="rect">
            <a:avLst/>
          </a:prstGeom>
          <a:ln w="28575">
            <a:solidFill>
              <a:srgbClr val="FFFF00"/>
            </a:solid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Spam Conversion</a:t>
            </a:r>
            <a:endParaRPr lang="en-US" dirty="0"/>
          </a:p>
        </p:txBody>
      </p:sp>
      <p:sp>
        <p:nvSpPr>
          <p:cNvPr id="3" name="Content Placeholder 2"/>
          <p:cNvSpPr>
            <a:spLocks noGrp="1"/>
          </p:cNvSpPr>
          <p:nvPr>
            <p:ph idx="1"/>
          </p:nvPr>
        </p:nvSpPr>
        <p:spPr>
          <a:xfrm>
            <a:off x="457201" y="1447800"/>
            <a:ext cx="5029199" cy="2971800"/>
          </a:xfrm>
        </p:spPr>
        <p:txBody>
          <a:bodyPr>
            <a:normAutofit fontScale="85000" lnSpcReduction="20000"/>
          </a:bodyPr>
          <a:lstStyle/>
          <a:p>
            <a:pPr>
              <a:lnSpc>
                <a:spcPct val="120000"/>
              </a:lnSpc>
            </a:pPr>
            <a:r>
              <a:rPr lang="en-US" dirty="0" smtClean="0"/>
              <a:t>Empirical </a:t>
            </a:r>
            <a:r>
              <a:rPr lang="en-US" dirty="0" smtClean="0"/>
              <a:t>study [</a:t>
            </a:r>
            <a:r>
              <a:rPr lang="en-US" dirty="0" err="1" smtClean="0">
                <a:hlinkClick r:id="rId2"/>
              </a:rPr>
              <a:t>Kanich</a:t>
            </a:r>
            <a:r>
              <a:rPr lang="en-US" dirty="0" smtClean="0">
                <a:hlinkClick r:id="rId2"/>
              </a:rPr>
              <a:t>+ 2008</a:t>
            </a:r>
            <a:r>
              <a:rPr lang="en-US" dirty="0" smtClean="0"/>
              <a:t>]</a:t>
            </a:r>
          </a:p>
          <a:p>
            <a:pPr lvl="1">
              <a:lnSpc>
                <a:spcPct val="120000"/>
              </a:lnSpc>
            </a:pPr>
            <a:r>
              <a:rPr lang="en-US" dirty="0" smtClean="0"/>
              <a:t>Parasitic infiltration into </a:t>
            </a:r>
            <a:r>
              <a:rPr lang="en-US" dirty="0" err="1" smtClean="0"/>
              <a:t>botnet</a:t>
            </a:r>
            <a:r>
              <a:rPr lang="en-US" dirty="0" smtClean="0"/>
              <a:t> launching spam </a:t>
            </a:r>
            <a:r>
              <a:rPr lang="en-US" dirty="0" smtClean="0"/>
              <a:t>campaign for “Canadian drugs”</a:t>
            </a:r>
            <a:endParaRPr lang="en-US" dirty="0" smtClean="0"/>
          </a:p>
          <a:p>
            <a:pPr lvl="1">
              <a:lnSpc>
                <a:spcPct val="120000"/>
              </a:lnSpc>
            </a:pPr>
            <a:r>
              <a:rPr lang="en-US" dirty="0" smtClean="0"/>
              <a:t>28 conversions, yielding $3K, from </a:t>
            </a:r>
            <a:r>
              <a:rPr lang="en-US" dirty="0" smtClean="0"/>
              <a:t>300M </a:t>
            </a:r>
            <a:r>
              <a:rPr lang="en-US" dirty="0" smtClean="0"/>
              <a:t>spam messages over 26 </a:t>
            </a:r>
            <a:r>
              <a:rPr lang="en-US" dirty="0" smtClean="0"/>
              <a:t>days</a:t>
            </a:r>
            <a:endParaRPr lang="en-US" dirty="0" smtClean="0"/>
          </a:p>
        </p:txBody>
      </p:sp>
      <p:sp>
        <p:nvSpPr>
          <p:cNvPr id="4" name="Date Placeholder 3"/>
          <p:cNvSpPr>
            <a:spLocks noGrp="1"/>
          </p:cNvSpPr>
          <p:nvPr>
            <p:ph type="dt" sz="half" idx="10"/>
          </p:nvPr>
        </p:nvSpPr>
        <p:spPr/>
        <p:txBody>
          <a:bodyPr/>
          <a:lstStyle/>
          <a:p>
            <a:pPr>
              <a:defRPr/>
            </a:pPr>
            <a:fld id="{619F35DB-293E-41C4-89B9-B50B65689D7F}" type="datetime1">
              <a:rPr lang="en-US" smtClean="0"/>
              <a:pPr>
                <a:defRPr/>
              </a:pPr>
              <a:t>12/2/2010</a:t>
            </a:fld>
            <a:endParaRPr lang="en-GB"/>
          </a:p>
        </p:txBody>
      </p:sp>
      <p:sp>
        <p:nvSpPr>
          <p:cNvPr id="5" name="Footer Placeholder 4"/>
          <p:cNvSpPr>
            <a:spLocks noGrp="1"/>
          </p:cNvSpPr>
          <p:nvPr>
            <p:ph type="ftr" sz="quarter" idx="11"/>
          </p:nvPr>
        </p:nvSpPr>
        <p:spPr/>
        <p:txBody>
          <a:bodyPr/>
          <a:lstStyle/>
          <a:p>
            <a:pPr>
              <a:defRPr/>
            </a:pPr>
            <a:r>
              <a:rPr lang="en-GB" dirty="0" smtClean="0"/>
              <a:t>Spam and Cybercrime</a:t>
            </a:r>
            <a:endParaRPr lang="en-GB" dirty="0"/>
          </a:p>
        </p:txBody>
      </p:sp>
      <p:sp>
        <p:nvSpPr>
          <p:cNvPr id="6" name="Slide Number Placeholder 5"/>
          <p:cNvSpPr>
            <a:spLocks noGrp="1"/>
          </p:cNvSpPr>
          <p:nvPr>
            <p:ph type="sldNum" sz="quarter" idx="12"/>
          </p:nvPr>
        </p:nvSpPr>
        <p:spPr/>
        <p:txBody>
          <a:bodyPr/>
          <a:lstStyle/>
          <a:p>
            <a:pPr>
              <a:defRPr/>
            </a:pPr>
            <a:fld id="{C3261D9E-C143-464A-BEEB-8E77ED214114}" type="slidenum">
              <a:rPr lang="en-GB" smtClean="0"/>
              <a:pPr>
                <a:defRPr/>
              </a:pPr>
              <a:t>5</a:t>
            </a:fld>
            <a:endParaRPr lang="en-GB" dirty="0"/>
          </a:p>
        </p:txBody>
      </p:sp>
      <p:pic>
        <p:nvPicPr>
          <p:cNvPr id="22534" name="Picture 6"/>
          <p:cNvPicPr>
            <a:picLocks noChangeAspect="1" noChangeArrowheads="1"/>
          </p:cNvPicPr>
          <p:nvPr/>
        </p:nvPicPr>
        <p:blipFill>
          <a:blip r:embed="rId3" cstate="print"/>
          <a:srcRect/>
          <a:stretch>
            <a:fillRect/>
          </a:stretch>
        </p:blipFill>
        <p:spPr bwMode="auto">
          <a:xfrm>
            <a:off x="1066800" y="4495800"/>
            <a:ext cx="4133850" cy="1752889"/>
          </a:xfrm>
          <a:prstGeom prst="rect">
            <a:avLst/>
          </a:prstGeom>
          <a:noFill/>
          <a:ln w="9525">
            <a:noFill/>
            <a:miter lim="800000"/>
            <a:headEnd/>
            <a:tailEnd/>
          </a:ln>
          <a:effectLst/>
        </p:spPr>
      </p:pic>
      <p:sp>
        <p:nvSpPr>
          <p:cNvPr id="13" name="TextBox 12"/>
          <p:cNvSpPr txBox="1"/>
          <p:nvPr/>
        </p:nvSpPr>
        <p:spPr>
          <a:xfrm>
            <a:off x="6184809" y="6136316"/>
            <a:ext cx="2044791" cy="493084"/>
          </a:xfrm>
          <a:prstGeom prst="rect">
            <a:avLst/>
          </a:prstGeom>
          <a:noFill/>
        </p:spPr>
        <p:txBody>
          <a:bodyPr wrap="none" rtlCol="0">
            <a:spAutoFit/>
          </a:bodyPr>
          <a:lstStyle/>
          <a:p>
            <a:r>
              <a:rPr lang="en-US" sz="1400" dirty="0" smtClean="0">
                <a:solidFill>
                  <a:srgbClr val="FFFF00"/>
                </a:solidFill>
              </a:rPr>
              <a:t>Yes, Honey, you </a:t>
            </a:r>
            <a:r>
              <a:rPr lang="en-US" sz="1400" b="1" i="1" dirty="0" smtClean="0">
                <a:solidFill>
                  <a:srgbClr val="FFFF00"/>
                </a:solidFill>
              </a:rPr>
              <a:t>could </a:t>
            </a:r>
          </a:p>
          <a:p>
            <a:r>
              <a:rPr lang="en-US" sz="1400" dirty="0" smtClean="0">
                <a:solidFill>
                  <a:srgbClr val="FFFF00"/>
                </a:solidFill>
              </a:rPr>
              <a:t>benefit from that drug</a:t>
            </a:r>
            <a:r>
              <a:rPr lang="en-US" sz="1400" dirty="0" smtClean="0">
                <a:solidFill>
                  <a:srgbClr val="FFFF00"/>
                </a:solidFill>
              </a:rPr>
              <a:t>.</a:t>
            </a:r>
            <a:endParaRPr lang="en-US" sz="1400" dirty="0">
              <a:solidFill>
                <a:srgbClr val="FFFF00"/>
              </a:solidFill>
            </a:endParaRPr>
          </a:p>
        </p:txBody>
      </p:sp>
      <p:pic>
        <p:nvPicPr>
          <p:cNvPr id="14" name="Picture 13" descr="10-09b.tif"/>
          <p:cNvPicPr>
            <a:picLocks noChangeAspect="1"/>
          </p:cNvPicPr>
          <p:nvPr/>
        </p:nvPicPr>
        <p:blipFill>
          <a:blip r:embed="rId4" cstate="print"/>
          <a:stretch>
            <a:fillRect/>
          </a:stretch>
        </p:blipFill>
        <p:spPr>
          <a:xfrm>
            <a:off x="6226374" y="3598380"/>
            <a:ext cx="1883664" cy="2514600"/>
          </a:xfrm>
          <a:prstGeom prst="rect">
            <a:avLst/>
          </a:prstGeom>
          <a:ln w="28575">
            <a:solidFill>
              <a:srgbClr val="FFFF00"/>
            </a:solidFill>
          </a:ln>
        </p:spPr>
      </p:pic>
      <p:pic>
        <p:nvPicPr>
          <p:cNvPr id="15" name="Picture 5"/>
          <p:cNvPicPr>
            <a:picLocks noChangeAspect="1" noChangeArrowheads="1"/>
          </p:cNvPicPr>
          <p:nvPr/>
        </p:nvPicPr>
        <p:blipFill>
          <a:blip r:embed="rId5" cstate="print"/>
          <a:srcRect/>
          <a:stretch>
            <a:fillRect/>
          </a:stretch>
        </p:blipFill>
        <p:spPr bwMode="auto">
          <a:xfrm>
            <a:off x="5638800" y="762000"/>
            <a:ext cx="3171825" cy="2260464"/>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Blacklisting</a:t>
            </a:r>
            <a:endParaRPr lang="en-US" dirty="0"/>
          </a:p>
        </p:txBody>
      </p:sp>
      <p:sp>
        <p:nvSpPr>
          <p:cNvPr id="3" name="Content Placeholder 2"/>
          <p:cNvSpPr>
            <a:spLocks noGrp="1"/>
          </p:cNvSpPr>
          <p:nvPr>
            <p:ph idx="1"/>
          </p:nvPr>
        </p:nvSpPr>
        <p:spPr>
          <a:xfrm>
            <a:off x="457200" y="1219200"/>
            <a:ext cx="8228013" cy="3124200"/>
          </a:xfrm>
        </p:spPr>
        <p:txBody>
          <a:bodyPr numCol="2">
            <a:normAutofit fontScale="70000" lnSpcReduction="20000"/>
          </a:bodyPr>
          <a:lstStyle/>
          <a:p>
            <a:pPr>
              <a:lnSpc>
                <a:spcPct val="110000"/>
              </a:lnSpc>
            </a:pPr>
            <a:r>
              <a:rPr lang="en-US" dirty="0" err="1" smtClean="0"/>
              <a:t>Spamhaus</a:t>
            </a:r>
            <a:r>
              <a:rPr lang="en-US" dirty="0" smtClean="0"/>
              <a:t> Black List (SBL)</a:t>
            </a:r>
          </a:p>
          <a:p>
            <a:pPr lvl="1">
              <a:lnSpc>
                <a:spcPct val="110000"/>
              </a:lnSpc>
            </a:pPr>
            <a:r>
              <a:rPr lang="en-US" dirty="0" smtClean="0"/>
              <a:t>Real-time database of IP addresses of verified spam sources</a:t>
            </a:r>
          </a:p>
          <a:p>
            <a:pPr lvl="1">
              <a:lnSpc>
                <a:spcPct val="110000"/>
              </a:lnSpc>
            </a:pPr>
            <a:r>
              <a:rPr lang="en-US" dirty="0" smtClean="0"/>
              <a:t>Eliminates about 10% of spam before transmission takes place</a:t>
            </a:r>
          </a:p>
          <a:p>
            <a:pPr lvl="1">
              <a:lnSpc>
                <a:spcPct val="110000"/>
              </a:lnSpc>
            </a:pPr>
            <a:r>
              <a:rPr lang="en-US" dirty="0" smtClean="0"/>
              <a:t>Formal listing and delisting procedures</a:t>
            </a:r>
          </a:p>
          <a:p>
            <a:pPr lvl="1">
              <a:lnSpc>
                <a:spcPct val="110000"/>
              </a:lnSpc>
            </a:pPr>
            <a:r>
              <a:rPr lang="en-US" dirty="0" smtClean="0"/>
              <a:t>More than 600M email users protected by SBL</a:t>
            </a:r>
          </a:p>
          <a:p>
            <a:pPr>
              <a:lnSpc>
                <a:spcPct val="110000"/>
              </a:lnSpc>
            </a:pPr>
            <a:r>
              <a:rPr lang="en-US" dirty="0" smtClean="0"/>
              <a:t>How to circumvent blacklisting</a:t>
            </a:r>
          </a:p>
          <a:p>
            <a:pPr lvl="1">
              <a:lnSpc>
                <a:spcPct val="110000"/>
              </a:lnSpc>
            </a:pPr>
            <a:r>
              <a:rPr lang="en-US" dirty="0" smtClean="0"/>
              <a:t>Powerful blacklisted spam server impersonates small unlisted zombie</a:t>
            </a:r>
          </a:p>
          <a:p>
            <a:pPr lvl="1">
              <a:lnSpc>
                <a:spcPct val="110000"/>
              </a:lnSpc>
            </a:pPr>
            <a:r>
              <a:rPr lang="en-US" dirty="0" smtClean="0"/>
              <a:t>Initiate TCP handshake from zombie</a:t>
            </a:r>
          </a:p>
          <a:p>
            <a:pPr lvl="1">
              <a:lnSpc>
                <a:spcPct val="110000"/>
              </a:lnSpc>
            </a:pPr>
            <a:r>
              <a:rPr lang="en-US" dirty="0" smtClean="0"/>
              <a:t>Send bulk email from spam server using spoofed source IP and TCP sequence numbers</a:t>
            </a:r>
            <a:endParaRPr lang="en-US" dirty="0"/>
          </a:p>
        </p:txBody>
      </p:sp>
      <p:sp>
        <p:nvSpPr>
          <p:cNvPr id="4" name="Date Placeholder 3"/>
          <p:cNvSpPr>
            <a:spLocks noGrp="1"/>
          </p:cNvSpPr>
          <p:nvPr>
            <p:ph type="dt" sz="half" idx="10"/>
          </p:nvPr>
        </p:nvSpPr>
        <p:spPr/>
        <p:txBody>
          <a:bodyPr/>
          <a:lstStyle/>
          <a:p>
            <a:pPr>
              <a:defRPr/>
            </a:pPr>
            <a:fld id="{52686A59-BE7B-4F91-8E32-7C724BEC51C8}" type="datetime1">
              <a:rPr lang="en-US" smtClean="0"/>
              <a:pPr>
                <a:defRPr/>
              </a:pPr>
              <a:t>12/1/2010</a:t>
            </a:fld>
            <a:endParaRPr lang="en-GB" dirty="0"/>
          </a:p>
        </p:txBody>
      </p:sp>
      <p:sp>
        <p:nvSpPr>
          <p:cNvPr id="5" name="Footer Placeholder 4"/>
          <p:cNvSpPr>
            <a:spLocks noGrp="1"/>
          </p:cNvSpPr>
          <p:nvPr>
            <p:ph type="ftr" sz="quarter" idx="11"/>
          </p:nvPr>
        </p:nvSpPr>
        <p:spPr/>
        <p:txBody>
          <a:bodyPr/>
          <a:lstStyle/>
          <a:p>
            <a:pPr>
              <a:defRPr/>
            </a:pPr>
            <a:r>
              <a:rPr lang="en-GB" smtClean="0"/>
              <a:t>Spam and Cybercrime</a:t>
            </a:r>
            <a:endParaRPr lang="en-GB" dirty="0"/>
          </a:p>
        </p:txBody>
      </p:sp>
      <p:sp>
        <p:nvSpPr>
          <p:cNvPr id="6" name="Slide Number Placeholder 5"/>
          <p:cNvSpPr>
            <a:spLocks noGrp="1"/>
          </p:cNvSpPr>
          <p:nvPr>
            <p:ph type="sldNum" sz="quarter" idx="12"/>
          </p:nvPr>
        </p:nvSpPr>
        <p:spPr/>
        <p:txBody>
          <a:bodyPr/>
          <a:lstStyle/>
          <a:p>
            <a:pPr>
              <a:defRPr/>
            </a:pPr>
            <a:fld id="{C3261D9E-C143-464A-BEEB-8E77ED214114}" type="slidenum">
              <a:rPr lang="en-GB" smtClean="0"/>
              <a:pPr>
                <a:defRPr/>
              </a:pPr>
              <a:t>6</a:t>
            </a:fld>
            <a:endParaRPr lang="en-GB"/>
          </a:p>
        </p:txBody>
      </p:sp>
      <p:grpSp>
        <p:nvGrpSpPr>
          <p:cNvPr id="24" name="Group 23"/>
          <p:cNvGrpSpPr/>
          <p:nvPr/>
        </p:nvGrpSpPr>
        <p:grpSpPr>
          <a:xfrm>
            <a:off x="1066800" y="4343400"/>
            <a:ext cx="7543800" cy="1905000"/>
            <a:chOff x="304800" y="4343400"/>
            <a:chExt cx="7543800" cy="1905000"/>
          </a:xfrm>
        </p:grpSpPr>
        <p:sp>
          <p:nvSpPr>
            <p:cNvPr id="7" name="Rectangle 6"/>
            <p:cNvSpPr/>
            <p:nvPr/>
          </p:nvSpPr>
          <p:spPr bwMode="auto">
            <a:xfrm>
              <a:off x="1752600" y="4343400"/>
              <a:ext cx="1066800" cy="38100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57200" rtl="0" eaLnBrk="0" fontAlgn="base" latinLnBrk="0" hangingPunct="0">
                <a:lnSpc>
                  <a:spcPct val="93000"/>
                </a:lnSpc>
                <a:spcBef>
                  <a:spcPct val="0"/>
                </a:spcBef>
                <a:spcAft>
                  <a:spcPct val="0"/>
                </a:spcAft>
                <a:buClr>
                  <a:srgbClr val="000000"/>
                </a:buClr>
                <a:buSzPct val="100000"/>
                <a:buFont typeface="Arial" charset="0"/>
                <a:buNone/>
                <a:tabLst/>
              </a:pPr>
              <a:r>
                <a:rPr kumimoji="0" lang="en-US" sz="2000" b="0" i="0" u="none" strike="noStrike" cap="none" normalizeH="0" baseline="0" dirty="0" smtClean="0">
                  <a:ln>
                    <a:noFill/>
                  </a:ln>
                  <a:solidFill>
                    <a:schemeClr val="bg1"/>
                  </a:solidFill>
                  <a:effectLst/>
                  <a:latin typeface="Arial" charset="0"/>
                </a:rPr>
                <a:t>zombie</a:t>
              </a:r>
            </a:p>
          </p:txBody>
        </p:sp>
        <p:sp>
          <p:nvSpPr>
            <p:cNvPr id="8" name="Rectangle 7"/>
            <p:cNvSpPr/>
            <p:nvPr/>
          </p:nvSpPr>
          <p:spPr bwMode="auto">
            <a:xfrm>
              <a:off x="1371600" y="5410200"/>
              <a:ext cx="1828800" cy="83820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57200" rtl="0" eaLnBrk="0" fontAlgn="base" latinLnBrk="0" hangingPunct="0">
                <a:lnSpc>
                  <a:spcPct val="93000"/>
                </a:lnSpc>
                <a:spcBef>
                  <a:spcPct val="0"/>
                </a:spcBef>
                <a:spcAft>
                  <a:spcPct val="0"/>
                </a:spcAft>
                <a:buClr>
                  <a:srgbClr val="000000"/>
                </a:buClr>
                <a:buSzPct val="100000"/>
                <a:buFont typeface="Arial" charset="0"/>
                <a:buNone/>
                <a:tabLst/>
              </a:pPr>
              <a:r>
                <a:rPr kumimoji="0" lang="en-US" sz="2400" b="0" i="0" u="none" strike="noStrike" cap="none" normalizeH="0" baseline="0" dirty="0" smtClean="0">
                  <a:ln>
                    <a:noFill/>
                  </a:ln>
                  <a:solidFill>
                    <a:schemeClr val="bg1"/>
                  </a:solidFill>
                  <a:effectLst/>
                  <a:latin typeface="Arial" charset="0"/>
                </a:rPr>
                <a:t>spam server</a:t>
              </a:r>
            </a:p>
          </p:txBody>
        </p:sp>
        <p:sp>
          <p:nvSpPr>
            <p:cNvPr id="9" name="Rectangle 8"/>
            <p:cNvSpPr/>
            <p:nvPr/>
          </p:nvSpPr>
          <p:spPr bwMode="auto">
            <a:xfrm>
              <a:off x="6172200" y="4953000"/>
              <a:ext cx="1676400" cy="8382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57200" rtl="0" eaLnBrk="0" fontAlgn="base" latinLnBrk="0" hangingPunct="0">
                <a:lnSpc>
                  <a:spcPct val="93000"/>
                </a:lnSpc>
                <a:spcBef>
                  <a:spcPct val="0"/>
                </a:spcBef>
                <a:spcAft>
                  <a:spcPct val="0"/>
                </a:spcAft>
                <a:buClr>
                  <a:srgbClr val="000000"/>
                </a:buClr>
                <a:buSzPct val="100000"/>
                <a:buFont typeface="Arial" charset="0"/>
                <a:buNone/>
                <a:tabLst/>
              </a:pPr>
              <a:r>
                <a:rPr kumimoji="0" lang="en-US" sz="2400" b="0" i="0" u="none" strike="noStrike" cap="none" normalizeH="0" baseline="0" dirty="0" smtClean="0">
                  <a:ln>
                    <a:noFill/>
                  </a:ln>
                  <a:solidFill>
                    <a:schemeClr val="bg1"/>
                  </a:solidFill>
                  <a:effectLst/>
                  <a:latin typeface="Arial" charset="0"/>
                </a:rPr>
                <a:t>victim</a:t>
              </a:r>
            </a:p>
          </p:txBody>
        </p:sp>
        <p:cxnSp>
          <p:nvCxnSpPr>
            <p:cNvPr id="11" name="Straight Arrow Connector 10"/>
            <p:cNvCxnSpPr>
              <a:stCxn id="7" idx="3"/>
            </p:cNvCxnSpPr>
            <p:nvPr/>
          </p:nvCxnSpPr>
          <p:spPr bwMode="auto">
            <a:xfrm>
              <a:off x="2819400" y="4533900"/>
              <a:ext cx="3352800" cy="64770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cxnSp>
          <p:nvCxnSpPr>
            <p:cNvPr id="13" name="Straight Arrow Connector 12"/>
            <p:cNvCxnSpPr>
              <a:stCxn id="7" idx="2"/>
              <a:endCxn id="8" idx="0"/>
            </p:cNvCxnSpPr>
            <p:nvPr/>
          </p:nvCxnSpPr>
          <p:spPr bwMode="auto">
            <a:xfrm rot="5400000">
              <a:off x="1943100" y="5067300"/>
              <a:ext cx="685800" cy="1588"/>
            </a:xfrm>
            <a:prstGeom prst="straightConnector1">
              <a:avLst/>
            </a:prstGeom>
            <a:solidFill>
              <a:srgbClr val="00B8FF"/>
            </a:solidFill>
            <a:ln w="19050" cap="flat" cmpd="sng" algn="ctr">
              <a:solidFill>
                <a:schemeClr val="tx1"/>
              </a:solidFill>
              <a:prstDash val="solid"/>
              <a:round/>
              <a:headEnd type="none" w="med" len="med"/>
              <a:tailEnd type="triangle" w="med" len="med"/>
            </a:ln>
            <a:effectLst/>
          </p:spPr>
        </p:cxnSp>
        <p:cxnSp>
          <p:nvCxnSpPr>
            <p:cNvPr id="15" name="Straight Arrow Connector 14"/>
            <p:cNvCxnSpPr>
              <a:stCxn id="8" idx="3"/>
            </p:cNvCxnSpPr>
            <p:nvPr/>
          </p:nvCxnSpPr>
          <p:spPr bwMode="auto">
            <a:xfrm flipV="1">
              <a:off x="3200400" y="5486400"/>
              <a:ext cx="2971800" cy="342900"/>
            </a:xfrm>
            <a:prstGeom prst="straightConnector1">
              <a:avLst/>
            </a:prstGeom>
            <a:solidFill>
              <a:srgbClr val="00B8FF"/>
            </a:solidFill>
            <a:ln w="76200" cap="flat" cmpd="sng" algn="ctr">
              <a:solidFill>
                <a:schemeClr val="tx1"/>
              </a:solidFill>
              <a:prstDash val="solid"/>
              <a:round/>
              <a:headEnd type="none" w="med" len="med"/>
              <a:tailEnd type="triangle" w="med" len="med"/>
            </a:ln>
            <a:effectLst/>
          </p:spPr>
        </p:cxnSp>
        <p:sp>
          <p:nvSpPr>
            <p:cNvPr id="18" name="TextBox 17"/>
            <p:cNvSpPr txBox="1"/>
            <p:nvPr/>
          </p:nvSpPr>
          <p:spPr>
            <a:xfrm>
              <a:off x="3962400" y="4419600"/>
              <a:ext cx="1834798" cy="349968"/>
            </a:xfrm>
            <a:prstGeom prst="rect">
              <a:avLst/>
            </a:prstGeom>
            <a:noFill/>
          </p:spPr>
          <p:txBody>
            <a:bodyPr wrap="none" rtlCol="0">
              <a:spAutoFit/>
            </a:bodyPr>
            <a:lstStyle/>
            <a:p>
              <a:r>
                <a:rPr lang="en-US" dirty="0" smtClean="0">
                  <a:solidFill>
                    <a:schemeClr val="tx1"/>
                  </a:solidFill>
                </a:rPr>
                <a:t>TCP handshake</a:t>
              </a:r>
              <a:endParaRPr lang="en-US" dirty="0">
                <a:solidFill>
                  <a:schemeClr val="tx1"/>
                </a:solidFill>
              </a:endParaRPr>
            </a:p>
          </p:txBody>
        </p:sp>
        <p:sp>
          <p:nvSpPr>
            <p:cNvPr id="19" name="TextBox 18"/>
            <p:cNvSpPr txBox="1"/>
            <p:nvPr/>
          </p:nvSpPr>
          <p:spPr>
            <a:xfrm>
              <a:off x="304800" y="4726398"/>
              <a:ext cx="1714743" cy="607602"/>
            </a:xfrm>
            <a:prstGeom prst="rect">
              <a:avLst/>
            </a:prstGeom>
            <a:noFill/>
          </p:spPr>
          <p:txBody>
            <a:bodyPr wrap="square" rtlCol="0">
              <a:spAutoFit/>
            </a:bodyPr>
            <a:lstStyle/>
            <a:p>
              <a:pPr algn="r"/>
              <a:r>
                <a:rPr lang="en-US" dirty="0" smtClean="0">
                  <a:solidFill>
                    <a:schemeClr val="tx1"/>
                  </a:solidFill>
                </a:rPr>
                <a:t>TCP sequence numbers</a:t>
              </a:r>
              <a:endParaRPr lang="en-US" dirty="0">
                <a:solidFill>
                  <a:schemeClr val="tx1"/>
                </a:solidFill>
              </a:endParaRPr>
            </a:p>
          </p:txBody>
        </p:sp>
        <p:sp>
          <p:nvSpPr>
            <p:cNvPr id="23" name="TextBox 22"/>
            <p:cNvSpPr txBox="1"/>
            <p:nvPr/>
          </p:nvSpPr>
          <p:spPr>
            <a:xfrm>
              <a:off x="3429000" y="5822232"/>
              <a:ext cx="2809423" cy="349968"/>
            </a:xfrm>
            <a:prstGeom prst="rect">
              <a:avLst/>
            </a:prstGeom>
            <a:noFill/>
          </p:spPr>
          <p:txBody>
            <a:bodyPr wrap="none" rtlCol="0">
              <a:spAutoFit/>
            </a:bodyPr>
            <a:lstStyle/>
            <a:p>
              <a:r>
                <a:rPr lang="en-US" dirty="0" smtClean="0">
                  <a:solidFill>
                    <a:schemeClr val="tx1"/>
                  </a:solidFill>
                </a:rPr>
                <a:t>SMTP spam transmission</a:t>
              </a:r>
              <a:endParaRPr lang="en-US" dirty="0">
                <a:solidFill>
                  <a:schemeClr val="tx1"/>
                </a:solidFil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Graylisting</a:t>
            </a:r>
            <a:endParaRPr lang="en-US" dirty="0"/>
          </a:p>
        </p:txBody>
      </p:sp>
      <p:sp>
        <p:nvSpPr>
          <p:cNvPr id="3" name="Content Placeholder 2"/>
          <p:cNvSpPr>
            <a:spLocks noGrp="1"/>
          </p:cNvSpPr>
          <p:nvPr>
            <p:ph idx="1"/>
          </p:nvPr>
        </p:nvSpPr>
        <p:spPr/>
        <p:txBody>
          <a:bodyPr>
            <a:normAutofit fontScale="92500"/>
          </a:bodyPr>
          <a:lstStyle/>
          <a:p>
            <a:r>
              <a:rPr lang="en-US" dirty="0" smtClean="0"/>
              <a:t>Spam servers typically do not resend messages after transmission errors</a:t>
            </a:r>
          </a:p>
          <a:p>
            <a:r>
              <a:rPr lang="en-US" dirty="0" smtClean="0"/>
              <a:t>Maintain database of trusted servers</a:t>
            </a:r>
          </a:p>
          <a:p>
            <a:r>
              <a:rPr lang="en-US" dirty="0" smtClean="0"/>
              <a:t>Respond with “Busy, please retry” to SMPT connection requests from servers not in database</a:t>
            </a:r>
          </a:p>
          <a:p>
            <a:r>
              <a:rPr lang="en-US" dirty="0" smtClean="0"/>
              <a:t>Server added to database if reestablishes connection</a:t>
            </a:r>
          </a:p>
          <a:p>
            <a:r>
              <a:rPr lang="en-US" dirty="0" smtClean="0"/>
              <a:t>Currently effective although simple to circumvent</a:t>
            </a:r>
            <a:endParaRPr lang="en-US" dirty="0"/>
          </a:p>
        </p:txBody>
      </p:sp>
      <p:sp>
        <p:nvSpPr>
          <p:cNvPr id="4" name="Date Placeholder 3"/>
          <p:cNvSpPr>
            <a:spLocks noGrp="1"/>
          </p:cNvSpPr>
          <p:nvPr>
            <p:ph type="dt" sz="half" idx="10"/>
          </p:nvPr>
        </p:nvSpPr>
        <p:spPr/>
        <p:txBody>
          <a:bodyPr/>
          <a:lstStyle/>
          <a:p>
            <a:pPr>
              <a:defRPr/>
            </a:pPr>
            <a:fld id="{02C65AEB-396A-4409-BC0D-CB37B9EEB8B2}" type="datetime1">
              <a:rPr lang="en-US" smtClean="0"/>
              <a:pPr>
                <a:defRPr/>
              </a:pPr>
              <a:t>12/1/2010</a:t>
            </a:fld>
            <a:endParaRPr lang="en-GB"/>
          </a:p>
        </p:txBody>
      </p:sp>
      <p:sp>
        <p:nvSpPr>
          <p:cNvPr id="5" name="Footer Placeholder 4"/>
          <p:cNvSpPr>
            <a:spLocks noGrp="1"/>
          </p:cNvSpPr>
          <p:nvPr>
            <p:ph type="ftr" sz="quarter" idx="11"/>
          </p:nvPr>
        </p:nvSpPr>
        <p:spPr/>
        <p:txBody>
          <a:bodyPr/>
          <a:lstStyle/>
          <a:p>
            <a:pPr>
              <a:defRPr/>
            </a:pPr>
            <a:r>
              <a:rPr lang="en-GB" smtClean="0"/>
              <a:t>Spam and Cybercrime</a:t>
            </a:r>
            <a:endParaRPr lang="en-GB"/>
          </a:p>
        </p:txBody>
      </p:sp>
      <p:sp>
        <p:nvSpPr>
          <p:cNvPr id="6" name="Slide Number Placeholder 5"/>
          <p:cNvSpPr>
            <a:spLocks noGrp="1"/>
          </p:cNvSpPr>
          <p:nvPr>
            <p:ph type="sldNum" sz="quarter" idx="12"/>
          </p:nvPr>
        </p:nvSpPr>
        <p:spPr/>
        <p:txBody>
          <a:bodyPr/>
          <a:lstStyle/>
          <a:p>
            <a:pPr>
              <a:defRPr/>
            </a:pPr>
            <a:fld id="{C3261D9E-C143-464A-BEEB-8E77ED214114}" type="slidenum">
              <a:rPr lang="en-GB" smtClean="0"/>
              <a:pPr>
                <a:defRPr/>
              </a:pPr>
              <a:t>7</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1412"/>
          </a:xfrm>
        </p:spPr>
        <p:txBody>
          <a:bodyPr/>
          <a:lstStyle/>
          <a:p>
            <a:r>
              <a:rPr lang="en-US" sz="3400" dirty="0" smtClean="0"/>
              <a:t>Sender ID and Sender Policy Framework</a:t>
            </a:r>
            <a:endParaRPr lang="en-US" sz="3400" dirty="0"/>
          </a:p>
        </p:txBody>
      </p:sp>
      <p:sp>
        <p:nvSpPr>
          <p:cNvPr id="3" name="Content Placeholder 2"/>
          <p:cNvSpPr>
            <a:spLocks noGrp="1"/>
          </p:cNvSpPr>
          <p:nvPr>
            <p:ph idx="1"/>
          </p:nvPr>
        </p:nvSpPr>
        <p:spPr>
          <a:xfrm>
            <a:off x="457200" y="1447800"/>
            <a:ext cx="8228013" cy="1371600"/>
          </a:xfrm>
        </p:spPr>
        <p:txBody>
          <a:bodyPr numCol="2">
            <a:normAutofit fontScale="85000" lnSpcReduction="20000"/>
          </a:bodyPr>
          <a:lstStyle/>
          <a:p>
            <a:pPr>
              <a:lnSpc>
                <a:spcPct val="120000"/>
              </a:lnSpc>
            </a:pPr>
            <a:r>
              <a:rPr lang="en-US" dirty="0" smtClean="0"/>
              <a:t>Store DNS records about severs authorized to send mail for a given domain</a:t>
            </a:r>
          </a:p>
          <a:p>
            <a:pPr>
              <a:lnSpc>
                <a:spcPct val="120000"/>
              </a:lnSpc>
            </a:pPr>
            <a:r>
              <a:rPr lang="en-US" dirty="0" smtClean="0"/>
              <a:t>Look up domain in From header to find IP address of  authorized mail server</a:t>
            </a:r>
            <a:endParaRPr lang="en-US" dirty="0"/>
          </a:p>
        </p:txBody>
      </p:sp>
      <p:sp>
        <p:nvSpPr>
          <p:cNvPr id="4" name="Date Placeholder 3"/>
          <p:cNvSpPr>
            <a:spLocks noGrp="1"/>
          </p:cNvSpPr>
          <p:nvPr>
            <p:ph type="dt" sz="half" idx="10"/>
          </p:nvPr>
        </p:nvSpPr>
        <p:spPr/>
        <p:txBody>
          <a:bodyPr/>
          <a:lstStyle/>
          <a:p>
            <a:pPr>
              <a:defRPr/>
            </a:pPr>
            <a:fld id="{F90BDC32-E34D-41C3-A5E3-529712DD89FD}" type="datetime1">
              <a:rPr lang="en-US" smtClean="0"/>
              <a:pPr>
                <a:defRPr/>
              </a:pPr>
              <a:t>12/1/2010</a:t>
            </a:fld>
            <a:endParaRPr lang="en-GB"/>
          </a:p>
        </p:txBody>
      </p:sp>
      <p:sp>
        <p:nvSpPr>
          <p:cNvPr id="5" name="Footer Placeholder 4"/>
          <p:cNvSpPr>
            <a:spLocks noGrp="1"/>
          </p:cNvSpPr>
          <p:nvPr>
            <p:ph type="ftr" sz="quarter" idx="11"/>
          </p:nvPr>
        </p:nvSpPr>
        <p:spPr/>
        <p:txBody>
          <a:bodyPr/>
          <a:lstStyle/>
          <a:p>
            <a:pPr>
              <a:defRPr/>
            </a:pPr>
            <a:r>
              <a:rPr lang="en-GB" smtClean="0"/>
              <a:t>Spam and Cybercrime</a:t>
            </a:r>
            <a:endParaRPr lang="en-GB"/>
          </a:p>
        </p:txBody>
      </p:sp>
      <p:sp>
        <p:nvSpPr>
          <p:cNvPr id="6" name="Slide Number Placeholder 5"/>
          <p:cNvSpPr>
            <a:spLocks noGrp="1"/>
          </p:cNvSpPr>
          <p:nvPr>
            <p:ph type="sldNum" sz="quarter" idx="12"/>
          </p:nvPr>
        </p:nvSpPr>
        <p:spPr/>
        <p:txBody>
          <a:bodyPr/>
          <a:lstStyle/>
          <a:p>
            <a:pPr>
              <a:defRPr/>
            </a:pPr>
            <a:fld id="{C3261D9E-C143-464A-BEEB-8E77ED214114}" type="slidenum">
              <a:rPr lang="en-GB" smtClean="0"/>
              <a:pPr>
                <a:defRPr/>
              </a:pPr>
              <a:t>8</a:t>
            </a:fld>
            <a:endParaRPr lang="en-GB"/>
          </a:p>
        </p:txBody>
      </p:sp>
      <p:pic>
        <p:nvPicPr>
          <p:cNvPr id="23554" name="Picture 2"/>
          <p:cNvPicPr>
            <a:picLocks noChangeAspect="1" noChangeArrowheads="1"/>
          </p:cNvPicPr>
          <p:nvPr/>
        </p:nvPicPr>
        <p:blipFill>
          <a:blip r:embed="rId2" cstate="print"/>
          <a:srcRect/>
          <a:stretch>
            <a:fillRect/>
          </a:stretch>
        </p:blipFill>
        <p:spPr bwMode="auto">
          <a:xfrm>
            <a:off x="609599" y="2895600"/>
            <a:ext cx="6580909" cy="3429000"/>
          </a:xfrm>
          <a:prstGeom prst="rect">
            <a:avLst/>
          </a:prstGeom>
          <a:noFill/>
          <a:ln w="9525">
            <a:noFill/>
            <a:miter lim="800000"/>
            <a:headEnd/>
            <a:tailEnd/>
          </a:ln>
          <a:effectLst/>
        </p:spPr>
      </p:pic>
      <p:sp>
        <p:nvSpPr>
          <p:cNvPr id="8" name="TextBox 7"/>
          <p:cNvSpPr txBox="1"/>
          <p:nvPr/>
        </p:nvSpPr>
        <p:spPr>
          <a:xfrm>
            <a:off x="7239000" y="5716998"/>
            <a:ext cx="1676400" cy="607602"/>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solidFill>
                  <a:schemeClr val="bg1"/>
                </a:solidFill>
              </a:rPr>
              <a:t>Source: Microsoft </a:t>
            </a:r>
            <a:endParaRPr lang="en-US"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DomainKeys</a:t>
            </a:r>
            <a:r>
              <a:rPr lang="en-US" dirty="0" smtClean="0"/>
              <a:t> Identified Mail (DKIM)</a:t>
            </a:r>
            <a:endParaRPr lang="en-US" dirty="0"/>
          </a:p>
        </p:txBody>
      </p:sp>
      <p:sp>
        <p:nvSpPr>
          <p:cNvPr id="3" name="Content Placeholder 2"/>
          <p:cNvSpPr>
            <a:spLocks noGrp="1"/>
          </p:cNvSpPr>
          <p:nvPr>
            <p:ph idx="1"/>
          </p:nvPr>
        </p:nvSpPr>
        <p:spPr>
          <a:xfrm>
            <a:off x="457200" y="1295400"/>
            <a:ext cx="8228013" cy="1143000"/>
          </a:xfrm>
        </p:spPr>
        <p:txBody>
          <a:bodyPr>
            <a:normAutofit fontScale="70000" lnSpcReduction="20000"/>
          </a:bodyPr>
          <a:lstStyle/>
          <a:p>
            <a:pPr>
              <a:lnSpc>
                <a:spcPct val="120000"/>
              </a:lnSpc>
            </a:pPr>
            <a:r>
              <a:rPr lang="en-US" sz="2700" dirty="0" smtClean="0"/>
              <a:t>Sender’s mail server signs email to authenticate domain</a:t>
            </a:r>
          </a:p>
          <a:p>
            <a:pPr>
              <a:lnSpc>
                <a:spcPct val="120000"/>
              </a:lnSpc>
            </a:pPr>
            <a:r>
              <a:rPr lang="en-US" sz="2700" dirty="0" smtClean="0"/>
              <a:t>Public key of server available in DNS record</a:t>
            </a:r>
          </a:p>
          <a:p>
            <a:pPr>
              <a:lnSpc>
                <a:spcPct val="120000"/>
              </a:lnSpc>
            </a:pPr>
            <a:r>
              <a:rPr lang="en-US" sz="2700" dirty="0" smtClean="0"/>
              <a:t>To be used in conjunction with other spam filtering methods</a:t>
            </a:r>
            <a:endParaRPr lang="en-US" sz="2900" dirty="0" smtClean="0"/>
          </a:p>
        </p:txBody>
      </p:sp>
      <p:sp>
        <p:nvSpPr>
          <p:cNvPr id="4" name="Date Placeholder 3"/>
          <p:cNvSpPr>
            <a:spLocks noGrp="1"/>
          </p:cNvSpPr>
          <p:nvPr>
            <p:ph type="dt" sz="half" idx="10"/>
          </p:nvPr>
        </p:nvSpPr>
        <p:spPr/>
        <p:txBody>
          <a:bodyPr/>
          <a:lstStyle/>
          <a:p>
            <a:pPr>
              <a:defRPr/>
            </a:pPr>
            <a:fld id="{FF87840F-08C8-4A0F-A1DD-6CE0F4FF4202}" type="datetime1">
              <a:rPr lang="en-US" smtClean="0"/>
              <a:pPr>
                <a:defRPr/>
              </a:pPr>
              <a:t>12/1/2010</a:t>
            </a:fld>
            <a:endParaRPr lang="en-GB"/>
          </a:p>
        </p:txBody>
      </p:sp>
      <p:sp>
        <p:nvSpPr>
          <p:cNvPr id="5" name="Footer Placeholder 4"/>
          <p:cNvSpPr>
            <a:spLocks noGrp="1"/>
          </p:cNvSpPr>
          <p:nvPr>
            <p:ph type="ftr" sz="quarter" idx="11"/>
          </p:nvPr>
        </p:nvSpPr>
        <p:spPr/>
        <p:txBody>
          <a:bodyPr/>
          <a:lstStyle/>
          <a:p>
            <a:pPr>
              <a:defRPr/>
            </a:pPr>
            <a:r>
              <a:rPr lang="en-GB" smtClean="0"/>
              <a:t>Spam and Cybercrime</a:t>
            </a:r>
            <a:endParaRPr lang="en-GB"/>
          </a:p>
        </p:txBody>
      </p:sp>
      <p:sp>
        <p:nvSpPr>
          <p:cNvPr id="6" name="Slide Number Placeholder 5"/>
          <p:cNvSpPr>
            <a:spLocks noGrp="1"/>
          </p:cNvSpPr>
          <p:nvPr>
            <p:ph type="sldNum" sz="quarter" idx="12"/>
          </p:nvPr>
        </p:nvSpPr>
        <p:spPr/>
        <p:txBody>
          <a:bodyPr/>
          <a:lstStyle/>
          <a:p>
            <a:pPr>
              <a:defRPr/>
            </a:pPr>
            <a:fld id="{C3261D9E-C143-464A-BEEB-8E77ED214114}" type="slidenum">
              <a:rPr lang="en-GB" smtClean="0"/>
              <a:pPr>
                <a:defRPr/>
              </a:pPr>
              <a:t>9</a:t>
            </a:fld>
            <a:endParaRPr lang="en-GB" dirty="0"/>
          </a:p>
        </p:txBody>
      </p:sp>
      <p:sp>
        <p:nvSpPr>
          <p:cNvPr id="28" name="Rectangle 22"/>
          <p:cNvSpPr>
            <a:spLocks noChangeArrowheads="1"/>
          </p:cNvSpPr>
          <p:nvPr/>
        </p:nvSpPr>
        <p:spPr bwMode="auto">
          <a:xfrm>
            <a:off x="152400" y="5475287"/>
            <a:ext cx="4419600" cy="92551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nSpc>
                <a:spcPct val="100000"/>
              </a:lnSpc>
              <a:buClrTx/>
              <a:buSzTx/>
              <a:buFontTx/>
              <a:buNone/>
            </a:pPr>
            <a:r>
              <a:rPr lang="en-US" sz="1800" dirty="0" err="1">
                <a:solidFill>
                  <a:schemeClr val="accent3">
                    <a:lumMod val="75000"/>
                  </a:schemeClr>
                </a:solidFill>
              </a:rPr>
              <a:t>DomainKey</a:t>
            </a:r>
            <a:r>
              <a:rPr lang="en-US" sz="1800" dirty="0">
                <a:solidFill>
                  <a:schemeClr val="accent3">
                    <a:lumMod val="75000"/>
                  </a:schemeClr>
                </a:solidFill>
              </a:rPr>
              <a:t>-Signature:</a:t>
            </a:r>
            <a:r>
              <a:rPr lang="en-US" sz="1800" dirty="0">
                <a:solidFill>
                  <a:schemeClr val="tx1"/>
                </a:solidFill>
              </a:rPr>
              <a:t> </a:t>
            </a:r>
            <a:r>
              <a:rPr lang="en-US" sz="1800" dirty="0">
                <a:solidFill>
                  <a:schemeClr val="bg1"/>
                </a:solidFill>
              </a:rPr>
              <a:t>a=rsa-sha1; s=mail; 	d=example.net; c=simple; q=</a:t>
            </a:r>
            <a:r>
              <a:rPr lang="en-US" sz="1800" dirty="0" err="1">
                <a:solidFill>
                  <a:schemeClr val="bg1"/>
                </a:solidFill>
              </a:rPr>
              <a:t>dns</a:t>
            </a:r>
            <a:r>
              <a:rPr lang="en-US" sz="1800" dirty="0">
                <a:solidFill>
                  <a:schemeClr val="bg1"/>
                </a:solidFill>
              </a:rPr>
              <a:t>;</a:t>
            </a:r>
          </a:p>
          <a:p>
            <a:pPr>
              <a:lnSpc>
                <a:spcPct val="100000"/>
              </a:lnSpc>
              <a:buClrTx/>
              <a:buSzTx/>
              <a:buFontTx/>
              <a:buNone/>
            </a:pPr>
            <a:r>
              <a:rPr lang="en-US" sz="1800" dirty="0">
                <a:solidFill>
                  <a:schemeClr val="bg1"/>
                </a:solidFill>
              </a:rPr>
              <a:t>	b=</a:t>
            </a:r>
            <a:r>
              <a:rPr lang="en-US" sz="1800" dirty="0" err="1">
                <a:solidFill>
                  <a:schemeClr val="bg1"/>
                </a:solidFill>
              </a:rPr>
              <a:t>Fg</a:t>
            </a:r>
            <a:r>
              <a:rPr lang="en-US" sz="1800" dirty="0">
                <a:solidFill>
                  <a:schemeClr val="bg1"/>
                </a:solidFill>
              </a:rPr>
              <a:t>…5J</a:t>
            </a:r>
          </a:p>
        </p:txBody>
      </p:sp>
      <p:pic>
        <p:nvPicPr>
          <p:cNvPr id="31" name="Picture 3" descr="MCj01974380000[1]"/>
          <p:cNvPicPr>
            <a:picLocks noChangeAspect="1" noChangeArrowheads="1"/>
          </p:cNvPicPr>
          <p:nvPr/>
        </p:nvPicPr>
        <p:blipFill>
          <a:blip r:embed="rId2" cstate="print"/>
          <a:srcRect/>
          <a:stretch>
            <a:fillRect/>
          </a:stretch>
        </p:blipFill>
        <p:spPr bwMode="auto">
          <a:xfrm>
            <a:off x="1565275" y="3846512"/>
            <a:ext cx="865188" cy="1220788"/>
          </a:xfrm>
          <a:prstGeom prst="rect">
            <a:avLst/>
          </a:prstGeom>
          <a:noFill/>
        </p:spPr>
      </p:pic>
      <p:pic>
        <p:nvPicPr>
          <p:cNvPr id="32" name="Picture 5" descr="MCj04041590000[1]"/>
          <p:cNvPicPr>
            <a:picLocks noChangeAspect="1" noChangeArrowheads="1"/>
          </p:cNvPicPr>
          <p:nvPr/>
        </p:nvPicPr>
        <p:blipFill>
          <a:blip r:embed="rId3" cstate="print"/>
          <a:srcRect/>
          <a:stretch>
            <a:fillRect/>
          </a:stretch>
        </p:blipFill>
        <p:spPr bwMode="auto">
          <a:xfrm>
            <a:off x="2944813" y="2362200"/>
            <a:ext cx="865187" cy="866775"/>
          </a:xfrm>
          <a:prstGeom prst="rect">
            <a:avLst/>
          </a:prstGeom>
          <a:noFill/>
        </p:spPr>
      </p:pic>
      <p:sp>
        <p:nvSpPr>
          <p:cNvPr id="33" name="Text Box 6"/>
          <p:cNvSpPr txBox="1">
            <a:spLocks noChangeArrowheads="1"/>
          </p:cNvSpPr>
          <p:nvPr/>
        </p:nvSpPr>
        <p:spPr bwMode="auto">
          <a:xfrm>
            <a:off x="2895600" y="3124200"/>
            <a:ext cx="1544012" cy="646331"/>
          </a:xfrm>
          <a:prstGeom prst="rect">
            <a:avLst/>
          </a:prstGeom>
          <a:noFill/>
          <a:ln w="9525">
            <a:noFill/>
            <a:miter lim="800000"/>
            <a:headEnd/>
            <a:tailEnd/>
          </a:ln>
          <a:effectLst/>
        </p:spPr>
        <p:txBody>
          <a:bodyPr wrap="none">
            <a:spAutoFit/>
          </a:bodyPr>
          <a:lstStyle/>
          <a:p>
            <a:pPr algn="ctr">
              <a:lnSpc>
                <a:spcPct val="100000"/>
              </a:lnSpc>
              <a:buClrTx/>
              <a:buSzTx/>
              <a:buFontTx/>
              <a:buNone/>
            </a:pPr>
            <a:r>
              <a:rPr lang="en-US" sz="1800" dirty="0" smtClean="0">
                <a:solidFill>
                  <a:schemeClr val="tx2"/>
                </a:solidFill>
              </a:rPr>
              <a:t>example.net</a:t>
            </a:r>
            <a:br>
              <a:rPr lang="en-US" sz="1800" dirty="0" smtClean="0">
                <a:solidFill>
                  <a:schemeClr val="tx2"/>
                </a:solidFill>
              </a:rPr>
            </a:br>
            <a:r>
              <a:rPr lang="en-US" sz="1800" dirty="0" smtClean="0">
                <a:solidFill>
                  <a:schemeClr val="tx2"/>
                </a:solidFill>
              </a:rPr>
              <a:t>Name </a:t>
            </a:r>
            <a:r>
              <a:rPr lang="en-US" sz="1800" dirty="0">
                <a:solidFill>
                  <a:schemeClr val="tx2"/>
                </a:solidFill>
              </a:rPr>
              <a:t>Server</a:t>
            </a:r>
          </a:p>
        </p:txBody>
      </p:sp>
      <p:sp>
        <p:nvSpPr>
          <p:cNvPr id="34" name="Text Box 7"/>
          <p:cNvSpPr txBox="1">
            <a:spLocks noChangeArrowheads="1"/>
          </p:cNvSpPr>
          <p:nvPr/>
        </p:nvSpPr>
        <p:spPr bwMode="auto">
          <a:xfrm>
            <a:off x="862013" y="5013325"/>
            <a:ext cx="2141537" cy="396875"/>
          </a:xfrm>
          <a:prstGeom prst="rect">
            <a:avLst/>
          </a:prstGeom>
          <a:noFill/>
          <a:ln w="9525">
            <a:noFill/>
            <a:miter lim="800000"/>
            <a:headEnd/>
            <a:tailEnd/>
          </a:ln>
          <a:effectLst/>
        </p:spPr>
        <p:txBody>
          <a:bodyPr wrap="none">
            <a:spAutoFit/>
          </a:bodyPr>
          <a:lstStyle/>
          <a:p>
            <a:pPr>
              <a:lnSpc>
                <a:spcPct val="100000"/>
              </a:lnSpc>
              <a:buClrTx/>
              <a:buSzTx/>
              <a:buFontTx/>
              <a:buNone/>
            </a:pPr>
            <a:r>
              <a:rPr lang="en-US" sz="2000" dirty="0" smtClean="0">
                <a:solidFill>
                  <a:schemeClr val="tx2"/>
                </a:solidFill>
              </a:rPr>
              <a:t>example.net</a:t>
            </a:r>
            <a:r>
              <a:rPr lang="en-US" sz="1800" dirty="0" smtClean="0">
                <a:solidFill>
                  <a:schemeClr val="tx2"/>
                </a:solidFill>
              </a:rPr>
              <a:t> MTA</a:t>
            </a:r>
            <a:endParaRPr lang="en-US" sz="1800" dirty="0">
              <a:solidFill>
                <a:schemeClr val="tx2"/>
              </a:solidFill>
            </a:endParaRPr>
          </a:p>
        </p:txBody>
      </p:sp>
      <p:pic>
        <p:nvPicPr>
          <p:cNvPr id="35" name="Picture 9" descr="MCj01974380000[1]"/>
          <p:cNvPicPr>
            <a:picLocks noChangeAspect="1" noChangeArrowheads="1"/>
          </p:cNvPicPr>
          <p:nvPr/>
        </p:nvPicPr>
        <p:blipFill>
          <a:blip r:embed="rId2" cstate="print"/>
          <a:srcRect/>
          <a:stretch>
            <a:fillRect/>
          </a:stretch>
        </p:blipFill>
        <p:spPr bwMode="auto">
          <a:xfrm>
            <a:off x="6740525" y="3440112"/>
            <a:ext cx="865187" cy="1220788"/>
          </a:xfrm>
          <a:prstGeom prst="rect">
            <a:avLst/>
          </a:prstGeom>
          <a:noFill/>
        </p:spPr>
      </p:pic>
      <p:sp>
        <p:nvSpPr>
          <p:cNvPr id="36" name="Text Box 10"/>
          <p:cNvSpPr txBox="1">
            <a:spLocks noChangeArrowheads="1"/>
          </p:cNvSpPr>
          <p:nvPr/>
        </p:nvSpPr>
        <p:spPr bwMode="auto">
          <a:xfrm>
            <a:off x="6215063" y="4575175"/>
            <a:ext cx="2014537" cy="396875"/>
          </a:xfrm>
          <a:prstGeom prst="rect">
            <a:avLst/>
          </a:prstGeom>
          <a:noFill/>
          <a:ln w="9525">
            <a:noFill/>
            <a:miter lim="800000"/>
            <a:headEnd/>
            <a:tailEnd/>
          </a:ln>
          <a:effectLst/>
        </p:spPr>
        <p:txBody>
          <a:bodyPr wrap="none">
            <a:spAutoFit/>
          </a:bodyPr>
          <a:lstStyle/>
          <a:p>
            <a:pPr>
              <a:lnSpc>
                <a:spcPct val="100000"/>
              </a:lnSpc>
              <a:buClrTx/>
              <a:buSzTx/>
              <a:buFontTx/>
              <a:buNone/>
            </a:pPr>
            <a:r>
              <a:rPr lang="en-US" sz="2000" dirty="0" smtClean="0">
                <a:solidFill>
                  <a:schemeClr val="tx2"/>
                </a:solidFill>
              </a:rPr>
              <a:t>yahoo.com</a:t>
            </a:r>
            <a:r>
              <a:rPr lang="en-US" sz="1800" dirty="0" smtClean="0">
                <a:solidFill>
                  <a:schemeClr val="tx2"/>
                </a:solidFill>
              </a:rPr>
              <a:t> </a:t>
            </a:r>
            <a:r>
              <a:rPr lang="en-US" sz="1800" dirty="0">
                <a:solidFill>
                  <a:schemeClr val="tx2"/>
                </a:solidFill>
              </a:rPr>
              <a:t>MTA</a:t>
            </a:r>
          </a:p>
        </p:txBody>
      </p:sp>
      <p:sp>
        <p:nvSpPr>
          <p:cNvPr id="37" name="Rectangle 11"/>
          <p:cNvSpPr>
            <a:spLocks noChangeArrowheads="1"/>
          </p:cNvSpPr>
          <p:nvPr/>
        </p:nvSpPr>
        <p:spPr bwMode="auto">
          <a:xfrm>
            <a:off x="400050" y="4560887"/>
            <a:ext cx="1123950" cy="366713"/>
          </a:xfrm>
          <a:prstGeom prst="rect">
            <a:avLst/>
          </a:prstGeom>
          <a:noFill/>
          <a:ln w="9525">
            <a:noFill/>
            <a:miter lim="800000"/>
            <a:headEnd/>
            <a:tailEnd/>
          </a:ln>
          <a:effectLst/>
        </p:spPr>
        <p:txBody>
          <a:bodyPr wrap="none">
            <a:spAutoFit/>
          </a:bodyPr>
          <a:lstStyle/>
          <a:p>
            <a:pPr>
              <a:lnSpc>
                <a:spcPct val="100000"/>
              </a:lnSpc>
              <a:buClrTx/>
              <a:buSzTx/>
              <a:buFontTx/>
              <a:buNone/>
            </a:pPr>
            <a:r>
              <a:rPr lang="en-US" sz="1800">
                <a:solidFill>
                  <a:schemeClr val="accent6"/>
                </a:solidFill>
              </a:rPr>
              <a:t>Sign mail</a:t>
            </a:r>
          </a:p>
        </p:txBody>
      </p:sp>
      <p:pic>
        <p:nvPicPr>
          <p:cNvPr id="38" name="Picture 12" descr="MCj02337890000[1]"/>
          <p:cNvPicPr>
            <a:picLocks noChangeAspect="1" noChangeArrowheads="1"/>
          </p:cNvPicPr>
          <p:nvPr/>
        </p:nvPicPr>
        <p:blipFill>
          <a:blip r:embed="rId4" cstate="print"/>
          <a:srcRect/>
          <a:stretch>
            <a:fillRect/>
          </a:stretch>
        </p:blipFill>
        <p:spPr bwMode="auto">
          <a:xfrm>
            <a:off x="852488" y="4138612"/>
            <a:ext cx="219075" cy="449263"/>
          </a:xfrm>
          <a:prstGeom prst="rect">
            <a:avLst/>
          </a:prstGeom>
          <a:noFill/>
        </p:spPr>
      </p:pic>
      <p:sp>
        <p:nvSpPr>
          <p:cNvPr id="39" name="Text Box 13"/>
          <p:cNvSpPr txBox="1">
            <a:spLocks noChangeArrowheads="1"/>
          </p:cNvSpPr>
          <p:nvPr/>
        </p:nvSpPr>
        <p:spPr bwMode="auto">
          <a:xfrm>
            <a:off x="304800" y="3827462"/>
            <a:ext cx="1314450" cy="366713"/>
          </a:xfrm>
          <a:prstGeom prst="rect">
            <a:avLst/>
          </a:prstGeom>
          <a:noFill/>
          <a:ln w="9525">
            <a:noFill/>
            <a:miter lim="800000"/>
            <a:headEnd/>
            <a:tailEnd/>
          </a:ln>
          <a:effectLst/>
        </p:spPr>
        <p:txBody>
          <a:bodyPr wrap="none">
            <a:spAutoFit/>
          </a:bodyPr>
          <a:lstStyle/>
          <a:p>
            <a:pPr>
              <a:lnSpc>
                <a:spcPct val="100000"/>
              </a:lnSpc>
              <a:buClrTx/>
              <a:buSzTx/>
              <a:buFontTx/>
              <a:buNone/>
            </a:pPr>
            <a:r>
              <a:rPr lang="en-US" sz="1800" dirty="0">
                <a:solidFill>
                  <a:schemeClr val="tx1"/>
                </a:solidFill>
              </a:rPr>
              <a:t>Private key</a:t>
            </a:r>
          </a:p>
        </p:txBody>
      </p:sp>
      <p:pic>
        <p:nvPicPr>
          <p:cNvPr id="40" name="Picture 14" descr="MCj04040070000[1]"/>
          <p:cNvPicPr>
            <a:picLocks noChangeAspect="1" noChangeArrowheads="1"/>
          </p:cNvPicPr>
          <p:nvPr/>
        </p:nvPicPr>
        <p:blipFill>
          <a:blip r:embed="rId5" cstate="print"/>
          <a:srcRect/>
          <a:stretch>
            <a:fillRect/>
          </a:stretch>
        </p:blipFill>
        <p:spPr bwMode="auto">
          <a:xfrm>
            <a:off x="2209800" y="2631856"/>
            <a:ext cx="382588" cy="384175"/>
          </a:xfrm>
          <a:prstGeom prst="rect">
            <a:avLst/>
          </a:prstGeom>
          <a:noFill/>
        </p:spPr>
      </p:pic>
      <p:sp>
        <p:nvSpPr>
          <p:cNvPr id="41" name="Text Box 15"/>
          <p:cNvSpPr txBox="1">
            <a:spLocks noChangeArrowheads="1"/>
          </p:cNvSpPr>
          <p:nvPr/>
        </p:nvSpPr>
        <p:spPr bwMode="auto">
          <a:xfrm>
            <a:off x="1822450" y="2323881"/>
            <a:ext cx="1225550" cy="366713"/>
          </a:xfrm>
          <a:prstGeom prst="rect">
            <a:avLst/>
          </a:prstGeom>
          <a:noFill/>
          <a:ln w="9525">
            <a:noFill/>
            <a:miter lim="800000"/>
            <a:headEnd/>
            <a:tailEnd/>
          </a:ln>
          <a:effectLst/>
        </p:spPr>
        <p:txBody>
          <a:bodyPr wrap="none">
            <a:spAutoFit/>
          </a:bodyPr>
          <a:lstStyle/>
          <a:p>
            <a:pPr>
              <a:lnSpc>
                <a:spcPct val="100000"/>
              </a:lnSpc>
              <a:buClrTx/>
              <a:buSzTx/>
              <a:buFontTx/>
              <a:buNone/>
            </a:pPr>
            <a:r>
              <a:rPr lang="en-US" sz="1800" dirty="0">
                <a:solidFill>
                  <a:schemeClr val="tx1"/>
                </a:solidFill>
              </a:rPr>
              <a:t>Public key</a:t>
            </a:r>
          </a:p>
        </p:txBody>
      </p:sp>
      <p:sp>
        <p:nvSpPr>
          <p:cNvPr id="42" name="Line 17"/>
          <p:cNvSpPr>
            <a:spLocks noChangeShapeType="1"/>
          </p:cNvSpPr>
          <p:nvPr/>
        </p:nvSpPr>
        <p:spPr bwMode="auto">
          <a:xfrm flipH="1" flipV="1">
            <a:off x="3730625" y="2928937"/>
            <a:ext cx="2698750" cy="952500"/>
          </a:xfrm>
          <a:prstGeom prst="line">
            <a:avLst/>
          </a:prstGeom>
          <a:noFill/>
          <a:ln w="9525">
            <a:solidFill>
              <a:schemeClr val="tx1"/>
            </a:solidFill>
            <a:round/>
            <a:headEnd/>
            <a:tailEnd type="triangle" w="med" len="med"/>
          </a:ln>
          <a:effectLst/>
        </p:spPr>
        <p:txBody>
          <a:bodyPr/>
          <a:lstStyle/>
          <a:p>
            <a:endParaRPr lang="en-US"/>
          </a:p>
        </p:txBody>
      </p:sp>
      <p:sp>
        <p:nvSpPr>
          <p:cNvPr id="43" name="Rectangle 18"/>
          <p:cNvSpPr>
            <a:spLocks noChangeArrowheads="1"/>
          </p:cNvSpPr>
          <p:nvPr/>
        </p:nvSpPr>
        <p:spPr bwMode="auto">
          <a:xfrm rot="1181227">
            <a:off x="4014787" y="3079750"/>
            <a:ext cx="2265363" cy="366712"/>
          </a:xfrm>
          <a:prstGeom prst="rect">
            <a:avLst/>
          </a:prstGeom>
          <a:noFill/>
          <a:ln w="9525">
            <a:noFill/>
            <a:miter lim="800000"/>
            <a:headEnd/>
            <a:tailEnd/>
          </a:ln>
          <a:effectLst/>
        </p:spPr>
        <p:txBody>
          <a:bodyPr>
            <a:spAutoFit/>
          </a:bodyPr>
          <a:lstStyle/>
          <a:p>
            <a:pPr>
              <a:lnSpc>
                <a:spcPct val="100000"/>
              </a:lnSpc>
              <a:buClrTx/>
              <a:buSzTx/>
              <a:buFontTx/>
              <a:buNone/>
            </a:pPr>
            <a:r>
              <a:rPr lang="en-US" sz="1800" dirty="0">
                <a:solidFill>
                  <a:schemeClr val="accent6"/>
                </a:solidFill>
              </a:rPr>
              <a:t>Query for public key</a:t>
            </a:r>
          </a:p>
        </p:txBody>
      </p:sp>
      <p:sp>
        <p:nvSpPr>
          <p:cNvPr id="44" name="Rectangle 19"/>
          <p:cNvSpPr>
            <a:spLocks noChangeArrowheads="1"/>
          </p:cNvSpPr>
          <p:nvPr/>
        </p:nvSpPr>
        <p:spPr bwMode="auto">
          <a:xfrm>
            <a:off x="7637462" y="3760787"/>
            <a:ext cx="1125538" cy="641350"/>
          </a:xfrm>
          <a:prstGeom prst="rect">
            <a:avLst/>
          </a:prstGeom>
          <a:noFill/>
          <a:ln w="9525">
            <a:noFill/>
            <a:miter lim="800000"/>
            <a:headEnd/>
            <a:tailEnd/>
          </a:ln>
          <a:effectLst/>
        </p:spPr>
        <p:txBody>
          <a:bodyPr wrap="none">
            <a:spAutoFit/>
          </a:bodyPr>
          <a:lstStyle/>
          <a:p>
            <a:pPr>
              <a:lnSpc>
                <a:spcPct val="100000"/>
              </a:lnSpc>
              <a:buClrTx/>
              <a:buSzTx/>
              <a:buFontTx/>
              <a:buNone/>
            </a:pPr>
            <a:r>
              <a:rPr lang="en-US" sz="1800">
                <a:solidFill>
                  <a:schemeClr val="accent6"/>
                </a:solidFill>
              </a:rPr>
              <a:t>Verify </a:t>
            </a:r>
          </a:p>
          <a:p>
            <a:pPr>
              <a:lnSpc>
                <a:spcPct val="100000"/>
              </a:lnSpc>
              <a:buClrTx/>
              <a:buSzTx/>
              <a:buFontTx/>
              <a:buNone/>
            </a:pPr>
            <a:r>
              <a:rPr lang="en-US" sz="1800">
                <a:solidFill>
                  <a:schemeClr val="accent6"/>
                </a:solidFill>
              </a:rPr>
              <a:t>signature</a:t>
            </a:r>
          </a:p>
        </p:txBody>
      </p:sp>
      <p:sp>
        <p:nvSpPr>
          <p:cNvPr id="45" name="Line 28"/>
          <p:cNvSpPr>
            <a:spLocks noChangeShapeType="1"/>
          </p:cNvSpPr>
          <p:nvPr/>
        </p:nvSpPr>
        <p:spPr bwMode="auto">
          <a:xfrm flipV="1">
            <a:off x="2590800" y="4073525"/>
            <a:ext cx="3838575" cy="422275"/>
          </a:xfrm>
          <a:prstGeom prst="line">
            <a:avLst/>
          </a:prstGeom>
          <a:noFill/>
          <a:ln w="9525">
            <a:solidFill>
              <a:schemeClr val="tx1"/>
            </a:solidFill>
            <a:round/>
            <a:headEnd/>
            <a:tailEnd type="triangle" w="med" len="med"/>
          </a:ln>
          <a:effectLst/>
        </p:spPr>
        <p:txBody>
          <a:bodyPr/>
          <a:lstStyle/>
          <a:p>
            <a:endParaRPr lang="en-US"/>
          </a:p>
        </p:txBody>
      </p:sp>
      <p:grpSp>
        <p:nvGrpSpPr>
          <p:cNvPr id="30" name="Group 29"/>
          <p:cNvGrpSpPr/>
          <p:nvPr/>
        </p:nvGrpSpPr>
        <p:grpSpPr>
          <a:xfrm rot="193856">
            <a:off x="3702283" y="3977506"/>
            <a:ext cx="579438" cy="284162"/>
            <a:chOff x="4500562" y="4010025"/>
            <a:chExt cx="579438" cy="284162"/>
          </a:xfrm>
        </p:grpSpPr>
        <p:pic>
          <p:nvPicPr>
            <p:cNvPr id="46" name="Picture 29" descr="BD18216_"/>
            <p:cNvPicPr>
              <a:picLocks noChangeAspect="1" noChangeArrowheads="1"/>
            </p:cNvPicPr>
            <p:nvPr/>
          </p:nvPicPr>
          <p:blipFill>
            <a:blip r:embed="rId6" cstate="print"/>
            <a:srcRect/>
            <a:stretch>
              <a:fillRect/>
            </a:stretch>
          </p:blipFill>
          <p:spPr bwMode="auto">
            <a:xfrm>
              <a:off x="4500562" y="4010025"/>
              <a:ext cx="579438" cy="260350"/>
            </a:xfrm>
            <a:prstGeom prst="rect">
              <a:avLst/>
            </a:prstGeom>
            <a:noFill/>
          </p:spPr>
        </p:pic>
        <p:pic>
          <p:nvPicPr>
            <p:cNvPr id="47" name="Picture 30" descr="MCj04058880000[1]"/>
            <p:cNvPicPr>
              <a:picLocks noChangeAspect="1" noChangeArrowheads="1"/>
            </p:cNvPicPr>
            <p:nvPr/>
          </p:nvPicPr>
          <p:blipFill>
            <a:blip r:embed="rId7" cstate="print"/>
            <a:srcRect/>
            <a:stretch>
              <a:fillRect/>
            </a:stretch>
          </p:blipFill>
          <p:spPr bwMode="auto">
            <a:xfrm>
              <a:off x="4500562" y="4040187"/>
              <a:ext cx="342900" cy="254000"/>
            </a:xfrm>
            <a:prstGeom prst="rect">
              <a:avLst/>
            </a:prstGeom>
            <a:noFill/>
          </p:spPr>
        </p:pic>
      </p:grpSp>
      <p:sp>
        <p:nvSpPr>
          <p:cNvPr id="48" name="Rectangle 31"/>
          <p:cNvSpPr>
            <a:spLocks noChangeArrowheads="1"/>
          </p:cNvSpPr>
          <p:nvPr/>
        </p:nvSpPr>
        <p:spPr bwMode="auto">
          <a:xfrm rot="21225032">
            <a:off x="3064108" y="4266431"/>
            <a:ext cx="2063750" cy="366712"/>
          </a:xfrm>
          <a:prstGeom prst="rect">
            <a:avLst/>
          </a:prstGeom>
          <a:noFill/>
          <a:ln w="9525">
            <a:noFill/>
            <a:miter lim="800000"/>
            <a:headEnd/>
            <a:tailEnd/>
          </a:ln>
          <a:effectLst/>
        </p:spPr>
        <p:txBody>
          <a:bodyPr wrap="none">
            <a:spAutoFit/>
          </a:bodyPr>
          <a:lstStyle/>
          <a:p>
            <a:pPr>
              <a:lnSpc>
                <a:spcPct val="100000"/>
              </a:lnSpc>
              <a:buClrTx/>
              <a:buSzTx/>
              <a:buFontTx/>
              <a:buNone/>
            </a:pPr>
            <a:r>
              <a:rPr lang="en-US" sz="1800" dirty="0">
                <a:solidFill>
                  <a:schemeClr val="accent6"/>
                </a:solidFill>
              </a:rPr>
              <a:t>Send signed email</a:t>
            </a:r>
          </a:p>
        </p:txBody>
      </p:sp>
      <p:pic>
        <p:nvPicPr>
          <p:cNvPr id="49" name="Picture 33" descr="MCj04040070000[1]"/>
          <p:cNvPicPr>
            <a:picLocks noChangeAspect="1" noChangeArrowheads="1"/>
          </p:cNvPicPr>
          <p:nvPr/>
        </p:nvPicPr>
        <p:blipFill>
          <a:blip r:embed="rId5" cstate="print"/>
          <a:srcRect/>
          <a:stretch>
            <a:fillRect/>
          </a:stretch>
        </p:blipFill>
        <p:spPr bwMode="auto">
          <a:xfrm>
            <a:off x="7815262" y="3367087"/>
            <a:ext cx="382588" cy="382588"/>
          </a:xfrm>
          <a:prstGeom prst="rect">
            <a:avLst/>
          </a:prstGeom>
          <a:noFill/>
        </p:spPr>
      </p:pic>
      <p:sp>
        <p:nvSpPr>
          <p:cNvPr id="50" name="Rectangle 37"/>
          <p:cNvSpPr>
            <a:spLocks noChangeArrowheads="1"/>
          </p:cNvSpPr>
          <p:nvPr/>
        </p:nvSpPr>
        <p:spPr bwMode="auto">
          <a:xfrm>
            <a:off x="1761212" y="2935069"/>
            <a:ext cx="1210588" cy="646331"/>
          </a:xfrm>
          <a:prstGeom prst="rect">
            <a:avLst/>
          </a:prstGeom>
          <a:noFill/>
          <a:ln w="9525">
            <a:noFill/>
            <a:miter lim="800000"/>
            <a:headEnd/>
            <a:tailEnd/>
          </a:ln>
          <a:effectLst/>
        </p:spPr>
        <p:txBody>
          <a:bodyPr wrap="none">
            <a:spAutoFit/>
          </a:bodyPr>
          <a:lstStyle/>
          <a:p>
            <a:pPr>
              <a:lnSpc>
                <a:spcPct val="100000"/>
              </a:lnSpc>
              <a:buClrTx/>
              <a:buSzTx/>
              <a:buFontTx/>
              <a:buNone/>
            </a:pPr>
            <a:r>
              <a:rPr lang="en-US" sz="1800" dirty="0" smtClean="0">
                <a:solidFill>
                  <a:schemeClr val="accent6"/>
                </a:solidFill>
              </a:rPr>
              <a:t>Provide</a:t>
            </a:r>
            <a:br>
              <a:rPr lang="en-US" sz="1800" dirty="0" smtClean="0">
                <a:solidFill>
                  <a:schemeClr val="accent6"/>
                </a:solidFill>
              </a:rPr>
            </a:br>
            <a:r>
              <a:rPr lang="en-US" sz="1800" dirty="0" smtClean="0">
                <a:solidFill>
                  <a:schemeClr val="accent6"/>
                </a:solidFill>
              </a:rPr>
              <a:t>public </a:t>
            </a:r>
            <a:r>
              <a:rPr lang="en-US" sz="1800" dirty="0">
                <a:solidFill>
                  <a:schemeClr val="accent6"/>
                </a:solidFill>
              </a:rPr>
              <a:t>key</a:t>
            </a:r>
          </a:p>
        </p:txBody>
      </p:sp>
      <p:sp>
        <p:nvSpPr>
          <p:cNvPr id="51" name="Rectangle 25"/>
          <p:cNvSpPr>
            <a:spLocks noChangeArrowheads="1"/>
          </p:cNvSpPr>
          <p:nvPr/>
        </p:nvSpPr>
        <p:spPr bwMode="auto">
          <a:xfrm>
            <a:off x="4800600" y="5475287"/>
            <a:ext cx="4114800" cy="92551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nSpc>
                <a:spcPct val="100000"/>
              </a:lnSpc>
              <a:buClrTx/>
              <a:buSzTx/>
              <a:buFontTx/>
              <a:buNone/>
            </a:pPr>
            <a:r>
              <a:rPr lang="en-US" sz="1800" dirty="0">
                <a:solidFill>
                  <a:schemeClr val="accent3">
                    <a:lumMod val="75000"/>
                  </a:schemeClr>
                </a:solidFill>
              </a:rPr>
              <a:t>Authentication-Results: </a:t>
            </a:r>
            <a:r>
              <a:rPr lang="en-US" sz="1800" dirty="0">
                <a:solidFill>
                  <a:schemeClr val="bg1"/>
                </a:solidFill>
              </a:rPr>
              <a:t>example.net 	from=bob@example.net; 	</a:t>
            </a:r>
            <a:r>
              <a:rPr lang="en-US" sz="1800" dirty="0" err="1">
                <a:solidFill>
                  <a:schemeClr val="bg1"/>
                </a:solidFill>
              </a:rPr>
              <a:t>domainkeys</a:t>
            </a:r>
            <a:r>
              <a:rPr lang="en-US" sz="1800" dirty="0">
                <a:solidFill>
                  <a:schemeClr val="bg1"/>
                </a:solidFill>
              </a:rPr>
              <a:t>=pass; </a:t>
            </a:r>
          </a:p>
        </p:txBody>
      </p:sp>
    </p:spTree>
  </p:cSld>
  <p:clrMapOvr>
    <a:masterClrMapping/>
  </p:clrMapOvr>
</p:sld>
</file>

<file path=ppt/theme/theme1.xml><?xml version="1.0" encoding="utf-8"?>
<a:theme xmlns:a="http://schemas.openxmlformats.org/drawingml/2006/main" name="Office Theme">
  <a:themeElements>
    <a:clrScheme name="Custom 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E5B9B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2245</TotalTime>
  <Words>1087</Words>
  <Application>Microsoft Office PowerPoint</Application>
  <PresentationFormat>On-screen Show (4:3)</PresentationFormat>
  <Paragraphs>242</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Spam and Cybercrime</vt:lpstr>
      <vt:lpstr>SMTP</vt:lpstr>
      <vt:lpstr>What is Email Spam?</vt:lpstr>
      <vt:lpstr>Who Responds to Spam anyhow?</vt:lpstr>
      <vt:lpstr>Spam Conversion</vt:lpstr>
      <vt:lpstr>Blacklisting</vt:lpstr>
      <vt:lpstr>Graylisting</vt:lpstr>
      <vt:lpstr>Sender ID and Sender Policy Framework</vt:lpstr>
      <vt:lpstr>DomainKeys Identified Mail (DKIM)</vt:lpstr>
      <vt:lpstr>SenderID vs. DKIM</vt:lpstr>
      <vt:lpstr>Cybercrime</vt:lpstr>
      <vt:lpstr>Credit Cards</vt:lpstr>
      <vt:lpstr>Common Credit Card Frauds</vt:lpstr>
      <vt:lpstr>Defending Against Credit Card Fraud</vt:lpstr>
      <vt:lpstr>Bank Accounts</vt:lpstr>
      <vt:lpstr>Common Bank Frauds</vt:lpstr>
      <vt:lpstr>Defending Against Bank Fraud</vt:lpstr>
    </vt:vector>
  </TitlesOfParts>
  <Company>Brown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Symmetric Cryptography</dc:title>
  <dc:creator>Roberto Tamassia</dc:creator>
  <cp:lastModifiedBy>goodrich</cp:lastModifiedBy>
  <cp:revision>283</cp:revision>
  <dcterms:created xsi:type="dcterms:W3CDTF">2008-02-23T17:59:12Z</dcterms:created>
  <dcterms:modified xsi:type="dcterms:W3CDTF">2010-12-02T17:08:12Z</dcterms:modified>
</cp:coreProperties>
</file>