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5" r:id="rId9"/>
    <p:sldId id="272" r:id="rId10"/>
    <p:sldId id="261" r:id="rId11"/>
    <p:sldId id="267" r:id="rId12"/>
    <p:sldId id="270" r:id="rId13"/>
    <p:sldId id="268" r:id="rId14"/>
    <p:sldId id="273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56" autoAdjust="0"/>
  </p:normalViewPr>
  <p:slideViewPr>
    <p:cSldViewPr>
      <p:cViewPr>
        <p:scale>
          <a:sx n="120" d="100"/>
          <a:sy n="120" d="100"/>
        </p:scale>
        <p:origin x="-3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Digital Cash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B6D569-3DC4-4C06-A7E1-27840AD5E23D}" type="datetimeFigureOut">
              <a:rPr lang="en-US"/>
              <a:pPr>
                <a:defRPr/>
              </a:pPr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85C20DF-E4B3-44CB-B202-376A4C219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Digital Cash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06F402-710E-4854-A794-E1CF1E1A676E}" type="datetimeFigureOut">
              <a:rPr lang="en-US"/>
              <a:pPr>
                <a:defRPr/>
              </a:pPr>
              <a:t>12/1/2010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BBF12B-1138-4D61-B1DB-14F0DB848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29FC299-EF7B-44E4-BA11-2C892EF190EF}" type="datetime1">
              <a:rPr lang="en-US" smtClean="0"/>
              <a:pPr>
                <a:defRPr/>
              </a:pPr>
              <a:t>12/1/2010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BF12B-1138-4D61-B1DB-14F0DB8480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AF8F67-638A-4184-A4C9-DEDAD0E668E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D9CEAF4E-F546-4734-B921-594FC373FCF1}" type="datetime1">
              <a:rPr lang="en-US" smtClean="0"/>
              <a:pPr/>
              <a:t>12/1/2010</a:t>
            </a:fld>
            <a:endParaRPr lang="en-US" smtClean="0"/>
          </a:p>
        </p:txBody>
      </p:sp>
      <p:sp>
        <p:nvSpPr>
          <p:cNvPr id="19462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Digital Cash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C0200-FB0D-4206-84D7-E87C4D4CB401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D9274-3FFC-44BA-9D6B-5059DAFDDB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FCD734-33BC-4F92-9E98-74C23D56079D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33444F-CB26-4C08-A34E-5EA7823099ED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C8AB17F1-5C31-44F1-A570-DEAD0C298CF4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EF343085-4F93-48BA-BB57-F695F5005F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FCFF7-E762-481B-A724-8ACC1AD24A0E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F50FA4-DE85-4AD5-8153-6B77F5DF3835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2F16D-DC42-44D9-8571-5482AD95305A}" type="datetime1">
              <a:rPr lang="en-US" smtClean="0"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15E399-64AE-4C6E-8E5A-F01C4AF0D89E}" type="datetime1">
              <a:rPr lang="en-US" smtClean="0"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3A255-1B9A-41F7-AA77-81DE6A93871E}" type="datetime1">
              <a:rPr lang="en-US" smtClean="0"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E7CAD-62E5-4B20-8808-7F0E1073BB41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FDCBC-AD24-43AA-9901-7BFD8436E1F4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BD885A-EBD7-4DDF-8B3B-71EDC1C0E22A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Digital Cash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5DF0C8-7BE0-476C-8FAB-35094A86D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.ist.psu.edu/421212.html" TargetMode="External"/><Relationship Id="rId2" Type="http://schemas.openxmlformats.org/officeDocument/2006/relationships/hyperlink" Target="http://www.chau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-cse.ucsd.edu/users/mihir/papers/gb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Payment Systems</a:t>
            </a:r>
            <a:endParaRPr lang="en-US" dirty="0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C7730A-A9D3-4CEF-B157-ED231D7308D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Defenses Against Double Spending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Online protocol</a:t>
            </a:r>
          </a:p>
          <a:p>
            <a:pPr lvl="1" eaLnBrk="1" hangingPunct="1"/>
            <a:r>
              <a:rPr lang="en-US" smtClean="0"/>
              <a:t>The bank is online during the payment transaction to revoke spent coins</a:t>
            </a:r>
          </a:p>
          <a:p>
            <a:pPr eaLnBrk="1" hangingPunct="1"/>
            <a:r>
              <a:rPr lang="en-US" smtClean="0"/>
              <a:t>Offline protocol</a:t>
            </a:r>
          </a:p>
          <a:p>
            <a:pPr lvl="1" eaLnBrk="1" hangingPunct="1"/>
            <a:r>
              <a:rPr lang="en-US" smtClean="0"/>
              <a:t>Withdrawn coins embed encrypted customer identity</a:t>
            </a:r>
          </a:p>
          <a:p>
            <a:pPr lvl="1" eaLnBrk="1" hangingPunct="1"/>
            <a:r>
              <a:rPr lang="en-US" smtClean="0"/>
              <a:t>Deposited coins embed also encrypted merchant identity</a:t>
            </a:r>
          </a:p>
          <a:p>
            <a:pPr lvl="1" eaLnBrk="1" hangingPunct="1"/>
            <a:r>
              <a:rPr lang="en-US" smtClean="0"/>
              <a:t>Double spending caused the identity of the cheating party to be revealed</a:t>
            </a:r>
          </a:p>
          <a:p>
            <a:pPr lvl="1" eaLnBrk="1" hangingPunct="1">
              <a:buFont typeface="Arial" charset="0"/>
              <a:buChar char="–"/>
            </a:pPr>
            <a:endParaRPr lang="en-US" smtClean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6D2C56-808A-4837-95F5-6AE6CF85586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Secret Splitting into Shares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 secret string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 smtClean="0"/>
              <a:t>can be split into random values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as follows</a:t>
            </a:r>
          </a:p>
          <a:p>
            <a:pPr lvl="1" eaLnBrk="1" hangingPunct="1"/>
            <a:r>
              <a:rPr lang="en-US" sz="2000" dirty="0" smtClean="0"/>
              <a:t>Pick a random value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lvl="1" eaLnBrk="1" hangingPunct="1"/>
            <a:r>
              <a:rPr lang="en-US" sz="2000" dirty="0" smtClean="0"/>
              <a:t>Set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  <a:sym typeface="Symbol" pitchFamily="18" charset="2"/>
              </a:rPr>
              <a:t>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5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/>
              <a:t>String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 smtClean="0"/>
              <a:t>can be reconstructed from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400" dirty="0" smtClean="0"/>
              <a:t>by setting</a:t>
            </a:r>
          </a:p>
          <a:p>
            <a:pPr lvl="1" eaLnBrk="1" hangingPunct="1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  <a:sym typeface="Symbol" pitchFamily="18" charset="2"/>
              </a:rPr>
              <a:t>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0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/>
              <a:t>Both shares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are random values and are referred to as </a:t>
            </a:r>
            <a:r>
              <a:rPr lang="en-US" sz="2400" dirty="0" smtClean="0">
                <a:solidFill>
                  <a:schemeClr val="accent6"/>
                </a:solidFill>
              </a:rPr>
              <a:t>shares</a:t>
            </a:r>
            <a:r>
              <a:rPr lang="en-US" sz="2400" dirty="0" smtClean="0"/>
              <a:t>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Neither share reveals any information about secret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44D87-5C6C-4377-90F5-419E856939EB}" type="slidenum">
              <a:rPr lang="en-US" smtClean="0"/>
              <a:pPr/>
              <a:t>11</a:t>
            </a:fld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Coins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Let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/>
              <a:t> be a cryptographic hash function</a:t>
            </a:r>
          </a:p>
          <a:p>
            <a:pPr eaLnBrk="1" hangingPunct="1"/>
            <a:r>
              <a:rPr lang="en-US" sz="2400" dirty="0" smtClean="0"/>
              <a:t>Given a secret string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/>
              <a:t>, a </a:t>
            </a:r>
            <a:r>
              <a:rPr lang="en-US" sz="2400" dirty="0" smtClean="0">
                <a:solidFill>
                  <a:schemeClr val="accent6"/>
                </a:solidFill>
              </a:rPr>
              <a:t>commitment pair</a:t>
            </a:r>
            <a:r>
              <a:rPr lang="en-US" sz="2400" dirty="0" smtClean="0"/>
              <a:t>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/>
              <a:t> is a pair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/>
              <a:t>such that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are random shares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dirty="0" smtClean="0"/>
          </a:p>
          <a:p>
            <a:pPr eaLnBrk="1" hangingPunct="1"/>
            <a:r>
              <a:rPr lang="en-US" sz="2400" dirty="0" smtClean="0"/>
              <a:t>Let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400" dirty="0" smtClean="0"/>
              <a:t> be a string identifying the customer (e.g., name, address, etc.)</a:t>
            </a:r>
          </a:p>
          <a:p>
            <a:pPr eaLnBrk="1" hangingPunct="1"/>
            <a:r>
              <a:rPr lang="en-US" sz="2400" dirty="0" smtClean="0"/>
              <a:t>The coin issued by the bank to the customer consists of</a:t>
            </a:r>
          </a:p>
          <a:p>
            <a:pPr lvl="1" eaLnBrk="1" hangingPunct="1"/>
            <a:r>
              <a:rPr lang="en-US" sz="2000" dirty="0" smtClean="0"/>
              <a:t>Coin identifier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Vector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 smtClean="0"/>
              <a:t>commitments pairs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… , 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cs typeface="Times New Roman" pitchFamily="18" charset="0"/>
              </a:rPr>
              <a:t> for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ID</a:t>
            </a:r>
          </a:p>
          <a:p>
            <a:pPr eaLnBrk="1" hangingPunct="1"/>
            <a:r>
              <a:rPr lang="en-US" sz="2400" dirty="0" smtClean="0">
                <a:cs typeface="Times New Roman" pitchFamily="18" charset="0"/>
              </a:rPr>
              <a:t>The coin does not reveal the identity of the customer</a:t>
            </a:r>
            <a:endParaRPr lang="en-US" sz="2400" dirty="0" smtClean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D2127-63B6-422C-BA24-BB936C2CFE5C}" type="slidenum">
              <a:rPr lang="en-US" smtClean="0"/>
              <a:pPr/>
              <a:t>12</a:t>
            </a:fld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Withdrawal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customer generates and submits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/>
              <a:t> coins to the bank</a:t>
            </a:r>
          </a:p>
          <a:p>
            <a:r>
              <a:rPr lang="en-US" sz="2800" dirty="0" smtClean="0"/>
              <a:t>The bank randomly selects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/>
              <a:t> coins </a:t>
            </a:r>
          </a:p>
          <a:p>
            <a:r>
              <a:rPr lang="en-US" sz="2800" dirty="0" smtClean="0"/>
              <a:t>The customer reveals to the bank the shares associated with the commitments pairs of the selected coins</a:t>
            </a:r>
          </a:p>
          <a:p>
            <a:r>
              <a:rPr lang="en-US" sz="2800" dirty="0" smtClean="0"/>
              <a:t>The bank creates a blind signature on the remaining coin</a:t>
            </a:r>
          </a:p>
          <a:p>
            <a:r>
              <a:rPr lang="en-US" sz="2800" dirty="0" smtClean="0"/>
              <a:t>The coin signed is valid with probability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/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dirty="0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458D0-6EFC-46B1-8669-FCD9A833908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/>
              <a:t>The customer gives to the merchant a coin </a:t>
            </a:r>
            <a:br>
              <a:rPr lang="en-US" sz="2800" dirty="0" smtClean="0"/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; [(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), … , 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)] }</a:t>
            </a:r>
            <a:endParaRPr lang="en-US" sz="2800" dirty="0" smtClean="0"/>
          </a:p>
          <a:p>
            <a:pPr>
              <a:lnSpc>
                <a:spcPct val="110000"/>
              </a:lnSpc>
            </a:pPr>
            <a:r>
              <a:rPr lang="en-US" sz="2800" dirty="0" smtClean="0"/>
              <a:t>The merchant verifies the signature on the coin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customer gives to the customer a random binary vector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 ,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/>
              <a:t>, called </a:t>
            </a:r>
            <a:r>
              <a:rPr lang="en-US" sz="2800" dirty="0" smtClean="0">
                <a:solidFill>
                  <a:schemeClr val="accent6"/>
                </a:solidFill>
              </a:rPr>
              <a:t>selector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customer reveals to the merchant the shares indicated by the selector, i.e., it sends to  the merchant a vector of strings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… ,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/>
              <a:t>such that</a:t>
            </a:r>
          </a:p>
          <a:p>
            <a:pPr>
              <a:lnSpc>
                <a:spcPct val="110000"/>
              </a:lnSpc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Symbol" pitchFamily="18" charset="2"/>
                <a:cs typeface="Times New Roman" pitchFamily="18" charset="0"/>
              </a:rPr>
              <a:t> 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/>
              <a:t> if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Symbol" pitchFamily="18" charset="2"/>
                <a:cs typeface="Times New Roman" pitchFamily="18" charset="0"/>
              </a:rPr>
              <a:t> 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lnSpc>
                <a:spcPct val="110000"/>
              </a:lnSpc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		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Symbol" pitchFamily="18" charset="2"/>
                <a:cs typeface="Times New Roman" pitchFamily="18" charset="0"/>
              </a:rPr>
              <a:t> 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/>
              <a:t> if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Symbol" pitchFamily="18" charset="2"/>
                <a:cs typeface="Times New Roman" pitchFamily="18" charset="0"/>
              </a:rPr>
              <a:t> 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43085-4F93-48BA-BB57-F695F5005F3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Deposit and Security Properties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Deposit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1900" dirty="0" smtClean="0"/>
              <a:t>The merchant deposits with the bank the coin and strings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9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… ,  </a:t>
            </a:r>
            <a:r>
              <a:rPr lang="en-US" sz="19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9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9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1900" dirty="0" smtClean="0"/>
              <a:t>The bank verifies the signature and keeps track of coins and associated strings</a:t>
            </a:r>
            <a:endParaRPr lang="en-US" sz="1900" dirty="0" smtClean="0">
              <a:cs typeface="Times New Roman" pitchFamily="18" charset="0"/>
            </a:endParaRPr>
          </a:p>
          <a:p>
            <a:pPr eaLnBrk="1" hangingPunct="1"/>
            <a:r>
              <a:rPr lang="en-US" sz="2400" dirty="0" smtClean="0"/>
              <a:t>Security properties</a:t>
            </a:r>
            <a:endParaRPr lang="en-US" sz="1900" dirty="0" smtClean="0"/>
          </a:p>
          <a:p>
            <a:pPr lvl="1" eaLnBrk="1" hangingPunct="1"/>
            <a:r>
              <a:rPr lang="en-US" sz="1900" dirty="0" smtClean="0"/>
              <a:t>The probability  that the selectors provided by two merchants are identical is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900" i="1" dirty="0" smtClean="0">
                <a:latin typeface="Symbol" pitchFamily="18" charset="2"/>
                <a:cs typeface="Times New Roman" pitchFamily="18" charset="0"/>
              </a:rPr>
              <a:t>/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 eaLnBrk="1" hangingPunct="1"/>
            <a:r>
              <a:rPr lang="en-US" sz="1900" dirty="0" smtClean="0"/>
              <a:t>Thus, if the customer double spends a coin, then the bank finds out the identity of the customer with probability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900" i="1" dirty="0" smtClean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1900" dirty="0" smtClean="0"/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900" i="1" dirty="0" smtClean="0">
                <a:latin typeface="Symbol" pitchFamily="18" charset="2"/>
                <a:cs typeface="Times New Roman" pitchFamily="18" charset="0"/>
              </a:rPr>
              <a:t>/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9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900" baseline="30000" dirty="0" smtClean="0"/>
          </a:p>
          <a:p>
            <a:pPr lvl="1" eaLnBrk="1" hangingPunct="1"/>
            <a:r>
              <a:rPr lang="en-US" sz="1900" dirty="0" smtClean="0"/>
              <a:t>A merchant can double spends a coin without being detected by the bank only if it can find a collision of the hash function</a:t>
            </a:r>
          </a:p>
          <a:p>
            <a:pPr eaLnBrk="1" hangingPunct="1"/>
            <a:r>
              <a:rPr lang="en-US" sz="2400" dirty="0" smtClean="0"/>
              <a:t>The scheme does not prevent double spending but detects it and identifies the culprit with high probability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B35B2D-098F-46A2-ABC5-E31FD8A7216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electronic cash scheme presented in this lecture is based on the work by David Chaum </a:t>
            </a:r>
            <a:r>
              <a:rPr lang="en-US" sz="2400" smtClean="0">
                <a:hlinkClick r:id="rId2"/>
              </a:rPr>
              <a:t>http://www.chaum.com/</a:t>
            </a:r>
            <a:endParaRPr lang="en-US" sz="2400" smtClean="0"/>
          </a:p>
          <a:p>
            <a:pPr eaLnBrk="1" hangingPunct="1"/>
            <a:r>
              <a:rPr lang="en-US" sz="2400" smtClean="0"/>
              <a:t>D. Chaum, A. Fiat, and M. Naor.</a:t>
            </a:r>
            <a:br>
              <a:rPr lang="en-US" sz="2400" smtClean="0"/>
            </a:br>
            <a:r>
              <a:rPr lang="en-US" sz="2400" i="1" smtClean="0"/>
              <a:t>Untraceable Electronic Cash</a:t>
            </a:r>
            <a:r>
              <a:rPr lang="en-US" sz="2400" smtClean="0"/>
              <a:t>, in</a:t>
            </a:r>
            <a:br>
              <a:rPr lang="en-US" sz="2400" smtClean="0"/>
            </a:br>
            <a:r>
              <a:rPr lang="en-US" sz="2400" smtClean="0"/>
              <a:t>Proc. CRYPTO 1988. </a:t>
            </a:r>
            <a:r>
              <a:rPr lang="en-US" sz="2400" smtClean="0">
                <a:hlinkClick r:id="rId3"/>
              </a:rPr>
              <a:t>http://citeseer.ist.psu.edu/421212.html</a:t>
            </a:r>
            <a:endParaRPr lang="en-US" sz="2400" smtClean="0"/>
          </a:p>
          <a:p>
            <a:pPr eaLnBrk="1" hangingPunct="1"/>
            <a:r>
              <a:rPr lang="en-US" sz="2400" smtClean="0"/>
              <a:t>S. Goldwasser and M. Bellare. </a:t>
            </a:r>
            <a:r>
              <a:rPr lang="en-US" sz="2400" i="1" smtClean="0"/>
              <a:t>Lecture Notes on Cryptography</a:t>
            </a:r>
            <a:r>
              <a:rPr lang="en-US" sz="2400" smtClean="0"/>
              <a:t> [Section 12.5]</a:t>
            </a:r>
            <a:br>
              <a:rPr lang="en-US" sz="2400" smtClean="0"/>
            </a:br>
            <a:r>
              <a:rPr lang="en-US" sz="2400" smtClean="0">
                <a:hlinkClick r:id="rId4"/>
              </a:rPr>
              <a:t>http://www-cse.ucsd.edu/users/mihir/papers/gb.html</a:t>
            </a:r>
            <a:endParaRPr lang="en-US" sz="2400" smtClean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887DB-463D-4B30-91E5-422F6B4706D8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Electronic Payment Schemes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Schemes for electronic payment are </a:t>
            </a:r>
            <a:r>
              <a:rPr lang="en-US" sz="2800" dirty="0" smtClean="0">
                <a:solidFill>
                  <a:schemeClr val="accent6"/>
                </a:solidFill>
              </a:rPr>
              <a:t>multi-party protocols</a:t>
            </a:r>
          </a:p>
          <a:p>
            <a:pPr eaLnBrk="1" hangingPunct="1"/>
            <a:r>
              <a:rPr lang="en-US" sz="2800" dirty="0" smtClean="0"/>
              <a:t>Payment instrument modeled by </a:t>
            </a:r>
            <a:r>
              <a:rPr lang="en-US" sz="2800" dirty="0" smtClean="0">
                <a:solidFill>
                  <a:schemeClr val="accent6"/>
                </a:solidFill>
              </a:rPr>
              <a:t>electronic coin</a:t>
            </a:r>
            <a:r>
              <a:rPr lang="en-US" sz="2800" dirty="0" smtClean="0"/>
              <a:t> that has a fixed value and can be exchanged with a traditional monetary instrument</a:t>
            </a:r>
          </a:p>
          <a:p>
            <a:pPr eaLnBrk="1" hangingPunct="1"/>
            <a:r>
              <a:rPr lang="en-US" sz="2800" dirty="0" smtClean="0"/>
              <a:t>Parties include:</a:t>
            </a:r>
          </a:p>
          <a:p>
            <a:pPr lvl="1" eaLnBrk="1" hangingPunct="1"/>
            <a:r>
              <a:rPr lang="en-US" sz="2400" dirty="0" smtClean="0"/>
              <a:t>Payer (customer)</a:t>
            </a:r>
          </a:p>
          <a:p>
            <a:pPr lvl="1" eaLnBrk="1" hangingPunct="1"/>
            <a:r>
              <a:rPr lang="en-US" sz="2400" dirty="0" smtClean="0"/>
              <a:t>Payee (merchant)</a:t>
            </a:r>
          </a:p>
          <a:p>
            <a:pPr lvl="1" eaLnBrk="1" hangingPunct="1"/>
            <a:r>
              <a:rPr lang="en-US" sz="2400" dirty="0" smtClean="0"/>
              <a:t>Bank</a:t>
            </a:r>
          </a:p>
        </p:txBody>
      </p:sp>
      <p:sp>
        <p:nvSpPr>
          <p:cNvPr id="51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noFill/>
        </p:spPr>
        <p:txBody>
          <a:bodyPr/>
          <a:lstStyle/>
          <a:p>
            <a:fld id="{6D2F361D-2BA8-436B-AB82-CECDE183E31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4267200" y="3962400"/>
            <a:ext cx="1143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3962400"/>
            <a:ext cx="114300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130" idx="1"/>
            <a:endCxn id="7" idx="2"/>
          </p:cNvCxnSpPr>
          <p:nvPr/>
        </p:nvCxnSpPr>
        <p:spPr>
          <a:xfrm rot="10800000">
            <a:off x="4838700" y="4724401"/>
            <a:ext cx="1025390" cy="134282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5130" idx="3"/>
          </p:cNvCxnSpPr>
          <p:nvPr/>
        </p:nvCxnSpPr>
        <p:spPr>
          <a:xfrm rot="5400000">
            <a:off x="6980272" y="4855994"/>
            <a:ext cx="1342823" cy="107963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8" idx="1"/>
          </p:cNvCxnSpPr>
          <p:nvPr/>
        </p:nvCxnSpPr>
        <p:spPr>
          <a:xfrm>
            <a:off x="5410200" y="4343400"/>
            <a:ext cx="220980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130" name="Picture 10" descr="C:\Users\rt\AppData\Local\Microsoft\Windows\Temporary Internet Files\Content.IE5\ED8LK8UX\MCj0440380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1213" y="5443335"/>
            <a:ext cx="1247775" cy="1247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Transactions in an electronic payment scheme typically include:</a:t>
            </a:r>
          </a:p>
          <a:p>
            <a:pPr lvl="1" eaLnBrk="1" hangingPunct="1"/>
            <a:r>
              <a:rPr lang="en-US" sz="2400" dirty="0" smtClean="0">
                <a:solidFill>
                  <a:schemeClr val="accent6"/>
                </a:solidFill>
              </a:rPr>
              <a:t>Withdrawal</a:t>
            </a:r>
            <a:r>
              <a:rPr lang="en-US" sz="2400" dirty="0" smtClean="0"/>
              <a:t> of coins by </a:t>
            </a:r>
            <a:br>
              <a:rPr lang="en-US" sz="2400" dirty="0" smtClean="0"/>
            </a:br>
            <a:r>
              <a:rPr lang="en-US" sz="2400" dirty="0" smtClean="0"/>
              <a:t>customer from the bank</a:t>
            </a:r>
          </a:p>
          <a:p>
            <a:pPr lvl="1" eaLnBrk="1" hangingPunct="1"/>
            <a:r>
              <a:rPr lang="en-US" sz="2400" dirty="0" smtClean="0">
                <a:solidFill>
                  <a:schemeClr val="accent6"/>
                </a:solidFill>
              </a:rPr>
              <a:t>Payment</a:t>
            </a:r>
            <a:r>
              <a:rPr lang="en-US" sz="2400" dirty="0" smtClean="0"/>
              <a:t> of coins by </a:t>
            </a:r>
            <a:br>
              <a:rPr lang="en-US" sz="2400" dirty="0" smtClean="0"/>
            </a:br>
            <a:r>
              <a:rPr lang="en-US" sz="2400" dirty="0" smtClean="0"/>
              <a:t>customer to merchant</a:t>
            </a:r>
          </a:p>
          <a:p>
            <a:pPr lvl="1" eaLnBrk="1" hangingPunct="1"/>
            <a:r>
              <a:rPr lang="en-US" sz="2400" dirty="0" smtClean="0">
                <a:solidFill>
                  <a:schemeClr val="accent6"/>
                </a:solidFill>
              </a:rPr>
              <a:t>Deposit</a:t>
            </a:r>
            <a:r>
              <a:rPr lang="en-US" sz="2400" dirty="0" smtClean="0"/>
              <a:t> of coins by </a:t>
            </a:r>
            <a:br>
              <a:rPr lang="en-US" sz="2400" dirty="0" smtClean="0"/>
            </a:br>
            <a:r>
              <a:rPr lang="en-US" sz="2400" dirty="0" smtClean="0"/>
              <a:t>merchant into bank</a:t>
            </a:r>
          </a:p>
          <a:p>
            <a:pPr eaLnBrk="1" hangingPunct="1"/>
            <a:r>
              <a:rPr lang="en-US" sz="2800" dirty="0" smtClean="0"/>
              <a:t>Online scheme:</a:t>
            </a:r>
          </a:p>
          <a:p>
            <a:pPr lvl="1" eaLnBrk="1" hangingPunct="1"/>
            <a:r>
              <a:rPr lang="en-US" sz="2400" dirty="0" smtClean="0"/>
              <a:t>The bank participates in the payment transaction</a:t>
            </a:r>
          </a:p>
          <a:p>
            <a:pPr eaLnBrk="1" hangingPunct="1"/>
            <a:r>
              <a:rPr lang="en-US" sz="2800" dirty="0" smtClean="0"/>
              <a:t>Offline scheme</a:t>
            </a:r>
          </a:p>
          <a:p>
            <a:pPr lvl="1" eaLnBrk="1" hangingPunct="1"/>
            <a:r>
              <a:rPr lang="en-US" sz="2400" dirty="0" smtClean="0"/>
              <a:t>The  bank does not participate in the payment transaction</a:t>
            </a:r>
          </a:p>
        </p:txBody>
      </p:sp>
      <p:sp>
        <p:nvSpPr>
          <p:cNvPr id="61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87F76-37AC-4E1D-8825-EAFC2F019FC7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7" name="Group 6"/>
          <p:cNvGrpSpPr/>
          <p:nvPr/>
        </p:nvGrpSpPr>
        <p:grpSpPr>
          <a:xfrm>
            <a:off x="4419600" y="2209800"/>
            <a:ext cx="4495800" cy="2804910"/>
            <a:chOff x="4191000" y="3810000"/>
            <a:chExt cx="4495800" cy="2804910"/>
          </a:xfrm>
        </p:grpSpPr>
        <p:sp>
          <p:nvSpPr>
            <p:cNvPr id="8" name="Rectangle 7"/>
            <p:cNvSpPr/>
            <p:nvPr/>
          </p:nvSpPr>
          <p:spPr>
            <a:xfrm>
              <a:off x="4191000" y="38862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43800" y="3886200"/>
              <a:ext cx="1143000" cy="762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Merchant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endCxn id="8" idx="2"/>
            </p:cNvCxnSpPr>
            <p:nvPr/>
          </p:nvCxnSpPr>
          <p:spPr>
            <a:xfrm rot="10800000">
              <a:off x="4762500" y="4648200"/>
              <a:ext cx="1104900" cy="1295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2"/>
            </p:cNvCxnSpPr>
            <p:nvPr/>
          </p:nvCxnSpPr>
          <p:spPr>
            <a:xfrm rot="5400000">
              <a:off x="6915150" y="4743450"/>
              <a:ext cx="1295400" cy="11049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3"/>
              <a:endCxn id="9" idx="1"/>
            </p:cNvCxnSpPr>
            <p:nvPr/>
          </p:nvCxnSpPr>
          <p:spPr>
            <a:xfrm>
              <a:off x="5334000" y="4267200"/>
              <a:ext cx="2209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4937098" y="5326049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221277" y="3810000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604098" y="5326049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972862">
              <a:off x="4901217" y="5000032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withdraw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33496" y="426296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pay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8761420">
              <a:off x="6933870" y="5006167"/>
              <a:ext cx="928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deposit</a:t>
              </a:r>
              <a:endParaRPr lang="en-US" dirty="0"/>
            </a:p>
          </p:txBody>
        </p:sp>
        <p:pic>
          <p:nvPicPr>
            <p:cNvPr id="19" name="Picture 10" descr="C:\Users\rt\AppData\Local\Microsoft\Windows\Temporary Internet Files\Content.IE5\ED8LK8UX\MCj0440380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87890" y="5367135"/>
              <a:ext cx="1247775" cy="12477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Integrity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Coins cannot be forged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Legitimate transactions are honored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Accountability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Transactions cannot be later denied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Disputes can be efficiently settled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Privacy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The identity of some parties is not revealed to other parties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 smtClean="0"/>
              <a:t>Coins cannot be traced to the payer and/or payee (digital cash)</a:t>
            </a: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32E81F-8B47-4F28-BBCC-7F56EA1FA20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Payment with 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14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Coins are random identifiers digitally signed by the bank at the time of withdrawal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The merchant verifies the signature by the bank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The bank honors deposit of valid coins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Security and privacy issues: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Customer can copy coin and </a:t>
            </a:r>
            <a:r>
              <a:rPr lang="en-US" dirty="0" smtClean="0">
                <a:solidFill>
                  <a:schemeClr val="accent6"/>
                </a:solidFill>
              </a:rPr>
              <a:t>double spend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bank learns about every transaction</a:t>
            </a:r>
            <a:r>
              <a:rPr lang="en-US" dirty="0" smtClean="0"/>
              <a:t> by customer and merchant</a:t>
            </a:r>
          </a:p>
        </p:txBody>
      </p:sp>
      <p:sp>
        <p:nvSpPr>
          <p:cNvPr id="81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D58B36-B1D5-4DE5-8067-BA1EE6F98A38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7" name="Group 6"/>
          <p:cNvGrpSpPr/>
          <p:nvPr/>
        </p:nvGrpSpPr>
        <p:grpSpPr>
          <a:xfrm>
            <a:off x="2362200" y="3748290"/>
            <a:ext cx="4495800" cy="2804910"/>
            <a:chOff x="4191000" y="3810000"/>
            <a:chExt cx="4495800" cy="2804910"/>
          </a:xfrm>
        </p:grpSpPr>
        <p:sp>
          <p:nvSpPr>
            <p:cNvPr id="8" name="Rectangle 7"/>
            <p:cNvSpPr/>
            <p:nvPr/>
          </p:nvSpPr>
          <p:spPr>
            <a:xfrm>
              <a:off x="4191000" y="38862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43800" y="3886200"/>
              <a:ext cx="1143000" cy="762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Merchant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endCxn id="8" idx="2"/>
            </p:cNvCxnSpPr>
            <p:nvPr/>
          </p:nvCxnSpPr>
          <p:spPr>
            <a:xfrm rot="10800000">
              <a:off x="4762500" y="4648200"/>
              <a:ext cx="1104900" cy="1295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2"/>
            </p:cNvCxnSpPr>
            <p:nvPr/>
          </p:nvCxnSpPr>
          <p:spPr>
            <a:xfrm rot="5400000">
              <a:off x="6915150" y="4743450"/>
              <a:ext cx="1295400" cy="11049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3"/>
              <a:endCxn id="9" idx="1"/>
            </p:cNvCxnSpPr>
            <p:nvPr/>
          </p:nvCxnSpPr>
          <p:spPr>
            <a:xfrm>
              <a:off x="5334000" y="4267200"/>
              <a:ext cx="2209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4937098" y="5326049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221277" y="3810000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604098" y="5326049"/>
              <a:ext cx="381000" cy="381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$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972862">
              <a:off x="4901217" y="5000032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withdraw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33496" y="426296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pay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8761420">
              <a:off x="6933870" y="5006167"/>
              <a:ext cx="928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deposit</a:t>
              </a:r>
              <a:endParaRPr lang="en-US" dirty="0"/>
            </a:p>
          </p:txBody>
        </p:sp>
        <p:pic>
          <p:nvPicPr>
            <p:cNvPr id="19" name="Picture 10" descr="C:\Users\rt\AppData\Local\Microsoft\Windows\Temporary Internet Files\Content.IE5\ED8LK8UX\MCj0440380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87890" y="5367135"/>
              <a:ext cx="1247775" cy="1247775"/>
            </a:xfrm>
            <a:prstGeom prst="rect">
              <a:avLst/>
            </a:prstGeom>
            <a:noFill/>
          </p:spPr>
        </p:pic>
      </p:grpSp>
      <p:pic>
        <p:nvPicPr>
          <p:cNvPr id="8199" name="Picture 7" descr="C:\Users\rt\AppData\Local\Microsoft\Windows\Temporary Internet Files\Content.IE5\ED8LK8UX\MCj043960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694045"/>
            <a:ext cx="465261" cy="609600"/>
          </a:xfrm>
          <a:prstGeom prst="rect">
            <a:avLst/>
          </a:prstGeom>
          <a:noFill/>
        </p:spPr>
      </p:pic>
      <p:pic>
        <p:nvPicPr>
          <p:cNvPr id="21" name="Picture 7" descr="C:\Users\rt\AppData\Local\Microsoft\Windows\Temporary Internet Files\Content.IE5\ED8LK8UX\MCj043960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967490"/>
            <a:ext cx="465261" cy="609600"/>
          </a:xfrm>
          <a:prstGeom prst="rect">
            <a:avLst/>
          </a:prstGeom>
          <a:noFill/>
        </p:spPr>
      </p:pic>
      <p:pic>
        <p:nvPicPr>
          <p:cNvPr id="22" name="Picture 7" descr="C:\Users\rt\AppData\Local\Microsoft\Windows\Temporary Internet Files\Content.IE5\ED8LK8UX\MCj043960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486400"/>
            <a:ext cx="465261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Private Payment Scheme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blind signature</a:t>
            </a:r>
            <a:r>
              <a:rPr lang="en-US" dirty="0" smtClean="0"/>
              <a:t> allows the signed to sign a message without knowing the message itself</a:t>
            </a:r>
          </a:p>
          <a:p>
            <a:pPr eaLnBrk="1" hangingPunct="1"/>
            <a:r>
              <a:rPr lang="en-US" dirty="0" smtClean="0"/>
              <a:t>Basic digital cash scheme:</a:t>
            </a:r>
          </a:p>
          <a:p>
            <a:pPr lvl="1" eaLnBrk="1" hangingPunct="1"/>
            <a:r>
              <a:rPr lang="en-US" dirty="0" smtClean="0"/>
              <a:t>The bank does a blind signature </a:t>
            </a:r>
            <a:br>
              <a:rPr lang="en-US" dirty="0" smtClean="0"/>
            </a:br>
            <a:r>
              <a:rPr lang="en-US" dirty="0" smtClean="0"/>
              <a:t>on the coins withdrawn by the </a:t>
            </a:r>
            <a:br>
              <a:rPr lang="en-US" dirty="0" smtClean="0"/>
            </a:br>
            <a:r>
              <a:rPr lang="en-US" dirty="0" smtClean="0"/>
              <a:t>customer</a:t>
            </a:r>
          </a:p>
          <a:p>
            <a:pPr lvl="1" eaLnBrk="1" hangingPunct="1"/>
            <a:r>
              <a:rPr lang="en-US" dirty="0" smtClean="0"/>
              <a:t>The merchant verifies the signature and deposits the coins</a:t>
            </a:r>
          </a:p>
          <a:p>
            <a:pPr lvl="1" eaLnBrk="1" hangingPunct="1"/>
            <a:r>
              <a:rPr lang="en-US" dirty="0" smtClean="0"/>
              <a:t>The bank cannot link the coins to the customer</a:t>
            </a:r>
          </a:p>
          <a:p>
            <a:pPr eaLnBrk="1" hangingPunct="1"/>
            <a:endParaRPr lang="en-US" dirty="0" smtClean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979CE-BBE7-41E0-B44F-4970A424F5D3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9227" name="Picture 11" descr="C:\Users\rt\AppData\Local\Microsoft\Windows\Temporary Internet Files\Content.IE5\R8M5LJ9O\MCBD05523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667000"/>
            <a:ext cx="3018545" cy="1817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Blind Signatures with RSA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The RSA cryptosystem supports a simple and efficient blind signature scheme</a:t>
            </a:r>
          </a:p>
          <a:p>
            <a:pPr eaLnBrk="1" hangingPunct="1"/>
            <a:r>
              <a:rPr lang="en-US" sz="2800" dirty="0" smtClean="0"/>
              <a:t>Consider an RSA signing scheme with</a:t>
            </a:r>
          </a:p>
          <a:p>
            <a:pPr lvl="1" eaLnBrk="1" hangingPunct="1"/>
            <a:r>
              <a:rPr lang="en-US" sz="2400" dirty="0" smtClean="0"/>
              <a:t>Public modulus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 eaLnBrk="1" hangingPunct="1"/>
            <a:r>
              <a:rPr lang="en-US" sz="2400" dirty="0" smtClean="0"/>
              <a:t>Public encryption exponent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/>
              <a:t> and public cryptographic hash function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Secret decryption exponent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The bank can create a signature on any item without knowing it</a:t>
            </a:r>
          </a:p>
          <a:p>
            <a:pPr eaLnBrk="1" hangingPunct="1"/>
            <a:r>
              <a:rPr lang="en-US" sz="2800" dirty="0" smtClean="0"/>
              <a:t>Bank must have assurance that it is signing a valid coin of the correct amount </a:t>
            </a:r>
          </a:p>
        </p:txBody>
      </p:sp>
      <p:sp>
        <p:nvSpPr>
          <p:cNvPr id="102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2C0AB9-6E34-4CE9-9F9E-8CC8E1CE3B7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RSA Blind Signature Protocol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customer picks secret random values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Coin identifier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Number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/>
              <a:t>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/>
              <a:t> relatively prime to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 smtClean="0"/>
          </a:p>
          <a:p>
            <a:pPr eaLnBrk="1" hangingPunct="1"/>
            <a:r>
              <a:rPr lang="en-US" sz="2400" dirty="0" smtClean="0"/>
              <a:t>The customer sends to the bank value</a:t>
            </a:r>
          </a:p>
          <a:p>
            <a:pPr lvl="1" eaLnBrk="1" hangingPunct="1">
              <a:buFont typeface="Arial" charset="0"/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cs typeface="Times New Roman" pitchFamily="18" charset="0"/>
              </a:rPr>
              <a:t>The bank creates signature </a:t>
            </a:r>
            <a:r>
              <a:rPr lang="en-US" sz="24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cs typeface="Times New Roman" pitchFamily="18" charset="0"/>
              </a:rPr>
              <a:t> 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sz="2400" dirty="0" smtClean="0">
              <a:cs typeface="Times New Roman" pitchFamily="18" charset="0"/>
            </a:endParaRPr>
          </a:p>
          <a:p>
            <a:pPr lvl="1" eaLnBrk="1" hangingPunct="1">
              <a:buFont typeface="Arial" charset="0"/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</a:t>
            </a:r>
          </a:p>
          <a:p>
            <a:pPr eaLnBrk="1" hangingPunct="1"/>
            <a:r>
              <a:rPr lang="en-US" sz="2400" dirty="0" smtClean="0">
                <a:cs typeface="Times New Roman" pitchFamily="18" charset="0"/>
              </a:rPr>
              <a:t>The customer derives from </a:t>
            </a:r>
            <a:r>
              <a:rPr lang="en-US" sz="24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cs typeface="Times New Roman" pitchFamily="18" charset="0"/>
              </a:rPr>
              <a:t> signature </a:t>
            </a:r>
            <a:r>
              <a:rPr lang="en-US" sz="24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cs typeface="Times New Roman" pitchFamily="18" charset="0"/>
              </a:rPr>
              <a:t> 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lvl="1" eaLnBrk="1" hangingPunct="1">
              <a:buFont typeface="Arial" charset="0"/>
              <a:buNone/>
            </a:pP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			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400" dirty="0" smtClean="0">
                <a:cs typeface="Times New Roman" pitchFamily="18" charset="0"/>
              </a:rPr>
              <a:t>Proof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 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ed </a:t>
            </a:r>
            <a:r>
              <a:rPr lang="en-US" sz="2000" i="1" baseline="30000" dirty="0" smtClean="0">
                <a:latin typeface="Symbol" pitchFamily="18" charset="2"/>
                <a:cs typeface="Times New Roman" pitchFamily="18" charset="0"/>
              </a:rPr>
              <a:t>- 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 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000" dirty="0" smtClean="0">
                <a:latin typeface="Symbol" pitchFamily="18" charset="2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BB4A8-88F4-454E-B405-A3C87A99EAD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Blindly Signing a Valid 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2800" dirty="0" smtClean="0"/>
              <a:t>The customer generates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/>
              <a:t> coins and submits to the bank commitments (cryptographic hashes) for all the coins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bank randomly selects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/>
              <a:t> coins 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customer reveals to the bank the selected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smtClean="0"/>
              <a:t>coins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bank verifies the commitments on the selected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smtClean="0"/>
              <a:t>coins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bank creates a blind signature on the remaining coin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The coin signed by the bank is valid with probability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Symbol" pitchFamily="18" charset="2"/>
                <a:cs typeface="Times New Roman" pitchFamily="18" charset="0"/>
              </a:rPr>
              <a:t>/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43085-4F93-48BA-BB57-F695F5005F3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E5B9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8975</TotalTime>
  <Words>846</Words>
  <Application>Microsoft Office PowerPoint</Application>
  <PresentationFormat>On-screen Show (4:3)</PresentationFormat>
  <Paragraphs>160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Payment Systems</vt:lpstr>
      <vt:lpstr>Electronic Payment Schemes</vt:lpstr>
      <vt:lpstr>Transactions</vt:lpstr>
      <vt:lpstr>Goals</vt:lpstr>
      <vt:lpstr>Payment with Digital Signatures</vt:lpstr>
      <vt:lpstr>Private Payment Scheme</vt:lpstr>
      <vt:lpstr>Blind Signatures with RSA</vt:lpstr>
      <vt:lpstr>RSA Blind Signature Protocol</vt:lpstr>
      <vt:lpstr>Blindly Signing a Valid Coin</vt:lpstr>
      <vt:lpstr>Defenses Against Double Spending</vt:lpstr>
      <vt:lpstr>Secret Splitting into Shares</vt:lpstr>
      <vt:lpstr>Coins</vt:lpstr>
      <vt:lpstr>Withdrawal</vt:lpstr>
      <vt:lpstr>Payment</vt:lpstr>
      <vt:lpstr>Deposit and Security Properties</vt:lpstr>
      <vt:lpstr>References</vt:lpstr>
    </vt:vector>
  </TitlesOfParts>
  <Company>Brown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Roberto Tamassia</dc:creator>
  <cp:lastModifiedBy>goodrich</cp:lastModifiedBy>
  <cp:revision>107</cp:revision>
  <dcterms:created xsi:type="dcterms:W3CDTF">2007-04-04T16:15:41Z</dcterms:created>
  <dcterms:modified xsi:type="dcterms:W3CDTF">2010-12-08T00:10:02Z</dcterms:modified>
</cp:coreProperties>
</file>