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91" r:id="rId5"/>
    <p:sldId id="259" r:id="rId6"/>
    <p:sldId id="295" r:id="rId7"/>
    <p:sldId id="260" r:id="rId8"/>
    <p:sldId id="296" r:id="rId9"/>
    <p:sldId id="294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A2A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5C773-1577-4911-B448-EB736CAF580A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E912-2CD2-4662-91BA-815634724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DEC-9E85-4EB0-BCA2-B34383921930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3232-A2B8-4552-B777-1605D9DCA9FA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2A1B-2ED5-4610-B1E7-A1729603D4B7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AE07-E9AE-4524-AFC8-A9A8F58A201A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2B91-A570-488B-8A93-FAEC252E3D8B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60F9-DBF0-4710-BA6E-EBFFBC93E608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AC4-6914-4329-9CC7-AB3915F6A492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D6B-B47D-48AA-933B-D6F0DC4CF5D1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1FC-CC94-4BFC-A68A-EB3607AF93A3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8160-627B-4FA1-8200-7A5881BBC705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166-0D72-4139-9D89-6BD6B4663809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DCDF-BC8E-42EF-97F8-9A1107FF635B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Storage Confidentiality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59074-FD2C-4344-8997-BA6EDF99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4357" y="6477000"/>
            <a:ext cx="6926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Public domain </a:t>
            </a:r>
            <a:r>
              <a:rPr lang="en-US" sz="1100" dirty="0" smtClean="0"/>
              <a:t>NASA image </a:t>
            </a:r>
            <a:r>
              <a:rPr lang="en-US" sz="1100" dirty="0" smtClean="0"/>
              <a:t>L-1957-00989 </a:t>
            </a:r>
            <a:r>
              <a:rPr lang="en-US" sz="1100" dirty="0" smtClean="0"/>
              <a:t>of people </a:t>
            </a:r>
            <a:r>
              <a:rPr lang="en-US" sz="1100" dirty="0" smtClean="0"/>
              <a:t>working </a:t>
            </a:r>
            <a:r>
              <a:rPr lang="en-US" sz="1100" dirty="0" smtClean="0"/>
              <a:t>with </a:t>
            </a:r>
            <a:r>
              <a:rPr lang="en-US" sz="1100" dirty="0" smtClean="0"/>
              <a:t>an IBM </a:t>
            </a:r>
            <a:r>
              <a:rPr lang="en-US" sz="1100" dirty="0" smtClean="0"/>
              <a:t>type 704 electronic data processing </a:t>
            </a:r>
            <a:r>
              <a:rPr lang="en-US" sz="1100" dirty="0" smtClean="0"/>
              <a:t>machine.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124200"/>
            <a:ext cx="4091623" cy="324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proper </a:t>
            </a:r>
            <a:r>
              <a:rPr lang="en-US" dirty="0" smtClean="0"/>
              <a:t>set of </a:t>
            </a:r>
            <a:r>
              <a:rPr lang="en-US" dirty="0" smtClean="0"/>
              <a:t>database access </a:t>
            </a:r>
            <a:r>
              <a:rPr lang="en-US" dirty="0" smtClean="0"/>
              <a:t>controls should implement a </a:t>
            </a:r>
            <a:r>
              <a:rPr lang="en-US" b="1" dirty="0" smtClean="0"/>
              <a:t>least-privilege </a:t>
            </a:r>
            <a:r>
              <a:rPr lang="en-US" b="1" dirty="0" smtClean="0"/>
              <a:t>principle</a:t>
            </a:r>
            <a:r>
              <a:rPr lang="en-US" dirty="0" smtClean="0"/>
              <a:t>, </a:t>
            </a:r>
            <a:r>
              <a:rPr lang="en-US" dirty="0" smtClean="0"/>
              <a:t>so that each user has the necessary rights to perform </a:t>
            </a:r>
            <a:r>
              <a:rPr lang="en-US" dirty="0" smtClean="0"/>
              <a:t>their required </a:t>
            </a:r>
            <a:r>
              <a:rPr lang="en-US" dirty="0" smtClean="0"/>
              <a:t>tasks, but no rights beyond that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proper set of database access controls should </a:t>
            </a:r>
            <a:r>
              <a:rPr lang="en-US" dirty="0" smtClean="0"/>
              <a:t>also implement </a:t>
            </a:r>
            <a:r>
              <a:rPr lang="en-US" dirty="0" smtClean="0"/>
              <a:t>a </a:t>
            </a:r>
            <a:r>
              <a:rPr lang="en-US" b="1" dirty="0" smtClean="0"/>
              <a:t>separation of privilege </a:t>
            </a:r>
            <a:r>
              <a:rPr lang="en-US" b="1" dirty="0" smtClean="0"/>
              <a:t>principle</a:t>
            </a:r>
            <a:r>
              <a:rPr lang="en-US" dirty="0" smtClean="0"/>
              <a:t>, so that </a:t>
            </a:r>
            <a:r>
              <a:rPr lang="en-US" dirty="0" smtClean="0"/>
              <a:t>different users have different privileges, depending on the different tasks that they need to perform.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Using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SQL defines an access control framework that is commonly used for </a:t>
            </a:r>
            <a:r>
              <a:rPr lang="en-US" dirty="0" smtClean="0"/>
              <a:t>defining database </a:t>
            </a:r>
            <a:r>
              <a:rPr lang="en-US" dirty="0" smtClean="0"/>
              <a:t>privileges.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/>
              <a:t>a table is created, the owner of the </a:t>
            </a:r>
            <a:r>
              <a:rPr lang="en-US" dirty="0" smtClean="0"/>
              <a:t>table has </a:t>
            </a:r>
            <a:r>
              <a:rPr lang="en-US" dirty="0" smtClean="0"/>
              <a:t>the sole rights to perform operations on that table.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owner </a:t>
            </a:r>
            <a:r>
              <a:rPr lang="en-US" dirty="0" smtClean="0"/>
              <a:t>can then </a:t>
            </a:r>
            <a:r>
              <a:rPr lang="en-US" b="1" dirty="0" smtClean="0"/>
              <a:t>grant privileges </a:t>
            </a:r>
            <a:r>
              <a:rPr lang="en-US" dirty="0" smtClean="0"/>
              <a:t>to other users, which is known as </a:t>
            </a:r>
            <a:r>
              <a:rPr lang="en-US" b="1" dirty="0" smtClean="0"/>
              <a:t>privilege delegation.</a:t>
            </a:r>
          </a:p>
          <a:p>
            <a:r>
              <a:rPr lang="en-US" dirty="0" smtClean="0"/>
              <a:t>These privileges may be broad, such as the ability to do </a:t>
            </a:r>
            <a:r>
              <a:rPr lang="en-US" dirty="0" smtClean="0"/>
              <a:t>anything to </a:t>
            </a:r>
            <a:r>
              <a:rPr lang="en-US" dirty="0" smtClean="0"/>
              <a:t>a particular table, or fine-grained, such as the ability to perform </a:t>
            </a:r>
            <a:r>
              <a:rPr lang="en-US" dirty="0" smtClean="0"/>
              <a:t>only SELECT </a:t>
            </a:r>
            <a:r>
              <a:rPr lang="en-US" dirty="0" smtClean="0"/>
              <a:t>queries on certain columns.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example, the owner of a </a:t>
            </a:r>
            <a:r>
              <a:rPr lang="en-US" dirty="0" smtClean="0"/>
              <a:t>table may </a:t>
            </a:r>
            <a:r>
              <a:rPr lang="en-US" dirty="0" smtClean="0"/>
              <a:t>issue the following SQL command to give Alice the ability to </a:t>
            </a:r>
            <a:r>
              <a:rPr lang="en-US" dirty="0" smtClean="0"/>
              <a:t>search through </a:t>
            </a:r>
            <a:r>
              <a:rPr lang="en-US" dirty="0" smtClean="0"/>
              <a:t>table employees:</a:t>
            </a:r>
          </a:p>
          <a:p>
            <a:pPr>
              <a:buNone/>
            </a:pPr>
            <a:r>
              <a:rPr lang="en-US" dirty="0" smtClean="0"/>
              <a:t>		GRANT </a:t>
            </a:r>
            <a:r>
              <a:rPr lang="en-US" dirty="0" smtClean="0"/>
              <a:t>SELECT ON employees TO Alice;</a:t>
            </a:r>
          </a:p>
          <a:p>
            <a:r>
              <a:rPr lang="en-US" dirty="0" smtClean="0"/>
              <a:t>Other permissions that can be provided using the GRANT </a:t>
            </a:r>
            <a:r>
              <a:rPr lang="en-US" dirty="0" smtClean="0"/>
              <a:t>keyword include </a:t>
            </a:r>
            <a:r>
              <a:rPr lang="en-US" dirty="0" smtClean="0"/>
              <a:t>DELETE, INSERT, and UPDATE. In addition, to grant all </a:t>
            </a:r>
            <a:r>
              <a:rPr lang="en-US" dirty="0" smtClean="0"/>
              <a:t>available rights </a:t>
            </a:r>
            <a:r>
              <a:rPr lang="en-US" dirty="0" smtClean="0"/>
              <a:t>one can use the ALL keyword.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Privilege </a:t>
            </a:r>
            <a:r>
              <a:rPr lang="en-US" dirty="0" smtClean="0"/>
              <a:t>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addition to being able to grant certain privileges to other users, </a:t>
            </a:r>
            <a:r>
              <a:rPr lang="en-US" dirty="0" smtClean="0"/>
              <a:t>table owners </a:t>
            </a:r>
            <a:r>
              <a:rPr lang="en-US" dirty="0" smtClean="0"/>
              <a:t>can also allow other users to grant privileges for those tables, </a:t>
            </a:r>
            <a:r>
              <a:rPr lang="en-US" dirty="0" smtClean="0"/>
              <a:t>which is </a:t>
            </a:r>
            <a:r>
              <a:rPr lang="en-US" dirty="0" smtClean="0"/>
              <a:t>known as </a:t>
            </a:r>
            <a:r>
              <a:rPr lang="en-US" b="1" dirty="0" smtClean="0"/>
              <a:t>policy authority delegation. </a:t>
            </a:r>
            <a:endParaRPr lang="en-US" b="1" dirty="0" smtClean="0"/>
          </a:p>
          <a:p>
            <a:r>
              <a:rPr lang="en-US" dirty="0" smtClean="0"/>
              <a:t>Specifically</a:t>
            </a:r>
            <a:r>
              <a:rPr lang="en-US" dirty="0" smtClean="0"/>
              <a:t>, when granting </a:t>
            </a:r>
            <a:r>
              <a:rPr lang="en-US" dirty="0" smtClean="0"/>
              <a:t>a privilege </a:t>
            </a:r>
            <a:r>
              <a:rPr lang="en-US" dirty="0" smtClean="0"/>
              <a:t>to a user as in the above examples, the grantor can include </a:t>
            </a:r>
            <a:r>
              <a:rPr lang="en-US" dirty="0" smtClean="0"/>
              <a:t>the clause </a:t>
            </a:r>
            <a:r>
              <a:rPr lang="en-US" dirty="0" smtClean="0"/>
              <a:t>WITH GRANT OPTION to give the recipient the ability to </a:t>
            </a:r>
            <a:r>
              <a:rPr lang="en-US" dirty="0" smtClean="0"/>
              <a:t>further delegate </a:t>
            </a:r>
            <a:r>
              <a:rPr lang="en-US" dirty="0" smtClean="0"/>
              <a:t>that privilege.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example, an administrator might create a </a:t>
            </a:r>
            <a:r>
              <a:rPr lang="en-US" dirty="0" smtClean="0"/>
              <a:t>view for </a:t>
            </a:r>
            <a:r>
              <a:rPr lang="en-US" dirty="0" smtClean="0"/>
              <a:t>Alice and give her permission to delegate SELECT permissions on </a:t>
            </a:r>
            <a:r>
              <a:rPr lang="en-US" dirty="0" smtClean="0"/>
              <a:t>that view </a:t>
            </a:r>
            <a:r>
              <a:rPr lang="en-US" dirty="0" smtClean="0"/>
              <a:t>to other users as follows:</a:t>
            </a:r>
          </a:p>
          <a:p>
            <a:pPr lvl="1">
              <a:buNone/>
            </a:pPr>
            <a:r>
              <a:rPr lang="en-US" dirty="0" smtClean="0"/>
              <a:t>	CREATE </a:t>
            </a:r>
            <a:r>
              <a:rPr lang="en-US" dirty="0" smtClean="0"/>
              <a:t>VIEW </a:t>
            </a:r>
            <a:r>
              <a:rPr lang="en-US" dirty="0" err="1" smtClean="0"/>
              <a:t>employees_alice</a:t>
            </a:r>
            <a:r>
              <a:rPr lang="en-US" dirty="0" smtClean="0"/>
              <a:t> AS</a:t>
            </a:r>
          </a:p>
          <a:p>
            <a:pPr lvl="1">
              <a:buNone/>
            </a:pPr>
            <a:r>
              <a:rPr lang="en-US" dirty="0" smtClean="0"/>
              <a:t>	SELECT </a:t>
            </a:r>
            <a:r>
              <a:rPr lang="en-US" dirty="0" smtClean="0"/>
              <a:t>* FROM employees</a:t>
            </a:r>
          </a:p>
          <a:p>
            <a:pPr lvl="1">
              <a:buNone/>
            </a:pPr>
            <a:r>
              <a:rPr lang="en-US" dirty="0" smtClean="0"/>
              <a:t>	WHERE </a:t>
            </a:r>
            <a:r>
              <a:rPr lang="en-US" dirty="0" smtClean="0"/>
              <a:t>name = `Alice';</a:t>
            </a:r>
          </a:p>
          <a:p>
            <a:pPr lvl="1">
              <a:buNone/>
            </a:pPr>
            <a:r>
              <a:rPr lang="en-US" dirty="0" smtClean="0"/>
              <a:t>	GRANT </a:t>
            </a:r>
            <a:r>
              <a:rPr lang="en-US" dirty="0" smtClean="0"/>
              <a:t>SELECT ON </a:t>
            </a:r>
            <a:r>
              <a:rPr lang="en-US" dirty="0" err="1" smtClean="0"/>
              <a:t>employees_alice</a:t>
            </a:r>
            <a:r>
              <a:rPr lang="en-US" dirty="0" smtClean="0"/>
              <a:t> TO Alice WITH GRANT OPTION;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 Revocation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propagation of privileges in a database can be visualized using </a:t>
            </a:r>
            <a:r>
              <a:rPr lang="en-US" dirty="0" smtClean="0"/>
              <a:t>a diagram</a:t>
            </a:r>
            <a:r>
              <a:rPr lang="en-US" dirty="0" smtClean="0"/>
              <a:t>, where nodes represent users and directed edges represent </a:t>
            </a:r>
            <a:r>
              <a:rPr lang="en-US" dirty="0" smtClean="0"/>
              <a:t>granted privileges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Alice grants a set of rights, A, to Bob, then we draw a </a:t>
            </a:r>
            <a:r>
              <a:rPr lang="en-US" dirty="0" smtClean="0"/>
              <a:t>directed edge </a:t>
            </a:r>
            <a:r>
              <a:rPr lang="en-US" dirty="0" smtClean="0"/>
              <a:t>labeled with A from Alice to Bob.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user, Alice, who has </a:t>
            </a:r>
            <a:r>
              <a:rPr lang="en-US" dirty="0" smtClean="0"/>
              <a:t>granted privileges </a:t>
            </a:r>
            <a:r>
              <a:rPr lang="en-US" dirty="0" smtClean="0"/>
              <a:t>to another, Bob, can opt to revoke those privileges at a later time</a:t>
            </a:r>
            <a:r>
              <a:rPr lang="en-US" dirty="0" smtClean="0"/>
              <a:t>, which </a:t>
            </a:r>
            <a:r>
              <a:rPr lang="en-US" dirty="0" smtClean="0"/>
              <a:t>would be visualized by deleting or relabeling the edge from Alice </a:t>
            </a:r>
            <a:r>
              <a:rPr lang="en-US" dirty="0" smtClean="0"/>
              <a:t>to Bob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command that could perform such a revocation is as follows:</a:t>
            </a:r>
          </a:p>
          <a:p>
            <a:pPr>
              <a:buNone/>
            </a:pPr>
            <a:r>
              <a:rPr lang="en-US" dirty="0" smtClean="0"/>
              <a:t>		REVOKE </a:t>
            </a:r>
            <a:r>
              <a:rPr lang="en-US" dirty="0" smtClean="0"/>
              <a:t>SELECT ON employees FROM Bob;</a:t>
            </a:r>
          </a:p>
          <a:p>
            <a:r>
              <a:rPr lang="en-US" dirty="0" smtClean="0"/>
              <a:t>This command should result in the revocation of all SELECT </a:t>
            </a:r>
            <a:r>
              <a:rPr lang="en-US" dirty="0" smtClean="0"/>
              <a:t>privileges for </a:t>
            </a:r>
            <a:r>
              <a:rPr lang="en-US" dirty="0" smtClean="0"/>
              <a:t>Alice as well as all the people to which she had delegated this privilege.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 Revocation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1"/>
            <a:ext cx="8229600" cy="2057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lphaLcParenBoth"/>
            </a:pPr>
            <a:r>
              <a:rPr lang="en-US" dirty="0" smtClean="0"/>
              <a:t>First</a:t>
            </a:r>
            <a:r>
              <a:rPr lang="en-US" dirty="0" smtClean="0"/>
              <a:t>, two administrators, Charles and Diane, each grant </a:t>
            </a:r>
            <a:r>
              <a:rPr lang="en-US" dirty="0" smtClean="0"/>
              <a:t>Alice two </a:t>
            </a:r>
            <a:r>
              <a:rPr lang="en-US" dirty="0" smtClean="0"/>
              <a:t>sets of privileges, C and D, after which Alice grants those </a:t>
            </a:r>
            <a:r>
              <a:rPr lang="en-US" dirty="0" smtClean="0"/>
              <a:t>privileges to </a:t>
            </a:r>
            <a:r>
              <a:rPr lang="en-US" dirty="0" smtClean="0"/>
              <a:t>Bob, giving him the set of rights in the union, C </a:t>
            </a:r>
            <a:r>
              <a:rPr lang="en-US" dirty="0" smtClean="0"/>
              <a:t> U  </a:t>
            </a:r>
            <a:r>
              <a:rPr lang="en-US" dirty="0" smtClean="0"/>
              <a:t>D. </a:t>
            </a:r>
            <a:endParaRPr lang="en-US" dirty="0" smtClean="0"/>
          </a:p>
          <a:p>
            <a:pPr marL="514350" indent="-514350">
              <a:buAutoNum type="alphaLcParenBoth"/>
            </a:pPr>
            <a:r>
              <a:rPr lang="en-US" dirty="0" smtClean="0"/>
              <a:t>If Charles subsequently </a:t>
            </a:r>
            <a:r>
              <a:rPr lang="en-US" dirty="0" smtClean="0"/>
              <a:t>revokes the set of privileges, C, he granted to Alice, then </a:t>
            </a:r>
            <a:r>
              <a:rPr lang="en-US" dirty="0" smtClean="0"/>
              <a:t>the privileges </a:t>
            </a:r>
            <a:r>
              <a:rPr lang="en-US" dirty="0" smtClean="0"/>
              <a:t>Bob inherited indirectly from Charles, through Alice, should </a:t>
            </a:r>
            <a:r>
              <a:rPr lang="en-US" dirty="0" smtClean="0"/>
              <a:t>also be </a:t>
            </a:r>
            <a:r>
              <a:rPr lang="en-US" dirty="0" smtClean="0"/>
              <a:t>revoked, leaving Bob with just the privileges in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5027279" cy="332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addition to ensuring that databases have appropriate </a:t>
            </a:r>
            <a:r>
              <a:rPr lang="en-US" sz="2800" dirty="0" smtClean="0"/>
              <a:t>access-control measures </a:t>
            </a:r>
            <a:r>
              <a:rPr lang="en-US" sz="2800" dirty="0" smtClean="0"/>
              <a:t>in place, care must be taken to guarantee that sensitive data </a:t>
            </a:r>
            <a:r>
              <a:rPr lang="en-US" sz="2800" dirty="0" smtClean="0"/>
              <a:t>is stored </a:t>
            </a:r>
            <a:r>
              <a:rPr lang="en-US" sz="2800" dirty="0" smtClean="0"/>
              <a:t>in a way that protects the privacy of users and any </a:t>
            </a:r>
            <a:r>
              <a:rPr lang="en-US" sz="2800" dirty="0" smtClean="0"/>
              <a:t>confidentiality requirements </a:t>
            </a:r>
            <a:r>
              <a:rPr lang="en-US" sz="2800" dirty="0" smtClean="0"/>
              <a:t>for sensitive data.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 descr="C:\Documents and Settings\goodrich\Local Settings\Temporary Internet Files\Content.IE5\TAQOHR0Z\MC9003589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2590419" cy="2591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information being stored in a database has confidentiality requirements</a:t>
            </a:r>
            <a:r>
              <a:rPr lang="en-US" dirty="0" smtClean="0"/>
              <a:t>, then </a:t>
            </a:r>
            <a:r>
              <a:rPr lang="en-US" dirty="0" smtClean="0"/>
              <a:t>it should not be stored in plaintext, but should instead be stored as </a:t>
            </a:r>
            <a:r>
              <a:rPr lang="en-US" dirty="0" smtClean="0"/>
              <a:t>the output </a:t>
            </a:r>
            <a:r>
              <a:rPr lang="en-US" dirty="0" smtClean="0"/>
              <a:t>of a cryptographic function. </a:t>
            </a:r>
            <a:endParaRPr lang="en-US" dirty="0" smtClean="0"/>
          </a:p>
          <a:p>
            <a:r>
              <a:rPr lang="en-US" dirty="0" smtClean="0"/>
              <a:t>Confidential information kept </a:t>
            </a:r>
            <a:r>
              <a:rPr lang="en-US" dirty="0" smtClean="0"/>
              <a:t>in a database should </a:t>
            </a:r>
            <a:r>
              <a:rPr lang="en-US" dirty="0" smtClean="0"/>
              <a:t>be stored </a:t>
            </a:r>
            <a:r>
              <a:rPr lang="en-US" dirty="0" smtClean="0"/>
              <a:t>in encrypted form, where the decryption key should be known </a:t>
            </a:r>
            <a:r>
              <a:rPr lang="en-US" dirty="0" smtClean="0"/>
              <a:t>by authorized </a:t>
            </a:r>
            <a:r>
              <a:rPr lang="en-US" dirty="0" smtClean="0"/>
              <a:t>users but not stored in the database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Besides measures designed to protect the confidentiality of sensitive </a:t>
            </a:r>
            <a:r>
              <a:rPr lang="en-US" dirty="0" smtClean="0"/>
              <a:t>user information</a:t>
            </a:r>
            <a:r>
              <a:rPr lang="en-US" dirty="0" smtClean="0"/>
              <a:t>, database owners should be careful to consider the </a:t>
            </a:r>
            <a:r>
              <a:rPr lang="en-US" dirty="0" smtClean="0"/>
              <a:t>privacy impacts </a:t>
            </a:r>
            <a:r>
              <a:rPr lang="en-US" dirty="0" smtClean="0"/>
              <a:t>of publishing or granting access to sensitive information. </a:t>
            </a:r>
            <a:endParaRPr lang="en-US" dirty="0" smtClean="0"/>
          </a:p>
          <a:p>
            <a:r>
              <a:rPr lang="en-US" dirty="0" smtClean="0"/>
              <a:t>If a database </a:t>
            </a:r>
            <a:r>
              <a:rPr lang="en-US" dirty="0" smtClean="0"/>
              <a:t>is to be released to the public, say, to be used for research purposes</a:t>
            </a:r>
            <a:r>
              <a:rPr lang="en-US" dirty="0" smtClean="0"/>
              <a:t>, then </a:t>
            </a:r>
            <a:r>
              <a:rPr lang="en-US" dirty="0" smtClean="0"/>
              <a:t>all identifying information, such as names, addresses, </a:t>
            </a:r>
            <a:r>
              <a:rPr lang="en-US" dirty="0" smtClean="0"/>
              <a:t>Social Security </a:t>
            </a:r>
            <a:r>
              <a:rPr lang="en-US" dirty="0" smtClean="0"/>
              <a:t>numbers, employee numbers, and student numbers, should </a:t>
            </a:r>
            <a:r>
              <a:rPr lang="en-US" dirty="0" smtClean="0"/>
              <a:t>be removed </a:t>
            </a:r>
            <a:r>
              <a:rPr lang="en-US" dirty="0" smtClean="0"/>
              <a:t>or changed to </a:t>
            </a:r>
            <a:r>
              <a:rPr lang="en-US" b="1" dirty="0" smtClean="0"/>
              <a:t>masking values, </a:t>
            </a:r>
            <a:r>
              <a:rPr lang="en-US" dirty="0" smtClean="0"/>
              <a:t>which are nondescript values </a:t>
            </a:r>
            <a:r>
              <a:rPr lang="en-US" dirty="0" smtClean="0"/>
              <a:t>that lack </a:t>
            </a:r>
            <a:r>
              <a:rPr lang="en-US" dirty="0" smtClean="0"/>
              <a:t>all identifying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Even if identifying information is removed or masked out, it may still </a:t>
            </a:r>
            <a:r>
              <a:rPr lang="en-US" dirty="0" smtClean="0"/>
              <a:t>be possible </a:t>
            </a:r>
            <a:r>
              <a:rPr lang="en-US" dirty="0" smtClean="0"/>
              <a:t>to use the database in conjunction with additional </a:t>
            </a:r>
            <a:r>
              <a:rPr lang="en-US" dirty="0" smtClean="0"/>
              <a:t>information available </a:t>
            </a:r>
            <a:r>
              <a:rPr lang="en-US" dirty="0" smtClean="0"/>
              <a:t>to the attacker to learn more about the underlying data. </a:t>
            </a:r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dirty="0" smtClean="0"/>
              <a:t>referred to as an </a:t>
            </a:r>
            <a:r>
              <a:rPr lang="en-US" b="1" dirty="0" smtClean="0"/>
              <a:t>inference attack. </a:t>
            </a:r>
            <a:endParaRPr lang="en-US" b="1" dirty="0" smtClean="0"/>
          </a:p>
          <a:p>
            <a:r>
              <a:rPr lang="en-US" dirty="0" smtClean="0"/>
              <a:t>As </a:t>
            </a:r>
            <a:r>
              <a:rPr lang="en-US" dirty="0" smtClean="0"/>
              <a:t>an example, consider a </a:t>
            </a:r>
            <a:r>
              <a:rPr lang="en-US" dirty="0" smtClean="0"/>
              <a:t>database of </a:t>
            </a:r>
            <a:r>
              <a:rPr lang="en-US" dirty="0" smtClean="0"/>
              <a:t>employee records, whose attributes are name, gender, ID number, </a:t>
            </a:r>
            <a:r>
              <a:rPr lang="en-US" dirty="0" smtClean="0"/>
              <a:t>and salary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Suppose </a:t>
            </a:r>
            <a:r>
              <a:rPr lang="en-US" dirty="0" smtClean="0"/>
              <a:t>a party is granted access to a sanitized version of the table</a:t>
            </a:r>
            <a:r>
              <a:rPr lang="en-US" dirty="0" smtClean="0"/>
              <a:t>, where </a:t>
            </a:r>
            <a:r>
              <a:rPr lang="en-US" dirty="0" smtClean="0"/>
              <a:t>the name attribute is removed, for the purpose of creating </a:t>
            </a:r>
            <a:r>
              <a:rPr lang="en-US" dirty="0" smtClean="0"/>
              <a:t>statistics on </a:t>
            </a:r>
            <a:r>
              <a:rPr lang="en-US" dirty="0" smtClean="0"/>
              <a:t>salary by gender. Another party may have a list of pairings </a:t>
            </a:r>
            <a:r>
              <a:rPr lang="en-US" dirty="0" smtClean="0"/>
              <a:t>associating ID </a:t>
            </a:r>
            <a:r>
              <a:rPr lang="en-US" dirty="0" smtClean="0"/>
              <a:t>numbers to names for a reporting task.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these two parties were to communicate</a:t>
            </a:r>
            <a:r>
              <a:rPr lang="en-US" dirty="0" smtClean="0"/>
              <a:t>, they </a:t>
            </a:r>
            <a:r>
              <a:rPr lang="en-US" dirty="0" smtClean="0"/>
              <a:t>could easily infer the salary of each employee, despite </a:t>
            </a:r>
            <a:r>
              <a:rPr lang="en-US" dirty="0" smtClean="0"/>
              <a:t>the intent </a:t>
            </a:r>
            <a:r>
              <a:rPr lang="en-US" dirty="0" smtClean="0"/>
              <a:t>of the database owner. In general, when granting access to </a:t>
            </a:r>
            <a:r>
              <a:rPr lang="en-US" dirty="0" smtClean="0"/>
              <a:t>modified versions </a:t>
            </a:r>
            <a:r>
              <a:rPr lang="en-US" dirty="0" smtClean="0"/>
              <a:t>of a database, administrators should consider whether </a:t>
            </a:r>
            <a:r>
              <a:rPr lang="en-US" dirty="0" smtClean="0"/>
              <a:t>collusion among </a:t>
            </a:r>
            <a:r>
              <a:rPr lang="en-US" dirty="0" smtClean="0"/>
              <a:t>grantees can allow them to gain unauthorized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Protecting </a:t>
            </a:r>
            <a:r>
              <a:rPr lang="en-US" dirty="0" smtClean="0"/>
              <a:t>Against </a:t>
            </a:r>
            <a:r>
              <a:rPr lang="en-US" dirty="0" smtClean="0"/>
              <a:t>Inference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protect a database from inference attacks, the following techniques </a:t>
            </a:r>
            <a:r>
              <a:rPr lang="en-US" dirty="0" smtClean="0"/>
              <a:t>can be </a:t>
            </a:r>
            <a:r>
              <a:rPr lang="en-US" dirty="0" smtClean="0"/>
              <a:t>used prior to making the database public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Cell suppression. </a:t>
            </a:r>
            <a:r>
              <a:rPr lang="en-US" dirty="0" smtClean="0"/>
              <a:t>In using this technique, some of the cells in </a:t>
            </a:r>
            <a:r>
              <a:rPr lang="en-US" dirty="0" smtClean="0"/>
              <a:t>a database </a:t>
            </a:r>
            <a:r>
              <a:rPr lang="en-US" dirty="0" smtClean="0"/>
              <a:t>are removed and left blank in the published version. </a:t>
            </a:r>
            <a:endParaRPr lang="en-US" dirty="0" smtClean="0"/>
          </a:p>
          <a:p>
            <a:r>
              <a:rPr lang="en-US" b="1" dirty="0" smtClean="0"/>
              <a:t>Generalization</a:t>
            </a:r>
            <a:r>
              <a:rPr lang="en-US" b="1" dirty="0" smtClean="0"/>
              <a:t>. </a:t>
            </a:r>
            <a:r>
              <a:rPr lang="en-US" dirty="0" smtClean="0"/>
              <a:t>In using this technique, some values in a </a:t>
            </a:r>
            <a:r>
              <a:rPr lang="en-US" dirty="0" smtClean="0"/>
              <a:t>published database </a:t>
            </a:r>
            <a:r>
              <a:rPr lang="en-US" dirty="0" smtClean="0"/>
              <a:t>are replaced with more general values. </a:t>
            </a:r>
            <a:endParaRPr lang="en-US" dirty="0" smtClean="0"/>
          </a:p>
          <a:p>
            <a:r>
              <a:rPr lang="en-US" b="1" dirty="0" smtClean="0"/>
              <a:t>Noise </a:t>
            </a:r>
            <a:r>
              <a:rPr lang="en-US" b="1" dirty="0" smtClean="0"/>
              <a:t>addition. </a:t>
            </a:r>
            <a:r>
              <a:rPr lang="en-US" dirty="0" smtClean="0"/>
              <a:t>In using this technique, values in a </a:t>
            </a:r>
            <a:r>
              <a:rPr lang="en-US" dirty="0" smtClean="0"/>
              <a:t>published database </a:t>
            </a:r>
            <a:r>
              <a:rPr lang="en-US" dirty="0" smtClean="0"/>
              <a:t>have random values added to them, so that the noise </a:t>
            </a:r>
            <a:r>
              <a:rPr lang="en-US" dirty="0" smtClean="0"/>
              <a:t>across all </a:t>
            </a:r>
            <a:r>
              <a:rPr lang="en-US" dirty="0" smtClean="0"/>
              <a:t>records for the same attribute averages out to zero.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The Need for 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Because databases play such an important role in storing </a:t>
            </a:r>
            <a:r>
              <a:rPr lang="en-US" sz="2400" dirty="0" smtClean="0"/>
              <a:t>large amounts </a:t>
            </a:r>
            <a:r>
              <a:rPr lang="en-US" sz="2400" dirty="0" smtClean="0"/>
              <a:t>of potentially valuable information, they are often the target </a:t>
            </a:r>
            <a:r>
              <a:rPr lang="en-US" sz="2400" dirty="0" smtClean="0"/>
              <a:t>of attacks </a:t>
            </a:r>
            <a:r>
              <a:rPr lang="en-US" sz="2400" dirty="0" smtClean="0"/>
              <a:t>by malicious parties seeking to gain access to this </a:t>
            </a:r>
            <a:r>
              <a:rPr lang="en-US" sz="2400" dirty="0" smtClean="0"/>
              <a:t>data; hence, we need good ways to secure them.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4876800" cy="384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243590" cy="521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5562600"/>
            <a:ext cx="106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 and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1910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very common way to store information is to use a </a:t>
            </a:r>
            <a:r>
              <a:rPr lang="en-US" sz="2400" b="1" dirty="0" smtClean="0"/>
              <a:t>relational database.</a:t>
            </a:r>
          </a:p>
          <a:p>
            <a:r>
              <a:rPr lang="en-US" sz="2400" dirty="0" smtClean="0"/>
              <a:t>In this approach, information is organized into a collection of </a:t>
            </a:r>
            <a:r>
              <a:rPr lang="en-US" sz="2400" b="1" dirty="0" smtClean="0"/>
              <a:t>tables. </a:t>
            </a:r>
            <a:endParaRPr lang="en-US" sz="2400" b="1" dirty="0" smtClean="0"/>
          </a:p>
          <a:p>
            <a:r>
              <a:rPr lang="en-US" sz="2400" dirty="0" smtClean="0"/>
              <a:t>Each row </a:t>
            </a:r>
            <a:r>
              <a:rPr lang="en-US" sz="2400" dirty="0" smtClean="0"/>
              <a:t>of a table is a </a:t>
            </a:r>
            <a:r>
              <a:rPr lang="en-US" sz="2400" b="1" dirty="0" smtClean="0"/>
              <a:t>record </a:t>
            </a:r>
            <a:r>
              <a:rPr lang="en-US" sz="2400" dirty="0" smtClean="0"/>
              <a:t>that stores related information about some </a:t>
            </a:r>
            <a:r>
              <a:rPr lang="en-US" sz="2400" dirty="0" smtClean="0"/>
              <a:t>entity.</a:t>
            </a:r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n-US" sz="2400" dirty="0" smtClean="0"/>
              <a:t>ach </a:t>
            </a:r>
            <a:r>
              <a:rPr lang="en-US" sz="2400" dirty="0" smtClean="0"/>
              <a:t>column is associated with an </a:t>
            </a:r>
            <a:r>
              <a:rPr lang="en-US" sz="2400" b="1" dirty="0" smtClean="0"/>
              <a:t>attribute </a:t>
            </a:r>
            <a:r>
              <a:rPr lang="en-US" sz="2400" dirty="0" smtClean="0"/>
              <a:t>that the entity can possess.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97860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10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Most </a:t>
            </a:r>
            <a:r>
              <a:rPr lang="en-US" sz="2800" dirty="0" smtClean="0"/>
              <a:t>databases use a language known </a:t>
            </a:r>
            <a:r>
              <a:rPr lang="en-US" sz="2800" dirty="0" smtClean="0"/>
              <a:t>as </a:t>
            </a:r>
            <a:r>
              <a:rPr lang="en-US" sz="2800" b="1" dirty="0" smtClean="0"/>
              <a:t>SQL </a:t>
            </a:r>
            <a:r>
              <a:rPr lang="en-US" sz="2800" b="1" dirty="0" smtClean="0"/>
              <a:t>(Structured Query Language) </a:t>
            </a:r>
            <a:r>
              <a:rPr lang="en-US" sz="2800" dirty="0" smtClean="0"/>
              <a:t>to support queries and updates, </a:t>
            </a:r>
            <a:r>
              <a:rPr lang="en-US" sz="2800" dirty="0" smtClean="0"/>
              <a:t>using commands </a:t>
            </a:r>
            <a:r>
              <a:rPr lang="en-US" sz="2800" dirty="0" smtClean="0"/>
              <a:t>that include the following:</a:t>
            </a:r>
          </a:p>
          <a:p>
            <a:pPr lvl="1"/>
            <a:r>
              <a:rPr lang="en-US" sz="2000" dirty="0" smtClean="0"/>
              <a:t>SELECT</a:t>
            </a:r>
            <a:r>
              <a:rPr lang="en-US" sz="2000" dirty="0" smtClean="0"/>
              <a:t>: to express queries</a:t>
            </a:r>
          </a:p>
          <a:p>
            <a:pPr lvl="1"/>
            <a:r>
              <a:rPr lang="en-US" sz="2000" dirty="0" smtClean="0"/>
              <a:t>INSERT</a:t>
            </a:r>
            <a:r>
              <a:rPr lang="en-US" sz="2000" dirty="0" smtClean="0"/>
              <a:t>: to create new records</a:t>
            </a:r>
          </a:p>
          <a:p>
            <a:pPr lvl="1"/>
            <a:r>
              <a:rPr lang="en-US" sz="2000" dirty="0" smtClean="0"/>
              <a:t>UPDATE</a:t>
            </a:r>
            <a:r>
              <a:rPr lang="en-US" sz="2000" dirty="0" smtClean="0"/>
              <a:t>: to alter existing data</a:t>
            </a:r>
          </a:p>
          <a:p>
            <a:pPr lvl="1"/>
            <a:r>
              <a:rPr lang="en-US" sz="2000" dirty="0" smtClean="0"/>
              <a:t>DELETE</a:t>
            </a:r>
            <a:r>
              <a:rPr lang="en-US" sz="2000" dirty="0" smtClean="0"/>
              <a:t>: to delete existing records</a:t>
            </a:r>
          </a:p>
          <a:p>
            <a:pPr lvl="1"/>
            <a:r>
              <a:rPr lang="en-US" sz="2000" dirty="0" smtClean="0"/>
              <a:t>Conditional </a:t>
            </a:r>
            <a:r>
              <a:rPr lang="en-US" sz="2000" dirty="0" smtClean="0"/>
              <a:t>statements using WHERE, and basic </a:t>
            </a:r>
            <a:r>
              <a:rPr lang="en-US" sz="2000" dirty="0" smtClean="0"/>
              <a:t>Boolean operations such </a:t>
            </a:r>
            <a:r>
              <a:rPr lang="en-US" sz="2000" dirty="0" smtClean="0"/>
              <a:t>as AND </a:t>
            </a:r>
            <a:r>
              <a:rPr lang="en-US" sz="2000" dirty="0" err="1" smtClean="0"/>
              <a:t>and</a:t>
            </a:r>
            <a:r>
              <a:rPr lang="en-US" sz="2000" dirty="0" smtClean="0"/>
              <a:t> OR: to identify records based on certain conditions</a:t>
            </a:r>
          </a:p>
          <a:p>
            <a:pPr lvl="1"/>
            <a:r>
              <a:rPr lang="en-US" sz="2000" dirty="0" smtClean="0"/>
              <a:t> UNION: to combine the results of multiple queries into a single result</a:t>
            </a:r>
          </a:p>
          <a:p>
            <a:r>
              <a:rPr lang="en-US" sz="2800" dirty="0" smtClean="0"/>
              <a:t>These commands can be combined to produce queries that extract data</a:t>
            </a:r>
            <a:r>
              <a:rPr lang="en-US" sz="2800" dirty="0" smtClean="0"/>
              <a:t>, or </a:t>
            </a:r>
            <a:r>
              <a:rPr lang="en-US" sz="2800" dirty="0" smtClean="0"/>
              <a:t>updates that make changes to the database.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SQL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Suppose, for example, </a:t>
            </a:r>
            <a:r>
              <a:rPr lang="en-US" dirty="0" smtClean="0"/>
              <a:t>we were </a:t>
            </a:r>
            <a:r>
              <a:rPr lang="en-US" dirty="0" smtClean="0"/>
              <a:t>to issue the following query on the </a:t>
            </a:r>
            <a:r>
              <a:rPr lang="en-US" dirty="0" smtClean="0"/>
              <a:t>Presidents table: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SELECT </a:t>
            </a:r>
            <a:r>
              <a:rPr lang="en-US" dirty="0" smtClean="0"/>
              <a:t>* FROM Presidents WHERE </a:t>
            </a:r>
            <a:r>
              <a:rPr lang="en-US" dirty="0" err="1" smtClean="0"/>
              <a:t>Inaugural_Age</a:t>
            </a:r>
            <a:r>
              <a:rPr lang="en-US" dirty="0" smtClean="0"/>
              <a:t> &lt; 50</a:t>
            </a:r>
          </a:p>
          <a:p>
            <a:r>
              <a:rPr lang="en-US" dirty="0" smtClean="0"/>
              <a:t>This query is designed to find and return all the U.S. presidents </a:t>
            </a:r>
            <a:r>
              <a:rPr lang="en-US" dirty="0" smtClean="0"/>
              <a:t>who were </a:t>
            </a:r>
            <a:r>
              <a:rPr lang="en-US" dirty="0" smtClean="0"/>
              <a:t>younger than 50 when they were inaugurated. The star symbol </a:t>
            </a:r>
            <a:r>
              <a:rPr lang="en-US" dirty="0" smtClean="0"/>
              <a:t>(*) specifies </a:t>
            </a:r>
            <a:r>
              <a:rPr lang="en-US" dirty="0" smtClean="0"/>
              <a:t>to return all the attributes of the resulting records. </a:t>
            </a:r>
            <a:endParaRPr lang="en-US" dirty="0" smtClean="0"/>
          </a:p>
          <a:p>
            <a:r>
              <a:rPr lang="en-US" dirty="0" smtClean="0"/>
              <a:t>This query would </a:t>
            </a:r>
            <a:r>
              <a:rPr lang="en-US" dirty="0" smtClean="0"/>
              <a:t>return the following </a:t>
            </a:r>
            <a:r>
              <a:rPr lang="en-US" dirty="0" smtClean="0"/>
              <a:t>table: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4135446"/>
            <a:ext cx="5715000" cy="26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Another SQL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2895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More complex queries are also possible, such as one to find all U.S. </a:t>
            </a:r>
            <a:r>
              <a:rPr lang="en-US" dirty="0" smtClean="0"/>
              <a:t>presidents who </a:t>
            </a:r>
            <a:r>
              <a:rPr lang="en-US" dirty="0" smtClean="0"/>
              <a:t>were less than 50 when they took office and died during </a:t>
            </a:r>
            <a:r>
              <a:rPr lang="en-US" dirty="0" smtClean="0"/>
              <a:t>their first </a:t>
            </a:r>
            <a:r>
              <a:rPr lang="en-US" dirty="0" smtClean="0"/>
              <a:t>term:</a:t>
            </a:r>
          </a:p>
          <a:p>
            <a:pPr lvl="1">
              <a:buNone/>
            </a:pPr>
            <a:r>
              <a:rPr lang="en-US" dirty="0" smtClean="0"/>
              <a:t>	SELECT </a:t>
            </a:r>
            <a:r>
              <a:rPr lang="en-US" dirty="0" smtClean="0"/>
              <a:t>* FROM Presidents WHERE (</a:t>
            </a:r>
            <a:r>
              <a:rPr lang="en-US" dirty="0" err="1" smtClean="0"/>
              <a:t>Inaugural_Age</a:t>
            </a:r>
            <a:r>
              <a:rPr lang="en-US" dirty="0" smtClean="0"/>
              <a:t> &lt; 50)</a:t>
            </a:r>
          </a:p>
          <a:p>
            <a:pPr lvl="1">
              <a:buNone/>
            </a:pPr>
            <a:r>
              <a:rPr lang="en-US" dirty="0" smtClean="0"/>
              <a:t>	AND </a:t>
            </a:r>
            <a:r>
              <a:rPr lang="en-US" dirty="0" smtClean="0"/>
              <a:t>(</a:t>
            </a:r>
            <a:r>
              <a:rPr lang="en-US" dirty="0" err="1" smtClean="0"/>
              <a:t>Age_at_Death</a:t>
            </a:r>
            <a:r>
              <a:rPr lang="en-US" dirty="0" smtClean="0"/>
              <a:t> - </a:t>
            </a:r>
            <a:r>
              <a:rPr lang="en-US" dirty="0" err="1" smtClean="0"/>
              <a:t>Inaugural_Age</a:t>
            </a:r>
            <a:r>
              <a:rPr lang="en-US" dirty="0" smtClean="0"/>
              <a:t> &lt; 4.0)</a:t>
            </a:r>
          </a:p>
          <a:p>
            <a:r>
              <a:rPr lang="en-US" dirty="0" smtClean="0"/>
              <a:t>This query would return the following set of records: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648200"/>
            <a:ext cx="7562850" cy="12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Deletions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addition to queries that extract information from a database, </a:t>
            </a:r>
            <a:r>
              <a:rPr lang="en-US" sz="2800" dirty="0" smtClean="0"/>
              <a:t>authorized users </a:t>
            </a:r>
            <a:r>
              <a:rPr lang="en-US" sz="2800" dirty="0" smtClean="0"/>
              <a:t>can also update the contents of a database using SQL commands. </a:t>
            </a:r>
            <a:endParaRPr lang="en-US" sz="2800" dirty="0" smtClean="0"/>
          </a:p>
          <a:p>
            <a:r>
              <a:rPr lang="en-US" sz="2800" dirty="0" smtClean="0"/>
              <a:t>For example</a:t>
            </a:r>
            <a:r>
              <a:rPr lang="en-US" sz="2800" dirty="0" smtClean="0"/>
              <a:t>, the following update operation would delete all of those </a:t>
            </a:r>
            <a:r>
              <a:rPr lang="en-US" sz="2800" dirty="0" smtClean="0"/>
              <a:t>records from </a:t>
            </a:r>
            <a:r>
              <a:rPr lang="en-US" sz="2800" dirty="0" smtClean="0"/>
              <a:t>the Presidents table that correspond to U.S. presidents who were </a:t>
            </a:r>
            <a:r>
              <a:rPr lang="en-US" sz="2800" dirty="0" smtClean="0"/>
              <a:t>less than </a:t>
            </a:r>
            <a:r>
              <a:rPr lang="en-US" sz="2800" dirty="0" smtClean="0"/>
              <a:t>50 years old when they were inaugurated:</a:t>
            </a:r>
          </a:p>
          <a:p>
            <a:pPr lvl="1">
              <a:buNone/>
            </a:pPr>
            <a:r>
              <a:rPr lang="en-US" sz="2400" dirty="0" smtClean="0"/>
              <a:t>	DELETE </a:t>
            </a:r>
            <a:r>
              <a:rPr lang="en-US" sz="2400" dirty="0" smtClean="0"/>
              <a:t>FROM Presidents WHERE </a:t>
            </a:r>
            <a:r>
              <a:rPr lang="en-US" sz="2400" dirty="0" err="1" smtClean="0"/>
              <a:t>Inaugural_Age</a:t>
            </a:r>
            <a:r>
              <a:rPr lang="en-US" sz="2400" dirty="0" smtClean="0"/>
              <a:t> &lt; 50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addition, the following update operation would add a new record </a:t>
            </a:r>
            <a:r>
              <a:rPr lang="en-US" dirty="0" smtClean="0"/>
              <a:t>to the </a:t>
            </a:r>
            <a:r>
              <a:rPr lang="en-US" dirty="0" smtClean="0"/>
              <a:t>Presidents table:</a:t>
            </a:r>
          </a:p>
          <a:p>
            <a:pPr lvl="1">
              <a:buNone/>
            </a:pPr>
            <a:r>
              <a:rPr lang="en-US" dirty="0" smtClean="0"/>
              <a:t>INSERT INTO Presidents</a:t>
            </a:r>
          </a:p>
          <a:p>
            <a:pPr lvl="1">
              <a:buNone/>
            </a:pPr>
            <a:r>
              <a:rPr lang="en-US" dirty="0" smtClean="0"/>
              <a:t>VALUES (45, 'Arnold Schwarzenegger', 65.5, NULL)</a:t>
            </a:r>
          </a:p>
          <a:p>
            <a:r>
              <a:rPr lang="en-US" dirty="0" smtClean="0"/>
              <a:t>Database updates can be more fine-grained than just inserting </a:t>
            </a:r>
            <a:r>
              <a:rPr lang="en-US" dirty="0" smtClean="0"/>
              <a:t>and deleting </a:t>
            </a:r>
            <a:r>
              <a:rPr lang="en-US" dirty="0" smtClean="0"/>
              <a:t>entire records, however.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can also alter the contents of </a:t>
            </a:r>
            <a:r>
              <a:rPr lang="en-US" dirty="0" smtClean="0"/>
              <a:t>individual attribute </a:t>
            </a:r>
            <a:r>
              <a:rPr lang="en-US" dirty="0" smtClean="0"/>
              <a:t>values in specific records.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To cope with </a:t>
            </a:r>
            <a:r>
              <a:rPr lang="en-US" sz="1800" dirty="0" smtClean="0"/>
              <a:t>consistency </a:t>
            </a:r>
            <a:r>
              <a:rPr lang="en-US" sz="1800" dirty="0" smtClean="0"/>
              <a:t>and reliability issues, </a:t>
            </a:r>
            <a:r>
              <a:rPr lang="en-US" sz="1800" dirty="0" smtClean="0"/>
              <a:t>most databases </a:t>
            </a:r>
            <a:r>
              <a:rPr lang="en-US" sz="1800" dirty="0" smtClean="0"/>
              <a:t>employ a protocol called </a:t>
            </a:r>
            <a:r>
              <a:rPr lang="en-US" sz="1800" b="1" dirty="0" smtClean="0"/>
              <a:t>two-phase commit </a:t>
            </a:r>
            <a:r>
              <a:rPr lang="en-US" sz="1800" dirty="0" smtClean="0"/>
              <a:t>for performing updates</a:t>
            </a:r>
            <a:r>
              <a:rPr lang="en-US" sz="18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dirty="0" smtClean="0"/>
              <a:t>first phase is a </a:t>
            </a:r>
            <a:r>
              <a:rPr lang="en-US" sz="1800" b="1" dirty="0" smtClean="0"/>
              <a:t>request phase, </a:t>
            </a:r>
            <a:r>
              <a:rPr lang="en-US" sz="1800" dirty="0" smtClean="0"/>
              <a:t>in which all the parts of the </a:t>
            </a:r>
            <a:r>
              <a:rPr lang="en-US" sz="1800" dirty="0" smtClean="0"/>
              <a:t>database that </a:t>
            </a:r>
            <a:r>
              <a:rPr lang="en-US" sz="1800" dirty="0" smtClean="0"/>
              <a:t>need to change as a result of this update are identified </a:t>
            </a:r>
            <a:r>
              <a:rPr lang="en-US" sz="1800" dirty="0" smtClean="0"/>
              <a:t>and flagged </a:t>
            </a:r>
            <a:r>
              <a:rPr lang="en-US" sz="1800" dirty="0" smtClean="0"/>
              <a:t>as being intended for this change. The result of this </a:t>
            </a:r>
            <a:r>
              <a:rPr lang="en-US" sz="1800" dirty="0" smtClean="0"/>
              <a:t>phase is </a:t>
            </a:r>
            <a:r>
              <a:rPr lang="en-US" sz="1800" dirty="0" smtClean="0"/>
              <a:t>either that it completes successfully, and every change </a:t>
            </a:r>
            <a:r>
              <a:rPr lang="en-US" sz="1800" dirty="0" smtClean="0"/>
              <a:t>requested is </a:t>
            </a:r>
            <a:r>
              <a:rPr lang="en-US" sz="1800" dirty="0" smtClean="0"/>
              <a:t>available and now flagged to be changed, or it aborts, </a:t>
            </a:r>
            <a:r>
              <a:rPr lang="en-US" sz="1800" dirty="0" smtClean="0"/>
              <a:t>because it </a:t>
            </a:r>
            <a:r>
              <a:rPr lang="en-US" sz="1800" dirty="0" smtClean="0"/>
              <a:t>couldn’t flag all the parts it wanted (say, because someone </a:t>
            </a:r>
            <a:r>
              <a:rPr lang="en-US" sz="1800" dirty="0" smtClean="0"/>
              <a:t>else already </a:t>
            </a:r>
            <a:r>
              <a:rPr lang="en-US" sz="1800" dirty="0" smtClean="0"/>
              <a:t>flagged it) or because of a network or system failure. </a:t>
            </a:r>
            <a:endParaRPr lang="en-US" sz="1800" dirty="0" smtClean="0"/>
          </a:p>
          <a:p>
            <a:pPr marL="914400" lvl="1" indent="-514350"/>
            <a:r>
              <a:rPr lang="en-US" sz="1400" dirty="0" smtClean="0"/>
              <a:t>If the first </a:t>
            </a:r>
            <a:r>
              <a:rPr lang="en-US" sz="1400" dirty="0" smtClean="0"/>
              <a:t>phase aborts, then all its requested changes are reset, which </a:t>
            </a:r>
            <a:r>
              <a:rPr lang="en-US" sz="1400" dirty="0" smtClean="0"/>
              <a:t>is always </a:t>
            </a:r>
            <a:r>
              <a:rPr lang="en-US" sz="1400" dirty="0" smtClean="0"/>
              <a:t>possible, because no permanent changes have been made yet</a:t>
            </a:r>
            <a:r>
              <a:rPr lang="en-US" sz="1400" dirty="0" smtClean="0"/>
              <a:t>.</a:t>
            </a:r>
          </a:p>
          <a:p>
            <a:pPr marL="914400" lvl="1" indent="-514350"/>
            <a:r>
              <a:rPr lang="en-US" sz="1400" dirty="0" smtClean="0"/>
              <a:t>If </a:t>
            </a:r>
            <a:r>
              <a:rPr lang="en-US" sz="1400" dirty="0" smtClean="0"/>
              <a:t>the first phase completes successfully, then the protocol </a:t>
            </a:r>
            <a:r>
              <a:rPr lang="en-US" sz="1400" dirty="0" smtClean="0"/>
              <a:t>continues to </a:t>
            </a:r>
            <a:r>
              <a:rPr lang="en-US" sz="1400" dirty="0" smtClean="0"/>
              <a:t>the second phase.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dirty="0" smtClean="0"/>
              <a:t>second phase is the </a:t>
            </a:r>
            <a:r>
              <a:rPr lang="en-US" sz="1800" b="1" dirty="0" smtClean="0"/>
              <a:t>commit phase, </a:t>
            </a:r>
            <a:r>
              <a:rPr lang="en-US" sz="1800" dirty="0" smtClean="0"/>
              <a:t>in which the database </a:t>
            </a:r>
            <a:r>
              <a:rPr lang="en-US" sz="1800" dirty="0" smtClean="0"/>
              <a:t>locks itself against other </a:t>
            </a:r>
            <a:r>
              <a:rPr lang="en-US" sz="1800" dirty="0" smtClean="0"/>
              <a:t>changes and performs the sequence of changes </a:t>
            </a:r>
            <a:r>
              <a:rPr lang="en-US" sz="1800" dirty="0" smtClean="0"/>
              <a:t>that were </a:t>
            </a:r>
            <a:r>
              <a:rPr lang="en-US" sz="1800" dirty="0" smtClean="0"/>
              <a:t>identified in the request phase. </a:t>
            </a:r>
            <a:endParaRPr lang="en-US" sz="1800" dirty="0" smtClean="0"/>
          </a:p>
          <a:p>
            <a:pPr marL="914400" lvl="1" indent="-514350"/>
            <a:r>
              <a:rPr lang="en-US" sz="1400" dirty="0" smtClean="0"/>
              <a:t>If </a:t>
            </a:r>
            <a:r>
              <a:rPr lang="en-US" sz="1400" dirty="0" smtClean="0"/>
              <a:t>it completes successfully, </a:t>
            </a:r>
            <a:r>
              <a:rPr lang="en-US" sz="1400" dirty="0" smtClean="0"/>
              <a:t>then it </a:t>
            </a:r>
            <a:r>
              <a:rPr lang="en-US" sz="1400" dirty="0" smtClean="0"/>
              <a:t>clears all the flags identifying requested changes and it releases </a:t>
            </a:r>
            <a:r>
              <a:rPr lang="en-US" sz="1400" dirty="0" smtClean="0"/>
              <a:t>the lock </a:t>
            </a:r>
            <a:r>
              <a:rPr lang="en-US" sz="1400" dirty="0" smtClean="0"/>
              <a:t>on the database</a:t>
            </a:r>
            <a:r>
              <a:rPr lang="en-US" sz="1400" dirty="0" smtClean="0"/>
              <a:t>.</a:t>
            </a:r>
          </a:p>
          <a:p>
            <a:pPr marL="914400" lvl="1" indent="-514350"/>
            <a:r>
              <a:rPr lang="en-US" sz="1400" dirty="0" smtClean="0"/>
              <a:t>I</a:t>
            </a:r>
            <a:r>
              <a:rPr lang="en-US" sz="1400" dirty="0" smtClean="0"/>
              <a:t>f</a:t>
            </a:r>
            <a:r>
              <a:rPr lang="en-US" sz="1400" dirty="0" smtClean="0"/>
              <a:t>, on the other hand, this operation fails, then </a:t>
            </a:r>
            <a:r>
              <a:rPr lang="en-US" sz="1400" dirty="0" smtClean="0"/>
              <a:t>it rolls </a:t>
            </a:r>
            <a:r>
              <a:rPr lang="en-US" sz="1400" dirty="0" smtClean="0"/>
              <a:t>back, that is, reverses, all the changes made back to the state </a:t>
            </a:r>
            <a:r>
              <a:rPr lang="en-US" sz="1400" dirty="0" smtClean="0"/>
              <a:t>the database </a:t>
            </a:r>
            <a:r>
              <a:rPr lang="en-US" sz="1400" dirty="0" smtClean="0"/>
              <a:t>was in just after completing the first phase.</a:t>
            </a:r>
          </a:p>
          <a:p>
            <a:r>
              <a:rPr lang="en-US" sz="1800" dirty="0" smtClean="0"/>
              <a:t>This two-phase commit protocol is </a:t>
            </a:r>
            <a:r>
              <a:rPr lang="en-US" sz="1800" dirty="0" smtClean="0"/>
              <a:t>a </a:t>
            </a:r>
            <a:r>
              <a:rPr lang="en-US" sz="1800" dirty="0" smtClean="0"/>
              <a:t>feature that a </a:t>
            </a:r>
            <a:r>
              <a:rPr lang="en-US" sz="1800" dirty="0" smtClean="0"/>
              <a:t>database can </a:t>
            </a:r>
            <a:r>
              <a:rPr lang="en-US" sz="1800" dirty="0" smtClean="0"/>
              <a:t>use to help achieve both integrity and availability.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9074-FD2C-4344-8997-BA6EDF99276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D996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1679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Database Security</vt:lpstr>
      <vt:lpstr>The Need for Database Security</vt:lpstr>
      <vt:lpstr>Tables and Queries</vt:lpstr>
      <vt:lpstr>SQL Queries</vt:lpstr>
      <vt:lpstr>SQL Example</vt:lpstr>
      <vt:lpstr>Another SQL Example</vt:lpstr>
      <vt:lpstr>Database Deletions</vt:lpstr>
      <vt:lpstr>Database Insertions</vt:lpstr>
      <vt:lpstr>Two-Phase Commit</vt:lpstr>
      <vt:lpstr>Database Access Control</vt:lpstr>
      <vt:lpstr>Access Control Using SQL</vt:lpstr>
      <vt:lpstr>Privilege Delegation</vt:lpstr>
      <vt:lpstr>Privilege Revocation</vt:lpstr>
      <vt:lpstr>Privilege Revocation Example</vt:lpstr>
      <vt:lpstr>Sensitive Data</vt:lpstr>
      <vt:lpstr>Using Cryptography</vt:lpstr>
      <vt:lpstr>Privacy Protection</vt:lpstr>
      <vt:lpstr>Inference Attacks</vt:lpstr>
      <vt:lpstr>Protecting Against Inference Attacks</vt:lpstr>
      <vt:lpstr>Example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Confidentiality</dc:title>
  <dc:creator>Roberto Tamassia</dc:creator>
  <cp:lastModifiedBy>goodrich</cp:lastModifiedBy>
  <cp:revision>170</cp:revision>
  <dcterms:created xsi:type="dcterms:W3CDTF">2010-03-21T23:36:49Z</dcterms:created>
  <dcterms:modified xsi:type="dcterms:W3CDTF">2010-12-09T23:34:36Z</dcterms:modified>
</cp:coreProperties>
</file>