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32"/>
  </p:notesMasterIdLst>
  <p:sldIdLst>
    <p:sldId id="256" r:id="rId2"/>
    <p:sldId id="258" r:id="rId3"/>
    <p:sldId id="316" r:id="rId4"/>
    <p:sldId id="274" r:id="rId5"/>
    <p:sldId id="295" r:id="rId6"/>
    <p:sldId id="275" r:id="rId7"/>
    <p:sldId id="260" r:id="rId8"/>
    <p:sldId id="261" r:id="rId9"/>
    <p:sldId id="263" r:id="rId10"/>
    <p:sldId id="264" r:id="rId11"/>
    <p:sldId id="278" r:id="rId12"/>
    <p:sldId id="319" r:id="rId13"/>
    <p:sldId id="317" r:id="rId14"/>
    <p:sldId id="318" r:id="rId15"/>
    <p:sldId id="310" r:id="rId16"/>
    <p:sldId id="311" r:id="rId17"/>
    <p:sldId id="312" r:id="rId18"/>
    <p:sldId id="313" r:id="rId19"/>
    <p:sldId id="314" r:id="rId20"/>
    <p:sldId id="315" r:id="rId21"/>
    <p:sldId id="279" r:id="rId22"/>
    <p:sldId id="300" r:id="rId23"/>
    <p:sldId id="301" r:id="rId24"/>
    <p:sldId id="302" r:id="rId25"/>
    <p:sldId id="303" r:id="rId26"/>
    <p:sldId id="304" r:id="rId27"/>
    <p:sldId id="306" r:id="rId28"/>
    <p:sldId id="309" r:id="rId29"/>
    <p:sldId id="307" r:id="rId30"/>
    <p:sldId id="269" r:id="rId31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4660"/>
  </p:normalViewPr>
  <p:slideViewPr>
    <p:cSldViewPr>
      <p:cViewPr varScale="1">
        <p:scale>
          <a:sx n="110" d="100"/>
          <a:sy n="110" d="100"/>
        </p:scale>
        <p:origin x="-6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B4F31C33-0A70-46C2-B562-437B57167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8BF1E-EB3F-42C1-AACE-C9C61D4DA62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77EAA-B047-41B9-8C4E-553ECD803DE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3DB6F-A7A9-4206-8009-2712325933F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7501D-0B47-4530-B624-01CEF9326934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69571-ED7F-4263-9596-6208DB3BD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6F37B-A1BB-4487-8AE8-636FDE5C3DEF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DD7A5-933C-4DA1-A210-36FBDB0AF4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3526F0-C3D2-473F-8490-6D307D8A2F5F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ABD17-719C-4A98-B546-093C52604D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2A6DA-EF65-4C7F-A86A-F5E3D5F91E1C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918D1-095F-4F59-8581-88E1B9620E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0163D-FD2E-4B2E-B443-3054ADAC4113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BAA99-2DE3-42B5-8008-EA47C258CD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524B2-D19C-4938-98D5-AB727DF32096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4586A-A140-4213-824B-56B0ACF01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43D33-2DE8-4B73-A284-D312A64998C5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EA615-02D1-4178-B080-1CFD81184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EB7AD-DB17-46D3-9B3B-0CCE5BEE2AC8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A9647-D92D-48FD-A5BE-4CCC2F5D7D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C513ED-7B48-457D-8C69-80BB0A63A7B6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F7F6D-AB42-43D1-B7B9-7EF5982D6D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5003F-F914-4EBF-A880-5A5976C56BE1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9A350-98DB-4CED-8806-5744F34459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6F34F-F9A2-41BB-A1DA-144CCD94F1EA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061CE-C278-4BC6-A02C-6A5FDE8BCD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0EDEA-147E-4DD4-9B6C-50FCD6E2C887}" type="datetime1">
              <a:rPr lang="en-US" smtClean="0"/>
              <a:pPr>
                <a:defRPr/>
              </a:pPr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E14EB7-6928-4A38-924B-6936362EE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wm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Rights Management</a:t>
            </a:r>
          </a:p>
        </p:txBody>
      </p:sp>
      <p:sp>
        <p:nvSpPr>
          <p:cNvPr id="3074" name="Rectangle 9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635BB9C-570C-4871-A9DF-5BA61C199A62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FFB969-4508-4B81-A123-0B401CC2116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Skylarov</a:t>
            </a:r>
            <a:r>
              <a:rPr lang="en-US" dirty="0" smtClean="0"/>
              <a:t> and Ed </a:t>
            </a:r>
            <a:r>
              <a:rPr lang="en-US" dirty="0" err="1" smtClean="0"/>
              <a:t>Felten</a:t>
            </a:r>
            <a:endParaRPr lang="en-US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smtClean="0"/>
              <a:t>Dmitry </a:t>
            </a:r>
            <a:r>
              <a:rPr lang="en-US" sz="2400" dirty="0" err="1" smtClean="0"/>
              <a:t>Skylarov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Worked for </a:t>
            </a:r>
            <a:r>
              <a:rPr lang="en-US" sz="2000" dirty="0" err="1" smtClean="0"/>
              <a:t>Elcomsoft</a:t>
            </a:r>
            <a:r>
              <a:rPr lang="en-US" sz="2000" dirty="0" smtClean="0"/>
              <a:t> in Russia and created product that converts Adobe secure eBook to unprotected PDF (legal in Russia)</a:t>
            </a:r>
          </a:p>
          <a:p>
            <a:pPr lvl="1" eaLnBrk="1" hangingPunct="1"/>
            <a:r>
              <a:rPr lang="en-US" sz="2000" dirty="0" smtClean="0"/>
              <a:t>While in the US, </a:t>
            </a:r>
            <a:r>
              <a:rPr lang="en-US" sz="2000" dirty="0" err="1" smtClean="0"/>
              <a:t>Skylarov</a:t>
            </a:r>
            <a:r>
              <a:rPr lang="en-US" sz="2000" dirty="0" smtClean="0"/>
              <a:t> was arrested and placed in jail for DMCA violations</a:t>
            </a:r>
          </a:p>
          <a:p>
            <a:pPr lvl="1" eaLnBrk="1" hangingPunct="1"/>
            <a:r>
              <a:rPr lang="en-US" sz="2000" dirty="0" smtClean="0"/>
              <a:t>Eventually </a:t>
            </a:r>
            <a:r>
              <a:rPr lang="en-US" sz="2000" dirty="0" err="1" smtClean="0"/>
              <a:t>Elcomsoft</a:t>
            </a:r>
            <a:r>
              <a:rPr lang="en-US" sz="2000" dirty="0" smtClean="0"/>
              <a:t> was sued and </a:t>
            </a:r>
            <a:r>
              <a:rPr lang="en-US" sz="2000" dirty="0" err="1" smtClean="0"/>
              <a:t>Skylarov</a:t>
            </a:r>
            <a:r>
              <a:rPr lang="en-US" sz="2000" dirty="0" smtClean="0"/>
              <a:t> was released</a:t>
            </a:r>
          </a:p>
          <a:p>
            <a:pPr eaLnBrk="1" hangingPunct="1"/>
            <a:r>
              <a:rPr lang="en-US" sz="2400" dirty="0" smtClean="0"/>
              <a:t>Professor Edward </a:t>
            </a:r>
            <a:r>
              <a:rPr lang="en-US" sz="2400" dirty="0" err="1" smtClean="0"/>
              <a:t>Felten</a:t>
            </a:r>
            <a:r>
              <a:rPr lang="en-US" sz="2400" dirty="0" smtClean="0"/>
              <a:t> of Princeton</a:t>
            </a:r>
          </a:p>
          <a:p>
            <a:pPr lvl="1" eaLnBrk="1" hangingPunct="1"/>
            <a:r>
              <a:rPr lang="en-US" sz="2000" dirty="0" smtClean="0"/>
              <a:t>In 2000, the Secure Digital Music Initiative (SDMI) invited researchers to try and break </a:t>
            </a:r>
            <a:r>
              <a:rPr lang="en-US" sz="2000" dirty="0" smtClean="0"/>
              <a:t>their </a:t>
            </a:r>
            <a:r>
              <a:rPr lang="en-US" sz="2000" dirty="0" smtClean="0"/>
              <a:t>watermark technology</a:t>
            </a:r>
          </a:p>
          <a:p>
            <a:pPr lvl="1" eaLnBrk="1" hangingPunct="1"/>
            <a:r>
              <a:rPr lang="en-US" sz="2000" dirty="0" err="1" smtClean="0"/>
              <a:t>Felten</a:t>
            </a:r>
            <a:r>
              <a:rPr lang="en-US" sz="2000" dirty="0" smtClean="0"/>
              <a:t> and his team were able to remove the watermarks and wrote a paper to be presented at a conference</a:t>
            </a:r>
          </a:p>
          <a:p>
            <a:pPr lvl="1" eaLnBrk="1" hangingPunct="1"/>
            <a:r>
              <a:rPr lang="en-US" sz="2000" dirty="0" smtClean="0"/>
              <a:t>SDMI and RIAA threatened to take legal action against </a:t>
            </a:r>
            <a:r>
              <a:rPr lang="en-US" sz="2000" dirty="0" err="1" smtClean="0"/>
              <a:t>Felten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Felten</a:t>
            </a:r>
            <a:r>
              <a:rPr lang="en-US" sz="2000" dirty="0" smtClean="0"/>
              <a:t> withdrew from conference but talked about the threats</a:t>
            </a:r>
          </a:p>
          <a:p>
            <a:pPr lvl="1" eaLnBrk="1" hangingPunct="1"/>
            <a:r>
              <a:rPr lang="en-US" sz="2000" dirty="0" err="1" smtClean="0"/>
              <a:t>Felten</a:t>
            </a:r>
            <a:r>
              <a:rPr lang="en-US" sz="2000" dirty="0" smtClean="0"/>
              <a:t> with help of the Electronic Frontier Foundation sued RIAA and SDMI </a:t>
            </a:r>
          </a:p>
          <a:p>
            <a:pPr lvl="1" eaLnBrk="1" hangingPunct="1"/>
            <a:r>
              <a:rPr lang="en-US" sz="2000" dirty="0" smtClean="0"/>
              <a:t>SDMI and RIAA withdrew their threat</a:t>
            </a:r>
          </a:p>
          <a:p>
            <a:pPr lvl="1" eaLnBrk="1" hangingPunct="1"/>
            <a:r>
              <a:rPr lang="en-US" sz="2000" dirty="0" err="1" smtClean="0"/>
              <a:t>Felten</a:t>
            </a:r>
            <a:r>
              <a:rPr lang="en-US" sz="2000" dirty="0" smtClean="0"/>
              <a:t> eventually presented the paper at a different conference</a:t>
            </a: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C6D86C63-6B2B-4E28-AFDD-C99410780E5F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Digital Rights Management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017037-CAA0-4E66-AF3D-E0A295C301F1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Copy Protection Methods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Dongle</a:t>
            </a:r>
          </a:p>
          <a:p>
            <a:pPr lvl="1"/>
            <a:r>
              <a:rPr lang="en-US" sz="2300" dirty="0" smtClean="0"/>
              <a:t>Pluggable hardware device that contains a secret value required to run the software</a:t>
            </a:r>
          </a:p>
          <a:p>
            <a:r>
              <a:rPr lang="en-US" sz="2700" dirty="0" smtClean="0"/>
              <a:t>Product key</a:t>
            </a:r>
          </a:p>
          <a:p>
            <a:pPr lvl="1"/>
            <a:r>
              <a:rPr lang="en-US" sz="2300" dirty="0" smtClean="0"/>
              <a:t>Required to be entered by installation software</a:t>
            </a:r>
          </a:p>
          <a:p>
            <a:pPr lvl="1"/>
            <a:r>
              <a:rPr lang="en-US" sz="2300" dirty="0" smtClean="0"/>
              <a:t>Online check for duplicate use</a:t>
            </a:r>
          </a:p>
          <a:p>
            <a:pPr lvl="1"/>
            <a:r>
              <a:rPr lang="en-US" sz="2300" dirty="0" smtClean="0"/>
              <a:t>Hardware and OS fingerprinting to bind license to machine</a:t>
            </a:r>
          </a:p>
          <a:p>
            <a:r>
              <a:rPr lang="en-US" sz="2700" dirty="0" smtClean="0"/>
              <a:t>Phone activation</a:t>
            </a:r>
          </a:p>
          <a:p>
            <a:pPr lvl="1"/>
            <a:r>
              <a:rPr lang="en-US" sz="2300" dirty="0" smtClean="0"/>
              <a:t>Human-to-human interaction servers as deterrent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E071EE0-1CD7-4D0D-B549-97C41AE7BFEF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3D3514-E1F4-4009-858C-E597417BF4B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Analog 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Every copy protection mechanism is open to the risk of the “analog hole”, that is, recording the content as it is being played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2A6DA-EF65-4C7F-A86A-F5E3D5F91E1C}" type="datetime1">
              <a:rPr lang="en-US" smtClean="0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918D1-095F-4F59-8581-88E1B9620E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4343400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analog</a:t>
            </a:r>
          </a:p>
          <a:p>
            <a:pPr algn="ctr"/>
            <a:r>
              <a:rPr lang="en-US" sz="2400" dirty="0" smtClean="0"/>
              <a:t>hole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860219" y="4684931"/>
            <a:ext cx="609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86201" y="4724399"/>
            <a:ext cx="761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27019" y="4800600"/>
            <a:ext cx="304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165019" y="4800600"/>
            <a:ext cx="228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0-13a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183834"/>
            <a:ext cx="2895600" cy="1350938"/>
          </a:xfrm>
          <a:prstGeom prst="rect">
            <a:avLst/>
          </a:prstGeom>
        </p:spPr>
      </p:pic>
      <p:pic>
        <p:nvPicPr>
          <p:cNvPr id="13" name="Picture 12" descr="10-13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1066" y="3031434"/>
            <a:ext cx="1109134" cy="1524000"/>
          </a:xfrm>
          <a:prstGeom prst="rect">
            <a:avLst/>
          </a:prstGeom>
        </p:spPr>
      </p:pic>
      <p:pic>
        <p:nvPicPr>
          <p:cNvPr id="14" name="Picture 13" descr="10-13b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2667000"/>
            <a:ext cx="1066800" cy="1159566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4648201" y="4479234"/>
            <a:ext cx="1143000" cy="152400"/>
          </a:xfrm>
          <a:custGeom>
            <a:avLst/>
            <a:gdLst>
              <a:gd name="connsiteX0" fmla="*/ 0 w 1595887"/>
              <a:gd name="connsiteY0" fmla="*/ 0 h 879894"/>
              <a:gd name="connsiteX1" fmla="*/ 258792 w 1595887"/>
              <a:gd name="connsiteY1" fmla="*/ 77637 h 879894"/>
              <a:gd name="connsiteX2" fmla="*/ 465826 w 1595887"/>
              <a:gd name="connsiteY2" fmla="*/ 232913 h 879894"/>
              <a:gd name="connsiteX3" fmla="*/ 724619 w 1595887"/>
              <a:gd name="connsiteY3" fmla="*/ 603849 h 879894"/>
              <a:gd name="connsiteX4" fmla="*/ 1595887 w 1595887"/>
              <a:gd name="connsiteY4" fmla="*/ 879894 h 8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5887" h="879894">
                <a:moveTo>
                  <a:pt x="0" y="0"/>
                </a:moveTo>
                <a:cubicBezTo>
                  <a:pt x="90577" y="19409"/>
                  <a:pt x="181154" y="38818"/>
                  <a:pt x="258792" y="77637"/>
                </a:cubicBezTo>
                <a:cubicBezTo>
                  <a:pt x="336430" y="116456"/>
                  <a:pt x="388188" y="145211"/>
                  <a:pt x="465826" y="232913"/>
                </a:cubicBezTo>
                <a:cubicBezTo>
                  <a:pt x="543464" y="320615"/>
                  <a:pt x="536276" y="496019"/>
                  <a:pt x="724619" y="603849"/>
                </a:cubicBezTo>
                <a:cubicBezTo>
                  <a:pt x="912962" y="711679"/>
                  <a:pt x="1595887" y="879894"/>
                  <a:pt x="1595887" y="87989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514600" y="5257800"/>
            <a:ext cx="3276601" cy="1202634"/>
          </a:xfrm>
          <a:custGeom>
            <a:avLst/>
            <a:gdLst>
              <a:gd name="connsiteX0" fmla="*/ 0 w 3554083"/>
              <a:gd name="connsiteY0" fmla="*/ 1268083 h 1420482"/>
              <a:gd name="connsiteX1" fmla="*/ 336431 w 3554083"/>
              <a:gd name="connsiteY1" fmla="*/ 1371600 h 1420482"/>
              <a:gd name="connsiteX2" fmla="*/ 767751 w 3554083"/>
              <a:gd name="connsiteY2" fmla="*/ 1302588 h 1420482"/>
              <a:gd name="connsiteX3" fmla="*/ 1242204 w 3554083"/>
              <a:gd name="connsiteY3" fmla="*/ 664234 h 1420482"/>
              <a:gd name="connsiteX4" fmla="*/ 1863306 w 3554083"/>
              <a:gd name="connsiteY4" fmla="*/ 86264 h 1420482"/>
              <a:gd name="connsiteX5" fmla="*/ 2751827 w 3554083"/>
              <a:gd name="connsiteY5" fmla="*/ 146649 h 1420482"/>
              <a:gd name="connsiteX6" fmla="*/ 3554083 w 3554083"/>
              <a:gd name="connsiteY6" fmla="*/ 362309 h 142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083" h="1420482">
                <a:moveTo>
                  <a:pt x="0" y="1268083"/>
                </a:moveTo>
                <a:cubicBezTo>
                  <a:pt x="104236" y="1316966"/>
                  <a:pt x="208473" y="1365849"/>
                  <a:pt x="336431" y="1371600"/>
                </a:cubicBezTo>
                <a:cubicBezTo>
                  <a:pt x="464389" y="1377351"/>
                  <a:pt x="616789" y="1420482"/>
                  <a:pt x="767751" y="1302588"/>
                </a:cubicBezTo>
                <a:cubicBezTo>
                  <a:pt x="918713" y="1184694"/>
                  <a:pt x="1059612" y="866955"/>
                  <a:pt x="1242204" y="664234"/>
                </a:cubicBezTo>
                <a:cubicBezTo>
                  <a:pt x="1424797" y="461513"/>
                  <a:pt x="1611702" y="172528"/>
                  <a:pt x="1863306" y="86264"/>
                </a:cubicBezTo>
                <a:cubicBezTo>
                  <a:pt x="2114910" y="0"/>
                  <a:pt x="2470031" y="100642"/>
                  <a:pt x="2751827" y="146649"/>
                </a:cubicBezTo>
                <a:cubicBezTo>
                  <a:pt x="3033623" y="192657"/>
                  <a:pt x="3293853" y="277483"/>
                  <a:pt x="3554083" y="362309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10-13b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029200"/>
            <a:ext cx="1109134" cy="1524000"/>
          </a:xfrm>
          <a:prstGeom prst="rect">
            <a:avLst/>
          </a:prstGeom>
        </p:spPr>
      </p:pic>
      <p:pic>
        <p:nvPicPr>
          <p:cNvPr id="15" name="Picture 14" descr="05-5c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7069" y="3793434"/>
            <a:ext cx="330979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DRM Media File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A media server sends </a:t>
            </a:r>
            <a:r>
              <a:rPr lang="en-US" dirty="0" smtClean="0"/>
              <a:t>to the player the media file encrypted with the file key and the </a:t>
            </a:r>
            <a:r>
              <a:rPr lang="en-US" dirty="0" smtClean="0"/>
              <a:t>file key </a:t>
            </a:r>
            <a:r>
              <a:rPr lang="en-US" dirty="0" smtClean="0"/>
              <a:t>encrypted with the player key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4876800"/>
            <a:ext cx="2133600" cy="365125"/>
          </a:xfrm>
        </p:spPr>
        <p:txBody>
          <a:bodyPr/>
          <a:lstStyle/>
          <a:p>
            <a:pPr>
              <a:defRPr/>
            </a:pPr>
            <a:fld id="{F5B2A6DA-EF65-4C7F-A86A-F5E3D5F91E1C}" type="datetime1">
              <a:rPr lang="en-US" smtClean="0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918D1-095F-4F59-8581-88E1B9620E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7394079" y="2700801"/>
            <a:ext cx="1498908" cy="487169"/>
            <a:chOff x="5638800" y="1532963"/>
            <a:chExt cx="2667000" cy="753037"/>
          </a:xfrm>
          <a:solidFill>
            <a:schemeClr val="bg1">
              <a:lumMod val="65000"/>
              <a:lumOff val="35000"/>
            </a:schemeClr>
          </a:solidFill>
        </p:grpSpPr>
        <p:sp>
          <p:nvSpPr>
            <p:cNvPr id="28" name="Cube 27"/>
            <p:cNvSpPr/>
            <p:nvPr/>
          </p:nvSpPr>
          <p:spPr>
            <a:xfrm>
              <a:off x="5638800" y="1532963"/>
              <a:ext cx="2667000" cy="753037"/>
            </a:xfrm>
            <a:prstGeom prst="cube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050" dirty="0" smtClean="0">
                  <a:solidFill>
                    <a:srgbClr val="FFFF00"/>
                  </a:solidFill>
                </a:rPr>
                <a:t>Player</a:t>
              </a:r>
              <a:endParaRPr lang="en-US" sz="1000" dirty="0">
                <a:solidFill>
                  <a:srgbClr val="FFFF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2052917"/>
              <a:ext cx="838200" cy="147918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FFFF00"/>
                </a:solidFill>
              </a:endParaRPr>
            </a:p>
          </p:txBody>
        </p:sp>
        <p:grpSp>
          <p:nvGrpSpPr>
            <p:cNvPr id="30" name="Group 17"/>
            <p:cNvGrpSpPr/>
            <p:nvPr/>
          </p:nvGrpSpPr>
          <p:grpSpPr>
            <a:xfrm>
              <a:off x="6645089" y="1846726"/>
              <a:ext cx="654422" cy="98611"/>
              <a:chOff x="968189" y="1452282"/>
              <a:chExt cx="654422" cy="98611"/>
            </a:xfrm>
            <a:grpFill/>
            <a:effectLst/>
          </p:grpSpPr>
          <p:sp>
            <p:nvSpPr>
              <p:cNvPr id="31" name="Oval 30"/>
              <p:cNvSpPr/>
              <p:nvPr/>
            </p:nvSpPr>
            <p:spPr>
              <a:xfrm>
                <a:off x="96818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5345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33872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524000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953000" y="2155638"/>
            <a:ext cx="770867" cy="1577494"/>
            <a:chOff x="762000" y="838200"/>
            <a:chExt cx="1371600" cy="2438399"/>
          </a:xfrm>
          <a:solidFill>
            <a:srgbClr val="00B0F0"/>
          </a:solidFill>
        </p:grpSpPr>
        <p:sp>
          <p:nvSpPr>
            <p:cNvPr id="36" name="Cube 35"/>
            <p:cNvSpPr/>
            <p:nvPr/>
          </p:nvSpPr>
          <p:spPr>
            <a:xfrm>
              <a:off x="762000" y="838200"/>
              <a:ext cx="1371600" cy="2438399"/>
            </a:xfrm>
            <a:prstGeom prst="cube">
              <a:avLst/>
            </a:prstGeom>
            <a:grpFill/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Server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grpSp>
          <p:nvGrpSpPr>
            <p:cNvPr id="37" name="Group 14"/>
            <p:cNvGrpSpPr/>
            <p:nvPr/>
          </p:nvGrpSpPr>
          <p:grpSpPr>
            <a:xfrm>
              <a:off x="968188" y="2572870"/>
              <a:ext cx="609600" cy="457200"/>
              <a:chOff x="968189" y="2590800"/>
              <a:chExt cx="609600" cy="457200"/>
            </a:xfrm>
            <a:grpFill/>
            <a:effectLst/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968189" y="2743200"/>
                <a:ext cx="609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68189" y="2895600"/>
                <a:ext cx="609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68189" y="3048000"/>
                <a:ext cx="609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68189" y="2590800"/>
                <a:ext cx="6096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3"/>
            <p:cNvGrpSpPr/>
            <p:nvPr/>
          </p:nvGrpSpPr>
          <p:grpSpPr>
            <a:xfrm>
              <a:off x="945777" y="1434352"/>
              <a:ext cx="654422" cy="98611"/>
              <a:chOff x="968189" y="1452282"/>
              <a:chExt cx="654422" cy="98611"/>
            </a:xfrm>
            <a:grpFill/>
            <a:effectLst/>
          </p:grpSpPr>
          <p:sp>
            <p:nvSpPr>
              <p:cNvPr id="44" name="Oval 43"/>
              <p:cNvSpPr/>
              <p:nvPr/>
            </p:nvSpPr>
            <p:spPr>
              <a:xfrm>
                <a:off x="96818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15345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46" name="Oval 11"/>
              <p:cNvSpPr/>
              <p:nvPr/>
            </p:nvSpPr>
            <p:spPr>
              <a:xfrm>
                <a:off x="133872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47" name="Oval 12"/>
              <p:cNvSpPr/>
              <p:nvPr/>
            </p:nvSpPr>
            <p:spPr>
              <a:xfrm>
                <a:off x="1524000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9" name="Group 22"/>
            <p:cNvGrpSpPr/>
            <p:nvPr/>
          </p:nvGrpSpPr>
          <p:grpSpPr>
            <a:xfrm>
              <a:off x="945777" y="1600200"/>
              <a:ext cx="654422" cy="98611"/>
              <a:chOff x="968189" y="1452282"/>
              <a:chExt cx="654422" cy="98611"/>
            </a:xfrm>
            <a:grpFill/>
            <a:effectLst/>
          </p:grpSpPr>
          <p:sp>
            <p:nvSpPr>
              <p:cNvPr id="40" name="Oval 39"/>
              <p:cNvSpPr/>
              <p:nvPr/>
            </p:nvSpPr>
            <p:spPr>
              <a:xfrm>
                <a:off x="96818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5345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38729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524000" y="1452282"/>
                <a:ext cx="98611" cy="98611"/>
              </a:xfrm>
              <a:prstGeom prst="ellipse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rgbClr val="FFFF00"/>
                  </a:solidFill>
                </a:endParaRPr>
              </a:p>
            </p:txBody>
          </p:sp>
        </p:grpSp>
      </p:grpSp>
      <p:cxnSp>
        <p:nvCxnSpPr>
          <p:cNvPr id="52" name="Straight Arrow Connector 51"/>
          <p:cNvCxnSpPr/>
          <p:nvPr/>
        </p:nvCxnSpPr>
        <p:spPr>
          <a:xfrm>
            <a:off x="5723867" y="3005281"/>
            <a:ext cx="1670212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Can 52"/>
          <p:cNvSpPr/>
          <p:nvPr/>
        </p:nvSpPr>
        <p:spPr>
          <a:xfrm>
            <a:off x="7351253" y="3718634"/>
            <a:ext cx="1498908" cy="127881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050" dirty="0" smtClean="0">
                <a:solidFill>
                  <a:srgbClr val="FFFF00"/>
                </a:solidFill>
              </a:rPr>
              <a:t>Unprotected Storage</a:t>
            </a:r>
            <a:endParaRPr lang="en-US" sz="1050" dirty="0">
              <a:solidFill>
                <a:srgbClr val="FFFF00"/>
              </a:solidFill>
            </a:endParaRPr>
          </a:p>
        </p:txBody>
      </p:sp>
      <p:cxnSp>
        <p:nvCxnSpPr>
          <p:cNvPr id="54" name="Straight Arrow Connector 53"/>
          <p:cNvCxnSpPr>
            <a:endCxn id="53" idx="1"/>
          </p:cNvCxnSpPr>
          <p:nvPr/>
        </p:nvCxnSpPr>
        <p:spPr>
          <a:xfrm>
            <a:off x="8090630" y="3187969"/>
            <a:ext cx="10076" cy="5306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964042" y="2433436"/>
            <a:ext cx="1326005" cy="1292484"/>
            <a:chOff x="2865742" y="1213815"/>
            <a:chExt cx="2359354" cy="1997846"/>
          </a:xfrm>
        </p:grpSpPr>
        <p:sp>
          <p:nvSpPr>
            <p:cNvPr id="56" name="Rectangle 55"/>
            <p:cNvSpPr/>
            <p:nvPr/>
          </p:nvSpPr>
          <p:spPr>
            <a:xfrm>
              <a:off x="3158097" y="2342476"/>
              <a:ext cx="1532406" cy="40431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65742" y="2831067"/>
              <a:ext cx="2359354" cy="380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00"/>
                  </a:solidFill>
                </a:rPr>
                <a:t>encrypted media file</a:t>
              </a:r>
              <a:endParaRPr lang="en-US" sz="1000" dirty="0">
                <a:solidFill>
                  <a:srgbClr val="FFFF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52850" y="1213815"/>
              <a:ext cx="342900" cy="3989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77252" y="1611868"/>
              <a:ext cx="2094097" cy="380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FFFF00"/>
                  </a:solidFill>
                </a:rPr>
                <a:t>encrypted file key</a:t>
              </a:r>
              <a:endParaRPr lang="en-US" sz="1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68688" y="4162305"/>
            <a:ext cx="1064037" cy="260287"/>
            <a:chOff x="5269565" y="2775470"/>
            <a:chExt cx="1893236" cy="402336"/>
          </a:xfrm>
        </p:grpSpPr>
        <p:sp>
          <p:nvSpPr>
            <p:cNvPr id="61" name="Rectangle 60"/>
            <p:cNvSpPr/>
            <p:nvPr/>
          </p:nvSpPr>
          <p:spPr>
            <a:xfrm>
              <a:off x="5630395" y="2775470"/>
              <a:ext cx="1532406" cy="402336"/>
            </a:xfrm>
            <a:prstGeom prst="rect">
              <a:avLst/>
            </a:prstGeom>
            <a:ln w="285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269565" y="2775470"/>
              <a:ext cx="342900" cy="4023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en-US" sz="1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DRM Media File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918D1-095F-4F59-8581-88E1B9620E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7" name="Group 25"/>
          <p:cNvGrpSpPr/>
          <p:nvPr/>
        </p:nvGrpSpPr>
        <p:grpSpPr>
          <a:xfrm>
            <a:off x="4343400" y="1676400"/>
            <a:ext cx="4638964" cy="3657600"/>
            <a:chOff x="83128" y="76200"/>
            <a:chExt cx="8975436" cy="6746544"/>
          </a:xfrm>
        </p:grpSpPr>
        <p:sp>
          <p:nvSpPr>
            <p:cNvPr id="7" name="Cube 6"/>
            <p:cNvSpPr/>
            <p:nvPr/>
          </p:nvSpPr>
          <p:spPr>
            <a:xfrm>
              <a:off x="83128" y="76200"/>
              <a:ext cx="8975436" cy="3276600"/>
            </a:xfrm>
            <a:prstGeom prst="cube">
              <a:avLst>
                <a:gd name="adj" fmla="val 17919"/>
              </a:avLst>
            </a:prstGeom>
            <a:solidFill>
              <a:schemeClr val="bg1">
                <a:lumMod val="65000"/>
                <a:lumOff val="3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Player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  <p:sp>
          <p:nvSpPr>
            <p:cNvPr id="8" name="Can 7"/>
            <p:cNvSpPr/>
            <p:nvPr/>
          </p:nvSpPr>
          <p:spPr>
            <a:xfrm>
              <a:off x="127864" y="3645845"/>
              <a:ext cx="5687872" cy="317689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</a:rPr>
                <a:t>Unprotected Storage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20" idx="1"/>
              <a:endCxn id="14" idx="3"/>
            </p:cNvCxnSpPr>
            <p:nvPr/>
          </p:nvCxnSpPr>
          <p:spPr>
            <a:xfrm flipH="1">
              <a:off x="4267200" y="1898372"/>
              <a:ext cx="12954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781800" y="2674680"/>
              <a:ext cx="1532406" cy="404313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1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97059" y="2229136"/>
              <a:ext cx="1501880" cy="482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media file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48050" y="793368"/>
              <a:ext cx="342900" cy="398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1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51806" y="751559"/>
              <a:ext cx="1575110" cy="4825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100" dirty="0" smtClean="0">
                  <a:solidFill>
                    <a:srgbClr val="FFFF00"/>
                  </a:solidFill>
                </a:rPr>
                <a:t>player key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71800" y="1555472"/>
              <a:ext cx="1295400" cy="685800"/>
            </a:xfrm>
            <a:prstGeom prst="roundRect">
              <a:avLst/>
            </a:prstGeom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Decrypt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0"/>
              <a:endCxn id="12" idx="2"/>
            </p:cNvCxnSpPr>
            <p:nvPr/>
          </p:nvCxnSpPr>
          <p:spPr>
            <a:xfrm flipV="1">
              <a:off x="3619500" y="1192296"/>
              <a:ext cx="0" cy="36317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30"/>
            <p:cNvCxnSpPr>
              <a:stCxn id="19" idx="0"/>
              <a:endCxn id="14" idx="1"/>
            </p:cNvCxnSpPr>
            <p:nvPr/>
          </p:nvCxnSpPr>
          <p:spPr>
            <a:xfrm rot="5400000" flipH="1" flipV="1">
              <a:off x="1192297" y="2941855"/>
              <a:ext cx="2822986" cy="736020"/>
            </a:xfrm>
            <a:prstGeom prst="bentConnector2">
              <a:avLst/>
            </a:prstGeom>
            <a:ln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16"/>
            <p:cNvGrpSpPr/>
            <p:nvPr/>
          </p:nvGrpSpPr>
          <p:grpSpPr>
            <a:xfrm>
              <a:off x="2064330" y="4721358"/>
              <a:ext cx="1893236" cy="402336"/>
              <a:chOff x="5269565" y="2775470"/>
              <a:chExt cx="1893236" cy="40233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30395" y="2775470"/>
                <a:ext cx="1532406" cy="402336"/>
              </a:xfrm>
              <a:prstGeom prst="rect">
                <a:avLst/>
              </a:prstGeom>
              <a:ln w="28575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i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269565" y="2775470"/>
                <a:ext cx="342900" cy="40233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i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11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5562600" y="1698908"/>
              <a:ext cx="342900" cy="3989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11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1657098"/>
              <a:ext cx="1187589" cy="4825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100" dirty="0" smtClean="0">
                  <a:solidFill>
                    <a:srgbClr val="FFFF00"/>
                  </a:solidFill>
                </a:rPr>
                <a:t>file key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105400" y="2533936"/>
              <a:ext cx="1295400" cy="685800"/>
            </a:xfrm>
            <a:prstGeom prst="roundRect">
              <a:avLst/>
            </a:prstGeom>
            <a:ln w="1905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FF00"/>
                  </a:solidFill>
                </a:rPr>
                <a:t>Decrypt</a:t>
              </a:r>
              <a:endParaRPr lang="en-US" sz="1100" dirty="0">
                <a:solidFill>
                  <a:srgbClr val="FFFF00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2" idx="0"/>
              <a:endCxn id="20" idx="2"/>
            </p:cNvCxnSpPr>
            <p:nvPr/>
          </p:nvCxnSpPr>
          <p:spPr>
            <a:xfrm flipH="1" flipV="1">
              <a:off x="5734050" y="2097836"/>
              <a:ext cx="19050" cy="43610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1"/>
              <a:endCxn id="22" idx="3"/>
            </p:cNvCxnSpPr>
            <p:nvPr/>
          </p:nvCxnSpPr>
          <p:spPr>
            <a:xfrm flipH="1" flipV="1">
              <a:off x="6400800" y="2876836"/>
              <a:ext cx="381000" cy="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36"/>
            <p:cNvCxnSpPr>
              <a:stCxn id="22" idx="1"/>
              <a:endCxn id="18" idx="0"/>
            </p:cNvCxnSpPr>
            <p:nvPr/>
          </p:nvCxnSpPr>
          <p:spPr>
            <a:xfrm rot="10800000" flipV="1">
              <a:off x="3191364" y="2876836"/>
              <a:ext cx="1914037" cy="1844522"/>
            </a:xfrm>
            <a:prstGeom prst="bentConnector2">
              <a:avLst/>
            </a:prstGeom>
            <a:ln>
              <a:headEnd type="arrow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player first decrypts the file </a:t>
            </a:r>
            <a:r>
              <a:rPr lang="en-US" dirty="0" smtClean="0"/>
              <a:t>key using </a:t>
            </a:r>
            <a:r>
              <a:rPr lang="en-US" dirty="0" smtClean="0"/>
              <a:t>the player key and then decrypts the media file with the file key.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Traitors Tracing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A controller distributes protected content to a collection of devices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The devices share a common symmetric key with the controller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Each content item is encrypted with the shared key and broadcast to all the devices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Some devices (traitors) are cloned or used to illegally copy and distribute protected content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Problems: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 smtClean="0"/>
              <a:t>Identifying traitors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dirty="0" smtClean="0"/>
              <a:t>Revoking traitors</a:t>
            </a:r>
          </a:p>
        </p:txBody>
      </p:sp>
      <p:sp>
        <p:nvSpPr>
          <p:cNvPr id="358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13DF50C-8B32-43AB-A960-2ACB166C7CBD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843689-ED8A-4E91-B926-40F48B55E58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Logical Key Hierarchy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82000" cy="2590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Balanced binary tree of symmetric encryption keys</a:t>
            </a:r>
          </a:p>
          <a:p>
            <a:pPr eaLnBrk="1" hangingPunct="1"/>
            <a:r>
              <a:rPr lang="en-US" sz="2400" dirty="0" smtClean="0"/>
              <a:t>Devices associated with leaves, each holding the keys on the path to the root</a:t>
            </a:r>
          </a:p>
          <a:p>
            <a:pPr eaLnBrk="1" hangingPunct="1"/>
            <a:r>
              <a:rPr lang="en-US" sz="2400" dirty="0" smtClean="0"/>
              <a:t>Content encrypted with the key of a node v can be decrypted by all the devices in the subtree of v</a:t>
            </a:r>
          </a:p>
        </p:txBody>
      </p:sp>
      <p:sp>
        <p:nvSpPr>
          <p:cNvPr id="368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BCA2003-147C-4BE3-88AA-DA61D80C8E09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85772-F190-4B71-9B90-7BD52D4D3ED5}" type="slidenum">
              <a:rPr lang="en-US" smtClean="0"/>
              <a:pPr/>
              <a:t>16</a:t>
            </a:fld>
            <a:endParaRPr lang="en-US" smtClean="0"/>
          </a:p>
        </p:txBody>
      </p:sp>
      <p:cxnSp>
        <p:nvCxnSpPr>
          <p:cNvPr id="72720" name="AutoShape 16"/>
          <p:cNvCxnSpPr>
            <a:cxnSpLocks noChangeShapeType="1"/>
            <a:stCxn id="36872" idx="3"/>
            <a:endCxn id="36897" idx="7"/>
          </p:cNvCxnSpPr>
          <p:nvPr/>
        </p:nvCxnSpPr>
        <p:spPr bwMode="auto">
          <a:xfrm flipH="1">
            <a:off x="2698750" y="3994150"/>
            <a:ext cx="1841500" cy="46990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72" name="Oval 19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6873" name="AutoShape 22"/>
          <p:cNvCxnSpPr>
            <a:cxnSpLocks noChangeShapeType="1"/>
            <a:stCxn id="36872" idx="5"/>
            <a:endCxn id="72815" idx="1"/>
          </p:cNvCxnSpPr>
          <p:nvPr/>
        </p:nvCxnSpPr>
        <p:spPr bwMode="auto">
          <a:xfrm>
            <a:off x="4756150" y="3994150"/>
            <a:ext cx="184150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620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2192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952500" y="54864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877" name="AutoShape 9"/>
          <p:cNvCxnSpPr>
            <a:cxnSpLocks noChangeShapeType="1"/>
            <a:stCxn id="72709" idx="0"/>
            <a:endCxn id="72710" idx="5"/>
          </p:cNvCxnSpPr>
          <p:nvPr/>
        </p:nvCxnSpPr>
        <p:spPr bwMode="auto">
          <a:xfrm flipH="1" flipV="1">
            <a:off x="121285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8" name="AutoShape 10"/>
          <p:cNvCxnSpPr>
            <a:cxnSpLocks noChangeShapeType="1"/>
            <a:stCxn id="72708" idx="0"/>
            <a:endCxn id="72710" idx="3"/>
          </p:cNvCxnSpPr>
          <p:nvPr/>
        </p:nvCxnSpPr>
        <p:spPr bwMode="auto">
          <a:xfrm flipV="1">
            <a:off x="87630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17526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22098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1943100" y="54864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882" name="AutoShape 17"/>
          <p:cNvCxnSpPr>
            <a:cxnSpLocks noChangeShapeType="1"/>
            <a:stCxn id="72717" idx="0"/>
            <a:endCxn id="72719" idx="3"/>
          </p:cNvCxnSpPr>
          <p:nvPr/>
        </p:nvCxnSpPr>
        <p:spPr bwMode="auto">
          <a:xfrm flipV="1">
            <a:off x="186690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25" name="AutoShape 21"/>
          <p:cNvCxnSpPr>
            <a:cxnSpLocks noChangeShapeType="1"/>
            <a:stCxn id="72718" idx="0"/>
            <a:endCxn id="72719" idx="5"/>
          </p:cNvCxnSpPr>
          <p:nvPr/>
        </p:nvCxnSpPr>
        <p:spPr bwMode="auto">
          <a:xfrm flipH="1" flipV="1">
            <a:off x="2203450" y="5746750"/>
            <a:ext cx="120650" cy="19685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884" name="AutoShape 23"/>
          <p:cNvCxnSpPr>
            <a:cxnSpLocks noChangeShapeType="1"/>
            <a:stCxn id="72728" idx="3"/>
            <a:endCxn id="72710" idx="7"/>
          </p:cNvCxnSpPr>
          <p:nvPr/>
        </p:nvCxnSpPr>
        <p:spPr bwMode="auto">
          <a:xfrm flipH="1">
            <a:off x="1212850" y="52895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1447800" y="50292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72729" name="AutoShape 25"/>
          <p:cNvCxnSpPr>
            <a:cxnSpLocks noChangeShapeType="1"/>
            <a:stCxn id="72728" idx="5"/>
            <a:endCxn id="72719" idx="1"/>
          </p:cNvCxnSpPr>
          <p:nvPr/>
        </p:nvCxnSpPr>
        <p:spPr bwMode="auto">
          <a:xfrm>
            <a:off x="1708150" y="5289550"/>
            <a:ext cx="279400" cy="24130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743200" y="5486400"/>
            <a:ext cx="685800" cy="685800"/>
            <a:chOff x="576" y="3600"/>
            <a:chExt cx="432" cy="432"/>
          </a:xfrm>
          <a:solidFill>
            <a:schemeClr val="accent5">
              <a:lumMod val="90000"/>
            </a:schemeClr>
          </a:solidFill>
        </p:grpSpPr>
        <p:sp>
          <p:nvSpPr>
            <p:cNvPr id="72733" name="Rectangle 29"/>
            <p:cNvSpPr>
              <a:spLocks noChangeArrowheads="1"/>
            </p:cNvSpPr>
            <p:nvPr/>
          </p:nvSpPr>
          <p:spPr bwMode="auto">
            <a:xfrm>
              <a:off x="576" y="388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34" name="Rectangle 30"/>
            <p:cNvSpPr>
              <a:spLocks noChangeArrowheads="1"/>
            </p:cNvSpPr>
            <p:nvPr/>
          </p:nvSpPr>
          <p:spPr bwMode="auto">
            <a:xfrm>
              <a:off x="864" y="388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35" name="Oval 31"/>
            <p:cNvSpPr>
              <a:spLocks noChangeArrowheads="1"/>
            </p:cNvSpPr>
            <p:nvPr/>
          </p:nvSpPr>
          <p:spPr bwMode="auto">
            <a:xfrm>
              <a:off x="696" y="3600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72736" name="AutoShape 32"/>
            <p:cNvCxnSpPr>
              <a:cxnSpLocks noChangeShapeType="1"/>
              <a:stCxn id="72734" idx="0"/>
              <a:endCxn id="72735" idx="5"/>
            </p:cNvCxnSpPr>
            <p:nvPr/>
          </p:nvCxnSpPr>
          <p:spPr bwMode="auto">
            <a:xfrm flipH="1" flipV="1">
              <a:off x="860" y="3764"/>
              <a:ext cx="76" cy="12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2737" name="AutoShape 33"/>
            <p:cNvCxnSpPr>
              <a:cxnSpLocks noChangeShapeType="1"/>
              <a:stCxn id="72733" idx="0"/>
              <a:endCxn id="72735" idx="3"/>
            </p:cNvCxnSpPr>
            <p:nvPr/>
          </p:nvCxnSpPr>
          <p:spPr bwMode="auto">
            <a:xfrm flipV="1">
              <a:off x="648" y="3764"/>
              <a:ext cx="76" cy="12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37338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6889" name="Rectangle 35"/>
          <p:cNvSpPr>
            <a:spLocks noChangeArrowheads="1"/>
          </p:cNvSpPr>
          <p:nvPr/>
        </p:nvSpPr>
        <p:spPr bwMode="auto">
          <a:xfrm>
            <a:off x="4191000" y="5943600"/>
            <a:ext cx="2286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90" name="Oval 36"/>
          <p:cNvSpPr>
            <a:spLocks noChangeArrowheads="1"/>
          </p:cNvSpPr>
          <p:nvPr/>
        </p:nvSpPr>
        <p:spPr bwMode="auto">
          <a:xfrm>
            <a:off x="3924300" y="54864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6891" name="AutoShape 37"/>
          <p:cNvCxnSpPr>
            <a:cxnSpLocks noChangeShapeType="1"/>
            <a:stCxn id="72738" idx="0"/>
            <a:endCxn id="36890" idx="3"/>
          </p:cNvCxnSpPr>
          <p:nvPr/>
        </p:nvCxnSpPr>
        <p:spPr bwMode="auto">
          <a:xfrm flipV="1">
            <a:off x="384810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2" name="AutoShape 38"/>
          <p:cNvCxnSpPr>
            <a:cxnSpLocks noChangeShapeType="1"/>
            <a:stCxn id="36889" idx="0"/>
            <a:endCxn id="36890" idx="5"/>
          </p:cNvCxnSpPr>
          <p:nvPr/>
        </p:nvCxnSpPr>
        <p:spPr bwMode="auto">
          <a:xfrm flipH="1" flipV="1">
            <a:off x="418465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3" name="AutoShape 39"/>
          <p:cNvCxnSpPr>
            <a:cxnSpLocks noChangeShapeType="1"/>
            <a:stCxn id="36894" idx="3"/>
          </p:cNvCxnSpPr>
          <p:nvPr/>
        </p:nvCxnSpPr>
        <p:spPr bwMode="auto">
          <a:xfrm flipH="1">
            <a:off x="3194050" y="52895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4" name="Oval 40"/>
          <p:cNvSpPr>
            <a:spLocks noChangeArrowheads="1"/>
          </p:cNvSpPr>
          <p:nvPr/>
        </p:nvSpPr>
        <p:spPr bwMode="auto">
          <a:xfrm>
            <a:off x="3429000" y="50292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6895" name="AutoShape 41"/>
          <p:cNvCxnSpPr>
            <a:cxnSpLocks noChangeShapeType="1"/>
            <a:stCxn id="36894" idx="5"/>
            <a:endCxn id="36890" idx="1"/>
          </p:cNvCxnSpPr>
          <p:nvPr/>
        </p:nvCxnSpPr>
        <p:spPr bwMode="auto">
          <a:xfrm>
            <a:off x="3689350" y="52895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746" name="AutoShape 42"/>
          <p:cNvCxnSpPr>
            <a:cxnSpLocks noChangeShapeType="1"/>
            <a:stCxn id="36897" idx="3"/>
            <a:endCxn id="72728" idx="7"/>
          </p:cNvCxnSpPr>
          <p:nvPr/>
        </p:nvCxnSpPr>
        <p:spPr bwMode="auto">
          <a:xfrm flipH="1">
            <a:off x="1708150" y="4679950"/>
            <a:ext cx="774700" cy="39370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97" name="Oval 43"/>
          <p:cNvSpPr>
            <a:spLocks noChangeArrowheads="1"/>
          </p:cNvSpPr>
          <p:nvPr/>
        </p:nvSpPr>
        <p:spPr bwMode="auto">
          <a:xfrm>
            <a:off x="2438400" y="4419600"/>
            <a:ext cx="304800" cy="3048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36898" name="AutoShape 44"/>
          <p:cNvCxnSpPr>
            <a:cxnSpLocks noChangeShapeType="1"/>
            <a:stCxn id="36897" idx="5"/>
            <a:endCxn id="36894" idx="1"/>
          </p:cNvCxnSpPr>
          <p:nvPr/>
        </p:nvCxnSpPr>
        <p:spPr bwMode="auto">
          <a:xfrm>
            <a:off x="2698750" y="4679950"/>
            <a:ext cx="774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4876800" y="5486400"/>
            <a:ext cx="685800" cy="685800"/>
            <a:chOff x="576" y="3600"/>
            <a:chExt cx="432" cy="432"/>
          </a:xfrm>
          <a:solidFill>
            <a:schemeClr val="accent5">
              <a:lumMod val="90000"/>
            </a:schemeClr>
          </a:solidFill>
        </p:grpSpPr>
        <p:sp>
          <p:nvSpPr>
            <p:cNvPr id="72786" name="Rectangle 82"/>
            <p:cNvSpPr>
              <a:spLocks noChangeArrowheads="1"/>
            </p:cNvSpPr>
            <p:nvPr/>
          </p:nvSpPr>
          <p:spPr bwMode="auto">
            <a:xfrm>
              <a:off x="576" y="388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87" name="Rectangle 83"/>
            <p:cNvSpPr>
              <a:spLocks noChangeArrowheads="1"/>
            </p:cNvSpPr>
            <p:nvPr/>
          </p:nvSpPr>
          <p:spPr bwMode="auto">
            <a:xfrm>
              <a:off x="864" y="388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788" name="Oval 84"/>
            <p:cNvSpPr>
              <a:spLocks noChangeArrowheads="1"/>
            </p:cNvSpPr>
            <p:nvPr/>
          </p:nvSpPr>
          <p:spPr bwMode="auto">
            <a:xfrm>
              <a:off x="696" y="3600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72789" name="AutoShape 85"/>
            <p:cNvCxnSpPr>
              <a:cxnSpLocks noChangeShapeType="1"/>
              <a:stCxn id="72787" idx="0"/>
              <a:endCxn id="72788" idx="5"/>
            </p:cNvCxnSpPr>
            <p:nvPr/>
          </p:nvCxnSpPr>
          <p:spPr bwMode="auto">
            <a:xfrm flipH="1" flipV="1">
              <a:off x="860" y="3764"/>
              <a:ext cx="76" cy="12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2790" name="AutoShape 86"/>
            <p:cNvCxnSpPr>
              <a:cxnSpLocks noChangeShapeType="1"/>
              <a:stCxn id="72786" idx="0"/>
              <a:endCxn id="72788" idx="3"/>
            </p:cNvCxnSpPr>
            <p:nvPr/>
          </p:nvCxnSpPr>
          <p:spPr bwMode="auto">
            <a:xfrm flipV="1">
              <a:off x="648" y="3764"/>
              <a:ext cx="76" cy="12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72791" name="Rectangle 87"/>
          <p:cNvSpPr>
            <a:spLocks noChangeArrowheads="1"/>
          </p:cNvSpPr>
          <p:nvPr/>
        </p:nvSpPr>
        <p:spPr bwMode="auto">
          <a:xfrm>
            <a:off x="58674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92" name="Rectangle 88"/>
          <p:cNvSpPr>
            <a:spLocks noChangeArrowheads="1"/>
          </p:cNvSpPr>
          <p:nvPr/>
        </p:nvSpPr>
        <p:spPr bwMode="auto">
          <a:xfrm>
            <a:off x="63246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793" name="Oval 89"/>
          <p:cNvSpPr>
            <a:spLocks noChangeArrowheads="1"/>
          </p:cNvSpPr>
          <p:nvPr/>
        </p:nvSpPr>
        <p:spPr bwMode="auto">
          <a:xfrm>
            <a:off x="6057900" y="54864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903" name="AutoShape 90"/>
          <p:cNvCxnSpPr>
            <a:cxnSpLocks noChangeShapeType="1"/>
            <a:stCxn id="72791" idx="0"/>
            <a:endCxn id="72793" idx="3"/>
          </p:cNvCxnSpPr>
          <p:nvPr/>
        </p:nvCxnSpPr>
        <p:spPr bwMode="auto">
          <a:xfrm flipV="1">
            <a:off x="598170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4" name="AutoShape 91"/>
          <p:cNvCxnSpPr>
            <a:cxnSpLocks noChangeShapeType="1"/>
            <a:stCxn id="72792" idx="0"/>
            <a:endCxn id="72793" idx="5"/>
          </p:cNvCxnSpPr>
          <p:nvPr/>
        </p:nvCxnSpPr>
        <p:spPr bwMode="auto">
          <a:xfrm flipH="1" flipV="1">
            <a:off x="631825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05" name="AutoShape 92"/>
          <p:cNvCxnSpPr>
            <a:cxnSpLocks noChangeShapeType="1"/>
            <a:stCxn id="72797" idx="3"/>
          </p:cNvCxnSpPr>
          <p:nvPr/>
        </p:nvCxnSpPr>
        <p:spPr bwMode="auto">
          <a:xfrm flipH="1">
            <a:off x="5327650" y="52895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797" name="Oval 93"/>
          <p:cNvSpPr>
            <a:spLocks noChangeArrowheads="1"/>
          </p:cNvSpPr>
          <p:nvPr/>
        </p:nvSpPr>
        <p:spPr bwMode="auto">
          <a:xfrm>
            <a:off x="5562600" y="50292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907" name="AutoShape 94"/>
          <p:cNvCxnSpPr>
            <a:cxnSpLocks noChangeShapeType="1"/>
            <a:stCxn id="72797" idx="5"/>
            <a:endCxn id="72793" idx="1"/>
          </p:cNvCxnSpPr>
          <p:nvPr/>
        </p:nvCxnSpPr>
        <p:spPr bwMode="auto">
          <a:xfrm>
            <a:off x="5822950" y="52895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6858000" y="5486400"/>
            <a:ext cx="685800" cy="685800"/>
            <a:chOff x="576" y="3600"/>
            <a:chExt cx="432" cy="432"/>
          </a:xfrm>
          <a:solidFill>
            <a:schemeClr val="accent5">
              <a:lumMod val="90000"/>
            </a:schemeClr>
          </a:solidFill>
        </p:grpSpPr>
        <p:sp>
          <p:nvSpPr>
            <p:cNvPr id="72801" name="Rectangle 97"/>
            <p:cNvSpPr>
              <a:spLocks noChangeArrowheads="1"/>
            </p:cNvSpPr>
            <p:nvPr/>
          </p:nvSpPr>
          <p:spPr bwMode="auto">
            <a:xfrm>
              <a:off x="576" y="388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2" name="Rectangle 98"/>
            <p:cNvSpPr>
              <a:spLocks noChangeArrowheads="1"/>
            </p:cNvSpPr>
            <p:nvPr/>
          </p:nvSpPr>
          <p:spPr bwMode="auto">
            <a:xfrm>
              <a:off x="864" y="3888"/>
              <a:ext cx="144" cy="14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803" name="Oval 99"/>
            <p:cNvSpPr>
              <a:spLocks noChangeArrowheads="1"/>
            </p:cNvSpPr>
            <p:nvPr/>
          </p:nvSpPr>
          <p:spPr bwMode="auto">
            <a:xfrm>
              <a:off x="696" y="3600"/>
              <a:ext cx="192" cy="19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72804" name="AutoShape 100"/>
            <p:cNvCxnSpPr>
              <a:cxnSpLocks noChangeShapeType="1"/>
              <a:stCxn id="72802" idx="0"/>
              <a:endCxn id="72803" idx="5"/>
            </p:cNvCxnSpPr>
            <p:nvPr/>
          </p:nvCxnSpPr>
          <p:spPr bwMode="auto">
            <a:xfrm flipH="1" flipV="1">
              <a:off x="860" y="3764"/>
              <a:ext cx="76" cy="12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2805" name="AutoShape 101"/>
            <p:cNvCxnSpPr>
              <a:cxnSpLocks noChangeShapeType="1"/>
              <a:stCxn id="72801" idx="0"/>
              <a:endCxn id="72803" idx="3"/>
            </p:cNvCxnSpPr>
            <p:nvPr/>
          </p:nvCxnSpPr>
          <p:spPr bwMode="auto">
            <a:xfrm flipV="1">
              <a:off x="648" y="3764"/>
              <a:ext cx="76" cy="124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72806" name="Rectangle 102"/>
          <p:cNvSpPr>
            <a:spLocks noChangeArrowheads="1"/>
          </p:cNvSpPr>
          <p:nvPr/>
        </p:nvSpPr>
        <p:spPr bwMode="auto">
          <a:xfrm>
            <a:off x="78486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807" name="Rectangle 103"/>
          <p:cNvSpPr>
            <a:spLocks noChangeArrowheads="1"/>
          </p:cNvSpPr>
          <p:nvPr/>
        </p:nvSpPr>
        <p:spPr bwMode="auto">
          <a:xfrm>
            <a:off x="8305800" y="5943600"/>
            <a:ext cx="228600" cy="2286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808" name="Oval 104"/>
          <p:cNvSpPr>
            <a:spLocks noChangeArrowheads="1"/>
          </p:cNvSpPr>
          <p:nvPr/>
        </p:nvSpPr>
        <p:spPr bwMode="auto">
          <a:xfrm>
            <a:off x="8039100" y="54864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912" name="AutoShape 105"/>
          <p:cNvCxnSpPr>
            <a:cxnSpLocks noChangeShapeType="1"/>
            <a:stCxn id="72806" idx="0"/>
            <a:endCxn id="72808" idx="3"/>
          </p:cNvCxnSpPr>
          <p:nvPr/>
        </p:nvCxnSpPr>
        <p:spPr bwMode="auto">
          <a:xfrm flipV="1">
            <a:off x="796290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3" name="AutoShape 106"/>
          <p:cNvCxnSpPr>
            <a:cxnSpLocks noChangeShapeType="1"/>
            <a:stCxn id="72807" idx="0"/>
            <a:endCxn id="72808" idx="5"/>
          </p:cNvCxnSpPr>
          <p:nvPr/>
        </p:nvCxnSpPr>
        <p:spPr bwMode="auto">
          <a:xfrm flipH="1" flipV="1">
            <a:off x="8299450" y="57467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4" name="AutoShape 107"/>
          <p:cNvCxnSpPr>
            <a:cxnSpLocks noChangeShapeType="1"/>
            <a:stCxn id="72812" idx="3"/>
          </p:cNvCxnSpPr>
          <p:nvPr/>
        </p:nvCxnSpPr>
        <p:spPr bwMode="auto">
          <a:xfrm flipH="1">
            <a:off x="7308850" y="52895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812" name="Oval 108"/>
          <p:cNvSpPr>
            <a:spLocks noChangeArrowheads="1"/>
          </p:cNvSpPr>
          <p:nvPr/>
        </p:nvSpPr>
        <p:spPr bwMode="auto">
          <a:xfrm>
            <a:off x="7543800" y="50292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916" name="AutoShape 109"/>
          <p:cNvCxnSpPr>
            <a:cxnSpLocks noChangeShapeType="1"/>
            <a:stCxn id="72812" idx="5"/>
            <a:endCxn id="72808" idx="1"/>
          </p:cNvCxnSpPr>
          <p:nvPr/>
        </p:nvCxnSpPr>
        <p:spPr bwMode="auto">
          <a:xfrm>
            <a:off x="7804150" y="52895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917" name="AutoShape 110"/>
          <p:cNvCxnSpPr>
            <a:cxnSpLocks noChangeShapeType="1"/>
            <a:stCxn id="72815" idx="3"/>
            <a:endCxn id="72797" idx="7"/>
          </p:cNvCxnSpPr>
          <p:nvPr/>
        </p:nvCxnSpPr>
        <p:spPr bwMode="auto">
          <a:xfrm flipH="1">
            <a:off x="5822950" y="4679950"/>
            <a:ext cx="774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2815" name="Oval 111"/>
          <p:cNvSpPr>
            <a:spLocks noChangeArrowheads="1"/>
          </p:cNvSpPr>
          <p:nvPr/>
        </p:nvSpPr>
        <p:spPr bwMode="auto">
          <a:xfrm>
            <a:off x="6553200" y="4419600"/>
            <a:ext cx="304800" cy="3048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919" name="AutoShape 112"/>
          <p:cNvCxnSpPr>
            <a:cxnSpLocks noChangeShapeType="1"/>
            <a:stCxn id="72815" idx="5"/>
            <a:endCxn id="72812" idx="1"/>
          </p:cNvCxnSpPr>
          <p:nvPr/>
        </p:nvCxnSpPr>
        <p:spPr bwMode="auto">
          <a:xfrm>
            <a:off x="6813550" y="4679950"/>
            <a:ext cx="774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920" name="TextBox 75"/>
          <p:cNvSpPr txBox="1">
            <a:spLocks noChangeArrowheads="1"/>
          </p:cNvSpPr>
          <p:nvPr/>
        </p:nvSpPr>
        <p:spPr bwMode="auto">
          <a:xfrm>
            <a:off x="4038600" y="51054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921" name="TextBox 76"/>
          <p:cNvSpPr txBox="1">
            <a:spLocks noChangeArrowheads="1"/>
          </p:cNvSpPr>
          <p:nvPr/>
        </p:nvSpPr>
        <p:spPr bwMode="auto">
          <a:xfrm>
            <a:off x="3505200" y="46482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922" name="TextBox 77"/>
          <p:cNvSpPr txBox="1">
            <a:spLocks noChangeArrowheads="1"/>
          </p:cNvSpPr>
          <p:nvPr/>
        </p:nvSpPr>
        <p:spPr bwMode="auto">
          <a:xfrm>
            <a:off x="2133600" y="41148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923" name="TextBox 78"/>
          <p:cNvSpPr txBox="1">
            <a:spLocks noChangeArrowheads="1"/>
          </p:cNvSpPr>
          <p:nvPr/>
        </p:nvSpPr>
        <p:spPr bwMode="auto">
          <a:xfrm>
            <a:off x="4800600" y="35814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924" name="TextBox 79"/>
          <p:cNvSpPr txBox="1">
            <a:spLocks noChangeArrowheads="1"/>
          </p:cNvSpPr>
          <p:nvPr/>
        </p:nvSpPr>
        <p:spPr bwMode="auto">
          <a:xfrm>
            <a:off x="4308475" y="56388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Revocation of a Device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175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If a device needs to be revoked, the keys known to this device must be changed and the new keys must be distributed</a:t>
            </a:r>
          </a:p>
          <a:p>
            <a:pPr eaLnBrk="1" hangingPunct="1"/>
            <a:r>
              <a:rPr lang="en-US" sz="2400" dirty="0" smtClean="0"/>
              <a:t>The distribution of new keys can be done with a logarithmic number of encrypted broadcast messages</a:t>
            </a:r>
          </a:p>
        </p:txBody>
      </p:sp>
      <p:sp>
        <p:nvSpPr>
          <p:cNvPr id="378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12C959C-8F1C-48F4-9951-052C8B1D2C3A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7EF0C1-E476-4D1B-A564-8494EBFB0007}" type="slidenum">
              <a:rPr lang="en-US" smtClean="0"/>
              <a:pPr/>
              <a:t>17</a:t>
            </a:fld>
            <a:endParaRPr lang="en-US" smtClean="0"/>
          </a:p>
        </p:txBody>
      </p:sp>
      <p:cxnSp>
        <p:nvCxnSpPr>
          <p:cNvPr id="37895" name="AutoShape 16"/>
          <p:cNvCxnSpPr>
            <a:cxnSpLocks noChangeShapeType="1"/>
            <a:stCxn id="37896" idx="3"/>
            <a:endCxn id="37921" idx="7"/>
          </p:cNvCxnSpPr>
          <p:nvPr/>
        </p:nvCxnSpPr>
        <p:spPr bwMode="auto">
          <a:xfrm flipH="1">
            <a:off x="2698750" y="3536950"/>
            <a:ext cx="1841500" cy="46990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</p:cxnSp>
      <p:sp>
        <p:nvSpPr>
          <p:cNvPr id="37896" name="Oval 19"/>
          <p:cNvSpPr>
            <a:spLocks noChangeArrowheads="1"/>
          </p:cNvSpPr>
          <p:nvPr/>
        </p:nvSpPr>
        <p:spPr bwMode="auto">
          <a:xfrm>
            <a:off x="4495800" y="32766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897" name="AutoShape 22"/>
          <p:cNvCxnSpPr>
            <a:cxnSpLocks noChangeShapeType="1"/>
            <a:stCxn id="37896" idx="5"/>
            <a:endCxn id="37942" idx="1"/>
          </p:cNvCxnSpPr>
          <p:nvPr/>
        </p:nvCxnSpPr>
        <p:spPr bwMode="auto">
          <a:xfrm>
            <a:off x="4756150" y="3536950"/>
            <a:ext cx="1841500" cy="469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898" name="Rectangle 4"/>
          <p:cNvSpPr>
            <a:spLocks noChangeArrowheads="1"/>
          </p:cNvSpPr>
          <p:nvPr/>
        </p:nvSpPr>
        <p:spPr bwMode="auto">
          <a:xfrm>
            <a:off x="7620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899" name="Rectangle 5"/>
          <p:cNvSpPr>
            <a:spLocks noChangeArrowheads="1"/>
          </p:cNvSpPr>
          <p:nvPr/>
        </p:nvSpPr>
        <p:spPr bwMode="auto">
          <a:xfrm>
            <a:off x="12192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00" name="Oval 6"/>
          <p:cNvSpPr>
            <a:spLocks noChangeArrowheads="1"/>
          </p:cNvSpPr>
          <p:nvPr/>
        </p:nvSpPr>
        <p:spPr bwMode="auto">
          <a:xfrm>
            <a:off x="952500" y="50292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01" name="AutoShape 9"/>
          <p:cNvCxnSpPr>
            <a:cxnSpLocks noChangeShapeType="1"/>
            <a:stCxn id="37899" idx="0"/>
            <a:endCxn id="37900" idx="5"/>
          </p:cNvCxnSpPr>
          <p:nvPr/>
        </p:nvCxnSpPr>
        <p:spPr bwMode="auto">
          <a:xfrm flipH="1" flipV="1">
            <a:off x="1212850" y="52895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2" name="AutoShape 10"/>
          <p:cNvCxnSpPr>
            <a:cxnSpLocks noChangeShapeType="1"/>
            <a:stCxn id="37898" idx="0"/>
            <a:endCxn id="37900" idx="3"/>
          </p:cNvCxnSpPr>
          <p:nvPr/>
        </p:nvCxnSpPr>
        <p:spPr bwMode="auto">
          <a:xfrm flipV="1">
            <a:off x="876300" y="52895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752600" y="5486400"/>
            <a:ext cx="228600" cy="22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2209800" y="5486400"/>
            <a:ext cx="228600" cy="228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05" name="Oval 15"/>
          <p:cNvSpPr>
            <a:spLocks noChangeArrowheads="1"/>
          </p:cNvSpPr>
          <p:nvPr/>
        </p:nvSpPr>
        <p:spPr bwMode="auto">
          <a:xfrm>
            <a:off x="1943100" y="50292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06" name="AutoShape 17"/>
          <p:cNvCxnSpPr>
            <a:cxnSpLocks noChangeShapeType="1"/>
            <a:stCxn id="37903" idx="0"/>
            <a:endCxn id="37905" idx="3"/>
          </p:cNvCxnSpPr>
          <p:nvPr/>
        </p:nvCxnSpPr>
        <p:spPr bwMode="auto">
          <a:xfrm flipV="1">
            <a:off x="1866900" y="5289550"/>
            <a:ext cx="12065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7" name="AutoShape 21"/>
          <p:cNvCxnSpPr>
            <a:cxnSpLocks noChangeShapeType="1"/>
            <a:stCxn id="37904" idx="0"/>
            <a:endCxn id="37905" idx="5"/>
          </p:cNvCxnSpPr>
          <p:nvPr/>
        </p:nvCxnSpPr>
        <p:spPr bwMode="auto">
          <a:xfrm flipH="1" flipV="1">
            <a:off x="2203450" y="5289550"/>
            <a:ext cx="120650" cy="19685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37908" name="AutoShape 23"/>
          <p:cNvCxnSpPr>
            <a:cxnSpLocks noChangeShapeType="1"/>
            <a:stCxn id="37909" idx="3"/>
            <a:endCxn id="37900" idx="7"/>
          </p:cNvCxnSpPr>
          <p:nvPr/>
        </p:nvCxnSpPr>
        <p:spPr bwMode="auto">
          <a:xfrm flipH="1">
            <a:off x="1212850" y="48323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9" name="Oval 24"/>
          <p:cNvSpPr>
            <a:spLocks noChangeArrowheads="1"/>
          </p:cNvSpPr>
          <p:nvPr/>
        </p:nvSpPr>
        <p:spPr bwMode="auto">
          <a:xfrm>
            <a:off x="1447800" y="45720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10" name="AutoShape 25"/>
          <p:cNvCxnSpPr>
            <a:cxnSpLocks noChangeShapeType="1"/>
            <a:stCxn id="37909" idx="5"/>
            <a:endCxn id="37905" idx="1"/>
          </p:cNvCxnSpPr>
          <p:nvPr/>
        </p:nvCxnSpPr>
        <p:spPr bwMode="auto">
          <a:xfrm>
            <a:off x="1708150" y="4832350"/>
            <a:ext cx="279400" cy="24130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743200" y="5029200"/>
            <a:ext cx="685800" cy="685800"/>
            <a:chOff x="576" y="3600"/>
            <a:chExt cx="432" cy="432"/>
          </a:xfrm>
        </p:grpSpPr>
        <p:sp>
          <p:nvSpPr>
            <p:cNvPr id="37958" name="Rectangle 29"/>
            <p:cNvSpPr>
              <a:spLocks noChangeArrowheads="1"/>
            </p:cNvSpPr>
            <p:nvPr/>
          </p:nvSpPr>
          <p:spPr bwMode="auto">
            <a:xfrm>
              <a:off x="576" y="3888"/>
              <a:ext cx="144" cy="14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59" name="Rectangle 30"/>
            <p:cNvSpPr>
              <a:spLocks noChangeArrowheads="1"/>
            </p:cNvSpPr>
            <p:nvPr/>
          </p:nvSpPr>
          <p:spPr bwMode="auto">
            <a:xfrm>
              <a:off x="864" y="3888"/>
              <a:ext cx="144" cy="14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60" name="Oval 31"/>
            <p:cNvSpPr>
              <a:spLocks noChangeArrowheads="1"/>
            </p:cNvSpPr>
            <p:nvPr/>
          </p:nvSpPr>
          <p:spPr bwMode="auto">
            <a:xfrm>
              <a:off x="696" y="3600"/>
              <a:ext cx="192" cy="19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37961" name="AutoShape 32"/>
            <p:cNvCxnSpPr>
              <a:cxnSpLocks noChangeShapeType="1"/>
              <a:stCxn id="37959" idx="0"/>
              <a:endCxn id="37960" idx="5"/>
            </p:cNvCxnSpPr>
            <p:nvPr/>
          </p:nvCxnSpPr>
          <p:spPr bwMode="auto">
            <a:xfrm flipH="1" flipV="1">
              <a:off x="860" y="3764"/>
              <a:ext cx="76" cy="124"/>
            </a:xfrm>
            <a:prstGeom prst="straightConnector1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7962" name="AutoShape 33"/>
            <p:cNvCxnSpPr>
              <a:cxnSpLocks noChangeShapeType="1"/>
              <a:stCxn id="37958" idx="0"/>
              <a:endCxn id="37960" idx="3"/>
            </p:cNvCxnSpPr>
            <p:nvPr/>
          </p:nvCxnSpPr>
          <p:spPr bwMode="auto">
            <a:xfrm flipV="1">
              <a:off x="648" y="3764"/>
              <a:ext cx="76" cy="124"/>
            </a:xfrm>
            <a:prstGeom prst="straightConnector1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37912" name="Rectangle 34"/>
          <p:cNvSpPr>
            <a:spLocks noChangeArrowheads="1"/>
          </p:cNvSpPr>
          <p:nvPr/>
        </p:nvSpPr>
        <p:spPr bwMode="auto">
          <a:xfrm>
            <a:off x="37338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13" name="Rectangle 35"/>
          <p:cNvSpPr>
            <a:spLocks noChangeArrowheads="1"/>
          </p:cNvSpPr>
          <p:nvPr/>
        </p:nvSpPr>
        <p:spPr bwMode="auto">
          <a:xfrm>
            <a:off x="41910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14" name="Oval 36"/>
          <p:cNvSpPr>
            <a:spLocks noChangeArrowheads="1"/>
          </p:cNvSpPr>
          <p:nvPr/>
        </p:nvSpPr>
        <p:spPr bwMode="auto">
          <a:xfrm>
            <a:off x="3924300" y="5029200"/>
            <a:ext cx="304800" cy="304800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15" name="AutoShape 37"/>
          <p:cNvCxnSpPr>
            <a:cxnSpLocks noChangeShapeType="1"/>
            <a:stCxn id="37912" idx="0"/>
            <a:endCxn id="37914" idx="3"/>
          </p:cNvCxnSpPr>
          <p:nvPr/>
        </p:nvCxnSpPr>
        <p:spPr bwMode="auto">
          <a:xfrm flipV="1">
            <a:off x="3848100" y="5289550"/>
            <a:ext cx="120650" cy="19685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916" name="AutoShape 38"/>
          <p:cNvCxnSpPr>
            <a:cxnSpLocks noChangeShapeType="1"/>
            <a:stCxn id="37913" idx="0"/>
            <a:endCxn id="37914" idx="5"/>
          </p:cNvCxnSpPr>
          <p:nvPr/>
        </p:nvCxnSpPr>
        <p:spPr bwMode="auto">
          <a:xfrm flipH="1" flipV="1">
            <a:off x="4184650" y="5289550"/>
            <a:ext cx="120650" cy="19685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917" name="AutoShape 39"/>
          <p:cNvCxnSpPr>
            <a:cxnSpLocks noChangeShapeType="1"/>
            <a:stCxn id="37918" idx="3"/>
          </p:cNvCxnSpPr>
          <p:nvPr/>
        </p:nvCxnSpPr>
        <p:spPr bwMode="auto">
          <a:xfrm flipH="1">
            <a:off x="3194050" y="48323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8" name="Oval 40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19" name="AutoShape 41"/>
          <p:cNvCxnSpPr>
            <a:cxnSpLocks noChangeShapeType="1"/>
            <a:stCxn id="37918" idx="5"/>
            <a:endCxn id="37914" idx="1"/>
          </p:cNvCxnSpPr>
          <p:nvPr/>
        </p:nvCxnSpPr>
        <p:spPr bwMode="auto">
          <a:xfrm>
            <a:off x="3689350" y="48323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20" name="AutoShape 42"/>
          <p:cNvCxnSpPr>
            <a:cxnSpLocks noChangeShapeType="1"/>
            <a:stCxn id="37921" idx="3"/>
            <a:endCxn id="37909" idx="7"/>
          </p:cNvCxnSpPr>
          <p:nvPr/>
        </p:nvCxnSpPr>
        <p:spPr bwMode="auto">
          <a:xfrm flipH="1">
            <a:off x="1708150" y="4222750"/>
            <a:ext cx="774700" cy="39370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</p:cxnSp>
      <p:sp>
        <p:nvSpPr>
          <p:cNvPr id="37921" name="Oval 43"/>
          <p:cNvSpPr>
            <a:spLocks noChangeArrowheads="1"/>
          </p:cNvSpPr>
          <p:nvPr/>
        </p:nvSpPr>
        <p:spPr bwMode="auto">
          <a:xfrm>
            <a:off x="2438400" y="39624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22" name="AutoShape 44"/>
          <p:cNvCxnSpPr>
            <a:cxnSpLocks noChangeShapeType="1"/>
            <a:stCxn id="37921" idx="5"/>
            <a:endCxn id="37918" idx="1"/>
          </p:cNvCxnSpPr>
          <p:nvPr/>
        </p:nvCxnSpPr>
        <p:spPr bwMode="auto">
          <a:xfrm>
            <a:off x="2698750" y="4222750"/>
            <a:ext cx="774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4876800" y="5029200"/>
            <a:ext cx="685800" cy="685800"/>
            <a:chOff x="576" y="3600"/>
            <a:chExt cx="432" cy="432"/>
          </a:xfrm>
        </p:grpSpPr>
        <p:sp>
          <p:nvSpPr>
            <p:cNvPr id="37953" name="Rectangle 82"/>
            <p:cNvSpPr>
              <a:spLocks noChangeArrowheads="1"/>
            </p:cNvSpPr>
            <p:nvPr/>
          </p:nvSpPr>
          <p:spPr bwMode="auto">
            <a:xfrm>
              <a:off x="576" y="3888"/>
              <a:ext cx="144" cy="14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54" name="Rectangle 83"/>
            <p:cNvSpPr>
              <a:spLocks noChangeArrowheads="1"/>
            </p:cNvSpPr>
            <p:nvPr/>
          </p:nvSpPr>
          <p:spPr bwMode="auto">
            <a:xfrm>
              <a:off x="864" y="3888"/>
              <a:ext cx="144" cy="14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55" name="Oval 84"/>
            <p:cNvSpPr>
              <a:spLocks noChangeArrowheads="1"/>
            </p:cNvSpPr>
            <p:nvPr/>
          </p:nvSpPr>
          <p:spPr bwMode="auto">
            <a:xfrm>
              <a:off x="696" y="3600"/>
              <a:ext cx="192" cy="19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37956" name="AutoShape 85"/>
            <p:cNvCxnSpPr>
              <a:cxnSpLocks noChangeShapeType="1"/>
              <a:stCxn id="37954" idx="0"/>
              <a:endCxn id="37955" idx="5"/>
            </p:cNvCxnSpPr>
            <p:nvPr/>
          </p:nvCxnSpPr>
          <p:spPr bwMode="auto">
            <a:xfrm flipH="1" flipV="1">
              <a:off x="860" y="3764"/>
              <a:ext cx="76" cy="124"/>
            </a:xfrm>
            <a:prstGeom prst="straightConnector1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7957" name="AutoShape 86"/>
            <p:cNvCxnSpPr>
              <a:cxnSpLocks noChangeShapeType="1"/>
              <a:stCxn id="37953" idx="0"/>
              <a:endCxn id="37955" idx="3"/>
            </p:cNvCxnSpPr>
            <p:nvPr/>
          </p:nvCxnSpPr>
          <p:spPr bwMode="auto">
            <a:xfrm flipV="1">
              <a:off x="648" y="3764"/>
              <a:ext cx="76" cy="124"/>
            </a:xfrm>
            <a:prstGeom prst="straightConnector1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37924" name="Rectangle 87"/>
          <p:cNvSpPr>
            <a:spLocks noChangeArrowheads="1"/>
          </p:cNvSpPr>
          <p:nvPr/>
        </p:nvSpPr>
        <p:spPr bwMode="auto">
          <a:xfrm>
            <a:off x="58674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25" name="Rectangle 88"/>
          <p:cNvSpPr>
            <a:spLocks noChangeArrowheads="1"/>
          </p:cNvSpPr>
          <p:nvPr/>
        </p:nvSpPr>
        <p:spPr bwMode="auto">
          <a:xfrm>
            <a:off x="63246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26" name="Oval 89"/>
          <p:cNvSpPr>
            <a:spLocks noChangeArrowheads="1"/>
          </p:cNvSpPr>
          <p:nvPr/>
        </p:nvSpPr>
        <p:spPr bwMode="auto">
          <a:xfrm>
            <a:off x="6057900" y="5029200"/>
            <a:ext cx="304800" cy="304800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27" name="AutoShape 90"/>
          <p:cNvCxnSpPr>
            <a:cxnSpLocks noChangeShapeType="1"/>
            <a:stCxn id="37924" idx="0"/>
            <a:endCxn id="37926" idx="3"/>
          </p:cNvCxnSpPr>
          <p:nvPr/>
        </p:nvCxnSpPr>
        <p:spPr bwMode="auto">
          <a:xfrm flipV="1">
            <a:off x="5981700" y="5289550"/>
            <a:ext cx="120650" cy="19685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928" name="AutoShape 91"/>
          <p:cNvCxnSpPr>
            <a:cxnSpLocks noChangeShapeType="1"/>
            <a:stCxn id="37925" idx="0"/>
            <a:endCxn id="37926" idx="5"/>
          </p:cNvCxnSpPr>
          <p:nvPr/>
        </p:nvCxnSpPr>
        <p:spPr bwMode="auto">
          <a:xfrm flipH="1" flipV="1">
            <a:off x="6318250" y="5289550"/>
            <a:ext cx="120650" cy="19685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929" name="AutoShape 92"/>
          <p:cNvCxnSpPr>
            <a:cxnSpLocks noChangeShapeType="1"/>
            <a:stCxn id="37930" idx="3"/>
          </p:cNvCxnSpPr>
          <p:nvPr/>
        </p:nvCxnSpPr>
        <p:spPr bwMode="auto">
          <a:xfrm flipH="1">
            <a:off x="5327650" y="48323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0" name="Oval 93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31" name="AutoShape 94"/>
          <p:cNvCxnSpPr>
            <a:cxnSpLocks noChangeShapeType="1"/>
            <a:stCxn id="37930" idx="5"/>
            <a:endCxn id="37926" idx="1"/>
          </p:cNvCxnSpPr>
          <p:nvPr/>
        </p:nvCxnSpPr>
        <p:spPr bwMode="auto">
          <a:xfrm>
            <a:off x="5822950" y="48323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6858000" y="5029200"/>
            <a:ext cx="685800" cy="685800"/>
            <a:chOff x="576" y="3600"/>
            <a:chExt cx="432" cy="432"/>
          </a:xfrm>
        </p:grpSpPr>
        <p:sp>
          <p:nvSpPr>
            <p:cNvPr id="37948" name="Rectangle 97"/>
            <p:cNvSpPr>
              <a:spLocks noChangeArrowheads="1"/>
            </p:cNvSpPr>
            <p:nvPr/>
          </p:nvSpPr>
          <p:spPr bwMode="auto">
            <a:xfrm>
              <a:off x="576" y="3888"/>
              <a:ext cx="144" cy="14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49" name="Rectangle 98"/>
            <p:cNvSpPr>
              <a:spLocks noChangeArrowheads="1"/>
            </p:cNvSpPr>
            <p:nvPr/>
          </p:nvSpPr>
          <p:spPr bwMode="auto">
            <a:xfrm>
              <a:off x="864" y="3888"/>
              <a:ext cx="144" cy="144"/>
            </a:xfrm>
            <a:prstGeom prst="rect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50" name="Oval 99"/>
            <p:cNvSpPr>
              <a:spLocks noChangeArrowheads="1"/>
            </p:cNvSpPr>
            <p:nvPr/>
          </p:nvSpPr>
          <p:spPr bwMode="auto">
            <a:xfrm>
              <a:off x="696" y="3600"/>
              <a:ext cx="192" cy="192"/>
            </a:xfrm>
            <a:prstGeom prst="ellipse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37951" name="AutoShape 100"/>
            <p:cNvCxnSpPr>
              <a:cxnSpLocks noChangeShapeType="1"/>
              <a:stCxn id="37949" idx="0"/>
              <a:endCxn id="37950" idx="5"/>
            </p:cNvCxnSpPr>
            <p:nvPr/>
          </p:nvCxnSpPr>
          <p:spPr bwMode="auto">
            <a:xfrm flipH="1" flipV="1">
              <a:off x="860" y="3764"/>
              <a:ext cx="76" cy="124"/>
            </a:xfrm>
            <a:prstGeom prst="straightConnector1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37952" name="AutoShape 101"/>
            <p:cNvCxnSpPr>
              <a:cxnSpLocks noChangeShapeType="1"/>
              <a:stCxn id="37948" idx="0"/>
              <a:endCxn id="37950" idx="3"/>
            </p:cNvCxnSpPr>
            <p:nvPr/>
          </p:nvCxnSpPr>
          <p:spPr bwMode="auto">
            <a:xfrm flipV="1">
              <a:off x="648" y="3764"/>
              <a:ext cx="76" cy="124"/>
            </a:xfrm>
            <a:prstGeom prst="straightConnector1">
              <a:avLst/>
            </a:prstGeom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37933" name="Rectangle 102"/>
          <p:cNvSpPr>
            <a:spLocks noChangeArrowheads="1"/>
          </p:cNvSpPr>
          <p:nvPr/>
        </p:nvSpPr>
        <p:spPr bwMode="auto">
          <a:xfrm>
            <a:off x="78486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34" name="Rectangle 103"/>
          <p:cNvSpPr>
            <a:spLocks noChangeArrowheads="1"/>
          </p:cNvSpPr>
          <p:nvPr/>
        </p:nvSpPr>
        <p:spPr bwMode="auto">
          <a:xfrm>
            <a:off x="8305800" y="5486400"/>
            <a:ext cx="228600" cy="2286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sp>
        <p:nvSpPr>
          <p:cNvPr id="37935" name="Oval 104"/>
          <p:cNvSpPr>
            <a:spLocks noChangeArrowheads="1"/>
          </p:cNvSpPr>
          <p:nvPr/>
        </p:nvSpPr>
        <p:spPr bwMode="auto">
          <a:xfrm>
            <a:off x="8039100" y="5029200"/>
            <a:ext cx="304800" cy="304800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36" name="AutoShape 105"/>
          <p:cNvCxnSpPr>
            <a:cxnSpLocks noChangeShapeType="1"/>
            <a:stCxn id="37933" idx="0"/>
            <a:endCxn id="37935" idx="3"/>
          </p:cNvCxnSpPr>
          <p:nvPr/>
        </p:nvCxnSpPr>
        <p:spPr bwMode="auto">
          <a:xfrm flipV="1">
            <a:off x="7962900" y="5289550"/>
            <a:ext cx="120650" cy="19685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937" name="AutoShape 106"/>
          <p:cNvCxnSpPr>
            <a:cxnSpLocks noChangeShapeType="1"/>
            <a:stCxn id="37934" idx="0"/>
            <a:endCxn id="37935" idx="5"/>
          </p:cNvCxnSpPr>
          <p:nvPr/>
        </p:nvCxnSpPr>
        <p:spPr bwMode="auto">
          <a:xfrm flipH="1" flipV="1">
            <a:off x="8299450" y="5289550"/>
            <a:ext cx="120650" cy="196850"/>
          </a:xfrm>
          <a:prstGeom prst="straightConnector1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7938" name="AutoShape 107"/>
          <p:cNvCxnSpPr>
            <a:cxnSpLocks noChangeShapeType="1"/>
            <a:stCxn id="37939" idx="3"/>
          </p:cNvCxnSpPr>
          <p:nvPr/>
        </p:nvCxnSpPr>
        <p:spPr bwMode="auto">
          <a:xfrm flipH="1">
            <a:off x="7308850" y="48323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39" name="Oval 108"/>
          <p:cNvSpPr>
            <a:spLocks noChangeArrowheads="1"/>
          </p:cNvSpPr>
          <p:nvPr/>
        </p:nvSpPr>
        <p:spPr bwMode="auto">
          <a:xfrm>
            <a:off x="7543800" y="4572000"/>
            <a:ext cx="304800" cy="304800"/>
          </a:xfrm>
          <a:prstGeom prst="ellipse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40" name="AutoShape 109"/>
          <p:cNvCxnSpPr>
            <a:cxnSpLocks noChangeShapeType="1"/>
            <a:stCxn id="37939" idx="5"/>
            <a:endCxn id="37935" idx="1"/>
          </p:cNvCxnSpPr>
          <p:nvPr/>
        </p:nvCxnSpPr>
        <p:spPr bwMode="auto">
          <a:xfrm>
            <a:off x="7804150" y="4832350"/>
            <a:ext cx="279400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41" name="AutoShape 110"/>
          <p:cNvCxnSpPr>
            <a:cxnSpLocks noChangeShapeType="1"/>
            <a:stCxn id="37942" idx="3"/>
            <a:endCxn id="37930" idx="7"/>
          </p:cNvCxnSpPr>
          <p:nvPr/>
        </p:nvCxnSpPr>
        <p:spPr bwMode="auto">
          <a:xfrm flipH="1">
            <a:off x="5822950" y="4222750"/>
            <a:ext cx="774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2" name="Oval 111"/>
          <p:cNvSpPr>
            <a:spLocks noChangeArrowheads="1"/>
          </p:cNvSpPr>
          <p:nvPr/>
        </p:nvSpPr>
        <p:spPr bwMode="auto">
          <a:xfrm>
            <a:off x="6553200" y="3962400"/>
            <a:ext cx="304800" cy="304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t-IT"/>
          </a:p>
        </p:txBody>
      </p:sp>
      <p:cxnSp>
        <p:nvCxnSpPr>
          <p:cNvPr id="37943" name="AutoShape 112"/>
          <p:cNvCxnSpPr>
            <a:cxnSpLocks noChangeShapeType="1"/>
            <a:stCxn id="37942" idx="5"/>
            <a:endCxn id="37939" idx="1"/>
          </p:cNvCxnSpPr>
          <p:nvPr/>
        </p:nvCxnSpPr>
        <p:spPr bwMode="auto">
          <a:xfrm>
            <a:off x="6813550" y="4222750"/>
            <a:ext cx="774700" cy="393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44" name="Line 113"/>
          <p:cNvSpPr>
            <a:spLocks noChangeShapeType="1"/>
          </p:cNvSpPr>
          <p:nvPr/>
        </p:nvSpPr>
        <p:spPr bwMode="auto">
          <a:xfrm>
            <a:off x="685800" y="5943600"/>
            <a:ext cx="762000" cy="0"/>
          </a:xfrm>
          <a:prstGeom prst="lin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Line 114"/>
          <p:cNvSpPr>
            <a:spLocks noChangeShapeType="1"/>
          </p:cNvSpPr>
          <p:nvPr/>
        </p:nvSpPr>
        <p:spPr bwMode="auto">
          <a:xfrm>
            <a:off x="2676525" y="5943600"/>
            <a:ext cx="1828800" cy="0"/>
          </a:xfrm>
          <a:prstGeom prst="lin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Line 115"/>
          <p:cNvSpPr>
            <a:spLocks noChangeShapeType="1"/>
          </p:cNvSpPr>
          <p:nvPr/>
        </p:nvSpPr>
        <p:spPr bwMode="auto">
          <a:xfrm>
            <a:off x="4800600" y="5943600"/>
            <a:ext cx="3886200" cy="0"/>
          </a:xfrm>
          <a:prstGeom prst="lin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Line 116"/>
          <p:cNvSpPr>
            <a:spLocks noChangeShapeType="1"/>
          </p:cNvSpPr>
          <p:nvPr/>
        </p:nvSpPr>
        <p:spPr bwMode="auto">
          <a:xfrm>
            <a:off x="1676400" y="5943600"/>
            <a:ext cx="381000" cy="0"/>
          </a:xfrm>
          <a:prstGeom prst="line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Encrypted Broadcasts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2362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Content hierarchy with various subscription packages</a:t>
            </a:r>
          </a:p>
          <a:p>
            <a:pPr eaLnBrk="1" hangingPunct="1"/>
            <a:r>
              <a:rPr lang="en-US" sz="2000" dirty="0" smtClean="0"/>
              <a:t>Each content item is encrypted with a single symmetric key before broadcasting</a:t>
            </a:r>
          </a:p>
          <a:p>
            <a:pPr eaLnBrk="1" hangingPunct="1"/>
            <a:r>
              <a:rPr lang="en-US" sz="2000" dirty="0" smtClean="0"/>
              <a:t>Subscriber authorized to view item must have the key to decrypt the item </a:t>
            </a:r>
          </a:p>
          <a:p>
            <a:pPr eaLnBrk="1" hangingPunct="1"/>
            <a:r>
              <a:rPr lang="en-US" sz="2000" dirty="0" smtClean="0"/>
              <a:t>Single key per node allows computation of keys of descendant nodes</a:t>
            </a:r>
          </a:p>
          <a:p>
            <a:pPr eaLnBrk="1" hangingPunct="1"/>
            <a:r>
              <a:rPr lang="en-US" sz="2000" dirty="0" smtClean="0"/>
              <a:t>Key distribution problem</a:t>
            </a:r>
          </a:p>
        </p:txBody>
      </p:sp>
      <p:sp>
        <p:nvSpPr>
          <p:cNvPr id="512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67E6101C-AC04-4843-91FE-C82BF3F7C376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3D876B-B446-44EB-AE34-62FFDCB7F28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838200" y="4724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Sport</a:t>
            </a:r>
          </a:p>
        </p:txBody>
      </p:sp>
      <p:sp>
        <p:nvSpPr>
          <p:cNvPr id="51208" name="Rectangle 5"/>
          <p:cNvSpPr>
            <a:spLocks noChangeArrowheads="1"/>
          </p:cNvSpPr>
          <p:nvPr/>
        </p:nvSpPr>
        <p:spPr bwMode="auto">
          <a:xfrm>
            <a:off x="2552700" y="4724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/>
              <a:t>Economy</a:t>
            </a:r>
          </a:p>
        </p:txBody>
      </p:sp>
      <p:sp>
        <p:nvSpPr>
          <p:cNvPr id="51209" name="Rectangle 6"/>
          <p:cNvSpPr>
            <a:spLocks noChangeArrowheads="1"/>
          </p:cNvSpPr>
          <p:nvPr/>
        </p:nvSpPr>
        <p:spPr bwMode="auto">
          <a:xfrm>
            <a:off x="6096000" y="4724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News</a:t>
            </a:r>
          </a:p>
        </p:txBody>
      </p:sp>
      <p:sp>
        <p:nvSpPr>
          <p:cNvPr id="51210" name="Rectangle 7"/>
          <p:cNvSpPr>
            <a:spLocks noChangeArrowheads="1"/>
          </p:cNvSpPr>
          <p:nvPr/>
        </p:nvSpPr>
        <p:spPr bwMode="auto">
          <a:xfrm>
            <a:off x="7467600" y="5867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Local</a:t>
            </a:r>
          </a:p>
        </p:txBody>
      </p:sp>
      <p:sp>
        <p:nvSpPr>
          <p:cNvPr id="51211" name="Rectangle 8"/>
          <p:cNvSpPr>
            <a:spLocks noChangeArrowheads="1"/>
          </p:cNvSpPr>
          <p:nvPr/>
        </p:nvSpPr>
        <p:spPr bwMode="auto">
          <a:xfrm>
            <a:off x="4800600" y="5867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US</a:t>
            </a:r>
          </a:p>
        </p:txBody>
      </p:sp>
      <p:sp>
        <p:nvSpPr>
          <p:cNvPr id="51212" name="Rectangle 9"/>
          <p:cNvSpPr>
            <a:spLocks noChangeArrowheads="1"/>
          </p:cNvSpPr>
          <p:nvPr/>
        </p:nvSpPr>
        <p:spPr bwMode="auto">
          <a:xfrm>
            <a:off x="6134100" y="5867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World</a:t>
            </a:r>
          </a:p>
        </p:txBody>
      </p:sp>
      <p:sp>
        <p:nvSpPr>
          <p:cNvPr id="51213" name="Rectangle 10"/>
          <p:cNvSpPr>
            <a:spLocks noChangeArrowheads="1"/>
          </p:cNvSpPr>
          <p:nvPr/>
        </p:nvSpPr>
        <p:spPr bwMode="auto">
          <a:xfrm>
            <a:off x="1905000" y="5867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Finance</a:t>
            </a:r>
          </a:p>
        </p:txBody>
      </p:sp>
      <p:sp>
        <p:nvSpPr>
          <p:cNvPr id="51214" name="Rectangle 11"/>
          <p:cNvSpPr>
            <a:spLocks noChangeArrowheads="1"/>
          </p:cNvSpPr>
          <p:nvPr/>
        </p:nvSpPr>
        <p:spPr bwMode="auto">
          <a:xfrm>
            <a:off x="3200400" y="5867400"/>
            <a:ext cx="1143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Business</a:t>
            </a:r>
          </a:p>
        </p:txBody>
      </p:sp>
      <p:sp>
        <p:nvSpPr>
          <p:cNvPr id="51215" name="Rectangle 12"/>
          <p:cNvSpPr>
            <a:spLocks noChangeArrowheads="1"/>
          </p:cNvSpPr>
          <p:nvPr/>
        </p:nvSpPr>
        <p:spPr bwMode="auto">
          <a:xfrm>
            <a:off x="3962400" y="3657600"/>
            <a:ext cx="13716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/>
              <a:t>All</a:t>
            </a:r>
          </a:p>
        </p:txBody>
      </p:sp>
      <p:cxnSp>
        <p:nvCxnSpPr>
          <p:cNvPr id="51216" name="AutoShape 13"/>
          <p:cNvCxnSpPr>
            <a:cxnSpLocks noChangeShapeType="1"/>
            <a:stCxn id="51215" idx="2"/>
            <a:endCxn id="51208" idx="0"/>
          </p:cNvCxnSpPr>
          <p:nvPr/>
        </p:nvCxnSpPr>
        <p:spPr bwMode="auto">
          <a:xfrm rot="5400000">
            <a:off x="3600450" y="3676650"/>
            <a:ext cx="533400" cy="156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7" name="AutoShape 14"/>
          <p:cNvCxnSpPr>
            <a:cxnSpLocks noChangeShapeType="1"/>
            <a:stCxn id="51209" idx="0"/>
            <a:endCxn id="51215" idx="2"/>
          </p:cNvCxnSpPr>
          <p:nvPr/>
        </p:nvCxnSpPr>
        <p:spPr bwMode="auto">
          <a:xfrm rot="16200000" flipV="1">
            <a:off x="5391150" y="3448050"/>
            <a:ext cx="533400" cy="2019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8" name="AutoShape 15"/>
          <p:cNvCxnSpPr>
            <a:cxnSpLocks noChangeShapeType="1"/>
            <a:stCxn id="51215" idx="2"/>
            <a:endCxn id="51207" idx="0"/>
          </p:cNvCxnSpPr>
          <p:nvPr/>
        </p:nvCxnSpPr>
        <p:spPr bwMode="auto">
          <a:xfrm rot="5400000">
            <a:off x="2762250" y="2838450"/>
            <a:ext cx="533400" cy="323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9" name="AutoShape 16"/>
          <p:cNvCxnSpPr>
            <a:cxnSpLocks noChangeShapeType="1"/>
            <a:stCxn id="51208" idx="2"/>
            <a:endCxn id="51213" idx="0"/>
          </p:cNvCxnSpPr>
          <p:nvPr/>
        </p:nvCxnSpPr>
        <p:spPr bwMode="auto">
          <a:xfrm rot="5400000">
            <a:off x="2495550" y="5238750"/>
            <a:ext cx="6096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0" name="AutoShape 17"/>
          <p:cNvCxnSpPr>
            <a:cxnSpLocks noChangeShapeType="1"/>
            <a:stCxn id="51208" idx="2"/>
            <a:endCxn id="51214" idx="0"/>
          </p:cNvCxnSpPr>
          <p:nvPr/>
        </p:nvCxnSpPr>
        <p:spPr bwMode="auto">
          <a:xfrm rot="16200000" flipH="1">
            <a:off x="3143250" y="5238750"/>
            <a:ext cx="6096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1" name="AutoShape 18"/>
          <p:cNvCxnSpPr>
            <a:cxnSpLocks noChangeShapeType="1"/>
            <a:stCxn id="51209" idx="2"/>
            <a:endCxn id="51211" idx="0"/>
          </p:cNvCxnSpPr>
          <p:nvPr/>
        </p:nvCxnSpPr>
        <p:spPr bwMode="auto">
          <a:xfrm rot="5400000">
            <a:off x="5715000" y="4914900"/>
            <a:ext cx="60960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2" name="AutoShape 19"/>
          <p:cNvCxnSpPr>
            <a:cxnSpLocks noChangeShapeType="1"/>
            <a:stCxn id="51209" idx="2"/>
            <a:endCxn id="51212" idx="0"/>
          </p:cNvCxnSpPr>
          <p:nvPr/>
        </p:nvCxnSpPr>
        <p:spPr bwMode="auto">
          <a:xfrm rot="5400000">
            <a:off x="6362700" y="55626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3" name="AutoShape 20"/>
          <p:cNvCxnSpPr>
            <a:cxnSpLocks noChangeShapeType="1"/>
            <a:stCxn id="51209" idx="2"/>
            <a:endCxn id="51210" idx="0"/>
          </p:cNvCxnSpPr>
          <p:nvPr/>
        </p:nvCxnSpPr>
        <p:spPr bwMode="auto">
          <a:xfrm rot="16200000" flipH="1">
            <a:off x="7048500" y="4876800"/>
            <a:ext cx="609600" cy="137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CD/DVD Protection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Most CD/DVDs are protected so they cannot be copied</a:t>
            </a:r>
          </a:p>
          <a:p>
            <a:pPr eaLnBrk="1" hangingPunct="1"/>
            <a:r>
              <a:rPr lang="en-US" sz="2800" dirty="0" smtClean="0"/>
              <a:t>CDs are not indestructible and backups are required</a:t>
            </a:r>
          </a:p>
          <a:p>
            <a:pPr eaLnBrk="1" hangingPunct="1"/>
            <a:r>
              <a:rPr lang="en-US" sz="2800" dirty="0" smtClean="0"/>
              <a:t>Legal to make backups of CDs you own in most countries – Not legal to sell</a:t>
            </a:r>
          </a:p>
          <a:p>
            <a:pPr eaLnBrk="1" hangingPunct="1"/>
            <a:r>
              <a:rPr lang="en-US" sz="2800" dirty="0" smtClean="0"/>
              <a:t>Most protection technologies encrypt the files using a key that is added to the disc as a digital signature</a:t>
            </a:r>
          </a:p>
          <a:p>
            <a:pPr eaLnBrk="1" hangingPunct="1"/>
            <a:r>
              <a:rPr lang="en-US" sz="2800" dirty="0" smtClean="0"/>
              <a:t>Almost every encryption technique has been cracked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DF9BA6F-7314-4E00-9A05-67C52ADBC7C5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51A24D-07AF-4A30-AFD1-A728649F3D3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Digital Rights Management (DRM) is a term used for systems that restrict the use of digital media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DRM defends against the illegal altering, sharing, copying, printing, viewing of digital media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Copyright owners claim DRM is needed to prevent revenue lost from illegal distribution of their copyrighted material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9DB1CC8-D61A-4B80-9D56-A001967BDA63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EBB1F6-84C1-422C-9D48-30E9B22F876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CD/DVD Protection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Technically, it is impossible to completely prevent users from copying media they purchase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300" dirty="0" smtClean="0"/>
              <a:t>Bit-by-bit copy of software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300" dirty="0" smtClean="0"/>
              <a:t>Recording of music using microphones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300" dirty="0" smtClean="0"/>
              <a:t>Recording of movies using cameras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300" dirty="0" smtClean="0"/>
              <a:t>Scanning of text media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Given enough time and resources, any media can be copied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Most companies realize they cannot stop “professionals” from duplicating but they try to stop the casual user from copying</a:t>
            </a:r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0A4F9EF-D719-4B14-B311-25001D8E1BA6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E3E65A-5B69-4B81-B6BE-22731F006AFC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SafeDisc</a:t>
            </a:r>
            <a:r>
              <a:rPr lang="en-US" dirty="0" smtClean="0"/>
              <a:t> V1 and V2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085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Copy protection created by </a:t>
            </a:r>
            <a:r>
              <a:rPr lang="en-US" sz="2800" dirty="0" err="1" smtClean="0"/>
              <a:t>MacroVision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Games starting in 1999 were protected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Based on having read errors on the original disc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CD burners had to be able to copy the errors exactly as is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Version 2Has bad sectors like version 1 but also has “weak” sectors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Weak sectors often become bad sectors when copying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Uniform bit-patterns are hard to write for many CD writers – Some people allege hardware manufacturers may have done this on purpose to aid CD copy protection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Easy to break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1:1 CD-Copy using several CD copy programs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SafeDisc</a:t>
            </a:r>
            <a:r>
              <a:rPr lang="en-US" dirty="0" smtClean="0"/>
              <a:t> Patches: </a:t>
            </a:r>
            <a:r>
              <a:rPr lang="en-US" sz="2500" dirty="0" smtClean="0"/>
              <a:t>Generic </a:t>
            </a:r>
            <a:r>
              <a:rPr lang="en-US" sz="2500" dirty="0" err="1" smtClean="0"/>
              <a:t>SafeDisc</a:t>
            </a:r>
            <a:r>
              <a:rPr lang="en-US" sz="2500" dirty="0" smtClean="0"/>
              <a:t> Patch, Daemon Tools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Executable </a:t>
            </a:r>
            <a:r>
              <a:rPr lang="en-US" dirty="0" err="1" smtClean="0"/>
              <a:t>UnWrappers</a:t>
            </a:r>
            <a:r>
              <a:rPr lang="en-US" dirty="0" smtClean="0"/>
              <a:t>: </a:t>
            </a:r>
            <a:r>
              <a:rPr lang="en-US" sz="2500" dirty="0" err="1" smtClean="0"/>
              <a:t>unSafeDisc</a:t>
            </a:r>
            <a:r>
              <a:rPr lang="en-US" sz="2500" dirty="0" smtClean="0"/>
              <a:t>, </a:t>
            </a:r>
            <a:r>
              <a:rPr lang="en-US" sz="2500" dirty="0" err="1" smtClean="0"/>
              <a:t>DumPlayerx</a:t>
            </a:r>
            <a:endParaRPr lang="en-US" sz="2500" dirty="0" smtClean="0"/>
          </a:p>
        </p:txBody>
      </p:sp>
      <p:sp>
        <p:nvSpPr>
          <p:cNvPr id="1945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BF74A20-827B-4615-B255-FD9208A4FC2E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F00852-4C40-40C2-99D1-80569F8F925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DVD copy protection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Traditional recording media (e.g., audio tape, VHS tape) for audio and video are </a:t>
            </a:r>
            <a:r>
              <a:rPr lang="en-US" sz="2800" dirty="0" smtClean="0">
                <a:solidFill>
                  <a:schemeClr val="accent6"/>
                </a:solidFill>
              </a:rPr>
              <a:t>analog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smtClean="0"/>
              <a:t>and used different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smtClean="0">
                <a:solidFill>
                  <a:schemeClr val="accent6"/>
                </a:solidFill>
              </a:rPr>
              <a:t>standards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smtClean="0"/>
              <a:t>NTSC, PAL, SECAM ...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Piracy is not too big of a concern because quality degrades with each copy generation.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With digital recording and high-resolution video, DVD copy protection was a big issue to the movie industry.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In fact, it took about 2 years after the invention of DVD to put DVD movies on the shelf. Part of it is due to the development of a reasonable copy protection scheme.</a:t>
            </a:r>
          </a:p>
        </p:txBody>
      </p:sp>
      <p:sp>
        <p:nvSpPr>
          <p:cNvPr id="2253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4C3FFFF-BDAE-4C7E-A06C-00D3E8A26BCB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7F9210-0464-490A-B516-2451C789D17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Studios Split our Planet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135A7A5-EAAB-4C82-89C6-92FCA32068B0}" type="datetime1">
              <a:rPr lang="en-US" smtClean="0"/>
              <a:pPr/>
              <a:t>12/1/2010</a:t>
            </a:fld>
            <a:endParaRPr lang="en-US" dirty="0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0C3952-0F74-46F3-9A66-FEBDA1F0A273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7"/>
          <p:cNvSpPr>
            <a:spLocks noChangeArrowheads="1"/>
          </p:cNvSpPr>
          <p:nvPr/>
        </p:nvSpPr>
        <p:spPr bwMode="auto">
          <a:xfrm>
            <a:off x="5867400" y="5638800"/>
            <a:ext cx="288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DVD Region Code Symbol</a:t>
            </a:r>
          </a:p>
        </p:txBody>
      </p:sp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562600"/>
            <a:ext cx="504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762000" y="6019800"/>
            <a:ext cx="4416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dirty="0"/>
              <a:t>A region code  </a:t>
            </a:r>
            <a:r>
              <a:rPr lang="en-US" dirty="0" smtClean="0"/>
              <a:t>byte </a:t>
            </a:r>
            <a:r>
              <a:rPr lang="en-US" dirty="0"/>
              <a:t>is recorded on a </a:t>
            </a:r>
            <a:r>
              <a:rPr lang="en-US" dirty="0" smtClean="0"/>
              <a:t>disc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DRM Architecture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Proposed by the Copy Protection Technical Working Group for DVD (CPTWG), IBM, Intel, Matsushita, Toshiba.</a:t>
            </a:r>
          </a:p>
          <a:p>
            <a:pPr eaLnBrk="1" hangingPunct="1"/>
            <a:r>
              <a:rPr lang="en-US" dirty="0" smtClean="0"/>
              <a:t>Idea:</a:t>
            </a:r>
          </a:p>
          <a:p>
            <a:pPr lvl="1" eaLnBrk="1" hangingPunct="1"/>
            <a:r>
              <a:rPr lang="en-US" sz="2900" dirty="0" smtClean="0"/>
              <a:t>Alice sells Bob a video, in order for Alice to prevent Bob from re-disseminating the video to others, Alice tries to make sure that Bob only accesses the video data on a </a:t>
            </a:r>
            <a:r>
              <a:rPr lang="en-US" sz="2900" dirty="0" smtClean="0">
                <a:solidFill>
                  <a:schemeClr val="accent6"/>
                </a:solidFill>
              </a:rPr>
              <a:t>trusted</a:t>
            </a:r>
            <a:r>
              <a:rPr lang="en-US" sz="2900" dirty="0" smtClean="0">
                <a:solidFill>
                  <a:schemeClr val="folHlink"/>
                </a:solidFill>
              </a:rPr>
              <a:t> </a:t>
            </a:r>
            <a:r>
              <a:rPr lang="en-US" sz="2900" dirty="0" smtClean="0"/>
              <a:t>(or compliant) device</a:t>
            </a:r>
            <a:endParaRPr lang="en-US" sz="3600" dirty="0" smtClean="0"/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F3824BF-D436-4992-8571-4F5D530E0E07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F82D2B-468E-4D26-8642-652D9B4F2AE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Trusted Devices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A trusted device is manufactured by a trusted manufacturer.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A manufacturer is trusted if it has joined the Copy Control Association (CCA)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A trusted device is given a (secret) player key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The trusted manufacturer has to sign an agreement with CCA, basically barring it from making devices that could undermine the copy protection mechanism.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Since 2000, manufacturers must produce DVD ROM drivers compliant with=RPC 2  (Region Playback Control)</a:t>
            </a:r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FA101E6-6B7A-4DFB-889A-5370A593BAB9}" type="datetime1">
              <a:rPr lang="en-US" smtClean="0"/>
              <a:pPr/>
              <a:t>12/2/2010</a:t>
            </a:fld>
            <a:endParaRPr lang="en-US" smtClean="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F19986-FD2B-4271-BE34-1FC190862F9C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610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 most cases, a DVD (video disk) is protected by the CSS scheme. Intuitively, the video content is encrypted using a </a:t>
            </a:r>
            <a:r>
              <a:rPr lang="en-US" sz="2000" i="1" dirty="0" smtClean="0">
                <a:solidFill>
                  <a:schemeClr val="folHlink"/>
                </a:solidFill>
              </a:rPr>
              <a:t>disc key</a:t>
            </a:r>
            <a:r>
              <a:rPr lang="en-US" sz="2000" dirty="0" smtClean="0"/>
              <a:t>, 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In the lead-in area of a CSS-protected DVD, the disk’s key </a:t>
            </a:r>
            <a:r>
              <a:rPr lang="en-US" sz="2000" i="1" dirty="0" smtClean="0"/>
              <a:t>k</a:t>
            </a:r>
            <a:r>
              <a:rPr lang="en-US" sz="2000" dirty="0" smtClean="0"/>
              <a:t> is encrypted about 400 times, each using a different player key.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 DVD player with the </a:t>
            </a:r>
            <a:r>
              <a:rPr lang="en-US" sz="2000" i="1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player key will read the </a:t>
            </a:r>
            <a:r>
              <a:rPr lang="en-US" sz="2000" i="1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entry of the key block. This entry is then decrypted using the player key </a:t>
            </a:r>
            <a:r>
              <a:rPr lang="en-US" sz="2000" i="1" dirty="0" err="1" smtClean="0"/>
              <a:t>k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 to obtain the disk key </a:t>
            </a:r>
            <a:r>
              <a:rPr lang="en-US" sz="2000" i="1" dirty="0" smtClean="0"/>
              <a:t>k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The video content is then decrypted on-the-fly while the movie is played.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Using a normal DVD writer  the copy will not have the key block and disk will not be playable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if someone decrypts a video, with special tools (HW or SW), it is possible make pirated copies with the lead-in key block or without CSS (i.e., decrypted).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CSS: Content Scrambling System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0DDE035-C508-44E2-9299-3B60AFF5827F}" type="datetime1">
              <a:rPr lang="en-US" smtClean="0"/>
              <a:pPr/>
              <a:t>12/2/2010</a:t>
            </a:fld>
            <a:endParaRPr lang="en-US" smtClean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B1B95F-128B-49E6-B46A-11BB63FB056B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381000" y="4953000"/>
            <a:ext cx="1363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+mn-lt"/>
              </a:rPr>
              <a:t>Lead-in</a:t>
            </a:r>
          </a:p>
          <a:p>
            <a:pPr eaLnBrk="1" hangingPunct="1"/>
            <a:r>
              <a:rPr lang="en-US" sz="2400" dirty="0">
                <a:latin typeface="+mn-lt"/>
              </a:rPr>
              <a:t>with</a:t>
            </a:r>
          </a:p>
          <a:p>
            <a:pPr eaLnBrk="1" hangingPunct="1"/>
            <a:r>
              <a:rPr lang="en-US" sz="2400" dirty="0">
                <a:latin typeface="+mn-lt"/>
              </a:rPr>
              <a:t>Key block</a:t>
            </a:r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2135188" y="4572000"/>
            <a:ext cx="1800225" cy="1655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26633" name="Oval 14"/>
          <p:cNvSpPr>
            <a:spLocks noChangeArrowheads="1"/>
          </p:cNvSpPr>
          <p:nvPr/>
        </p:nvSpPr>
        <p:spPr bwMode="auto">
          <a:xfrm>
            <a:off x="2782888" y="5148263"/>
            <a:ext cx="504825" cy="504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2855913" y="5219700"/>
            <a:ext cx="3603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26635" name="Oval 16"/>
          <p:cNvSpPr>
            <a:spLocks noChangeArrowheads="1"/>
          </p:cNvSpPr>
          <p:nvPr/>
        </p:nvSpPr>
        <p:spPr bwMode="auto">
          <a:xfrm>
            <a:off x="5591175" y="4572000"/>
            <a:ext cx="1800225" cy="1655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26636" name="Oval 17"/>
          <p:cNvSpPr>
            <a:spLocks noChangeArrowheads="1"/>
          </p:cNvSpPr>
          <p:nvPr/>
        </p:nvSpPr>
        <p:spPr bwMode="auto">
          <a:xfrm>
            <a:off x="6311900" y="5219700"/>
            <a:ext cx="360363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+mn-lt"/>
            </a:endParaRPr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>
            <a:off x="3829050" y="5029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4267200" y="45720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+mn-lt"/>
              </a:rPr>
              <a:t>copy</a:t>
            </a:r>
          </a:p>
        </p:txBody>
      </p:sp>
      <p:sp>
        <p:nvSpPr>
          <p:cNvPr id="26639" name="Freeform 11"/>
          <p:cNvSpPr>
            <a:spLocks/>
          </p:cNvSpPr>
          <p:nvPr/>
        </p:nvSpPr>
        <p:spPr bwMode="auto">
          <a:xfrm flipH="1">
            <a:off x="1447800" y="5257800"/>
            <a:ext cx="1295400" cy="152400"/>
          </a:xfrm>
          <a:custGeom>
            <a:avLst/>
            <a:gdLst>
              <a:gd name="T0" fmla="*/ 1681424246 w 998"/>
              <a:gd name="T1" fmla="*/ 0 h 545"/>
              <a:gd name="T2" fmla="*/ 1069844703 w 998"/>
              <a:gd name="T3" fmla="*/ 14231362 h 545"/>
              <a:gd name="T4" fmla="*/ 1223160058 w 998"/>
              <a:gd name="T5" fmla="*/ 31903327 h 545"/>
              <a:gd name="T6" fmla="*/ 0 w 998"/>
              <a:gd name="T7" fmla="*/ 42616072 h 545"/>
              <a:gd name="T8" fmla="*/ 0 60000 65536"/>
              <a:gd name="T9" fmla="*/ 0 60000 65536"/>
              <a:gd name="T10" fmla="*/ 0 60000 65536"/>
              <a:gd name="T11" fmla="*/ 0 60000 65536"/>
              <a:gd name="T12" fmla="*/ 0 w 998"/>
              <a:gd name="T13" fmla="*/ 0 h 545"/>
              <a:gd name="T14" fmla="*/ 998 w 998"/>
              <a:gd name="T15" fmla="*/ 545 h 5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" h="545">
                <a:moveTo>
                  <a:pt x="998" y="0"/>
                </a:moveTo>
                <a:cubicBezTo>
                  <a:pt x="839" y="57"/>
                  <a:pt x="680" y="114"/>
                  <a:pt x="635" y="182"/>
                </a:cubicBezTo>
                <a:cubicBezTo>
                  <a:pt x="590" y="250"/>
                  <a:pt x="832" y="347"/>
                  <a:pt x="726" y="408"/>
                </a:cubicBezTo>
                <a:cubicBezTo>
                  <a:pt x="620" y="469"/>
                  <a:pt x="114" y="507"/>
                  <a:pt x="0" y="5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4038600" y="5334000"/>
            <a:ext cx="1375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+mn-lt"/>
              </a:rPr>
              <a:t>decrypt </a:t>
            </a:r>
            <a:br>
              <a:rPr lang="en-US" sz="2400">
                <a:latin typeface="+mn-lt"/>
              </a:rPr>
            </a:br>
            <a:r>
              <a:rPr lang="en-US" sz="2400">
                <a:latin typeface="+mn-lt"/>
              </a:rPr>
              <a:t>and write</a:t>
            </a:r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>
            <a:off x="3819525" y="5791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7224713" y="4648200"/>
            <a:ext cx="1778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+mn-lt"/>
              </a:rPr>
              <a:t>unencrypted</a:t>
            </a:r>
          </a:p>
        </p:txBody>
      </p:sp>
      <p:sp>
        <p:nvSpPr>
          <p:cNvPr id="77847" name="Freeform 23"/>
          <p:cNvSpPr>
            <a:spLocks/>
          </p:cNvSpPr>
          <p:nvPr/>
        </p:nvSpPr>
        <p:spPr bwMode="auto">
          <a:xfrm>
            <a:off x="6705600" y="5059363"/>
            <a:ext cx="1008063" cy="350837"/>
          </a:xfrm>
          <a:custGeom>
            <a:avLst/>
            <a:gdLst>
              <a:gd name="T0" fmla="*/ 1769092537 w 559"/>
              <a:gd name="T1" fmla="*/ 0 h 408"/>
              <a:gd name="T2" fmla="*/ 1180479578 w 559"/>
              <a:gd name="T3" fmla="*/ 100561232 h 408"/>
              <a:gd name="T4" fmla="*/ 1622752149 w 559"/>
              <a:gd name="T5" fmla="*/ 234396129 h 408"/>
              <a:gd name="T6" fmla="*/ 0 w 559"/>
              <a:gd name="T7" fmla="*/ 301682862 h 408"/>
              <a:gd name="T8" fmla="*/ 0 60000 65536"/>
              <a:gd name="T9" fmla="*/ 0 60000 65536"/>
              <a:gd name="T10" fmla="*/ 0 60000 65536"/>
              <a:gd name="T11" fmla="*/ 0 60000 65536"/>
              <a:gd name="T12" fmla="*/ 0 w 559"/>
              <a:gd name="T13" fmla="*/ 0 h 408"/>
              <a:gd name="T14" fmla="*/ 559 w 559"/>
              <a:gd name="T15" fmla="*/ 408 h 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" h="408">
                <a:moveTo>
                  <a:pt x="544" y="0"/>
                </a:moveTo>
                <a:cubicBezTo>
                  <a:pt x="457" y="41"/>
                  <a:pt x="370" y="83"/>
                  <a:pt x="363" y="136"/>
                </a:cubicBezTo>
                <a:cubicBezTo>
                  <a:pt x="356" y="189"/>
                  <a:pt x="559" y="272"/>
                  <a:pt x="499" y="317"/>
                </a:cubicBezTo>
                <a:cubicBezTo>
                  <a:pt x="439" y="362"/>
                  <a:pt x="219" y="385"/>
                  <a:pt x="0" y="4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>
              <a:latin typeface="+mn-lt"/>
            </a:endParaRP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7620000" y="5029200"/>
            <a:ext cx="1363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+mn-lt"/>
              </a:rPr>
              <a:t>Lead-in</a:t>
            </a:r>
          </a:p>
          <a:p>
            <a:pPr eaLnBrk="1" hangingPunct="1"/>
            <a:r>
              <a:rPr lang="en-US" sz="2400" dirty="0">
                <a:latin typeface="+mn-lt"/>
              </a:rPr>
              <a:t>without</a:t>
            </a:r>
          </a:p>
          <a:p>
            <a:pPr eaLnBrk="1" hangingPunct="1"/>
            <a:r>
              <a:rPr lang="en-US" sz="2400" dirty="0">
                <a:latin typeface="+mn-lt"/>
              </a:rPr>
              <a:t>Key block</a:t>
            </a:r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flipH="1">
            <a:off x="4343400" y="4648200"/>
            <a:ext cx="7620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>
            <a:off x="4343400" y="4648200"/>
            <a:ext cx="7620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>
            <a:off x="4449763" y="6103938"/>
            <a:ext cx="152400" cy="2286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77853" name="Line 29"/>
          <p:cNvSpPr>
            <a:spLocks noChangeShapeType="1"/>
          </p:cNvSpPr>
          <p:nvPr/>
        </p:nvSpPr>
        <p:spPr bwMode="auto">
          <a:xfrm flipH="1">
            <a:off x="4572000" y="5791200"/>
            <a:ext cx="381000" cy="5334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2" grpId="0" animBg="1"/>
      <p:bldP spid="778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Viewing a DVD</a:t>
            </a:r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68ED8F5-95E5-44B6-8FFE-4E4484055268}" type="datetime1">
              <a:rPr lang="en-US" smtClean="0"/>
              <a:pPr/>
              <a:t>12/2/2010</a:t>
            </a:fld>
            <a:endParaRPr lang="en-US" smtClean="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55954-63B3-4D87-9308-B61DC73082D4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35" name="Picture 2" descr="C:\Documents and Settings\drosenbe\Local Settings\Temporary Internet Files\Content.IE5\UHYTEL0L\MCj039847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275" y="1230868"/>
            <a:ext cx="2350325" cy="1017727"/>
          </a:xfrm>
          <a:prstGeom prst="rect">
            <a:avLst/>
          </a:prstGeom>
          <a:noFill/>
        </p:spPr>
      </p:pic>
      <p:pic>
        <p:nvPicPr>
          <p:cNvPr id="36" name="Picture 3" descr="C:\Documents and Settings\drosenbe\Local Settings\Temporary Internet Files\Content.IE5\UHYTEL0L\MCj042607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322834"/>
            <a:ext cx="1295400" cy="1508234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990600" y="3364468"/>
            <a:ext cx="3733800" cy="2362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95400" y="4202668"/>
            <a:ext cx="1447800" cy="1371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Encrypted Content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5400" y="3516868"/>
            <a:ext cx="22098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Disc 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5400" y="4202668"/>
            <a:ext cx="14478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Title 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71800" y="4202668"/>
            <a:ext cx="1447800" cy="1371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Encrypted Content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71800" y="4202668"/>
            <a:ext cx="1447800" cy="304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Title Key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stCxn id="39" idx="3"/>
          </p:cNvCxnSpPr>
          <p:nvPr/>
        </p:nvCxnSpPr>
        <p:spPr>
          <a:xfrm>
            <a:off x="3505200" y="3669268"/>
            <a:ext cx="2133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2133600" y="2831068"/>
            <a:ext cx="53340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71800" y="2831068"/>
            <a:ext cx="53340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6172200" y="2324795"/>
            <a:ext cx="53340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010400" y="2324795"/>
            <a:ext cx="533400" cy="381000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91200" y="2754868"/>
            <a:ext cx="2209800" cy="304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Player Key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stCxn id="42" idx="3"/>
          </p:cNvCxnSpPr>
          <p:nvPr/>
        </p:nvCxnSpPr>
        <p:spPr>
          <a:xfrm>
            <a:off x="4419600" y="4355068"/>
            <a:ext cx="1219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419600" y="5117068"/>
            <a:ext cx="12192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6200000" flipH="1">
            <a:off x="6705601" y="3212066"/>
            <a:ext cx="304797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38800" y="3364468"/>
            <a:ext cx="25146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Decrypt Disc 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638800" y="4126468"/>
            <a:ext cx="25146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Decrypt Title Key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638800" y="4888468"/>
            <a:ext cx="25146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Decrypt Content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Arrow Connector 54"/>
          <p:cNvCxnSpPr>
            <a:stCxn id="53" idx="4"/>
            <a:endCxn id="54" idx="0"/>
          </p:cNvCxnSpPr>
          <p:nvPr/>
        </p:nvCxnSpPr>
        <p:spPr>
          <a:xfrm rot="5400000">
            <a:off x="6781800" y="4774168"/>
            <a:ext cx="228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744494" y="4011374"/>
            <a:ext cx="228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628607" y="5726669"/>
            <a:ext cx="609597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10200" y="6031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(To Output Device)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CSS Keys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Authentication Key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+mn-ea"/>
                <a:cs typeface="+mn-cs"/>
              </a:rPr>
              <a:t>Used </a:t>
            </a:r>
            <a:r>
              <a:rPr lang="en-US" sz="1800" dirty="0" smtClean="0"/>
              <a:t>for</a:t>
            </a:r>
            <a:r>
              <a:rPr lang="en-US" sz="1800" dirty="0" smtClean="0">
                <a:ea typeface="+mn-ea"/>
                <a:cs typeface="+mn-cs"/>
              </a:rPr>
              <a:t> mutual authentication</a:t>
            </a:r>
          </a:p>
          <a:p>
            <a:pPr>
              <a:defRPr/>
            </a:pPr>
            <a:r>
              <a:rPr lang="en-US" sz="2000" dirty="0" smtClean="0"/>
              <a:t>Session/Bus Key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negotiated during authentication 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encrypt  title and disk keys before sending them over the unprotected bus 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Prevent eavesdropping</a:t>
            </a:r>
          </a:p>
          <a:p>
            <a:pPr>
              <a:defRPr/>
            </a:pPr>
            <a:r>
              <a:rPr lang="en-US" sz="2000" dirty="0" smtClean="0"/>
              <a:t>Player Key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Licensed by the “DVD Copy Control Association” to the manufacturer of a DVD player 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Stored within the player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Authenticates the player</a:t>
            </a:r>
          </a:p>
          <a:p>
            <a:pPr lvl="1">
              <a:buFontTx/>
              <a:buChar char="•"/>
              <a:defRPr/>
            </a:pPr>
            <a:r>
              <a:rPr lang="en-US" sz="1800" dirty="0" smtClean="0"/>
              <a:t>Used to decrypt disk key.</a:t>
            </a:r>
          </a:p>
        </p:txBody>
      </p:sp>
      <p:sp>
        <p:nvSpPr>
          <p:cNvPr id="28676" name="Segnaposto contenuto 7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Disk Key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/>
              <a:t>Used to decrypt the title key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Title Key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/>
              <a:t>This key is </a:t>
            </a:r>
            <a:r>
              <a:rPr lang="en-US" sz="2000" dirty="0" err="1" smtClean="0"/>
              <a:t>XORed</a:t>
            </a:r>
            <a:r>
              <a:rPr lang="en-US" sz="2000" dirty="0" smtClean="0"/>
              <a:t> with a per-sector key to encrypt the data within a sector</a:t>
            </a:r>
            <a:endParaRPr lang="it-IT" dirty="0" smtClean="0"/>
          </a:p>
          <a:p>
            <a:pPr>
              <a:lnSpc>
                <a:spcPct val="110000"/>
              </a:lnSpc>
            </a:pPr>
            <a:r>
              <a:rPr lang="en-US" sz="2400" dirty="0" smtClean="0"/>
              <a:t>Sector Key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/>
              <a:t>Each sector has a 128-byte plain-text header 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en-US" sz="2000" dirty="0" smtClean="0"/>
              <a:t>Bytes 80 - 84 of each sector’s header contain an additional key used to encode the data within the sector</a:t>
            </a:r>
          </a:p>
        </p:txBody>
      </p:sp>
      <p:sp>
        <p:nvSpPr>
          <p:cNvPr id="28677" name="Segnaposto data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E1D1BDA-9BE4-478B-8463-4B07515FB786}" type="datetime1">
              <a:rPr lang="en-US" smtClean="0"/>
              <a:pPr/>
              <a:t>12/2/2010</a:t>
            </a:fld>
            <a:endParaRPr lang="en-US" smtClean="0"/>
          </a:p>
        </p:txBody>
      </p:sp>
      <p:sp>
        <p:nvSpPr>
          <p:cNvPr id="28678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Digital Rights Management</a:t>
            </a:r>
          </a:p>
        </p:txBody>
      </p:sp>
      <p:sp>
        <p:nvSpPr>
          <p:cNvPr id="2867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5C669-DB8C-44B1-99DB-58B5EB441518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DeCSS</a:t>
            </a:r>
            <a:endParaRPr lang="en-US" dirty="0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2847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Created in 1999 by Jon Johansen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Decrypts CSS and allows for copying files to hard drive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At the time, little information known about CSS algorithm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err="1" smtClean="0"/>
              <a:t>DeCSS</a:t>
            </a:r>
            <a:r>
              <a:rPr lang="en-US" sz="2400" dirty="0" smtClean="0"/>
              <a:t> came with the source code that showed how easy it was to crack CSS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Technique used for creating open source DVD players that could run on Linux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First in a long line of DVD decrypting programs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Johansen was sued by the DVD-CCA but case was dropped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Mass pirating occurred far before </a:t>
            </a:r>
            <a:r>
              <a:rPr lang="en-US" sz="2000" dirty="0" err="1" smtClean="0"/>
              <a:t>DeCSS</a:t>
            </a:r>
            <a:r>
              <a:rPr lang="en-US" sz="2000" dirty="0" smtClean="0"/>
              <a:t> was published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DVD writers are unable to write to the region that CSS writes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/>
              <a:t>Most DVD copies done using special equipment that copy bit by bit</a:t>
            </a:r>
          </a:p>
        </p:txBody>
      </p:sp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F5F6655D-7C48-4213-97E9-E0A3C59F8111}" type="datetime1">
              <a:rPr lang="en-US" smtClean="0"/>
              <a:pPr/>
              <a:t>12/2/2010</a:t>
            </a:fld>
            <a:endParaRPr lang="en-US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1CC901-A30E-4764-8350-4F3B2890417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DRM Content and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r>
              <a:rPr lang="en-US" dirty="0" smtClean="0"/>
              <a:t>There are many capabilities covered by DRM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B2A6DA-EF65-4C7F-A86A-F5E3D5F91E1C}" type="datetime1">
              <a:rPr lang="en-US" smtClean="0"/>
              <a:pPr>
                <a:defRPr/>
              </a:pPr>
              <a:t>12/7/2010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Digital Rights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918D1-095F-4F59-8581-88E1B9620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10-12c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6704" y="5133210"/>
            <a:ext cx="548096" cy="276251"/>
          </a:xfrm>
          <a:prstGeom prst="rect">
            <a:avLst/>
          </a:prstGeom>
        </p:spPr>
      </p:pic>
      <p:pic>
        <p:nvPicPr>
          <p:cNvPr id="8" name="Picture 7" descr="10-12c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8461" y="4838328"/>
            <a:ext cx="548096" cy="276251"/>
          </a:xfrm>
          <a:prstGeom prst="rect">
            <a:avLst/>
          </a:prstGeom>
        </p:spPr>
      </p:pic>
      <p:pic>
        <p:nvPicPr>
          <p:cNvPr id="9" name="Picture 8" descr="10-12c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023" y="5077317"/>
            <a:ext cx="548096" cy="276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28470" y="2338558"/>
            <a:ext cx="28742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Possible Actions and Restrictions: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Play once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Play k times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Play for a set time period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Play an unlimited amount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Copy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Burn to physical media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Lend to a friend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Sell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Transfer to a different device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3604" y="2357684"/>
            <a:ext cx="13692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Digital content: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Videos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Music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Audio books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Digital books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Software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Video games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1648" y="1676400"/>
            <a:ext cx="2480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Digital Rights Management</a:t>
            </a:r>
            <a:endParaRPr lang="en-US" sz="1400" b="1" dirty="0"/>
          </a:p>
        </p:txBody>
      </p:sp>
      <p:sp>
        <p:nvSpPr>
          <p:cNvPr id="13" name="Down Arrow 12"/>
          <p:cNvSpPr/>
          <p:nvPr/>
        </p:nvSpPr>
        <p:spPr>
          <a:xfrm>
            <a:off x="3206523" y="2003200"/>
            <a:ext cx="646339" cy="44714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43113" y="2673916"/>
            <a:ext cx="2585357" cy="55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43113" y="2729809"/>
            <a:ext cx="2520723" cy="167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43113" y="2729809"/>
            <a:ext cx="2585357" cy="335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43113" y="2729809"/>
            <a:ext cx="2585357" cy="9501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49211" y="2673916"/>
            <a:ext cx="2779259" cy="223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49211" y="2897488"/>
            <a:ext cx="2714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49211" y="2897488"/>
            <a:ext cx="2779259" cy="167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49211" y="2897488"/>
            <a:ext cx="2779259" cy="335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366282" y="2673916"/>
            <a:ext cx="2262188" cy="447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6282" y="3121061"/>
            <a:ext cx="2197554" cy="3353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6282" y="3121061"/>
            <a:ext cx="2262188" cy="726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66282" y="3288740"/>
            <a:ext cx="2262188" cy="7825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366282" y="3232847"/>
            <a:ext cx="2262188" cy="55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107746" y="3232847"/>
            <a:ext cx="2520723" cy="2794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107746" y="3456419"/>
            <a:ext cx="2456089" cy="558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07746" y="3512312"/>
            <a:ext cx="2520723" cy="1676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07746" y="3512312"/>
            <a:ext cx="2520723" cy="5589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07746" y="3512312"/>
            <a:ext cx="2520723" cy="7825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30916" y="3735884"/>
            <a:ext cx="2197554" cy="5589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30916" y="3232847"/>
            <a:ext cx="2197554" cy="5030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430916" y="3065168"/>
            <a:ext cx="2197554" cy="670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012621" y="2506237"/>
            <a:ext cx="1034143" cy="184447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6" name="Picture 35" descr="10-12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371" y="4518387"/>
            <a:ext cx="1551214" cy="155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10-12c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1389" y="5671815"/>
            <a:ext cx="876436" cy="1006075"/>
          </a:xfrm>
          <a:prstGeom prst="rect">
            <a:avLst/>
          </a:prstGeom>
        </p:spPr>
      </p:pic>
      <p:pic>
        <p:nvPicPr>
          <p:cNvPr id="38" name="Picture 37" descr="05-01a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419600"/>
            <a:ext cx="1033795" cy="896404"/>
          </a:xfrm>
          <a:prstGeom prst="rect">
            <a:avLst/>
          </a:prstGeom>
        </p:spPr>
      </p:pic>
      <p:pic>
        <p:nvPicPr>
          <p:cNvPr id="39" name="Picture 38" descr="10-12c3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4116" y="5214508"/>
            <a:ext cx="1421946" cy="1186292"/>
          </a:xfrm>
          <a:prstGeom prst="rect">
            <a:avLst/>
          </a:prstGeom>
        </p:spPr>
      </p:pic>
      <p:pic>
        <p:nvPicPr>
          <p:cNvPr id="40" name="Picture 39" descr="10-12c4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3113" y="4127135"/>
            <a:ext cx="1034143" cy="980938"/>
          </a:xfrm>
          <a:prstGeom prst="rect">
            <a:avLst/>
          </a:prstGeom>
        </p:spPr>
      </p:pic>
      <p:pic>
        <p:nvPicPr>
          <p:cNvPr id="41" name="Picture 40" descr="10-12c5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4071242"/>
            <a:ext cx="1034143" cy="1129628"/>
          </a:xfrm>
          <a:prstGeom prst="rect">
            <a:avLst/>
          </a:prstGeom>
        </p:spPr>
      </p:pic>
      <p:pic>
        <p:nvPicPr>
          <p:cNvPr id="42" name="Picture 41" descr="10-12c6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4327" y="4518387"/>
            <a:ext cx="685120" cy="1247298"/>
          </a:xfrm>
          <a:prstGeom prst="rect">
            <a:avLst/>
          </a:prstGeom>
        </p:spPr>
      </p:pic>
      <p:pic>
        <p:nvPicPr>
          <p:cNvPr id="43" name="Picture 42" descr="10-12b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19400" y="5410200"/>
            <a:ext cx="1421946" cy="997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Advanced Access Content System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New standard for DRM that allows for limited sharing and copying of next generation DVDs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Developed by Microsoft, Sony, Disney, IBM, Matsushita, and Warner Brothers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Used in </a:t>
            </a:r>
            <a:r>
              <a:rPr lang="en-US" sz="2400" dirty="0" err="1" smtClean="0"/>
              <a:t>Blu</a:t>
            </a:r>
            <a:r>
              <a:rPr lang="en-US" sz="2400" dirty="0" smtClean="0"/>
              <a:t>-Ray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/>
              <a:t>Method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500" dirty="0" smtClean="0"/>
              <a:t>Based on broadcast encryption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500" dirty="0" smtClean="0"/>
              <a:t>Revocation of traitors</a:t>
            </a: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5B53E79-EAA7-4227-8816-42C839352B61}" type="datetime1">
              <a:rPr lang="en-US" smtClean="0"/>
              <a:pPr/>
              <a:t>12/2/2010</a:t>
            </a:fld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Digital Rights Management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A4B8A2-574D-41E0-9F2B-CE7B2945D45D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Early U.S. Copyright History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US Constitution, Article 1, Section 8</a:t>
            </a:r>
          </a:p>
          <a:p>
            <a:pPr lvl="1" eaLnBrk="1" hangingPunct="1"/>
            <a:r>
              <a:rPr lang="en-US" sz="2000" dirty="0" smtClean="0"/>
              <a:t>“The Congress shall have the Power … To promote the Progress of Science and useful Arts, by securing for limited Times to Authors and Inventors the exclusive Right to their respective Writings and Discoveries”</a:t>
            </a:r>
          </a:p>
          <a:p>
            <a:pPr eaLnBrk="1" hangingPunct="1"/>
            <a:r>
              <a:rPr lang="en-US" sz="2400" dirty="0" smtClean="0"/>
              <a:t>Copyright Act of 1790</a:t>
            </a:r>
          </a:p>
          <a:p>
            <a:pPr lvl="1" eaLnBrk="1" hangingPunct="1"/>
            <a:r>
              <a:rPr lang="en-US" sz="2000" dirty="0" smtClean="0"/>
              <a:t>"the author and authors of any </a:t>
            </a:r>
            <a:r>
              <a:rPr lang="en-US" sz="2000" dirty="0" smtClean="0">
                <a:solidFill>
                  <a:schemeClr val="accent6"/>
                </a:solidFill>
              </a:rPr>
              <a:t>map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6"/>
                </a:solidFill>
              </a:rPr>
              <a:t>chart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chemeClr val="accent6"/>
                </a:solidFill>
              </a:rPr>
              <a:t>book</a:t>
            </a:r>
            <a:r>
              <a:rPr lang="en-US" sz="2000" dirty="0" smtClean="0"/>
              <a:t> or books already printed within these United States, being a citizen or citizens thereof....shall have the sole right and liberty of printing, reprinting, publishing and vending such map, chart, book or books...." </a:t>
            </a:r>
          </a:p>
          <a:p>
            <a:pPr lvl="1" eaLnBrk="1" hangingPunct="1"/>
            <a:r>
              <a:rPr lang="en-US" sz="2000" dirty="0" smtClean="0"/>
              <a:t>Citizens could patent books, charts, or maps for a period of </a:t>
            </a:r>
            <a:r>
              <a:rPr lang="en-US" sz="2000" dirty="0" smtClean="0">
                <a:solidFill>
                  <a:schemeClr val="accent6"/>
                </a:solidFill>
              </a:rPr>
              <a:t>14 years</a:t>
            </a:r>
            <a:r>
              <a:rPr lang="en-US" sz="2000" dirty="0" smtClean="0"/>
              <a:t> – Could renew for another 14 years if you were alive</a:t>
            </a:r>
          </a:p>
          <a:p>
            <a:pPr lvl="1" eaLnBrk="1" hangingPunct="1"/>
            <a:r>
              <a:rPr lang="en-US" sz="2000" dirty="0" smtClean="0"/>
              <a:t>Non-citizens and works form other countries not protected</a:t>
            </a:r>
          </a:p>
          <a:p>
            <a:pPr lvl="1" eaLnBrk="1" hangingPunct="1"/>
            <a:r>
              <a:rPr lang="en-US" sz="2000" dirty="0" smtClean="0"/>
              <a:t>Other laws followed to change the Act slightly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1297593-B8DD-436B-B722-A629A62896C6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ED7355-4122-4DD8-B8CB-CDB203C924B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Copyright Act of 1976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sz="2400" dirty="0" smtClean="0"/>
              <a:t>Could copyright </a:t>
            </a:r>
            <a:r>
              <a:rPr lang="en-US" sz="2400" dirty="0" smtClean="0">
                <a:solidFill>
                  <a:schemeClr val="accent6"/>
                </a:solidFill>
              </a:rPr>
              <a:t>literary works, musical works, dramatic works, choreographic works, graphical works, motion pictures, and sound recordings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chemeClr val="accent6"/>
                </a:solidFill>
              </a:rPr>
              <a:t>architectural works</a:t>
            </a:r>
            <a:r>
              <a:rPr lang="en-US" sz="2400" dirty="0" smtClean="0"/>
              <a:t> added in 1990)</a:t>
            </a:r>
          </a:p>
          <a:p>
            <a:r>
              <a:rPr lang="en-US" sz="2400" dirty="0" smtClean="0"/>
              <a:t>Copyright holders had exclusive right to reproduce, create derivative works of the original, sell, lease, or rent copies to the public, perform publicly, display publicly</a:t>
            </a:r>
          </a:p>
          <a:p>
            <a:r>
              <a:rPr lang="en-US" sz="2400" dirty="0" smtClean="0"/>
              <a:t>Could hold copyright for </a:t>
            </a:r>
            <a:r>
              <a:rPr lang="en-US" sz="2400" dirty="0" smtClean="0">
                <a:solidFill>
                  <a:schemeClr val="accent6"/>
                </a:solidFill>
              </a:rPr>
              <a:t>28 years</a:t>
            </a:r>
            <a:r>
              <a:rPr lang="en-US" sz="2400" dirty="0" smtClean="0"/>
              <a:t> with a possible 28 year extension</a:t>
            </a:r>
          </a:p>
          <a:p>
            <a:r>
              <a:rPr lang="en-US" sz="2400" dirty="0" smtClean="0"/>
              <a:t>Rights of copyright holders are limited slightly by sections 107 through section 118 – Often referred to as </a:t>
            </a:r>
            <a:r>
              <a:rPr lang="en-US" sz="2400" dirty="0" smtClean="0">
                <a:solidFill>
                  <a:schemeClr val="accent6"/>
                </a:solidFill>
              </a:rPr>
              <a:t>Fair Use</a:t>
            </a:r>
          </a:p>
        </p:txBody>
      </p:sp>
      <p:sp>
        <p:nvSpPr>
          <p:cNvPr id="819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5DF1ADBB-FCAD-4B39-B354-C6A1128E39B2}" type="datetime1">
              <a:rPr lang="en-US" smtClean="0"/>
              <a:pPr/>
              <a:t>12/1/2010</a:t>
            </a:fld>
            <a:endParaRPr lang="en-US" dirty="0" smtClean="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74AAE9-6BAE-44F3-945F-D73625A8D182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Fair Use Doctrine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Various purposes for which reproducing a particular work is considered fair use</a:t>
            </a:r>
          </a:p>
          <a:p>
            <a:pPr lvl="1" eaLnBrk="1" hangingPunct="1"/>
            <a:r>
              <a:rPr lang="en-US" sz="2000" dirty="0" smtClean="0"/>
              <a:t>Criticism, comment, news reporting, teaching, scholarship and research</a:t>
            </a:r>
          </a:p>
          <a:p>
            <a:r>
              <a:rPr lang="en-US" sz="2400" dirty="0" smtClean="0"/>
              <a:t>Four factors are considered when determining if it is fair use [17 U.S.C. § 106]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 smtClean="0"/>
              <a:t>The purpose and character of the use, including whether such use is for commercial nature or is for nonprofit educational purposes;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 smtClean="0"/>
              <a:t>The nature of the copyrighted work;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 smtClean="0"/>
              <a:t>The amount and substantiality of the portion used in relation to the copyrighted work as a whole; and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000" dirty="0" smtClean="0"/>
              <a:t>The effect of use upon the potential market for or value of the copyrighted work</a:t>
            </a:r>
          </a:p>
        </p:txBody>
      </p:sp>
      <p:sp>
        <p:nvSpPr>
          <p:cNvPr id="9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F476F42-C18E-4973-BC9F-BD69BBD272D6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60E043-2C23-4846-A283-C07AA9800A2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Sony vs. Universal Studios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/>
              <a:t>In the 1970s, Sony invented </a:t>
            </a:r>
            <a:r>
              <a:rPr lang="en-US" sz="2400" dirty="0" err="1" smtClean="0"/>
              <a:t>Betamax</a:t>
            </a:r>
            <a:r>
              <a:rPr lang="en-US" sz="2400" dirty="0" smtClean="0"/>
              <a:t>, a video tape recording format similar to VHS</a:t>
            </a:r>
          </a:p>
          <a:p>
            <a:pPr eaLnBrk="1" hangingPunct="1"/>
            <a:r>
              <a:rPr lang="en-US" sz="2400" dirty="0" smtClean="0"/>
              <a:t>Could be used to record copyrighted broadcasts</a:t>
            </a:r>
          </a:p>
          <a:p>
            <a:pPr eaLnBrk="1" hangingPunct="1"/>
            <a:r>
              <a:rPr lang="en-US" sz="2400" dirty="0" smtClean="0"/>
              <a:t>At the same time, some movie studios created </a:t>
            </a:r>
            <a:r>
              <a:rPr lang="en-US" sz="2400" dirty="0" err="1" smtClean="0"/>
              <a:t>Discovision</a:t>
            </a:r>
            <a:r>
              <a:rPr lang="en-US" sz="2400" dirty="0" smtClean="0"/>
              <a:t> which was a large disk that would disintegrate after a few plays </a:t>
            </a:r>
          </a:p>
          <a:p>
            <a:pPr eaLnBrk="1" hangingPunct="1"/>
            <a:r>
              <a:rPr lang="en-US" sz="2400" dirty="0" smtClean="0"/>
              <a:t>In 1976 Universal Studios and Disney sued Sony for all the lost profits and tried to ban the use of Video Tape Recorders (VTR)</a:t>
            </a:r>
          </a:p>
          <a:p>
            <a:pPr eaLnBrk="1" hangingPunct="1"/>
            <a:r>
              <a:rPr lang="en-US" sz="2400" dirty="0" smtClean="0"/>
              <a:t>District Court for the Central District of California rejected the claim on the basis that noncommercial use of VTRs was considered fair use</a:t>
            </a:r>
          </a:p>
          <a:p>
            <a:pPr eaLnBrk="1" hangingPunct="1"/>
            <a:r>
              <a:rPr lang="en-US" sz="2400" dirty="0" smtClean="0"/>
              <a:t>Court of Appeals for the Ninth Circuit reversed the ruling and held Sony liable for aiding in copyright infringement</a:t>
            </a:r>
          </a:p>
        </p:txBody>
      </p:sp>
      <p:sp>
        <p:nvSpPr>
          <p:cNvPr id="1024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7F47B3A-AC16-40F7-8B61-599D6665195A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FF3E27-4284-4F3F-8895-CA8483B6368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Sony vs. Universal Studios (cont.)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In 1984, the Supreme Court had to decide on the issue – Is selling VTRs to the general public aid in copyright infringement of public broadcasts?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The Supreme Court eventually ruled that “the sale of the VTR’s to the general public does not constitute contributory infringement of copyrights”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100" dirty="0" smtClean="0"/>
              <a:t>Concluded that most copyright holders who license there work for public broadcast would not mind having their broadcasts recorded on to a </a:t>
            </a:r>
            <a:r>
              <a:rPr lang="en-US" sz="2100" dirty="0" err="1" smtClean="0"/>
              <a:t>Betamax</a:t>
            </a:r>
            <a:r>
              <a:rPr lang="en-US" sz="2100" dirty="0" smtClean="0"/>
              <a:t> tape by viewers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100" dirty="0" err="1" smtClean="0"/>
              <a:t>Betamax</a:t>
            </a:r>
            <a:r>
              <a:rPr lang="en-US" sz="2100" dirty="0" smtClean="0"/>
              <a:t> was ruled that it fell under the Fair Use clause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/>
              <a:t>Case often referred to by future copyright lawsuits including the Napster case</a:t>
            </a:r>
          </a:p>
        </p:txBody>
      </p:sp>
      <p:sp>
        <p:nvSpPr>
          <p:cNvPr id="1126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739148C-E857-47B7-A8B5-D0DFF324F673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Digital Rights Management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F08199-D570-41E1-B471-291DB7476FF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Digital Millennium Copyright Act (DMCA)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Signed into law by President Clinton on October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1998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Illegal to circumvent anti-piracy measures built into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Unlawful to create, sell, or distribute devices that illegally copy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Legal to crack copyright protection to conduct encryption research, assess product interoperability, and test computer security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Provides exceptions to nonprofit libraries, archives, and educational institutions in some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ISPs are not held accountable for transmitting information resulting from their customers infringements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Service providers are required to remove material when found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Congress passed the law with almost no opposition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Congress held the impression that it was merely a technical issue and not one of impact to public policy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Highly lobbied by the industry</a:t>
            </a:r>
          </a:p>
        </p:txBody>
      </p:sp>
      <p:sp>
        <p:nvSpPr>
          <p:cNvPr id="1229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1D259621-44AA-4E89-A869-81904A342D35}" type="datetime1">
              <a:rPr lang="en-US" smtClean="0"/>
              <a:pPr/>
              <a:t>12/1/2010</a:t>
            </a:fld>
            <a:endParaRPr lang="en-US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Digital Rights Management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1E28FA-7344-412B-BBE1-113A5031F455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E5B9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13996</TotalTime>
  <Words>2412</Words>
  <Application>Microsoft Office PowerPoint</Application>
  <PresentationFormat>On-screen Show (4:3)</PresentationFormat>
  <Paragraphs>358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Digital Rights Management</vt:lpstr>
      <vt:lpstr>Introduction</vt:lpstr>
      <vt:lpstr>DRM Content and Actions</vt:lpstr>
      <vt:lpstr>Early U.S. Copyright History</vt:lpstr>
      <vt:lpstr>Copyright Act of 1976</vt:lpstr>
      <vt:lpstr>Fair Use Doctrine</vt:lpstr>
      <vt:lpstr>Sony vs. Universal Studios</vt:lpstr>
      <vt:lpstr>Sony vs. Universal Studios (cont.)</vt:lpstr>
      <vt:lpstr>Digital Millennium Copyright Act (DMCA)</vt:lpstr>
      <vt:lpstr>Dmitry Skylarov and Ed Felten</vt:lpstr>
      <vt:lpstr>Copy Protection Methods</vt:lpstr>
      <vt:lpstr>The Analog Hole</vt:lpstr>
      <vt:lpstr>DRM Media File Example</vt:lpstr>
      <vt:lpstr>DRM Media File Example</vt:lpstr>
      <vt:lpstr>Traitors Tracing</vt:lpstr>
      <vt:lpstr>Logical Key Hierarchy</vt:lpstr>
      <vt:lpstr>Revocation of a Device</vt:lpstr>
      <vt:lpstr>Encrypted Broadcasts</vt:lpstr>
      <vt:lpstr>CD/DVD Protection</vt:lpstr>
      <vt:lpstr>CD/DVD Protection</vt:lpstr>
      <vt:lpstr>SafeDisc V1 and V2</vt:lpstr>
      <vt:lpstr>DVD copy protection</vt:lpstr>
      <vt:lpstr>How Studios Split our Planet</vt:lpstr>
      <vt:lpstr>DRM Architecture</vt:lpstr>
      <vt:lpstr>Trusted Devices</vt:lpstr>
      <vt:lpstr>CSS: Content Scrambling System</vt:lpstr>
      <vt:lpstr>Viewing a DVD</vt:lpstr>
      <vt:lpstr>CSS Keys</vt:lpstr>
      <vt:lpstr>DeCSS</vt:lpstr>
      <vt:lpstr>Advanced Access Content System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Rights Management</dc:title>
  <dc:creator>Mike Shim</dc:creator>
  <cp:lastModifiedBy>goodrich</cp:lastModifiedBy>
  <cp:revision>151</cp:revision>
  <dcterms:created xsi:type="dcterms:W3CDTF">2005-10-09T03:12:25Z</dcterms:created>
  <dcterms:modified xsi:type="dcterms:W3CDTF">2010-12-08T00:02:07Z</dcterms:modified>
</cp:coreProperties>
</file>