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7" r:id="rId6"/>
    <p:sldId id="260" r:id="rId7"/>
    <p:sldId id="288" r:id="rId8"/>
    <p:sldId id="263" r:id="rId9"/>
    <p:sldId id="261" r:id="rId10"/>
    <p:sldId id="289" r:id="rId11"/>
    <p:sldId id="262" r:id="rId12"/>
    <p:sldId id="264" r:id="rId13"/>
    <p:sldId id="265" r:id="rId14"/>
    <p:sldId id="267" r:id="rId15"/>
    <p:sldId id="290" r:id="rId16"/>
    <p:sldId id="268" r:id="rId17"/>
    <p:sldId id="266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2A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C773-1577-4911-B448-EB736CAF580A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E912-2CD2-4662-91BA-815634724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DEC-9E85-4EB0-BCA2-B34383921930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3232-A2B8-4552-B777-1605D9DCA9FA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2A1B-2ED5-4610-B1E7-A1729603D4B7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AE07-E9AE-4524-AFC8-A9A8F58A201A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2B91-A570-488B-8A93-FAEC252E3D8B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60F9-DBF0-4710-BA6E-EBFFBC93E608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AC4-6914-4329-9CC7-AB3915F6A492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D6B-B47D-48AA-933B-D6F0DC4CF5D1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1FC-CC94-4BFC-A68A-EB3607AF93A3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8160-627B-4FA1-8200-7A5881BBC705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166-0D72-4139-9D89-6BD6B4663809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DCDF-BC8E-42EF-97F8-9A1107FF635B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Policy, Models, and Trust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Bell-La </a:t>
            </a:r>
            <a:r>
              <a:rPr lang="en-US" dirty="0" err="1" smtClean="0"/>
              <a:t>Padula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BLP model </a:t>
            </a:r>
            <a:r>
              <a:rPr lang="en-US" dirty="0" smtClean="0"/>
              <a:t>has a strict, linear ordering </a:t>
            </a:r>
            <a:r>
              <a:rPr lang="en-US" dirty="0" smtClean="0"/>
              <a:t>on the </a:t>
            </a:r>
            <a:r>
              <a:rPr lang="en-US" dirty="0" smtClean="0"/>
              <a:t>security of levels of documents, so that each document has a </a:t>
            </a:r>
            <a:r>
              <a:rPr lang="en-US" dirty="0" smtClean="0"/>
              <a:t>specific security </a:t>
            </a:r>
            <a:r>
              <a:rPr lang="en-US" dirty="0" smtClean="0"/>
              <a:t>level in this ordering and each user is assigned a strict level </a:t>
            </a:r>
            <a:r>
              <a:rPr lang="en-US" dirty="0" smtClean="0"/>
              <a:t>of access </a:t>
            </a:r>
            <a:r>
              <a:rPr lang="en-US" dirty="0" smtClean="0"/>
              <a:t>that allows them to view all documents with the </a:t>
            </a:r>
            <a:r>
              <a:rPr lang="en-US" dirty="0" smtClean="0"/>
              <a:t>corresponding level of </a:t>
            </a:r>
            <a:r>
              <a:rPr lang="en-US" dirty="0" smtClean="0"/>
              <a:t>security or below.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875" y="3054804"/>
            <a:ext cx="5040925" cy="365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Total Orders and Partial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linear </a:t>
            </a:r>
            <a:r>
              <a:rPr lang="en-US" sz="2400" dirty="0" smtClean="0"/>
              <a:t>ordering for documents can be defined in terms of </a:t>
            </a:r>
            <a:r>
              <a:rPr lang="en-US" sz="2400" dirty="0" smtClean="0"/>
              <a:t>a comparison </a:t>
            </a:r>
            <a:r>
              <a:rPr lang="en-US" sz="2400" dirty="0" smtClean="0"/>
              <a:t>rule, . We say that such a rule defines a </a:t>
            </a:r>
            <a:r>
              <a:rPr lang="en-US" sz="2400" b="1" dirty="0" smtClean="0"/>
              <a:t>total order </a:t>
            </a:r>
            <a:r>
              <a:rPr lang="en-US" sz="2400" dirty="0" smtClean="0"/>
              <a:t>on </a:t>
            </a:r>
            <a:r>
              <a:rPr lang="en-US" sz="2400" dirty="0" smtClean="0"/>
              <a:t>a universe </a:t>
            </a:r>
            <a:r>
              <a:rPr lang="en-US" sz="2400" dirty="0" smtClean="0"/>
              <a:t>set, U, if it satisfies the following properties: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Reflexivity: </a:t>
            </a:r>
            <a:r>
              <a:rPr lang="en-US" sz="2400" dirty="0" smtClean="0"/>
              <a:t>If x is in U, then x </a:t>
            </a:r>
            <a:r>
              <a:rPr lang="en-US" sz="2400" u="sng" dirty="0" smtClean="0"/>
              <a:t>&lt;</a:t>
            </a:r>
            <a:r>
              <a:rPr lang="en-US" sz="2400" dirty="0" smtClean="0"/>
              <a:t> x</a:t>
            </a:r>
            <a:r>
              <a:rPr lang="en-US" sz="24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err="1" smtClean="0"/>
              <a:t>Antisymmetry</a:t>
            </a:r>
            <a:r>
              <a:rPr lang="en-US" sz="2400" b="1" dirty="0" smtClean="0"/>
              <a:t>: </a:t>
            </a:r>
            <a:r>
              <a:rPr lang="en-US" sz="2400" dirty="0" smtClean="0"/>
              <a:t>If x </a:t>
            </a:r>
            <a:r>
              <a:rPr lang="en-US" sz="2400" u="sng" dirty="0" smtClean="0"/>
              <a:t>&lt;</a:t>
            </a:r>
            <a:r>
              <a:rPr lang="en-US" sz="2400" dirty="0" smtClean="0"/>
              <a:t> y </a:t>
            </a:r>
            <a:r>
              <a:rPr lang="en-US" sz="2400" dirty="0" smtClean="0"/>
              <a:t>and y </a:t>
            </a:r>
            <a:r>
              <a:rPr lang="en-US" sz="2400" u="sng" dirty="0" smtClean="0"/>
              <a:t>&lt;</a:t>
            </a:r>
            <a:r>
              <a:rPr lang="en-US" sz="2400" dirty="0" smtClean="0"/>
              <a:t> x</a:t>
            </a:r>
            <a:r>
              <a:rPr lang="en-US" sz="2400" dirty="0" smtClean="0"/>
              <a:t>, then x = 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Transitivity: </a:t>
            </a:r>
            <a:r>
              <a:rPr lang="en-US" sz="2400" dirty="0" smtClean="0"/>
              <a:t>If x </a:t>
            </a:r>
            <a:r>
              <a:rPr lang="en-US" sz="2400" u="sng" dirty="0" smtClean="0"/>
              <a:t>&lt;</a:t>
            </a:r>
            <a:r>
              <a:rPr lang="en-US" sz="2400" dirty="0" smtClean="0"/>
              <a:t> y </a:t>
            </a:r>
            <a:r>
              <a:rPr lang="en-US" sz="2400" dirty="0" smtClean="0"/>
              <a:t>and y </a:t>
            </a:r>
            <a:r>
              <a:rPr lang="en-US" sz="2400" u="sng" dirty="0" smtClean="0"/>
              <a:t>&lt;</a:t>
            </a:r>
            <a:r>
              <a:rPr lang="en-US" sz="2400" dirty="0" smtClean="0"/>
              <a:t> z</a:t>
            </a:r>
            <a:r>
              <a:rPr lang="en-US" sz="2400" dirty="0" smtClean="0"/>
              <a:t>, then x </a:t>
            </a:r>
            <a:r>
              <a:rPr lang="en-US" sz="2400" u="sng" dirty="0" smtClean="0"/>
              <a:t>&lt;</a:t>
            </a:r>
            <a:r>
              <a:rPr lang="en-US" sz="2400" dirty="0" smtClean="0"/>
              <a:t> z</a:t>
            </a:r>
            <a:r>
              <a:rPr lang="en-US" sz="24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Totality: </a:t>
            </a:r>
            <a:r>
              <a:rPr lang="en-US" sz="2400" dirty="0" smtClean="0"/>
              <a:t>If x and y are in U, then x </a:t>
            </a:r>
            <a:r>
              <a:rPr lang="en-US" sz="2400" u="sng" dirty="0" smtClean="0"/>
              <a:t>&lt;</a:t>
            </a:r>
            <a:r>
              <a:rPr lang="en-US" sz="2400" dirty="0" smtClean="0"/>
              <a:t> y </a:t>
            </a:r>
            <a:r>
              <a:rPr lang="en-US" sz="2400" dirty="0" smtClean="0"/>
              <a:t>or y </a:t>
            </a:r>
            <a:r>
              <a:rPr lang="en-US" sz="2400" u="sng" dirty="0" smtClean="0"/>
              <a:t>&lt;</a:t>
            </a:r>
            <a:r>
              <a:rPr lang="en-US" sz="2400" dirty="0" smtClean="0"/>
              <a:t> x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All of the usual definitions of “less than or equal to” for numbers, </a:t>
            </a:r>
            <a:r>
              <a:rPr lang="en-US" sz="2400" dirty="0" smtClean="0"/>
              <a:t>such as </a:t>
            </a:r>
            <a:r>
              <a:rPr lang="en-US" sz="2400" dirty="0" smtClean="0"/>
              <a:t>integers and real numbers, are total orders.</a:t>
            </a:r>
          </a:p>
          <a:p>
            <a:r>
              <a:rPr lang="en-US" sz="2400" dirty="0" smtClean="0"/>
              <a:t>If we drop </a:t>
            </a:r>
            <a:r>
              <a:rPr lang="en-US" sz="2400" dirty="0" smtClean="0"/>
              <a:t>the requirement of </a:t>
            </a:r>
            <a:r>
              <a:rPr lang="en-US" sz="2400" dirty="0" smtClean="0"/>
              <a:t>totality, </a:t>
            </a:r>
            <a:r>
              <a:rPr lang="en-US" sz="2400" dirty="0" smtClean="0"/>
              <a:t>we get a </a:t>
            </a:r>
            <a:r>
              <a:rPr lang="en-US" sz="2400" b="1" dirty="0" smtClean="0"/>
              <a:t>partial </a:t>
            </a:r>
            <a:r>
              <a:rPr lang="en-US" sz="2400" b="1" dirty="0" smtClean="0"/>
              <a:t>order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classic example of a partial order is the set of courses taught </a:t>
            </a:r>
            <a:r>
              <a:rPr lang="en-US" sz="2000" dirty="0" smtClean="0"/>
              <a:t>at a </a:t>
            </a:r>
            <a:r>
              <a:rPr lang="en-US" sz="2000" dirty="0" smtClean="0"/>
              <a:t>college or university, where we say that, for two courses A and B, </a:t>
            </a:r>
            <a:r>
              <a:rPr lang="en-US" sz="2000" dirty="0" smtClean="0"/>
              <a:t>A </a:t>
            </a:r>
            <a:r>
              <a:rPr lang="en-US" sz="2000" u="sng" dirty="0" smtClean="0"/>
              <a:t>&lt;</a:t>
            </a:r>
            <a:r>
              <a:rPr lang="en-US" sz="2000" dirty="0" smtClean="0"/>
              <a:t>  </a:t>
            </a:r>
            <a:r>
              <a:rPr lang="en-US" sz="2000" dirty="0" smtClean="0"/>
              <a:t>B</a:t>
            </a:r>
            <a:r>
              <a:rPr lang="en-US" sz="2000" dirty="0" smtClean="0"/>
              <a:t>, if </a:t>
            </a:r>
            <a:r>
              <a:rPr lang="en-US" sz="2000" dirty="0" smtClean="0"/>
              <a:t>A is a prerequisite for B.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BLP Model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security levels in BLP form a partial order, </a:t>
            </a:r>
            <a:r>
              <a:rPr lang="en-US" u="sng" dirty="0" smtClean="0"/>
              <a:t>&lt;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object, x, is assigned to a security level, L(x). Similarly, each user, u</a:t>
            </a:r>
            <a:r>
              <a:rPr lang="en-US" dirty="0" smtClean="0"/>
              <a:t>, is </a:t>
            </a:r>
            <a:r>
              <a:rPr lang="en-US" dirty="0" smtClean="0"/>
              <a:t>assigned to a security level, L(u). </a:t>
            </a:r>
            <a:r>
              <a:rPr lang="en-US" dirty="0" smtClean="0"/>
              <a:t>Access </a:t>
            </a:r>
            <a:r>
              <a:rPr lang="en-US" dirty="0" smtClean="0"/>
              <a:t>to objects by users is </a:t>
            </a:r>
            <a:r>
              <a:rPr lang="en-US" dirty="0" smtClean="0"/>
              <a:t>controlled by </a:t>
            </a:r>
            <a:r>
              <a:rPr lang="en-US" dirty="0" smtClean="0"/>
              <a:t>the following two rules: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Simple security property. </a:t>
            </a:r>
            <a:r>
              <a:rPr lang="en-US" dirty="0" smtClean="0"/>
              <a:t>A user u can read an object x only if</a:t>
            </a:r>
          </a:p>
          <a:p>
            <a:pPr lvl="1">
              <a:buNone/>
            </a:pPr>
            <a:r>
              <a:rPr lang="en-US" dirty="0" smtClean="0"/>
              <a:t> 				L(x</a:t>
            </a:r>
            <a:r>
              <a:rPr lang="en-US" dirty="0" smtClean="0"/>
              <a:t>) </a:t>
            </a:r>
            <a:r>
              <a:rPr lang="en-US" u="sng" dirty="0" smtClean="0"/>
              <a:t>&lt;</a:t>
            </a:r>
            <a:r>
              <a:rPr lang="en-US" dirty="0" smtClean="0"/>
              <a:t> L(u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*-property. </a:t>
            </a:r>
            <a:r>
              <a:rPr lang="en-US" dirty="0" smtClean="0"/>
              <a:t>A user u can write (create, edit, or append to) an object </a:t>
            </a:r>
            <a:r>
              <a:rPr lang="en-US" dirty="0" smtClean="0"/>
              <a:t>x only </a:t>
            </a:r>
            <a:r>
              <a:rPr lang="en-US" dirty="0" smtClean="0"/>
              <a:t>if</a:t>
            </a:r>
          </a:p>
          <a:p>
            <a:pPr lvl="1">
              <a:buNone/>
            </a:pPr>
            <a:r>
              <a:rPr lang="en-US" dirty="0" smtClean="0"/>
              <a:t>				L(u) </a:t>
            </a:r>
            <a:r>
              <a:rPr lang="en-US" u="sng" dirty="0" smtClean="0"/>
              <a:t>&lt;</a:t>
            </a:r>
            <a:r>
              <a:rPr lang="en-US" dirty="0" smtClean="0"/>
              <a:t> L(x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simple security property is also called the “no read up” rule, as </a:t>
            </a:r>
            <a:r>
              <a:rPr lang="en-US" dirty="0" smtClean="0"/>
              <a:t>it prevents </a:t>
            </a:r>
            <a:r>
              <a:rPr lang="en-US" dirty="0" smtClean="0"/>
              <a:t>users from viewing objects with security levels higher than </a:t>
            </a:r>
            <a:r>
              <a:rPr lang="en-US" dirty="0" smtClean="0"/>
              <a:t>their own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*-property is also called the “no write down” rule. It is meant </a:t>
            </a:r>
            <a:r>
              <a:rPr lang="en-US" dirty="0" smtClean="0"/>
              <a:t>to prevent </a:t>
            </a:r>
            <a:r>
              <a:rPr lang="en-US" dirty="0" smtClean="0"/>
              <a:t>propagation of information to users with a lower security level.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Security Levels Using Categories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10326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Biba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Biba</a:t>
            </a:r>
            <a:r>
              <a:rPr lang="en-US" b="1" dirty="0" smtClean="0"/>
              <a:t> model </a:t>
            </a:r>
            <a:r>
              <a:rPr lang="en-US" dirty="0" smtClean="0"/>
              <a:t>has a similar structure to the BLP model, but it addresses </a:t>
            </a:r>
            <a:r>
              <a:rPr lang="en-US" dirty="0" smtClean="0"/>
              <a:t>integrity rather </a:t>
            </a:r>
            <a:r>
              <a:rPr lang="en-US" dirty="0" smtClean="0"/>
              <a:t>than confidentiality. </a:t>
            </a:r>
            <a:endParaRPr lang="en-US" dirty="0" smtClean="0"/>
          </a:p>
          <a:p>
            <a:r>
              <a:rPr lang="en-US" dirty="0" smtClean="0"/>
              <a:t>Objects </a:t>
            </a:r>
            <a:r>
              <a:rPr lang="en-US" dirty="0" smtClean="0"/>
              <a:t>and users are assigned </a:t>
            </a:r>
            <a:r>
              <a:rPr lang="en-US" b="1" dirty="0" smtClean="0"/>
              <a:t>integrity levels </a:t>
            </a:r>
            <a:r>
              <a:rPr lang="en-US" dirty="0" smtClean="0"/>
              <a:t>that form a partial order, similar to the BLP model. </a:t>
            </a:r>
            <a:endParaRPr lang="en-US" dirty="0" smtClean="0"/>
          </a:p>
          <a:p>
            <a:r>
              <a:rPr lang="en-US" dirty="0" smtClean="0"/>
              <a:t>The integrity levels </a:t>
            </a:r>
            <a:r>
              <a:rPr lang="en-US" dirty="0" smtClean="0"/>
              <a:t>in the </a:t>
            </a:r>
            <a:r>
              <a:rPr lang="en-US" dirty="0" err="1" smtClean="0"/>
              <a:t>Biba</a:t>
            </a:r>
            <a:r>
              <a:rPr lang="en-US" dirty="0" smtClean="0"/>
              <a:t> model indicate degrees of trustworthiness, or accuracy</a:t>
            </a:r>
            <a:r>
              <a:rPr lang="en-US" dirty="0" smtClean="0"/>
              <a:t>, for </a:t>
            </a:r>
            <a:r>
              <a:rPr lang="en-US" dirty="0" smtClean="0"/>
              <a:t>objects and users, rather than levels for determining confidentiality.</a:t>
            </a:r>
          </a:p>
          <a:p>
            <a:pPr lvl="1"/>
            <a:r>
              <a:rPr lang="en-US" dirty="0" smtClean="0"/>
              <a:t>For example, a file stored on a machine in a closely monitored data </a:t>
            </a:r>
            <a:r>
              <a:rPr lang="en-US" dirty="0" smtClean="0"/>
              <a:t>center would </a:t>
            </a:r>
            <a:r>
              <a:rPr lang="en-US" dirty="0" smtClean="0"/>
              <a:t>be assigned a higher integrity level than a file stored on a laptop.</a:t>
            </a:r>
          </a:p>
          <a:p>
            <a:pPr lvl="1"/>
            <a:r>
              <a:rPr lang="en-US" dirty="0" smtClean="0"/>
              <a:t>In general, a data-center computer is less likely to be compromised </a:t>
            </a:r>
            <a:r>
              <a:rPr lang="en-US" dirty="0" smtClean="0"/>
              <a:t>than a </a:t>
            </a:r>
            <a:r>
              <a:rPr lang="en-US" dirty="0" smtClean="0"/>
              <a:t>random laptop computer. Likewise, when it comes to users, a </a:t>
            </a:r>
            <a:r>
              <a:rPr lang="en-US" dirty="0" smtClean="0"/>
              <a:t>senior employee </a:t>
            </a:r>
            <a:r>
              <a:rPr lang="en-US" dirty="0" smtClean="0"/>
              <a:t>with years of experience would have a higher integrity level </a:t>
            </a:r>
            <a:r>
              <a:rPr lang="en-US" dirty="0" smtClean="0"/>
              <a:t>than an </a:t>
            </a:r>
            <a:r>
              <a:rPr lang="en-US" dirty="0" smtClean="0"/>
              <a:t>intern.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Biba</a:t>
            </a:r>
            <a:r>
              <a:rPr lang="en-US" dirty="0" smtClean="0"/>
              <a:t> </a:t>
            </a:r>
            <a:r>
              <a:rPr lang="en-US" dirty="0" smtClean="0"/>
              <a:t>Model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access-control rules for </a:t>
            </a:r>
            <a:r>
              <a:rPr lang="en-US" dirty="0" err="1" smtClean="0"/>
              <a:t>Biba</a:t>
            </a:r>
            <a:r>
              <a:rPr lang="en-US" dirty="0" smtClean="0"/>
              <a:t> are the reverse of those for BLP. That is</a:t>
            </a:r>
            <a:r>
              <a:rPr lang="en-US" dirty="0" smtClean="0"/>
              <a:t>, </a:t>
            </a:r>
            <a:r>
              <a:rPr lang="en-US" dirty="0" err="1" smtClean="0"/>
              <a:t>Biba</a:t>
            </a:r>
            <a:r>
              <a:rPr lang="en-US" dirty="0" smtClean="0"/>
              <a:t> </a:t>
            </a:r>
            <a:r>
              <a:rPr lang="en-US" dirty="0" smtClean="0"/>
              <a:t>does not allow reading from lower levels and writing to upper levels.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we let I(u) denote the integrity level of a user u and I(x</a:t>
            </a:r>
            <a:r>
              <a:rPr lang="en-US" dirty="0" smtClean="0"/>
              <a:t>) denote </a:t>
            </a:r>
            <a:r>
              <a:rPr lang="en-US" dirty="0" smtClean="0"/>
              <a:t>the integrity level for an object, x, we have the following rules in </a:t>
            </a:r>
            <a:r>
              <a:rPr lang="en-US" dirty="0" smtClean="0"/>
              <a:t>the </a:t>
            </a:r>
            <a:r>
              <a:rPr lang="en-US" dirty="0" err="1" smtClean="0"/>
              <a:t>Biba</a:t>
            </a:r>
            <a:r>
              <a:rPr lang="en-US" dirty="0" smtClean="0"/>
              <a:t> </a:t>
            </a:r>
            <a:r>
              <a:rPr lang="en-US" dirty="0" smtClean="0"/>
              <a:t>model:</a:t>
            </a:r>
          </a:p>
          <a:p>
            <a:pPr lvl="1"/>
            <a:r>
              <a:rPr lang="en-US" dirty="0" smtClean="0"/>
              <a:t> A user u can read an object x only if</a:t>
            </a:r>
          </a:p>
          <a:p>
            <a:pPr lvl="1">
              <a:buNone/>
            </a:pPr>
            <a:r>
              <a:rPr lang="en-US" dirty="0" smtClean="0"/>
              <a:t>				I(u</a:t>
            </a:r>
            <a:r>
              <a:rPr lang="en-US" dirty="0" smtClean="0"/>
              <a:t>) </a:t>
            </a:r>
            <a:r>
              <a:rPr lang="en-US" u="sng" dirty="0" smtClean="0"/>
              <a:t>&lt;</a:t>
            </a:r>
            <a:r>
              <a:rPr lang="en-US" dirty="0" smtClean="0"/>
              <a:t> I(x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 A user u can write (create, edit or append to) an object x only if</a:t>
            </a:r>
          </a:p>
          <a:p>
            <a:pPr lvl="1">
              <a:buNone/>
            </a:pPr>
            <a:r>
              <a:rPr lang="en-US" dirty="0" smtClean="0"/>
              <a:t>				I(x</a:t>
            </a:r>
            <a:r>
              <a:rPr lang="en-US" dirty="0" smtClean="0"/>
              <a:t>) </a:t>
            </a:r>
            <a:r>
              <a:rPr lang="en-US" u="sng" dirty="0" smtClean="0"/>
              <a:t>&lt;</a:t>
            </a:r>
            <a:r>
              <a:rPr lang="en-US" dirty="0" smtClean="0"/>
              <a:t> I(u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Thus, the </a:t>
            </a:r>
            <a:r>
              <a:rPr lang="en-US" dirty="0" err="1" smtClean="0"/>
              <a:t>Biba</a:t>
            </a:r>
            <a:r>
              <a:rPr lang="en-US" dirty="0" smtClean="0"/>
              <a:t> rules express the principle that information can only </a:t>
            </a:r>
            <a:r>
              <a:rPr lang="en-US" dirty="0" smtClean="0"/>
              <a:t>flow down</a:t>
            </a:r>
            <a:r>
              <a:rPr lang="en-US" dirty="0" smtClean="0"/>
              <a:t>, going from higher integrity levels to lower integrity levels.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Low-Watermark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low-watermark model </a:t>
            </a:r>
            <a:r>
              <a:rPr lang="en-US" dirty="0" smtClean="0"/>
              <a:t>is an extension to the </a:t>
            </a:r>
            <a:r>
              <a:rPr lang="en-US" dirty="0" err="1" smtClean="0"/>
              <a:t>Biba</a:t>
            </a:r>
            <a:r>
              <a:rPr lang="en-US" dirty="0" smtClean="0"/>
              <a:t> model that relaxes </a:t>
            </a:r>
            <a:r>
              <a:rPr lang="en-US" dirty="0" smtClean="0"/>
              <a:t>the “</a:t>
            </a:r>
            <a:r>
              <a:rPr lang="en-US" dirty="0" smtClean="0"/>
              <a:t>no read down” restriction, but is otherwise similar to the </a:t>
            </a:r>
            <a:r>
              <a:rPr lang="en-US" dirty="0" err="1" smtClean="0"/>
              <a:t>Biba</a:t>
            </a:r>
            <a:r>
              <a:rPr lang="en-US" dirty="0" smtClean="0"/>
              <a:t> model. </a:t>
            </a:r>
            <a:endParaRPr lang="en-US" dirty="0" smtClean="0"/>
          </a:p>
          <a:p>
            <a:r>
              <a:rPr lang="en-US" dirty="0" smtClean="0"/>
              <a:t>In other </a:t>
            </a:r>
            <a:r>
              <a:rPr lang="en-US" dirty="0" smtClean="0"/>
              <a:t>words, users with higher integrity levels can read objects with </a:t>
            </a:r>
            <a:r>
              <a:rPr lang="en-US" dirty="0" smtClean="0"/>
              <a:t>lower integrity </a:t>
            </a:r>
            <a:r>
              <a:rPr lang="en-US" dirty="0" smtClean="0"/>
              <a:t>levels.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such a reading, the user performing the reading </a:t>
            </a:r>
            <a:r>
              <a:rPr lang="en-US" dirty="0" smtClean="0"/>
              <a:t>is demoted </a:t>
            </a:r>
            <a:r>
              <a:rPr lang="en-US" dirty="0" smtClean="0"/>
              <a:t>such that his integrity level matches that of the read object.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Clark-Wilson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Rather than dealing with document confidentiality and/or integrity, </a:t>
            </a:r>
            <a:r>
              <a:rPr lang="en-US" dirty="0" smtClean="0"/>
              <a:t>the </a:t>
            </a:r>
            <a:r>
              <a:rPr lang="en-US" b="1" dirty="0" smtClean="0"/>
              <a:t>Clark-Wilson </a:t>
            </a:r>
            <a:r>
              <a:rPr lang="en-US" b="1" dirty="0" smtClean="0"/>
              <a:t>(CW) </a:t>
            </a:r>
            <a:r>
              <a:rPr lang="en-US" dirty="0" smtClean="0"/>
              <a:t>model deals with systems that perform transactions.</a:t>
            </a:r>
          </a:p>
          <a:p>
            <a:r>
              <a:rPr lang="en-US" dirty="0" smtClean="0"/>
              <a:t>It describes mechanisms for assuring that the integrity of such a system </a:t>
            </a:r>
            <a:r>
              <a:rPr lang="en-US" dirty="0" smtClean="0"/>
              <a:t>is preserved </a:t>
            </a:r>
            <a:r>
              <a:rPr lang="en-US" dirty="0" smtClean="0"/>
              <a:t>across the execution of a transaction. Key components of the </a:t>
            </a:r>
            <a:r>
              <a:rPr lang="en-US" dirty="0" smtClean="0"/>
              <a:t>CW model </a:t>
            </a:r>
            <a:r>
              <a:rPr lang="en-US" dirty="0" smtClean="0"/>
              <a:t>include the following:</a:t>
            </a:r>
          </a:p>
          <a:p>
            <a:pPr lvl="1"/>
            <a:r>
              <a:rPr lang="en-US" b="1" dirty="0" smtClean="0"/>
              <a:t>Integrity </a:t>
            </a:r>
            <a:r>
              <a:rPr lang="en-US" b="1" dirty="0" smtClean="0"/>
              <a:t>constraints </a:t>
            </a:r>
            <a:r>
              <a:rPr lang="en-US" dirty="0" smtClean="0"/>
              <a:t>that express relationships among objects </a:t>
            </a:r>
            <a:r>
              <a:rPr lang="en-US" dirty="0" smtClean="0"/>
              <a:t>that must </a:t>
            </a:r>
            <a:r>
              <a:rPr lang="en-US" dirty="0" smtClean="0"/>
              <a:t>be satisfied for the system state to be valid. A classic example </a:t>
            </a:r>
            <a:r>
              <a:rPr lang="en-US" dirty="0" smtClean="0"/>
              <a:t>of an </a:t>
            </a:r>
            <a:r>
              <a:rPr lang="en-US" dirty="0" smtClean="0"/>
              <a:t>integrity constraint is the relationship stating that the final </a:t>
            </a:r>
            <a:r>
              <a:rPr lang="en-US" dirty="0" smtClean="0"/>
              <a:t>balance of </a:t>
            </a:r>
            <a:r>
              <a:rPr lang="en-US" dirty="0" smtClean="0"/>
              <a:t>a bank account after a withdrawal transaction must be equal to </a:t>
            </a:r>
            <a:r>
              <a:rPr lang="en-US" dirty="0" smtClean="0"/>
              <a:t>the initial </a:t>
            </a:r>
            <a:r>
              <a:rPr lang="en-US" dirty="0" smtClean="0"/>
              <a:t>balance minus the amount withdrawn.</a:t>
            </a:r>
          </a:p>
          <a:p>
            <a:pPr lvl="1"/>
            <a:r>
              <a:rPr lang="en-US" b="1" dirty="0" smtClean="0"/>
              <a:t>Certification </a:t>
            </a:r>
            <a:r>
              <a:rPr lang="en-US" b="1" dirty="0" smtClean="0"/>
              <a:t>methods </a:t>
            </a:r>
            <a:r>
              <a:rPr lang="en-US" dirty="0" smtClean="0"/>
              <a:t>that verify that transactions meet given </a:t>
            </a:r>
            <a:r>
              <a:rPr lang="en-US" dirty="0" smtClean="0"/>
              <a:t>integrity constraints</a:t>
            </a:r>
            <a:r>
              <a:rPr lang="en-US" dirty="0" smtClean="0"/>
              <a:t>. Once the program for a transaction is certified</a:t>
            </a:r>
            <a:r>
              <a:rPr lang="en-US" dirty="0" smtClean="0"/>
              <a:t>, the </a:t>
            </a:r>
            <a:r>
              <a:rPr lang="en-US" dirty="0" smtClean="0"/>
              <a:t>integrity constraints do not need to be verified at each </a:t>
            </a:r>
            <a:r>
              <a:rPr lang="en-US" dirty="0" smtClean="0"/>
              <a:t>execution of </a:t>
            </a:r>
            <a:r>
              <a:rPr lang="en-US" dirty="0" smtClean="0"/>
              <a:t>the transaction.</a:t>
            </a:r>
          </a:p>
          <a:p>
            <a:pPr lvl="1"/>
            <a:r>
              <a:rPr lang="en-US" b="1" dirty="0" smtClean="0"/>
              <a:t>Separation </a:t>
            </a:r>
            <a:r>
              <a:rPr lang="en-US" b="1" dirty="0" smtClean="0"/>
              <a:t>of duty rules </a:t>
            </a:r>
            <a:r>
              <a:rPr lang="en-US" dirty="0" smtClean="0"/>
              <a:t>that prevent a user that executes </a:t>
            </a:r>
            <a:r>
              <a:rPr lang="en-US" dirty="0" smtClean="0"/>
              <a:t>transaction from </a:t>
            </a:r>
            <a:r>
              <a:rPr lang="en-US" dirty="0" smtClean="0"/>
              <a:t>certifying it. In general, each transaction is assigned disjoint </a:t>
            </a:r>
            <a:r>
              <a:rPr lang="en-US" dirty="0" smtClean="0"/>
              <a:t>sets of </a:t>
            </a:r>
            <a:r>
              <a:rPr lang="en-US" dirty="0" smtClean="0"/>
              <a:t>users that can certify and execute it, respectively.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Chinese Wall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Brewer and Nash model, </a:t>
            </a:r>
            <a:r>
              <a:rPr lang="en-US" sz="2400" dirty="0" smtClean="0"/>
              <a:t>commonly referred to as the </a:t>
            </a:r>
            <a:r>
              <a:rPr lang="en-US" sz="2400" b="1" dirty="0" smtClean="0"/>
              <a:t>Chinese </a:t>
            </a:r>
            <a:r>
              <a:rPr lang="en-US" sz="2400" b="1" dirty="0" smtClean="0"/>
              <a:t>wall model</a:t>
            </a:r>
            <a:r>
              <a:rPr lang="en-US" sz="2400" b="1" dirty="0" smtClean="0"/>
              <a:t>, </a:t>
            </a:r>
            <a:r>
              <a:rPr lang="en-US" sz="2400" dirty="0" smtClean="0"/>
              <a:t>is designed for use in the commercial sector to eliminate the </a:t>
            </a:r>
            <a:r>
              <a:rPr lang="en-US" sz="2400" dirty="0" smtClean="0"/>
              <a:t>possibility of </a:t>
            </a:r>
            <a:r>
              <a:rPr lang="en-US" sz="2400" dirty="0" smtClean="0"/>
              <a:t>conflicts of interest.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 smtClean="0"/>
              <a:t>achieve this, the model groups </a:t>
            </a:r>
            <a:r>
              <a:rPr lang="en-US" sz="2400" dirty="0" smtClean="0"/>
              <a:t>resources into </a:t>
            </a:r>
            <a:r>
              <a:rPr lang="en-US" sz="2400" dirty="0" smtClean="0"/>
              <a:t>“conflict of interest classes.”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model enforces the restriction </a:t>
            </a:r>
            <a:r>
              <a:rPr lang="en-US" sz="2400" dirty="0" smtClean="0"/>
              <a:t>that each </a:t>
            </a:r>
            <a:r>
              <a:rPr lang="en-US" sz="2400" dirty="0" smtClean="0"/>
              <a:t>user can only access one resource from each conflict of interest class.</a:t>
            </a:r>
          </a:p>
          <a:p>
            <a:pPr lvl="1"/>
            <a:r>
              <a:rPr lang="en-US" sz="2000" dirty="0" smtClean="0"/>
              <a:t>In the financial world, such a model might be used, for instance, to </a:t>
            </a:r>
            <a:r>
              <a:rPr lang="en-US" sz="2000" dirty="0" smtClean="0"/>
              <a:t>prevent market </a:t>
            </a:r>
            <a:r>
              <a:rPr lang="en-US" sz="2000" dirty="0" smtClean="0"/>
              <a:t>analysts from receiving insider information from one company </a:t>
            </a:r>
            <a:r>
              <a:rPr lang="en-US" sz="2000" dirty="0" smtClean="0"/>
              <a:t>and using </a:t>
            </a:r>
            <a:r>
              <a:rPr lang="en-US" sz="2000" dirty="0" smtClean="0"/>
              <a:t>that information to provide advice to that company’s competitor.</a:t>
            </a:r>
          </a:p>
          <a:p>
            <a:r>
              <a:rPr lang="en-US" sz="2400" dirty="0" smtClean="0"/>
              <a:t>Such a policy might be implemented on computer systems to </a:t>
            </a:r>
            <a:r>
              <a:rPr lang="en-US" sz="2400" dirty="0" smtClean="0"/>
              <a:t>regulate users</a:t>
            </a:r>
            <a:r>
              <a:rPr lang="en-US" sz="2400" dirty="0" smtClean="0"/>
              <a:t>’ access to sensitive or proprietary data.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role-based access control </a:t>
            </a:r>
            <a:r>
              <a:rPr lang="en-US" b="1" dirty="0" smtClean="0"/>
              <a:t>(RBAC) </a:t>
            </a:r>
            <a:r>
              <a:rPr lang="en-US" dirty="0" smtClean="0"/>
              <a:t>model </a:t>
            </a:r>
            <a:r>
              <a:rPr lang="en-US" dirty="0" smtClean="0"/>
              <a:t>can be viewed as an evolution of </a:t>
            </a:r>
            <a:r>
              <a:rPr lang="en-US" dirty="0" smtClean="0"/>
              <a:t>the notion </a:t>
            </a:r>
            <a:r>
              <a:rPr lang="en-US" dirty="0" smtClean="0"/>
              <a:t>of group-based permissions in file systems.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/>
              <a:t>RBAC system </a:t>
            </a:r>
            <a:r>
              <a:rPr lang="en-US" dirty="0" smtClean="0"/>
              <a:t>is defined </a:t>
            </a:r>
            <a:r>
              <a:rPr lang="en-US" dirty="0" smtClean="0"/>
              <a:t>with respect to an organization, such as company, a set of resources</a:t>
            </a:r>
            <a:r>
              <a:rPr lang="en-US" dirty="0" smtClean="0"/>
              <a:t>, such </a:t>
            </a:r>
            <a:r>
              <a:rPr lang="en-US" dirty="0" smtClean="0"/>
              <a:t>as documents, print services, and network services, and a set of users</a:t>
            </a:r>
            <a:r>
              <a:rPr lang="en-US" dirty="0" smtClean="0"/>
              <a:t>, such </a:t>
            </a:r>
            <a:r>
              <a:rPr lang="en-US" dirty="0" smtClean="0"/>
              <a:t>as employees, suppliers, and customers.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99" y="3733800"/>
            <a:ext cx="38433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6553200"/>
            <a:ext cx="1763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U.S. Navy image in the public domain.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Security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security  policy </a:t>
            </a:r>
            <a:r>
              <a:rPr lang="en-US" dirty="0" smtClean="0"/>
              <a:t>is </a:t>
            </a:r>
            <a:r>
              <a:rPr lang="en-US" dirty="0" smtClean="0"/>
              <a:t>a well-defined set of rules that include the </a:t>
            </a:r>
            <a:r>
              <a:rPr lang="en-US" dirty="0" smtClean="0"/>
              <a:t>following: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Subjects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the agents who interact with the system, which could </a:t>
            </a:r>
            <a:r>
              <a:rPr lang="en-US" dirty="0" smtClean="0"/>
              <a:t>be defined </a:t>
            </a:r>
            <a:r>
              <a:rPr lang="en-US" dirty="0" smtClean="0"/>
              <a:t>in terms of specific individuals or in terms of roles or </a:t>
            </a:r>
            <a:r>
              <a:rPr lang="en-US" dirty="0" smtClean="0"/>
              <a:t>ranks that </a:t>
            </a:r>
            <a:r>
              <a:rPr lang="en-US" dirty="0" smtClean="0"/>
              <a:t>groups of individuals might hold within an organization. </a:t>
            </a:r>
            <a:endParaRPr lang="en-US" dirty="0" smtClean="0"/>
          </a:p>
          <a:p>
            <a:pPr lvl="1"/>
            <a:r>
              <a:rPr lang="en-US" dirty="0" smtClean="0"/>
              <a:t>Individuals could </a:t>
            </a:r>
            <a:r>
              <a:rPr lang="en-US" dirty="0" smtClean="0"/>
              <a:t>be identified by their names or by their job titles, </a:t>
            </a:r>
            <a:r>
              <a:rPr lang="en-US" dirty="0" smtClean="0"/>
              <a:t>like President</a:t>
            </a:r>
            <a:r>
              <a:rPr lang="en-US" dirty="0" smtClean="0"/>
              <a:t>, CEO, or CFO. Groups could be defined using terms </a:t>
            </a:r>
            <a:r>
              <a:rPr lang="en-US" dirty="0" smtClean="0"/>
              <a:t>such as </a:t>
            </a:r>
            <a:r>
              <a:rPr lang="en-US" dirty="0" smtClean="0"/>
              <a:t>users, administrators, generals, majors, faculty, deans, managers</a:t>
            </a:r>
            <a:r>
              <a:rPr lang="en-US" dirty="0" smtClean="0"/>
              <a:t>, and </a:t>
            </a:r>
            <a:r>
              <a:rPr lang="en-US" dirty="0" smtClean="0"/>
              <a:t>administrative assistants. This category also includes outsiders</a:t>
            </a:r>
            <a:r>
              <a:rPr lang="en-US" dirty="0" smtClean="0"/>
              <a:t>, such </a:t>
            </a:r>
            <a:r>
              <a:rPr lang="en-US" dirty="0" smtClean="0"/>
              <a:t>as attackers and guests.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Objects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the informational and computational resources that a </a:t>
            </a:r>
            <a:r>
              <a:rPr lang="en-US" dirty="0" smtClean="0"/>
              <a:t>security policy </a:t>
            </a:r>
            <a:r>
              <a:rPr lang="en-US" dirty="0" smtClean="0"/>
              <a:t>is designed to protect and manage. </a:t>
            </a:r>
            <a:endParaRPr lang="en-US" dirty="0" smtClean="0"/>
          </a:p>
          <a:p>
            <a:pPr lvl="1"/>
            <a:r>
              <a:rPr lang="en-US" dirty="0" smtClean="0"/>
              <a:t>Examples include </a:t>
            </a:r>
            <a:r>
              <a:rPr lang="en-US" dirty="0" smtClean="0"/>
              <a:t>critical documents, files, and databases, and </a:t>
            </a:r>
            <a:r>
              <a:rPr lang="en-US" dirty="0" smtClean="0"/>
              <a:t>computational resources </a:t>
            </a:r>
            <a:r>
              <a:rPr lang="en-US" dirty="0" smtClean="0"/>
              <a:t>include servers, workstations, and software.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Actions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the things that subjects may or may not do with respect </a:t>
            </a:r>
            <a:r>
              <a:rPr lang="en-US" dirty="0" smtClean="0"/>
              <a:t>to the </a:t>
            </a:r>
            <a:r>
              <a:rPr lang="en-US" dirty="0" smtClean="0"/>
              <a:t>objects. </a:t>
            </a:r>
            <a:endParaRPr lang="en-US" dirty="0" smtClean="0"/>
          </a:p>
          <a:p>
            <a:pPr lvl="1"/>
            <a:r>
              <a:rPr lang="en-US" dirty="0" smtClean="0"/>
              <a:t>Examples </a:t>
            </a:r>
            <a:r>
              <a:rPr lang="en-US" dirty="0" smtClean="0"/>
              <a:t>include the reading and writing of documents</a:t>
            </a:r>
            <a:r>
              <a:rPr lang="en-US" dirty="0" smtClean="0"/>
              <a:t>, updating </a:t>
            </a:r>
            <a:r>
              <a:rPr lang="en-US" dirty="0" smtClean="0"/>
              <a:t>software on a web server, and accessing the contents of </a:t>
            </a:r>
            <a:r>
              <a:rPr lang="en-US" dirty="0" smtClean="0"/>
              <a:t>a database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Permissions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mappings between subjects, actions, and objects, </a:t>
            </a:r>
            <a:r>
              <a:rPr lang="en-US" dirty="0" smtClean="0"/>
              <a:t>which clearly </a:t>
            </a:r>
            <a:r>
              <a:rPr lang="en-US" dirty="0" smtClean="0"/>
              <a:t>state what kinds of actions are allowed or disallowed.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Protections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the specific security features or rules that are included </a:t>
            </a:r>
            <a:r>
              <a:rPr lang="en-US" dirty="0" smtClean="0"/>
              <a:t>in the </a:t>
            </a:r>
            <a:r>
              <a:rPr lang="en-US" dirty="0" smtClean="0"/>
              <a:t>policy to help achieve particular security goals, such as confidentiality</a:t>
            </a:r>
            <a:r>
              <a:rPr lang="en-US" dirty="0" smtClean="0"/>
              <a:t>, integrity</a:t>
            </a:r>
            <a:r>
              <a:rPr lang="en-US" dirty="0" smtClean="0"/>
              <a:t>, availability, or anonymity.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RBAC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91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user </a:t>
            </a:r>
            <a:r>
              <a:rPr lang="en-US" sz="2000" dirty="0" smtClean="0"/>
              <a:t>is an entity that wishes to access resources of the </a:t>
            </a:r>
            <a:r>
              <a:rPr lang="en-US" sz="2000" dirty="0" smtClean="0"/>
              <a:t>organization to </a:t>
            </a:r>
            <a:r>
              <a:rPr lang="en-US" sz="2000" dirty="0" smtClean="0"/>
              <a:t>perform a task. Usually, users are actual human users, </a:t>
            </a:r>
            <a:r>
              <a:rPr lang="en-US" sz="2000" dirty="0" smtClean="0"/>
              <a:t>but a </a:t>
            </a:r>
            <a:r>
              <a:rPr lang="en-US" sz="2000" dirty="0" smtClean="0"/>
              <a:t>user can also be a machine or </a:t>
            </a:r>
            <a:r>
              <a:rPr lang="en-US" sz="2000" dirty="0" smtClean="0"/>
              <a:t>application.</a:t>
            </a:r>
            <a:endParaRPr lang="en-US" sz="2000" dirty="0" smtClean="0"/>
          </a:p>
          <a:p>
            <a:r>
              <a:rPr lang="en-US" sz="2000" dirty="0" smtClean="0"/>
              <a:t> A </a:t>
            </a:r>
            <a:r>
              <a:rPr lang="en-US" sz="2000" b="1" dirty="0" smtClean="0"/>
              <a:t>role </a:t>
            </a:r>
            <a:r>
              <a:rPr lang="en-US" sz="2000" dirty="0" smtClean="0"/>
              <a:t>is defined as a collection of users with similar functions </a:t>
            </a:r>
            <a:r>
              <a:rPr lang="en-US" sz="2000" dirty="0" smtClean="0"/>
              <a:t>and responsibilities </a:t>
            </a:r>
            <a:r>
              <a:rPr lang="en-US" sz="2000" dirty="0" smtClean="0"/>
              <a:t>in the organization. Examples of roles in a </a:t>
            </a:r>
            <a:r>
              <a:rPr lang="en-US" sz="2000" dirty="0" smtClean="0"/>
              <a:t>university may </a:t>
            </a:r>
            <a:r>
              <a:rPr lang="en-US" sz="2000" dirty="0" smtClean="0"/>
              <a:t>include “student,” “alum,” “faculty,” “dean,” “staff,” and “contractor</a:t>
            </a:r>
            <a:r>
              <a:rPr lang="en-US" sz="2000" dirty="0" smtClean="0"/>
              <a:t>.” In </a:t>
            </a:r>
            <a:r>
              <a:rPr lang="en-US" sz="2000" dirty="0" smtClean="0"/>
              <a:t>general, a user may have multiple roles. </a:t>
            </a:r>
          </a:p>
          <a:p>
            <a:pPr lvl="1"/>
            <a:r>
              <a:rPr lang="en-US" sz="1600" dirty="0" smtClean="0"/>
              <a:t>Roles and their functions are often specified in the written </a:t>
            </a:r>
            <a:r>
              <a:rPr lang="en-US" sz="1600" dirty="0" smtClean="0"/>
              <a:t>documents of </a:t>
            </a:r>
            <a:r>
              <a:rPr lang="en-US" sz="1600" dirty="0" smtClean="0"/>
              <a:t>the </a:t>
            </a:r>
            <a:r>
              <a:rPr lang="en-US" sz="1600" dirty="0" smtClean="0"/>
              <a:t>organization.</a:t>
            </a:r>
          </a:p>
          <a:p>
            <a:pPr lvl="1"/>
            <a:r>
              <a:rPr lang="en-US" sz="1600" dirty="0" smtClean="0"/>
              <a:t>The assignment of </a:t>
            </a:r>
            <a:r>
              <a:rPr lang="en-US" sz="1600" dirty="0" smtClean="0"/>
              <a:t>users to roles follows resolutions by the organization, such </a:t>
            </a:r>
            <a:r>
              <a:rPr lang="en-US" sz="1600" dirty="0" smtClean="0"/>
              <a:t>as employment </a:t>
            </a:r>
            <a:r>
              <a:rPr lang="en-US" sz="1600" dirty="0" smtClean="0"/>
              <a:t>actions (e.g., </a:t>
            </a:r>
            <a:r>
              <a:rPr lang="en-US" sz="1600" dirty="0" smtClean="0"/>
              <a:t>hiring </a:t>
            </a:r>
            <a:r>
              <a:rPr lang="en-US" sz="1600" dirty="0" smtClean="0"/>
              <a:t>and resignation) </a:t>
            </a:r>
            <a:r>
              <a:rPr lang="en-US" sz="1600" dirty="0" smtClean="0"/>
              <a:t>and academic </a:t>
            </a:r>
            <a:r>
              <a:rPr lang="en-US" sz="1600" dirty="0" smtClean="0"/>
              <a:t>actions (e.g., </a:t>
            </a:r>
            <a:r>
              <a:rPr lang="en-US" sz="1600" dirty="0" smtClean="0"/>
              <a:t>admission and graduation).</a:t>
            </a:r>
            <a:endParaRPr lang="en-US" sz="1600" dirty="0" smtClean="0"/>
          </a:p>
          <a:p>
            <a:r>
              <a:rPr lang="en-US" sz="2000" dirty="0" smtClean="0"/>
              <a:t> A </a:t>
            </a:r>
            <a:r>
              <a:rPr lang="en-US" sz="2000" b="1" dirty="0" smtClean="0"/>
              <a:t>permission </a:t>
            </a:r>
            <a:r>
              <a:rPr lang="en-US" sz="2000" dirty="0" smtClean="0"/>
              <a:t>describes an allowed method of access to a resource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1600" dirty="0" smtClean="0"/>
              <a:t>More specifically, a permission consists of an operation performed </a:t>
            </a:r>
            <a:r>
              <a:rPr lang="en-US" sz="1600" dirty="0" smtClean="0"/>
              <a:t>on an </a:t>
            </a:r>
            <a:r>
              <a:rPr lang="en-US" sz="1600" dirty="0" smtClean="0"/>
              <a:t>object, such as “read a file” or “open a network connection.” </a:t>
            </a:r>
            <a:r>
              <a:rPr lang="en-US" sz="1600" dirty="0" smtClean="0"/>
              <a:t>Each role </a:t>
            </a:r>
            <a:r>
              <a:rPr lang="en-US" sz="1600" dirty="0" smtClean="0"/>
              <a:t>has an associated set of permissions.</a:t>
            </a:r>
          </a:p>
          <a:p>
            <a:r>
              <a:rPr lang="en-US" sz="2000" dirty="0" smtClean="0"/>
              <a:t> A </a:t>
            </a:r>
            <a:r>
              <a:rPr lang="en-US" sz="2000" b="1" dirty="0" smtClean="0"/>
              <a:t>session </a:t>
            </a:r>
            <a:r>
              <a:rPr lang="en-US" sz="2000" dirty="0" smtClean="0"/>
              <a:t>consists of the activation of a subset of the roles of a </a:t>
            </a:r>
            <a:r>
              <a:rPr lang="en-US" sz="2000" dirty="0" smtClean="0"/>
              <a:t>user for </a:t>
            </a:r>
            <a:r>
              <a:rPr lang="en-US" sz="2000" dirty="0" smtClean="0"/>
              <a:t>the purpose of performing a certain task. </a:t>
            </a:r>
            <a:endParaRPr lang="en-US" sz="2000" dirty="0" smtClean="0"/>
          </a:p>
          <a:p>
            <a:pPr lvl="1"/>
            <a:r>
              <a:rPr lang="en-US" sz="1600" dirty="0" smtClean="0"/>
              <a:t>For </a:t>
            </a:r>
            <a:r>
              <a:rPr lang="en-US" sz="1600" dirty="0" smtClean="0"/>
              <a:t>example, a </a:t>
            </a:r>
            <a:r>
              <a:rPr lang="en-US" sz="1600" dirty="0" smtClean="0"/>
              <a:t>laptop user </a:t>
            </a:r>
            <a:r>
              <a:rPr lang="en-US" sz="1600" dirty="0" smtClean="0"/>
              <a:t>may create a session with the administrator role to install a </a:t>
            </a:r>
            <a:r>
              <a:rPr lang="en-US" sz="1600" dirty="0" smtClean="0"/>
              <a:t>new program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lvl="1"/>
            <a:r>
              <a:rPr lang="en-US" sz="1600" dirty="0" smtClean="0"/>
              <a:t>Sessions </a:t>
            </a:r>
            <a:r>
              <a:rPr lang="en-US" sz="1600" dirty="0" smtClean="0"/>
              <a:t>support </a:t>
            </a:r>
            <a:r>
              <a:rPr lang="en-US" sz="1600" dirty="0" smtClean="0"/>
              <a:t>the principle </a:t>
            </a:r>
            <a:r>
              <a:rPr lang="en-US" sz="1600" dirty="0" smtClean="0"/>
              <a:t>of least </a:t>
            </a:r>
            <a:r>
              <a:rPr lang="en-US" sz="1600" dirty="0" smtClean="0"/>
              <a:t>privilege.</a:t>
            </a:r>
            <a:endParaRPr lang="en-GB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RBAC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role-based access control model, roles can be structured in a </a:t>
            </a:r>
            <a:r>
              <a:rPr lang="en-US" dirty="0" smtClean="0"/>
              <a:t>hierarchy similar </a:t>
            </a:r>
            <a:r>
              <a:rPr lang="en-US" dirty="0" smtClean="0"/>
              <a:t>to an organization chart.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formally, we define a partial </a:t>
            </a:r>
            <a:r>
              <a:rPr lang="en-US" dirty="0" smtClean="0"/>
              <a:t>order among </a:t>
            </a:r>
            <a:r>
              <a:rPr lang="en-US" dirty="0" smtClean="0"/>
              <a:t>roles by saying that a role R1 </a:t>
            </a:r>
            <a:r>
              <a:rPr lang="en-US" b="1" dirty="0" smtClean="0"/>
              <a:t>inherits role R2, </a:t>
            </a:r>
            <a:r>
              <a:rPr lang="en-US" dirty="0" smtClean="0"/>
              <a:t>which is denoted</a:t>
            </a:r>
          </a:p>
          <a:p>
            <a:pPr>
              <a:buNone/>
            </a:pPr>
            <a:r>
              <a:rPr lang="en-US" dirty="0" smtClean="0"/>
              <a:t>					R1 </a:t>
            </a:r>
            <a:r>
              <a:rPr lang="en-US" u="sng" dirty="0" smtClean="0"/>
              <a:t>&gt;</a:t>
            </a:r>
            <a:r>
              <a:rPr lang="en-US" dirty="0" smtClean="0"/>
              <a:t> R2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if </a:t>
            </a:r>
            <a:r>
              <a:rPr lang="en-US" dirty="0" smtClean="0"/>
              <a:t>R1 includes all permissions of R2 and R2 includes all users of R1. </a:t>
            </a:r>
            <a:endParaRPr lang="en-US" dirty="0" smtClean="0"/>
          </a:p>
          <a:p>
            <a:r>
              <a:rPr lang="en-US" dirty="0" smtClean="0"/>
              <a:t>When R1 </a:t>
            </a:r>
            <a:r>
              <a:rPr lang="en-US" u="sng" dirty="0" smtClean="0"/>
              <a:t>&gt;</a:t>
            </a:r>
            <a:r>
              <a:rPr lang="en-US" dirty="0" smtClean="0"/>
              <a:t> R2</a:t>
            </a:r>
            <a:r>
              <a:rPr lang="en-US" dirty="0" smtClean="0"/>
              <a:t>, we also say that role R1 is </a:t>
            </a:r>
            <a:r>
              <a:rPr lang="en-US" b="1" dirty="0" smtClean="0"/>
              <a:t>senior </a:t>
            </a:r>
            <a:r>
              <a:rPr lang="en-US" dirty="0" smtClean="0"/>
              <a:t>to role R2 and that role R2 </a:t>
            </a:r>
            <a:r>
              <a:rPr lang="en-US" dirty="0" smtClean="0"/>
              <a:t>is </a:t>
            </a:r>
            <a:r>
              <a:rPr lang="en-US" b="1" dirty="0" smtClean="0"/>
              <a:t>junior </a:t>
            </a:r>
            <a:r>
              <a:rPr lang="en-US" dirty="0" smtClean="0"/>
              <a:t>to role R1.</a:t>
            </a:r>
          </a:p>
          <a:p>
            <a:pPr lvl="1"/>
            <a:r>
              <a:rPr lang="en-US" dirty="0" smtClean="0"/>
              <a:t>For example, in a company, the role “manager” inherits the role “employee</a:t>
            </a:r>
            <a:r>
              <a:rPr lang="en-US" dirty="0" smtClean="0"/>
              <a:t>” and </a:t>
            </a:r>
            <a:r>
              <a:rPr lang="en-US" dirty="0" smtClean="0"/>
              <a:t>the role “vice president” inherits the role “manager.” </a:t>
            </a:r>
            <a:endParaRPr lang="en-US" dirty="0" smtClean="0"/>
          </a:p>
          <a:p>
            <a:pPr lvl="1"/>
            <a:r>
              <a:rPr lang="en-US" dirty="0" smtClean="0"/>
              <a:t>Also, in </a:t>
            </a:r>
            <a:r>
              <a:rPr lang="en-US" dirty="0" smtClean="0"/>
              <a:t>a university, the roles “undergraduate student” and “graduate student</a:t>
            </a:r>
            <a:r>
              <a:rPr lang="en-US" dirty="0" smtClean="0"/>
              <a:t>” inherit </a:t>
            </a:r>
            <a:r>
              <a:rPr lang="en-US" dirty="0" smtClean="0"/>
              <a:t>the role “student.”</a:t>
            </a: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Role Hierarchy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371600"/>
            <a:ext cx="72819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security model </a:t>
            </a:r>
            <a:r>
              <a:rPr lang="en-US" dirty="0" smtClean="0"/>
              <a:t>is an abstraction that provides a conceptual language </a:t>
            </a:r>
            <a:r>
              <a:rPr lang="en-US" dirty="0" smtClean="0"/>
              <a:t>for administrators </a:t>
            </a:r>
            <a:r>
              <a:rPr lang="en-US" dirty="0" smtClean="0"/>
              <a:t>to specify security policies. </a:t>
            </a:r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 smtClean="0"/>
              <a:t>, security models </a:t>
            </a:r>
            <a:r>
              <a:rPr lang="en-US" dirty="0" smtClean="0"/>
              <a:t>define hierarchies </a:t>
            </a:r>
            <a:r>
              <a:rPr lang="en-US" dirty="0" smtClean="0"/>
              <a:t>of access or modification rights that members of an </a:t>
            </a:r>
            <a:r>
              <a:rPr lang="en-US" dirty="0" smtClean="0"/>
              <a:t>organization can </a:t>
            </a:r>
            <a:r>
              <a:rPr lang="en-US" dirty="0" smtClean="0"/>
              <a:t>have, so that subjects in an organization can easily be granted </a:t>
            </a:r>
            <a:r>
              <a:rPr lang="en-US" dirty="0" smtClean="0"/>
              <a:t>specific rights </a:t>
            </a:r>
            <a:r>
              <a:rPr lang="en-US" dirty="0" smtClean="0"/>
              <a:t>based on the position of these rights in the hierarchy. </a:t>
            </a:r>
            <a:endParaRPr lang="en-US" dirty="0" smtClean="0"/>
          </a:p>
          <a:p>
            <a:r>
              <a:rPr lang="en-US" dirty="0" smtClean="0"/>
              <a:t>Examples include </a:t>
            </a:r>
            <a:r>
              <a:rPr lang="en-US" dirty="0" smtClean="0"/>
              <a:t>military classifications of access rights for documents based </a:t>
            </a:r>
            <a:r>
              <a:rPr lang="en-US" dirty="0" smtClean="0"/>
              <a:t>on concepts </a:t>
            </a:r>
            <a:r>
              <a:rPr lang="en-US" dirty="0" smtClean="0"/>
              <a:t>like “unclassified,” “confidential,” “secret,” and “top secret.”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3733"/>
            <a:ext cx="2667000" cy="348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05600" y="5943600"/>
            <a:ext cx="2066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U.S. government image in the public domain.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Discretionary </a:t>
            </a:r>
            <a:r>
              <a:rPr lang="en-US" dirty="0" smtClean="0"/>
              <a:t>Access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Discretionary </a:t>
            </a:r>
            <a:r>
              <a:rPr lang="en-US" b="1" dirty="0" smtClean="0"/>
              <a:t>access control, </a:t>
            </a:r>
            <a:r>
              <a:rPr lang="en-US" dirty="0" smtClean="0"/>
              <a:t>or</a:t>
            </a:r>
            <a:r>
              <a:rPr lang="en-US" b="1" dirty="0" smtClean="0"/>
              <a:t> DAC, </a:t>
            </a:r>
            <a:r>
              <a:rPr lang="en-US" dirty="0" smtClean="0"/>
              <a:t>refers to a </a:t>
            </a:r>
            <a:r>
              <a:rPr lang="en-US" dirty="0" smtClean="0"/>
              <a:t>scheme where </a:t>
            </a:r>
            <a:r>
              <a:rPr lang="en-US" dirty="0" smtClean="0"/>
              <a:t>users are given the ability to determine the permissions </a:t>
            </a:r>
            <a:r>
              <a:rPr lang="en-US" dirty="0" smtClean="0"/>
              <a:t>governing access </a:t>
            </a:r>
            <a:r>
              <a:rPr lang="en-US" dirty="0" smtClean="0"/>
              <a:t>to their own files. </a:t>
            </a:r>
            <a:endParaRPr lang="en-US" dirty="0" smtClean="0"/>
          </a:p>
          <a:p>
            <a:pPr lvl="1"/>
            <a:r>
              <a:rPr lang="en-US" dirty="0" smtClean="0"/>
              <a:t>DAC </a:t>
            </a:r>
            <a:r>
              <a:rPr lang="en-US" dirty="0" smtClean="0"/>
              <a:t>typically features the concept of both </a:t>
            </a:r>
            <a:r>
              <a:rPr lang="en-US" dirty="0" smtClean="0"/>
              <a:t>users and </a:t>
            </a:r>
            <a:r>
              <a:rPr lang="en-US" dirty="0" smtClean="0"/>
              <a:t>groups, and allows users to set access-control measures in terms </a:t>
            </a:r>
            <a:r>
              <a:rPr lang="en-US" dirty="0" smtClean="0"/>
              <a:t>of these </a:t>
            </a:r>
            <a:r>
              <a:rPr lang="en-US" dirty="0" smtClean="0"/>
              <a:t>categories.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addition, DAC schemes allow users to grant </a:t>
            </a:r>
            <a:r>
              <a:rPr lang="en-US" dirty="0" smtClean="0"/>
              <a:t>privileges on </a:t>
            </a:r>
            <a:r>
              <a:rPr lang="en-US" dirty="0" smtClean="0"/>
              <a:t>resources to other users on the same system.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Mandatory Access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Mandatory </a:t>
            </a:r>
            <a:r>
              <a:rPr lang="en-US" b="1" dirty="0" smtClean="0"/>
              <a:t>access control </a:t>
            </a:r>
            <a:r>
              <a:rPr lang="en-US" dirty="0" smtClean="0"/>
              <a:t>is a more restrictive scheme </a:t>
            </a:r>
            <a:r>
              <a:rPr lang="en-US" dirty="0" smtClean="0"/>
              <a:t>that does </a:t>
            </a:r>
            <a:r>
              <a:rPr lang="en-US" dirty="0" smtClean="0"/>
              <a:t>not allow users to define permissions on files, regardless of ownership</a:t>
            </a:r>
            <a:r>
              <a:rPr lang="en-US" dirty="0" smtClean="0"/>
              <a:t>. Instead</a:t>
            </a:r>
            <a:r>
              <a:rPr lang="en-US" dirty="0" smtClean="0"/>
              <a:t>, security decisions are made by a central policy administrator. </a:t>
            </a:r>
            <a:endParaRPr lang="en-US" dirty="0" smtClean="0"/>
          </a:p>
          <a:p>
            <a:pPr lvl="1"/>
            <a:r>
              <a:rPr lang="en-US" dirty="0" smtClean="0"/>
              <a:t>Each security </a:t>
            </a:r>
            <a:r>
              <a:rPr lang="en-US" dirty="0" smtClean="0"/>
              <a:t>rule consists of a </a:t>
            </a:r>
            <a:r>
              <a:rPr lang="en-US" b="1" dirty="0" smtClean="0"/>
              <a:t>subject, </a:t>
            </a:r>
            <a:r>
              <a:rPr lang="en-US" dirty="0" smtClean="0"/>
              <a:t>which represents the party </a:t>
            </a:r>
            <a:r>
              <a:rPr lang="en-US" dirty="0" smtClean="0"/>
              <a:t>attempting to </a:t>
            </a:r>
            <a:r>
              <a:rPr lang="en-US" dirty="0" smtClean="0"/>
              <a:t>gain access, an </a:t>
            </a:r>
            <a:r>
              <a:rPr lang="en-US" b="1" dirty="0" smtClean="0"/>
              <a:t>object, </a:t>
            </a:r>
            <a:r>
              <a:rPr lang="en-US" dirty="0" smtClean="0"/>
              <a:t>referring to the resource being accessed, and </a:t>
            </a:r>
            <a:r>
              <a:rPr lang="en-US" dirty="0" smtClean="0"/>
              <a:t>a series </a:t>
            </a:r>
            <a:r>
              <a:rPr lang="en-US" dirty="0" smtClean="0"/>
              <a:t>of permissions that define the extent to which that resource can </a:t>
            </a:r>
            <a:r>
              <a:rPr lang="en-US" dirty="0" smtClean="0"/>
              <a:t>be accessed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smtClean="0"/>
              <a:t>Security-Enhanced </a:t>
            </a:r>
            <a:r>
              <a:rPr lang="en-US" b="1" dirty="0" smtClean="0"/>
              <a:t>Linux (</a:t>
            </a:r>
            <a:r>
              <a:rPr lang="en-US" b="1" dirty="0" err="1" smtClean="0"/>
              <a:t>SELinux</a:t>
            </a:r>
            <a:r>
              <a:rPr lang="en-US" b="1" dirty="0" smtClean="0"/>
              <a:t>) </a:t>
            </a:r>
            <a:r>
              <a:rPr lang="en-US" dirty="0" smtClean="0"/>
              <a:t>incorporates </a:t>
            </a:r>
            <a:r>
              <a:rPr lang="en-US" dirty="0" smtClean="0"/>
              <a:t>mandatory access control.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trust management system </a:t>
            </a:r>
            <a:r>
              <a:rPr lang="en-US" dirty="0" smtClean="0"/>
              <a:t>is a formal framework for specifying </a:t>
            </a:r>
            <a:r>
              <a:rPr lang="en-US" dirty="0" smtClean="0"/>
              <a:t>security policy </a:t>
            </a:r>
            <a:r>
              <a:rPr lang="en-US" dirty="0" smtClean="0"/>
              <a:t>in a precise language, which is usually a type of logic </a:t>
            </a:r>
            <a:r>
              <a:rPr lang="en-US" dirty="0" smtClean="0"/>
              <a:t>or programming </a:t>
            </a:r>
            <a:r>
              <a:rPr lang="en-US" dirty="0" smtClean="0"/>
              <a:t>language, together with a mechanism for ensuring that </a:t>
            </a:r>
            <a:r>
              <a:rPr lang="en-US" dirty="0" smtClean="0"/>
              <a:t>the specified </a:t>
            </a:r>
            <a:r>
              <a:rPr lang="en-US" dirty="0" smtClean="0"/>
              <a:t>policy is enforced.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trust management system consists </a:t>
            </a:r>
            <a:r>
              <a:rPr lang="en-US" dirty="0" smtClean="0"/>
              <a:t>of two </a:t>
            </a:r>
            <a:r>
              <a:rPr lang="en-US" dirty="0" smtClean="0"/>
              <a:t>main </a:t>
            </a:r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policy language </a:t>
            </a:r>
          </a:p>
          <a:p>
            <a:pPr lvl="1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/>
              <a:t>compliance </a:t>
            </a:r>
            <a:r>
              <a:rPr lang="en-US" b="1" dirty="0" smtClean="0"/>
              <a:t>checker</a:t>
            </a:r>
          </a:p>
          <a:p>
            <a:r>
              <a:rPr lang="en-US" dirty="0" smtClean="0"/>
              <a:t>Policy rules </a:t>
            </a:r>
            <a:r>
              <a:rPr lang="en-US" dirty="0" smtClean="0"/>
              <a:t>are specified in the policy language and are enforced by the </a:t>
            </a:r>
            <a:r>
              <a:rPr lang="en-US" dirty="0" smtClean="0"/>
              <a:t>compliance checker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854" y="3505200"/>
            <a:ext cx="22358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Trust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trust management system </a:t>
            </a:r>
            <a:r>
              <a:rPr lang="en-US" dirty="0" smtClean="0"/>
              <a:t>typically has rules describing: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Actions: </a:t>
            </a:r>
            <a:r>
              <a:rPr lang="en-US" dirty="0" smtClean="0"/>
              <a:t>operations with security-related consequences on the system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Principals: </a:t>
            </a:r>
            <a:r>
              <a:rPr lang="en-US" dirty="0" smtClean="0"/>
              <a:t>users, processes, or other entities that can perform </a:t>
            </a:r>
            <a:r>
              <a:rPr lang="en-US" dirty="0" smtClean="0"/>
              <a:t>actions on </a:t>
            </a:r>
            <a:r>
              <a:rPr lang="en-US" dirty="0" smtClean="0"/>
              <a:t>the system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Policies: </a:t>
            </a:r>
            <a:r>
              <a:rPr lang="en-US" dirty="0" smtClean="0"/>
              <a:t>precisely written rules that govern which principals </a:t>
            </a:r>
            <a:r>
              <a:rPr lang="en-US" dirty="0" smtClean="0"/>
              <a:t>are authorized </a:t>
            </a:r>
            <a:r>
              <a:rPr lang="en-US" dirty="0" smtClean="0"/>
              <a:t>to perform which actions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Credentials: </a:t>
            </a:r>
            <a:r>
              <a:rPr lang="en-US" dirty="0" smtClean="0"/>
              <a:t>digitally signed documents that bind principal </a:t>
            </a:r>
            <a:r>
              <a:rPr lang="en-US" dirty="0" smtClean="0"/>
              <a:t>identities to </a:t>
            </a:r>
            <a:r>
              <a:rPr lang="en-US" dirty="0" smtClean="0"/>
              <a:t>allowable actions, including the authority to allow principals </a:t>
            </a:r>
            <a:r>
              <a:rPr lang="en-US" dirty="0" smtClean="0"/>
              <a:t>to delegate </a:t>
            </a:r>
            <a:r>
              <a:rPr lang="en-US" dirty="0" smtClean="0"/>
              <a:t>authority to other principals.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5079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Various </a:t>
            </a:r>
            <a:r>
              <a:rPr lang="en-US" dirty="0" smtClean="0"/>
              <a:t>models </a:t>
            </a:r>
            <a:r>
              <a:rPr lang="en-US" dirty="0" smtClean="0"/>
              <a:t>have been developed </a:t>
            </a:r>
            <a:r>
              <a:rPr lang="en-US" dirty="0" smtClean="0"/>
              <a:t>to </a:t>
            </a:r>
            <a:r>
              <a:rPr lang="en-US" dirty="0" smtClean="0"/>
              <a:t>formalize mechanisms </a:t>
            </a:r>
            <a:r>
              <a:rPr lang="en-US" dirty="0" smtClean="0"/>
              <a:t>to protect the confidentiality and integrity of </a:t>
            </a:r>
            <a:r>
              <a:rPr lang="en-US" dirty="0" smtClean="0"/>
              <a:t>documents stored </a:t>
            </a:r>
            <a:r>
              <a:rPr lang="en-US" dirty="0" smtClean="0"/>
              <a:t>in a computer system</a:t>
            </a:r>
            <a:r>
              <a:rPr lang="en-US" dirty="0" smtClean="0"/>
              <a:t>.</a:t>
            </a:r>
          </a:p>
          <a:p>
            <a:pPr lvl="1"/>
            <a:r>
              <a:rPr lang="it-IT" dirty="0" smtClean="0"/>
              <a:t>The Bell-La Padula (BLP) </a:t>
            </a:r>
            <a:r>
              <a:rPr lang="it-IT" dirty="0" smtClean="0"/>
              <a:t>model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Biba</a:t>
            </a:r>
            <a:r>
              <a:rPr lang="en-US" dirty="0" smtClean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The Low-Watermark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The Clark-Wilson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The Chinese Wall </a:t>
            </a:r>
            <a:r>
              <a:rPr lang="en-US" dirty="0" smtClean="0"/>
              <a:t>model (The </a:t>
            </a:r>
            <a:r>
              <a:rPr lang="en-US" dirty="0" smtClean="0"/>
              <a:t>Brewer and Nash </a:t>
            </a:r>
            <a:r>
              <a:rPr lang="en-US" dirty="0" smtClean="0"/>
              <a:t>model)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100" name="Picture 4" descr="C:\Documents and Settings\goodrich\Local Settings\Temporary Internet Files\Content.IE5\TAQOHR0Z\MP9003905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696198" cy="192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Bell-La </a:t>
            </a:r>
            <a:r>
              <a:rPr lang="en-US" dirty="0" err="1" smtClean="0"/>
              <a:t>Padula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Bell-La </a:t>
            </a:r>
            <a:r>
              <a:rPr lang="en-US" b="1" dirty="0" err="1" smtClean="0"/>
              <a:t>Padula</a:t>
            </a:r>
            <a:r>
              <a:rPr lang="en-US" b="1" dirty="0" smtClean="0"/>
              <a:t> (BLP) model </a:t>
            </a:r>
            <a:r>
              <a:rPr lang="en-US" dirty="0" smtClean="0"/>
              <a:t>is a classic </a:t>
            </a:r>
            <a:r>
              <a:rPr lang="en-US" dirty="0" smtClean="0"/>
              <a:t>mandatory access-control </a:t>
            </a:r>
            <a:r>
              <a:rPr lang="en-US" dirty="0" smtClean="0"/>
              <a:t>model for protecting confidentiality.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BLP model </a:t>
            </a:r>
            <a:r>
              <a:rPr lang="en-US" dirty="0" smtClean="0"/>
              <a:t>is derived </a:t>
            </a:r>
            <a:r>
              <a:rPr lang="en-US" dirty="0" smtClean="0"/>
              <a:t>from the military </a:t>
            </a:r>
            <a:r>
              <a:rPr lang="en-US" b="1" dirty="0" smtClean="0"/>
              <a:t>multilevel security paradigm, </a:t>
            </a:r>
            <a:r>
              <a:rPr lang="en-US" dirty="0" smtClean="0"/>
              <a:t>which has </a:t>
            </a:r>
            <a:r>
              <a:rPr lang="en-US" dirty="0" smtClean="0"/>
              <a:t>been traditionally </a:t>
            </a:r>
            <a:r>
              <a:rPr lang="en-US" dirty="0" smtClean="0"/>
              <a:t>used in military organizations for document classification </a:t>
            </a:r>
            <a:r>
              <a:rPr lang="en-US" dirty="0" smtClean="0"/>
              <a:t>and personnel </a:t>
            </a:r>
            <a:r>
              <a:rPr lang="en-US" dirty="0" smtClean="0"/>
              <a:t>clearance.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D996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2114</Words>
  <Application>Microsoft Office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Policy, Models, and Trust</vt:lpstr>
      <vt:lpstr>Security Policy</vt:lpstr>
      <vt:lpstr>Security Models</vt:lpstr>
      <vt:lpstr>Discretionary Access Control</vt:lpstr>
      <vt:lpstr>Mandatory Access Control</vt:lpstr>
      <vt:lpstr>Trust Management</vt:lpstr>
      <vt:lpstr>Trust Management Systems</vt:lpstr>
      <vt:lpstr>Access Control Models</vt:lpstr>
      <vt:lpstr>The Bell-La Padula Model</vt:lpstr>
      <vt:lpstr>The Bell-La Padula Model</vt:lpstr>
      <vt:lpstr>Total Orders and Partial Orders</vt:lpstr>
      <vt:lpstr>How the BLP Model Works</vt:lpstr>
      <vt:lpstr>Defining Security Levels Using Categories</vt:lpstr>
      <vt:lpstr>The Biba Model</vt:lpstr>
      <vt:lpstr>The Biba Model Rules</vt:lpstr>
      <vt:lpstr>The Low-Watermark Model</vt:lpstr>
      <vt:lpstr>The Clark-Wilson Model</vt:lpstr>
      <vt:lpstr>The Chinese Wall Model</vt:lpstr>
      <vt:lpstr>Role-Based Access Control</vt:lpstr>
      <vt:lpstr>RBAC Components</vt:lpstr>
      <vt:lpstr>Hierarchical RBAC</vt:lpstr>
      <vt:lpstr>Visualizing Role Hierarchy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Confidentiality</dc:title>
  <dc:creator>Roberto Tamassia</dc:creator>
  <cp:lastModifiedBy>goodrich</cp:lastModifiedBy>
  <cp:revision>155</cp:revision>
  <dcterms:created xsi:type="dcterms:W3CDTF">2010-03-21T23:36:49Z</dcterms:created>
  <dcterms:modified xsi:type="dcterms:W3CDTF">2010-12-09T21:15:02Z</dcterms:modified>
</cp:coreProperties>
</file>