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91" r:id="rId5"/>
    <p:sldId id="259" r:id="rId6"/>
    <p:sldId id="287" r:id="rId7"/>
    <p:sldId id="292" r:id="rId8"/>
    <p:sldId id="293" r:id="rId9"/>
    <p:sldId id="260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A2A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5C773-1577-4911-B448-EB736CAF580A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E912-2CD2-4662-91BA-815634724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DEC-9E85-4EB0-BCA2-B34383921930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3232-A2B8-4552-B777-1605D9DCA9FA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2A1B-2ED5-4610-B1E7-A1729603D4B7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AE07-E9AE-4524-AFC8-A9A8F58A201A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2B91-A570-488B-8A93-FAEC252E3D8B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60F9-DBF0-4710-BA6E-EBFFBC93E608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AC4-6914-4329-9CC7-AB3915F6A492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D6B-B47D-48AA-933B-D6F0DC4CF5D1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1FC-CC94-4BFC-A68A-EB3607AF93A3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8160-627B-4FA1-8200-7A5881BBC705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166-0D72-4139-9D89-6BD6B4663809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DCDF-BC8E-42EF-97F8-9A1107FF635B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Kerberos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4343400" cy="319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84357" y="6477000"/>
            <a:ext cx="6364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Public </a:t>
            </a:r>
            <a:r>
              <a:rPr lang="en-US" sz="1100" dirty="0" smtClean="0"/>
              <a:t>domain image of Heracles and Cerberus. </a:t>
            </a:r>
            <a:r>
              <a:rPr lang="en-US" sz="1100" dirty="0" smtClean="0"/>
              <a:t>From </a:t>
            </a:r>
            <a:r>
              <a:rPr lang="en-US" sz="1100" dirty="0" smtClean="0"/>
              <a:t>an Attic bilingual amphora, 530–520 BC. From Italy (?).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 </a:t>
            </a:r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Kerberos </a:t>
            </a:r>
            <a:r>
              <a:rPr lang="en-US" dirty="0" smtClean="0"/>
              <a:t>has a single point of failure: if the Key </a:t>
            </a:r>
            <a:r>
              <a:rPr lang="en-US" dirty="0" smtClean="0"/>
              <a:t>Distribution Center </a:t>
            </a:r>
            <a:r>
              <a:rPr lang="en-US" dirty="0" smtClean="0"/>
              <a:t>becomes unavailable, the authentication scheme for an entire </a:t>
            </a:r>
            <a:r>
              <a:rPr lang="en-US" dirty="0" smtClean="0"/>
              <a:t>network may </a:t>
            </a:r>
            <a:r>
              <a:rPr lang="en-US" dirty="0" smtClean="0"/>
              <a:t>cease to function. </a:t>
            </a:r>
            <a:endParaRPr lang="en-US" dirty="0" smtClean="0"/>
          </a:p>
          <a:p>
            <a:pPr lvl="1"/>
            <a:r>
              <a:rPr lang="en-US" dirty="0" smtClean="0"/>
              <a:t>Larger </a:t>
            </a:r>
            <a:r>
              <a:rPr lang="en-US" dirty="0" smtClean="0"/>
              <a:t>networks sometimes prevent such </a:t>
            </a:r>
            <a:r>
              <a:rPr lang="en-US" dirty="0" smtClean="0"/>
              <a:t>a scenario </a:t>
            </a:r>
            <a:r>
              <a:rPr lang="en-US" dirty="0" smtClean="0"/>
              <a:t>by having multiple KDCs, or having backup KDCs available </a:t>
            </a:r>
            <a:r>
              <a:rPr lang="en-US" dirty="0" smtClean="0"/>
              <a:t>in case </a:t>
            </a:r>
            <a:r>
              <a:rPr lang="en-US" dirty="0" smtClean="0"/>
              <a:t>of emergency.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an attacker compromises the KDC, </a:t>
            </a:r>
            <a:r>
              <a:rPr lang="en-US" dirty="0" smtClean="0"/>
              <a:t>the authentication </a:t>
            </a:r>
            <a:r>
              <a:rPr lang="en-US" dirty="0" smtClean="0"/>
              <a:t>information of every client and server on the network </a:t>
            </a:r>
            <a:r>
              <a:rPr lang="en-US" dirty="0" smtClean="0"/>
              <a:t>would be </a:t>
            </a:r>
            <a:r>
              <a:rPr lang="en-US" dirty="0" smtClean="0"/>
              <a:t>revealed. </a:t>
            </a:r>
            <a:endParaRPr lang="en-US" dirty="0" smtClean="0"/>
          </a:p>
          <a:p>
            <a:r>
              <a:rPr lang="en-US" dirty="0" smtClean="0"/>
              <a:t>Kerberos </a:t>
            </a:r>
            <a:r>
              <a:rPr lang="en-US" dirty="0" smtClean="0"/>
              <a:t>requires that all participating parties </a:t>
            </a:r>
            <a:r>
              <a:rPr lang="en-US" dirty="0" smtClean="0"/>
              <a:t>have synchronized </a:t>
            </a:r>
            <a:r>
              <a:rPr lang="en-US" dirty="0" smtClean="0"/>
              <a:t>clocks, since time stamps are used.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Kerberos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Kerberos </a:t>
            </a:r>
            <a:r>
              <a:rPr lang="en-US" dirty="0" smtClean="0"/>
              <a:t>is an authentication protocol and a software suite </a:t>
            </a:r>
            <a:r>
              <a:rPr lang="en-US" dirty="0" smtClean="0"/>
              <a:t>implementing this </a:t>
            </a:r>
            <a:r>
              <a:rPr lang="en-US" dirty="0" smtClean="0"/>
              <a:t>protocol. </a:t>
            </a:r>
            <a:endParaRPr lang="en-US" dirty="0" smtClean="0"/>
          </a:p>
          <a:p>
            <a:r>
              <a:rPr lang="en-US" dirty="0" smtClean="0"/>
              <a:t>Kerberos </a:t>
            </a:r>
            <a:r>
              <a:rPr lang="en-US" dirty="0" smtClean="0"/>
              <a:t>uses symmetric cryptography to authenticate </a:t>
            </a:r>
            <a:r>
              <a:rPr lang="en-US" dirty="0" smtClean="0"/>
              <a:t>clients to </a:t>
            </a:r>
            <a:r>
              <a:rPr lang="en-US" dirty="0" smtClean="0"/>
              <a:t>services and vice versa.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example, Windows servers use Kerberos </a:t>
            </a:r>
            <a:r>
              <a:rPr lang="en-US" dirty="0" smtClean="0"/>
              <a:t>as the </a:t>
            </a:r>
            <a:r>
              <a:rPr lang="en-US" dirty="0" smtClean="0"/>
              <a:t>primary authentication mechanism, working in conjunction with </a:t>
            </a:r>
            <a:r>
              <a:rPr lang="en-US" dirty="0" smtClean="0"/>
              <a:t>Active Directory </a:t>
            </a:r>
            <a:r>
              <a:rPr lang="en-US" dirty="0" smtClean="0"/>
              <a:t>to maintain centralized user information.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smtClean="0"/>
              <a:t>possible uses </a:t>
            </a:r>
            <a:r>
              <a:rPr lang="en-US" dirty="0" smtClean="0"/>
              <a:t>of Kerberos </a:t>
            </a:r>
            <a:r>
              <a:rPr lang="en-US" dirty="0" smtClean="0"/>
              <a:t>include allowing users to log into other machines in a </a:t>
            </a:r>
            <a:r>
              <a:rPr lang="en-US" dirty="0" smtClean="0"/>
              <a:t>local-area network</a:t>
            </a:r>
            <a:r>
              <a:rPr lang="en-US" dirty="0" smtClean="0"/>
              <a:t>, authentication for web services, authenticating email client </a:t>
            </a:r>
            <a:r>
              <a:rPr lang="en-US" dirty="0" smtClean="0"/>
              <a:t>and servers</a:t>
            </a:r>
            <a:r>
              <a:rPr lang="en-US" dirty="0" smtClean="0"/>
              <a:t>, and authenticating the use of devices such as printers. </a:t>
            </a:r>
            <a:endParaRPr lang="en-US" dirty="0" smtClean="0"/>
          </a:p>
          <a:p>
            <a:r>
              <a:rPr lang="en-US" dirty="0" smtClean="0"/>
              <a:t>Services using </a:t>
            </a:r>
            <a:r>
              <a:rPr lang="en-US" dirty="0" smtClean="0"/>
              <a:t>Kerberos authentication are commonly referred to as “</a:t>
            </a:r>
            <a:r>
              <a:rPr lang="en-US" dirty="0" err="1" smtClean="0"/>
              <a:t>Kerberized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 </a:t>
            </a:r>
            <a:r>
              <a:rPr lang="en-US" dirty="0" smtClean="0"/>
              <a:t>Tickets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Kerberos uses the concept of a </a:t>
            </a:r>
            <a:r>
              <a:rPr lang="en-US" sz="2400" b="1" dirty="0" smtClean="0"/>
              <a:t>ticket </a:t>
            </a:r>
            <a:r>
              <a:rPr lang="en-US" sz="2400" dirty="0" smtClean="0"/>
              <a:t>as a token that proves the </a:t>
            </a:r>
            <a:r>
              <a:rPr lang="en-US" sz="2400" dirty="0" smtClean="0"/>
              <a:t>identity of </a:t>
            </a:r>
            <a:r>
              <a:rPr lang="en-US" sz="2400" dirty="0" smtClean="0"/>
              <a:t>a user. </a:t>
            </a:r>
            <a:endParaRPr lang="en-US" sz="2400" dirty="0" smtClean="0"/>
          </a:p>
          <a:p>
            <a:r>
              <a:rPr lang="en-US" sz="2400" dirty="0" smtClean="0"/>
              <a:t>Tickets </a:t>
            </a:r>
            <a:r>
              <a:rPr lang="en-US" sz="2400" dirty="0" smtClean="0"/>
              <a:t>are digital documents that store session keys. They </a:t>
            </a:r>
            <a:r>
              <a:rPr lang="en-US" sz="2400" dirty="0" smtClean="0"/>
              <a:t>are typically </a:t>
            </a:r>
            <a:r>
              <a:rPr lang="en-US" sz="2400" dirty="0" smtClean="0"/>
              <a:t>issued during a login session and then can be used instead of </a:t>
            </a:r>
            <a:r>
              <a:rPr lang="en-US" sz="2400" dirty="0" smtClean="0"/>
              <a:t>passwords for </a:t>
            </a:r>
            <a:r>
              <a:rPr lang="en-US" sz="2400" dirty="0" smtClean="0"/>
              <a:t>any </a:t>
            </a:r>
            <a:r>
              <a:rPr lang="en-US" sz="2400" dirty="0" err="1" smtClean="0"/>
              <a:t>Kerberized</a:t>
            </a:r>
            <a:r>
              <a:rPr lang="en-US" sz="2400" dirty="0" smtClean="0"/>
              <a:t> services. During the course of authentication, </a:t>
            </a:r>
            <a:r>
              <a:rPr lang="en-US" sz="2400" dirty="0" smtClean="0"/>
              <a:t>a client </a:t>
            </a:r>
            <a:r>
              <a:rPr lang="en-US" sz="2400" dirty="0" smtClean="0"/>
              <a:t>receives two tickets:</a:t>
            </a:r>
          </a:p>
          <a:p>
            <a:pPr lvl="1"/>
            <a:r>
              <a:rPr lang="en-US" sz="2000" dirty="0" smtClean="0"/>
              <a:t> A </a:t>
            </a:r>
            <a:r>
              <a:rPr lang="en-US" sz="2000" b="1" dirty="0" smtClean="0"/>
              <a:t>ticket-granting ticket (TGT), </a:t>
            </a:r>
            <a:r>
              <a:rPr lang="en-US" sz="2000" dirty="0" smtClean="0"/>
              <a:t>which acts as a global identifier for </a:t>
            </a:r>
            <a:r>
              <a:rPr lang="en-US" sz="2000" dirty="0" smtClean="0"/>
              <a:t>a user </a:t>
            </a:r>
            <a:r>
              <a:rPr lang="en-US" sz="2000" dirty="0" smtClean="0"/>
              <a:t>and a session key</a:t>
            </a:r>
          </a:p>
          <a:p>
            <a:pPr lvl="1"/>
            <a:r>
              <a:rPr lang="en-US" sz="2000" dirty="0" smtClean="0"/>
              <a:t> A </a:t>
            </a:r>
            <a:r>
              <a:rPr lang="en-US" sz="2000" b="1" dirty="0" smtClean="0"/>
              <a:t>service ticket, </a:t>
            </a:r>
            <a:r>
              <a:rPr lang="en-US" sz="2000" dirty="0" smtClean="0"/>
              <a:t>which authenticates a user to a particular service</a:t>
            </a:r>
          </a:p>
          <a:p>
            <a:r>
              <a:rPr lang="en-US" sz="2400" dirty="0" smtClean="0"/>
              <a:t>These tickets include time stamps that indicate an expiration time </a:t>
            </a:r>
            <a:r>
              <a:rPr lang="en-US" sz="2400" dirty="0" smtClean="0"/>
              <a:t>after which </a:t>
            </a:r>
            <a:r>
              <a:rPr lang="en-US" sz="2400" dirty="0" smtClean="0"/>
              <a:t>they become invalid. This expiration time can be set by </a:t>
            </a:r>
            <a:r>
              <a:rPr lang="en-US" sz="2400" dirty="0" smtClean="0"/>
              <a:t>Kerberos administrators </a:t>
            </a:r>
            <a:r>
              <a:rPr lang="en-US" sz="2400" dirty="0" smtClean="0"/>
              <a:t>depending on the service.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 </a:t>
            </a:r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 accomplish secure authentication, Kerberos uses a trusted third </a:t>
            </a:r>
            <a:r>
              <a:rPr lang="en-US" sz="2000" dirty="0" smtClean="0"/>
              <a:t>party known </a:t>
            </a:r>
            <a:r>
              <a:rPr lang="en-US" sz="2000" dirty="0" smtClean="0"/>
              <a:t>as a </a:t>
            </a:r>
            <a:r>
              <a:rPr lang="en-US" sz="2000" b="1" dirty="0" smtClean="0"/>
              <a:t>key distribution center (KDC), </a:t>
            </a:r>
            <a:r>
              <a:rPr lang="en-US" sz="2000" dirty="0" smtClean="0"/>
              <a:t>which is composed of </a:t>
            </a:r>
            <a:r>
              <a:rPr lang="en-US" sz="2000" dirty="0" smtClean="0"/>
              <a:t>two components</a:t>
            </a:r>
            <a:r>
              <a:rPr lang="en-US" sz="2000" dirty="0" smtClean="0"/>
              <a:t>, typically integrated into a single server:</a:t>
            </a:r>
          </a:p>
          <a:p>
            <a:pPr lvl="1"/>
            <a:r>
              <a:rPr lang="en-US" sz="1800" dirty="0" smtClean="0"/>
              <a:t> An </a:t>
            </a:r>
            <a:r>
              <a:rPr lang="en-US" sz="1800" b="1" dirty="0" smtClean="0"/>
              <a:t>authentication server (AS), </a:t>
            </a:r>
            <a:r>
              <a:rPr lang="en-US" sz="1800" dirty="0" smtClean="0"/>
              <a:t>which performs user authentication</a:t>
            </a:r>
          </a:p>
          <a:p>
            <a:pPr lvl="1"/>
            <a:r>
              <a:rPr lang="en-US" sz="1800" dirty="0" smtClean="0"/>
              <a:t> A </a:t>
            </a:r>
            <a:r>
              <a:rPr lang="en-US" sz="1800" b="1" dirty="0" smtClean="0"/>
              <a:t>ticket-granting server (TGS), </a:t>
            </a:r>
            <a:r>
              <a:rPr lang="en-US" sz="1800" dirty="0" smtClean="0"/>
              <a:t>which grants tickets to users</a:t>
            </a:r>
          </a:p>
          <a:p>
            <a:r>
              <a:rPr lang="en-US" sz="2000" dirty="0" smtClean="0"/>
              <a:t>The authentication server keeps a database storing the secret keys of </a:t>
            </a:r>
            <a:r>
              <a:rPr lang="en-US" sz="2000" dirty="0" smtClean="0"/>
              <a:t>the users </a:t>
            </a:r>
            <a:r>
              <a:rPr lang="en-US" sz="2000" dirty="0" smtClean="0"/>
              <a:t>and services. The secret key of a user is typically generated </a:t>
            </a:r>
            <a:r>
              <a:rPr lang="en-US" sz="2000" dirty="0" smtClean="0"/>
              <a:t>by performing </a:t>
            </a:r>
            <a:r>
              <a:rPr lang="en-US" sz="2000" dirty="0" smtClean="0"/>
              <a:t>a one-way hash of the user-provided password. Kerberos </a:t>
            </a:r>
            <a:r>
              <a:rPr lang="en-US" sz="2000" dirty="0" smtClean="0"/>
              <a:t>is designed </a:t>
            </a:r>
            <a:r>
              <a:rPr lang="en-US" sz="2000" dirty="0" smtClean="0"/>
              <a:t>to be modular, so that it can be used with a number of </a:t>
            </a:r>
            <a:r>
              <a:rPr lang="en-US" sz="2000" dirty="0" smtClean="0"/>
              <a:t>encryption protocols</a:t>
            </a:r>
            <a:r>
              <a:rPr lang="en-US" sz="2000" dirty="0" smtClean="0"/>
              <a:t>, with AES </a:t>
            </a:r>
            <a:r>
              <a:rPr lang="en-US" sz="2000" dirty="0" smtClean="0"/>
              <a:t>being </a:t>
            </a:r>
            <a:r>
              <a:rPr lang="en-US" sz="2000" dirty="0" smtClean="0"/>
              <a:t>the default cryptosystem.</a:t>
            </a:r>
          </a:p>
          <a:p>
            <a:r>
              <a:rPr lang="en-US" sz="2000" dirty="0" smtClean="0"/>
              <a:t>Kerberos aims to centralize authentication for an entire </a:t>
            </a:r>
            <a:r>
              <a:rPr lang="en-US" sz="2000" dirty="0" smtClean="0"/>
              <a:t>network—rather than </a:t>
            </a:r>
            <a:r>
              <a:rPr lang="en-US" sz="2000" dirty="0" smtClean="0"/>
              <a:t>storing sensitive authentication information at each user’s machine</a:t>
            </a:r>
            <a:r>
              <a:rPr lang="en-US" sz="2000" dirty="0" smtClean="0"/>
              <a:t>, this </a:t>
            </a:r>
            <a:r>
              <a:rPr lang="en-US" sz="2000" dirty="0" smtClean="0"/>
              <a:t>data is only maintained in one presumably secure location.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Kerberos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6482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client and authentication </a:t>
            </a:r>
            <a:r>
              <a:rPr lang="en-US" dirty="0" smtClean="0"/>
              <a:t>server authenticate </a:t>
            </a:r>
            <a:r>
              <a:rPr lang="en-US" dirty="0" smtClean="0"/>
              <a:t>themselves to each other.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client and </a:t>
            </a:r>
            <a:r>
              <a:rPr lang="en-US" dirty="0" smtClean="0"/>
              <a:t>ticket-granting server </a:t>
            </a:r>
            <a:r>
              <a:rPr lang="en-US" dirty="0" smtClean="0"/>
              <a:t>authenticate themselves to each other.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client and </a:t>
            </a:r>
            <a:r>
              <a:rPr lang="en-US" dirty="0" smtClean="0"/>
              <a:t>requested service </a:t>
            </a:r>
            <a:r>
              <a:rPr lang="en-US" dirty="0" smtClean="0"/>
              <a:t>authenticate themselves to each other, at which point the </a:t>
            </a:r>
            <a:r>
              <a:rPr lang="en-US" dirty="0" smtClean="0"/>
              <a:t>service will </a:t>
            </a:r>
            <a:r>
              <a:rPr lang="en-US" dirty="0" smtClean="0"/>
              <a:t>be provided to the client.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83609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Authentication Details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76793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Authentication Details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799"/>
            <a:ext cx="8564532" cy="470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Authentication Details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87" y="1905000"/>
            <a:ext cx="87283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Kerberos protocol is </a:t>
            </a:r>
            <a:r>
              <a:rPr lang="en-US" dirty="0" smtClean="0"/>
              <a:t>designed to </a:t>
            </a:r>
            <a:r>
              <a:rPr lang="en-US" dirty="0" smtClean="0"/>
              <a:t>be secure even when performed over an insecure network. </a:t>
            </a:r>
            <a:endParaRPr lang="en-US" dirty="0" smtClean="0"/>
          </a:p>
          <a:p>
            <a:r>
              <a:rPr lang="en-US" dirty="0" smtClean="0"/>
              <a:t>Since each transmission </a:t>
            </a:r>
            <a:r>
              <a:rPr lang="en-US" dirty="0" smtClean="0"/>
              <a:t>is encrypted using an appropriate secret </a:t>
            </a:r>
            <a:r>
              <a:rPr lang="en-US" dirty="0" smtClean="0"/>
              <a:t>key, </a:t>
            </a:r>
            <a:r>
              <a:rPr lang="en-US" dirty="0" smtClean="0"/>
              <a:t>an attacker cannot forge a valid ticket to gain </a:t>
            </a:r>
            <a:r>
              <a:rPr lang="en-US" dirty="0" smtClean="0"/>
              <a:t>unauthorized access </a:t>
            </a:r>
            <a:r>
              <a:rPr lang="en-US" dirty="0" smtClean="0"/>
              <a:t>to a service without compromising an encryption key or </a:t>
            </a:r>
            <a:r>
              <a:rPr lang="en-US" dirty="0" smtClean="0"/>
              <a:t>breaking the </a:t>
            </a:r>
            <a:r>
              <a:rPr lang="en-US" dirty="0" smtClean="0"/>
              <a:t>underlying encryption algorithm, which is assumed to be secure. </a:t>
            </a:r>
          </a:p>
          <a:p>
            <a:r>
              <a:rPr lang="en-US" dirty="0" smtClean="0"/>
              <a:t>Kerberos is also </a:t>
            </a:r>
            <a:r>
              <a:rPr lang="en-US" dirty="0" smtClean="0"/>
              <a:t>designed </a:t>
            </a:r>
            <a:r>
              <a:rPr lang="en-US" dirty="0" smtClean="0"/>
              <a:t>to protect against replay attacks, where </a:t>
            </a:r>
            <a:r>
              <a:rPr lang="en-US" dirty="0" smtClean="0"/>
              <a:t>an attacker </a:t>
            </a:r>
            <a:r>
              <a:rPr lang="en-US" dirty="0" smtClean="0"/>
              <a:t>eavesdrops legitimate Kerberos communications and </a:t>
            </a:r>
            <a:r>
              <a:rPr lang="en-US" dirty="0" smtClean="0"/>
              <a:t>retransmits messages </a:t>
            </a:r>
            <a:r>
              <a:rPr lang="en-US" dirty="0" smtClean="0"/>
              <a:t>from an authenticated party to perform unauthorized actions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inclusion of time stamps in Kerberos messages restricts the window </a:t>
            </a:r>
            <a:r>
              <a:rPr lang="en-US" dirty="0" smtClean="0"/>
              <a:t>in which </a:t>
            </a:r>
            <a:r>
              <a:rPr lang="en-US" dirty="0" smtClean="0"/>
              <a:t>an attacker can retransmit </a:t>
            </a:r>
            <a:r>
              <a:rPr lang="en-US" dirty="0" smtClean="0"/>
              <a:t>messages. 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ickets may contain the IP addresses associated with the authenticated party to prevent replaying messages from a different IP address.</a:t>
            </a:r>
          </a:p>
          <a:p>
            <a:pPr lvl="1"/>
            <a:r>
              <a:rPr lang="en-US" dirty="0" err="1" smtClean="0"/>
              <a:t>Kerberized</a:t>
            </a:r>
            <a:r>
              <a:rPr lang="en-US" dirty="0" smtClean="0"/>
              <a:t> </a:t>
            </a:r>
            <a:r>
              <a:rPr lang="en-US" dirty="0" smtClean="0"/>
              <a:t>services </a:t>
            </a:r>
            <a:r>
              <a:rPr lang="en-US" dirty="0" smtClean="0"/>
              <a:t>make use </a:t>
            </a:r>
            <a:r>
              <a:rPr lang="en-US" dirty="0" smtClean="0"/>
              <a:t>of a “replay cache,” which stores previous authentication tokens </a:t>
            </a:r>
            <a:r>
              <a:rPr lang="en-US" dirty="0" smtClean="0"/>
              <a:t>and detects </a:t>
            </a:r>
            <a:r>
              <a:rPr lang="en-US" dirty="0" smtClean="0"/>
              <a:t>their reuse. </a:t>
            </a:r>
            <a:endParaRPr lang="en-US" dirty="0" smtClean="0"/>
          </a:p>
          <a:p>
            <a:r>
              <a:rPr lang="en-US" dirty="0" smtClean="0"/>
              <a:t>Kerberos makes use of symmetric encryption instead </a:t>
            </a:r>
            <a:r>
              <a:rPr lang="en-US" dirty="0" smtClean="0"/>
              <a:t>of public-key encryption, which makes Kerberos </a:t>
            </a:r>
            <a:r>
              <a:rPr lang="en-US" dirty="0" smtClean="0"/>
              <a:t>computationally efficient</a:t>
            </a:r>
          </a:p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availability of an open-source </a:t>
            </a:r>
            <a:r>
              <a:rPr lang="en-US" dirty="0" smtClean="0"/>
              <a:t>implementation has </a:t>
            </a:r>
            <a:r>
              <a:rPr lang="en-US" dirty="0" smtClean="0"/>
              <a:t>facilitated the adoption of Kerberos.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D996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733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Kerberos</vt:lpstr>
      <vt:lpstr>Kerberos</vt:lpstr>
      <vt:lpstr>Kerberos Tickets</vt:lpstr>
      <vt:lpstr>Kerberos Servers</vt:lpstr>
      <vt:lpstr>Kerberos Authentication</vt:lpstr>
      <vt:lpstr>Authentication Details</vt:lpstr>
      <vt:lpstr>Authentication Details</vt:lpstr>
      <vt:lpstr>Authentication Details</vt:lpstr>
      <vt:lpstr>Kerberos Advantages</vt:lpstr>
      <vt:lpstr>Kerberos Disadvantages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Confidentiality</dc:title>
  <dc:creator>Roberto Tamassia</dc:creator>
  <cp:lastModifiedBy>goodrich</cp:lastModifiedBy>
  <cp:revision>164</cp:revision>
  <dcterms:created xsi:type="dcterms:W3CDTF">2010-03-21T23:36:49Z</dcterms:created>
  <dcterms:modified xsi:type="dcterms:W3CDTF">2010-12-09T22:41:19Z</dcterms:modified>
</cp:coreProperties>
</file>