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4" r:id="rId4"/>
    <p:sldId id="265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5A49C-61B1-4D03-ABA5-98053E70389B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502D1-21CC-4FD8-8BF5-1506AE72BB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5B5-4C23-47AA-8527-ED6F5F97F70B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355FC-D986-4134-B3E8-5B200103A2F7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EF72-6FBC-4D20-ADD6-556AFF495D1C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C44-99A7-4BD5-9A11-ABB7BBB7A76C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9BEE-CD40-4E6D-B5AA-02D034C48449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7668-4A36-4850-892C-9DFB252A0F83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B9A4-3CB2-4916-A851-14AFC4BB84CB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814B-7873-4704-BDD9-274FAECFF13B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13CA7-2F64-4F4F-8ED2-7A3D91932361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E917-AC40-4839-8A91-DDF97CC58078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E089-8D7A-4A9E-8D31-4A00B953CEFF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DE03A-AB62-4CE6-A7AF-0A41DB29102D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Data Integrity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8DFE1-6B34-447A-8FFD-E7BA68CCE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seweb.ucsd.edu/~mihir/papers/hmac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csail.mit.edu/rivest/RivestShamir-mpay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iteseer.ist.psu.edu/gennaro97how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70175"/>
          </a:xfrm>
        </p:spPr>
        <p:txBody>
          <a:bodyPr>
            <a:normAutofit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Integrity: </a:t>
            </a:r>
            <a:br>
              <a:rPr lang="en-US" dirty="0" smtClean="0"/>
            </a:br>
            <a:r>
              <a:rPr lang="en-US" dirty="0" smtClean="0"/>
              <a:t>Applications of Cryptographic </a:t>
            </a:r>
            <a:br>
              <a:rPr lang="en-US" dirty="0" smtClean="0"/>
            </a:br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A1D4-96CC-47F8-8021-CF61420CEC89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Authentication Code (MAC)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14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Cryptographic hash function h(K,M) with two inputs: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Secret key K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Message M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Message integrity with MAC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Sequence of messages transmitted over insecure channel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Secret key K shared by sender and recipient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Sender computes MAC c = h(K,M) and transmits it along with message M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Receiver recomputes MAC from received message and compares it with received MAC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Attacker cannot compute correct MAC for a forged message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More efficient than signing each message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Secret key can be sent in a separate encrypted and signed message</a:t>
            </a:r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C44-99A7-4BD5-9A11-ABB7BBB7A76C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Data Integrity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412750" y="5194121"/>
            <a:ext cx="7998800" cy="1200329"/>
            <a:chOff x="381000" y="4590871"/>
            <a:chExt cx="7998800" cy="1200329"/>
          </a:xfrm>
        </p:grpSpPr>
        <p:grpSp>
          <p:nvGrpSpPr>
            <p:cNvPr id="15" name="Group 14"/>
            <p:cNvGrpSpPr/>
            <p:nvPr/>
          </p:nvGrpSpPr>
          <p:grpSpPr>
            <a:xfrm>
              <a:off x="1752600" y="4934634"/>
              <a:ext cx="1828800" cy="457200"/>
              <a:chOff x="2971800" y="4953000"/>
              <a:chExt cx="2374900" cy="533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971800" y="4953000"/>
                <a:ext cx="1600200" cy="533400"/>
              </a:xfrm>
              <a:prstGeom prst="rect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584700" y="4953000"/>
                <a:ext cx="762000" cy="533400"/>
              </a:xfrm>
              <a:prstGeom prst="rect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c</a:t>
                </a:r>
                <a:endParaRPr lang="en-US" sz="2400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941096" y="5421868"/>
              <a:ext cx="14518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sent message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3886200" y="4920918"/>
              <a:ext cx="978408" cy="484632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1000" y="4840069"/>
              <a:ext cx="11416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Compute</a:t>
              </a:r>
              <a:br>
                <a:rPr lang="en-US" dirty="0" smtClean="0"/>
              </a:br>
              <a:r>
                <a:rPr lang="en-US" dirty="0" smtClean="0"/>
                <a:t>c = h(K,M)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62800" y="4590871"/>
              <a:ext cx="121700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Compute</a:t>
              </a:r>
              <a:br>
                <a:rPr lang="en-US" dirty="0" smtClean="0"/>
              </a:br>
              <a:r>
                <a:rPr lang="en-US" dirty="0" smtClean="0"/>
                <a:t>d</a:t>
              </a:r>
              <a:r>
                <a:rPr lang="en-US" dirty="0" smtClean="0">
                  <a:cs typeface="Arial"/>
                </a:rPr>
                <a:t> </a:t>
              </a:r>
              <a:r>
                <a:rPr lang="en-US" dirty="0" smtClean="0"/>
                <a:t>= h(K,M</a:t>
              </a:r>
              <a:r>
                <a:rPr lang="en-US" dirty="0" smtClean="0">
                  <a:cs typeface="Arial"/>
                </a:rPr>
                <a:t>′</a:t>
              </a:r>
              <a:r>
                <a:rPr lang="en-US" dirty="0" smtClean="0"/>
                <a:t>)</a:t>
              </a:r>
            </a:p>
            <a:p>
              <a:r>
                <a:rPr lang="en-US" dirty="0" smtClean="0"/>
                <a:t>Accept if</a:t>
              </a:r>
              <a:br>
                <a:rPr lang="en-US" dirty="0" smtClean="0"/>
              </a:br>
              <a:r>
                <a:rPr lang="en-US" dirty="0" smtClean="0"/>
                <a:t>d = c</a:t>
              </a:r>
              <a:r>
                <a:rPr lang="en-US" dirty="0" smtClean="0">
                  <a:cs typeface="Arial"/>
                </a:rPr>
                <a:t>′</a:t>
              </a:r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105400" y="4934634"/>
              <a:ext cx="1828800" cy="457200"/>
              <a:chOff x="2971800" y="4953000"/>
              <a:chExt cx="2374900" cy="5334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2971800" y="4953000"/>
                <a:ext cx="1600200" cy="533400"/>
              </a:xfrm>
              <a:prstGeom prst="rect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M</a:t>
                </a:r>
                <a:r>
                  <a:rPr lang="en-US" sz="2400" dirty="0" smtClean="0">
                    <a:cs typeface="Arial"/>
                  </a:rPr>
                  <a:t>′</a:t>
                </a:r>
                <a:endParaRPr lang="en-US" sz="24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584700" y="4953000"/>
                <a:ext cx="762000" cy="533400"/>
              </a:xfrm>
              <a:prstGeom prst="rect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c</a:t>
                </a:r>
                <a:r>
                  <a:rPr lang="en-US" sz="2400" dirty="0" smtClean="0">
                    <a:cs typeface="Arial"/>
                  </a:rPr>
                  <a:t>′</a:t>
                </a:r>
                <a:endParaRPr lang="en-US" sz="2400" dirty="0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095896" y="5408152"/>
              <a:ext cx="1847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received message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Building a MAC from a cryptographic hash function is not immediate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Because of the iterative construction of standard hash functions, the following MAC constructions are insecure: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h(K</a:t>
            </a:r>
            <a:r>
              <a:rPr lang="en-US" dirty="0" smtClean="0">
                <a:sym typeface="Symbol"/>
              </a:rPr>
              <a:t></a:t>
            </a:r>
            <a:r>
              <a:rPr lang="en-US" dirty="0" smtClean="0"/>
              <a:t>M)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h(M</a:t>
            </a:r>
            <a:r>
              <a:rPr lang="en-US" dirty="0" smtClean="0">
                <a:sym typeface="Symbol"/>
              </a:rPr>
              <a:t></a:t>
            </a:r>
            <a:r>
              <a:rPr lang="en-US" dirty="0" smtClean="0"/>
              <a:t>K)</a:t>
            </a:r>
            <a:endParaRPr lang="en-US" dirty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/>
              <a:t>h(K</a:t>
            </a:r>
            <a:r>
              <a:rPr lang="en-US" dirty="0" smtClean="0">
                <a:sym typeface="Symbol"/>
              </a:rPr>
              <a:t></a:t>
            </a:r>
            <a:r>
              <a:rPr lang="en-US" dirty="0" smtClean="0"/>
              <a:t>M</a:t>
            </a:r>
            <a:r>
              <a:rPr lang="en-US" dirty="0" smtClean="0">
                <a:sym typeface="Symbol"/>
              </a:rPr>
              <a:t></a:t>
            </a:r>
            <a:r>
              <a:rPr lang="en-US" dirty="0" smtClean="0"/>
              <a:t>K)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hlinkClick r:id="rId2"/>
              </a:rPr>
              <a:t>HMAC </a:t>
            </a:r>
            <a:r>
              <a:rPr lang="en-US" dirty="0" smtClean="0"/>
              <a:t>provides a secure construction: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h(K </a:t>
            </a:r>
            <a:r>
              <a:rPr lang="en-US" dirty="0" smtClean="0">
                <a:sym typeface="Symbol"/>
              </a:rPr>
              <a:t> Ah(K  B M</a:t>
            </a:r>
            <a:r>
              <a:rPr lang="en-US" dirty="0" smtClean="0"/>
              <a:t>))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 and B are constants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Internet standard used, e.g., in IPSEC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HMAC security is the same as that of the underlying cryptographic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C44-99A7-4BD5-9A11-ABB7BBB7A76C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Integrity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238750" y="5410200"/>
            <a:ext cx="2895600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8200" y="5410200"/>
            <a:ext cx="3581400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Securing a Communication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962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Assuring both integrity and confidentiality of messages transmitted over an insecure channel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Sign and encrypt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encrypted pair (message, signature) is transmitted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MAC and encrypt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encrypted pair (message, MAC) is transmitted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Secret key for MAC can be sent in separate message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More efficient than sign and encrypt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MAC is shorter and faster to compute than signature and verification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Alternatively, signing or applying MAC could be done on encrypted message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CC44-99A7-4BD5-9A11-ABB7BBB7A76C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Integrity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DFE1-6B34-447A-8FFD-E7BA68CCE50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8050" y="5562600"/>
            <a:ext cx="2412187" cy="457200"/>
          </a:xfrm>
          <a:prstGeom prst="rect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390900" y="5562600"/>
            <a:ext cx="963997" cy="457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sig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340350" y="5562600"/>
            <a:ext cx="2209800" cy="457200"/>
          </a:xfrm>
          <a:prstGeom prst="rect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7600950" y="5562600"/>
            <a:ext cx="453416" cy="457200"/>
          </a:xfrm>
          <a:prstGeom prst="rect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MAC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060058" y="6172200"/>
            <a:ext cx="1137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encrypted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7708" y="6172200"/>
            <a:ext cx="1137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encrypted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Hash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20040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sz="2800" dirty="0" smtClean="0"/>
              <a:t>Repeated cryptographic hashing starting from a random value r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600" dirty="0" err="1" smtClean="0"/>
              <a:t>x</a:t>
            </a:r>
            <a:r>
              <a:rPr lang="en-US" sz="2600" baseline="-25000" dirty="0" err="1" smtClean="0"/>
              <a:t>n</a:t>
            </a:r>
            <a:r>
              <a:rPr lang="en-US" sz="2600" dirty="0" smtClean="0"/>
              <a:t> = r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600" dirty="0" smtClean="0"/>
              <a:t>x</a:t>
            </a:r>
            <a:r>
              <a:rPr lang="en-US" sz="2600" baseline="-25000" dirty="0" smtClean="0"/>
              <a:t>i</a:t>
            </a:r>
            <a:r>
              <a:rPr lang="en-US" sz="2600" dirty="0" smtClean="0"/>
              <a:t> = h(x</a:t>
            </a:r>
            <a:r>
              <a:rPr lang="en-US" sz="2600" baseline="-25000" dirty="0" smtClean="0"/>
              <a:t>i </a:t>
            </a:r>
            <a:r>
              <a:rPr lang="en-US" sz="2600" baseline="-25000" dirty="0" smtClean="0">
                <a:latin typeface="Symbol" pitchFamily="18" charset="2"/>
              </a:rPr>
              <a:t>+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) for </a:t>
            </a:r>
            <a:r>
              <a:rPr lang="en-US" sz="2600" dirty="0" err="1" smtClean="0"/>
              <a:t>i</a:t>
            </a:r>
            <a:r>
              <a:rPr lang="en-US" sz="2600" dirty="0" smtClean="0"/>
              <a:t> = n</a:t>
            </a:r>
            <a:r>
              <a:rPr lang="en-US" sz="2600" dirty="0" smtClean="0">
                <a:latin typeface="Symbol" pitchFamily="18" charset="2"/>
              </a:rPr>
              <a:t>-</a:t>
            </a:r>
            <a:r>
              <a:rPr lang="en-US" sz="2600" dirty="0" smtClean="0"/>
              <a:t>1 … 1</a:t>
            </a:r>
          </a:p>
          <a:p>
            <a:pPr>
              <a:lnSpc>
                <a:spcPct val="120000"/>
              </a:lnSpc>
              <a:defRPr/>
            </a:pPr>
            <a:r>
              <a:rPr lang="en-US" sz="2800" dirty="0" smtClean="0"/>
              <a:t>Sequence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2  …  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is pseudo-random</a:t>
            </a:r>
          </a:p>
          <a:p>
            <a:pPr>
              <a:lnSpc>
                <a:spcPct val="120000"/>
              </a:lnSpc>
              <a:defRPr/>
            </a:pPr>
            <a:r>
              <a:rPr lang="en-US" sz="2800" dirty="0" smtClean="0"/>
              <a:t>Applications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600" dirty="0"/>
              <a:t>O</a:t>
            </a:r>
            <a:r>
              <a:rPr lang="en-US" sz="2600" dirty="0" smtClean="0"/>
              <a:t>ne-time passwords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600" dirty="0"/>
              <a:t>I</a:t>
            </a:r>
            <a:r>
              <a:rPr lang="en-US" sz="2600" dirty="0" smtClean="0"/>
              <a:t>ncremental micropayments (</a:t>
            </a:r>
            <a:r>
              <a:rPr lang="en-US" sz="2600" dirty="0" smtClean="0">
                <a:hlinkClick r:id="rId2"/>
              </a:rPr>
              <a:t>PayWord</a:t>
            </a:r>
            <a:r>
              <a:rPr lang="en-US" sz="2600" dirty="0" smtClean="0"/>
              <a:t>)</a:t>
            </a:r>
          </a:p>
          <a:p>
            <a:pPr>
              <a:lnSpc>
                <a:spcPct val="120000"/>
              </a:lnSpc>
              <a:defRPr/>
            </a:pPr>
            <a:r>
              <a:rPr lang="en-US" sz="2900" dirty="0" smtClean="0"/>
              <a:t>Key property for security is </a:t>
            </a:r>
            <a:r>
              <a:rPr lang="en-US" sz="2900" dirty="0"/>
              <a:t>preimage </a:t>
            </a:r>
            <a:r>
              <a:rPr lang="en-US" sz="2900" dirty="0" smtClean="0"/>
              <a:t>resistance of hash function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7FB7BA-0550-4DB9-9787-9CDD7040B668}" type="slidenum">
              <a:rPr lang="en-GB" smtClean="0"/>
              <a:pPr/>
              <a:t>5</a:t>
            </a:fld>
            <a:endParaRPr lang="en-GB" dirty="0" smtClean="0"/>
          </a:p>
        </p:txBody>
      </p:sp>
      <p:grpSp>
        <p:nvGrpSpPr>
          <p:cNvPr id="23" name="Group 22"/>
          <p:cNvGrpSpPr/>
          <p:nvPr/>
        </p:nvGrpSpPr>
        <p:grpSpPr>
          <a:xfrm>
            <a:off x="1066800" y="4419600"/>
            <a:ext cx="7239000" cy="1981200"/>
            <a:chOff x="1066800" y="4419600"/>
            <a:chExt cx="7239000" cy="198120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2332038" y="5105400"/>
              <a:ext cx="914400" cy="609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bg1"/>
                  </a:solidFill>
                </a:rPr>
                <a:t>x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3597275" y="5105400"/>
              <a:ext cx="914400" cy="609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bg1"/>
                  </a:solidFill>
                </a:rPr>
                <a:t>x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4860925" y="5105400"/>
              <a:ext cx="914400" cy="609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bg1"/>
                  </a:solidFill>
                </a:rPr>
                <a:t>x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4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126163" y="5105400"/>
              <a:ext cx="914400" cy="609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bg1"/>
                  </a:solidFill>
                </a:rPr>
                <a:t>x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5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7391400" y="5105400"/>
              <a:ext cx="914400" cy="609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bg1"/>
                  </a:solidFill>
                </a:rPr>
                <a:t>x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6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1066800" y="5105400"/>
              <a:ext cx="914400" cy="609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bg1"/>
                  </a:solidFill>
                </a:rPr>
                <a:t>x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1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14" name="Straight Arrow Connector 27"/>
            <p:cNvCxnSpPr>
              <a:cxnSpLocks noChangeShapeType="1"/>
              <a:stCxn id="13" idx="3"/>
              <a:endCxn id="8" idx="1"/>
            </p:cNvCxnSpPr>
            <p:nvPr/>
          </p:nvCxnSpPr>
          <p:spPr bwMode="auto">
            <a:xfrm>
              <a:off x="1981200" y="5410200"/>
              <a:ext cx="381000" cy="2117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</p:cxnSp>
        <p:cxnSp>
          <p:nvCxnSpPr>
            <p:cNvPr id="15" name="Straight Arrow Connector 34"/>
            <p:cNvCxnSpPr>
              <a:cxnSpLocks noChangeShapeType="1"/>
              <a:endCxn id="9" idx="1"/>
            </p:cNvCxnSpPr>
            <p:nvPr/>
          </p:nvCxnSpPr>
          <p:spPr bwMode="auto">
            <a:xfrm>
              <a:off x="3276600" y="5410200"/>
              <a:ext cx="342900" cy="2117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</p:cxnSp>
        <p:cxnSp>
          <p:nvCxnSpPr>
            <p:cNvPr id="16" name="Straight Arrow Connector 36"/>
            <p:cNvCxnSpPr>
              <a:cxnSpLocks noChangeShapeType="1"/>
              <a:stCxn id="9" idx="3"/>
              <a:endCxn id="10" idx="1"/>
            </p:cNvCxnSpPr>
            <p:nvPr/>
          </p:nvCxnSpPr>
          <p:spPr bwMode="auto">
            <a:xfrm>
              <a:off x="4533900" y="5410200"/>
              <a:ext cx="342900" cy="2117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</p:cxnSp>
        <p:cxnSp>
          <p:nvCxnSpPr>
            <p:cNvPr id="17" name="Straight Arrow Connector 39"/>
            <p:cNvCxnSpPr>
              <a:cxnSpLocks noChangeShapeType="1"/>
              <a:stCxn id="10" idx="3"/>
              <a:endCxn id="11" idx="1"/>
            </p:cNvCxnSpPr>
            <p:nvPr/>
          </p:nvCxnSpPr>
          <p:spPr bwMode="auto">
            <a:xfrm>
              <a:off x="5791200" y="5410200"/>
              <a:ext cx="342900" cy="2117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</p:cxnSp>
        <p:cxnSp>
          <p:nvCxnSpPr>
            <p:cNvPr id="18" name="Straight Arrow Connector 42"/>
            <p:cNvCxnSpPr>
              <a:cxnSpLocks noChangeShapeType="1"/>
              <a:stCxn id="11" idx="3"/>
              <a:endCxn id="12" idx="1"/>
            </p:cNvCxnSpPr>
            <p:nvPr/>
          </p:nvCxnSpPr>
          <p:spPr bwMode="auto">
            <a:xfrm>
              <a:off x="7048500" y="5410200"/>
              <a:ext cx="342900" cy="2117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</p:cxnSp>
        <p:sp>
          <p:nvSpPr>
            <p:cNvPr id="19" name="Right Arrow 18"/>
            <p:cNvSpPr/>
            <p:nvPr/>
          </p:nvSpPr>
          <p:spPr bwMode="auto">
            <a:xfrm flipH="1">
              <a:off x="2971800" y="4419600"/>
              <a:ext cx="3352800" cy="685800"/>
            </a:xfrm>
            <a:prstGeom prst="rightArrow">
              <a:avLst/>
            </a:prstGeom>
            <a:solidFill>
              <a:schemeClr val="tx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hash</a:t>
              </a:r>
            </a:p>
          </p:txBody>
        </p:sp>
        <p:sp>
          <p:nvSpPr>
            <p:cNvPr id="20" name="Right Arrow 19"/>
            <p:cNvSpPr/>
            <p:nvPr/>
          </p:nvSpPr>
          <p:spPr bwMode="auto">
            <a:xfrm>
              <a:off x="2971800" y="5715000"/>
              <a:ext cx="3352800" cy="685800"/>
            </a:xfrm>
            <a:prstGeom prst="rightArrow">
              <a:avLst/>
            </a:prstGeom>
            <a:solidFill>
              <a:schemeClr val="tx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reveal</a:t>
              </a:r>
            </a:p>
          </p:txBody>
        </p:sp>
      </p:grp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E96B-6C86-4757-81C7-0D1FE0C1A159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Validation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999413" cy="437902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Validation chain</a:t>
            </a:r>
            <a:r>
              <a:rPr lang="en-US" dirty="0" smtClean="0"/>
              <a:t> over a sequence of plaintexts</a:t>
            </a:r>
            <a:br>
              <a:rPr lang="en-US" dirty="0" smtClean="0"/>
            </a:b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2 </a:t>
            </a:r>
            <a:r>
              <a:rPr lang="en-US" dirty="0" smtClean="0"/>
              <a:t>, …,</a:t>
            </a:r>
            <a:r>
              <a:rPr lang="en-US" baseline="-25000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pPr lvl="1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baseline="-25000" dirty="0" smtClean="0">
                <a:solidFill>
                  <a:schemeClr val="accent6"/>
                </a:solidFill>
              </a:rPr>
              <a:t>n</a:t>
            </a:r>
            <a:r>
              <a:rPr lang="en-US" baseline="-25000" dirty="0" smtClean="0">
                <a:solidFill>
                  <a:schemeClr val="accent6"/>
                </a:solidFill>
                <a:latin typeface="Symbol" pitchFamily="18" charset="2"/>
              </a:rPr>
              <a:t>+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= 0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 = h(p</a:t>
            </a:r>
            <a:r>
              <a:rPr lang="en-US" baseline="-25000" dirty="0" smtClean="0"/>
              <a:t>i </a:t>
            </a:r>
            <a:r>
              <a:rPr lang="en-US" dirty="0" smtClean="0"/>
              <a:t>|| </a:t>
            </a: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baseline="-25000" dirty="0" smtClean="0">
                <a:solidFill>
                  <a:schemeClr val="accent6"/>
                </a:solidFill>
                <a:latin typeface="Symbol" pitchFamily="18" charset="2"/>
              </a:rPr>
              <a:t>+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 ) for </a:t>
            </a:r>
            <a:r>
              <a:rPr lang="en-US" dirty="0" err="1" smtClean="0"/>
              <a:t>i</a:t>
            </a:r>
            <a:r>
              <a:rPr lang="en-US" dirty="0" smtClean="0"/>
              <a:t> = n … 1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Incremental stream authentication [</a:t>
            </a:r>
            <a:r>
              <a:rPr lang="en-US" dirty="0" err="1" smtClean="0">
                <a:hlinkClick r:id="rId2"/>
              </a:rPr>
              <a:t>Gennaro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Rohatgi</a:t>
            </a:r>
            <a:r>
              <a:rPr lang="en-US" dirty="0" smtClean="0"/>
              <a:t>]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transmit signed</a:t>
            </a:r>
            <a:r>
              <a:rPr lang="en-US" dirty="0" smtClean="0">
                <a:solidFill>
                  <a:schemeClr val="accent6"/>
                </a:solidFill>
              </a:rPr>
              <a:t> x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transmit packets (p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/>
              <a:t>), (p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x</a:t>
            </a:r>
            <a:r>
              <a:rPr lang="en-US" baseline="-25000" dirty="0" smtClean="0">
                <a:solidFill>
                  <a:schemeClr val="accent6"/>
                </a:solidFill>
              </a:rPr>
              <a:t>3</a:t>
            </a:r>
            <a:r>
              <a:rPr lang="en-US" dirty="0" smtClean="0"/>
              <a:t>), …, (p</a:t>
            </a:r>
            <a:r>
              <a:rPr lang="en-US" baseline="-25000" dirty="0" smtClean="0"/>
              <a:t>n</a:t>
            </a:r>
            <a:r>
              <a:rPr lang="en-US" baseline="-25000" dirty="0" smtClean="0">
                <a:latin typeface="Symbol" pitchFamily="18" charset="2"/>
              </a:rPr>
              <a:t>-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x</a:t>
            </a:r>
            <a:r>
              <a:rPr lang="en-US" baseline="-25000" dirty="0" err="1" smtClean="0">
                <a:solidFill>
                  <a:schemeClr val="accent6"/>
                </a:solidFill>
              </a:rPr>
              <a:t>n</a:t>
            </a:r>
            <a:r>
              <a:rPr lang="en-US" dirty="0" smtClean="0"/>
              <a:t>),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6"/>
                </a:solidFill>
              </a:rPr>
              <a:t> x</a:t>
            </a:r>
            <a:r>
              <a:rPr lang="en-US" baseline="-25000" dirty="0" smtClean="0">
                <a:solidFill>
                  <a:schemeClr val="accent6"/>
                </a:solidFill>
              </a:rPr>
              <a:t>n</a:t>
            </a:r>
            <a:r>
              <a:rPr lang="en-US" baseline="-25000" dirty="0" smtClean="0">
                <a:solidFill>
                  <a:schemeClr val="accent6"/>
                </a:solidFill>
                <a:latin typeface="Symbol" pitchFamily="18" charset="2"/>
              </a:rPr>
              <a:t>+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)</a:t>
            </a:r>
            <a:endParaRPr lang="en-US" baseline="-25000" dirty="0" smtClean="0"/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each packet contains the hash of the next packet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the integrity of the first hash implies the integrity of the rest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any prefix of the stream is signed and cannot be repudiated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constant overhead (one hash per plaintext)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one signature (slow), n hash computations (fast)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offline method, requires reliable transmission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C3C46D-9A0A-4DCD-9363-B6947ABF6426}" type="slidenum">
              <a:rPr lang="en-GB" smtClean="0"/>
              <a:pPr/>
              <a:t>6</a:t>
            </a:fld>
            <a:endParaRPr lang="en-GB" smtClean="0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990600" y="5715000"/>
            <a:ext cx="7239000" cy="457200"/>
            <a:chOff x="990600" y="5486400"/>
            <a:chExt cx="7239000" cy="4572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2255838" y="5486400"/>
              <a:ext cx="914400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p</a:t>
              </a:r>
              <a:r>
                <a:rPr lang="en-US" sz="2000" baseline="-25000" dirty="0">
                  <a:solidFill>
                    <a:schemeClr val="tx1"/>
                  </a:solidFill>
                </a:rPr>
                <a:t>1</a:t>
              </a:r>
              <a:r>
                <a:rPr lang="en-US" sz="2000" dirty="0">
                  <a:solidFill>
                    <a:schemeClr val="tx1"/>
                  </a:solidFill>
                </a:rPr>
                <a:t>, </a:t>
              </a:r>
              <a:r>
                <a:rPr lang="en-US" sz="2000" dirty="0">
                  <a:solidFill>
                    <a:schemeClr val="accent2"/>
                  </a:solidFill>
                </a:rPr>
                <a:t>x</a:t>
              </a:r>
              <a:r>
                <a:rPr lang="en-US" sz="2000" baseline="-25000" dirty="0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3521075" y="5486400"/>
              <a:ext cx="914400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p</a:t>
              </a:r>
              <a:r>
                <a:rPr lang="en-US" sz="2000" baseline="-25000" dirty="0">
                  <a:solidFill>
                    <a:schemeClr val="tx1"/>
                  </a:solidFill>
                </a:rPr>
                <a:t>2</a:t>
              </a:r>
              <a:r>
                <a:rPr lang="en-US" sz="2000" dirty="0">
                  <a:solidFill>
                    <a:schemeClr val="tx1"/>
                  </a:solidFill>
                </a:rPr>
                <a:t>, </a:t>
              </a:r>
              <a:r>
                <a:rPr lang="en-US" sz="2000" dirty="0">
                  <a:solidFill>
                    <a:schemeClr val="accent2"/>
                  </a:solidFill>
                </a:rPr>
                <a:t>x</a:t>
              </a:r>
              <a:r>
                <a:rPr lang="en-US" sz="2000" baseline="-25000" dirty="0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4784725" y="5486400"/>
              <a:ext cx="914400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p</a:t>
              </a:r>
              <a:r>
                <a:rPr lang="en-US" sz="2000" baseline="-25000" dirty="0">
                  <a:solidFill>
                    <a:schemeClr val="tx1"/>
                  </a:solidFill>
                </a:rPr>
                <a:t>3</a:t>
              </a:r>
              <a:r>
                <a:rPr lang="en-US" sz="2000" dirty="0">
                  <a:solidFill>
                    <a:schemeClr val="tx1"/>
                  </a:solidFill>
                </a:rPr>
                <a:t>, </a:t>
              </a:r>
              <a:r>
                <a:rPr lang="en-US" sz="2000" dirty="0">
                  <a:solidFill>
                    <a:schemeClr val="accent2"/>
                  </a:solidFill>
                </a:rPr>
                <a:t>x</a:t>
              </a:r>
              <a:r>
                <a:rPr lang="en-US" sz="2000" baseline="-25000" dirty="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6049963" y="5486400"/>
              <a:ext cx="914400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p</a:t>
              </a:r>
              <a:r>
                <a:rPr lang="en-US" sz="2000" baseline="-25000" dirty="0">
                  <a:solidFill>
                    <a:schemeClr val="tx1"/>
                  </a:solidFill>
                </a:rPr>
                <a:t>4</a:t>
              </a:r>
              <a:r>
                <a:rPr lang="en-US" sz="2000" dirty="0">
                  <a:solidFill>
                    <a:schemeClr val="tx1"/>
                  </a:solidFill>
                </a:rPr>
                <a:t>, </a:t>
              </a:r>
              <a:r>
                <a:rPr lang="en-US" sz="2000" dirty="0">
                  <a:solidFill>
                    <a:schemeClr val="accent2"/>
                  </a:solidFill>
                </a:rPr>
                <a:t>x</a:t>
              </a:r>
              <a:r>
                <a:rPr lang="en-US" sz="2000" baseline="-25000" dirty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7315200" y="5486400"/>
              <a:ext cx="914400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p</a:t>
              </a:r>
              <a:r>
                <a:rPr lang="en-US" sz="2000" baseline="-25000" dirty="0">
                  <a:solidFill>
                    <a:schemeClr val="tx1"/>
                  </a:solidFill>
                </a:rPr>
                <a:t>5</a:t>
              </a:r>
              <a:r>
                <a:rPr lang="en-US" sz="2000" dirty="0">
                  <a:solidFill>
                    <a:schemeClr val="tx1"/>
                  </a:solidFill>
                </a:rPr>
                <a:t>, </a:t>
              </a:r>
              <a:r>
                <a:rPr lang="en-US" sz="2000" dirty="0">
                  <a:solidFill>
                    <a:schemeClr val="accent2"/>
                  </a:solidFill>
                </a:rPr>
                <a:t>0</a:t>
              </a:r>
              <a:endParaRPr lang="en-US" sz="2000" baseline="-25000" dirty="0">
                <a:solidFill>
                  <a:schemeClr val="accent2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990600" y="5486400"/>
              <a:ext cx="914400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</a:rPr>
                <a:t>sig</a:t>
              </a:r>
              <a:r>
                <a:rPr lang="en-US" sz="2000" dirty="0">
                  <a:solidFill>
                    <a:schemeClr val="tx1"/>
                  </a:solidFill>
                </a:rPr>
                <a:t>, </a:t>
              </a:r>
              <a:r>
                <a:rPr lang="en-US" sz="2000" dirty="0">
                  <a:solidFill>
                    <a:schemeClr val="accent2"/>
                  </a:solidFill>
                </a:rPr>
                <a:t>x</a:t>
              </a:r>
              <a:r>
                <a:rPr lang="en-US" sz="2000" baseline="-25000" dirty="0">
                  <a:solidFill>
                    <a:schemeClr val="accent2"/>
                  </a:solidFill>
                </a:rPr>
                <a:t>1</a:t>
              </a:r>
            </a:p>
          </p:txBody>
        </p:sp>
        <p:cxnSp>
          <p:nvCxnSpPr>
            <p:cNvPr id="13326" name="Straight Arrow Connector 27"/>
            <p:cNvCxnSpPr>
              <a:cxnSpLocks noChangeShapeType="1"/>
              <a:stCxn id="15" idx="3"/>
              <a:endCxn id="7" idx="1"/>
            </p:cNvCxnSpPr>
            <p:nvPr/>
          </p:nvCxnSpPr>
          <p:spPr bwMode="auto">
            <a:xfrm>
              <a:off x="1905000" y="5715000"/>
              <a:ext cx="3810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3327" name="Straight Arrow Connector 34"/>
            <p:cNvCxnSpPr>
              <a:cxnSpLocks noChangeShapeType="1"/>
              <a:endCxn id="11" idx="1"/>
            </p:cNvCxnSpPr>
            <p:nvPr/>
          </p:nvCxnSpPr>
          <p:spPr bwMode="auto">
            <a:xfrm>
              <a:off x="3200400" y="5715000"/>
              <a:ext cx="3429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3328" name="Straight Arrow Connector 36"/>
            <p:cNvCxnSpPr>
              <a:cxnSpLocks noChangeShapeType="1"/>
              <a:stCxn id="11" idx="3"/>
              <a:endCxn id="12" idx="1"/>
            </p:cNvCxnSpPr>
            <p:nvPr/>
          </p:nvCxnSpPr>
          <p:spPr bwMode="auto">
            <a:xfrm>
              <a:off x="4457700" y="5715000"/>
              <a:ext cx="3429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3329" name="Straight Arrow Connector 39"/>
            <p:cNvCxnSpPr>
              <a:cxnSpLocks noChangeShapeType="1"/>
              <a:stCxn id="12" idx="3"/>
              <a:endCxn id="13" idx="1"/>
            </p:cNvCxnSpPr>
            <p:nvPr/>
          </p:nvCxnSpPr>
          <p:spPr bwMode="auto">
            <a:xfrm>
              <a:off x="5715000" y="5715000"/>
              <a:ext cx="3429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3330" name="Straight Arrow Connector 42"/>
            <p:cNvCxnSpPr>
              <a:cxnSpLocks noChangeShapeType="1"/>
              <a:stCxn id="13" idx="3"/>
              <a:endCxn id="14" idx="1"/>
            </p:cNvCxnSpPr>
            <p:nvPr/>
          </p:nvCxnSpPr>
          <p:spPr bwMode="auto">
            <a:xfrm>
              <a:off x="6972300" y="5715000"/>
              <a:ext cx="3429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F46D-7A7F-4B60-ADBB-8D93B35E18A3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Hash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3581400" cy="4724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Balanced binary tree defining a hierarchical hashing scheme over a set of items</a:t>
            </a:r>
          </a:p>
          <a:p>
            <a:pPr lvl="1">
              <a:lnSpc>
                <a:spcPct val="120000"/>
              </a:lnSpc>
              <a:buSzTx/>
              <a:defRPr/>
            </a:pPr>
            <a:r>
              <a:rPr lang="en-US" sz="2400" b="1" i="1" dirty="0" smtClean="0">
                <a:latin typeface="Times New Roman" pitchFamily="18" charset="0"/>
              </a:rPr>
              <a:t>a</a:t>
            </a:r>
            <a:r>
              <a:rPr lang="en-US" sz="2400" dirty="0" smtClean="0">
                <a:latin typeface="Symbol" pitchFamily="18" charset="2"/>
              </a:rPr>
              <a:t> = </a:t>
            </a: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sz="2400" dirty="0" smtClean="0"/>
              <a:t>(</a:t>
            </a:r>
            <a:r>
              <a:rPr lang="en-US" b="1" i="1" dirty="0" smtClean="0">
                <a:latin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</a:rPr>
              <a:t>1</a:t>
            </a:r>
            <a:r>
              <a:rPr lang="en-US" b="1" i="1" dirty="0" smtClean="0">
                <a:latin typeface="Times New Roman" pitchFamily="18" charset="0"/>
              </a:rPr>
              <a:t>, x</a:t>
            </a:r>
            <a:r>
              <a:rPr lang="en-US" baseline="-25000" dirty="0" smtClean="0">
                <a:latin typeface="Times New Roman" pitchFamily="18" charset="0"/>
              </a:rPr>
              <a:t>2</a:t>
            </a:r>
            <a:r>
              <a:rPr lang="en-US" sz="2400" dirty="0" smtClean="0"/>
              <a:t>)</a:t>
            </a:r>
          </a:p>
          <a:p>
            <a:pPr lvl="1">
              <a:lnSpc>
                <a:spcPct val="120000"/>
              </a:lnSpc>
              <a:buSzTx/>
              <a:defRPr/>
            </a:pPr>
            <a:r>
              <a:rPr lang="en-US" sz="2400" b="1" i="1" dirty="0" smtClean="0">
                <a:latin typeface="Times New Roman" pitchFamily="18" charset="0"/>
              </a:rPr>
              <a:t>b</a:t>
            </a:r>
            <a:r>
              <a:rPr lang="en-US" sz="2400" dirty="0" smtClean="0">
                <a:latin typeface="Symbol" pitchFamily="18" charset="2"/>
              </a:rPr>
              <a:t> = </a:t>
            </a: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sz="2400" dirty="0" smtClean="0"/>
              <a:t>(</a:t>
            </a:r>
            <a:r>
              <a:rPr lang="en-US" b="1" i="1" dirty="0" smtClean="0">
                <a:latin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</a:rPr>
              <a:t>3</a:t>
            </a:r>
            <a:r>
              <a:rPr lang="en-US" b="1" i="1" dirty="0" smtClean="0">
                <a:latin typeface="Times New Roman" pitchFamily="18" charset="0"/>
              </a:rPr>
              <a:t>, x</a:t>
            </a:r>
            <a:r>
              <a:rPr lang="en-US" baseline="-25000" dirty="0" smtClean="0">
                <a:latin typeface="Times New Roman" pitchFamily="18" charset="0"/>
              </a:rPr>
              <a:t>4</a:t>
            </a:r>
            <a:r>
              <a:rPr lang="en-US" sz="2400" dirty="0" smtClean="0"/>
              <a:t>)</a:t>
            </a:r>
          </a:p>
          <a:p>
            <a:pPr lvl="1">
              <a:lnSpc>
                <a:spcPct val="120000"/>
              </a:lnSpc>
              <a:buSzTx/>
              <a:defRPr/>
            </a:pPr>
            <a:r>
              <a:rPr lang="en-US" sz="2400" b="1" i="1" dirty="0" smtClean="0">
                <a:latin typeface="Times New Roman" pitchFamily="18" charset="0"/>
              </a:rPr>
              <a:t>c</a:t>
            </a:r>
            <a:r>
              <a:rPr lang="en-US" sz="2400" dirty="0" smtClean="0">
                <a:latin typeface="Symbol" pitchFamily="18" charset="2"/>
              </a:rPr>
              <a:t> = </a:t>
            </a: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sz="2400" dirty="0" smtClean="0"/>
              <a:t>(</a:t>
            </a:r>
            <a:r>
              <a:rPr lang="en-US" b="1" i="1" dirty="0" smtClean="0">
                <a:latin typeface="Times New Roman" pitchFamily="18" charset="0"/>
              </a:rPr>
              <a:t>a, b</a:t>
            </a:r>
            <a:r>
              <a:rPr lang="en-US" sz="2400" dirty="0" smtClean="0"/>
              <a:t>)</a:t>
            </a:r>
          </a:p>
          <a:p>
            <a:pPr lvl="1">
              <a:lnSpc>
                <a:spcPct val="120000"/>
              </a:lnSpc>
              <a:buSzTx/>
              <a:defRPr/>
            </a:pPr>
            <a:r>
              <a:rPr lang="en-US" sz="2400" dirty="0" smtClean="0"/>
              <a:t>…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The root hash is a hierarchical digest of entire set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[</a:t>
            </a:r>
            <a:r>
              <a:rPr lang="en-US" dirty="0" err="1" smtClean="0"/>
              <a:t>Merkle</a:t>
            </a:r>
            <a:r>
              <a:rPr lang="en-US" dirty="0" smtClean="0"/>
              <a:t>]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986078-7E42-454D-9BF8-97031840A010}" type="slidenum">
              <a:rPr lang="en-GB" smtClean="0"/>
              <a:pPr/>
              <a:t>7</a:t>
            </a:fld>
            <a:endParaRPr lang="en-GB" smtClean="0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038600" y="2133600"/>
            <a:ext cx="4586288" cy="3200400"/>
            <a:chOff x="3886200" y="1600200"/>
            <a:chExt cx="4908550" cy="3425825"/>
          </a:xfrm>
          <a:solidFill>
            <a:schemeClr val="accent1">
              <a:lumMod val="60000"/>
              <a:lumOff val="40000"/>
            </a:schemeClr>
          </a:solidFill>
        </p:grpSpPr>
        <p:cxnSp>
          <p:nvCxnSpPr>
            <p:cNvPr id="14344" name="AutoShape 4"/>
            <p:cNvCxnSpPr>
              <a:cxnSpLocks noChangeAspect="1" noChangeShapeType="1"/>
              <a:stCxn id="35" idx="0"/>
              <a:endCxn id="18" idx="5"/>
            </p:cNvCxnSpPr>
            <p:nvPr/>
          </p:nvCxnSpPr>
          <p:spPr bwMode="auto">
            <a:xfrm flipH="1" flipV="1">
              <a:off x="8439150" y="3975100"/>
              <a:ext cx="149225" cy="614363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8" name="Rectangle 5"/>
            <p:cNvSpPr>
              <a:spLocks noChangeAspect="1" noChangeArrowheads="1"/>
            </p:cNvSpPr>
            <p:nvPr/>
          </p:nvSpPr>
          <p:spPr bwMode="auto">
            <a:xfrm>
              <a:off x="4523344" y="4613091"/>
              <a:ext cx="412868" cy="412934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US" baseline="-250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9" name="Rectangle 6"/>
            <p:cNvSpPr>
              <a:spLocks noChangeAspect="1" noChangeArrowheads="1"/>
            </p:cNvSpPr>
            <p:nvPr/>
          </p:nvSpPr>
          <p:spPr bwMode="auto">
            <a:xfrm>
              <a:off x="3886200" y="4613091"/>
              <a:ext cx="412869" cy="412934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US" baseline="-250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0" name="Rectangle 7"/>
            <p:cNvSpPr>
              <a:spLocks noChangeAspect="1" noChangeArrowheads="1"/>
            </p:cNvSpPr>
            <p:nvPr/>
          </p:nvSpPr>
          <p:spPr bwMode="auto">
            <a:xfrm>
              <a:off x="5802726" y="4613091"/>
              <a:ext cx="412869" cy="412934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 dirty="0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US" baseline="-25000" dirty="0">
                  <a:solidFill>
                    <a:schemeClr val="tx1"/>
                  </a:solidFill>
                  <a:latin typeface="Times New Roman" pitchFamily="18" charset="0"/>
                </a:rPr>
                <a:t>4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8"/>
            <p:cNvSpPr>
              <a:spLocks noChangeAspect="1" noChangeArrowheads="1"/>
            </p:cNvSpPr>
            <p:nvPr/>
          </p:nvSpPr>
          <p:spPr bwMode="auto">
            <a:xfrm>
              <a:off x="5162186" y="4613091"/>
              <a:ext cx="412868" cy="412934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US" baseline="-25000">
                  <a:solidFill>
                    <a:schemeClr val="tx1"/>
                  </a:solidFill>
                  <a:latin typeface="Times New Roman" pitchFamily="18" charset="0"/>
                </a:rPr>
                <a:t>3</a:t>
              </a: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spect="1" noChangeArrowheads="1"/>
            </p:cNvSpPr>
            <p:nvPr/>
          </p:nvSpPr>
          <p:spPr bwMode="auto">
            <a:xfrm>
              <a:off x="6441568" y="4613091"/>
              <a:ext cx="412869" cy="412934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US" baseline="-25000">
                  <a:solidFill>
                    <a:schemeClr val="tx1"/>
                  </a:solidFill>
                  <a:latin typeface="Times New Roman" pitchFamily="18" charset="0"/>
                </a:rPr>
                <a:t>5</a:t>
              </a: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3" name="Rectangle 10"/>
            <p:cNvSpPr>
              <a:spLocks noChangeAspect="1" noChangeArrowheads="1"/>
            </p:cNvSpPr>
            <p:nvPr/>
          </p:nvSpPr>
          <p:spPr bwMode="auto">
            <a:xfrm>
              <a:off x="7669980" y="4604594"/>
              <a:ext cx="412868" cy="411235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US" baseline="-25000">
                  <a:solidFill>
                    <a:schemeClr val="tx1"/>
                  </a:solidFill>
                  <a:latin typeface="Times New Roman" pitchFamily="18" charset="0"/>
                </a:rPr>
                <a:t>7</a:t>
              </a: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spect="1" noChangeArrowheads="1"/>
            </p:cNvSpPr>
            <p:nvPr/>
          </p:nvSpPr>
          <p:spPr bwMode="auto">
            <a:xfrm>
              <a:off x="7082110" y="4613091"/>
              <a:ext cx="412868" cy="412934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US" baseline="-25000">
                  <a:solidFill>
                    <a:schemeClr val="tx1"/>
                  </a:solidFill>
                  <a:latin typeface="Times New Roman" pitchFamily="18" charset="0"/>
                </a:rPr>
                <a:t>6</a:t>
              </a: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5" name="Oval 12"/>
            <p:cNvSpPr>
              <a:spLocks noChangeAspect="1" noChangeArrowheads="1"/>
            </p:cNvSpPr>
            <p:nvPr/>
          </p:nvSpPr>
          <p:spPr bwMode="auto">
            <a:xfrm>
              <a:off x="4056105" y="3607095"/>
              <a:ext cx="700008" cy="412934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a</a:t>
              </a:r>
              <a:endParaRPr lang="en-US" b="1" i="1" baseline="-25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6" name="Oval 13"/>
            <p:cNvSpPr>
              <a:spLocks noChangeAspect="1" noChangeArrowheads="1"/>
            </p:cNvSpPr>
            <p:nvPr/>
          </p:nvSpPr>
          <p:spPr bwMode="auto">
            <a:xfrm>
              <a:off x="5316798" y="3607095"/>
              <a:ext cx="700008" cy="412934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b</a:t>
              </a:r>
              <a:endParaRPr lang="en-US" b="1" i="1">
                <a:solidFill>
                  <a:schemeClr val="tx1"/>
                </a:solidFill>
              </a:endParaRPr>
            </a:p>
          </p:txBody>
        </p:sp>
        <p:sp>
          <p:nvSpPr>
            <p:cNvPr id="17" name="Oval 14"/>
            <p:cNvSpPr>
              <a:spLocks noChangeAspect="1" noChangeArrowheads="1"/>
            </p:cNvSpPr>
            <p:nvPr/>
          </p:nvSpPr>
          <p:spPr bwMode="auto">
            <a:xfrm>
              <a:off x="6613172" y="3607095"/>
              <a:ext cx="700008" cy="412934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18" name="Oval 15"/>
            <p:cNvSpPr>
              <a:spLocks noChangeAspect="1" noChangeArrowheads="1"/>
            </p:cNvSpPr>
            <p:nvPr/>
          </p:nvSpPr>
          <p:spPr bwMode="auto">
            <a:xfrm>
              <a:off x="7841584" y="3613892"/>
              <a:ext cx="700008" cy="41123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19" name="Oval 16"/>
            <p:cNvSpPr>
              <a:spLocks noChangeAspect="1" noChangeArrowheads="1"/>
            </p:cNvSpPr>
            <p:nvPr/>
          </p:nvSpPr>
          <p:spPr bwMode="auto">
            <a:xfrm>
              <a:off x="4676258" y="2601099"/>
              <a:ext cx="700008" cy="41123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c</a:t>
              </a:r>
              <a:endParaRPr lang="en-US" b="1" i="1">
                <a:solidFill>
                  <a:schemeClr val="tx1"/>
                </a:solidFill>
              </a:endParaRPr>
            </a:p>
          </p:txBody>
        </p:sp>
        <p:sp>
          <p:nvSpPr>
            <p:cNvPr id="20" name="Oval 17"/>
            <p:cNvSpPr>
              <a:spLocks noChangeAspect="1" noChangeArrowheads="1"/>
            </p:cNvSpPr>
            <p:nvPr/>
          </p:nvSpPr>
          <p:spPr bwMode="auto">
            <a:xfrm>
              <a:off x="7177256" y="2648680"/>
              <a:ext cx="700008" cy="40953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Oval 18"/>
            <p:cNvSpPr>
              <a:spLocks noChangeAspect="1" noChangeArrowheads="1"/>
            </p:cNvSpPr>
            <p:nvPr/>
          </p:nvSpPr>
          <p:spPr bwMode="auto">
            <a:xfrm>
              <a:off x="5957340" y="1600200"/>
              <a:ext cx="700008" cy="41293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359" name="AutoShape 19"/>
            <p:cNvCxnSpPr>
              <a:cxnSpLocks noChangeAspect="1" noChangeShapeType="1"/>
              <a:stCxn id="9" idx="0"/>
              <a:endCxn id="15" idx="3"/>
            </p:cNvCxnSpPr>
            <p:nvPr/>
          </p:nvCxnSpPr>
          <p:spPr bwMode="auto">
            <a:xfrm flipV="1">
              <a:off x="4092575" y="3968750"/>
              <a:ext cx="66675" cy="6350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0" name="AutoShape 20"/>
            <p:cNvCxnSpPr>
              <a:cxnSpLocks noChangeAspect="1" noChangeShapeType="1"/>
              <a:stCxn id="8" idx="0"/>
              <a:endCxn id="15" idx="5"/>
            </p:cNvCxnSpPr>
            <p:nvPr/>
          </p:nvCxnSpPr>
          <p:spPr bwMode="auto">
            <a:xfrm flipH="1" flipV="1">
              <a:off x="4652963" y="3968750"/>
              <a:ext cx="76200" cy="6350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1" name="AutoShape 21"/>
            <p:cNvCxnSpPr>
              <a:cxnSpLocks noChangeAspect="1" noChangeShapeType="1"/>
              <a:stCxn id="11" idx="0"/>
              <a:endCxn id="16" idx="3"/>
            </p:cNvCxnSpPr>
            <p:nvPr/>
          </p:nvCxnSpPr>
          <p:spPr bwMode="auto">
            <a:xfrm flipV="1">
              <a:off x="5368925" y="3968750"/>
              <a:ext cx="50800" cy="6350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2" name="AutoShape 22"/>
            <p:cNvCxnSpPr>
              <a:cxnSpLocks noChangeAspect="1" noChangeShapeType="1"/>
              <a:stCxn id="10" idx="0"/>
              <a:endCxn id="16" idx="5"/>
            </p:cNvCxnSpPr>
            <p:nvPr/>
          </p:nvCxnSpPr>
          <p:spPr bwMode="auto">
            <a:xfrm flipH="1" flipV="1">
              <a:off x="5913438" y="3968750"/>
              <a:ext cx="95250" cy="6350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3" name="AutoShape 23"/>
            <p:cNvCxnSpPr>
              <a:cxnSpLocks noChangeAspect="1" noChangeShapeType="1"/>
              <a:stCxn id="12" idx="0"/>
              <a:endCxn id="17" idx="3"/>
            </p:cNvCxnSpPr>
            <p:nvPr/>
          </p:nvCxnSpPr>
          <p:spPr bwMode="auto">
            <a:xfrm flipV="1">
              <a:off x="6648450" y="3968750"/>
              <a:ext cx="68263" cy="6350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4" name="AutoShape 24"/>
            <p:cNvCxnSpPr>
              <a:cxnSpLocks noChangeAspect="1" noChangeShapeType="1"/>
              <a:stCxn id="14" idx="0"/>
              <a:endCxn id="17" idx="5"/>
            </p:cNvCxnSpPr>
            <p:nvPr/>
          </p:nvCxnSpPr>
          <p:spPr bwMode="auto">
            <a:xfrm flipH="1" flipV="1">
              <a:off x="7210425" y="3968750"/>
              <a:ext cx="77788" cy="6350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5" name="AutoShape 25"/>
            <p:cNvCxnSpPr>
              <a:cxnSpLocks noChangeAspect="1" noChangeShapeType="1"/>
              <a:stCxn id="13" idx="0"/>
              <a:endCxn id="18" idx="3"/>
            </p:cNvCxnSpPr>
            <p:nvPr/>
          </p:nvCxnSpPr>
          <p:spPr bwMode="auto">
            <a:xfrm flipV="1">
              <a:off x="7877175" y="3975100"/>
              <a:ext cx="68263" cy="61912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6" name="AutoShape 26"/>
            <p:cNvCxnSpPr>
              <a:cxnSpLocks noChangeAspect="1" noChangeShapeType="1"/>
              <a:stCxn id="15" idx="0"/>
              <a:endCxn id="19" idx="3"/>
            </p:cNvCxnSpPr>
            <p:nvPr/>
          </p:nvCxnSpPr>
          <p:spPr bwMode="auto">
            <a:xfrm flipV="1">
              <a:off x="4406900" y="2960688"/>
              <a:ext cx="373063" cy="636587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7" name="AutoShape 27"/>
            <p:cNvCxnSpPr>
              <a:cxnSpLocks noChangeAspect="1" noChangeShapeType="1"/>
              <a:stCxn id="16" idx="0"/>
              <a:endCxn id="19" idx="5"/>
            </p:cNvCxnSpPr>
            <p:nvPr/>
          </p:nvCxnSpPr>
          <p:spPr bwMode="auto">
            <a:xfrm flipH="1" flipV="1">
              <a:off x="5273675" y="2960688"/>
              <a:ext cx="393700" cy="636587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8" name="AutoShape 28"/>
            <p:cNvCxnSpPr>
              <a:cxnSpLocks noChangeAspect="1" noChangeShapeType="1"/>
              <a:stCxn id="17" idx="0"/>
              <a:endCxn id="20" idx="3"/>
            </p:cNvCxnSpPr>
            <p:nvPr/>
          </p:nvCxnSpPr>
          <p:spPr bwMode="auto">
            <a:xfrm flipV="1">
              <a:off x="6964363" y="3006725"/>
              <a:ext cx="315912" cy="59055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69" name="AutoShape 29"/>
            <p:cNvCxnSpPr>
              <a:cxnSpLocks noChangeAspect="1" noChangeShapeType="1"/>
              <a:stCxn id="18" idx="0"/>
              <a:endCxn id="20" idx="5"/>
            </p:cNvCxnSpPr>
            <p:nvPr/>
          </p:nvCxnSpPr>
          <p:spPr bwMode="auto">
            <a:xfrm flipH="1" flipV="1">
              <a:off x="7773988" y="3006725"/>
              <a:ext cx="419100" cy="5969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70" name="AutoShape 30"/>
            <p:cNvCxnSpPr>
              <a:cxnSpLocks noChangeAspect="1" noChangeShapeType="1"/>
              <a:stCxn id="19" idx="0"/>
              <a:endCxn id="21" idx="3"/>
            </p:cNvCxnSpPr>
            <p:nvPr/>
          </p:nvCxnSpPr>
          <p:spPr bwMode="auto">
            <a:xfrm flipV="1">
              <a:off x="5027613" y="1962150"/>
              <a:ext cx="1033462" cy="630238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71" name="AutoShape 31"/>
            <p:cNvCxnSpPr>
              <a:cxnSpLocks noChangeAspect="1" noChangeShapeType="1"/>
              <a:stCxn id="20" idx="0"/>
              <a:endCxn id="21" idx="5"/>
            </p:cNvCxnSpPr>
            <p:nvPr/>
          </p:nvCxnSpPr>
          <p:spPr bwMode="auto">
            <a:xfrm flipH="1" flipV="1">
              <a:off x="6554788" y="1962150"/>
              <a:ext cx="973137" cy="676275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" name="Rectangle 32"/>
            <p:cNvSpPr>
              <a:spLocks noChangeAspect="1" noChangeArrowheads="1"/>
            </p:cNvSpPr>
            <p:nvPr/>
          </p:nvSpPr>
          <p:spPr bwMode="auto">
            <a:xfrm>
              <a:off x="8381881" y="4599497"/>
              <a:ext cx="412869" cy="414634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b="1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US" baseline="-25000">
                  <a:solidFill>
                    <a:schemeClr val="tx1"/>
                  </a:solidFill>
                  <a:latin typeface="Times New Roman" pitchFamily="18" charset="0"/>
                </a:rPr>
                <a:t>8</a:t>
              </a: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36" name="Date Placeholder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AD79-81EB-42D0-B5CF-7C6272AC4EC5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Hash Tree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46482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smtClean="0"/>
              <a:t>Assumptions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dirty="0" smtClean="0"/>
              <a:t>Collision resistant hash function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dirty="0" smtClean="0"/>
              <a:t>Root hash is known</a:t>
            </a:r>
          </a:p>
          <a:p>
            <a:pPr>
              <a:lnSpc>
                <a:spcPct val="120000"/>
              </a:lnSpc>
              <a:defRPr/>
            </a:pPr>
            <a:r>
              <a:rPr lang="en-US" sz="2400" dirty="0" smtClean="0"/>
              <a:t>Membership </a:t>
            </a:r>
            <a:r>
              <a:rPr lang="en-US" sz="2400" dirty="0" smtClean="0">
                <a:solidFill>
                  <a:schemeClr val="accent6"/>
                </a:solidFill>
              </a:rPr>
              <a:t>proof</a:t>
            </a:r>
            <a:r>
              <a:rPr lang="en-US" sz="2400" dirty="0" smtClean="0"/>
              <a:t> of an item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dirty="0" smtClean="0"/>
              <a:t>path from the item to the root (L/R sequence) plus hash </a:t>
            </a:r>
            <a:br>
              <a:rPr lang="en-US" sz="2000" dirty="0" smtClean="0"/>
            </a:br>
            <a:r>
              <a:rPr lang="en-US" sz="2000" dirty="0" smtClean="0"/>
              <a:t>values of sibling nodes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dirty="0" smtClean="0"/>
              <a:t>logarithmic size and verification</a:t>
            </a:r>
            <a:br>
              <a:rPr lang="en-US" sz="2000" dirty="0" smtClean="0"/>
            </a:br>
            <a:r>
              <a:rPr lang="en-US" sz="2000" dirty="0" smtClean="0"/>
              <a:t>time</a:t>
            </a:r>
          </a:p>
          <a:p>
            <a:pPr>
              <a:lnSpc>
                <a:spcPct val="120000"/>
              </a:lnSpc>
              <a:defRPr/>
            </a:pPr>
            <a:r>
              <a:rPr lang="en-US" sz="2400" dirty="0" smtClean="0"/>
              <a:t>Example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b="1" i="1" dirty="0" smtClean="0">
                <a:solidFill>
                  <a:schemeClr val="tx2"/>
                </a:solidFill>
                <a:latin typeface="Times New Roman" pitchFamily="18" charset="0"/>
              </a:rPr>
              <a:t>g</a:t>
            </a:r>
            <a:r>
              <a:rPr lang="en-US" sz="2000" dirty="0" smtClean="0">
                <a:latin typeface="Symbol" pitchFamily="18" charset="2"/>
              </a:rPr>
              <a:t> = </a:t>
            </a: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a, 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x</a:t>
            </a:r>
            <a:r>
              <a:rPr lang="en-US" sz="2000" baseline="-25000" dirty="0" smtClean="0">
                <a:latin typeface="Times New Roman" pitchFamily="18" charset="0"/>
              </a:rPr>
              <a:t>3</a:t>
            </a:r>
            <a:r>
              <a:rPr lang="en-US" sz="2000" b="1" i="1" dirty="0" smtClean="0">
                <a:latin typeface="Times New Roman" pitchFamily="18" charset="0"/>
              </a:rPr>
              <a:t>, </a:t>
            </a:r>
            <a:r>
              <a:rPr lang="en-US" sz="2000" b="1" i="1" dirty="0" smtClean="0">
                <a:solidFill>
                  <a:schemeClr val="tx2"/>
                </a:solidFill>
                <a:latin typeface="Times New Roman" pitchFamily="18" charset="0"/>
              </a:rPr>
              <a:t>x</a:t>
            </a:r>
            <a:r>
              <a:rPr lang="en-US" sz="2000" baseline="-25000" dirty="0" smtClean="0">
                <a:solidFill>
                  <a:schemeClr val="tx2"/>
                </a:solidFill>
                <a:latin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</a:rPr>
              <a:t>))</a:t>
            </a:r>
            <a:r>
              <a:rPr lang="en-US" sz="2000" b="1" i="1" dirty="0" smtClean="0">
                <a:latin typeface="Times New Roman" pitchFamily="18" charset="0"/>
              </a:rPr>
              <a:t>, d</a:t>
            </a:r>
            <a:r>
              <a:rPr lang="en-US" sz="2000" dirty="0" smtClean="0">
                <a:latin typeface="Times New Roman" pitchFamily="18" charset="0"/>
              </a:rPr>
              <a:t>)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dirty="0" smtClean="0"/>
              <a:t>The </a:t>
            </a:r>
            <a:r>
              <a:rPr lang="en-US" sz="2000" dirty="0"/>
              <a:t>proof of </a:t>
            </a:r>
            <a:r>
              <a:rPr lang="en-US" sz="2000" b="1" i="1" dirty="0" smtClean="0">
                <a:solidFill>
                  <a:schemeClr val="tx2"/>
                </a:solidFill>
                <a:latin typeface="Times New Roman" pitchFamily="18" charset="0"/>
              </a:rPr>
              <a:t>x</a:t>
            </a:r>
            <a:r>
              <a:rPr lang="en-US" sz="2000" baseline="-25000" dirty="0" smtClean="0">
                <a:solidFill>
                  <a:schemeClr val="tx2"/>
                </a:solidFill>
                <a:latin typeface="Times New Roman" pitchFamily="18" charset="0"/>
              </a:rPr>
              <a:t>4 </a:t>
            </a:r>
            <a:r>
              <a:rPr lang="en-US" sz="2000" dirty="0" smtClean="0"/>
              <a:t>is the sequence </a:t>
            </a:r>
            <a:br>
              <a:rPr lang="en-US" sz="2000" dirty="0" smtClean="0"/>
            </a:br>
            <a:r>
              <a:rPr lang="en-US" sz="2000" dirty="0" smtClean="0">
                <a:latin typeface="Times New Roman" pitchFamily="18" charset="0"/>
              </a:rPr>
              <a:t>[(</a:t>
            </a:r>
            <a:r>
              <a:rPr lang="en-US" sz="2000" b="1" i="1" dirty="0" smtClean="0">
                <a:latin typeface="Times New Roman" pitchFamily="18" charset="0"/>
              </a:rPr>
              <a:t>x</a:t>
            </a:r>
            <a:r>
              <a:rPr lang="en-US" sz="2000" baseline="-25000" dirty="0" smtClean="0">
                <a:latin typeface="Times New Roman" pitchFamily="18" charset="0"/>
              </a:rPr>
              <a:t>3</a:t>
            </a:r>
            <a:r>
              <a:rPr lang="en-US" sz="2000" b="1" i="1" dirty="0" smtClean="0">
                <a:latin typeface="Times New Roman" pitchFamily="18" charset="0"/>
              </a:rPr>
              <a:t>, L</a:t>
            </a:r>
            <a:r>
              <a:rPr lang="en-US" sz="2000" dirty="0" smtClean="0">
                <a:latin typeface="Times New Roman" pitchFamily="18" charset="0"/>
              </a:rPr>
              <a:t>)</a:t>
            </a:r>
            <a:r>
              <a:rPr lang="en-US" sz="2000" b="1" i="1" dirty="0" smtClean="0">
                <a:latin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a</a:t>
            </a:r>
            <a:r>
              <a:rPr lang="en-US" sz="2000" b="1" i="1" dirty="0">
                <a:latin typeface="Times New Roman" pitchFamily="18" charset="0"/>
              </a:rPr>
              <a:t> , L</a:t>
            </a:r>
            <a:r>
              <a:rPr lang="en-US" sz="2000" dirty="0" smtClean="0">
                <a:latin typeface="Times New Roman" pitchFamily="18" charset="0"/>
              </a:rPr>
              <a:t>)</a:t>
            </a:r>
            <a:r>
              <a:rPr lang="en-US" sz="2000" b="1" i="1" dirty="0" smtClean="0">
                <a:latin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</a:rPr>
              <a:t> (</a:t>
            </a:r>
            <a:r>
              <a:rPr lang="en-US" sz="2000" b="1" i="1" dirty="0" smtClean="0">
                <a:latin typeface="Times New Roman" pitchFamily="18" charset="0"/>
              </a:rPr>
              <a:t>d</a:t>
            </a:r>
            <a:r>
              <a:rPr lang="en-US" sz="2000" b="1" i="1" dirty="0">
                <a:latin typeface="Times New Roman" pitchFamily="18" charset="0"/>
              </a:rPr>
              <a:t>, </a:t>
            </a:r>
            <a:r>
              <a:rPr lang="en-US" sz="2000" b="1" i="1" dirty="0" smtClean="0">
                <a:latin typeface="Times New Roman" pitchFamily="18" charset="0"/>
              </a:rPr>
              <a:t>R</a:t>
            </a:r>
            <a:r>
              <a:rPr lang="en-US" sz="2000" dirty="0" smtClean="0">
                <a:latin typeface="Times New Roman" pitchFamily="18" charset="0"/>
              </a:rPr>
              <a:t>)]</a:t>
            </a:r>
            <a:endParaRPr lang="en-US" sz="2000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866250-31A2-4614-A237-2CCBC34A4215}" type="slidenum">
              <a:rPr lang="en-GB" smtClean="0"/>
              <a:pPr/>
              <a:t>8</a:t>
            </a:fld>
            <a:endParaRPr lang="en-GB" dirty="0" smtClean="0"/>
          </a:p>
        </p:txBody>
      </p:sp>
      <p:cxnSp>
        <p:nvCxnSpPr>
          <p:cNvPr id="15368" name="AutoShape 4"/>
          <p:cNvCxnSpPr>
            <a:cxnSpLocks noChangeAspect="1" noChangeShapeType="1"/>
            <a:stCxn id="36" idx="0"/>
            <a:endCxn id="19" idx="5"/>
          </p:cNvCxnSpPr>
          <p:nvPr/>
        </p:nvCxnSpPr>
        <p:spPr bwMode="auto">
          <a:xfrm flipH="1" flipV="1">
            <a:off x="8506946" y="3971228"/>
            <a:ext cx="139428" cy="5739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Rectangle 5"/>
          <p:cNvSpPr>
            <a:spLocks noChangeAspect="1" noChangeArrowheads="1"/>
          </p:cNvSpPr>
          <p:nvPr/>
        </p:nvSpPr>
        <p:spPr bwMode="auto">
          <a:xfrm>
            <a:off x="4848225" y="4567238"/>
            <a:ext cx="385763" cy="3857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2</a:t>
            </a: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Rectangle 6"/>
          <p:cNvSpPr>
            <a:spLocks noChangeAspect="1" noChangeArrowheads="1"/>
          </p:cNvSpPr>
          <p:nvPr/>
        </p:nvSpPr>
        <p:spPr bwMode="auto">
          <a:xfrm>
            <a:off x="4252913" y="4567238"/>
            <a:ext cx="385762" cy="3857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1" name="Rectangle 7"/>
          <p:cNvSpPr>
            <a:spLocks noChangeAspect="1" noChangeArrowheads="1"/>
          </p:cNvSpPr>
          <p:nvPr/>
        </p:nvSpPr>
        <p:spPr bwMode="auto">
          <a:xfrm>
            <a:off x="6043613" y="4567238"/>
            <a:ext cx="385762" cy="3857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 dirty="0">
                <a:latin typeface="Times New Roman" pitchFamily="18" charset="0"/>
              </a:rPr>
              <a:t>x</a:t>
            </a:r>
            <a:r>
              <a:rPr lang="en-US" baseline="-25000" dirty="0">
                <a:latin typeface="Times New Roman" pitchFamily="18" charset="0"/>
              </a:rPr>
              <a:t>4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2" name="Rectangle 8"/>
          <p:cNvSpPr>
            <a:spLocks noChangeAspect="1" noChangeArrowheads="1"/>
          </p:cNvSpPr>
          <p:nvPr/>
        </p:nvSpPr>
        <p:spPr bwMode="auto">
          <a:xfrm>
            <a:off x="5445125" y="4567238"/>
            <a:ext cx="385763" cy="385762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 dirty="0">
                <a:solidFill>
                  <a:schemeClr val="bg1"/>
                </a:solidFill>
                <a:latin typeface="Times New Roman" pitchFamily="18" charset="0"/>
              </a:rPr>
              <a:t>x</a:t>
            </a:r>
            <a:r>
              <a:rPr lang="en-US" baseline="-25000" dirty="0">
                <a:solidFill>
                  <a:schemeClr val="bg1"/>
                </a:solidFill>
                <a:latin typeface="Times New Roman" pitchFamily="18" charset="0"/>
              </a:rPr>
              <a:t>3</a:t>
            </a:r>
            <a:endParaRPr lang="en-US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3" name="Rectangle 9"/>
          <p:cNvSpPr>
            <a:spLocks noChangeAspect="1" noChangeArrowheads="1"/>
          </p:cNvSpPr>
          <p:nvPr/>
        </p:nvSpPr>
        <p:spPr bwMode="auto">
          <a:xfrm>
            <a:off x="6640513" y="4567238"/>
            <a:ext cx="385762" cy="3857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5</a:t>
            </a: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" name="Rectangle 10"/>
          <p:cNvSpPr>
            <a:spLocks noChangeAspect="1" noChangeArrowheads="1"/>
          </p:cNvSpPr>
          <p:nvPr/>
        </p:nvSpPr>
        <p:spPr bwMode="auto">
          <a:xfrm>
            <a:off x="7788275" y="4559300"/>
            <a:ext cx="385763" cy="3841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7</a:t>
            </a: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" name="Rectangle 11"/>
          <p:cNvSpPr>
            <a:spLocks noChangeAspect="1" noChangeArrowheads="1"/>
          </p:cNvSpPr>
          <p:nvPr/>
        </p:nvSpPr>
        <p:spPr bwMode="auto">
          <a:xfrm>
            <a:off x="7239000" y="4567238"/>
            <a:ext cx="385763" cy="3857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6</a:t>
            </a: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" name="Oval 12"/>
          <p:cNvSpPr>
            <a:spLocks noChangeAspect="1" noChangeArrowheads="1"/>
          </p:cNvSpPr>
          <p:nvPr/>
        </p:nvSpPr>
        <p:spPr bwMode="auto">
          <a:xfrm>
            <a:off x="4411663" y="3627438"/>
            <a:ext cx="654050" cy="385762"/>
          </a:xfrm>
          <a:prstGeom prst="ellipse">
            <a:avLst/>
          </a:prstGeom>
          <a:solidFill>
            <a:schemeClr val="accent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endParaRPr lang="en-US" b="1" i="1" baseline="-25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" name="Oval 13"/>
          <p:cNvSpPr>
            <a:spLocks noChangeAspect="1" noChangeArrowheads="1"/>
          </p:cNvSpPr>
          <p:nvPr/>
        </p:nvSpPr>
        <p:spPr bwMode="auto">
          <a:xfrm>
            <a:off x="5589588" y="3627438"/>
            <a:ext cx="654050" cy="3857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>
                <a:solidFill>
                  <a:schemeClr val="tx1"/>
                </a:solidFill>
                <a:latin typeface="Times New Roman" pitchFamily="18" charset="0"/>
              </a:rPr>
              <a:t>b</a:t>
            </a:r>
            <a:endParaRPr lang="en-US" b="1" i="1">
              <a:solidFill>
                <a:schemeClr val="tx1"/>
              </a:solidFill>
            </a:endParaRPr>
          </a:p>
        </p:txBody>
      </p:sp>
      <p:sp>
        <p:nvSpPr>
          <p:cNvPr id="18" name="Oval 14"/>
          <p:cNvSpPr>
            <a:spLocks noChangeAspect="1" noChangeArrowheads="1"/>
          </p:cNvSpPr>
          <p:nvPr/>
        </p:nvSpPr>
        <p:spPr bwMode="auto">
          <a:xfrm>
            <a:off x="6800850" y="3627438"/>
            <a:ext cx="654050" cy="3857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 dirty="0">
                <a:solidFill>
                  <a:schemeClr val="tx1"/>
                </a:solidFill>
                <a:latin typeface="Times New Roman" pitchFamily="18" charset="0"/>
              </a:rPr>
              <a:t>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9" name="Oval 15"/>
          <p:cNvSpPr>
            <a:spLocks noChangeAspect="1" noChangeArrowheads="1"/>
          </p:cNvSpPr>
          <p:nvPr/>
        </p:nvSpPr>
        <p:spPr bwMode="auto">
          <a:xfrm>
            <a:off x="7948613" y="3633788"/>
            <a:ext cx="654050" cy="3841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0" name="Oval 16"/>
          <p:cNvSpPr>
            <a:spLocks noChangeAspect="1" noChangeArrowheads="1"/>
          </p:cNvSpPr>
          <p:nvPr/>
        </p:nvSpPr>
        <p:spPr bwMode="auto">
          <a:xfrm>
            <a:off x="4991100" y="2687638"/>
            <a:ext cx="654050" cy="3841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 dirty="0">
                <a:solidFill>
                  <a:schemeClr val="tx1"/>
                </a:solidFill>
                <a:latin typeface="Times New Roman" pitchFamily="18" charset="0"/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1" name="Oval 17"/>
          <p:cNvSpPr>
            <a:spLocks noChangeAspect="1" noChangeArrowheads="1"/>
          </p:cNvSpPr>
          <p:nvPr/>
        </p:nvSpPr>
        <p:spPr bwMode="auto">
          <a:xfrm>
            <a:off x="7327900" y="2732088"/>
            <a:ext cx="654050" cy="382587"/>
          </a:xfrm>
          <a:prstGeom prst="ellipse">
            <a:avLst/>
          </a:prstGeom>
          <a:solidFill>
            <a:schemeClr val="accent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 dirty="0">
                <a:solidFill>
                  <a:schemeClr val="bg1"/>
                </a:solidFill>
                <a:latin typeface="Times New Roman" pitchFamily="18" charset="0"/>
              </a:rPr>
              <a:t>d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2" name="Oval 18"/>
          <p:cNvSpPr>
            <a:spLocks noChangeAspect="1" noChangeArrowheads="1"/>
          </p:cNvSpPr>
          <p:nvPr/>
        </p:nvSpPr>
        <p:spPr bwMode="auto">
          <a:xfrm>
            <a:off x="6188075" y="1752600"/>
            <a:ext cx="654050" cy="3857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 New Roman" pitchFamily="18" charset="0"/>
              </a:rPr>
              <a:t>g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15383" name="AutoShape 19"/>
          <p:cNvCxnSpPr>
            <a:cxnSpLocks noChangeAspect="1" noChangeShapeType="1"/>
            <a:stCxn id="10" idx="0"/>
            <a:endCxn id="16" idx="3"/>
          </p:cNvCxnSpPr>
          <p:nvPr/>
        </p:nvCxnSpPr>
        <p:spPr bwMode="auto">
          <a:xfrm flipV="1">
            <a:off x="4445739" y="3965295"/>
            <a:ext cx="62298" cy="59321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4" name="AutoShape 20"/>
          <p:cNvCxnSpPr>
            <a:cxnSpLocks noChangeAspect="1" noChangeShapeType="1"/>
            <a:stCxn id="9" idx="0"/>
            <a:endCxn id="16" idx="5"/>
          </p:cNvCxnSpPr>
          <p:nvPr/>
        </p:nvCxnSpPr>
        <p:spPr bwMode="auto">
          <a:xfrm flipH="1" flipV="1">
            <a:off x="4969335" y="3965295"/>
            <a:ext cx="71197" cy="59321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5" name="AutoShape 21"/>
          <p:cNvCxnSpPr>
            <a:cxnSpLocks noChangeAspect="1" noChangeShapeType="1"/>
            <a:stCxn id="12" idx="0"/>
            <a:endCxn id="17" idx="3"/>
          </p:cNvCxnSpPr>
          <p:nvPr/>
        </p:nvCxnSpPr>
        <p:spPr bwMode="auto">
          <a:xfrm flipV="1">
            <a:off x="5638292" y="3965295"/>
            <a:ext cx="47465" cy="59321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" name="AutoShape 22"/>
          <p:cNvCxnSpPr>
            <a:cxnSpLocks noChangeAspect="1" noChangeShapeType="1"/>
            <a:stCxn id="11" idx="0"/>
            <a:endCxn id="17" idx="5"/>
          </p:cNvCxnSpPr>
          <p:nvPr/>
        </p:nvCxnSpPr>
        <p:spPr bwMode="auto">
          <a:xfrm flipH="1" flipV="1">
            <a:off x="6146800" y="3965575"/>
            <a:ext cx="88900" cy="593725"/>
          </a:xfrm>
          <a:prstGeom prst="straightConnector1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</p:cxnSp>
      <p:cxnSp>
        <p:nvCxnSpPr>
          <p:cNvPr id="15387" name="AutoShape 23"/>
          <p:cNvCxnSpPr>
            <a:cxnSpLocks noChangeAspect="1" noChangeShapeType="1"/>
            <a:stCxn id="13" idx="0"/>
            <a:endCxn id="18" idx="3"/>
          </p:cNvCxnSpPr>
          <p:nvPr/>
        </p:nvCxnSpPr>
        <p:spPr bwMode="auto">
          <a:xfrm flipV="1">
            <a:off x="6833812" y="3965295"/>
            <a:ext cx="63781" cy="59321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8" name="AutoShape 24"/>
          <p:cNvCxnSpPr>
            <a:cxnSpLocks noChangeAspect="1" noChangeShapeType="1"/>
            <a:stCxn id="15" idx="0"/>
            <a:endCxn id="18" idx="5"/>
          </p:cNvCxnSpPr>
          <p:nvPr/>
        </p:nvCxnSpPr>
        <p:spPr bwMode="auto">
          <a:xfrm flipH="1" flipV="1">
            <a:off x="7358891" y="3965295"/>
            <a:ext cx="72681" cy="59321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9" name="AutoShape 25"/>
          <p:cNvCxnSpPr>
            <a:cxnSpLocks noChangeAspect="1" noChangeShapeType="1"/>
            <a:stCxn id="14" idx="0"/>
            <a:endCxn id="19" idx="3"/>
          </p:cNvCxnSpPr>
          <p:nvPr/>
        </p:nvCxnSpPr>
        <p:spPr bwMode="auto">
          <a:xfrm flipV="1">
            <a:off x="7981867" y="3971228"/>
            <a:ext cx="63781" cy="57838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90" name="AutoShape 26"/>
          <p:cNvCxnSpPr>
            <a:cxnSpLocks noChangeAspect="1" noChangeShapeType="1"/>
            <a:stCxn id="16" idx="0"/>
            <a:endCxn id="20" idx="3"/>
          </p:cNvCxnSpPr>
          <p:nvPr/>
        </p:nvCxnSpPr>
        <p:spPr bwMode="auto">
          <a:xfrm flipV="1">
            <a:off x="4739427" y="3023566"/>
            <a:ext cx="348570" cy="59469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" name="AutoShape 27"/>
          <p:cNvCxnSpPr>
            <a:cxnSpLocks noChangeAspect="1" noChangeShapeType="1"/>
            <a:stCxn id="17" idx="0"/>
            <a:endCxn id="20" idx="5"/>
          </p:cNvCxnSpPr>
          <p:nvPr/>
        </p:nvCxnSpPr>
        <p:spPr bwMode="auto">
          <a:xfrm flipH="1" flipV="1">
            <a:off x="5549900" y="3024188"/>
            <a:ext cx="366713" cy="593725"/>
          </a:xfrm>
          <a:prstGeom prst="straightConnector1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</p:cxnSp>
      <p:cxnSp>
        <p:nvCxnSpPr>
          <p:cNvPr id="15392" name="AutoShape 28"/>
          <p:cNvCxnSpPr>
            <a:cxnSpLocks noChangeAspect="1" noChangeShapeType="1"/>
            <a:stCxn id="18" idx="0"/>
            <a:endCxn id="21" idx="3"/>
          </p:cNvCxnSpPr>
          <p:nvPr/>
        </p:nvCxnSpPr>
        <p:spPr bwMode="auto">
          <a:xfrm flipV="1">
            <a:off x="7128984" y="3066573"/>
            <a:ext cx="295171" cy="5516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93" name="AutoShape 29"/>
          <p:cNvCxnSpPr>
            <a:cxnSpLocks noChangeAspect="1" noChangeShapeType="1"/>
            <a:stCxn id="19" idx="0"/>
            <a:endCxn id="21" idx="5"/>
          </p:cNvCxnSpPr>
          <p:nvPr/>
        </p:nvCxnSpPr>
        <p:spPr bwMode="auto">
          <a:xfrm flipH="1" flipV="1">
            <a:off x="7885454" y="3066573"/>
            <a:ext cx="391585" cy="55762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" name="AutoShape 30"/>
          <p:cNvCxnSpPr>
            <a:cxnSpLocks noChangeAspect="1" noChangeShapeType="1"/>
            <a:stCxn id="20" idx="0"/>
            <a:endCxn id="22" idx="3"/>
          </p:cNvCxnSpPr>
          <p:nvPr/>
        </p:nvCxnSpPr>
        <p:spPr bwMode="auto">
          <a:xfrm flipV="1">
            <a:off x="5319713" y="2090738"/>
            <a:ext cx="965200" cy="588962"/>
          </a:xfrm>
          <a:prstGeom prst="straightConnector1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</p:cxnSp>
      <p:cxnSp>
        <p:nvCxnSpPr>
          <p:cNvPr id="15395" name="AutoShape 31"/>
          <p:cNvCxnSpPr>
            <a:cxnSpLocks noChangeAspect="1" noChangeShapeType="1"/>
            <a:stCxn id="21" idx="0"/>
            <a:endCxn id="22" idx="5"/>
          </p:cNvCxnSpPr>
          <p:nvPr/>
        </p:nvCxnSpPr>
        <p:spPr bwMode="auto">
          <a:xfrm flipH="1" flipV="1">
            <a:off x="6746299" y="2090733"/>
            <a:ext cx="909247" cy="6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36" name="Rectangle 32"/>
          <p:cNvSpPr>
            <a:spLocks noChangeAspect="1" noChangeArrowheads="1"/>
          </p:cNvSpPr>
          <p:nvPr/>
        </p:nvSpPr>
        <p:spPr bwMode="auto">
          <a:xfrm>
            <a:off x="8453438" y="4554538"/>
            <a:ext cx="385762" cy="3873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b="1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8</a:t>
            </a: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9138-A93C-4E2C-A69B-1F3950A171F2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Integrity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Stream Authentication with Packet Losses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99413" cy="4267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Sequence of plaintexts to be transmitted</a:t>
            </a:r>
            <a:br>
              <a:rPr lang="en-US" dirty="0" smtClean="0"/>
            </a:b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2 </a:t>
            </a:r>
            <a:r>
              <a:rPr lang="en-US" dirty="0" smtClean="0"/>
              <a:t>, …,</a:t>
            </a:r>
            <a:r>
              <a:rPr lang="en-US" baseline="-25000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Build a hash tree on top of items (</a:t>
            </a:r>
            <a:r>
              <a:rPr lang="en-US" dirty="0" err="1" smtClean="0"/>
              <a:t>i</a:t>
            </a:r>
            <a:r>
              <a:rPr lang="en-US" dirty="0" smtClean="0"/>
              <a:t>, p</a:t>
            </a:r>
            <a:r>
              <a:rPr lang="en-US" baseline="-25000" dirty="0" smtClean="0"/>
              <a:t>i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Transmit the signed root hash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For each item p</a:t>
            </a:r>
            <a:r>
              <a:rPr lang="en-US" baseline="-25000" dirty="0" smtClean="0"/>
              <a:t>i</a:t>
            </a:r>
            <a:r>
              <a:rPr lang="en-US" dirty="0" smtClean="0"/>
              <a:t>, transmit packet</a:t>
            </a:r>
            <a:br>
              <a:rPr lang="en-US" dirty="0" smtClean="0"/>
            </a:br>
            <a:r>
              <a:rPr lang="en-US" dirty="0" smtClean="0"/>
              <a:t>				(</a:t>
            </a:r>
            <a:r>
              <a:rPr lang="en-US" dirty="0" err="1" smtClean="0"/>
              <a:t>i</a:t>
            </a:r>
            <a:r>
              <a:rPr lang="en-US" dirty="0" smtClean="0"/>
              <a:t>, p</a:t>
            </a:r>
            <a:r>
              <a:rPr lang="en-US" baseline="-25000" dirty="0" smtClean="0"/>
              <a:t>i</a:t>
            </a:r>
            <a:r>
              <a:rPr lang="en-US" dirty="0" smtClean="0"/>
              <a:t>, proof(</a:t>
            </a:r>
            <a:r>
              <a:rPr lang="en-US" dirty="0" err="1" smtClean="0"/>
              <a:t>i,p</a:t>
            </a:r>
            <a:r>
              <a:rPr lang="en-US" baseline="-25000" dirty="0" err="1" smtClean="0"/>
              <a:t>i</a:t>
            </a:r>
            <a:r>
              <a:rPr lang="en-US" dirty="0" smtClean="0"/>
              <a:t>))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Logarithmic space overhead and verification time per packet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Lost packets do not prevent authentication of future packets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Off-line scheme</a:t>
            </a:r>
            <a:endParaRPr lang="en-US" dirty="0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9FAF1B-4FB4-4C4A-8EAD-A79965B82A9C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DF23-CA39-48F0-B3FA-9650380832D2}" type="datetime1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9BBB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515</Words>
  <Application>Microsoft Office PowerPoint</Application>
  <PresentationFormat>On-screen Show (4:3)</PresentationFormat>
  <Paragraphs>164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Data Integrity:  Applications of Cryptographic  Hash Functions</vt:lpstr>
      <vt:lpstr>Message Authentication Code (MAC)</vt:lpstr>
      <vt:lpstr>HMAC</vt:lpstr>
      <vt:lpstr>Securing a Communication Channel</vt:lpstr>
      <vt:lpstr>Hash Chain</vt:lpstr>
      <vt:lpstr>Validation Chain</vt:lpstr>
      <vt:lpstr>Hash Tree</vt:lpstr>
      <vt:lpstr>Hash Tree Authentication</vt:lpstr>
      <vt:lpstr>Stream Authentication with Packet Losses</vt:lpstr>
    </vt:vector>
  </TitlesOfParts>
  <Company>Brown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Integrity</dc:title>
  <dc:creator>Roberto Tamassia</dc:creator>
  <cp:lastModifiedBy>goodrich</cp:lastModifiedBy>
  <cp:revision>26</cp:revision>
  <dcterms:created xsi:type="dcterms:W3CDTF">2010-03-10T15:11:23Z</dcterms:created>
  <dcterms:modified xsi:type="dcterms:W3CDTF">2010-12-08T00:42:21Z</dcterms:modified>
</cp:coreProperties>
</file>