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2" r:id="rId1"/>
  </p:sldMasterIdLst>
  <p:notesMasterIdLst>
    <p:notesMasterId r:id="rId57"/>
  </p:notesMasterIdLst>
  <p:handoutMasterIdLst>
    <p:handoutMasterId r:id="rId58"/>
  </p:handoutMasterIdLst>
  <p:sldIdLst>
    <p:sldId id="272" r:id="rId2"/>
    <p:sldId id="273" r:id="rId3"/>
    <p:sldId id="286" r:id="rId4"/>
    <p:sldId id="285" r:id="rId5"/>
    <p:sldId id="323" r:id="rId6"/>
    <p:sldId id="287" r:id="rId7"/>
    <p:sldId id="288" r:id="rId8"/>
    <p:sldId id="326" r:id="rId9"/>
    <p:sldId id="324" r:id="rId10"/>
    <p:sldId id="325" r:id="rId11"/>
    <p:sldId id="327" r:id="rId12"/>
    <p:sldId id="328" r:id="rId13"/>
    <p:sldId id="274" r:id="rId14"/>
    <p:sldId id="277" r:id="rId15"/>
    <p:sldId id="278" r:id="rId16"/>
    <p:sldId id="329" r:id="rId17"/>
    <p:sldId id="330" r:id="rId18"/>
    <p:sldId id="331" r:id="rId19"/>
    <p:sldId id="333" r:id="rId20"/>
    <p:sldId id="276" r:id="rId21"/>
    <p:sldId id="332" r:id="rId22"/>
    <p:sldId id="334" r:id="rId23"/>
    <p:sldId id="279" r:id="rId24"/>
    <p:sldId id="280" r:id="rId25"/>
    <p:sldId id="283" r:id="rId26"/>
    <p:sldId id="284" r:id="rId27"/>
    <p:sldId id="311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312" r:id="rId50"/>
    <p:sldId id="320" r:id="rId51"/>
    <p:sldId id="321" r:id="rId52"/>
    <p:sldId id="315" r:id="rId53"/>
    <p:sldId id="322" r:id="rId54"/>
    <p:sldId id="318" r:id="rId55"/>
    <p:sldId id="319" r:id="rId56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5" autoAdjust="0"/>
    <p:restoredTop sz="94643" autoAdjust="0"/>
  </p:normalViewPr>
  <p:slideViewPr>
    <p:cSldViewPr>
      <p:cViewPr varScale="1">
        <p:scale>
          <a:sx n="110" d="100"/>
          <a:sy n="110" d="100"/>
        </p:scale>
        <p:origin x="-672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7.xml"/><Relationship Id="rId3" Type="http://schemas.openxmlformats.org/officeDocument/2006/relationships/slide" Target="slides/slide30.xml"/><Relationship Id="rId7" Type="http://schemas.openxmlformats.org/officeDocument/2006/relationships/slide" Target="slides/slide34.xml"/><Relationship Id="rId12" Type="http://schemas.openxmlformats.org/officeDocument/2006/relationships/slide" Target="slides/slide41.xml"/><Relationship Id="rId2" Type="http://schemas.openxmlformats.org/officeDocument/2006/relationships/slide" Target="slides/slide29.xml"/><Relationship Id="rId1" Type="http://schemas.openxmlformats.org/officeDocument/2006/relationships/slide" Target="slides/slide28.xml"/><Relationship Id="rId6" Type="http://schemas.openxmlformats.org/officeDocument/2006/relationships/slide" Target="slides/slide33.xml"/><Relationship Id="rId11" Type="http://schemas.openxmlformats.org/officeDocument/2006/relationships/slide" Target="slides/slide40.xml"/><Relationship Id="rId5" Type="http://schemas.openxmlformats.org/officeDocument/2006/relationships/slide" Target="slides/slide32.xml"/><Relationship Id="rId10" Type="http://schemas.openxmlformats.org/officeDocument/2006/relationships/slide" Target="slides/slide39.xml"/><Relationship Id="rId4" Type="http://schemas.openxmlformats.org/officeDocument/2006/relationships/slide" Target="slides/slide31.xml"/><Relationship Id="rId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Cryptographic Functions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2009-03-02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r>
              <a:rPr lang="en-US"/>
              <a:t>Symmetric Cryptography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E5E9B6-3E62-4FA6-A608-0D412065A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62376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xmlns="" val="40690054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3325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3A89C0-3767-44A8-9EE7-FE43975486D5}" type="datetime1">
              <a:rPr lang="en-US" smtClean="0"/>
              <a:pPr>
                <a:defRPr/>
              </a:pPr>
              <a:t>12/1/2010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Cryptography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30D0A-94E0-4A9E-8011-005B3BE16F2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8705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CFB7F-43D9-457C-B4FE-F074C4C6953A}" type="datetime1">
              <a:rPr lang="en-US" smtClean="0"/>
              <a:pPr>
                <a:defRPr/>
              </a:pPr>
              <a:t>12/1/2010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Cryptography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30D0A-94E0-4A9E-8011-005B3BE16F2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79998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3766BB-0580-43C0-BA84-422277E82A15}" type="datetime1">
              <a:rPr lang="en-US" smtClean="0"/>
              <a:pPr>
                <a:defRPr/>
              </a:pPr>
              <a:t>12/1/2010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Cryptography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30D0A-94E0-4A9E-8011-005B3BE16F2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46480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0D1B9-ABA6-4F54-ABBC-630DFCF7EB83}" type="datetime1">
              <a:rPr lang="en-US" smtClean="0"/>
              <a:pPr>
                <a:defRPr/>
              </a:pPr>
              <a:t>12/1/2010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430D0A-94E0-4A9E-8011-005B3BE16F2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Cryptography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A4509D-F445-49B1-BB62-E85722A9DC0D}" type="datetime1">
              <a:rPr lang="en-US" smtClean="0"/>
              <a:pPr>
                <a:defRPr/>
              </a:pPr>
              <a:t>12/1/2010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Cryptography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30D0A-94E0-4A9E-8011-005B3BE16F2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676400"/>
            <a:ext cx="40386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724400" y="16764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DE4472-E95E-430B-AA46-2D76F67E4D17}" type="datetime1">
              <a:rPr lang="en-US" smtClean="0"/>
              <a:pPr>
                <a:defRPr/>
              </a:pPr>
              <a:t>12/1/2010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Cryptography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30D0A-94E0-4A9E-8011-005B3BE16F2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6655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6CE3D0-C7A3-46E2-A2F5-EE618E551050}" type="datetime1">
              <a:rPr lang="en-US" smtClean="0"/>
              <a:pPr>
                <a:defRPr/>
              </a:pPr>
              <a:t>12/1/2010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Cryptography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30D0A-94E0-4A9E-8011-005B3BE16F2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8399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7EB5A7-0066-4CB2-B53D-8F4143171D75}" type="datetime1">
              <a:rPr lang="en-US" smtClean="0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Cryptography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3BB6A-9F08-4B14-ADE5-D7F30AC748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759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F1F91A-8E67-405C-B36A-C7E7BD8BF6C7}" type="datetime1">
              <a:rPr lang="en-US" smtClean="0"/>
              <a:pPr>
                <a:defRPr/>
              </a:pPr>
              <a:t>12/1/2010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Cryptography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30D0A-94E0-4A9E-8011-005B3BE16F2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9389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700CAB-423C-4311-B27A-8F02EB2BD57A}" type="datetime1">
              <a:rPr lang="en-US" smtClean="0"/>
              <a:pPr>
                <a:defRPr/>
              </a:pPr>
              <a:t>12/1/2010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Cryptography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30D0A-94E0-4A9E-8011-005B3BE16F2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2150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D18F47-2D1C-4E14-A8F9-5E8B0A8CA6CA}" type="datetime1">
              <a:rPr lang="en-US" smtClean="0"/>
              <a:pPr>
                <a:defRPr/>
              </a:pPr>
              <a:t>12/1/2010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Cryptography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30D0A-94E0-4A9E-8011-005B3BE16F2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1672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65C423-6289-45C2-9760-3B598D96B7BD}" type="datetime1">
              <a:rPr lang="en-US" smtClean="0"/>
              <a:pPr>
                <a:defRPr/>
              </a:pPr>
              <a:t>12/1/2010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Cryptography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30D0A-94E0-4A9E-8011-005B3BE16F2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6302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7768FA-707A-4FB0-8D76-0410C7CC2CED}" type="datetime1">
              <a:rPr lang="en-US" smtClean="0"/>
              <a:pPr>
                <a:defRPr/>
              </a:pPr>
              <a:t>12/1/2010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Cryptography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30D0A-94E0-4A9E-8011-005B3BE16F2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9558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B3611C-B4FE-4A22-A351-60478CB5DA11}" type="datetime1">
              <a:rPr lang="en-US" smtClean="0"/>
              <a:pPr>
                <a:defRPr/>
              </a:pPr>
              <a:t>12/1/2010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smtClean="0"/>
              <a:t>Cryptography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430D0A-94E0-4A9E-8011-005B3BE16F2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4914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java.sun.com/javase/6/docs/technotes/guides/security/crypto/CryptoSpec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tiff"/><Relationship Id="rId4" Type="http://schemas.openxmlformats.org/officeDocument/2006/relationships/image" Target="../media/image3.tiff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n.tue.nl/hashclash/ChosenPrefixCollisions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79924"/>
            <a:ext cx="7772400" cy="769441"/>
          </a:xfrm>
        </p:spPr>
        <p:txBody>
          <a:bodyPr>
            <a:spAutoFit/>
          </a:bodyPr>
          <a:lstStyle/>
          <a:p>
            <a:pPr algn="r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Cryptography</a:t>
            </a:r>
          </a:p>
        </p:txBody>
      </p:sp>
      <p:sp>
        <p:nvSpPr>
          <p:cNvPr id="4098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3C3194A-CDEF-42FA-B959-6DB9C2F2533A}" type="datetime1">
              <a:rPr lang="en-US" smtClean="0"/>
              <a:pPr/>
              <a:t>12/1/2010</a:t>
            </a:fld>
            <a:endParaRPr lang="en-GB"/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C512513-9B6E-42F1-B53F-22995BFBD8F0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4099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Cryptography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Substitution can also be done on binary numbers.</a:t>
            </a:r>
          </a:p>
          <a:p>
            <a:r>
              <a:rPr lang="en-US" dirty="0" smtClean="0"/>
              <a:t>Such substitutions are usually described by substitution boxes, or S-boxes.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DE4472-E95E-430B-AA46-2D76F67E4D17}" type="datetime1">
              <a:rPr lang="en-US" smtClean="0"/>
              <a:pPr>
                <a:defRPr/>
              </a:pPr>
              <a:t>12/1/2010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Cryptography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30D0A-94E0-4A9E-8011-005B3BE16F20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7648575" cy="252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52600" y="5943600"/>
            <a:ext cx="6781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4823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One-Time Pads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is one type of substitution cipher that is absolutely </a:t>
            </a:r>
            <a:r>
              <a:rPr lang="en-US" dirty="0" smtClean="0"/>
              <a:t>unbreakable.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b="1" dirty="0"/>
              <a:t>one-time </a:t>
            </a:r>
            <a:r>
              <a:rPr lang="en-US" b="1" dirty="0" smtClean="0"/>
              <a:t>pad </a:t>
            </a:r>
            <a:r>
              <a:rPr lang="en-US" dirty="0" smtClean="0"/>
              <a:t>was </a:t>
            </a:r>
            <a:r>
              <a:rPr lang="en-US" dirty="0"/>
              <a:t>invented in 1917 by Joseph </a:t>
            </a:r>
            <a:r>
              <a:rPr lang="en-US" dirty="0" err="1"/>
              <a:t>Mauborgne</a:t>
            </a:r>
            <a:r>
              <a:rPr lang="en-US" dirty="0"/>
              <a:t> and Gilbert </a:t>
            </a:r>
            <a:r>
              <a:rPr lang="en-US" dirty="0" err="1" smtClean="0"/>
              <a:t>Vernam</a:t>
            </a:r>
            <a:endParaRPr lang="en-US" dirty="0" smtClean="0"/>
          </a:p>
          <a:p>
            <a:pPr lvl="1"/>
            <a:r>
              <a:rPr lang="en-US" dirty="0"/>
              <a:t>W</a:t>
            </a:r>
            <a:r>
              <a:rPr lang="en-US" dirty="0" smtClean="0"/>
              <a:t>e use </a:t>
            </a:r>
            <a:r>
              <a:rPr lang="en-US" dirty="0"/>
              <a:t>a block </a:t>
            </a:r>
            <a:r>
              <a:rPr lang="en-US" dirty="0" smtClean="0"/>
              <a:t>of shift keys</a:t>
            </a:r>
            <a:r>
              <a:rPr lang="en-US" dirty="0"/>
              <a:t>, (k</a:t>
            </a:r>
            <a:r>
              <a:rPr lang="en-US" baseline="-25000" dirty="0"/>
              <a:t>1</a:t>
            </a:r>
            <a:r>
              <a:rPr lang="en-US" dirty="0"/>
              <a:t>, k</a:t>
            </a:r>
            <a:r>
              <a:rPr lang="en-US" baseline="-25000" dirty="0"/>
              <a:t>2</a:t>
            </a:r>
            <a:r>
              <a:rPr lang="en-US" dirty="0"/>
              <a:t>, . . . ,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n</a:t>
            </a:r>
            <a:r>
              <a:rPr lang="en-US" dirty="0" smtClean="0"/>
              <a:t>), </a:t>
            </a:r>
            <a:r>
              <a:rPr lang="en-US" dirty="0"/>
              <a:t>to encrypt a plaintext, M, of length n, </a:t>
            </a:r>
            <a:r>
              <a:rPr lang="en-US" dirty="0" smtClean="0"/>
              <a:t>with each shift key being chosen uniformly at random.</a:t>
            </a:r>
          </a:p>
          <a:p>
            <a:r>
              <a:rPr lang="en-US" dirty="0" smtClean="0"/>
              <a:t>Since each shift is random, every </a:t>
            </a:r>
            <a:r>
              <a:rPr lang="en-US" dirty="0" err="1" smtClean="0"/>
              <a:t>ciphertext</a:t>
            </a:r>
            <a:r>
              <a:rPr lang="en-US" dirty="0" smtClean="0"/>
              <a:t> is equally likely for any plaintext.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DE4472-E95E-430B-AA46-2D76F67E4D17}" type="datetime1">
              <a:rPr lang="en-US" smtClean="0"/>
              <a:pPr>
                <a:defRPr/>
              </a:pPr>
              <a:t>12/1/2010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Cryptography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30D0A-94E0-4A9E-8011-005B3BE16F2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68149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Weaknesses of the One-Time Pad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spite of their perfect security, one-time pads have some weaknesses</a:t>
            </a:r>
          </a:p>
          <a:p>
            <a:r>
              <a:rPr lang="en-US" dirty="0" smtClean="0"/>
              <a:t>The key has to be as long as the plaintext</a:t>
            </a:r>
          </a:p>
          <a:p>
            <a:r>
              <a:rPr lang="en-US" dirty="0" smtClean="0"/>
              <a:t>Keys can never be reused</a:t>
            </a:r>
          </a:p>
          <a:p>
            <a:pPr lvl="1"/>
            <a:r>
              <a:rPr lang="en-US" dirty="0" smtClean="0"/>
              <a:t>Repeated use of one-time pads allowed the U.S. to break some of the communications of Soviet spies during the Cold War.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DE4472-E95E-430B-AA46-2D76F67E4D17}" type="datetime1">
              <a:rPr lang="en-US" smtClean="0"/>
              <a:pPr>
                <a:defRPr/>
              </a:pPr>
              <a:t>12/1/2010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Cryptography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30D0A-94E0-4A9E-8011-005B3BE16F2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69" t="17812" r="19016" b="11618"/>
          <a:stretch/>
        </p:blipFill>
        <p:spPr bwMode="auto">
          <a:xfrm>
            <a:off x="5410200" y="1659718"/>
            <a:ext cx="3352800" cy="4667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0718" y="6553200"/>
            <a:ext cx="8307082" cy="321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Public domain declassified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government image from </a:t>
            </a:r>
            <a:endParaRPr lang="en-US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://www.cia.gov/library/center-for-the-study-of-intelligence/csi-publications/books-and-monographs/venona-soviet-espionage-and-the-american-response-1939-1957/part2.htm</a:t>
            </a:r>
          </a:p>
        </p:txBody>
      </p:sp>
    </p:spTree>
    <p:extLst>
      <p:ext uri="{BB962C8B-B14F-4D97-AF65-F5344CB8AC3E}">
        <p14:creationId xmlns:p14="http://schemas.microsoft.com/office/powerpoint/2010/main" xmlns="" val="1355612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172200" y="5563599"/>
            <a:ext cx="381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Block Ciphers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8013" cy="28956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In a </a:t>
            </a:r>
            <a:r>
              <a:rPr lang="en-US" b="1" dirty="0" smtClean="0"/>
              <a:t>block cipher: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Plaintext and ciphertext have fixed length b (e.g., 128 bits)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A plaintext of length n is partitioned into a sequence of m </a:t>
            </a:r>
            <a:r>
              <a:rPr lang="en-US" b="1" dirty="0" smtClean="0"/>
              <a:t>blocks</a:t>
            </a:r>
            <a:r>
              <a:rPr lang="en-US" dirty="0" smtClean="0"/>
              <a:t>, P[0], …, P[m</a:t>
            </a:r>
            <a:r>
              <a:rPr lang="en-US" dirty="0" smtClean="0">
                <a:sym typeface="Symbol"/>
              </a:rPr>
              <a:t>1</a:t>
            </a:r>
            <a:r>
              <a:rPr lang="en-US" dirty="0" smtClean="0"/>
              <a:t>], where n </a:t>
            </a:r>
            <a:r>
              <a:rPr lang="en-US" dirty="0" smtClean="0">
                <a:sym typeface="Symbol"/>
              </a:rPr>
              <a:t></a:t>
            </a:r>
            <a:r>
              <a:rPr lang="en-US" dirty="0" smtClean="0"/>
              <a:t> </a:t>
            </a:r>
            <a:r>
              <a:rPr lang="en-US" dirty="0" err="1" smtClean="0"/>
              <a:t>bm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 </a:t>
            </a:r>
            <a:r>
              <a:rPr lang="en-US" dirty="0" smtClean="0"/>
              <a:t>n + b</a:t>
            </a:r>
          </a:p>
          <a:p>
            <a:pPr>
              <a:lnSpc>
                <a:spcPct val="120000"/>
              </a:lnSpc>
              <a:defRPr/>
            </a:pPr>
            <a:r>
              <a:rPr lang="en-US" dirty="0" smtClean="0"/>
              <a:t>Each message is divided into a sequence of blocks and encrypted or decrypted in terms of its blocks.</a:t>
            </a:r>
          </a:p>
        </p:txBody>
      </p:sp>
      <p:sp>
        <p:nvSpPr>
          <p:cNvPr id="819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3E43B9DB-4CCB-4C08-8EE1-ADC0FBFA74FE}" type="datetime1">
              <a:rPr lang="en-US" smtClean="0"/>
              <a:pPr/>
              <a:t>12/1/2010</a:t>
            </a:fld>
            <a:endParaRPr lang="en-GB"/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Cryptography</a:t>
            </a:r>
            <a:endParaRPr lang="en-GB"/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E3D489-F848-4C5B-9BC7-8CC113B64D14}" type="slidenum">
              <a:rPr lang="en-GB" smtClean="0"/>
              <a:pPr/>
              <a:t>13</a:t>
            </a:fld>
            <a:endParaRPr lang="en-GB" dirty="0" smtClean="0"/>
          </a:p>
        </p:txBody>
      </p:sp>
      <p:sp>
        <p:nvSpPr>
          <p:cNvPr id="2" name="Rectangle 1"/>
          <p:cNvSpPr/>
          <p:nvPr/>
        </p:nvSpPr>
        <p:spPr>
          <a:xfrm>
            <a:off x="1447800" y="5563599"/>
            <a:ext cx="11430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3" name="Rectangle 42"/>
          <p:cNvSpPr/>
          <p:nvPr/>
        </p:nvSpPr>
        <p:spPr>
          <a:xfrm>
            <a:off x="2770327" y="5563599"/>
            <a:ext cx="11430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114800" y="5562380"/>
            <a:ext cx="11430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410200" y="5563599"/>
            <a:ext cx="11430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447190" y="4953999"/>
            <a:ext cx="442021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2" idx="0"/>
          </p:cNvCxnSpPr>
          <p:nvPr/>
        </p:nvCxnSpPr>
        <p:spPr>
          <a:xfrm flipH="1">
            <a:off x="2019300" y="5182599"/>
            <a:ext cx="114300" cy="381000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43" idx="0"/>
          </p:cNvCxnSpPr>
          <p:nvPr/>
        </p:nvCxnSpPr>
        <p:spPr>
          <a:xfrm>
            <a:off x="3124200" y="5182599"/>
            <a:ext cx="217627" cy="381000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44" idx="0"/>
          </p:cNvCxnSpPr>
          <p:nvPr/>
        </p:nvCxnSpPr>
        <p:spPr>
          <a:xfrm>
            <a:off x="4495800" y="5182599"/>
            <a:ext cx="190500" cy="379781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45" idx="0"/>
          </p:cNvCxnSpPr>
          <p:nvPr/>
        </p:nvCxnSpPr>
        <p:spPr>
          <a:xfrm>
            <a:off x="5638800" y="5182599"/>
            <a:ext cx="342900" cy="381000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0468" y="4893315"/>
            <a:ext cx="1069524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Plaintext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370" y="5488398"/>
            <a:ext cx="1120820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Blocks of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plaintext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10502" y="4317362"/>
            <a:ext cx="1992853" cy="60760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Requires padding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with extra bits.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15" idx="2"/>
            <a:endCxn id="45" idx="3"/>
          </p:cNvCxnSpPr>
          <p:nvPr/>
        </p:nvCxnSpPr>
        <p:spPr>
          <a:xfrm flipH="1">
            <a:off x="6553200" y="4924964"/>
            <a:ext cx="1053729" cy="7529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Padding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Block ciphers require the length n of the plaintext to be a multiple of the block size b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Padding the last block needs to be unambiguous (cannot just add zeroes)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When the block size and plaintext length are a multiple of 8, a common padding method (PKCS5) is a sequence of identical bytes, each indicating the length (in bytes) of the padding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Example for b = 128 (16 bytes)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Plaintext: “Roberto” (7 bytes)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Padded plaintext: “Roberto</a:t>
            </a:r>
            <a:r>
              <a:rPr lang="en-US" dirty="0" smtClean="0">
                <a:solidFill>
                  <a:schemeClr val="accent6"/>
                </a:solidFill>
              </a:rPr>
              <a:t>999999999</a:t>
            </a:r>
            <a:r>
              <a:rPr lang="en-US" dirty="0" smtClean="0"/>
              <a:t>” (16 bytes), where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9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denotes the number and not the character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We need to always pad the last block, which may consist only of padding</a:t>
            </a:r>
          </a:p>
        </p:txBody>
      </p:sp>
      <p:sp>
        <p:nvSpPr>
          <p:cNvPr id="1024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F3258511-90BD-42CF-BD1D-CBC320A2BEC9}" type="datetime1">
              <a:rPr lang="en-US" smtClean="0"/>
              <a:pPr/>
              <a:t>12/1/2010</a:t>
            </a:fld>
            <a:endParaRPr lang="en-GB"/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Cryptography</a:t>
            </a:r>
            <a:endParaRPr lang="en-GB" dirty="0"/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DCE916-DB96-4B66-89CC-5BBC8167D16C}" type="slidenum">
              <a:rPr lang="en-GB" smtClean="0"/>
              <a:pPr/>
              <a:t>14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Block Ciphers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000" dirty="0" smtClean="0"/>
              <a:t>Data Encryption Standard (DES)</a:t>
            </a:r>
          </a:p>
          <a:p>
            <a:pPr lvl="1" eaLnBrk="1" hangingPunct="1">
              <a:defRPr/>
            </a:pPr>
            <a:r>
              <a:rPr lang="en-US" sz="1800" dirty="0" smtClean="0"/>
              <a:t>Developed by IBM and adopted by NIST in 1977</a:t>
            </a:r>
          </a:p>
          <a:p>
            <a:pPr lvl="1" eaLnBrk="1" hangingPunct="1">
              <a:defRPr/>
            </a:pPr>
            <a:r>
              <a:rPr lang="en-US" sz="1800" dirty="0" smtClean="0"/>
              <a:t>64-bit blocks and 56-bit keys</a:t>
            </a:r>
          </a:p>
          <a:p>
            <a:pPr lvl="1" eaLnBrk="1" hangingPunct="1">
              <a:defRPr/>
            </a:pPr>
            <a:r>
              <a:rPr lang="en-US" sz="1800" dirty="0" smtClean="0"/>
              <a:t>Small key space makes exhaustive search attack feasible since late 90s</a:t>
            </a:r>
          </a:p>
          <a:p>
            <a:pPr eaLnBrk="1" hangingPunct="1">
              <a:defRPr/>
            </a:pPr>
            <a:r>
              <a:rPr lang="en-US" sz="2000" dirty="0" smtClean="0"/>
              <a:t>Triple DES (3DES)</a:t>
            </a:r>
          </a:p>
          <a:p>
            <a:pPr lvl="1" eaLnBrk="1" hangingPunct="1">
              <a:defRPr/>
            </a:pPr>
            <a:r>
              <a:rPr lang="en-US" sz="1800" dirty="0" smtClean="0"/>
              <a:t>Nested application of DES with three different keys KA, KB, and KC</a:t>
            </a:r>
          </a:p>
          <a:p>
            <a:pPr lvl="1" eaLnBrk="1" hangingPunct="1">
              <a:defRPr/>
            </a:pPr>
            <a:r>
              <a:rPr lang="en-US" sz="1800" dirty="0" smtClean="0"/>
              <a:t>Effective key length is 168 bits, making exhaustive search attacks unfeasible</a:t>
            </a:r>
          </a:p>
          <a:p>
            <a:pPr lvl="1" eaLnBrk="1" hangingPunct="1">
              <a:defRPr/>
            </a:pPr>
            <a:r>
              <a:rPr lang="en-US" sz="1800" dirty="0" smtClean="0"/>
              <a:t>C = E</a:t>
            </a:r>
            <a:r>
              <a:rPr lang="en-US" sz="1800" baseline="-25000" dirty="0" smtClean="0"/>
              <a:t>KC</a:t>
            </a:r>
            <a:r>
              <a:rPr lang="en-US" sz="1800" dirty="0" smtClean="0"/>
              <a:t>(D</a:t>
            </a:r>
            <a:r>
              <a:rPr lang="en-US" sz="1800" baseline="-25000" dirty="0" smtClean="0"/>
              <a:t>KB</a:t>
            </a:r>
            <a:r>
              <a:rPr lang="en-US" sz="1800" dirty="0" smtClean="0"/>
              <a:t>(E</a:t>
            </a:r>
            <a:r>
              <a:rPr lang="en-US" sz="1800" baseline="-25000" dirty="0" smtClean="0"/>
              <a:t>KA</a:t>
            </a:r>
            <a:r>
              <a:rPr lang="en-US" sz="1800" dirty="0" smtClean="0"/>
              <a:t>(P)));  P = D</a:t>
            </a:r>
            <a:r>
              <a:rPr lang="en-US" sz="1800" baseline="-25000" dirty="0" smtClean="0"/>
              <a:t>KA</a:t>
            </a:r>
            <a:r>
              <a:rPr lang="en-US" sz="1800" dirty="0" smtClean="0"/>
              <a:t>(E</a:t>
            </a:r>
            <a:r>
              <a:rPr lang="en-US" sz="1800" baseline="-25000" dirty="0" smtClean="0"/>
              <a:t>KB</a:t>
            </a:r>
            <a:r>
              <a:rPr lang="en-US" sz="1800" dirty="0" smtClean="0"/>
              <a:t>(D</a:t>
            </a:r>
            <a:r>
              <a:rPr lang="en-US" sz="1800" baseline="-25000" dirty="0" smtClean="0"/>
              <a:t>KC</a:t>
            </a:r>
            <a:r>
              <a:rPr lang="en-US" sz="1800" dirty="0" smtClean="0"/>
              <a:t>(C)))</a:t>
            </a:r>
          </a:p>
          <a:p>
            <a:pPr lvl="1" eaLnBrk="1" hangingPunct="1">
              <a:defRPr/>
            </a:pPr>
            <a:r>
              <a:rPr lang="en-US" sz="1800" dirty="0" smtClean="0"/>
              <a:t>Equivalent to DES when KA=KB=KC (backward compatible)</a:t>
            </a:r>
          </a:p>
          <a:p>
            <a:pPr eaLnBrk="1" hangingPunct="1">
              <a:defRPr/>
            </a:pPr>
            <a:r>
              <a:rPr lang="en-US" sz="2000" dirty="0" smtClean="0"/>
              <a:t>Advanced Encryption Standard (AES)</a:t>
            </a:r>
          </a:p>
          <a:p>
            <a:pPr lvl="1" eaLnBrk="1" hangingPunct="1">
              <a:defRPr/>
            </a:pPr>
            <a:r>
              <a:rPr lang="en-US" sz="1800" dirty="0" smtClean="0"/>
              <a:t>Selected by NIST in 2001 through open international competition and public discussion </a:t>
            </a:r>
          </a:p>
          <a:p>
            <a:pPr lvl="1" eaLnBrk="1" hangingPunct="1">
              <a:defRPr/>
            </a:pPr>
            <a:r>
              <a:rPr lang="en-US" sz="1800" dirty="0" smtClean="0"/>
              <a:t>128-bit blocks and several possible key lengths: 128, 192 and 256 bits</a:t>
            </a:r>
          </a:p>
          <a:p>
            <a:pPr lvl="1" eaLnBrk="1" hangingPunct="1">
              <a:defRPr/>
            </a:pPr>
            <a:r>
              <a:rPr lang="en-US" sz="1800" dirty="0" smtClean="0"/>
              <a:t>Exhaustive search attack not currently possible</a:t>
            </a:r>
          </a:p>
          <a:p>
            <a:pPr lvl="1" eaLnBrk="1" hangingPunct="1">
              <a:defRPr/>
            </a:pPr>
            <a:r>
              <a:rPr lang="en-US" sz="1800" dirty="0" smtClean="0"/>
              <a:t>AES-256 is the symmetric encryption algorithm of choice</a:t>
            </a:r>
            <a:endParaRPr lang="en-US" sz="1800" dirty="0"/>
          </a:p>
        </p:txBody>
      </p:sp>
      <p:sp>
        <p:nvSpPr>
          <p:cNvPr id="1229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C3A942D6-6C1E-44C3-8E08-64BAFCC2F595}" type="datetime1">
              <a:rPr lang="en-US" smtClean="0"/>
              <a:pPr/>
              <a:t>12/1/2010</a:t>
            </a:fld>
            <a:endParaRPr lang="en-GB" dirty="0"/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Cryptography</a:t>
            </a:r>
            <a:endParaRPr lang="en-GB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69E337-8927-4913-8A4A-327D85D27E3C}" type="slidenum">
              <a:rPr lang="en-GB" smtClean="0"/>
              <a:pPr/>
              <a:t>15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Advanced Encryption Standard (AES)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848600" cy="3183602"/>
          </a:xfrm>
        </p:spPr>
        <p:txBody>
          <a:bodyPr>
            <a:noAutofit/>
          </a:bodyPr>
          <a:lstStyle/>
          <a:p>
            <a:r>
              <a:rPr lang="en-US" sz="2000" dirty="0"/>
              <a:t>In 1997, the U.S. National Institute for Standards and Technology (</a:t>
            </a:r>
            <a:r>
              <a:rPr lang="en-US" sz="2000" dirty="0" smtClean="0"/>
              <a:t>NIST) put </a:t>
            </a:r>
            <a:r>
              <a:rPr lang="en-US" sz="2000" dirty="0"/>
              <a:t>out a public call for a replacement </a:t>
            </a:r>
            <a:r>
              <a:rPr lang="en-US" sz="2000" dirty="0" smtClean="0"/>
              <a:t>to DES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It </a:t>
            </a:r>
            <a:r>
              <a:rPr lang="en-US" sz="2000" dirty="0"/>
              <a:t>narrowed down the list of submissions to five finalists, </a:t>
            </a:r>
            <a:r>
              <a:rPr lang="en-US" sz="2000" dirty="0" smtClean="0"/>
              <a:t>and ultimately </a:t>
            </a:r>
            <a:r>
              <a:rPr lang="en-US" sz="2000" dirty="0"/>
              <a:t>chose an algorithm that </a:t>
            </a:r>
            <a:r>
              <a:rPr lang="en-US" sz="2000" dirty="0" smtClean="0"/>
              <a:t>is now known as the </a:t>
            </a:r>
            <a:r>
              <a:rPr lang="en-US" sz="2000" b="1" dirty="0"/>
              <a:t>Advanced Encryption Standard </a:t>
            </a:r>
            <a:r>
              <a:rPr lang="en-US" sz="2000" dirty="0"/>
              <a:t>(</a:t>
            </a:r>
            <a:r>
              <a:rPr lang="en-US" sz="2000" b="1" dirty="0"/>
              <a:t>AES</a:t>
            </a:r>
            <a:r>
              <a:rPr lang="en-US" sz="2000" dirty="0"/>
              <a:t>).</a:t>
            </a:r>
          </a:p>
          <a:p>
            <a:r>
              <a:rPr lang="en-US" sz="2000" dirty="0"/>
              <a:t>AES is a block cipher that operates on 128-bit blocks. It is designed to </a:t>
            </a:r>
            <a:r>
              <a:rPr lang="en-US" sz="2000" dirty="0" smtClean="0"/>
              <a:t>be used </a:t>
            </a:r>
            <a:r>
              <a:rPr lang="en-US" sz="2000" dirty="0"/>
              <a:t>with keys that are 128, 192, or 256 bits long, yielding ciphers known </a:t>
            </a:r>
            <a:r>
              <a:rPr lang="en-US" sz="2000" dirty="0" smtClean="0"/>
              <a:t>as AES-128</a:t>
            </a:r>
            <a:r>
              <a:rPr lang="en-US" sz="2000" dirty="0"/>
              <a:t>, AES-192, and AES-256.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DE4472-E95E-430B-AA46-2D76F67E4D17}" type="datetime1">
              <a:rPr lang="en-US" smtClean="0"/>
              <a:pPr>
                <a:defRPr/>
              </a:pPr>
              <a:t>12/1/2010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Cryptography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30D0A-94E0-4A9E-8011-005B3BE16F20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4324" y="4289193"/>
            <a:ext cx="5414676" cy="234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2324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 Round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128-bit version of the AES encryption algorithm proceeds in </a:t>
            </a:r>
            <a:r>
              <a:rPr lang="en-US" dirty="0" smtClean="0"/>
              <a:t>ten rounds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round performs an invertible transformation on a </a:t>
            </a:r>
            <a:r>
              <a:rPr lang="en-US" dirty="0" smtClean="0"/>
              <a:t>128-bit array</a:t>
            </a:r>
            <a:r>
              <a:rPr lang="en-US" dirty="0"/>
              <a:t>, called </a:t>
            </a:r>
            <a:r>
              <a:rPr lang="en-US" b="1" dirty="0"/>
              <a:t>state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initial state X</a:t>
            </a:r>
            <a:r>
              <a:rPr lang="en-US" baseline="-25000" dirty="0"/>
              <a:t>0</a:t>
            </a:r>
            <a:r>
              <a:rPr lang="en-US" dirty="0"/>
              <a:t> is the XOR of the plaintext P </a:t>
            </a:r>
            <a:r>
              <a:rPr lang="en-US" dirty="0" smtClean="0"/>
              <a:t>with the </a:t>
            </a:r>
            <a:r>
              <a:rPr lang="en-US" dirty="0"/>
              <a:t>key K:</a:t>
            </a:r>
          </a:p>
          <a:p>
            <a:r>
              <a:rPr lang="en-US" dirty="0" smtClean="0"/>
              <a:t>       X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P  XOR  K.</a:t>
            </a:r>
          </a:p>
          <a:p>
            <a:r>
              <a:rPr lang="en-US" dirty="0"/>
              <a:t>Round i (i = 1</a:t>
            </a:r>
            <a:r>
              <a:rPr lang="en-US" dirty="0" smtClean="0"/>
              <a:t>, …, </a:t>
            </a:r>
            <a:r>
              <a:rPr lang="en-US" dirty="0"/>
              <a:t>10) receives state </a:t>
            </a:r>
            <a:r>
              <a:rPr lang="en-US" dirty="0" smtClean="0"/>
              <a:t>X</a:t>
            </a:r>
            <a:r>
              <a:rPr lang="en-US" baseline="-25000" dirty="0" smtClean="0"/>
              <a:t>i-1</a:t>
            </a:r>
            <a:r>
              <a:rPr lang="en-US" dirty="0" smtClean="0"/>
              <a:t> </a:t>
            </a:r>
            <a:r>
              <a:rPr lang="en-US" dirty="0"/>
              <a:t>as input and produces state X</a:t>
            </a:r>
            <a:r>
              <a:rPr lang="en-US" baseline="-25000" dirty="0"/>
              <a:t>i</a:t>
            </a:r>
            <a:r>
              <a:rPr lang="en-US" dirty="0"/>
              <a:t>.</a:t>
            </a:r>
          </a:p>
          <a:p>
            <a:r>
              <a:rPr lang="en-US" dirty="0"/>
              <a:t>The </a:t>
            </a:r>
            <a:r>
              <a:rPr lang="en-US" dirty="0" err="1"/>
              <a:t>ciphertext</a:t>
            </a:r>
            <a:r>
              <a:rPr lang="en-US" dirty="0"/>
              <a:t> C is the output of the final round: C = X</a:t>
            </a:r>
            <a:r>
              <a:rPr lang="en-US" baseline="-25000" dirty="0"/>
              <a:t>10</a:t>
            </a:r>
            <a:r>
              <a:rPr lang="en-US" dirty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7EB5A7-0066-4CB2-B53D-8F4143171D75}" type="datetime1">
              <a:rPr lang="en-US" smtClean="0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Cryptography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3BB6A-9F08-4B14-ADE5-D7F30AC7482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45413"/>
            <a:ext cx="2895600" cy="509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67451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 Rounds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round is built from four basic 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SubBytes</a:t>
            </a:r>
            <a:r>
              <a:rPr lang="en-US" b="1" dirty="0" smtClean="0"/>
              <a:t> </a:t>
            </a:r>
            <a:r>
              <a:rPr lang="en-US" b="1" dirty="0"/>
              <a:t>step</a:t>
            </a:r>
            <a:r>
              <a:rPr lang="en-US" dirty="0"/>
              <a:t>: an S-box substitution step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ShiftRows</a:t>
            </a:r>
            <a:r>
              <a:rPr lang="en-US" b="1" dirty="0" smtClean="0"/>
              <a:t> </a:t>
            </a:r>
            <a:r>
              <a:rPr lang="en-US" b="1" dirty="0"/>
              <a:t>step</a:t>
            </a:r>
            <a:r>
              <a:rPr lang="en-US" dirty="0"/>
              <a:t>: a permutation step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MixColumns</a:t>
            </a:r>
            <a:r>
              <a:rPr lang="en-US" b="1" dirty="0" smtClean="0"/>
              <a:t> </a:t>
            </a:r>
            <a:r>
              <a:rPr lang="en-US" b="1" dirty="0"/>
              <a:t>step</a:t>
            </a:r>
            <a:r>
              <a:rPr lang="en-US" dirty="0"/>
              <a:t>: a matrix multiplication </a:t>
            </a:r>
            <a:r>
              <a:rPr lang="en-US" dirty="0" smtClean="0"/>
              <a:t>step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AddRoundKey</a:t>
            </a:r>
            <a:r>
              <a:rPr lang="en-US" b="1" dirty="0" smtClean="0"/>
              <a:t> </a:t>
            </a:r>
            <a:r>
              <a:rPr lang="en-US" b="1" dirty="0"/>
              <a:t>step</a:t>
            </a:r>
            <a:r>
              <a:rPr lang="en-US" dirty="0"/>
              <a:t>: an XOR step with a </a:t>
            </a:r>
            <a:r>
              <a:rPr lang="en-US" b="1" dirty="0"/>
              <a:t>round key </a:t>
            </a:r>
            <a:r>
              <a:rPr lang="en-US" dirty="0"/>
              <a:t>derived from </a:t>
            </a:r>
            <a:r>
              <a:rPr lang="en-US" dirty="0" smtClean="0"/>
              <a:t>the 128-bit </a:t>
            </a:r>
            <a:r>
              <a:rPr lang="en-US" dirty="0"/>
              <a:t>encryption key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DE4472-E95E-430B-AA46-2D76F67E4D17}" type="datetime1">
              <a:rPr lang="en-US" smtClean="0"/>
              <a:pPr>
                <a:defRPr/>
              </a:pPr>
              <a:t>12/1/2010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Cryptography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30D0A-94E0-4A9E-8011-005B3BE16F20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33374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Block Cipher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8013" cy="26670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A block cipher mode describes the way a block cipher encrypts and decrypts a sequence of message blocks.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Electronic Code Book (ECB) Mode (is the simplest):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Block P[i] encrypted into </a:t>
            </a:r>
            <a:r>
              <a:rPr lang="en-US" dirty="0" err="1" smtClean="0"/>
              <a:t>ciphertext</a:t>
            </a:r>
            <a:r>
              <a:rPr lang="en-US" dirty="0" smtClean="0"/>
              <a:t> block C[i] = E</a:t>
            </a:r>
            <a:r>
              <a:rPr lang="en-US" baseline="-25000" dirty="0" smtClean="0"/>
              <a:t>K</a:t>
            </a:r>
            <a:r>
              <a:rPr lang="en-US" dirty="0" smtClean="0"/>
              <a:t>(P[i])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/>
              <a:t>Block </a:t>
            </a:r>
            <a:r>
              <a:rPr lang="en-US" dirty="0" smtClean="0"/>
              <a:t>C[i</a:t>
            </a:r>
            <a:r>
              <a:rPr lang="en-US" dirty="0"/>
              <a:t>] </a:t>
            </a:r>
            <a:r>
              <a:rPr lang="en-US" dirty="0" smtClean="0"/>
              <a:t>decrypted into plaintext block M[i</a:t>
            </a:r>
            <a:r>
              <a:rPr lang="en-US" dirty="0"/>
              <a:t>] = </a:t>
            </a:r>
            <a:r>
              <a:rPr lang="en-US" dirty="0" smtClean="0"/>
              <a:t>D</a:t>
            </a:r>
            <a:r>
              <a:rPr lang="en-US" baseline="-25000" dirty="0" smtClean="0"/>
              <a:t>K</a:t>
            </a:r>
            <a:r>
              <a:rPr lang="en-US" dirty="0" smtClean="0"/>
              <a:t>(C[i])</a:t>
            </a:r>
            <a:endParaRPr lang="en-US" dirty="0"/>
          </a:p>
        </p:txBody>
      </p:sp>
      <p:sp>
        <p:nvSpPr>
          <p:cNvPr id="819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3E43B9DB-4CCB-4C08-8EE1-ADC0FBFA74FE}" type="datetime1">
              <a:rPr lang="en-US" smtClean="0"/>
              <a:pPr/>
              <a:t>12/1/2010</a:t>
            </a:fld>
            <a:endParaRPr lang="en-GB"/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Cryptography</a:t>
            </a:r>
            <a:endParaRPr lang="en-GB"/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E3D489-F848-4C5B-9BC7-8CC113B64D14}" type="slidenum">
              <a:rPr lang="en-GB" smtClean="0"/>
              <a:pPr/>
              <a:t>19</a:t>
            </a:fld>
            <a:endParaRPr lang="en-GB" dirty="0" smtClean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4304" y="3962400"/>
            <a:ext cx="4703496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51" y="3962400"/>
            <a:ext cx="4356649" cy="177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6875" y="6635909"/>
            <a:ext cx="6367449" cy="206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Public domain 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images from http://</a:t>
            </a: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en.wikipedia.org/wiki/File:Ecb_encryption.png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and http://en.wikipedia.org/wiki/File:Ecb_decryption.png</a:t>
            </a:r>
          </a:p>
        </p:txBody>
      </p:sp>
    </p:spTree>
    <p:extLst>
      <p:ext uri="{BB962C8B-B14F-4D97-AF65-F5344CB8AC3E}">
        <p14:creationId xmlns:p14="http://schemas.microsoft.com/office/powerpoint/2010/main" xmlns="" val="28341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Symmetric Cryptosystem</a:t>
            </a:r>
          </a:p>
        </p:txBody>
      </p:sp>
      <p:sp>
        <p:nvSpPr>
          <p:cNvPr id="5123" name="Content Placeholder 6"/>
          <p:cNvSpPr>
            <a:spLocks noGrp="1"/>
          </p:cNvSpPr>
          <p:nvPr>
            <p:ph idx="1"/>
          </p:nvPr>
        </p:nvSpPr>
        <p:spPr>
          <a:xfrm>
            <a:off x="457200" y="1524000"/>
            <a:ext cx="8228013" cy="33528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accent6"/>
                </a:solidFill>
              </a:rPr>
              <a:t>Scenario</a:t>
            </a:r>
          </a:p>
          <a:p>
            <a:pPr lvl="1" eaLnBrk="1" hangingPunct="1"/>
            <a:r>
              <a:rPr lang="en-US" sz="1800" dirty="0" smtClean="0"/>
              <a:t>Alice wants to send a message (plaintext P) to Bob. </a:t>
            </a:r>
          </a:p>
          <a:p>
            <a:pPr lvl="1" eaLnBrk="1" hangingPunct="1"/>
            <a:r>
              <a:rPr lang="en-US" sz="1800" dirty="0" smtClean="0"/>
              <a:t>The communication channel is insecure and can be eavesdropped</a:t>
            </a:r>
          </a:p>
          <a:p>
            <a:pPr lvl="1" eaLnBrk="1" hangingPunct="1"/>
            <a:r>
              <a:rPr lang="en-US" sz="1800" dirty="0" smtClean="0"/>
              <a:t> If Alice and Bob have previously agreed on a symmetric encryption scheme and a secret key K, the message can be sent encrypted (ciphertext C)</a:t>
            </a:r>
          </a:p>
          <a:p>
            <a:pPr eaLnBrk="1" hangingPunct="1"/>
            <a:r>
              <a:rPr lang="en-US" sz="2000" dirty="0" smtClean="0">
                <a:solidFill>
                  <a:schemeClr val="accent6"/>
                </a:solidFill>
              </a:rPr>
              <a:t>Issues</a:t>
            </a:r>
          </a:p>
          <a:p>
            <a:pPr lvl="1" eaLnBrk="1" hangingPunct="1"/>
            <a:r>
              <a:rPr lang="en-US" sz="1800" dirty="0" smtClean="0"/>
              <a:t>What is a good symmetric encryption scheme?</a:t>
            </a:r>
          </a:p>
          <a:p>
            <a:pPr lvl="1" eaLnBrk="1" hangingPunct="1"/>
            <a:r>
              <a:rPr lang="en-US" sz="1800" dirty="0" smtClean="0"/>
              <a:t>What is the complexity of encrypting/decrypting?</a:t>
            </a:r>
          </a:p>
          <a:p>
            <a:pPr lvl="1" eaLnBrk="1" hangingPunct="1"/>
            <a:r>
              <a:rPr lang="en-US" sz="1800" dirty="0" smtClean="0"/>
              <a:t>What is the size of the ciphertext, relative to the plaintext?</a:t>
            </a:r>
          </a:p>
        </p:txBody>
      </p:sp>
      <p:sp>
        <p:nvSpPr>
          <p:cNvPr id="5124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8F6021EB-F839-4A1F-80CB-3679A8A985DC}" type="datetime1">
              <a:rPr lang="en-US" smtClean="0"/>
              <a:pPr/>
              <a:t>12/1/2010</a:t>
            </a:fld>
            <a:endParaRPr lang="en-GB"/>
          </a:p>
        </p:txBody>
      </p:sp>
      <p:sp>
        <p:nvSpPr>
          <p:cNvPr id="512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Cryptography</a:t>
            </a:r>
            <a:endParaRPr lang="en-GB"/>
          </a:p>
        </p:txBody>
      </p:sp>
      <p:sp>
        <p:nvSpPr>
          <p:cNvPr id="51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A538BA-693A-47B3-9451-0D7AD104E5A8}" type="slidenum">
              <a:rPr lang="en-GB" smtClean="0"/>
              <a:pPr/>
              <a:t>2</a:t>
            </a:fld>
            <a:endParaRPr lang="en-GB" dirty="0" smtClean="0"/>
          </a:p>
        </p:txBody>
      </p:sp>
      <p:grpSp>
        <p:nvGrpSpPr>
          <p:cNvPr id="5127" name="Group 46"/>
          <p:cNvGrpSpPr>
            <a:grpSpLocks/>
          </p:cNvGrpSpPr>
          <p:nvPr/>
        </p:nvGrpSpPr>
        <p:grpSpPr bwMode="auto">
          <a:xfrm>
            <a:off x="1695654" y="5108576"/>
            <a:ext cx="5752488" cy="1292442"/>
            <a:chOff x="1804162" y="5410200"/>
            <a:chExt cx="5751902" cy="1293182"/>
          </a:xfrm>
        </p:grpSpPr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4504021" y="5535685"/>
              <a:ext cx="320889" cy="37878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+mn-lt"/>
                </a:rPr>
                <a:t>C</a:t>
              </a:r>
            </a:p>
          </p:txBody>
        </p:sp>
        <p:sp>
          <p:nvSpPr>
            <p:cNvPr id="5129" name="Text Box 19"/>
            <p:cNvSpPr txBox="1">
              <a:spLocks noChangeArrowheads="1"/>
            </p:cNvSpPr>
            <p:nvPr/>
          </p:nvSpPr>
          <p:spPr bwMode="auto">
            <a:xfrm>
              <a:off x="7238380" y="5522975"/>
              <a:ext cx="317684" cy="37878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  <a:latin typeface="+mn-lt"/>
                </a:rPr>
                <a:t>P</a:t>
              </a:r>
            </a:p>
          </p:txBody>
        </p:sp>
        <p:sp>
          <p:nvSpPr>
            <p:cNvPr id="5130" name="Text Box 20"/>
            <p:cNvSpPr txBox="1">
              <a:spLocks noChangeArrowheads="1"/>
            </p:cNvSpPr>
            <p:nvPr/>
          </p:nvSpPr>
          <p:spPr bwMode="auto">
            <a:xfrm>
              <a:off x="1804162" y="5528460"/>
              <a:ext cx="317683" cy="37878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  <a:latin typeface="+mn-lt"/>
                </a:rPr>
                <a:t>P</a:t>
              </a:r>
            </a:p>
          </p:txBody>
        </p:sp>
        <p:grpSp>
          <p:nvGrpSpPr>
            <p:cNvPr id="5131" name="Group 31"/>
            <p:cNvGrpSpPr>
              <a:grpSpLocks/>
            </p:cNvGrpSpPr>
            <p:nvPr/>
          </p:nvGrpSpPr>
          <p:grpSpPr bwMode="auto">
            <a:xfrm>
              <a:off x="2417889" y="5410200"/>
              <a:ext cx="1809750" cy="1293182"/>
              <a:chOff x="2144713" y="5486400"/>
              <a:chExt cx="1809750" cy="1293182"/>
            </a:xfrm>
          </p:grpSpPr>
          <p:grpSp>
            <p:nvGrpSpPr>
              <p:cNvPr id="4" name="Group 14"/>
              <p:cNvGrpSpPr>
                <a:grpSpLocks/>
              </p:cNvGrpSpPr>
              <p:nvPr/>
            </p:nvGrpSpPr>
            <p:grpSpPr bwMode="auto">
              <a:xfrm>
                <a:off x="2144713" y="5486400"/>
                <a:ext cx="1809750" cy="914400"/>
                <a:chOff x="1020" y="3456"/>
                <a:chExt cx="1140" cy="576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0" name="Rectangle 4"/>
                <p:cNvSpPr>
                  <a:spLocks noChangeArrowheads="1"/>
                </p:cNvSpPr>
                <p:nvPr/>
              </p:nvSpPr>
              <p:spPr bwMode="auto">
                <a:xfrm>
                  <a:off x="1254" y="3456"/>
                  <a:ext cx="672" cy="38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2000" dirty="0">
                      <a:solidFill>
                        <a:schemeClr val="bg1"/>
                      </a:solidFill>
                    </a:rPr>
                    <a:t>encrypt</a:t>
                  </a:r>
                </a:p>
              </p:txBody>
            </p:sp>
            <p:cxnSp>
              <p:nvCxnSpPr>
                <p:cNvPr id="11" name="AutoShape 8"/>
                <p:cNvCxnSpPr>
                  <a:cxnSpLocks noChangeShapeType="1"/>
                  <a:stCxn id="10" idx="3"/>
                </p:cNvCxnSpPr>
                <p:nvPr/>
              </p:nvCxnSpPr>
              <p:spPr bwMode="auto">
                <a:xfrm>
                  <a:off x="1932" y="3648"/>
                  <a:ext cx="228" cy="0"/>
                </a:xfrm>
                <a:prstGeom prst="straightConnector1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</p:cxnSp>
            <p:cxnSp>
              <p:nvCxnSpPr>
                <p:cNvPr id="12" name="AutoShape 13"/>
                <p:cNvCxnSpPr>
                  <a:cxnSpLocks noChangeShapeType="1"/>
                  <a:endCxn id="10" idx="1"/>
                </p:cNvCxnSpPr>
                <p:nvPr/>
              </p:nvCxnSpPr>
              <p:spPr bwMode="auto">
                <a:xfrm>
                  <a:off x="1020" y="3648"/>
                  <a:ext cx="228" cy="0"/>
                </a:xfrm>
                <a:prstGeom prst="straightConnector1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</p:cxnSp>
            <p:cxnSp>
              <p:nvCxnSpPr>
                <p:cNvPr id="19" name="AutoShape 13"/>
                <p:cNvCxnSpPr>
                  <a:cxnSpLocks noChangeShapeType="1"/>
                  <a:endCxn id="10" idx="2"/>
                </p:cNvCxnSpPr>
                <p:nvPr/>
              </p:nvCxnSpPr>
              <p:spPr bwMode="auto">
                <a:xfrm rot="5400000" flipH="1" flipV="1">
                  <a:off x="1493" y="3935"/>
                  <a:ext cx="192" cy="1"/>
                </a:xfrm>
                <a:prstGeom prst="straightConnector1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</p:cxnSp>
          </p:grpSp>
          <p:sp>
            <p:nvSpPr>
              <p:cNvPr id="5136" name="Text Box 20"/>
              <p:cNvSpPr txBox="1">
                <a:spLocks noChangeArrowheads="1"/>
              </p:cNvSpPr>
              <p:nvPr/>
            </p:nvSpPr>
            <p:spPr bwMode="auto">
              <a:xfrm>
                <a:off x="2914852" y="6400800"/>
                <a:ext cx="317683" cy="37878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6"/>
                    </a:solidFill>
                    <a:latin typeface="+mn-lt"/>
                  </a:rPr>
                  <a:t>K</a:t>
                </a:r>
              </a:p>
            </p:txBody>
          </p:sp>
        </p:grpSp>
        <p:grpSp>
          <p:nvGrpSpPr>
            <p:cNvPr id="5132" name="Group 39"/>
            <p:cNvGrpSpPr>
              <a:grpSpLocks/>
            </p:cNvGrpSpPr>
            <p:nvPr/>
          </p:nvGrpSpPr>
          <p:grpSpPr bwMode="auto">
            <a:xfrm>
              <a:off x="5151837" y="5410200"/>
              <a:ext cx="1809750" cy="1293181"/>
              <a:chOff x="2144713" y="5486400"/>
              <a:chExt cx="1809750" cy="1293181"/>
            </a:xfrm>
          </p:grpSpPr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2144713" y="5486400"/>
                <a:ext cx="1809750" cy="914400"/>
                <a:chOff x="1020" y="3456"/>
                <a:chExt cx="1140" cy="576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43" name="Rectangle 4"/>
                <p:cNvSpPr>
                  <a:spLocks noChangeArrowheads="1"/>
                </p:cNvSpPr>
                <p:nvPr/>
              </p:nvSpPr>
              <p:spPr bwMode="auto">
                <a:xfrm>
                  <a:off x="1254" y="3456"/>
                  <a:ext cx="672" cy="38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2000" dirty="0">
                      <a:solidFill>
                        <a:schemeClr val="bg1"/>
                      </a:solidFill>
                    </a:rPr>
                    <a:t>decrypt</a:t>
                  </a:r>
                </a:p>
              </p:txBody>
            </p:sp>
            <p:cxnSp>
              <p:nvCxnSpPr>
                <p:cNvPr id="44" name="AutoShape 8"/>
                <p:cNvCxnSpPr>
                  <a:cxnSpLocks noChangeShapeType="1"/>
                  <a:stCxn id="43" idx="3"/>
                </p:cNvCxnSpPr>
                <p:nvPr/>
              </p:nvCxnSpPr>
              <p:spPr bwMode="auto">
                <a:xfrm>
                  <a:off x="1932" y="3648"/>
                  <a:ext cx="228" cy="0"/>
                </a:xfrm>
                <a:prstGeom prst="straightConnector1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</p:cxnSp>
            <p:cxnSp>
              <p:nvCxnSpPr>
                <p:cNvPr id="45" name="AutoShape 13"/>
                <p:cNvCxnSpPr>
                  <a:cxnSpLocks noChangeShapeType="1"/>
                  <a:endCxn id="43" idx="1"/>
                </p:cNvCxnSpPr>
                <p:nvPr/>
              </p:nvCxnSpPr>
              <p:spPr bwMode="auto">
                <a:xfrm>
                  <a:off x="1020" y="3648"/>
                  <a:ext cx="228" cy="0"/>
                </a:xfrm>
                <a:prstGeom prst="straightConnector1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</p:cxnSp>
            <p:cxnSp>
              <p:nvCxnSpPr>
                <p:cNvPr id="46" name="AutoShape 13"/>
                <p:cNvCxnSpPr>
                  <a:cxnSpLocks noChangeShapeType="1"/>
                  <a:endCxn id="43" idx="2"/>
                </p:cNvCxnSpPr>
                <p:nvPr/>
              </p:nvCxnSpPr>
              <p:spPr bwMode="auto">
                <a:xfrm rot="5400000" flipH="1" flipV="1">
                  <a:off x="1493" y="3935"/>
                  <a:ext cx="192" cy="1"/>
                </a:xfrm>
                <a:prstGeom prst="straightConnector1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</p:cxnSp>
          </p:grpSp>
          <p:sp>
            <p:nvSpPr>
              <p:cNvPr id="5134" name="Text Box 20"/>
              <p:cNvSpPr txBox="1">
                <a:spLocks noChangeArrowheads="1"/>
              </p:cNvSpPr>
              <p:nvPr/>
            </p:nvSpPr>
            <p:spPr bwMode="auto">
              <a:xfrm>
                <a:off x="2914852" y="6400799"/>
                <a:ext cx="317683" cy="37878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6"/>
                    </a:solidFill>
                    <a:latin typeface="+mn-lt"/>
                  </a:rPr>
                  <a:t>K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Strengths and Weaknesses of ECB</a:t>
            </a:r>
            <a:endParaRPr lang="en-US" dirty="0" smtClean="0"/>
          </a:p>
        </p:txBody>
      </p:sp>
      <p:sp>
        <p:nvSpPr>
          <p:cNvPr id="922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09D57208-9F70-4046-9840-F3F6EDE0F403}" type="datetime1">
              <a:rPr lang="en-US" smtClean="0"/>
              <a:pPr/>
              <a:t>12/1/2010</a:t>
            </a:fld>
            <a:endParaRPr lang="en-GB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Cryptography</a:t>
            </a:r>
            <a:endParaRPr lang="en-GB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65992E-EFF8-4D78-9243-AA711BF3E8C5}" type="slidenum">
              <a:rPr lang="en-GB" smtClean="0"/>
              <a:pPr/>
              <a:t>20</a:t>
            </a:fld>
            <a:endParaRPr lang="en-GB" smtClean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0420" y="3505200"/>
            <a:ext cx="470157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676400"/>
            <a:ext cx="4038600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Strengths:</a:t>
            </a:r>
          </a:p>
          <a:p>
            <a:pPr lvl="1"/>
            <a:r>
              <a:rPr lang="en-US" sz="2400" dirty="0" smtClean="0"/>
              <a:t>Is very simple</a:t>
            </a:r>
          </a:p>
          <a:p>
            <a:pPr lvl="1"/>
            <a:r>
              <a:rPr lang="en-US" sz="2400" dirty="0" smtClean="0"/>
              <a:t>Allows for parallel encryptions of the blocks of a plaintext</a:t>
            </a:r>
            <a:endParaRPr lang="en-US" sz="2400" dirty="0" smtClean="0"/>
          </a:p>
          <a:p>
            <a:pPr lvl="1"/>
            <a:r>
              <a:rPr lang="en-US" sz="2400" dirty="0" smtClean="0"/>
              <a:t>Can tolerate the loss or damage of a block</a:t>
            </a:r>
            <a:endParaRPr lang="en-US" sz="2400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4724400" y="1447800"/>
            <a:ext cx="4114800" cy="4648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Weakness:</a:t>
            </a:r>
            <a:endParaRPr lang="en-US" sz="2800" dirty="0" smtClean="0"/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Documents </a:t>
            </a:r>
            <a:r>
              <a:rPr lang="en-US" sz="1800" dirty="0" smtClean="0"/>
              <a:t>and images are not suitable for ECB encryption since patters in the plaintext are repeated in the </a:t>
            </a:r>
            <a:r>
              <a:rPr lang="en-US" sz="1800" dirty="0" err="1" smtClean="0"/>
              <a:t>ciphertext</a:t>
            </a:r>
            <a:r>
              <a:rPr lang="en-US" sz="1800" dirty="0" smtClean="0"/>
              <a:t>: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Cipher Block Chaining (CBC)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8013" cy="3276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In Cipher Block Chaining (CBC) Mode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The previous ciphertext block is combined with the current plaintext block C[</a:t>
            </a:r>
            <a:r>
              <a:rPr lang="en-US" dirty="0" err="1" smtClean="0"/>
              <a:t>i</a:t>
            </a:r>
            <a:r>
              <a:rPr lang="en-US" dirty="0" smtClean="0"/>
              <a:t>] = E</a:t>
            </a:r>
            <a:r>
              <a:rPr lang="en-US" baseline="-25000" dirty="0" smtClean="0"/>
              <a:t>K </a:t>
            </a:r>
            <a:r>
              <a:rPr lang="en-US" dirty="0" smtClean="0"/>
              <a:t>(C[</a:t>
            </a:r>
            <a:r>
              <a:rPr lang="en-US" dirty="0" err="1" smtClean="0"/>
              <a:t>i</a:t>
            </a:r>
            <a:r>
              <a:rPr lang="en-US" dirty="0" smtClean="0">
                <a:sym typeface="Symbol"/>
              </a:rPr>
              <a:t> 1]  </a:t>
            </a:r>
            <a:r>
              <a:rPr lang="en-US" dirty="0" smtClean="0"/>
              <a:t>P[</a:t>
            </a:r>
            <a:r>
              <a:rPr lang="en-US" dirty="0" err="1" smtClean="0"/>
              <a:t>i</a:t>
            </a:r>
            <a:r>
              <a:rPr lang="en-US" dirty="0" smtClean="0"/>
              <a:t>])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C[</a:t>
            </a:r>
            <a:r>
              <a:rPr lang="en-US" dirty="0" smtClean="0">
                <a:sym typeface="Symbol"/>
              </a:rPr>
              <a:t></a:t>
            </a:r>
            <a:r>
              <a:rPr lang="en-US" dirty="0" smtClean="0"/>
              <a:t>1] = V, a random block separately transmitted encrypted (known as the initialization vector)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 smtClean="0"/>
              <a:t>Decryption: P[i</a:t>
            </a:r>
            <a:r>
              <a:rPr lang="en-US" dirty="0"/>
              <a:t>] = </a:t>
            </a:r>
            <a:r>
              <a:rPr lang="en-US" dirty="0" smtClean="0"/>
              <a:t>C[i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1</a:t>
            </a:r>
            <a:r>
              <a:rPr lang="en-US" dirty="0" smtClean="0">
                <a:sym typeface="Symbol"/>
              </a:rPr>
              <a:t>] </a:t>
            </a:r>
            <a:r>
              <a:rPr lang="en-US" dirty="0">
                <a:sym typeface="Symbol"/>
              </a:rPr>
              <a:t> </a:t>
            </a:r>
            <a:r>
              <a:rPr lang="en-US" dirty="0"/>
              <a:t>D</a:t>
            </a:r>
            <a:r>
              <a:rPr lang="en-US" baseline="-25000" dirty="0"/>
              <a:t>K </a:t>
            </a:r>
            <a:r>
              <a:rPr lang="en-US" dirty="0" smtClean="0"/>
              <a:t>(C[i</a:t>
            </a:r>
            <a:r>
              <a:rPr lang="en-US" dirty="0"/>
              <a:t>])</a:t>
            </a:r>
          </a:p>
          <a:p>
            <a:pPr lvl="1" eaLnBrk="1" hangingPunct="1">
              <a:lnSpc>
                <a:spcPct val="120000"/>
              </a:lnSpc>
              <a:defRPr/>
            </a:pPr>
            <a:endParaRPr lang="en-US" dirty="0" smtClean="0"/>
          </a:p>
        </p:txBody>
      </p:sp>
      <p:sp>
        <p:nvSpPr>
          <p:cNvPr id="819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3E43B9DB-4CCB-4C08-8EE1-ADC0FBFA74FE}" type="datetime1">
              <a:rPr lang="en-US" smtClean="0"/>
              <a:pPr/>
              <a:t>12/1/2010</a:t>
            </a:fld>
            <a:endParaRPr lang="en-GB"/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Cryptography</a:t>
            </a:r>
            <a:endParaRPr lang="en-GB"/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E3D489-F848-4C5B-9BC7-8CC113B64D14}" type="slidenum">
              <a:rPr lang="en-GB" smtClean="0"/>
              <a:pPr/>
              <a:t>21</a:t>
            </a:fld>
            <a:endParaRPr lang="en-GB" dirty="0" smtClean="0"/>
          </a:p>
        </p:txBody>
      </p:sp>
      <p:sp>
        <p:nvSpPr>
          <p:cNvPr id="14" name="Rounded Rectangle 13"/>
          <p:cNvSpPr/>
          <p:nvPr/>
        </p:nvSpPr>
        <p:spPr bwMode="auto">
          <a:xfrm>
            <a:off x="5303415" y="5625209"/>
            <a:ext cx="507578" cy="30130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D</a:t>
            </a:r>
            <a:r>
              <a:rPr lang="en-US" sz="1400" baseline="-25000" dirty="0" smtClean="0">
                <a:solidFill>
                  <a:schemeClr val="bg1"/>
                </a:solidFill>
              </a:rPr>
              <a:t>K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200" name="TextBox 16"/>
          <p:cNvSpPr txBox="1">
            <a:spLocks noChangeArrowheads="1"/>
          </p:cNvSpPr>
          <p:nvPr/>
        </p:nvSpPr>
        <p:spPr bwMode="auto">
          <a:xfrm>
            <a:off x="5303415" y="4784239"/>
            <a:ext cx="458780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P[0]</a:t>
            </a:r>
          </a:p>
        </p:txBody>
      </p:sp>
      <p:sp>
        <p:nvSpPr>
          <p:cNvPr id="21" name="Flowchart: Or 20"/>
          <p:cNvSpPr/>
          <p:nvPr/>
        </p:nvSpPr>
        <p:spPr bwMode="auto">
          <a:xfrm>
            <a:off x="5430663" y="5204724"/>
            <a:ext cx="253082" cy="241042"/>
          </a:xfrm>
          <a:prstGeom prst="flowChar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sz="1200"/>
          </a:p>
        </p:txBody>
      </p:sp>
      <p:cxnSp>
        <p:nvCxnSpPr>
          <p:cNvPr id="8202" name="Straight Arrow Connector 22"/>
          <p:cNvCxnSpPr>
            <a:cxnSpLocks noChangeShapeType="1"/>
            <a:stCxn id="21" idx="4"/>
            <a:endCxn id="14" idx="0"/>
          </p:cNvCxnSpPr>
          <p:nvPr/>
        </p:nvCxnSpPr>
        <p:spPr bwMode="auto">
          <a:xfrm rot="5400000">
            <a:off x="5466813" y="5535451"/>
            <a:ext cx="180782" cy="14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8203" name="Straight Arrow Connector 23"/>
          <p:cNvCxnSpPr>
            <a:cxnSpLocks noChangeShapeType="1"/>
          </p:cNvCxnSpPr>
          <p:nvPr/>
        </p:nvCxnSpPr>
        <p:spPr bwMode="auto">
          <a:xfrm rot="5400000">
            <a:off x="5466814" y="5113626"/>
            <a:ext cx="180781" cy="14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8204" name="Elbow Connector 25"/>
          <p:cNvCxnSpPr>
            <a:cxnSpLocks noChangeShapeType="1"/>
          </p:cNvCxnSpPr>
          <p:nvPr/>
        </p:nvCxnSpPr>
        <p:spPr bwMode="auto">
          <a:xfrm flipV="1">
            <a:off x="5557912" y="5325246"/>
            <a:ext cx="887908" cy="709064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05" name="Straight Arrow Connector 59"/>
          <p:cNvCxnSpPr>
            <a:cxnSpLocks noChangeShapeType="1"/>
            <a:stCxn id="14" idx="2"/>
            <a:endCxn id="8228" idx="0"/>
          </p:cNvCxnSpPr>
          <p:nvPr/>
        </p:nvCxnSpPr>
        <p:spPr bwMode="auto">
          <a:xfrm flipH="1">
            <a:off x="5542468" y="5926512"/>
            <a:ext cx="14736" cy="20488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sp>
        <p:nvSpPr>
          <p:cNvPr id="40" name="Rounded Rectangle 39"/>
          <p:cNvSpPr/>
          <p:nvPr/>
        </p:nvSpPr>
        <p:spPr bwMode="auto">
          <a:xfrm>
            <a:off x="6318572" y="5625209"/>
            <a:ext cx="507578" cy="30130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D</a:t>
            </a:r>
            <a:r>
              <a:rPr lang="en-US" sz="1400" baseline="-25000" dirty="0" smtClean="0">
                <a:solidFill>
                  <a:schemeClr val="bg1"/>
                </a:solidFill>
              </a:rPr>
              <a:t>K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207" name="TextBox 40"/>
          <p:cNvSpPr txBox="1">
            <a:spLocks noChangeArrowheads="1"/>
          </p:cNvSpPr>
          <p:nvPr/>
        </p:nvSpPr>
        <p:spPr bwMode="auto">
          <a:xfrm>
            <a:off x="6318572" y="4784239"/>
            <a:ext cx="458780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P[1]</a:t>
            </a:r>
          </a:p>
        </p:txBody>
      </p:sp>
      <p:sp>
        <p:nvSpPr>
          <p:cNvPr id="42" name="Flowchart: Or 41"/>
          <p:cNvSpPr/>
          <p:nvPr/>
        </p:nvSpPr>
        <p:spPr bwMode="auto">
          <a:xfrm>
            <a:off x="6445820" y="5204724"/>
            <a:ext cx="253082" cy="241042"/>
          </a:xfrm>
          <a:prstGeom prst="flowChar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sz="1200"/>
          </a:p>
        </p:txBody>
      </p:sp>
      <p:cxnSp>
        <p:nvCxnSpPr>
          <p:cNvPr id="8209" name="Straight Arrow Connector 42"/>
          <p:cNvCxnSpPr>
            <a:cxnSpLocks noChangeShapeType="1"/>
            <a:stCxn id="42" idx="4"/>
            <a:endCxn id="40" idx="0"/>
          </p:cNvCxnSpPr>
          <p:nvPr/>
        </p:nvCxnSpPr>
        <p:spPr bwMode="auto">
          <a:xfrm rot="5400000">
            <a:off x="6481969" y="5535451"/>
            <a:ext cx="180782" cy="14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8210" name="Straight Arrow Connector 43"/>
          <p:cNvCxnSpPr>
            <a:cxnSpLocks noChangeShapeType="1"/>
          </p:cNvCxnSpPr>
          <p:nvPr/>
        </p:nvCxnSpPr>
        <p:spPr bwMode="auto">
          <a:xfrm rot="5400000">
            <a:off x="6481970" y="5113626"/>
            <a:ext cx="180781" cy="14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8211" name="Elbow Connector 44"/>
          <p:cNvCxnSpPr>
            <a:cxnSpLocks noChangeShapeType="1"/>
          </p:cNvCxnSpPr>
          <p:nvPr/>
        </p:nvCxnSpPr>
        <p:spPr bwMode="auto">
          <a:xfrm flipV="1">
            <a:off x="6573067" y="5325246"/>
            <a:ext cx="887909" cy="709064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7" name="Rounded Rectangle 46"/>
          <p:cNvSpPr/>
          <p:nvPr/>
        </p:nvSpPr>
        <p:spPr bwMode="auto">
          <a:xfrm>
            <a:off x="7333728" y="5625209"/>
            <a:ext cx="507578" cy="30130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D</a:t>
            </a:r>
            <a:r>
              <a:rPr lang="en-US" sz="1400" baseline="-25000" dirty="0" smtClean="0">
                <a:solidFill>
                  <a:schemeClr val="bg1"/>
                </a:solidFill>
              </a:rPr>
              <a:t>K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213" name="TextBox 47"/>
          <p:cNvSpPr txBox="1">
            <a:spLocks noChangeArrowheads="1"/>
          </p:cNvSpPr>
          <p:nvPr/>
        </p:nvSpPr>
        <p:spPr bwMode="auto">
          <a:xfrm>
            <a:off x="7333728" y="4784239"/>
            <a:ext cx="458780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P[2]</a:t>
            </a:r>
          </a:p>
        </p:txBody>
      </p:sp>
      <p:sp>
        <p:nvSpPr>
          <p:cNvPr id="49" name="Flowchart: Or 48"/>
          <p:cNvSpPr/>
          <p:nvPr/>
        </p:nvSpPr>
        <p:spPr bwMode="auto">
          <a:xfrm>
            <a:off x="7460976" y="5204724"/>
            <a:ext cx="253082" cy="241042"/>
          </a:xfrm>
          <a:prstGeom prst="flowChar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sz="1200"/>
          </a:p>
        </p:txBody>
      </p:sp>
      <p:cxnSp>
        <p:nvCxnSpPr>
          <p:cNvPr id="8215" name="Straight Arrow Connector 49"/>
          <p:cNvCxnSpPr>
            <a:cxnSpLocks noChangeShapeType="1"/>
            <a:stCxn id="49" idx="4"/>
            <a:endCxn id="47" idx="0"/>
          </p:cNvCxnSpPr>
          <p:nvPr/>
        </p:nvCxnSpPr>
        <p:spPr bwMode="auto">
          <a:xfrm rot="5400000">
            <a:off x="7497126" y="5535451"/>
            <a:ext cx="180782" cy="14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8216" name="Straight Arrow Connector 50"/>
          <p:cNvCxnSpPr>
            <a:cxnSpLocks noChangeShapeType="1"/>
          </p:cNvCxnSpPr>
          <p:nvPr/>
        </p:nvCxnSpPr>
        <p:spPr bwMode="auto">
          <a:xfrm rot="5400000">
            <a:off x="7497126" y="5113626"/>
            <a:ext cx="180781" cy="14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8217" name="Elbow Connector 51"/>
          <p:cNvCxnSpPr>
            <a:cxnSpLocks noChangeShapeType="1"/>
          </p:cNvCxnSpPr>
          <p:nvPr/>
        </p:nvCxnSpPr>
        <p:spPr bwMode="auto">
          <a:xfrm flipV="1">
            <a:off x="7563118" y="5325246"/>
            <a:ext cx="913015" cy="709064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4" name="Rounded Rectangle 53"/>
          <p:cNvSpPr/>
          <p:nvPr/>
        </p:nvSpPr>
        <p:spPr bwMode="auto">
          <a:xfrm>
            <a:off x="8348885" y="5625209"/>
            <a:ext cx="507578" cy="30130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D</a:t>
            </a:r>
            <a:r>
              <a:rPr lang="en-US" sz="1400" baseline="-25000" dirty="0" smtClean="0">
                <a:solidFill>
                  <a:schemeClr val="bg1"/>
                </a:solidFill>
              </a:rPr>
              <a:t>K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219" name="TextBox 54"/>
          <p:cNvSpPr txBox="1">
            <a:spLocks noChangeArrowheads="1"/>
          </p:cNvSpPr>
          <p:nvPr/>
        </p:nvSpPr>
        <p:spPr bwMode="auto">
          <a:xfrm>
            <a:off x="8348885" y="4784239"/>
            <a:ext cx="494853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P[3]</a:t>
            </a:r>
          </a:p>
        </p:txBody>
      </p:sp>
      <p:sp>
        <p:nvSpPr>
          <p:cNvPr id="56" name="Flowchart: Or 55"/>
          <p:cNvSpPr/>
          <p:nvPr/>
        </p:nvSpPr>
        <p:spPr bwMode="auto">
          <a:xfrm>
            <a:off x="8476133" y="5204724"/>
            <a:ext cx="253082" cy="241042"/>
          </a:xfrm>
          <a:prstGeom prst="flowChar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sz="1200"/>
          </a:p>
        </p:txBody>
      </p:sp>
      <p:cxnSp>
        <p:nvCxnSpPr>
          <p:cNvPr id="8221" name="Straight Arrow Connector 56"/>
          <p:cNvCxnSpPr>
            <a:cxnSpLocks noChangeShapeType="1"/>
            <a:stCxn id="56" idx="4"/>
            <a:endCxn id="54" idx="0"/>
          </p:cNvCxnSpPr>
          <p:nvPr/>
        </p:nvCxnSpPr>
        <p:spPr bwMode="auto">
          <a:xfrm rot="5400000">
            <a:off x="8512282" y="5535451"/>
            <a:ext cx="180782" cy="14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8222" name="Straight Arrow Connector 57"/>
          <p:cNvCxnSpPr>
            <a:cxnSpLocks noChangeShapeType="1"/>
          </p:cNvCxnSpPr>
          <p:nvPr/>
        </p:nvCxnSpPr>
        <p:spPr bwMode="auto">
          <a:xfrm rot="5400000">
            <a:off x="8512283" y="5113626"/>
            <a:ext cx="180781" cy="14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8223" name="Elbow Connector 58"/>
          <p:cNvCxnSpPr>
            <a:cxnSpLocks noChangeShapeType="1"/>
            <a:stCxn id="54" idx="2"/>
            <a:endCxn id="8231" idx="0"/>
          </p:cNvCxnSpPr>
          <p:nvPr/>
        </p:nvCxnSpPr>
        <p:spPr bwMode="auto">
          <a:xfrm rot="16200000" flipH="1">
            <a:off x="8502705" y="6026480"/>
            <a:ext cx="204886" cy="4949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8224" name="Straight Arrow Connector 62"/>
          <p:cNvCxnSpPr>
            <a:cxnSpLocks noChangeShapeType="1"/>
            <a:stCxn id="40" idx="2"/>
            <a:endCxn id="8229" idx="0"/>
          </p:cNvCxnSpPr>
          <p:nvPr/>
        </p:nvCxnSpPr>
        <p:spPr bwMode="auto">
          <a:xfrm flipH="1">
            <a:off x="6557624" y="5926512"/>
            <a:ext cx="14737" cy="20488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8225" name="Straight Arrow Connector 63"/>
          <p:cNvCxnSpPr>
            <a:cxnSpLocks noChangeShapeType="1"/>
            <a:stCxn id="47" idx="2"/>
            <a:endCxn id="8230" idx="0"/>
          </p:cNvCxnSpPr>
          <p:nvPr/>
        </p:nvCxnSpPr>
        <p:spPr bwMode="auto">
          <a:xfrm flipH="1">
            <a:off x="7574194" y="5926512"/>
            <a:ext cx="13323" cy="20488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8226" name="Straight Arrow Connector 71"/>
          <p:cNvCxnSpPr>
            <a:cxnSpLocks noChangeShapeType="1"/>
            <a:endCxn id="21" idx="2"/>
          </p:cNvCxnSpPr>
          <p:nvPr/>
        </p:nvCxnSpPr>
        <p:spPr bwMode="auto">
          <a:xfrm>
            <a:off x="4921671" y="5325245"/>
            <a:ext cx="508992" cy="134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27" name="TextBox 73"/>
          <p:cNvSpPr txBox="1">
            <a:spLocks noChangeArrowheads="1"/>
          </p:cNvSpPr>
          <p:nvPr/>
        </p:nvSpPr>
        <p:spPr bwMode="auto">
          <a:xfrm>
            <a:off x="4569618" y="5179281"/>
            <a:ext cx="305395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8228" name="TextBox 74"/>
          <p:cNvSpPr txBox="1">
            <a:spLocks noChangeArrowheads="1"/>
          </p:cNvSpPr>
          <p:nvPr/>
        </p:nvSpPr>
        <p:spPr bwMode="auto">
          <a:xfrm>
            <a:off x="5309071" y="6131398"/>
            <a:ext cx="466794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C[0]</a:t>
            </a:r>
          </a:p>
        </p:txBody>
      </p:sp>
      <p:sp>
        <p:nvSpPr>
          <p:cNvPr id="8229" name="TextBox 75"/>
          <p:cNvSpPr txBox="1">
            <a:spLocks noChangeArrowheads="1"/>
          </p:cNvSpPr>
          <p:nvPr/>
        </p:nvSpPr>
        <p:spPr bwMode="auto">
          <a:xfrm>
            <a:off x="6324227" y="6131398"/>
            <a:ext cx="466794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C[1]</a:t>
            </a:r>
          </a:p>
        </p:txBody>
      </p:sp>
      <p:sp>
        <p:nvSpPr>
          <p:cNvPr id="8230" name="TextBox 76"/>
          <p:cNvSpPr txBox="1">
            <a:spLocks noChangeArrowheads="1"/>
          </p:cNvSpPr>
          <p:nvPr/>
        </p:nvSpPr>
        <p:spPr bwMode="auto">
          <a:xfrm>
            <a:off x="7340797" y="6131398"/>
            <a:ext cx="466794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C[2]</a:t>
            </a:r>
          </a:p>
        </p:txBody>
      </p:sp>
      <p:sp>
        <p:nvSpPr>
          <p:cNvPr id="8231" name="TextBox 77"/>
          <p:cNvSpPr txBox="1">
            <a:spLocks noChangeArrowheads="1"/>
          </p:cNvSpPr>
          <p:nvPr/>
        </p:nvSpPr>
        <p:spPr bwMode="auto">
          <a:xfrm>
            <a:off x="8302228" y="6131398"/>
            <a:ext cx="610790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C[3]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886197" y="5630564"/>
            <a:ext cx="507578" cy="30130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</a:rPr>
              <a:t>E</a:t>
            </a:r>
            <a:r>
              <a:rPr lang="en-US" sz="1400" baseline="-25000" dirty="0">
                <a:solidFill>
                  <a:schemeClr val="bg1"/>
                </a:solidFill>
              </a:rPr>
              <a:t>K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TextBox 16"/>
          <p:cNvSpPr txBox="1">
            <a:spLocks noChangeArrowheads="1"/>
          </p:cNvSpPr>
          <p:nvPr/>
        </p:nvSpPr>
        <p:spPr bwMode="auto">
          <a:xfrm>
            <a:off x="886197" y="4789594"/>
            <a:ext cx="458780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P[0]</a:t>
            </a:r>
          </a:p>
        </p:txBody>
      </p:sp>
      <p:sp>
        <p:nvSpPr>
          <p:cNvPr id="45" name="Flowchart: Or 44"/>
          <p:cNvSpPr/>
          <p:nvPr/>
        </p:nvSpPr>
        <p:spPr bwMode="auto">
          <a:xfrm>
            <a:off x="1013445" y="5210079"/>
            <a:ext cx="253082" cy="241042"/>
          </a:xfrm>
          <a:prstGeom prst="flowChar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sz="1200"/>
          </a:p>
        </p:txBody>
      </p:sp>
      <p:cxnSp>
        <p:nvCxnSpPr>
          <p:cNvPr id="46" name="Straight Arrow Connector 22"/>
          <p:cNvCxnSpPr>
            <a:cxnSpLocks noChangeShapeType="1"/>
            <a:stCxn id="45" idx="4"/>
            <a:endCxn id="43" idx="0"/>
          </p:cNvCxnSpPr>
          <p:nvPr/>
        </p:nvCxnSpPr>
        <p:spPr bwMode="auto">
          <a:xfrm rot="5400000">
            <a:off x="1049595" y="5540806"/>
            <a:ext cx="180782" cy="14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8" name="Straight Arrow Connector 23"/>
          <p:cNvCxnSpPr>
            <a:cxnSpLocks noChangeShapeType="1"/>
          </p:cNvCxnSpPr>
          <p:nvPr/>
        </p:nvCxnSpPr>
        <p:spPr bwMode="auto">
          <a:xfrm rot="5400000">
            <a:off x="1049596" y="5118981"/>
            <a:ext cx="180781" cy="14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0" name="Elbow Connector 25"/>
          <p:cNvCxnSpPr>
            <a:cxnSpLocks noChangeShapeType="1"/>
          </p:cNvCxnSpPr>
          <p:nvPr/>
        </p:nvCxnSpPr>
        <p:spPr bwMode="auto">
          <a:xfrm flipV="1">
            <a:off x="1139279" y="5330600"/>
            <a:ext cx="889323" cy="67491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" name="Straight Arrow Connector 59"/>
          <p:cNvCxnSpPr>
            <a:cxnSpLocks noChangeShapeType="1"/>
            <a:stCxn id="43" idx="2"/>
            <a:endCxn id="76" idx="0"/>
          </p:cNvCxnSpPr>
          <p:nvPr/>
        </p:nvCxnSpPr>
        <p:spPr bwMode="auto">
          <a:xfrm flipH="1">
            <a:off x="1125250" y="5931867"/>
            <a:ext cx="14736" cy="20488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2" name="Rounded Rectangle 51"/>
          <p:cNvSpPr/>
          <p:nvPr/>
        </p:nvSpPr>
        <p:spPr bwMode="auto">
          <a:xfrm>
            <a:off x="1901354" y="5630564"/>
            <a:ext cx="507578" cy="30130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</a:rPr>
              <a:t>E</a:t>
            </a:r>
            <a:r>
              <a:rPr lang="en-US" sz="1400" baseline="-25000" dirty="0">
                <a:solidFill>
                  <a:schemeClr val="bg1"/>
                </a:solidFill>
              </a:rPr>
              <a:t>K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3" name="TextBox 40"/>
          <p:cNvSpPr txBox="1">
            <a:spLocks noChangeArrowheads="1"/>
          </p:cNvSpPr>
          <p:nvPr/>
        </p:nvSpPr>
        <p:spPr bwMode="auto">
          <a:xfrm>
            <a:off x="1901354" y="4789594"/>
            <a:ext cx="458780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P[1]</a:t>
            </a:r>
          </a:p>
        </p:txBody>
      </p:sp>
      <p:sp>
        <p:nvSpPr>
          <p:cNvPr id="55" name="Flowchart: Or 54"/>
          <p:cNvSpPr/>
          <p:nvPr/>
        </p:nvSpPr>
        <p:spPr bwMode="auto">
          <a:xfrm>
            <a:off x="2028602" y="5210079"/>
            <a:ext cx="253082" cy="241042"/>
          </a:xfrm>
          <a:prstGeom prst="flowChar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sz="1200"/>
          </a:p>
        </p:txBody>
      </p:sp>
      <p:cxnSp>
        <p:nvCxnSpPr>
          <p:cNvPr id="57" name="Straight Arrow Connector 42"/>
          <p:cNvCxnSpPr>
            <a:cxnSpLocks noChangeShapeType="1"/>
            <a:stCxn id="55" idx="4"/>
            <a:endCxn id="52" idx="0"/>
          </p:cNvCxnSpPr>
          <p:nvPr/>
        </p:nvCxnSpPr>
        <p:spPr bwMode="auto">
          <a:xfrm rot="5400000">
            <a:off x="2064751" y="5540806"/>
            <a:ext cx="180782" cy="14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8" name="Straight Arrow Connector 43"/>
          <p:cNvCxnSpPr>
            <a:cxnSpLocks noChangeShapeType="1"/>
          </p:cNvCxnSpPr>
          <p:nvPr/>
        </p:nvCxnSpPr>
        <p:spPr bwMode="auto">
          <a:xfrm rot="5400000">
            <a:off x="2064752" y="5118981"/>
            <a:ext cx="180781" cy="14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9" name="Elbow Connector 44"/>
          <p:cNvCxnSpPr>
            <a:cxnSpLocks noChangeShapeType="1"/>
          </p:cNvCxnSpPr>
          <p:nvPr/>
        </p:nvCxnSpPr>
        <p:spPr bwMode="auto">
          <a:xfrm flipV="1">
            <a:off x="2153022" y="5330600"/>
            <a:ext cx="890736" cy="67491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0" name="Rounded Rectangle 59"/>
          <p:cNvSpPr/>
          <p:nvPr/>
        </p:nvSpPr>
        <p:spPr bwMode="auto">
          <a:xfrm>
            <a:off x="2916510" y="5630564"/>
            <a:ext cx="507578" cy="30130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</a:rPr>
              <a:t>E</a:t>
            </a:r>
            <a:r>
              <a:rPr lang="en-US" sz="1400" baseline="-25000" dirty="0">
                <a:solidFill>
                  <a:schemeClr val="bg1"/>
                </a:solidFill>
              </a:rPr>
              <a:t>K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1" name="TextBox 47"/>
          <p:cNvSpPr txBox="1">
            <a:spLocks noChangeArrowheads="1"/>
          </p:cNvSpPr>
          <p:nvPr/>
        </p:nvSpPr>
        <p:spPr bwMode="auto">
          <a:xfrm>
            <a:off x="2916510" y="4789594"/>
            <a:ext cx="458780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P[2]</a:t>
            </a:r>
          </a:p>
        </p:txBody>
      </p:sp>
      <p:sp>
        <p:nvSpPr>
          <p:cNvPr id="62" name="Flowchart: Or 61"/>
          <p:cNvSpPr/>
          <p:nvPr/>
        </p:nvSpPr>
        <p:spPr bwMode="auto">
          <a:xfrm>
            <a:off x="3043758" y="5210079"/>
            <a:ext cx="253082" cy="241042"/>
          </a:xfrm>
          <a:prstGeom prst="flowChar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sz="1200"/>
          </a:p>
        </p:txBody>
      </p:sp>
      <p:cxnSp>
        <p:nvCxnSpPr>
          <p:cNvPr id="63" name="Straight Arrow Connector 49"/>
          <p:cNvCxnSpPr>
            <a:cxnSpLocks noChangeShapeType="1"/>
            <a:stCxn id="62" idx="4"/>
            <a:endCxn id="60" idx="0"/>
          </p:cNvCxnSpPr>
          <p:nvPr/>
        </p:nvCxnSpPr>
        <p:spPr bwMode="auto">
          <a:xfrm rot="5400000">
            <a:off x="3079908" y="5540806"/>
            <a:ext cx="180782" cy="14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4" name="Straight Arrow Connector 50"/>
          <p:cNvCxnSpPr>
            <a:cxnSpLocks noChangeShapeType="1"/>
          </p:cNvCxnSpPr>
          <p:nvPr/>
        </p:nvCxnSpPr>
        <p:spPr bwMode="auto">
          <a:xfrm rot="5400000">
            <a:off x="3079908" y="5118981"/>
            <a:ext cx="180781" cy="14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5" name="Elbow Connector 51"/>
          <p:cNvCxnSpPr>
            <a:cxnSpLocks noChangeShapeType="1"/>
          </p:cNvCxnSpPr>
          <p:nvPr/>
        </p:nvCxnSpPr>
        <p:spPr bwMode="auto">
          <a:xfrm flipV="1">
            <a:off x="3176662" y="5330600"/>
            <a:ext cx="882253" cy="6802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6" name="Rounded Rectangle 65"/>
          <p:cNvSpPr/>
          <p:nvPr/>
        </p:nvSpPr>
        <p:spPr bwMode="auto">
          <a:xfrm>
            <a:off x="3931667" y="5630564"/>
            <a:ext cx="507578" cy="30130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</a:rPr>
              <a:t>E</a:t>
            </a:r>
            <a:r>
              <a:rPr lang="en-US" sz="1400" baseline="-25000" dirty="0">
                <a:solidFill>
                  <a:schemeClr val="bg1"/>
                </a:solidFill>
              </a:rPr>
              <a:t>K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7" name="TextBox 54"/>
          <p:cNvSpPr txBox="1">
            <a:spLocks noChangeArrowheads="1"/>
          </p:cNvSpPr>
          <p:nvPr/>
        </p:nvSpPr>
        <p:spPr bwMode="auto">
          <a:xfrm>
            <a:off x="3931667" y="4789594"/>
            <a:ext cx="494853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P[3]</a:t>
            </a:r>
          </a:p>
        </p:txBody>
      </p:sp>
      <p:sp>
        <p:nvSpPr>
          <p:cNvPr id="68" name="Flowchart: Or 67"/>
          <p:cNvSpPr/>
          <p:nvPr/>
        </p:nvSpPr>
        <p:spPr bwMode="auto">
          <a:xfrm>
            <a:off x="4058915" y="5210079"/>
            <a:ext cx="253082" cy="241042"/>
          </a:xfrm>
          <a:prstGeom prst="flowChar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sz="1200"/>
          </a:p>
        </p:txBody>
      </p:sp>
      <p:cxnSp>
        <p:nvCxnSpPr>
          <p:cNvPr id="69" name="Straight Arrow Connector 56"/>
          <p:cNvCxnSpPr>
            <a:cxnSpLocks noChangeShapeType="1"/>
            <a:stCxn id="68" idx="4"/>
            <a:endCxn id="66" idx="0"/>
          </p:cNvCxnSpPr>
          <p:nvPr/>
        </p:nvCxnSpPr>
        <p:spPr bwMode="auto">
          <a:xfrm rot="5400000">
            <a:off x="4095064" y="5540806"/>
            <a:ext cx="180782" cy="14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0" name="Straight Arrow Connector 57"/>
          <p:cNvCxnSpPr>
            <a:cxnSpLocks noChangeShapeType="1"/>
          </p:cNvCxnSpPr>
          <p:nvPr/>
        </p:nvCxnSpPr>
        <p:spPr bwMode="auto">
          <a:xfrm rot="5400000">
            <a:off x="4095065" y="5118981"/>
            <a:ext cx="180781" cy="14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1" name="Elbow Connector 58"/>
          <p:cNvCxnSpPr>
            <a:cxnSpLocks noChangeShapeType="1"/>
            <a:stCxn id="66" idx="2"/>
            <a:endCxn id="79" idx="0"/>
          </p:cNvCxnSpPr>
          <p:nvPr/>
        </p:nvCxnSpPr>
        <p:spPr bwMode="auto">
          <a:xfrm rot="16200000" flipH="1">
            <a:off x="4085487" y="6031835"/>
            <a:ext cx="204886" cy="4949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2" name="Straight Arrow Connector 62"/>
          <p:cNvCxnSpPr>
            <a:cxnSpLocks noChangeShapeType="1"/>
            <a:stCxn id="52" idx="2"/>
            <a:endCxn id="77" idx="0"/>
          </p:cNvCxnSpPr>
          <p:nvPr/>
        </p:nvCxnSpPr>
        <p:spPr bwMode="auto">
          <a:xfrm flipH="1">
            <a:off x="2140406" y="5931867"/>
            <a:ext cx="14737" cy="20488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3" name="Straight Arrow Connector 63"/>
          <p:cNvCxnSpPr>
            <a:cxnSpLocks noChangeShapeType="1"/>
            <a:stCxn id="60" idx="2"/>
            <a:endCxn id="78" idx="0"/>
          </p:cNvCxnSpPr>
          <p:nvPr/>
        </p:nvCxnSpPr>
        <p:spPr bwMode="auto">
          <a:xfrm flipH="1">
            <a:off x="3156976" y="5931867"/>
            <a:ext cx="13323" cy="20488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4" name="Straight Arrow Connector 71"/>
          <p:cNvCxnSpPr>
            <a:cxnSpLocks noChangeShapeType="1"/>
            <a:endCxn id="45" idx="2"/>
          </p:cNvCxnSpPr>
          <p:nvPr/>
        </p:nvCxnSpPr>
        <p:spPr bwMode="auto">
          <a:xfrm>
            <a:off x="504453" y="5330600"/>
            <a:ext cx="508992" cy="134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5" name="TextBox 73"/>
          <p:cNvSpPr txBox="1">
            <a:spLocks noChangeArrowheads="1"/>
          </p:cNvSpPr>
          <p:nvPr/>
        </p:nvSpPr>
        <p:spPr bwMode="auto">
          <a:xfrm>
            <a:off x="152400" y="5184636"/>
            <a:ext cx="305395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76" name="TextBox 74"/>
          <p:cNvSpPr txBox="1">
            <a:spLocks noChangeArrowheads="1"/>
          </p:cNvSpPr>
          <p:nvPr/>
        </p:nvSpPr>
        <p:spPr bwMode="auto">
          <a:xfrm>
            <a:off x="891853" y="6136753"/>
            <a:ext cx="466794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C[0]</a:t>
            </a:r>
          </a:p>
        </p:txBody>
      </p:sp>
      <p:sp>
        <p:nvSpPr>
          <p:cNvPr id="77" name="TextBox 75"/>
          <p:cNvSpPr txBox="1">
            <a:spLocks noChangeArrowheads="1"/>
          </p:cNvSpPr>
          <p:nvPr/>
        </p:nvSpPr>
        <p:spPr bwMode="auto">
          <a:xfrm>
            <a:off x="1907009" y="6136753"/>
            <a:ext cx="466794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C[1]</a:t>
            </a:r>
          </a:p>
        </p:txBody>
      </p:sp>
      <p:sp>
        <p:nvSpPr>
          <p:cNvPr id="78" name="TextBox 76"/>
          <p:cNvSpPr txBox="1">
            <a:spLocks noChangeArrowheads="1"/>
          </p:cNvSpPr>
          <p:nvPr/>
        </p:nvSpPr>
        <p:spPr bwMode="auto">
          <a:xfrm>
            <a:off x="2923579" y="6136753"/>
            <a:ext cx="466794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C[2]</a:t>
            </a:r>
          </a:p>
        </p:txBody>
      </p:sp>
      <p:sp>
        <p:nvSpPr>
          <p:cNvPr id="79" name="TextBox 77"/>
          <p:cNvSpPr txBox="1">
            <a:spLocks noChangeArrowheads="1"/>
          </p:cNvSpPr>
          <p:nvPr/>
        </p:nvSpPr>
        <p:spPr bwMode="auto">
          <a:xfrm>
            <a:off x="3885010" y="6136753"/>
            <a:ext cx="610790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C[3]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3259" y="4434271"/>
            <a:ext cx="1510350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CBC Encryption: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070477" y="4439627"/>
            <a:ext cx="1519968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CBC Decryption: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20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Strengths and Weaknesses of CBC</a:t>
            </a:r>
          </a:p>
        </p:txBody>
      </p:sp>
      <p:sp>
        <p:nvSpPr>
          <p:cNvPr id="922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09D57208-9F70-4046-9840-F3F6EDE0F403}" type="datetime1">
              <a:rPr lang="en-US" smtClean="0"/>
              <a:pPr/>
              <a:t>12/1/2010</a:t>
            </a:fld>
            <a:endParaRPr lang="en-GB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Cryptography</a:t>
            </a:r>
            <a:endParaRPr lang="en-GB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65992E-EFF8-4D78-9243-AA711BF3E8C5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8200" y="1600200"/>
            <a:ext cx="4114800" cy="4648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Weaknesses: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CBC requires the reliable transmission of all the blocks sequentially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CBC is not suitable for applications that allow packet losses (e.g., music and video streaming)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Strengths:</a:t>
            </a:r>
          </a:p>
          <a:p>
            <a:pPr lvl="1"/>
            <a:r>
              <a:rPr lang="en-US" sz="2400" dirty="0" smtClean="0"/>
              <a:t>Doesn’t show patterns in the plaintext</a:t>
            </a:r>
          </a:p>
          <a:p>
            <a:pPr lvl="1"/>
            <a:r>
              <a:rPr lang="en-US" sz="2400" dirty="0" smtClean="0"/>
              <a:t>Is the most common mode</a:t>
            </a:r>
          </a:p>
          <a:p>
            <a:pPr lvl="1"/>
            <a:r>
              <a:rPr lang="en-US" sz="2400" dirty="0" smtClean="0"/>
              <a:t>Is fast and relatively simple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49980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Java AES Encryption Example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8013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dirty="0" smtClean="0"/>
              <a:t>Source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latin typeface="Arial Narrow" pitchFamily="34" charset="0"/>
              </a:rPr>
              <a:t>		</a:t>
            </a:r>
            <a:r>
              <a:rPr lang="en-US" sz="1800" dirty="0" smtClean="0">
                <a:latin typeface="Arial Narrow" pitchFamily="34" charset="0"/>
                <a:hlinkClick r:id="rId2"/>
              </a:rPr>
              <a:t>http://java.sun.com/javase/6/docs/technotes/guides/security/crypto/CryptoSpec.html</a:t>
            </a:r>
            <a:endParaRPr lang="en-US" sz="1800" dirty="0" smtClean="0">
              <a:latin typeface="Arial Narrow" pitchFamily="34" charset="0"/>
            </a:endParaRPr>
          </a:p>
          <a:p>
            <a:pPr eaLnBrk="1" hangingPunct="1"/>
            <a:r>
              <a:rPr lang="en-US" sz="1800" dirty="0" smtClean="0"/>
              <a:t>Generate an AES key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/>
              <a:t>			</a:t>
            </a:r>
            <a:r>
              <a:rPr lang="en-US" sz="18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Narrow" pitchFamily="34" charset="0"/>
              </a:rPr>
              <a:t>KeyGenerator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en-US" sz="1800" dirty="0" err="1" smtClean="0">
                <a:latin typeface="Arial Narrow" pitchFamily="34" charset="0"/>
              </a:rPr>
              <a:t>keygen</a:t>
            </a:r>
            <a:r>
              <a:rPr lang="en-US" sz="1800" dirty="0" smtClean="0">
                <a:latin typeface="Arial Narrow" pitchFamily="34" charset="0"/>
              </a:rPr>
              <a:t> = </a:t>
            </a:r>
            <a:r>
              <a:rPr lang="en-US" sz="18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Narrow" pitchFamily="34" charset="0"/>
              </a:rPr>
              <a:t>KeyGenerator</a:t>
            </a:r>
            <a:r>
              <a:rPr lang="en-US" sz="1800" dirty="0" err="1" smtClean="0">
                <a:latin typeface="Arial Narrow" pitchFamily="34" charset="0"/>
              </a:rPr>
              <a:t>.</a:t>
            </a:r>
            <a:r>
              <a:rPr lang="en-US" sz="1800" dirty="0" err="1" smtClean="0">
                <a:solidFill>
                  <a:schemeClr val="accent6"/>
                </a:solidFill>
                <a:latin typeface="Arial Narrow" pitchFamily="34" charset="0"/>
              </a:rPr>
              <a:t>getInstance</a:t>
            </a:r>
            <a:r>
              <a:rPr lang="en-US" sz="1800" dirty="0" smtClean="0">
                <a:latin typeface="Arial Narrow" pitchFamily="34" charset="0"/>
              </a:rPr>
              <a:t>(</a:t>
            </a:r>
            <a:r>
              <a:rPr lang="en-US" sz="1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itchFamily="34" charset="0"/>
              </a:rPr>
              <a:t>"AES"</a:t>
            </a:r>
            <a:r>
              <a:rPr lang="en-US" sz="1800" dirty="0" smtClean="0">
                <a:latin typeface="Arial Narrow" pitchFamily="34" charset="0"/>
              </a:rPr>
              <a:t>);</a:t>
            </a:r>
            <a:br>
              <a:rPr lang="en-US" sz="1800" dirty="0" smtClean="0">
                <a:latin typeface="Arial Narrow" pitchFamily="34" charset="0"/>
              </a:rPr>
            </a:br>
            <a:r>
              <a:rPr lang="en-US" sz="1800" dirty="0" smtClean="0">
                <a:latin typeface="Arial Narrow" pitchFamily="34" charset="0"/>
              </a:rPr>
              <a:t>		</a:t>
            </a:r>
            <a:r>
              <a:rPr lang="en-US" sz="18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Narrow" pitchFamily="34" charset="0"/>
              </a:rPr>
              <a:t>SecretKey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en-US" sz="1800" dirty="0" err="1" smtClean="0">
                <a:latin typeface="Arial Narrow" pitchFamily="34" charset="0"/>
              </a:rPr>
              <a:t>aesKey</a:t>
            </a:r>
            <a:r>
              <a:rPr lang="en-US" sz="1800" dirty="0" smtClean="0">
                <a:latin typeface="Arial Narrow" pitchFamily="34" charset="0"/>
              </a:rPr>
              <a:t> = </a:t>
            </a:r>
            <a:r>
              <a:rPr lang="en-US" sz="1800" dirty="0" err="1" smtClean="0">
                <a:latin typeface="Arial Narrow" pitchFamily="34" charset="0"/>
              </a:rPr>
              <a:t>keygen.</a:t>
            </a:r>
            <a:r>
              <a:rPr lang="en-US" sz="1800" dirty="0" err="1" smtClean="0">
                <a:solidFill>
                  <a:schemeClr val="accent6"/>
                </a:solidFill>
                <a:latin typeface="Arial Narrow" pitchFamily="34" charset="0"/>
              </a:rPr>
              <a:t>generateKey</a:t>
            </a:r>
            <a:r>
              <a:rPr lang="en-US" sz="1800" dirty="0" smtClean="0">
                <a:latin typeface="Arial Narrow" pitchFamily="34" charset="0"/>
              </a:rPr>
              <a:t>();</a:t>
            </a:r>
            <a:endParaRPr lang="en-US" sz="1800" dirty="0" smtClean="0"/>
          </a:p>
          <a:p>
            <a:pPr eaLnBrk="1" hangingPunct="1"/>
            <a:r>
              <a:rPr lang="en-US" sz="1800" dirty="0" smtClean="0"/>
              <a:t>Create a cipher object for AES in ECB mode and PKCS5 padding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/>
              <a:t>			</a:t>
            </a:r>
            <a:r>
              <a:rPr lang="en-US" sz="1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Narrow" pitchFamily="34" charset="0"/>
              </a:rPr>
              <a:t>Cipher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en-US" sz="1800" dirty="0" err="1" smtClean="0">
                <a:latin typeface="Arial Narrow" pitchFamily="34" charset="0"/>
              </a:rPr>
              <a:t>aesCipher</a:t>
            </a:r>
            <a:r>
              <a:rPr lang="en-US" sz="1800" dirty="0" smtClean="0">
                <a:latin typeface="Arial Narrow" pitchFamily="34" charset="0"/>
              </a:rPr>
              <a:t>;</a:t>
            </a:r>
            <a:br>
              <a:rPr lang="en-US" sz="1800" dirty="0" smtClean="0">
                <a:latin typeface="Arial Narrow" pitchFamily="34" charset="0"/>
              </a:rPr>
            </a:br>
            <a:r>
              <a:rPr lang="en-US" sz="1800" dirty="0" smtClean="0">
                <a:latin typeface="Arial Narrow" pitchFamily="34" charset="0"/>
              </a:rPr>
              <a:t>		</a:t>
            </a:r>
            <a:r>
              <a:rPr lang="en-US" sz="1800" dirty="0" err="1" smtClean="0">
                <a:latin typeface="Arial Narrow" pitchFamily="34" charset="0"/>
              </a:rPr>
              <a:t>aesCipher</a:t>
            </a:r>
            <a:r>
              <a:rPr lang="en-US" sz="1800" dirty="0" smtClean="0">
                <a:latin typeface="Arial Narrow" pitchFamily="34" charset="0"/>
              </a:rPr>
              <a:t> = </a:t>
            </a:r>
            <a:r>
              <a:rPr lang="en-US" sz="18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Narrow" pitchFamily="34" charset="0"/>
              </a:rPr>
              <a:t>Cipher</a:t>
            </a:r>
            <a:r>
              <a:rPr lang="en-US" sz="1800" dirty="0" err="1" smtClean="0">
                <a:latin typeface="Arial Narrow" pitchFamily="34" charset="0"/>
              </a:rPr>
              <a:t>.</a:t>
            </a:r>
            <a:r>
              <a:rPr lang="en-US" sz="1800" dirty="0" err="1" smtClean="0">
                <a:solidFill>
                  <a:schemeClr val="accent6"/>
                </a:solidFill>
                <a:latin typeface="Arial Narrow" pitchFamily="34" charset="0"/>
              </a:rPr>
              <a:t>getInstance</a:t>
            </a:r>
            <a:r>
              <a:rPr lang="en-US" sz="1800" dirty="0" smtClean="0">
                <a:latin typeface="Arial Narrow" pitchFamily="34" charset="0"/>
              </a:rPr>
              <a:t>(</a:t>
            </a:r>
            <a:r>
              <a:rPr lang="en-US" sz="1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itchFamily="34" charset="0"/>
              </a:rPr>
              <a:t>"AES/ECB/PKCS5Padding"</a:t>
            </a:r>
            <a:r>
              <a:rPr lang="en-US" sz="1800" dirty="0" smtClean="0">
                <a:latin typeface="Arial Narrow" pitchFamily="34" charset="0"/>
              </a:rPr>
              <a:t>);</a:t>
            </a:r>
          </a:p>
          <a:p>
            <a:pPr eaLnBrk="1" hangingPunct="1"/>
            <a:r>
              <a:rPr lang="en-US" sz="1800" dirty="0" smtClean="0"/>
              <a:t>Encrypt</a:t>
            </a:r>
          </a:p>
          <a:p>
            <a:pPr>
              <a:buNone/>
            </a:pPr>
            <a:r>
              <a:rPr lang="en-US" sz="1800" dirty="0" smtClean="0">
                <a:latin typeface="Arial Narrow" pitchFamily="34" charset="0"/>
              </a:rPr>
              <a:t>			</a:t>
            </a:r>
            <a:r>
              <a:rPr lang="en-US" sz="1800" dirty="0" err="1" smtClean="0">
                <a:latin typeface="Arial Narrow" pitchFamily="34" charset="0"/>
              </a:rPr>
              <a:t>aesCipher.</a:t>
            </a:r>
            <a:r>
              <a:rPr lang="en-US" sz="1800" dirty="0" err="1" smtClean="0">
                <a:solidFill>
                  <a:schemeClr val="accent6"/>
                </a:solidFill>
                <a:latin typeface="Arial Narrow" pitchFamily="34" charset="0"/>
              </a:rPr>
              <a:t>init</a:t>
            </a:r>
            <a:r>
              <a:rPr lang="en-US" sz="1800" dirty="0" smtClean="0">
                <a:latin typeface="Arial Narrow" pitchFamily="34" charset="0"/>
              </a:rPr>
              <a:t>(</a:t>
            </a:r>
            <a:r>
              <a:rPr lang="en-US" sz="18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Narrow" pitchFamily="34" charset="0"/>
              </a:rPr>
              <a:t>Cipher</a:t>
            </a:r>
            <a:r>
              <a:rPr lang="en-US" sz="1800" dirty="0" err="1" smtClean="0">
                <a:latin typeface="Arial Narrow" pitchFamily="34" charset="0"/>
              </a:rPr>
              <a:t>.ENCRYPT_MODE</a:t>
            </a:r>
            <a:r>
              <a:rPr lang="en-US" sz="1800" dirty="0" smtClean="0">
                <a:latin typeface="Arial Narrow" pitchFamily="34" charset="0"/>
              </a:rPr>
              <a:t>, </a:t>
            </a:r>
            <a:r>
              <a:rPr lang="en-US" sz="1800" dirty="0" err="1" smtClean="0">
                <a:latin typeface="Arial Narrow" pitchFamily="34" charset="0"/>
              </a:rPr>
              <a:t>aesKey</a:t>
            </a:r>
            <a:r>
              <a:rPr lang="en-US" sz="1800" dirty="0" smtClean="0">
                <a:latin typeface="Arial Narrow" pitchFamily="34" charset="0"/>
              </a:rPr>
              <a:t>);</a:t>
            </a:r>
            <a:br>
              <a:rPr lang="en-US" sz="1800" dirty="0" smtClean="0">
                <a:latin typeface="Arial Narrow" pitchFamily="34" charset="0"/>
              </a:rPr>
            </a:br>
            <a:r>
              <a:rPr lang="en-US" sz="1800" dirty="0" smtClean="0">
                <a:latin typeface="Arial Narrow" pitchFamily="34" charset="0"/>
              </a:rPr>
              <a:t>		byte[] plaintext = </a:t>
            </a:r>
            <a:r>
              <a:rPr lang="en-US" sz="1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itchFamily="34" charset="0"/>
              </a:rPr>
              <a:t>"My secret </a:t>
            </a:r>
            <a:r>
              <a:rPr lang="en-US" sz="1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itchFamily="34" charset="0"/>
              </a:rPr>
              <a:t>message"</a:t>
            </a:r>
            <a:r>
              <a:rPr lang="en-US" sz="1800" dirty="0" err="1" smtClean="0">
                <a:latin typeface="Arial Narrow" pitchFamily="34" charset="0"/>
              </a:rPr>
              <a:t>.</a:t>
            </a:r>
            <a:r>
              <a:rPr lang="en-US" sz="1800" dirty="0" err="1" smtClean="0">
                <a:solidFill>
                  <a:schemeClr val="accent6"/>
                </a:solidFill>
                <a:latin typeface="Arial Narrow" pitchFamily="34" charset="0"/>
              </a:rPr>
              <a:t>getBytes</a:t>
            </a:r>
            <a:r>
              <a:rPr lang="en-US" sz="1800" dirty="0" smtClean="0">
                <a:latin typeface="Arial Narrow" pitchFamily="34" charset="0"/>
              </a:rPr>
              <a:t>();</a:t>
            </a:r>
            <a:br>
              <a:rPr lang="en-US" sz="1800" dirty="0" smtClean="0">
                <a:latin typeface="Arial Narrow" pitchFamily="34" charset="0"/>
              </a:rPr>
            </a:br>
            <a:r>
              <a:rPr lang="en-US" sz="1800" dirty="0" smtClean="0">
                <a:latin typeface="Arial Narrow" pitchFamily="34" charset="0"/>
              </a:rPr>
              <a:t>		byte[] ciphertext = </a:t>
            </a:r>
            <a:r>
              <a:rPr lang="en-US" sz="1800" dirty="0" err="1" smtClean="0">
                <a:latin typeface="Arial Narrow" pitchFamily="34" charset="0"/>
              </a:rPr>
              <a:t>aesCipher.</a:t>
            </a:r>
            <a:r>
              <a:rPr lang="en-US" sz="1800" dirty="0" err="1" smtClean="0">
                <a:solidFill>
                  <a:schemeClr val="accent6"/>
                </a:solidFill>
                <a:latin typeface="Arial Narrow" pitchFamily="34" charset="0"/>
              </a:rPr>
              <a:t>doFinal</a:t>
            </a:r>
            <a:r>
              <a:rPr lang="en-US" sz="1800" dirty="0" smtClean="0">
                <a:latin typeface="Arial Narrow" pitchFamily="34" charset="0"/>
              </a:rPr>
              <a:t>(plaintext);</a:t>
            </a:r>
          </a:p>
          <a:p>
            <a:pPr eaLnBrk="1" hangingPunct="1"/>
            <a:r>
              <a:rPr lang="en-US" sz="1800" dirty="0" smtClean="0"/>
              <a:t>Decrypt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latin typeface="Arial Narrow" pitchFamily="34" charset="0"/>
              </a:rPr>
              <a:t>			</a:t>
            </a:r>
            <a:r>
              <a:rPr lang="en-US" sz="1800" dirty="0" err="1" smtClean="0">
                <a:latin typeface="Arial Narrow" pitchFamily="34" charset="0"/>
              </a:rPr>
              <a:t>aesCipher</a:t>
            </a:r>
            <a:r>
              <a:rPr lang="en-US" sz="1800" dirty="0" err="1" smtClean="0">
                <a:solidFill>
                  <a:schemeClr val="accent6"/>
                </a:solidFill>
                <a:latin typeface="Arial Narrow" pitchFamily="34" charset="0"/>
              </a:rPr>
              <a:t>.init</a:t>
            </a:r>
            <a:r>
              <a:rPr lang="en-US" sz="1800" dirty="0" smtClean="0">
                <a:latin typeface="Arial Narrow" pitchFamily="34" charset="0"/>
              </a:rPr>
              <a:t>(</a:t>
            </a:r>
            <a:r>
              <a:rPr lang="en-US" sz="18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Narrow" pitchFamily="34" charset="0"/>
              </a:rPr>
              <a:t>Cipher</a:t>
            </a:r>
            <a:r>
              <a:rPr lang="en-US" sz="1800" dirty="0" err="1" smtClean="0">
                <a:latin typeface="Arial Narrow" pitchFamily="34" charset="0"/>
              </a:rPr>
              <a:t>.DECRYPT_MODE</a:t>
            </a:r>
            <a:r>
              <a:rPr lang="en-US" sz="1800" dirty="0" smtClean="0">
                <a:latin typeface="Arial Narrow" pitchFamily="34" charset="0"/>
              </a:rPr>
              <a:t>, </a:t>
            </a:r>
            <a:r>
              <a:rPr lang="en-US" sz="1800" dirty="0" err="1" smtClean="0">
                <a:latin typeface="Arial Narrow" pitchFamily="34" charset="0"/>
              </a:rPr>
              <a:t>aesKey</a:t>
            </a:r>
            <a:r>
              <a:rPr lang="en-US" sz="1800" dirty="0" smtClean="0">
                <a:latin typeface="Arial Narrow" pitchFamily="34" charset="0"/>
              </a:rPr>
              <a:t>);</a:t>
            </a:r>
            <a:br>
              <a:rPr lang="en-US" sz="1800" dirty="0" smtClean="0">
                <a:latin typeface="Arial Narrow" pitchFamily="34" charset="0"/>
              </a:rPr>
            </a:br>
            <a:r>
              <a:rPr lang="en-US" sz="1800" dirty="0" smtClean="0">
                <a:latin typeface="Arial Narrow" pitchFamily="34" charset="0"/>
              </a:rPr>
              <a:t>		byte[] plaintext1 = </a:t>
            </a:r>
            <a:r>
              <a:rPr lang="en-US" sz="1800" dirty="0" err="1" smtClean="0">
                <a:latin typeface="Arial Narrow" pitchFamily="34" charset="0"/>
              </a:rPr>
              <a:t>aesCipher</a:t>
            </a:r>
            <a:r>
              <a:rPr lang="en-US" sz="1800" dirty="0" err="1" smtClean="0">
                <a:solidFill>
                  <a:schemeClr val="accent6"/>
                </a:solidFill>
                <a:latin typeface="Arial Narrow" pitchFamily="34" charset="0"/>
              </a:rPr>
              <a:t>.doFinal</a:t>
            </a:r>
            <a:r>
              <a:rPr lang="en-US" sz="1800" dirty="0" smtClean="0">
                <a:latin typeface="Arial Narrow" pitchFamily="34" charset="0"/>
              </a:rPr>
              <a:t>(ciphertext); </a:t>
            </a:r>
          </a:p>
          <a:p>
            <a:pPr eaLnBrk="1" hangingPunct="1">
              <a:buFont typeface="Wingdings" pitchFamily="2" charset="2"/>
              <a:buNone/>
            </a:pPr>
            <a:endParaRPr lang="en-US" sz="1800" dirty="0" smtClean="0"/>
          </a:p>
        </p:txBody>
      </p:sp>
      <p:sp>
        <p:nvSpPr>
          <p:cNvPr id="1331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2C7FD413-0DF2-4754-A60C-32B27A49C31B}" type="datetime1">
              <a:rPr lang="en-US" smtClean="0"/>
              <a:pPr/>
              <a:t>12/1/2010</a:t>
            </a:fld>
            <a:endParaRPr lang="en-GB"/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Cryptography</a:t>
            </a:r>
            <a:endParaRPr lang="en-GB" dirty="0"/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D19AE9-5CE2-4E39-9D76-CF7F44190652}" type="slidenum">
              <a:rPr lang="en-GB" smtClean="0"/>
              <a:pPr/>
              <a:t>23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Stream Cipher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8013" cy="4648200"/>
          </a:xfrm>
        </p:spPr>
        <p:txBody>
          <a:bodyPr/>
          <a:lstStyle/>
          <a:p>
            <a:pPr eaLnBrk="1" hangingPunct="1"/>
            <a:r>
              <a:rPr lang="en-US" sz="2000" smtClean="0"/>
              <a:t>Key stream</a:t>
            </a:r>
          </a:p>
          <a:p>
            <a:pPr lvl="1" eaLnBrk="1" hangingPunct="1"/>
            <a:r>
              <a:rPr lang="en-US" sz="1800" smtClean="0"/>
              <a:t>Pseudo-random sequence of bits S = S[0], S[1], S[2], …</a:t>
            </a:r>
          </a:p>
          <a:p>
            <a:pPr lvl="1" eaLnBrk="1" hangingPunct="1"/>
            <a:r>
              <a:rPr lang="en-US" sz="1800" smtClean="0"/>
              <a:t>Can be generated on-line one bit (or byte) at the time</a:t>
            </a:r>
          </a:p>
          <a:p>
            <a:pPr eaLnBrk="1" hangingPunct="1"/>
            <a:r>
              <a:rPr lang="en-US" sz="2000" smtClean="0"/>
              <a:t>Stream cipher</a:t>
            </a:r>
          </a:p>
          <a:p>
            <a:pPr lvl="1" eaLnBrk="1" hangingPunct="1"/>
            <a:r>
              <a:rPr lang="en-US" sz="1800" smtClean="0"/>
              <a:t>XOR the plaintext with the key stream C[i] = S[i] </a:t>
            </a:r>
            <a:r>
              <a:rPr lang="en-US" sz="1800" smtClean="0">
                <a:sym typeface="Symbol" pitchFamily="18" charset="2"/>
              </a:rPr>
              <a:t></a:t>
            </a:r>
            <a:r>
              <a:rPr lang="en-US" sz="1800" smtClean="0"/>
              <a:t> P[i]</a:t>
            </a:r>
          </a:p>
          <a:p>
            <a:pPr lvl="1" eaLnBrk="1" hangingPunct="1"/>
            <a:r>
              <a:rPr lang="en-US" sz="1800" smtClean="0"/>
              <a:t>Suitable for plaintext of arbitrary length generated on the fly, e.g., media stream</a:t>
            </a:r>
          </a:p>
          <a:p>
            <a:pPr eaLnBrk="1" hangingPunct="1"/>
            <a:r>
              <a:rPr lang="en-US" sz="2000" smtClean="0"/>
              <a:t>Synchronous stream cipher</a:t>
            </a:r>
          </a:p>
          <a:p>
            <a:pPr lvl="1" eaLnBrk="1" hangingPunct="1"/>
            <a:r>
              <a:rPr lang="en-US" sz="1800" smtClean="0"/>
              <a:t>Key stream obtained only from the secret key K</a:t>
            </a:r>
          </a:p>
          <a:p>
            <a:pPr lvl="1" eaLnBrk="1" hangingPunct="1"/>
            <a:r>
              <a:rPr lang="en-US" sz="1800" smtClean="0"/>
              <a:t>Works for unreliable channels if plaintext has packets with sequence numbers</a:t>
            </a:r>
          </a:p>
          <a:p>
            <a:pPr eaLnBrk="1" hangingPunct="1"/>
            <a:r>
              <a:rPr lang="en-US" sz="2000" smtClean="0"/>
              <a:t>Self-synchronizing stream cipher</a:t>
            </a:r>
          </a:p>
          <a:p>
            <a:pPr lvl="1" eaLnBrk="1" hangingPunct="1"/>
            <a:r>
              <a:rPr lang="en-US" sz="1800" smtClean="0"/>
              <a:t>Key stream obtained from the secret key and q previous ciphertexts</a:t>
            </a:r>
          </a:p>
          <a:p>
            <a:pPr lvl="1" eaLnBrk="1" hangingPunct="1"/>
            <a:r>
              <a:rPr lang="en-US" sz="1800" smtClean="0"/>
              <a:t>Lost packets cause a delay of q steps before decryption resumes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31A5FA72-C53B-4305-B048-091563D67563}" type="datetime1">
              <a:rPr lang="en-US" smtClean="0"/>
              <a:pPr/>
              <a:t>12/1/2010</a:t>
            </a:fld>
            <a:endParaRPr lang="en-GB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Cryptography</a:t>
            </a:r>
            <a:endParaRPr lang="en-GB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81DC43-672E-4FB3-A5B1-76789885E41A}" type="slidenum">
              <a:rPr lang="en-GB" smtClean="0"/>
              <a:pPr/>
              <a:t>24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Stream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RC4</a:t>
            </a:r>
          </a:p>
          <a:p>
            <a:pPr lvl="1" eaLnBrk="1" hangingPunct="1">
              <a:defRPr/>
            </a:pPr>
            <a:r>
              <a:rPr lang="en-US" dirty="0" smtClean="0"/>
              <a:t>Designed in 1987 by Ron Rivest for RSA Security</a:t>
            </a:r>
          </a:p>
          <a:p>
            <a:pPr lvl="1" eaLnBrk="1" hangingPunct="1">
              <a:defRPr/>
            </a:pPr>
            <a:r>
              <a:rPr lang="en-US" dirty="0" smtClean="0"/>
              <a:t>Trade secret until 1994</a:t>
            </a:r>
          </a:p>
          <a:p>
            <a:pPr lvl="1" eaLnBrk="1" hangingPunct="1">
              <a:defRPr/>
            </a:pPr>
            <a:r>
              <a:rPr lang="en-US" dirty="0" smtClean="0"/>
              <a:t> Uses keys with up to 2,048 bits</a:t>
            </a:r>
          </a:p>
          <a:p>
            <a:pPr lvl="1" eaLnBrk="1" hangingPunct="1">
              <a:defRPr/>
            </a:pPr>
            <a:r>
              <a:rPr lang="en-US" dirty="0" smtClean="0"/>
              <a:t>Simple algorithm</a:t>
            </a:r>
          </a:p>
          <a:p>
            <a:pPr eaLnBrk="1" hangingPunct="1">
              <a:defRPr/>
            </a:pPr>
            <a:r>
              <a:rPr lang="en-US" dirty="0" smtClean="0"/>
              <a:t>Block cipher in counter mode (CTR)</a:t>
            </a:r>
          </a:p>
          <a:p>
            <a:pPr lvl="1" eaLnBrk="1" hangingPunct="1">
              <a:defRPr/>
            </a:pPr>
            <a:r>
              <a:rPr lang="en-US" dirty="0" smtClean="0"/>
              <a:t>Use a block cipher with block size b</a:t>
            </a:r>
          </a:p>
          <a:p>
            <a:pPr lvl="1" eaLnBrk="1" hangingPunct="1">
              <a:defRPr/>
            </a:pPr>
            <a:r>
              <a:rPr lang="en-US" dirty="0" smtClean="0"/>
              <a:t>The secret key is a pair (</a:t>
            </a:r>
            <a:r>
              <a:rPr lang="en-US" dirty="0" err="1" smtClean="0"/>
              <a:t>K,t</a:t>
            </a:r>
            <a:r>
              <a:rPr lang="en-US" dirty="0" smtClean="0"/>
              <a:t>), where K a is key and t (counter) is a b-bit value</a:t>
            </a:r>
          </a:p>
          <a:p>
            <a:pPr lvl="1" eaLnBrk="1" hangingPunct="1">
              <a:defRPr/>
            </a:pPr>
            <a:r>
              <a:rPr lang="en-US" dirty="0" smtClean="0"/>
              <a:t>The key stream is the concatenation of ciphertexts</a:t>
            </a:r>
          </a:p>
          <a:p>
            <a:pPr lvl="1"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		E</a:t>
            </a:r>
            <a:r>
              <a:rPr lang="en-US" baseline="-25000" dirty="0" smtClean="0"/>
              <a:t>K </a:t>
            </a:r>
            <a:r>
              <a:rPr lang="en-US" dirty="0" smtClean="0"/>
              <a:t>(t</a:t>
            </a:r>
            <a:r>
              <a:rPr lang="en-US" dirty="0" smtClean="0">
                <a:sym typeface="Symbol"/>
              </a:rPr>
              <a:t>), </a:t>
            </a:r>
            <a:r>
              <a:rPr lang="en-US" dirty="0" smtClean="0"/>
              <a:t>E</a:t>
            </a:r>
            <a:r>
              <a:rPr lang="en-US" baseline="-25000" dirty="0" smtClean="0"/>
              <a:t>K </a:t>
            </a:r>
            <a:r>
              <a:rPr lang="en-US" dirty="0" smtClean="0"/>
              <a:t>(t </a:t>
            </a:r>
            <a:r>
              <a:rPr lang="en-US" dirty="0" smtClean="0">
                <a:latin typeface="Symbol" pitchFamily="18" charset="2"/>
              </a:rPr>
              <a:t>+ </a:t>
            </a:r>
            <a:r>
              <a:rPr lang="en-US" dirty="0" smtClean="0"/>
              <a:t>1</a:t>
            </a:r>
            <a:r>
              <a:rPr lang="en-US" dirty="0" smtClean="0">
                <a:sym typeface="Symbol"/>
              </a:rPr>
              <a:t>), </a:t>
            </a:r>
            <a:r>
              <a:rPr lang="en-US" dirty="0" smtClean="0"/>
              <a:t>E</a:t>
            </a:r>
            <a:r>
              <a:rPr lang="en-US" baseline="-25000" dirty="0" smtClean="0"/>
              <a:t>K </a:t>
            </a:r>
            <a:r>
              <a:rPr lang="en-US" dirty="0" smtClean="0"/>
              <a:t>(t </a:t>
            </a:r>
            <a:r>
              <a:rPr lang="en-US" dirty="0" smtClean="0">
                <a:latin typeface="Symbol" pitchFamily="18" charset="2"/>
              </a:rPr>
              <a:t>+ </a:t>
            </a:r>
            <a:r>
              <a:rPr lang="en-US" dirty="0" smtClean="0"/>
              <a:t>2</a:t>
            </a:r>
            <a:r>
              <a:rPr lang="en-US" dirty="0" smtClean="0">
                <a:sym typeface="Symbol"/>
              </a:rPr>
              <a:t>), </a:t>
            </a:r>
            <a:r>
              <a:rPr lang="en-US" dirty="0" smtClean="0"/>
              <a:t>…</a:t>
            </a:r>
            <a:r>
              <a:rPr lang="en-US" dirty="0" smtClean="0">
                <a:sym typeface="Symbol"/>
              </a:rPr>
              <a:t> </a:t>
            </a:r>
          </a:p>
          <a:p>
            <a:pPr lvl="1">
              <a:defRPr/>
            </a:pPr>
            <a:r>
              <a:rPr lang="en-US" dirty="0" smtClean="0">
                <a:sym typeface="Symbol"/>
              </a:rPr>
              <a:t>Can use a shorter counter concatenated with a random value</a:t>
            </a:r>
          </a:p>
          <a:p>
            <a:pPr lvl="1" eaLnBrk="1" hangingPunct="1">
              <a:defRPr/>
            </a:pPr>
            <a:r>
              <a:rPr lang="en-US" dirty="0" smtClean="0">
                <a:sym typeface="Symbol"/>
              </a:rPr>
              <a:t>	Synchronous stream cipher</a:t>
            </a:r>
          </a:p>
          <a:p>
            <a:pPr lvl="1" eaLnBrk="1" hangingPunct="1">
              <a:defRPr/>
            </a:pPr>
            <a:endParaRPr lang="en-US" dirty="0" smtClean="0">
              <a:sym typeface="Symbol"/>
            </a:endParaRPr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1CD9C459-8B62-462B-A254-F64A589D7340}" type="datetime1">
              <a:rPr lang="en-US" smtClean="0"/>
              <a:pPr/>
              <a:t>12/1/2010</a:t>
            </a:fld>
            <a:endParaRPr lang="en-GB"/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Cryptography</a:t>
            </a:r>
            <a:endParaRPr lang="en-GB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3ACDE6-1C3E-4118-B4ED-F368864DF932}" type="slidenum">
              <a:rPr lang="en-GB" smtClean="0"/>
              <a:pPr/>
              <a:t>25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Attacks on Stream Ciphers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8013" cy="22098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Repetition attack</a:t>
            </a:r>
          </a:p>
          <a:p>
            <a:pPr lvl="1" eaLnBrk="1" hangingPunct="1">
              <a:defRPr/>
            </a:pPr>
            <a:r>
              <a:rPr lang="en-US" dirty="0" smtClean="0"/>
              <a:t>if key stream reused, attacker obtains XOR of two plaintexts</a:t>
            </a:r>
          </a:p>
          <a:p>
            <a:pPr eaLnBrk="1" hangingPunct="1">
              <a:defRPr/>
            </a:pPr>
            <a:r>
              <a:rPr lang="en-US" dirty="0" smtClean="0"/>
              <a:t>Insertion attack [Bayer Metzger, TODS 1976]</a:t>
            </a:r>
          </a:p>
          <a:p>
            <a:pPr lvl="1" eaLnBrk="1" hangingPunct="1">
              <a:defRPr/>
            </a:pPr>
            <a:r>
              <a:rPr lang="en-US" dirty="0" smtClean="0"/>
              <a:t>retransmission of the plaintext with</a:t>
            </a:r>
          </a:p>
          <a:p>
            <a:pPr lvl="2" eaLnBrk="1" hangingPunct="1">
              <a:defRPr/>
            </a:pPr>
            <a:r>
              <a:rPr lang="en-US" dirty="0" smtClean="0"/>
              <a:t>a chosen byte inserted by attacker</a:t>
            </a:r>
          </a:p>
          <a:p>
            <a:pPr lvl="2" eaLnBrk="1" hangingPunct="1">
              <a:defRPr/>
            </a:pPr>
            <a:r>
              <a:rPr lang="en-US" dirty="0" smtClean="0"/>
              <a:t>using the same key stream</a:t>
            </a:r>
          </a:p>
          <a:p>
            <a:pPr lvl="1" eaLnBrk="1" hangingPunct="1">
              <a:defRPr/>
            </a:pPr>
            <a:r>
              <a:rPr lang="en-US" dirty="0" smtClean="0"/>
              <a:t>e.g., email message resent with new message number</a:t>
            </a:r>
          </a:p>
        </p:txBody>
      </p:sp>
      <p:sp>
        <p:nvSpPr>
          <p:cNvPr id="1536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22BF4A1-6937-4ACC-A18B-52D733646588}" type="datetime1">
              <a:rPr lang="en-US" smtClean="0"/>
              <a:pPr/>
              <a:t>12/1/2010</a:t>
            </a:fld>
            <a:endParaRPr lang="en-GB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Cryptography</a:t>
            </a:r>
            <a:endParaRPr lang="en-GB"/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4FC6C2-9004-42A9-8C9C-46D3FEB747AD}" type="slidenum">
              <a:rPr lang="en-GB" smtClean="0"/>
              <a:pPr/>
              <a:t>26</a:t>
            </a:fld>
            <a:endParaRPr lang="en-GB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819400" y="3717925"/>
          <a:ext cx="5410200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2040"/>
                <a:gridCol w="1082040"/>
                <a:gridCol w="1082040"/>
                <a:gridCol w="1082040"/>
                <a:gridCol w="1082040"/>
              </a:tblGrid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P[</a:t>
                      </a:r>
                      <a:r>
                        <a:rPr lang="en-US" sz="1600" dirty="0" err="1" smtClean="0"/>
                        <a:t>i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P[i+1]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P[i+2]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P[i+3]</a:t>
                      </a: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S[</a:t>
                      </a:r>
                      <a:r>
                        <a:rPr lang="en-US" sz="1600" dirty="0" err="1" smtClean="0"/>
                        <a:t>i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S[i+1]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S[i+2]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S[i+3]</a:t>
                      </a: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i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C[i+1]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C[i+2]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C[i+3]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819400" y="4860925"/>
          <a:ext cx="5410200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2040"/>
                <a:gridCol w="1082040"/>
                <a:gridCol w="1082040"/>
                <a:gridCol w="1082040"/>
                <a:gridCol w="1082040"/>
              </a:tblGrid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P[</a:t>
                      </a:r>
                      <a:r>
                        <a:rPr lang="en-US" sz="1600" dirty="0" err="1" smtClean="0"/>
                        <a:t>i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P[i+1]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P[i+2]</a:t>
                      </a: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S[</a:t>
                      </a:r>
                      <a:r>
                        <a:rPr lang="en-US" sz="1600" dirty="0" err="1" smtClean="0"/>
                        <a:t>i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S[i+1]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S[i+2]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S[i+3]</a:t>
                      </a: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i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</a:t>
                      </a:r>
                      <a:r>
                        <a:rPr lang="en-US" sz="1600" dirty="0" smtClean="0">
                          <a:sym typeface="Symbol"/>
                        </a:rPr>
                        <a:t></a:t>
                      </a:r>
                      <a:r>
                        <a:rPr lang="en-US" sz="1600" dirty="0" smtClean="0"/>
                        <a:t>[i+1]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</a:t>
                      </a:r>
                      <a:r>
                        <a:rPr lang="en-US" sz="1600" dirty="0" smtClean="0">
                          <a:sym typeface="Symbol"/>
                        </a:rPr>
                        <a:t></a:t>
                      </a:r>
                      <a:r>
                        <a:rPr lang="en-US" sz="1600" dirty="0" smtClean="0"/>
                        <a:t>[i+2]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</a:t>
                      </a:r>
                      <a:r>
                        <a:rPr lang="en-US" sz="1600" dirty="0" smtClean="0">
                          <a:sym typeface="Symbol"/>
                        </a:rPr>
                        <a:t></a:t>
                      </a:r>
                      <a:r>
                        <a:rPr lang="en-US" sz="1600" dirty="0" smtClean="0"/>
                        <a:t>[i+3]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419" name="TextBox 8"/>
          <p:cNvSpPr txBox="1">
            <a:spLocks noChangeArrowheads="1"/>
          </p:cNvSpPr>
          <p:nvPr/>
        </p:nvSpPr>
        <p:spPr bwMode="auto">
          <a:xfrm>
            <a:off x="914400" y="4022725"/>
            <a:ext cx="16764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>
                <a:solidFill>
                  <a:schemeClr val="tx2"/>
                </a:solidFill>
              </a:rPr>
              <a:t>Original</a:t>
            </a:r>
          </a:p>
        </p:txBody>
      </p:sp>
      <p:sp>
        <p:nvSpPr>
          <p:cNvPr id="15420" name="TextBox 9"/>
          <p:cNvSpPr txBox="1">
            <a:spLocks noChangeArrowheads="1"/>
          </p:cNvSpPr>
          <p:nvPr/>
        </p:nvSpPr>
        <p:spPr bwMode="auto">
          <a:xfrm>
            <a:off x="533400" y="5197475"/>
            <a:ext cx="213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>
                <a:solidFill>
                  <a:schemeClr val="tx2"/>
                </a:solidFill>
              </a:rPr>
              <a:t>Retransmission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8013" cy="1141412"/>
          </a:xfrm>
        </p:spPr>
        <p:txBody>
          <a:bodyPr/>
          <a:lstStyle/>
          <a:p>
            <a:r>
              <a:rPr lang="en-US" dirty="0" smtClean="0"/>
              <a:t>Public Key Encryption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80E7C9-A115-4699-A3EC-44FBFDB8A196}" type="datetime1">
              <a:rPr lang="en-US" smtClean="0"/>
              <a:pPr>
                <a:defRPr/>
              </a:pPr>
              <a:t>12/1/2010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430D0A-94E0-4A9E-8011-005B3BE16F20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Cryptography</a:t>
            </a:r>
            <a:endParaRPr lang="en-GB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Facts About Numbers</a:t>
            </a:r>
          </a:p>
        </p:txBody>
      </p:sp>
      <p:sp>
        <p:nvSpPr>
          <p:cNvPr id="1925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Prime number </a:t>
            </a:r>
            <a:r>
              <a:rPr lang="en-US" sz="2400" b="1" i="1" dirty="0">
                <a:latin typeface="Times New Roman" pitchFamily="18" charset="0"/>
              </a:rPr>
              <a:t>p</a:t>
            </a:r>
            <a:r>
              <a:rPr lang="en-US" sz="24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000" b="1" i="1" dirty="0">
                <a:latin typeface="Times New Roman" pitchFamily="18" charset="0"/>
              </a:rPr>
              <a:t>p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>
                <a:sym typeface="Symbol" pitchFamily="18" charset="2"/>
              </a:rPr>
              <a:t>is an integer</a:t>
            </a:r>
            <a:endParaRPr lang="en-US" sz="2000" b="1" i="1" dirty="0"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000" b="1" i="1" dirty="0">
                <a:latin typeface="Times New Roman" pitchFamily="18" charset="0"/>
              </a:rPr>
              <a:t>p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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2</a:t>
            </a:r>
            <a:endParaRPr lang="en-US" sz="2000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pitchFamily="18" charset="2"/>
              </a:rPr>
              <a:t>The only divisors of </a:t>
            </a:r>
            <a:r>
              <a:rPr lang="en-US" sz="2000" b="1" i="1" dirty="0">
                <a:latin typeface="Times New Roman" pitchFamily="18" charset="0"/>
                <a:sym typeface="Symbol" pitchFamily="18" charset="2"/>
              </a:rPr>
              <a:t>p</a:t>
            </a:r>
            <a:r>
              <a:rPr lang="en-US" sz="2000" dirty="0">
                <a:sym typeface="Symbol" pitchFamily="18" charset="2"/>
              </a:rPr>
              <a:t> are 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1 </a:t>
            </a:r>
            <a:r>
              <a:rPr lang="en-US" sz="2000" dirty="0">
                <a:sym typeface="Symbol" pitchFamily="18" charset="2"/>
              </a:rPr>
              <a:t>and </a:t>
            </a:r>
            <a:r>
              <a:rPr lang="en-US" sz="2000" b="1" i="1" dirty="0">
                <a:latin typeface="Times New Roman" pitchFamily="18" charset="0"/>
                <a:sym typeface="Symbol" pitchFamily="18" charset="2"/>
              </a:rPr>
              <a:t>p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Symbol" pitchFamily="18" charset="2"/>
              </a:rPr>
              <a:t>Examples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</a:rPr>
              <a:t>2, 7, 19 </a:t>
            </a:r>
            <a:r>
              <a:rPr lang="en-US" sz="2000" dirty="0">
                <a:sym typeface="Symbol" pitchFamily="18" charset="2"/>
              </a:rPr>
              <a:t>are primes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Symbol" pitchFamily="18" charset="2"/>
                <a:sym typeface="Symbol" pitchFamily="18" charset="2"/>
              </a:rPr>
              <a:t>-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3, 0, 1, 6 </a:t>
            </a:r>
            <a:r>
              <a:rPr lang="en-US" sz="2000" dirty="0">
                <a:sym typeface="Symbol" pitchFamily="18" charset="2"/>
              </a:rPr>
              <a:t>are not primes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Symbol" pitchFamily="18" charset="2"/>
              </a:rPr>
              <a:t>Prime decomposition of a positive integer </a:t>
            </a:r>
            <a:r>
              <a:rPr lang="en-US" sz="2400" b="1" i="1" dirty="0">
                <a:latin typeface="Times New Roman" pitchFamily="18" charset="0"/>
              </a:rPr>
              <a:t>n</a:t>
            </a:r>
            <a:r>
              <a:rPr lang="en-US" sz="2400" dirty="0">
                <a:sym typeface="Symbol" pitchFamily="18" charset="2"/>
              </a:rPr>
              <a:t>: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400" dirty="0">
                <a:sym typeface="Symbol" pitchFamily="18" charset="2"/>
              </a:rPr>
              <a:t>		</a:t>
            </a:r>
            <a:r>
              <a:rPr lang="en-US" sz="2400" b="1" i="1" dirty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=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b="1" i="1" dirty="0">
                <a:latin typeface="Times New Roman" pitchFamily="18" charset="0"/>
                <a:sym typeface="Symbol" pitchFamily="18" charset="2"/>
              </a:rPr>
              <a:t>p</a:t>
            </a:r>
            <a:r>
              <a:rPr lang="en-US" sz="2400" baseline="-25000" dirty="0">
                <a:latin typeface="Times New Roman" pitchFamily="18" charset="0"/>
                <a:sym typeface="Symbol" pitchFamily="18" charset="2"/>
              </a:rPr>
              <a:t>1</a:t>
            </a:r>
            <a:r>
              <a:rPr lang="en-US" b="1" i="1" baseline="30000" dirty="0">
                <a:latin typeface="Times New Roman" pitchFamily="18" charset="0"/>
                <a:sym typeface="Symbol" pitchFamily="18" charset="2"/>
              </a:rPr>
              <a:t>e</a:t>
            </a:r>
            <a:r>
              <a:rPr lang="en-US" sz="1400" dirty="0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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 …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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b="1" i="1" dirty="0" err="1">
                <a:latin typeface="Times New Roman" pitchFamily="18" charset="0"/>
                <a:sym typeface="Symbol" pitchFamily="18" charset="2"/>
              </a:rPr>
              <a:t>p</a:t>
            </a:r>
            <a:r>
              <a:rPr lang="en-US" sz="2400" b="1" i="1" baseline="-25000" dirty="0" err="1">
                <a:latin typeface="Times New Roman" pitchFamily="18" charset="0"/>
                <a:sym typeface="Symbol" pitchFamily="18" charset="2"/>
              </a:rPr>
              <a:t>k</a:t>
            </a:r>
            <a:r>
              <a:rPr lang="en-US" b="1" i="1" baseline="30000" dirty="0" err="1">
                <a:latin typeface="Times New Roman" pitchFamily="18" charset="0"/>
                <a:sym typeface="Symbol" pitchFamily="18" charset="2"/>
              </a:rPr>
              <a:t>e</a:t>
            </a:r>
            <a:r>
              <a:rPr lang="en-US" sz="1400" b="1" i="1" dirty="0" err="1">
                <a:latin typeface="Times New Roman" pitchFamily="18" charset="0"/>
                <a:sym typeface="Symbol" pitchFamily="18" charset="2"/>
              </a:rPr>
              <a:t>k</a:t>
            </a:r>
            <a:endParaRPr lang="en-US" sz="2400" b="1" i="1" dirty="0">
              <a:latin typeface="Times New Roman" pitchFamily="18" charset="0"/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sz="2400" dirty="0"/>
              <a:t>Example: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</a:rPr>
              <a:t>200 </a:t>
            </a:r>
            <a:r>
              <a:rPr lang="en-US" sz="2000" dirty="0">
                <a:latin typeface="Symbol" pitchFamily="18" charset="2"/>
              </a:rPr>
              <a:t>=</a:t>
            </a:r>
            <a:r>
              <a:rPr lang="en-US" sz="2000" dirty="0">
                <a:latin typeface="Times New Roman" pitchFamily="18" charset="0"/>
              </a:rPr>
              <a:t> 2</a:t>
            </a:r>
            <a:r>
              <a:rPr lang="en-US" sz="2000" baseline="30000" dirty="0">
                <a:latin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 5</a:t>
            </a:r>
            <a:r>
              <a:rPr lang="en-US" sz="2000" baseline="30000" dirty="0">
                <a:latin typeface="Times New Roman" pitchFamily="18" charset="0"/>
                <a:sym typeface="Symbol" pitchFamily="18" charset="2"/>
              </a:rPr>
              <a:t>2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400" dirty="0">
                <a:solidFill>
                  <a:schemeClr val="tx2"/>
                </a:solidFill>
              </a:rPr>
              <a:t>Fundamental Theorem of Arithmetic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US" sz="2000" dirty="0"/>
              <a:t>	The prime decomposition of a positive integer is unique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A307-9573-43CF-AAE9-67A503718DC4}" type="datetime1">
              <a:rPr lang="en-US" smtClean="0"/>
              <a:pPr/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A3B71-216C-414D-9F25-8D4F1F0E35D9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Greatest Common Divisor</a:t>
            </a:r>
          </a:p>
        </p:txBody>
      </p:sp>
      <p:sp>
        <p:nvSpPr>
          <p:cNvPr id="1935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chemeClr val="accent6"/>
                </a:solidFill>
              </a:rPr>
              <a:t>greatest common divisor</a:t>
            </a:r>
            <a:r>
              <a:rPr lang="en-US" sz="2400" dirty="0"/>
              <a:t> (GCD) of two positive integers </a:t>
            </a:r>
            <a:r>
              <a:rPr lang="en-US" sz="2400" b="1" i="1" dirty="0">
                <a:latin typeface="Times New Roman" pitchFamily="18" charset="0"/>
              </a:rPr>
              <a:t>a</a:t>
            </a:r>
            <a:r>
              <a:rPr lang="en-US" sz="2400" dirty="0"/>
              <a:t> and </a:t>
            </a:r>
            <a:r>
              <a:rPr lang="en-US" sz="2400" b="1" i="1" dirty="0">
                <a:latin typeface="Times New Roman" pitchFamily="18" charset="0"/>
              </a:rPr>
              <a:t>b</a:t>
            </a:r>
            <a:r>
              <a:rPr lang="en-US" sz="2400" dirty="0"/>
              <a:t>, denoted </a:t>
            </a:r>
            <a:r>
              <a:rPr lang="en-US" sz="2400" dirty="0" err="1">
                <a:latin typeface="Times New Roman" pitchFamily="18" charset="0"/>
              </a:rPr>
              <a:t>gcd</a:t>
            </a:r>
            <a:r>
              <a:rPr lang="en-US" sz="2400" dirty="0">
                <a:latin typeface="Times New Roman" pitchFamily="18" charset="0"/>
              </a:rPr>
              <a:t>(</a:t>
            </a:r>
            <a:r>
              <a:rPr lang="en-US" sz="2400" b="1" i="1" dirty="0">
                <a:latin typeface="Times New Roman" pitchFamily="18" charset="0"/>
              </a:rPr>
              <a:t>a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b="1" i="1" dirty="0">
                <a:latin typeface="Times New Roman" pitchFamily="18" charset="0"/>
              </a:rPr>
              <a:t>b</a:t>
            </a:r>
            <a:r>
              <a:rPr lang="en-US" sz="2400" dirty="0">
                <a:latin typeface="Times New Roman" pitchFamily="18" charset="0"/>
              </a:rPr>
              <a:t>)</a:t>
            </a:r>
            <a:r>
              <a:rPr lang="en-US" sz="2400" dirty="0"/>
              <a:t>, is the largest positive integer that divides both </a:t>
            </a:r>
            <a:r>
              <a:rPr lang="en-US" sz="2400" b="1" i="1" dirty="0">
                <a:latin typeface="Times New Roman" pitchFamily="18" charset="0"/>
              </a:rPr>
              <a:t>a</a:t>
            </a:r>
            <a:r>
              <a:rPr lang="en-US" sz="2400" dirty="0"/>
              <a:t> and </a:t>
            </a:r>
            <a:r>
              <a:rPr lang="en-US" sz="2400" b="1" i="1" dirty="0">
                <a:latin typeface="Times New Roman" pitchFamily="18" charset="0"/>
              </a:rPr>
              <a:t>b</a:t>
            </a:r>
          </a:p>
          <a:p>
            <a:r>
              <a:rPr lang="en-US" sz="2400" dirty="0"/>
              <a:t>The above definition is extended to arbitrary integers</a:t>
            </a:r>
          </a:p>
          <a:p>
            <a:r>
              <a:rPr lang="en-US" sz="2400" dirty="0"/>
              <a:t>Examples:</a:t>
            </a:r>
          </a:p>
          <a:p>
            <a:pPr lvl="1">
              <a:buFont typeface="Wingdings" charset="2"/>
              <a:buNone/>
            </a:pPr>
            <a:r>
              <a:rPr lang="en-US" sz="2000" dirty="0"/>
              <a:t>	 </a:t>
            </a:r>
            <a:r>
              <a:rPr lang="en-US" sz="2000" dirty="0">
                <a:latin typeface="Times New Roman" pitchFamily="18" charset="0"/>
              </a:rPr>
              <a:t>	</a:t>
            </a:r>
            <a:r>
              <a:rPr lang="en-US" sz="2000" dirty="0" err="1">
                <a:latin typeface="Times New Roman" pitchFamily="18" charset="0"/>
              </a:rPr>
              <a:t>gcd</a:t>
            </a:r>
            <a:r>
              <a:rPr lang="en-US" sz="2000" dirty="0">
                <a:latin typeface="Times New Roman" pitchFamily="18" charset="0"/>
              </a:rPr>
              <a:t>(18, 30) </a:t>
            </a:r>
            <a:r>
              <a:rPr lang="en-US" sz="2000" dirty="0">
                <a:latin typeface="Symbol" pitchFamily="18" charset="2"/>
              </a:rPr>
              <a:t>=</a:t>
            </a:r>
            <a:r>
              <a:rPr lang="en-US" sz="2000" dirty="0">
                <a:latin typeface="Times New Roman" pitchFamily="18" charset="0"/>
              </a:rPr>
              <a:t> 6 		</a:t>
            </a:r>
            <a:r>
              <a:rPr lang="en-US" sz="2000" dirty="0" err="1">
                <a:latin typeface="Times New Roman" pitchFamily="18" charset="0"/>
              </a:rPr>
              <a:t>gcd</a:t>
            </a:r>
            <a:r>
              <a:rPr lang="en-US" sz="2000" dirty="0">
                <a:latin typeface="Times New Roman" pitchFamily="18" charset="0"/>
              </a:rPr>
              <a:t>(0, 20) </a:t>
            </a:r>
            <a:r>
              <a:rPr lang="en-US" sz="2000" dirty="0">
                <a:latin typeface="Symbol" pitchFamily="18" charset="2"/>
              </a:rPr>
              <a:t>=</a:t>
            </a:r>
            <a:r>
              <a:rPr lang="en-US" sz="2000" dirty="0">
                <a:latin typeface="Times New Roman" pitchFamily="18" charset="0"/>
              </a:rPr>
              <a:t> 20</a:t>
            </a:r>
            <a:br>
              <a:rPr lang="en-US" sz="2000" dirty="0">
                <a:latin typeface="Times New Roman" pitchFamily="18" charset="0"/>
              </a:rPr>
            </a:br>
            <a:r>
              <a:rPr lang="en-US" sz="2000" dirty="0">
                <a:latin typeface="Times New Roman" pitchFamily="18" charset="0"/>
              </a:rPr>
              <a:t>	</a:t>
            </a:r>
            <a:r>
              <a:rPr lang="en-US" sz="2000" dirty="0" err="1">
                <a:latin typeface="Times New Roman" pitchFamily="18" charset="0"/>
              </a:rPr>
              <a:t>gcd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dirty="0">
                <a:latin typeface="Symbol" pitchFamily="18" charset="2"/>
              </a:rPr>
              <a:t>-</a:t>
            </a:r>
            <a:r>
              <a:rPr lang="en-US" sz="2000" dirty="0">
                <a:latin typeface="Times New Roman" pitchFamily="18" charset="0"/>
              </a:rPr>
              <a:t>21, 49) </a:t>
            </a:r>
            <a:r>
              <a:rPr lang="en-US" sz="2000" dirty="0">
                <a:latin typeface="Symbol" pitchFamily="18" charset="2"/>
              </a:rPr>
              <a:t>=</a:t>
            </a:r>
            <a:r>
              <a:rPr lang="en-US" sz="2000" dirty="0">
                <a:latin typeface="Times New Roman" pitchFamily="18" charset="0"/>
              </a:rPr>
              <a:t> 7</a:t>
            </a:r>
          </a:p>
          <a:p>
            <a:r>
              <a:rPr lang="en-US" sz="2400" dirty="0"/>
              <a:t>Two integers a and b are said to be relatively prime if</a:t>
            </a:r>
          </a:p>
          <a:p>
            <a:pPr>
              <a:buFont typeface="Wingdings" charset="2"/>
              <a:buNone/>
            </a:pPr>
            <a:r>
              <a:rPr lang="en-US" sz="2400" dirty="0">
                <a:latin typeface="Times New Roman" pitchFamily="18" charset="0"/>
              </a:rPr>
              <a:t>			</a:t>
            </a:r>
            <a:r>
              <a:rPr lang="en-US" sz="2400" dirty="0" err="1">
                <a:latin typeface="Times New Roman" pitchFamily="18" charset="0"/>
              </a:rPr>
              <a:t>gcd</a:t>
            </a:r>
            <a:r>
              <a:rPr lang="en-US" sz="2400" dirty="0">
                <a:latin typeface="Times New Roman" pitchFamily="18" charset="0"/>
              </a:rPr>
              <a:t>(</a:t>
            </a:r>
            <a:r>
              <a:rPr lang="en-US" sz="2400" b="1" i="1" dirty="0">
                <a:latin typeface="Times New Roman" pitchFamily="18" charset="0"/>
              </a:rPr>
              <a:t>a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b="1" i="1" dirty="0">
                <a:latin typeface="Times New Roman" pitchFamily="18" charset="0"/>
              </a:rPr>
              <a:t>b</a:t>
            </a:r>
            <a:r>
              <a:rPr lang="en-US" sz="2400" dirty="0">
                <a:latin typeface="Times New Roman" pitchFamily="18" charset="0"/>
              </a:rPr>
              <a:t>) </a:t>
            </a:r>
            <a:r>
              <a:rPr lang="en-US" sz="2400" dirty="0">
                <a:latin typeface="Symbol" pitchFamily="18" charset="2"/>
              </a:rPr>
              <a:t>=</a:t>
            </a:r>
            <a:r>
              <a:rPr lang="en-US" sz="2400" dirty="0">
                <a:latin typeface="Times New Roman" pitchFamily="18" charset="0"/>
              </a:rPr>
              <a:t> 1</a:t>
            </a:r>
          </a:p>
          <a:p>
            <a:r>
              <a:rPr lang="en-US" sz="2400" dirty="0"/>
              <a:t>Example:</a:t>
            </a:r>
          </a:p>
          <a:p>
            <a:pPr lvl="1"/>
            <a:r>
              <a:rPr lang="en-US" sz="2000" dirty="0"/>
              <a:t>Integers 15 and 28 are relatively prime</a:t>
            </a:r>
          </a:p>
          <a:p>
            <a:pPr lvl="1"/>
            <a:endParaRPr lang="en-US" sz="2000" dirty="0">
              <a:latin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3219-A34A-4804-BB9D-42A1E1CE0460}" type="datetime1">
              <a:rPr lang="en-US" smtClean="0"/>
              <a:pPr/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A07E-7E06-4D85-8709-3353494C5DB6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Notation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ecret key K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ncryption function E</a:t>
            </a:r>
            <a:r>
              <a:rPr lang="en-US" baseline="-25000" dirty="0" smtClean="0"/>
              <a:t>K</a:t>
            </a:r>
            <a:r>
              <a:rPr lang="en-US" dirty="0" smtClean="0"/>
              <a:t>(P)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ecryption function D</a:t>
            </a:r>
            <a:r>
              <a:rPr lang="en-US" baseline="-25000" dirty="0" smtClean="0"/>
              <a:t>K</a:t>
            </a:r>
            <a:r>
              <a:rPr lang="en-US" dirty="0" smtClean="0"/>
              <a:t>(C) </a:t>
            </a:r>
          </a:p>
          <a:p>
            <a:pPr lvl="1"/>
            <a:r>
              <a:rPr lang="en-US" dirty="0" smtClean="0"/>
              <a:t>Plaintext length typically the same as ciphertext length</a:t>
            </a:r>
          </a:p>
          <a:p>
            <a:pPr lvl="1"/>
            <a:r>
              <a:rPr lang="en-US" dirty="0" smtClean="0"/>
              <a:t>Encryption and decryption are </a:t>
            </a:r>
            <a:r>
              <a:rPr lang="en-US" dirty="0" smtClean="0">
                <a:solidFill>
                  <a:schemeClr val="accent6"/>
                </a:solidFill>
              </a:rPr>
              <a:t>permutation functions (</a:t>
            </a:r>
            <a:r>
              <a:rPr lang="en-US" dirty="0" err="1" smtClean="0">
                <a:solidFill>
                  <a:schemeClr val="accent6"/>
                </a:solidFill>
              </a:rPr>
              <a:t>bijections</a:t>
            </a:r>
            <a:r>
              <a:rPr lang="en-US" dirty="0" smtClean="0">
                <a:solidFill>
                  <a:schemeClr val="accent6"/>
                </a:solidFill>
              </a:rPr>
              <a:t>)</a:t>
            </a:r>
            <a:r>
              <a:rPr lang="en-US" dirty="0" smtClean="0"/>
              <a:t> on the set of all n-bit arrays</a:t>
            </a:r>
          </a:p>
          <a:p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functions E</a:t>
            </a:r>
            <a:r>
              <a:rPr lang="en-US" baseline="-25000" dirty="0" smtClean="0"/>
              <a:t>K</a:t>
            </a:r>
            <a:r>
              <a:rPr lang="en-US" dirty="0" smtClean="0"/>
              <a:t> and D</a:t>
            </a:r>
            <a:r>
              <a:rPr lang="en-US" baseline="-25000" dirty="0" smtClean="0"/>
              <a:t>K</a:t>
            </a:r>
            <a:r>
              <a:rPr lang="en-US" dirty="0" smtClean="0"/>
              <a:t> should have efficient algorithms</a:t>
            </a:r>
          </a:p>
          <a:p>
            <a:r>
              <a:rPr lang="en-US" dirty="0" smtClean="0"/>
              <a:t>Consistency</a:t>
            </a:r>
          </a:p>
          <a:p>
            <a:pPr lvl="1"/>
            <a:r>
              <a:rPr lang="en-US" dirty="0" smtClean="0"/>
              <a:t>Decrypting the ciphertext yields the plaintext</a:t>
            </a:r>
          </a:p>
          <a:p>
            <a:pPr lvl="1"/>
            <a:r>
              <a:rPr lang="en-US" dirty="0" smtClean="0"/>
              <a:t>D</a:t>
            </a:r>
            <a:r>
              <a:rPr lang="en-US" baseline="-25000" dirty="0" smtClean="0"/>
              <a:t>K</a:t>
            </a:r>
            <a:r>
              <a:rPr lang="en-US" dirty="0" smtClean="0"/>
              <a:t>(E</a:t>
            </a:r>
            <a:r>
              <a:rPr lang="en-US" baseline="-25000" dirty="0" smtClean="0"/>
              <a:t>K</a:t>
            </a:r>
            <a:r>
              <a:rPr lang="en-US" dirty="0" smtClean="0"/>
              <a:t>(P)) = 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F7B97A-016A-4AC7-AB64-D09C6DC01642}" type="datetime1">
              <a:rPr lang="en-US" smtClean="0"/>
              <a:pPr>
                <a:defRPr/>
              </a:pPr>
              <a:t>12/1/2010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Cryptography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30D0A-94E0-4A9E-8011-005B3BE16F20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Modular Arithmetic</a:t>
            </a:r>
          </a:p>
        </p:txBody>
      </p:sp>
      <p:sp>
        <p:nvSpPr>
          <p:cNvPr id="1945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Modulo operator for a positive integer </a:t>
            </a:r>
            <a:r>
              <a:rPr lang="en-US" sz="2000" b="1" i="1" dirty="0">
                <a:latin typeface="Times New Roman" pitchFamily="18" charset="0"/>
              </a:rPr>
              <a:t>n</a:t>
            </a:r>
            <a:endParaRPr lang="en-US" sz="2000" dirty="0"/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000" b="1" i="1" dirty="0">
                <a:latin typeface="Times New Roman" pitchFamily="18" charset="0"/>
              </a:rPr>
              <a:t>			r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>
                <a:latin typeface="Symbol" pitchFamily="18" charset="2"/>
              </a:rPr>
              <a:t>=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</a:rPr>
              <a:t> mod </a:t>
            </a:r>
            <a:r>
              <a:rPr lang="en-US" sz="2000" b="1" i="1" dirty="0">
                <a:latin typeface="Times New Roman" pitchFamily="18" charset="0"/>
              </a:rPr>
              <a:t>n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000" i="1" dirty="0"/>
              <a:t>	</a:t>
            </a:r>
            <a:r>
              <a:rPr lang="en-US" sz="2000" dirty="0"/>
              <a:t>equivalent to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000" dirty="0"/>
              <a:t>			</a:t>
            </a:r>
            <a:r>
              <a:rPr lang="en-US" sz="2000" b="1" i="1" dirty="0">
                <a:latin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>
                <a:latin typeface="Symbol" pitchFamily="18" charset="2"/>
              </a:rPr>
              <a:t>=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</a:rPr>
              <a:t>r</a:t>
            </a:r>
            <a:r>
              <a:rPr lang="en-US" sz="2000" i="1" dirty="0">
                <a:latin typeface="Symbol" pitchFamily="18" charset="2"/>
              </a:rPr>
              <a:t> </a:t>
            </a:r>
            <a:r>
              <a:rPr lang="en-US" sz="2000" dirty="0">
                <a:latin typeface="Symbol" pitchFamily="18" charset="2"/>
              </a:rPr>
              <a:t>+ </a:t>
            </a:r>
            <a:r>
              <a:rPr lang="en-US" sz="2000" b="1" i="1" dirty="0" err="1">
                <a:latin typeface="Times New Roman" pitchFamily="18" charset="0"/>
              </a:rPr>
              <a:t>kn</a:t>
            </a:r>
            <a:endParaRPr lang="en-US" sz="2000" b="1" dirty="0">
              <a:latin typeface="Times New Roman" pitchFamily="18" charset="0"/>
              <a:sym typeface="Symbol" pitchFamily="18" charset="2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000" dirty="0">
                <a:sym typeface="Symbol" pitchFamily="18" charset="2"/>
              </a:rPr>
              <a:t>	and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000" b="1" i="1" dirty="0">
                <a:latin typeface="Times New Roman" pitchFamily="18" charset="0"/>
              </a:rPr>
              <a:t>			r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>
                <a:latin typeface="Symbol" pitchFamily="18" charset="2"/>
              </a:rPr>
              <a:t>=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</a:rPr>
              <a:t>a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dirty="0">
                <a:latin typeface="Symbol" pitchFamily="18" charset="2"/>
              </a:rPr>
              <a:t>-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</a:t>
            </a:r>
            <a:r>
              <a:rPr lang="en-US" sz="2000" b="1" i="1" dirty="0">
                <a:latin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/</a:t>
            </a:r>
            <a:r>
              <a:rPr lang="en-US" sz="2000" b="1" i="1" dirty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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b="1" i="1" dirty="0">
                <a:latin typeface="Times New Roman" pitchFamily="18" charset="0"/>
                <a:sym typeface="Symbol" pitchFamily="18" charset="2"/>
              </a:rPr>
              <a:t>n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ym typeface="Symbol" pitchFamily="18" charset="2"/>
              </a:rPr>
              <a:t>Example: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US" sz="1800" dirty="0">
                <a:latin typeface="Times New Roman" pitchFamily="18" charset="0"/>
              </a:rPr>
              <a:t>		29 mod 13 </a:t>
            </a:r>
            <a:r>
              <a:rPr lang="en-US" sz="1800" dirty="0">
                <a:latin typeface="Symbol" pitchFamily="18" charset="2"/>
              </a:rPr>
              <a:t>=</a:t>
            </a:r>
            <a:r>
              <a:rPr lang="en-US" sz="1800" dirty="0">
                <a:latin typeface="Times New Roman" pitchFamily="18" charset="0"/>
              </a:rPr>
              <a:t> 3	13 mod 13  </a:t>
            </a:r>
            <a:r>
              <a:rPr lang="en-US" sz="1800" dirty="0">
                <a:latin typeface="Symbol" pitchFamily="18" charset="2"/>
              </a:rPr>
              <a:t>=</a:t>
            </a:r>
            <a:r>
              <a:rPr lang="en-US" sz="1800" dirty="0">
                <a:latin typeface="Times New Roman" pitchFamily="18" charset="0"/>
              </a:rPr>
              <a:t> 0	</a:t>
            </a:r>
            <a:r>
              <a:rPr lang="en-US" sz="1800" dirty="0">
                <a:latin typeface="Symbol" pitchFamily="18" charset="2"/>
              </a:rPr>
              <a:t>-</a:t>
            </a:r>
            <a:r>
              <a:rPr lang="en-US" sz="1800" dirty="0">
                <a:latin typeface="Times New Roman" pitchFamily="18" charset="0"/>
              </a:rPr>
              <a:t>1 mod 13  </a:t>
            </a:r>
            <a:r>
              <a:rPr lang="en-US" sz="1800" dirty="0">
                <a:latin typeface="Symbol" pitchFamily="18" charset="2"/>
              </a:rPr>
              <a:t>=</a:t>
            </a:r>
            <a:r>
              <a:rPr lang="en-US" sz="1800" dirty="0">
                <a:latin typeface="Times New Roman" pitchFamily="18" charset="0"/>
              </a:rPr>
              <a:t> 12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US" sz="1800" dirty="0">
                <a:latin typeface="Times New Roman" pitchFamily="18" charset="0"/>
              </a:rPr>
              <a:t>		29  </a:t>
            </a:r>
            <a:r>
              <a:rPr lang="en-US" sz="1800" dirty="0">
                <a:latin typeface="Symbol" pitchFamily="18" charset="2"/>
              </a:rPr>
              <a:t>= </a:t>
            </a:r>
            <a:r>
              <a:rPr lang="en-US" sz="1800" dirty="0">
                <a:latin typeface="Times New Roman" pitchFamily="18" charset="0"/>
              </a:rPr>
              <a:t>3 </a:t>
            </a:r>
            <a:r>
              <a:rPr lang="en-US" sz="1800" dirty="0">
                <a:latin typeface="Symbol" pitchFamily="18" charset="2"/>
              </a:rPr>
              <a:t>+</a:t>
            </a:r>
            <a:r>
              <a:rPr lang="en-US" sz="1800" dirty="0">
                <a:latin typeface="Times New Roman" pitchFamily="18" charset="0"/>
              </a:rPr>
              <a:t> 2</a:t>
            </a:r>
            <a:r>
              <a:rPr lang="en-US" sz="1800" dirty="0">
                <a:latin typeface="Symbol" pitchFamily="18" charset="2"/>
                <a:sym typeface="Symbol" pitchFamily="18" charset="2"/>
              </a:rPr>
              <a:t></a:t>
            </a:r>
            <a:r>
              <a:rPr lang="en-US" sz="1800" dirty="0">
                <a:latin typeface="Times New Roman" pitchFamily="18" charset="0"/>
              </a:rPr>
              <a:t>13	13 </a:t>
            </a:r>
            <a:r>
              <a:rPr lang="en-US" sz="1800" dirty="0">
                <a:latin typeface="Symbol" pitchFamily="18" charset="2"/>
              </a:rPr>
              <a:t>= </a:t>
            </a:r>
            <a:r>
              <a:rPr lang="en-US" sz="1800" dirty="0">
                <a:latin typeface="Times New Roman" pitchFamily="18" charset="0"/>
              </a:rPr>
              <a:t>0 </a:t>
            </a:r>
            <a:r>
              <a:rPr lang="en-US" sz="1800" dirty="0">
                <a:latin typeface="Symbol" pitchFamily="18" charset="2"/>
              </a:rPr>
              <a:t>+</a:t>
            </a:r>
            <a:r>
              <a:rPr lang="en-US" sz="1800" dirty="0">
                <a:latin typeface="Times New Roman" pitchFamily="18" charset="0"/>
              </a:rPr>
              <a:t> 1</a:t>
            </a:r>
            <a:r>
              <a:rPr lang="en-US" sz="1800" dirty="0">
                <a:latin typeface="Symbol" pitchFamily="18" charset="2"/>
                <a:sym typeface="Symbol" pitchFamily="18" charset="2"/>
              </a:rPr>
              <a:t></a:t>
            </a:r>
            <a:r>
              <a:rPr lang="en-US" sz="1800" dirty="0">
                <a:latin typeface="Times New Roman" pitchFamily="18" charset="0"/>
              </a:rPr>
              <a:t>13	12 </a:t>
            </a:r>
            <a:r>
              <a:rPr lang="en-US" sz="1800" dirty="0">
                <a:latin typeface="Symbol" pitchFamily="18" charset="2"/>
              </a:rPr>
              <a:t>= -</a:t>
            </a:r>
            <a:r>
              <a:rPr lang="en-US" sz="1800" dirty="0">
                <a:latin typeface="Times New Roman" pitchFamily="18" charset="0"/>
              </a:rPr>
              <a:t>1 </a:t>
            </a:r>
            <a:r>
              <a:rPr lang="en-US" sz="1800" dirty="0">
                <a:latin typeface="Symbol" pitchFamily="18" charset="2"/>
              </a:rPr>
              <a:t>+</a:t>
            </a:r>
            <a:r>
              <a:rPr lang="en-US" sz="1800" dirty="0">
                <a:latin typeface="Times New Roman" pitchFamily="18" charset="0"/>
              </a:rPr>
              <a:t> 1</a:t>
            </a:r>
            <a:r>
              <a:rPr lang="en-US" sz="1800" dirty="0">
                <a:latin typeface="Symbol" pitchFamily="18" charset="2"/>
                <a:sym typeface="Symbol" pitchFamily="18" charset="2"/>
              </a:rPr>
              <a:t></a:t>
            </a:r>
            <a:r>
              <a:rPr lang="en-US" sz="1800" dirty="0">
                <a:latin typeface="Times New Roman" pitchFamily="18" charset="0"/>
              </a:rPr>
              <a:t>13</a:t>
            </a:r>
            <a:endParaRPr lang="en-US" sz="1800" dirty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ym typeface="Symbol" pitchFamily="18" charset="2"/>
              </a:rPr>
              <a:t>Modulo and GCD:</a:t>
            </a:r>
          </a:p>
          <a:p>
            <a:pPr algn="ctr">
              <a:lnSpc>
                <a:spcPct val="90000"/>
              </a:lnSpc>
              <a:buFont typeface="Wingdings" charset="2"/>
              <a:buNone/>
            </a:pPr>
            <a:r>
              <a:rPr lang="en-US" sz="2000" dirty="0" err="1">
                <a:latin typeface="Times New Roman" pitchFamily="18" charset="0"/>
              </a:rPr>
              <a:t>gcd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b="1" i="1" dirty="0">
                <a:latin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b="1" i="1" dirty="0">
                <a:latin typeface="Times New Roman" pitchFamily="18" charset="0"/>
              </a:rPr>
              <a:t>b</a:t>
            </a:r>
            <a:r>
              <a:rPr lang="en-US" sz="2000" dirty="0">
                <a:latin typeface="Times New Roman" pitchFamily="18" charset="0"/>
              </a:rPr>
              <a:t>) </a:t>
            </a:r>
            <a:r>
              <a:rPr lang="en-US" sz="2000" dirty="0">
                <a:latin typeface="Symbol" pitchFamily="18" charset="2"/>
              </a:rPr>
              <a:t>=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gcd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b="1" i="1" dirty="0">
                <a:latin typeface="Times New Roman" pitchFamily="18" charset="0"/>
              </a:rPr>
              <a:t>b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b="1" i="1" dirty="0">
                <a:latin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</a:rPr>
              <a:t> mod </a:t>
            </a:r>
            <a:r>
              <a:rPr lang="en-US" sz="2000" b="1" i="1" dirty="0">
                <a:latin typeface="Times New Roman" pitchFamily="18" charset="0"/>
              </a:rPr>
              <a:t>b</a:t>
            </a:r>
            <a:r>
              <a:rPr lang="en-US" sz="2000" dirty="0">
                <a:latin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ym typeface="Symbol" pitchFamily="18" charset="2"/>
              </a:rPr>
              <a:t>Example: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US" sz="1800" dirty="0">
                <a:latin typeface="Times New Roman" pitchFamily="18" charset="0"/>
              </a:rPr>
              <a:t>		 </a:t>
            </a:r>
            <a:r>
              <a:rPr lang="en-US" sz="1800" dirty="0" err="1">
                <a:latin typeface="Times New Roman" pitchFamily="18" charset="0"/>
              </a:rPr>
              <a:t>gcd</a:t>
            </a:r>
            <a:r>
              <a:rPr lang="en-US" sz="1800" dirty="0">
                <a:latin typeface="Times New Roman" pitchFamily="18" charset="0"/>
              </a:rPr>
              <a:t>(21, 12) </a:t>
            </a:r>
            <a:r>
              <a:rPr lang="en-US" sz="1800" dirty="0">
                <a:latin typeface="Symbol" pitchFamily="18" charset="2"/>
              </a:rPr>
              <a:t>=</a:t>
            </a:r>
            <a:r>
              <a:rPr lang="en-US" sz="1800" dirty="0">
                <a:latin typeface="Times New Roman" pitchFamily="18" charset="0"/>
              </a:rPr>
              <a:t> 3	</a:t>
            </a:r>
            <a:r>
              <a:rPr lang="en-US" sz="1800" dirty="0" err="1">
                <a:latin typeface="Times New Roman" pitchFamily="18" charset="0"/>
              </a:rPr>
              <a:t>gcd</a:t>
            </a:r>
            <a:r>
              <a:rPr lang="en-US" sz="1800" dirty="0">
                <a:latin typeface="Times New Roman" pitchFamily="18" charset="0"/>
              </a:rPr>
              <a:t>(12, 21 mod 12) </a:t>
            </a:r>
            <a:r>
              <a:rPr lang="en-US" sz="1800" dirty="0">
                <a:latin typeface="Symbol" pitchFamily="18" charset="2"/>
              </a:rPr>
              <a:t>=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gcd</a:t>
            </a:r>
            <a:r>
              <a:rPr lang="en-US" sz="1800" dirty="0">
                <a:latin typeface="Times New Roman" pitchFamily="18" charset="0"/>
              </a:rPr>
              <a:t>(12, 9) </a:t>
            </a:r>
            <a:r>
              <a:rPr lang="en-US" sz="1800" dirty="0">
                <a:latin typeface="Symbol" pitchFamily="18" charset="2"/>
              </a:rPr>
              <a:t>=</a:t>
            </a:r>
            <a:r>
              <a:rPr lang="en-US" sz="1800" dirty="0">
                <a:latin typeface="Times New Roman" pitchFamily="18" charset="0"/>
              </a:rPr>
              <a:t>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027E-761E-4EE4-B0B1-019671223D71}" type="datetime1">
              <a:rPr lang="en-US" smtClean="0"/>
              <a:pPr/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AB04-1BF8-47E4-B366-6BC56285B60C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Euclid’s GCD Algorithm</a:t>
            </a:r>
          </a:p>
        </p:txBody>
      </p:sp>
      <p:sp>
        <p:nvSpPr>
          <p:cNvPr id="1955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685800" y="1600200"/>
            <a:ext cx="3962400" cy="2971800"/>
          </a:xfrm>
        </p:spPr>
        <p:txBody>
          <a:bodyPr/>
          <a:lstStyle/>
          <a:p>
            <a:r>
              <a:rPr lang="en-US" sz="2400"/>
              <a:t>Euclid’s algorithm for computing the GCD repeatedly applies the formula</a:t>
            </a:r>
          </a:p>
          <a:p>
            <a:pPr algn="ctr">
              <a:buFont typeface="Wingdings" charset="2"/>
              <a:buNone/>
            </a:pPr>
            <a:r>
              <a:rPr lang="en-US" sz="2400">
                <a:latin typeface="Times New Roman" pitchFamily="18" charset="0"/>
              </a:rPr>
              <a:t>	gcd(</a:t>
            </a:r>
            <a:r>
              <a:rPr lang="en-US" sz="2400" b="1" i="1">
                <a:latin typeface="Times New Roman" pitchFamily="18" charset="0"/>
              </a:rPr>
              <a:t>a</a:t>
            </a:r>
            <a:r>
              <a:rPr lang="en-US" sz="2400">
                <a:latin typeface="Times New Roman" pitchFamily="18" charset="0"/>
              </a:rPr>
              <a:t>, </a:t>
            </a:r>
            <a:r>
              <a:rPr lang="en-US" sz="2400" b="1" i="1">
                <a:latin typeface="Times New Roman" pitchFamily="18" charset="0"/>
              </a:rPr>
              <a:t>b</a:t>
            </a:r>
            <a:r>
              <a:rPr lang="en-US" sz="2400">
                <a:latin typeface="Times New Roman" pitchFamily="18" charset="0"/>
              </a:rPr>
              <a:t>) </a:t>
            </a:r>
            <a:r>
              <a:rPr lang="en-US" sz="2400">
                <a:latin typeface="Symbol" pitchFamily="18" charset="2"/>
              </a:rPr>
              <a:t>=</a:t>
            </a:r>
            <a:r>
              <a:rPr lang="en-US" sz="2400">
                <a:latin typeface="Times New Roman" pitchFamily="18" charset="0"/>
              </a:rPr>
              <a:t> gcd(</a:t>
            </a:r>
            <a:r>
              <a:rPr lang="en-US" sz="2400" b="1" i="1">
                <a:latin typeface="Times New Roman" pitchFamily="18" charset="0"/>
              </a:rPr>
              <a:t>b</a:t>
            </a:r>
            <a:r>
              <a:rPr lang="en-US" sz="2400">
                <a:latin typeface="Times New Roman" pitchFamily="18" charset="0"/>
              </a:rPr>
              <a:t>, </a:t>
            </a:r>
            <a:r>
              <a:rPr lang="en-US" sz="2400" b="1" i="1">
                <a:latin typeface="Times New Roman" pitchFamily="18" charset="0"/>
              </a:rPr>
              <a:t>a</a:t>
            </a:r>
            <a:r>
              <a:rPr lang="en-US" sz="2400">
                <a:latin typeface="Times New Roman" pitchFamily="18" charset="0"/>
              </a:rPr>
              <a:t> mod </a:t>
            </a:r>
            <a:r>
              <a:rPr lang="en-US" sz="2400" b="1" i="1">
                <a:latin typeface="Times New Roman" pitchFamily="18" charset="0"/>
              </a:rPr>
              <a:t>b</a:t>
            </a:r>
            <a:r>
              <a:rPr lang="en-US" sz="2400">
                <a:latin typeface="Times New Roman" pitchFamily="18" charset="0"/>
              </a:rPr>
              <a:t>)</a:t>
            </a:r>
          </a:p>
          <a:p>
            <a:r>
              <a:rPr lang="en-US" sz="2400"/>
              <a:t>Example</a:t>
            </a:r>
          </a:p>
          <a:p>
            <a:pPr marL="628650" lvl="1" indent="-171450"/>
            <a:r>
              <a:rPr lang="en-US" sz="2000">
                <a:latin typeface="Times New Roman" pitchFamily="18" charset="0"/>
              </a:rPr>
              <a:t>gcd(412, 260) </a:t>
            </a:r>
            <a:r>
              <a:rPr lang="en-US" sz="2000">
                <a:latin typeface="Symbol" pitchFamily="18" charset="2"/>
              </a:rPr>
              <a:t>=</a:t>
            </a:r>
            <a:r>
              <a:rPr lang="en-US" sz="2000">
                <a:latin typeface="Times New Roman" pitchFamily="18" charset="0"/>
              </a:rPr>
              <a:t> 4</a:t>
            </a:r>
          </a:p>
        </p:txBody>
      </p:sp>
      <p:sp>
        <p:nvSpPr>
          <p:cNvPr id="3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3148-3D1F-44FC-9B3C-1BADDE09693A}" type="datetime1">
              <a:rPr lang="en-US" smtClean="0"/>
              <a:pPr/>
              <a:t>12/1/2010</a:t>
            </a:fld>
            <a:endParaRPr lang="en-US"/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Cryptography</a:t>
            </a:r>
            <a:endParaRPr lang="en-US"/>
          </a:p>
        </p:txBody>
      </p:sp>
      <p:sp>
        <p:nvSpPr>
          <p:cNvPr id="3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E737-06B6-42C4-9E39-BC46DF04294B}" type="slidenum">
              <a:rPr lang="en-US"/>
              <a:pPr/>
              <a:t>31</a:t>
            </a:fld>
            <a:endParaRPr lang="en-US"/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1295400" y="5486400"/>
            <a:ext cx="7391400" cy="1143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533400" indent="-533400" algn="l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endParaRPr lang="en-US" sz="2800">
              <a:latin typeface="Times New Roman" pitchFamily="18" charset="0"/>
            </a:endParaRPr>
          </a:p>
        </p:txBody>
      </p:sp>
      <p:graphicFrame>
        <p:nvGraphicFramePr>
          <p:cNvPr id="195620" name="Group 36"/>
          <p:cNvGraphicFramePr>
            <a:graphicFrameLocks noGrp="1"/>
          </p:cNvGraphicFramePr>
          <p:nvPr/>
        </p:nvGraphicFramePr>
        <p:xfrm>
          <a:off x="1752600" y="4648200"/>
          <a:ext cx="6096000" cy="10922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412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260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  <a:endPara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260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95622" name="Text Box 38"/>
          <p:cNvSpPr txBox="1">
            <a:spLocks noChangeArrowheads="1"/>
          </p:cNvSpPr>
          <p:nvPr/>
        </p:nvSpPr>
        <p:spPr bwMode="auto">
          <a:xfrm>
            <a:off x="4819650" y="1600200"/>
            <a:ext cx="3962400" cy="24796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Algorithm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2"/>
                </a:solidFill>
                <a:latin typeface="Times New Roman" pitchFamily="18" charset="0"/>
              </a:rPr>
              <a:t>EuclidGCD</a:t>
            </a:r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en-US" sz="2000" b="1" i="1" dirty="0">
                <a:solidFill>
                  <a:schemeClr val="accent2"/>
                </a:solidFill>
                <a:latin typeface="Times New Roman" pitchFamily="18" charset="0"/>
              </a:rPr>
              <a:t>a, b</a:t>
            </a:r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</a:p>
          <a:p>
            <a:pPr algn="l" defTabSz="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	Input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</a:rPr>
              <a:t>integers </a:t>
            </a:r>
            <a:r>
              <a:rPr lang="en-US" sz="2000" b="1" i="1" dirty="0">
                <a:solidFill>
                  <a:schemeClr val="accent2"/>
                </a:solidFill>
                <a:latin typeface="Times New Roman" pitchFamily="18" charset="0"/>
              </a:rPr>
              <a:t>a</a:t>
            </a:r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</a:rPr>
              <a:t> and </a:t>
            </a:r>
            <a:r>
              <a:rPr lang="en-US" sz="2000" b="1" i="1" dirty="0">
                <a:solidFill>
                  <a:schemeClr val="accent2"/>
                </a:solidFill>
                <a:latin typeface="Times New Roman" pitchFamily="18" charset="0"/>
              </a:rPr>
              <a:t>b</a:t>
            </a:r>
            <a:endParaRPr lang="en-US" sz="20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l" defTabSz="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	Output </a:t>
            </a:r>
            <a:r>
              <a:rPr lang="en-US" sz="2000" dirty="0" err="1">
                <a:solidFill>
                  <a:schemeClr val="accent2"/>
                </a:solidFill>
                <a:latin typeface="Times New Roman" pitchFamily="18" charset="0"/>
              </a:rPr>
              <a:t>gcd</a:t>
            </a:r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en-US" sz="2000" b="1" i="1" dirty="0">
                <a:solidFill>
                  <a:schemeClr val="accent2"/>
                </a:solidFill>
                <a:latin typeface="Times New Roman" pitchFamily="18" charset="0"/>
              </a:rPr>
              <a:t>a</a:t>
            </a:r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en-US" sz="2000" b="1" i="1" dirty="0">
                <a:solidFill>
                  <a:schemeClr val="accent2"/>
                </a:solidFill>
                <a:latin typeface="Times New Roman" pitchFamily="18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</a:p>
          <a:p>
            <a:pPr algn="l" defTabSz="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endParaRPr lang="en-US" sz="20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l" defTabSz="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	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if </a:t>
            </a:r>
            <a:r>
              <a:rPr lang="en-US" sz="2000" b="1" i="1" dirty="0">
                <a:solidFill>
                  <a:schemeClr val="accent2"/>
                </a:solidFill>
                <a:latin typeface="Times New Roman" pitchFamily="18" charset="0"/>
              </a:rPr>
              <a:t>b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2000" b="1" i="1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</a:rPr>
              <a:t>0</a:t>
            </a:r>
            <a:endParaRPr lang="en-US" sz="20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l" defTabSz="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return </a:t>
            </a:r>
            <a:r>
              <a:rPr lang="en-US" sz="2000" b="1" i="1" dirty="0">
                <a:solidFill>
                  <a:schemeClr val="accent2"/>
                </a:solidFill>
                <a:latin typeface="Times New Roman" pitchFamily="18" charset="0"/>
              </a:rPr>
              <a:t>a</a:t>
            </a:r>
          </a:p>
          <a:p>
            <a:pPr algn="l" defTabSz="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sz="2000" b="1" i="1" dirty="0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else</a:t>
            </a:r>
          </a:p>
          <a:p>
            <a:pPr algn="l" defTabSz="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		return </a:t>
            </a:r>
            <a:r>
              <a:rPr lang="en-US" sz="2000" b="1" i="1" dirty="0" err="1">
                <a:solidFill>
                  <a:schemeClr val="accent2"/>
                </a:solidFill>
                <a:latin typeface="Times New Roman" pitchFamily="18" charset="0"/>
              </a:rPr>
              <a:t>EuclidGCD</a:t>
            </a:r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en-US" sz="2000" b="1" i="1" dirty="0">
                <a:solidFill>
                  <a:schemeClr val="accent2"/>
                </a:solidFill>
                <a:latin typeface="Times New Roman" pitchFamily="18" charset="0"/>
              </a:rPr>
              <a:t>b, a </a:t>
            </a:r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</a:rPr>
              <a:t>mod </a:t>
            </a:r>
            <a:r>
              <a:rPr lang="en-US" sz="2000" b="1" i="1" dirty="0">
                <a:solidFill>
                  <a:schemeClr val="accent2"/>
                </a:solidFill>
                <a:latin typeface="Times New Roman" pitchFamily="18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endParaRPr lang="en-US" sz="2000" b="1" i="1" baseline="-25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</a:t>
            </a:r>
          </a:p>
        </p:txBody>
      </p:sp>
      <p:sp>
        <p:nvSpPr>
          <p:cNvPr id="1966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077200" cy="452596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Let </a:t>
            </a:r>
            <a:r>
              <a:rPr lang="en-US" sz="2000" b="1" i="1" dirty="0" err="1">
                <a:latin typeface="Times New Roman" pitchFamily="18" charset="0"/>
              </a:rPr>
              <a:t>a</a:t>
            </a:r>
            <a:r>
              <a:rPr lang="en-US" sz="2000" b="1" i="1" baseline="-25000" dirty="0" err="1">
                <a:latin typeface="Times New Roman" pitchFamily="18" charset="0"/>
              </a:rPr>
              <a:t>i</a:t>
            </a:r>
            <a:r>
              <a:rPr lang="en-US" sz="2000" dirty="0"/>
              <a:t> and </a:t>
            </a:r>
            <a:r>
              <a:rPr lang="en-US" sz="2000" b="1" i="1" dirty="0">
                <a:latin typeface="Times New Roman" pitchFamily="18" charset="0"/>
              </a:rPr>
              <a:t>b</a:t>
            </a:r>
            <a:r>
              <a:rPr lang="en-US" sz="2000" b="1" i="1" baseline="-25000" dirty="0">
                <a:latin typeface="Times New Roman" pitchFamily="18" charset="0"/>
              </a:rPr>
              <a:t>i</a:t>
            </a:r>
            <a:r>
              <a:rPr lang="en-US" sz="2000" dirty="0"/>
              <a:t> be the arguments of the </a:t>
            </a:r>
            <a:r>
              <a:rPr lang="en-US" sz="2000" b="1" i="1" dirty="0" err="1">
                <a:latin typeface="Times New Roman" pitchFamily="18" charset="0"/>
              </a:rPr>
              <a:t>i</a:t>
            </a:r>
            <a:r>
              <a:rPr lang="en-US" sz="2000" dirty="0" err="1"/>
              <a:t>-th</a:t>
            </a:r>
            <a:r>
              <a:rPr lang="en-US" sz="2000" dirty="0"/>
              <a:t> recursive call of algorithm </a:t>
            </a:r>
            <a:r>
              <a:rPr lang="en-US" sz="2000" b="1" i="1" dirty="0" err="1">
                <a:latin typeface="Times New Roman" pitchFamily="18" charset="0"/>
              </a:rPr>
              <a:t>EuclidGCD</a:t>
            </a:r>
            <a:endParaRPr lang="en-US" sz="2000" b="1" i="1" dirty="0">
              <a:latin typeface="Times New Roman" pitchFamily="18" charset="0"/>
            </a:endParaRPr>
          </a:p>
          <a:p>
            <a:r>
              <a:rPr lang="en-US" sz="2000" dirty="0"/>
              <a:t>We have</a:t>
            </a:r>
          </a:p>
          <a:p>
            <a:pPr>
              <a:buFont typeface="Wingdings" charset="2"/>
              <a:buNone/>
            </a:pPr>
            <a:r>
              <a:rPr lang="en-US" sz="2000" i="1" dirty="0">
                <a:latin typeface="Times New Roman" pitchFamily="18" charset="0"/>
              </a:rPr>
              <a:t>		</a:t>
            </a:r>
            <a:r>
              <a:rPr lang="en-US" sz="2000" b="1" i="1" dirty="0" err="1">
                <a:latin typeface="Times New Roman" pitchFamily="18" charset="0"/>
              </a:rPr>
              <a:t>a</a:t>
            </a:r>
            <a:r>
              <a:rPr lang="en-US" sz="2000" b="1" i="1" baseline="-25000" dirty="0" err="1">
                <a:latin typeface="Times New Roman" pitchFamily="18" charset="0"/>
              </a:rPr>
              <a:t>i</a:t>
            </a:r>
            <a:r>
              <a:rPr lang="en-US" sz="2000" baseline="-25000" dirty="0">
                <a:latin typeface="Symbol" pitchFamily="18" charset="2"/>
              </a:rPr>
              <a:t> + </a:t>
            </a:r>
            <a:r>
              <a:rPr lang="en-US" sz="2000" baseline="-25000" dirty="0">
                <a:latin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b="1" dirty="0">
                <a:latin typeface="Symbol" pitchFamily="18" charset="2"/>
              </a:rPr>
              <a:t>=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</a:rPr>
              <a:t>b</a:t>
            </a:r>
            <a:r>
              <a:rPr lang="en-US" sz="2000" b="1" i="1" baseline="-25000" dirty="0">
                <a:latin typeface="Times New Roman" pitchFamily="18" charset="0"/>
              </a:rPr>
              <a:t>i</a:t>
            </a:r>
            <a:r>
              <a:rPr lang="en-US" sz="2000" baseline="-25000" dirty="0">
                <a:latin typeface="Symbol" pitchFamily="18" charset="2"/>
              </a:rPr>
              <a:t> + </a:t>
            </a:r>
            <a:r>
              <a:rPr lang="en-US" sz="2000" baseline="-25000" dirty="0">
                <a:latin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b="1" dirty="0">
                <a:latin typeface="Symbol" pitchFamily="18" charset="2"/>
              </a:rPr>
              <a:t>=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a</a:t>
            </a:r>
            <a:r>
              <a:rPr lang="en-US" sz="2000" b="1" i="1" baseline="-25000" dirty="0" err="1">
                <a:latin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mod </a:t>
            </a:r>
            <a:r>
              <a:rPr lang="en-US" sz="2000" b="1" i="1" dirty="0" err="1">
                <a:latin typeface="Times New Roman" pitchFamily="18" charset="0"/>
              </a:rPr>
              <a:t>a</a:t>
            </a:r>
            <a:r>
              <a:rPr lang="en-US" sz="2000" b="1" i="1" baseline="-25000" dirty="0" err="1">
                <a:latin typeface="Times New Roman" pitchFamily="18" charset="0"/>
              </a:rPr>
              <a:t>i</a:t>
            </a:r>
            <a:r>
              <a:rPr lang="en-US" sz="2000" baseline="-25000" dirty="0">
                <a:latin typeface="Symbol" pitchFamily="18" charset="2"/>
              </a:rPr>
              <a:t> + </a:t>
            </a:r>
            <a:r>
              <a:rPr lang="en-US" sz="2000" baseline="-25000" dirty="0">
                <a:latin typeface="Times New Roman" pitchFamily="18" charset="0"/>
              </a:rPr>
              <a:t>1</a:t>
            </a:r>
            <a:r>
              <a:rPr lang="en-US" sz="2000" baseline="-25000" dirty="0">
                <a:latin typeface="Symbol" pitchFamily="18" charset="2"/>
              </a:rPr>
              <a:t> </a:t>
            </a:r>
            <a:r>
              <a:rPr lang="en-US" sz="2000" dirty="0">
                <a:latin typeface="Symbol" pitchFamily="18" charset="2"/>
              </a:rPr>
              <a:t>&lt; </a:t>
            </a:r>
            <a:r>
              <a:rPr lang="en-US" sz="2000" b="1" i="1" dirty="0" err="1">
                <a:latin typeface="Times New Roman" pitchFamily="18" charset="0"/>
              </a:rPr>
              <a:t>a</a:t>
            </a:r>
            <a:r>
              <a:rPr lang="en-US" sz="2000" b="1" i="1" baseline="-25000" dirty="0" err="1">
                <a:latin typeface="Times New Roman" pitchFamily="18" charset="0"/>
              </a:rPr>
              <a:t>i</a:t>
            </a:r>
            <a:r>
              <a:rPr lang="en-US" sz="2000" baseline="-25000" dirty="0">
                <a:latin typeface="Symbol" pitchFamily="18" charset="2"/>
              </a:rPr>
              <a:t> + </a:t>
            </a:r>
            <a:r>
              <a:rPr lang="en-US" sz="2000" baseline="-25000" dirty="0">
                <a:latin typeface="Times New Roman" pitchFamily="18" charset="0"/>
              </a:rPr>
              <a:t>1</a:t>
            </a:r>
            <a:endParaRPr lang="en-US" sz="2000" dirty="0">
              <a:latin typeface="Symbol" pitchFamily="18" charset="2"/>
            </a:endParaRPr>
          </a:p>
          <a:p>
            <a:r>
              <a:rPr lang="en-US" sz="2000" dirty="0"/>
              <a:t>Sequence </a:t>
            </a:r>
            <a:r>
              <a:rPr lang="en-US" sz="2000" b="1" i="1" dirty="0">
                <a:latin typeface="Times New Roman" pitchFamily="18" charset="0"/>
              </a:rPr>
              <a:t>a</a:t>
            </a:r>
            <a:r>
              <a:rPr lang="en-US" sz="2000" baseline="-25000" dirty="0">
                <a:latin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b="1" i="1" dirty="0">
                <a:latin typeface="Times New Roman" pitchFamily="18" charset="0"/>
              </a:rPr>
              <a:t>a</a:t>
            </a:r>
            <a:r>
              <a:rPr lang="en-US" sz="2000" baseline="-25000" dirty="0">
                <a:latin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</a:rPr>
              <a:t>, …, </a:t>
            </a:r>
            <a:r>
              <a:rPr lang="en-US" sz="2000" b="1" i="1" dirty="0">
                <a:latin typeface="Times New Roman" pitchFamily="18" charset="0"/>
              </a:rPr>
              <a:t>a</a:t>
            </a:r>
            <a:r>
              <a:rPr lang="en-US" sz="2000" b="1" i="1" baseline="-25000" dirty="0">
                <a:latin typeface="Times New Roman" pitchFamily="18" charset="0"/>
              </a:rPr>
              <a:t>n</a:t>
            </a:r>
            <a:r>
              <a:rPr lang="en-US" sz="2000" i="1" baseline="-25000" dirty="0"/>
              <a:t> </a:t>
            </a:r>
            <a:r>
              <a:rPr lang="en-US" sz="2000" dirty="0"/>
              <a:t>decreases exponentially, namely</a:t>
            </a:r>
          </a:p>
          <a:p>
            <a:pPr>
              <a:buFont typeface="Wingdings" charset="2"/>
              <a:buNone/>
            </a:pPr>
            <a:r>
              <a:rPr lang="en-US" sz="2000" b="1" i="1" dirty="0">
                <a:latin typeface="Times New Roman" pitchFamily="18" charset="0"/>
              </a:rPr>
              <a:t>		</a:t>
            </a:r>
            <a:r>
              <a:rPr lang="en-US" sz="2000" b="1" i="1" dirty="0" err="1">
                <a:latin typeface="Times New Roman" pitchFamily="18" charset="0"/>
              </a:rPr>
              <a:t>a</a:t>
            </a:r>
            <a:r>
              <a:rPr lang="en-US" sz="2000" b="1" i="1" baseline="-25000" dirty="0" err="1">
                <a:latin typeface="Times New Roman" pitchFamily="18" charset="0"/>
              </a:rPr>
              <a:t>i</a:t>
            </a:r>
            <a:r>
              <a:rPr lang="en-US" sz="2000" baseline="-25000" dirty="0">
                <a:latin typeface="Symbol" pitchFamily="18" charset="2"/>
              </a:rPr>
              <a:t> + </a:t>
            </a:r>
            <a:r>
              <a:rPr lang="en-US" sz="2000" baseline="-25000" dirty="0">
                <a:latin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>
                <a:latin typeface="Symbol" pitchFamily="18" charset="2"/>
                <a:cs typeface="Times New Roman" pitchFamily="18" charset="0"/>
                <a:sym typeface="Symbol" pitchFamily="18" charset="2"/>
              </a:rPr>
              <a:t>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½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a</a:t>
            </a:r>
            <a:r>
              <a:rPr lang="en-US" sz="2000" b="1" i="1" baseline="-25000" dirty="0" err="1">
                <a:latin typeface="Times New Roman" pitchFamily="18" charset="0"/>
              </a:rPr>
              <a:t>i</a:t>
            </a:r>
            <a:r>
              <a:rPr lang="en-US" sz="2000" dirty="0"/>
              <a:t>  for </a:t>
            </a:r>
            <a:r>
              <a:rPr lang="en-US" sz="2000" b="1" i="1" dirty="0" err="1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>
                <a:latin typeface="Symbol" pitchFamily="18" charset="2"/>
              </a:rPr>
              <a:t>&gt;</a:t>
            </a:r>
            <a:r>
              <a:rPr lang="en-US" sz="2000" dirty="0">
                <a:latin typeface="Times New Roman" pitchFamily="18" charset="0"/>
              </a:rPr>
              <a:t> 1</a:t>
            </a:r>
          </a:p>
          <a:p>
            <a:pPr lvl="1">
              <a:buFont typeface="Wingdings" charset="2"/>
              <a:buNone/>
            </a:pPr>
            <a:r>
              <a:rPr lang="en-US" sz="1800" dirty="0">
                <a:solidFill>
                  <a:schemeClr val="tx2"/>
                </a:solidFill>
              </a:rPr>
              <a:t>Case 1</a:t>
            </a:r>
            <a:r>
              <a:rPr lang="en-US" sz="1800" dirty="0"/>
              <a:t> </a:t>
            </a:r>
            <a:r>
              <a:rPr lang="en-US" sz="1800" b="1" i="1" dirty="0" err="1">
                <a:latin typeface="Times New Roman" pitchFamily="18" charset="0"/>
              </a:rPr>
              <a:t>a</a:t>
            </a:r>
            <a:r>
              <a:rPr lang="en-US" sz="1800" b="1" i="1" baseline="-25000" dirty="0" err="1">
                <a:latin typeface="Times New Roman" pitchFamily="18" charset="0"/>
              </a:rPr>
              <a:t>i</a:t>
            </a:r>
            <a:r>
              <a:rPr lang="en-US" sz="1800" baseline="-25000" dirty="0">
                <a:latin typeface="Symbol" pitchFamily="18" charset="2"/>
              </a:rPr>
              <a:t> + </a:t>
            </a:r>
            <a:r>
              <a:rPr lang="en-US" sz="1800" baseline="-25000" dirty="0">
                <a:latin typeface="Times New Roman" pitchFamily="18" charset="0"/>
              </a:rPr>
              <a:t>1</a:t>
            </a:r>
            <a:r>
              <a:rPr lang="en-US" sz="1800" dirty="0">
                <a:latin typeface="Symbol" pitchFamily="18" charset="2"/>
              </a:rPr>
              <a:t> </a:t>
            </a:r>
            <a:r>
              <a:rPr lang="en-US" sz="1800" dirty="0">
                <a:latin typeface="Symbol" pitchFamily="18" charset="2"/>
                <a:cs typeface="Times New Roman" pitchFamily="18" charset="0"/>
                <a:sym typeface="Symbol" pitchFamily="18" charset="2"/>
              </a:rPr>
              <a:t></a:t>
            </a:r>
            <a:r>
              <a:rPr lang="en-US" sz="1800" dirty="0">
                <a:latin typeface="Symbol" pitchFamily="18" charset="2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½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800" b="1" i="1" dirty="0" err="1">
                <a:latin typeface="Times New Roman" pitchFamily="18" charset="0"/>
              </a:rPr>
              <a:t>a</a:t>
            </a:r>
            <a:r>
              <a:rPr lang="en-US" sz="1800" b="1" i="1" baseline="-25000" dirty="0" err="1">
                <a:latin typeface="Times New Roman" pitchFamily="18" charset="0"/>
              </a:rPr>
              <a:t>i</a:t>
            </a:r>
            <a:r>
              <a:rPr lang="en-US" sz="1800" dirty="0">
                <a:latin typeface="Times New Roman" pitchFamily="18" charset="0"/>
              </a:rPr>
              <a:t>	</a:t>
            </a:r>
            <a:r>
              <a:rPr lang="en-US" sz="1800" b="1" i="1" dirty="0" err="1">
                <a:latin typeface="Times New Roman" pitchFamily="18" charset="0"/>
              </a:rPr>
              <a:t>a</a:t>
            </a:r>
            <a:r>
              <a:rPr lang="en-US" sz="1800" b="1" i="1" baseline="-25000" dirty="0" err="1">
                <a:latin typeface="Times New Roman" pitchFamily="18" charset="0"/>
              </a:rPr>
              <a:t>i</a:t>
            </a:r>
            <a:r>
              <a:rPr lang="en-US" sz="1800" baseline="-25000" dirty="0">
                <a:latin typeface="Symbol" pitchFamily="18" charset="2"/>
              </a:rPr>
              <a:t> + </a:t>
            </a:r>
            <a:r>
              <a:rPr lang="en-US" sz="1800" baseline="-25000" dirty="0">
                <a:latin typeface="Times New Roman" pitchFamily="18" charset="0"/>
              </a:rPr>
              <a:t>2</a:t>
            </a:r>
            <a:r>
              <a:rPr lang="en-US" sz="1800" dirty="0">
                <a:latin typeface="Symbol" pitchFamily="18" charset="2"/>
              </a:rPr>
              <a:t> </a:t>
            </a:r>
            <a:r>
              <a:rPr lang="en-US" sz="1800" dirty="0">
                <a:latin typeface="Symbol" pitchFamily="18" charset="2"/>
                <a:cs typeface="Times New Roman" pitchFamily="18" charset="0"/>
                <a:sym typeface="Symbol" pitchFamily="18" charset="2"/>
              </a:rPr>
              <a:t>&lt; </a:t>
            </a:r>
            <a:r>
              <a:rPr lang="en-US" sz="1800" b="1" i="1" dirty="0" err="1">
                <a:latin typeface="Times New Roman" pitchFamily="18" charset="0"/>
              </a:rPr>
              <a:t>a</a:t>
            </a:r>
            <a:r>
              <a:rPr lang="en-US" sz="1800" b="1" i="1" baseline="-25000" dirty="0" err="1">
                <a:latin typeface="Times New Roman" pitchFamily="18" charset="0"/>
              </a:rPr>
              <a:t>i</a:t>
            </a:r>
            <a:r>
              <a:rPr lang="en-US" sz="1800" baseline="-25000" dirty="0">
                <a:latin typeface="Symbol" pitchFamily="18" charset="2"/>
              </a:rPr>
              <a:t> + </a:t>
            </a:r>
            <a:r>
              <a:rPr lang="en-US" sz="1800" baseline="-25000" dirty="0">
                <a:latin typeface="Times New Roman" pitchFamily="18" charset="0"/>
              </a:rPr>
              <a:t>1</a:t>
            </a:r>
            <a:r>
              <a:rPr lang="en-US" sz="1800" dirty="0">
                <a:latin typeface="Symbol" pitchFamily="18" charset="2"/>
              </a:rPr>
              <a:t> </a:t>
            </a:r>
            <a:r>
              <a:rPr lang="en-US" sz="1800" dirty="0">
                <a:latin typeface="Symbol" pitchFamily="18" charset="2"/>
                <a:cs typeface="Times New Roman" pitchFamily="18" charset="0"/>
                <a:sym typeface="Symbol" pitchFamily="18" charset="2"/>
              </a:rPr>
              <a:t></a:t>
            </a:r>
            <a:r>
              <a:rPr lang="en-US" sz="1800" dirty="0">
                <a:latin typeface="Symbol" pitchFamily="18" charset="2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½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800" b="1" i="1" dirty="0" err="1">
                <a:latin typeface="Times New Roman" pitchFamily="18" charset="0"/>
              </a:rPr>
              <a:t>a</a:t>
            </a:r>
            <a:r>
              <a:rPr lang="en-US" sz="1800" b="1" i="1" baseline="-25000" dirty="0" err="1">
                <a:latin typeface="Times New Roman" pitchFamily="18" charset="0"/>
              </a:rPr>
              <a:t>i</a:t>
            </a:r>
            <a:endParaRPr lang="en-US" sz="1800" i="1" baseline="-25000" dirty="0">
              <a:latin typeface="Times New Roman" pitchFamily="18" charset="0"/>
            </a:endParaRPr>
          </a:p>
          <a:p>
            <a:pPr lvl="1">
              <a:buFont typeface="Wingdings" charset="2"/>
              <a:buNone/>
            </a:pPr>
            <a:r>
              <a:rPr lang="en-US" sz="1800" dirty="0">
                <a:solidFill>
                  <a:schemeClr val="tx2"/>
                </a:solidFill>
              </a:rPr>
              <a:t>Case 2</a:t>
            </a:r>
            <a:r>
              <a:rPr lang="en-US" sz="1800" i="1" dirty="0"/>
              <a:t> </a:t>
            </a:r>
            <a:r>
              <a:rPr lang="en-US" sz="1800" b="1" i="1" dirty="0" err="1">
                <a:latin typeface="Times New Roman" pitchFamily="18" charset="0"/>
              </a:rPr>
              <a:t>a</a:t>
            </a:r>
            <a:r>
              <a:rPr lang="en-US" sz="1800" b="1" i="1" baseline="-25000" dirty="0" err="1">
                <a:latin typeface="Times New Roman" pitchFamily="18" charset="0"/>
              </a:rPr>
              <a:t>i</a:t>
            </a:r>
            <a:r>
              <a:rPr lang="en-US" sz="1800" baseline="-25000" dirty="0">
                <a:latin typeface="Symbol" pitchFamily="18" charset="2"/>
              </a:rPr>
              <a:t> + </a:t>
            </a:r>
            <a:r>
              <a:rPr lang="en-US" sz="1800" baseline="-25000" dirty="0">
                <a:latin typeface="Times New Roman" pitchFamily="18" charset="0"/>
              </a:rPr>
              <a:t>1</a:t>
            </a:r>
            <a:r>
              <a:rPr lang="en-US" sz="1800" dirty="0">
                <a:latin typeface="Symbol" pitchFamily="18" charset="2"/>
              </a:rPr>
              <a:t> </a:t>
            </a:r>
            <a:r>
              <a:rPr lang="en-US" sz="1800" dirty="0">
                <a:latin typeface="Symbol" pitchFamily="18" charset="2"/>
                <a:cs typeface="Times New Roman" pitchFamily="18" charset="0"/>
                <a:sym typeface="Symbol" pitchFamily="18" charset="2"/>
              </a:rPr>
              <a:t>&gt;</a:t>
            </a:r>
            <a:r>
              <a:rPr lang="en-US" sz="1800" dirty="0">
                <a:latin typeface="Symbol" pitchFamily="18" charset="2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½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800" b="1" i="1" dirty="0" err="1">
                <a:latin typeface="Times New Roman" pitchFamily="18" charset="0"/>
              </a:rPr>
              <a:t>a</a:t>
            </a:r>
            <a:r>
              <a:rPr lang="en-US" sz="1800" b="1" i="1" baseline="-25000" dirty="0" err="1">
                <a:latin typeface="Times New Roman" pitchFamily="18" charset="0"/>
              </a:rPr>
              <a:t>i</a:t>
            </a:r>
            <a:r>
              <a:rPr lang="en-US" sz="1800" i="1" baseline="-25000" dirty="0">
                <a:latin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</a:rPr>
              <a:t>	</a:t>
            </a:r>
            <a:r>
              <a:rPr lang="en-US" sz="1800" b="1" i="1" dirty="0" err="1">
                <a:latin typeface="Times New Roman" pitchFamily="18" charset="0"/>
              </a:rPr>
              <a:t>a</a:t>
            </a:r>
            <a:r>
              <a:rPr lang="en-US" sz="1800" b="1" i="1" baseline="-25000" dirty="0" err="1">
                <a:latin typeface="Times New Roman" pitchFamily="18" charset="0"/>
              </a:rPr>
              <a:t>i</a:t>
            </a:r>
            <a:r>
              <a:rPr lang="en-US" sz="1800" baseline="-25000" dirty="0">
                <a:latin typeface="Symbol" pitchFamily="18" charset="2"/>
              </a:rPr>
              <a:t> + </a:t>
            </a:r>
            <a:r>
              <a:rPr lang="en-US" sz="1800" baseline="-25000" dirty="0">
                <a:latin typeface="Times New Roman" pitchFamily="18" charset="0"/>
              </a:rPr>
              <a:t>2</a:t>
            </a:r>
            <a:r>
              <a:rPr lang="en-US" sz="1800" dirty="0">
                <a:latin typeface="Symbol" pitchFamily="18" charset="2"/>
              </a:rPr>
              <a:t> </a:t>
            </a:r>
            <a:r>
              <a:rPr lang="en-US" sz="1800" dirty="0">
                <a:latin typeface="Symbol" pitchFamily="18" charset="2"/>
                <a:cs typeface="Times New Roman" pitchFamily="18" charset="0"/>
                <a:sym typeface="Symbol" pitchFamily="18" charset="2"/>
              </a:rPr>
              <a:t>= </a:t>
            </a:r>
            <a:r>
              <a:rPr lang="en-US" sz="1800" b="1" i="1" dirty="0" err="1">
                <a:latin typeface="Times New Roman" pitchFamily="18" charset="0"/>
              </a:rPr>
              <a:t>a</a:t>
            </a:r>
            <a:r>
              <a:rPr lang="en-US" sz="1800" b="1" i="1" baseline="-25000" dirty="0" err="1">
                <a:latin typeface="Times New Roman" pitchFamily="18" charset="0"/>
              </a:rPr>
              <a:t>i</a:t>
            </a:r>
            <a:r>
              <a:rPr lang="en-US" sz="1800" i="1" baseline="-25000" dirty="0">
                <a:latin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</a:rPr>
              <a:t>mod </a:t>
            </a:r>
            <a:r>
              <a:rPr lang="en-US" sz="1800" b="1" i="1" dirty="0" err="1">
                <a:latin typeface="Times New Roman" pitchFamily="18" charset="0"/>
              </a:rPr>
              <a:t>a</a:t>
            </a:r>
            <a:r>
              <a:rPr lang="en-US" sz="1800" b="1" i="1" baseline="-25000" dirty="0" err="1">
                <a:latin typeface="Times New Roman" pitchFamily="18" charset="0"/>
              </a:rPr>
              <a:t>i</a:t>
            </a:r>
            <a:r>
              <a:rPr lang="en-US" sz="1800" baseline="-25000" dirty="0">
                <a:latin typeface="Symbol" pitchFamily="18" charset="2"/>
              </a:rPr>
              <a:t> + </a:t>
            </a:r>
            <a:r>
              <a:rPr lang="en-US" sz="1800" baseline="-25000" dirty="0">
                <a:latin typeface="Times New Roman" pitchFamily="18" charset="0"/>
              </a:rPr>
              <a:t>1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b="1" i="1" dirty="0" err="1">
                <a:latin typeface="Times New Roman" pitchFamily="18" charset="0"/>
              </a:rPr>
              <a:t>a</a:t>
            </a:r>
            <a:r>
              <a:rPr lang="en-US" sz="1800" b="1" i="1" baseline="-25000" dirty="0" err="1">
                <a:latin typeface="Times New Roman" pitchFamily="18" charset="0"/>
              </a:rPr>
              <a:t>i</a:t>
            </a:r>
            <a:r>
              <a:rPr lang="en-US" sz="1800" i="1" dirty="0">
                <a:latin typeface="Symbol" pitchFamily="18" charset="2"/>
              </a:rPr>
              <a:t> </a:t>
            </a:r>
            <a:r>
              <a:rPr lang="en-US" sz="1800" dirty="0">
                <a:latin typeface="Symbol" pitchFamily="18" charset="2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1800" dirty="0">
                <a:latin typeface="Symbol" pitchFamily="18" charset="2"/>
              </a:rPr>
              <a:t> </a:t>
            </a:r>
            <a:r>
              <a:rPr lang="en-US" sz="1800" b="1" i="1" dirty="0" err="1">
                <a:latin typeface="Times New Roman" pitchFamily="18" charset="0"/>
              </a:rPr>
              <a:t>a</a:t>
            </a:r>
            <a:r>
              <a:rPr lang="en-US" sz="1800" b="1" i="1" baseline="-25000" dirty="0" err="1">
                <a:latin typeface="Times New Roman" pitchFamily="18" charset="0"/>
              </a:rPr>
              <a:t>i</a:t>
            </a:r>
            <a:r>
              <a:rPr lang="en-US" sz="1800" baseline="-25000" dirty="0">
                <a:latin typeface="Symbol" pitchFamily="18" charset="2"/>
              </a:rPr>
              <a:t> + </a:t>
            </a:r>
            <a:r>
              <a:rPr lang="en-US" sz="1800" baseline="-25000" dirty="0">
                <a:latin typeface="Times New Roman" pitchFamily="18" charset="0"/>
              </a:rPr>
              <a:t>1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½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800" b="1" i="1" dirty="0" err="1">
                <a:latin typeface="Times New Roman" pitchFamily="18" charset="0"/>
              </a:rPr>
              <a:t>a</a:t>
            </a:r>
            <a:r>
              <a:rPr lang="en-US" sz="1800" b="1" i="1" baseline="-25000" dirty="0" err="1">
                <a:latin typeface="Times New Roman" pitchFamily="18" charset="0"/>
              </a:rPr>
              <a:t>i</a:t>
            </a:r>
            <a:r>
              <a:rPr lang="en-US" sz="1800" i="1" baseline="-25000" dirty="0">
                <a:latin typeface="Times New Roman" pitchFamily="18" charset="0"/>
              </a:rPr>
              <a:t> </a:t>
            </a:r>
          </a:p>
          <a:p>
            <a:r>
              <a:rPr lang="en-US" sz="2000" dirty="0"/>
              <a:t>Thus, the maximum number of recursive calls of algorithm </a:t>
            </a:r>
            <a:r>
              <a:rPr lang="en-US" sz="2000" b="1" i="1" dirty="0" err="1">
                <a:latin typeface="Times New Roman" pitchFamily="18" charset="0"/>
              </a:rPr>
              <a:t>EuclidGCD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b="1" i="1" dirty="0">
                <a:latin typeface="Times New Roman" pitchFamily="18" charset="0"/>
              </a:rPr>
              <a:t>a. b</a:t>
            </a:r>
            <a:r>
              <a:rPr lang="en-US" sz="2000" dirty="0">
                <a:latin typeface="Times New Roman" pitchFamily="18" charset="0"/>
              </a:rPr>
              <a:t>)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dirty="0"/>
              <a:t>is</a:t>
            </a:r>
          </a:p>
          <a:p>
            <a:pPr>
              <a:buFont typeface="Wingdings" charset="2"/>
              <a:buNone/>
            </a:pPr>
            <a:r>
              <a:rPr lang="en-US" sz="2000" dirty="0">
                <a:latin typeface="Times New Roman" pitchFamily="18" charset="0"/>
              </a:rPr>
              <a:t>				1 </a:t>
            </a:r>
            <a:r>
              <a:rPr lang="en-US" sz="2000" dirty="0">
                <a:latin typeface="Symbol" pitchFamily="18" charset="2"/>
              </a:rPr>
              <a:t>+</a:t>
            </a:r>
            <a:r>
              <a:rPr lang="en-US" sz="2000" dirty="0">
                <a:latin typeface="Times New Roman" pitchFamily="18" charset="0"/>
              </a:rPr>
              <a:t> 2 log max(</a:t>
            </a:r>
            <a:r>
              <a:rPr lang="en-US" sz="2000" b="1" i="1" dirty="0">
                <a:latin typeface="Times New Roman" pitchFamily="18" charset="0"/>
              </a:rPr>
              <a:t>a. b</a:t>
            </a:r>
            <a:r>
              <a:rPr lang="en-US" sz="2000" dirty="0">
                <a:latin typeface="Times New Roman" pitchFamily="18" charset="0"/>
              </a:rPr>
              <a:t>)</a:t>
            </a:r>
          </a:p>
          <a:p>
            <a:r>
              <a:rPr lang="en-US" sz="2000" dirty="0"/>
              <a:t>Algorithm </a:t>
            </a:r>
            <a:r>
              <a:rPr lang="en-US" sz="2000" b="1" i="1" dirty="0" err="1">
                <a:latin typeface="Times New Roman" pitchFamily="18" charset="0"/>
              </a:rPr>
              <a:t>EuclidGCD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b="1" i="1" dirty="0">
                <a:latin typeface="Times New Roman" pitchFamily="18" charset="0"/>
              </a:rPr>
              <a:t>a, b</a:t>
            </a:r>
            <a:r>
              <a:rPr lang="en-US" sz="2000" dirty="0">
                <a:latin typeface="Times New Roman" pitchFamily="18" charset="0"/>
              </a:rPr>
              <a:t>)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dirty="0"/>
              <a:t>executes </a:t>
            </a:r>
            <a:r>
              <a:rPr lang="en-US" sz="2000" b="1" i="1" dirty="0">
                <a:latin typeface="Times New Roman" pitchFamily="18" charset="0"/>
              </a:rPr>
              <a:t>O</a:t>
            </a:r>
            <a:r>
              <a:rPr lang="en-US" sz="2000" dirty="0">
                <a:latin typeface="Times New Roman" pitchFamily="18" charset="0"/>
              </a:rPr>
              <a:t>(log max(</a:t>
            </a:r>
            <a:r>
              <a:rPr lang="en-US" sz="2000" b="1" i="1" dirty="0">
                <a:latin typeface="Times New Roman" pitchFamily="18" charset="0"/>
              </a:rPr>
              <a:t>a, b</a:t>
            </a:r>
            <a:r>
              <a:rPr lang="en-US" sz="2000" dirty="0">
                <a:latin typeface="Times New Roman" pitchFamily="18" charset="0"/>
              </a:rPr>
              <a:t>)) </a:t>
            </a:r>
            <a:r>
              <a:rPr lang="en-US" sz="2000" dirty="0"/>
              <a:t>arithmetic operations </a:t>
            </a:r>
          </a:p>
          <a:p>
            <a:r>
              <a:rPr lang="en-US" sz="2000" dirty="0"/>
              <a:t>The running time can also be expressed as </a:t>
            </a:r>
            <a:r>
              <a:rPr lang="en-US" sz="2000" b="1" i="1" dirty="0">
                <a:latin typeface="Times New Roman" pitchFamily="18" charset="0"/>
              </a:rPr>
              <a:t>O</a:t>
            </a:r>
            <a:r>
              <a:rPr lang="en-US" sz="2000" dirty="0">
                <a:latin typeface="Times New Roman" pitchFamily="18" charset="0"/>
              </a:rPr>
              <a:t>(log min(</a:t>
            </a:r>
            <a:r>
              <a:rPr lang="en-US" sz="2000" b="1" i="1" dirty="0">
                <a:latin typeface="Times New Roman" pitchFamily="18" charset="0"/>
              </a:rPr>
              <a:t>a, b</a:t>
            </a:r>
            <a:r>
              <a:rPr lang="en-US" sz="2000" dirty="0">
                <a:latin typeface="Times New Roman" pitchFamily="18" charset="0"/>
              </a:rPr>
              <a:t>))</a:t>
            </a:r>
            <a:r>
              <a:rPr lang="en-US" sz="2000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8D05-233F-4100-B3C2-E1763E1F246E}" type="datetime1">
              <a:rPr lang="en-US" smtClean="0"/>
              <a:pPr/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6D2C-F06B-4D95-B14B-BB46D0AF088E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Multiplicative Inverses (1)</a:t>
            </a:r>
          </a:p>
        </p:txBody>
      </p:sp>
      <p:sp>
        <p:nvSpPr>
          <p:cNvPr id="1986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chemeClr val="accent6"/>
                </a:solidFill>
              </a:rPr>
              <a:t>residues</a:t>
            </a:r>
            <a:r>
              <a:rPr lang="en-US" sz="2400" dirty="0"/>
              <a:t> modulo a positive integer </a:t>
            </a:r>
            <a:r>
              <a:rPr lang="en-US" sz="2400" b="1" i="1" dirty="0">
                <a:latin typeface="Times New Roman" pitchFamily="18" charset="0"/>
              </a:rPr>
              <a:t>n </a:t>
            </a:r>
            <a:r>
              <a:rPr lang="en-US" sz="2400" dirty="0"/>
              <a:t>are the set</a:t>
            </a:r>
          </a:p>
          <a:p>
            <a:pPr>
              <a:buFont typeface="Wingdings" charset="2"/>
              <a:buNone/>
            </a:pPr>
            <a:r>
              <a:rPr lang="en-US" sz="2400" dirty="0">
                <a:latin typeface="Times New Roman" pitchFamily="18" charset="0"/>
              </a:rPr>
              <a:t>		</a:t>
            </a:r>
            <a:r>
              <a:rPr lang="en-US" sz="2400" b="1" i="1" dirty="0">
                <a:latin typeface="Times New Roman" pitchFamily="18" charset="0"/>
              </a:rPr>
              <a:t>Z</a:t>
            </a:r>
            <a:r>
              <a:rPr lang="en-US" sz="2400" b="1" i="1" baseline="-25000" dirty="0">
                <a:latin typeface="Times New Roman" pitchFamily="18" charset="0"/>
              </a:rPr>
              <a:t>n</a:t>
            </a:r>
            <a:r>
              <a:rPr lang="en-US" sz="2400" baseline="-25000" dirty="0">
                <a:latin typeface="Times New Roman" pitchFamily="18" charset="0"/>
              </a:rPr>
              <a:t> </a:t>
            </a:r>
            <a:r>
              <a:rPr lang="en-US" sz="2400" dirty="0">
                <a:latin typeface="Symbol" pitchFamily="18" charset="2"/>
              </a:rPr>
              <a:t>=</a:t>
            </a:r>
            <a:r>
              <a:rPr lang="en-US" sz="2400" dirty="0">
                <a:latin typeface="Times New Roman" pitchFamily="18" charset="0"/>
              </a:rPr>
              <a:t> {0, 1, 2, …, (</a:t>
            </a:r>
            <a:r>
              <a:rPr lang="en-US" sz="2400" b="1" i="1" dirty="0">
                <a:latin typeface="Times New Roman" pitchFamily="18" charset="0"/>
              </a:rPr>
              <a:t>n</a:t>
            </a:r>
            <a:r>
              <a:rPr lang="en-US" sz="2400" dirty="0">
                <a:latin typeface="Symbol" pitchFamily="18" charset="2"/>
              </a:rPr>
              <a:t> - </a:t>
            </a:r>
            <a:r>
              <a:rPr lang="en-US" sz="2400" dirty="0">
                <a:latin typeface="Times New Roman" pitchFamily="18" charset="0"/>
              </a:rPr>
              <a:t>1)} </a:t>
            </a:r>
          </a:p>
          <a:p>
            <a:r>
              <a:rPr lang="en-US" sz="2400" dirty="0"/>
              <a:t>Let </a:t>
            </a:r>
            <a:r>
              <a:rPr lang="en-US" sz="2400" b="1" i="1" dirty="0">
                <a:latin typeface="Times New Roman" pitchFamily="18" charset="0"/>
              </a:rPr>
              <a:t>x</a:t>
            </a:r>
            <a:r>
              <a:rPr lang="en-US" sz="2400" dirty="0"/>
              <a:t> and </a:t>
            </a:r>
            <a:r>
              <a:rPr lang="en-US" sz="2400" b="1" i="1" dirty="0">
                <a:latin typeface="Times New Roman" pitchFamily="18" charset="0"/>
              </a:rPr>
              <a:t>y</a:t>
            </a:r>
            <a:r>
              <a:rPr lang="en-US" sz="2400" dirty="0"/>
              <a:t> be two elements of </a:t>
            </a:r>
            <a:r>
              <a:rPr lang="en-US" sz="2400" b="1" i="1" dirty="0">
                <a:latin typeface="Times New Roman" pitchFamily="18" charset="0"/>
              </a:rPr>
              <a:t>Z</a:t>
            </a:r>
            <a:r>
              <a:rPr lang="en-US" sz="2400" b="1" i="1" baseline="-25000" dirty="0">
                <a:latin typeface="Times New Roman" pitchFamily="18" charset="0"/>
              </a:rPr>
              <a:t>n</a:t>
            </a:r>
            <a:r>
              <a:rPr lang="en-US" sz="2400" dirty="0"/>
              <a:t> such that</a:t>
            </a:r>
          </a:p>
          <a:p>
            <a:pPr>
              <a:buFont typeface="Wingdings" charset="2"/>
              <a:buNone/>
            </a:pPr>
            <a:r>
              <a:rPr lang="en-US" sz="2400" dirty="0">
                <a:latin typeface="Times New Roman" pitchFamily="18" charset="0"/>
              </a:rPr>
              <a:t>		</a:t>
            </a:r>
            <a:r>
              <a:rPr lang="en-US" sz="2400" b="1" i="1" dirty="0" err="1">
                <a:latin typeface="Times New Roman" pitchFamily="18" charset="0"/>
              </a:rPr>
              <a:t>xy</a:t>
            </a:r>
            <a:r>
              <a:rPr lang="en-US" sz="2400" dirty="0">
                <a:latin typeface="Times New Roman" pitchFamily="18" charset="0"/>
              </a:rPr>
              <a:t> mod </a:t>
            </a:r>
            <a:r>
              <a:rPr lang="en-US" sz="2400" b="1" i="1" dirty="0">
                <a:latin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>
                <a:latin typeface="Symbol" pitchFamily="18" charset="2"/>
              </a:rPr>
              <a:t>=</a:t>
            </a:r>
            <a:r>
              <a:rPr lang="en-US" sz="2400" dirty="0">
                <a:latin typeface="Times New Roman" pitchFamily="18" charset="0"/>
              </a:rPr>
              <a:t> 1</a:t>
            </a:r>
          </a:p>
          <a:p>
            <a:pPr>
              <a:buFont typeface="Wingdings" charset="2"/>
              <a:buNone/>
            </a:pPr>
            <a:r>
              <a:rPr lang="en-US" sz="2400" dirty="0"/>
              <a:t>	We say that </a:t>
            </a:r>
            <a:r>
              <a:rPr lang="en-US" sz="2400" b="1" i="1" dirty="0">
                <a:latin typeface="Times New Roman" pitchFamily="18" charset="0"/>
              </a:rPr>
              <a:t>y</a:t>
            </a:r>
            <a:r>
              <a:rPr lang="en-US" sz="2400" dirty="0"/>
              <a:t>  is the </a:t>
            </a:r>
            <a:r>
              <a:rPr lang="en-US" sz="2400" dirty="0">
                <a:solidFill>
                  <a:schemeClr val="accent6"/>
                </a:solidFill>
              </a:rPr>
              <a:t>multiplicative inverse</a:t>
            </a:r>
            <a:r>
              <a:rPr lang="en-US" sz="2400" dirty="0"/>
              <a:t> of </a:t>
            </a:r>
            <a:r>
              <a:rPr lang="en-US" sz="2400" b="1" i="1" dirty="0">
                <a:latin typeface="Times New Roman" pitchFamily="18" charset="0"/>
              </a:rPr>
              <a:t>x</a:t>
            </a:r>
            <a:r>
              <a:rPr lang="en-US" sz="2400" dirty="0"/>
              <a:t> in </a:t>
            </a:r>
            <a:r>
              <a:rPr lang="en-US" sz="2400" b="1" i="1" dirty="0">
                <a:latin typeface="Times New Roman" pitchFamily="18" charset="0"/>
              </a:rPr>
              <a:t>Z</a:t>
            </a:r>
            <a:r>
              <a:rPr lang="en-US" sz="2400" b="1" i="1" baseline="-25000" dirty="0">
                <a:latin typeface="Times New Roman" pitchFamily="18" charset="0"/>
              </a:rPr>
              <a:t>n</a:t>
            </a:r>
            <a:r>
              <a:rPr lang="en-US" sz="2400" dirty="0"/>
              <a:t> and we write </a:t>
            </a:r>
            <a:r>
              <a:rPr lang="en-US" sz="2400" b="1" i="1" dirty="0">
                <a:latin typeface="Times New Roman" pitchFamily="18" charset="0"/>
              </a:rPr>
              <a:t>y</a:t>
            </a:r>
            <a:r>
              <a:rPr lang="en-US" sz="2400" dirty="0"/>
              <a:t> </a:t>
            </a:r>
            <a:r>
              <a:rPr lang="en-US" sz="2400" dirty="0">
                <a:latin typeface="Symbol" pitchFamily="18" charset="2"/>
              </a:rPr>
              <a:t>=</a:t>
            </a:r>
            <a:r>
              <a:rPr lang="en-US" sz="2400" dirty="0"/>
              <a:t> </a:t>
            </a:r>
            <a:r>
              <a:rPr lang="en-US" sz="2400" b="1" i="1" dirty="0">
                <a:latin typeface="Times New Roman" pitchFamily="18" charset="0"/>
              </a:rPr>
              <a:t>x</a:t>
            </a:r>
            <a:r>
              <a:rPr lang="en-US" sz="2400" baseline="30000" dirty="0">
                <a:latin typeface="Symbol" pitchFamily="18" charset="2"/>
              </a:rPr>
              <a:t>-</a:t>
            </a:r>
            <a:r>
              <a:rPr lang="en-US" sz="2400" baseline="30000" dirty="0">
                <a:latin typeface="Times New Roman" pitchFamily="18" charset="0"/>
              </a:rPr>
              <a:t>1</a:t>
            </a:r>
            <a:endParaRPr lang="en-US" sz="2400" baseline="30000" dirty="0"/>
          </a:p>
          <a:p>
            <a:r>
              <a:rPr lang="en-US" sz="2400" dirty="0"/>
              <a:t>Example:</a:t>
            </a:r>
          </a:p>
          <a:p>
            <a:pPr lvl="1"/>
            <a:r>
              <a:rPr lang="en-US" sz="2000" dirty="0"/>
              <a:t>Multiplicative inverses of the residues modulo 11</a:t>
            </a:r>
          </a:p>
        </p:txBody>
      </p:sp>
      <p:sp>
        <p:nvSpPr>
          <p:cNvPr id="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9C3B-C07D-4FF3-9366-32220B803A9B}" type="datetime1">
              <a:rPr lang="en-US" smtClean="0"/>
              <a:pPr/>
              <a:t>12/1/2010</a:t>
            </a:fld>
            <a:endParaRPr lang="en-US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Cryptography</a:t>
            </a:r>
            <a:endParaRPr lang="en-US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93B7E-22B0-4B3F-8FEB-CCB6AF260929}" type="slidenum">
              <a:rPr lang="en-US"/>
              <a:pPr/>
              <a:t>33</a:t>
            </a:fld>
            <a:endParaRPr lang="en-US"/>
          </a:p>
        </p:txBody>
      </p:sp>
      <p:graphicFrame>
        <p:nvGraphicFramePr>
          <p:cNvPr id="198958" name="Group 302"/>
          <p:cNvGraphicFramePr>
            <a:graphicFrameLocks noGrp="1"/>
          </p:cNvGraphicFramePr>
          <p:nvPr/>
        </p:nvGraphicFramePr>
        <p:xfrm>
          <a:off x="762002" y="5105400"/>
          <a:ext cx="7559673" cy="10033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09598"/>
                <a:gridCol w="597965"/>
                <a:gridCol w="635211"/>
                <a:gridCol w="635211"/>
                <a:gridCol w="635211"/>
                <a:gridCol w="635211"/>
                <a:gridCol w="635211"/>
                <a:gridCol w="635211"/>
                <a:gridCol w="635211"/>
                <a:gridCol w="635211"/>
                <a:gridCol w="635211"/>
                <a:gridCol w="635211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24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-</a:t>
                      </a:r>
                      <a:r>
                        <a:rPr kumimoji="0" lang="en-US" sz="2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Multiplicative Inverses (2)</a:t>
            </a:r>
          </a:p>
        </p:txBody>
      </p:sp>
      <p:sp>
        <p:nvSpPr>
          <p:cNvPr id="1996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000" dirty="0">
                <a:solidFill>
                  <a:schemeClr val="tx2"/>
                </a:solidFill>
              </a:rPr>
              <a:t>Theorem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000" dirty="0"/>
              <a:t>	An element </a:t>
            </a:r>
            <a:r>
              <a:rPr lang="en-US" sz="2000" b="1" i="1" dirty="0">
                <a:latin typeface="Times New Roman" pitchFamily="18" charset="0"/>
              </a:rPr>
              <a:t>x</a:t>
            </a:r>
            <a:r>
              <a:rPr lang="en-US" sz="2000" dirty="0"/>
              <a:t> of </a:t>
            </a:r>
            <a:r>
              <a:rPr lang="en-US" sz="2000" b="1" i="1" dirty="0">
                <a:latin typeface="Times New Roman" pitchFamily="18" charset="0"/>
              </a:rPr>
              <a:t>Z</a:t>
            </a:r>
            <a:r>
              <a:rPr lang="en-US" sz="2000" b="1" i="1" baseline="-25000" dirty="0">
                <a:latin typeface="Times New Roman" pitchFamily="18" charset="0"/>
              </a:rPr>
              <a:t>n</a:t>
            </a:r>
            <a:r>
              <a:rPr lang="en-US" sz="2000" dirty="0"/>
              <a:t> has a multiplicative inverse if and only if </a:t>
            </a:r>
            <a:r>
              <a:rPr lang="en-US" sz="2000" b="1" i="1" dirty="0">
                <a:latin typeface="Times New Roman" pitchFamily="18" charset="0"/>
              </a:rPr>
              <a:t>x</a:t>
            </a:r>
            <a:r>
              <a:rPr lang="en-US" sz="2000" dirty="0"/>
              <a:t> and </a:t>
            </a:r>
            <a:r>
              <a:rPr lang="en-US" sz="2000" b="1" i="1" dirty="0">
                <a:latin typeface="Times New Roman" pitchFamily="18" charset="0"/>
              </a:rPr>
              <a:t>n</a:t>
            </a:r>
            <a:r>
              <a:rPr lang="en-US" sz="2000" dirty="0"/>
              <a:t> are relatively prime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Example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The elements of </a:t>
            </a:r>
            <a:r>
              <a:rPr lang="en-US" sz="1800" b="1" i="1" dirty="0">
                <a:latin typeface="Times New Roman" pitchFamily="18" charset="0"/>
              </a:rPr>
              <a:t>Z</a:t>
            </a:r>
            <a:r>
              <a:rPr lang="en-US" sz="1800" baseline="-25000" dirty="0">
                <a:latin typeface="Times New Roman" pitchFamily="18" charset="0"/>
              </a:rPr>
              <a:t>10</a:t>
            </a:r>
            <a:r>
              <a:rPr lang="en-US" sz="1800" dirty="0"/>
              <a:t> with a multiplicative inverse are </a:t>
            </a:r>
            <a:r>
              <a:rPr lang="en-US" sz="1800" dirty="0">
                <a:latin typeface="Times New Roman" pitchFamily="18" charset="0"/>
              </a:rPr>
              <a:t>1, </a:t>
            </a:r>
            <a:r>
              <a:rPr lang="en-US" sz="1800" dirty="0" smtClean="0">
                <a:latin typeface="Times New Roman" pitchFamily="18" charset="0"/>
              </a:rPr>
              <a:t>3, 7, 9</a:t>
            </a:r>
            <a:endParaRPr lang="en-US" sz="180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000" dirty="0">
                <a:solidFill>
                  <a:schemeClr val="tx2"/>
                </a:solidFill>
              </a:rPr>
              <a:t>Corollary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000" dirty="0"/>
              <a:t>	If is </a:t>
            </a:r>
            <a:r>
              <a:rPr lang="en-US" sz="2000" b="1" i="1" dirty="0">
                <a:latin typeface="Times New Roman" pitchFamily="18" charset="0"/>
              </a:rPr>
              <a:t>p</a:t>
            </a:r>
            <a:r>
              <a:rPr lang="en-US" sz="2000" dirty="0"/>
              <a:t> is prime, every nonzero residue in </a:t>
            </a:r>
            <a:r>
              <a:rPr lang="en-US" sz="2000" b="1" i="1" dirty="0" err="1">
                <a:latin typeface="Times New Roman" pitchFamily="18" charset="0"/>
              </a:rPr>
              <a:t>Z</a:t>
            </a:r>
            <a:r>
              <a:rPr lang="en-US" sz="2000" b="1" i="1" baseline="-25000" dirty="0" err="1">
                <a:latin typeface="Times New Roman" pitchFamily="18" charset="0"/>
              </a:rPr>
              <a:t>p</a:t>
            </a:r>
            <a:r>
              <a:rPr lang="en-US" sz="2000" dirty="0"/>
              <a:t> has a multiplicative inverse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000" dirty="0">
                <a:solidFill>
                  <a:schemeClr val="tx2"/>
                </a:solidFill>
              </a:rPr>
              <a:t>Theorem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000" dirty="0"/>
              <a:t>	A variation of Euclid’s GCD algorithm computes the multiplicative inverse of an element </a:t>
            </a:r>
            <a:r>
              <a:rPr lang="en-US" sz="2000" b="1" i="1" dirty="0">
                <a:latin typeface="Times New Roman" pitchFamily="18" charset="0"/>
              </a:rPr>
              <a:t>x</a:t>
            </a:r>
            <a:r>
              <a:rPr lang="en-US" sz="2000" dirty="0"/>
              <a:t> of </a:t>
            </a:r>
            <a:r>
              <a:rPr lang="en-US" sz="2000" b="1" i="1" dirty="0">
                <a:latin typeface="Times New Roman" pitchFamily="18" charset="0"/>
              </a:rPr>
              <a:t>Z</a:t>
            </a:r>
            <a:r>
              <a:rPr lang="en-US" sz="2000" b="1" i="1" baseline="-25000" dirty="0">
                <a:latin typeface="Times New Roman" pitchFamily="18" charset="0"/>
              </a:rPr>
              <a:t>n</a:t>
            </a:r>
            <a:r>
              <a:rPr lang="en-US" sz="2000" dirty="0"/>
              <a:t> or determines that it does not exist</a:t>
            </a:r>
          </a:p>
        </p:txBody>
      </p:sp>
      <p:sp>
        <p:nvSpPr>
          <p:cNvPr id="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EE97-B6FA-465F-A7B0-82C14E0AC16F}" type="datetime1">
              <a:rPr lang="en-US" smtClean="0"/>
              <a:pPr/>
              <a:t>12/1/2010</a:t>
            </a:fld>
            <a:endParaRPr lang="en-US"/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Cryptography</a:t>
            </a:r>
            <a:endParaRPr lang="en-US"/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6E12-28AA-4FB9-B3AC-D5FFB3C43AC8}" type="slidenum">
              <a:rPr lang="en-US"/>
              <a:pPr/>
              <a:t>34</a:t>
            </a:fld>
            <a:endParaRPr lang="en-US"/>
          </a:p>
        </p:txBody>
      </p:sp>
      <p:graphicFrame>
        <p:nvGraphicFramePr>
          <p:cNvPr id="199726" name="Group 46"/>
          <p:cNvGraphicFramePr>
            <a:graphicFrameLocks noGrp="1"/>
          </p:cNvGraphicFramePr>
          <p:nvPr/>
        </p:nvGraphicFramePr>
        <p:xfrm>
          <a:off x="1295400" y="5105400"/>
          <a:ext cx="6645275" cy="10033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09600"/>
                <a:gridCol w="549275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24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-</a:t>
                      </a:r>
                      <a:r>
                        <a:rPr kumimoji="0" lang="en-US" sz="2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Measuring Lengths</a:t>
            </a:r>
          </a:p>
        </p:txBody>
      </p:sp>
      <p:sp>
        <p:nvSpPr>
          <p:cNvPr id="2119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Consider a stick of length </a:t>
            </a:r>
            <a:r>
              <a:rPr lang="en-US" sz="2000" b="1" i="1" dirty="0">
                <a:latin typeface="Times New Roman" pitchFamily="18" charset="0"/>
              </a:rPr>
              <a:t>a</a:t>
            </a:r>
            <a:r>
              <a:rPr lang="en-US" sz="2000" dirty="0"/>
              <a:t> and a stick of length </a:t>
            </a:r>
            <a:r>
              <a:rPr lang="en-US" sz="2000" b="1" i="1" dirty="0">
                <a:latin typeface="Times New Roman" pitchFamily="18" charset="0"/>
              </a:rPr>
              <a:t>b </a:t>
            </a:r>
            <a:r>
              <a:rPr lang="en-US" sz="2000" dirty="0"/>
              <a:t>such that </a:t>
            </a:r>
            <a:r>
              <a:rPr lang="en-US" sz="2000" b="1" i="1" dirty="0">
                <a:latin typeface="Times New Roman" pitchFamily="18" charset="0"/>
              </a:rPr>
              <a:t>a</a:t>
            </a:r>
            <a:r>
              <a:rPr lang="en-US" sz="2000" dirty="0"/>
              <a:t> and </a:t>
            </a:r>
            <a:r>
              <a:rPr lang="en-US" sz="2000" b="1" i="1" dirty="0">
                <a:latin typeface="Times New Roman" pitchFamily="18" charset="0"/>
              </a:rPr>
              <a:t>b </a:t>
            </a:r>
            <a:r>
              <a:rPr lang="en-US" sz="2000" dirty="0"/>
              <a:t>are relatively prime</a:t>
            </a:r>
          </a:p>
          <a:p>
            <a:r>
              <a:rPr lang="en-US" sz="2000" dirty="0"/>
              <a:t>Given two integers </a:t>
            </a:r>
            <a:r>
              <a:rPr lang="en-US" sz="2000" b="1" i="1" dirty="0" err="1">
                <a:latin typeface="Times New Roman" pitchFamily="18" charset="0"/>
              </a:rPr>
              <a:t>i</a:t>
            </a:r>
            <a:r>
              <a:rPr lang="en-US" sz="2000" dirty="0"/>
              <a:t> and </a:t>
            </a:r>
            <a:r>
              <a:rPr lang="en-US" sz="2000" b="1" i="1" dirty="0">
                <a:latin typeface="Times New Roman" pitchFamily="18" charset="0"/>
              </a:rPr>
              <a:t>j</a:t>
            </a:r>
            <a:r>
              <a:rPr lang="en-US" sz="2000" dirty="0"/>
              <a:t>, we can measure length</a:t>
            </a:r>
            <a:br>
              <a:rPr lang="en-US" sz="2000" dirty="0"/>
            </a:br>
            <a:r>
              <a:rPr lang="en-US" sz="2000" dirty="0"/>
              <a:t>			</a:t>
            </a:r>
            <a:r>
              <a:rPr lang="en-US" sz="2000" b="1" i="1" dirty="0">
                <a:latin typeface="Times New Roman" pitchFamily="18" charset="0"/>
              </a:rPr>
              <a:t>n </a:t>
            </a:r>
            <a:r>
              <a:rPr lang="en-US" sz="2000" dirty="0">
                <a:latin typeface="Symbol" pitchFamily="18" charset="2"/>
              </a:rPr>
              <a:t>=</a:t>
            </a:r>
            <a:r>
              <a:rPr lang="en-US" sz="2000" dirty="0">
                <a:latin typeface="Times New Roman" pitchFamily="18" charset="0"/>
              </a:rPr>
              <a:t>  </a:t>
            </a:r>
            <a:r>
              <a:rPr lang="en-US" sz="2000" b="1" i="1" dirty="0" err="1">
                <a:latin typeface="Times New Roman" pitchFamily="18" charset="0"/>
              </a:rPr>
              <a:t>ia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dirty="0">
                <a:latin typeface="Symbol" pitchFamily="18" charset="2"/>
              </a:rPr>
              <a:t>+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jb</a:t>
            </a:r>
            <a:endParaRPr lang="en-US" sz="2000" b="1" i="1" dirty="0">
              <a:latin typeface="Times New Roman" pitchFamily="18" charset="0"/>
            </a:endParaRPr>
          </a:p>
          <a:p>
            <a:r>
              <a:rPr lang="en-US" sz="2000" dirty="0"/>
              <a:t>We show that any integer </a:t>
            </a:r>
            <a:r>
              <a:rPr lang="en-US" sz="2000" b="1" i="1" dirty="0">
                <a:latin typeface="Times New Roman" pitchFamily="18" charset="0"/>
              </a:rPr>
              <a:t>n</a:t>
            </a:r>
            <a:r>
              <a:rPr lang="en-US" sz="2000" dirty="0"/>
              <a:t> can be written as </a:t>
            </a:r>
            <a:r>
              <a:rPr lang="en-US" sz="2000" b="1" i="1" dirty="0">
                <a:latin typeface="Times New Roman" pitchFamily="18" charset="0"/>
              </a:rPr>
              <a:t>n </a:t>
            </a:r>
            <a:r>
              <a:rPr lang="en-US" sz="2000" dirty="0">
                <a:latin typeface="Symbol" pitchFamily="18" charset="2"/>
              </a:rPr>
              <a:t>=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ia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dirty="0">
                <a:latin typeface="Symbol" pitchFamily="18" charset="2"/>
              </a:rPr>
              <a:t>+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jb</a:t>
            </a:r>
            <a:r>
              <a:rPr lang="en-US" sz="2000" dirty="0"/>
              <a:t> for some integers  </a:t>
            </a:r>
            <a:r>
              <a:rPr lang="en-US" sz="2000" b="1" i="1" dirty="0" err="1">
                <a:latin typeface="Times New Roman" pitchFamily="18" charset="0"/>
              </a:rPr>
              <a:t>i</a:t>
            </a:r>
            <a:r>
              <a:rPr lang="en-US" sz="2000" dirty="0"/>
              <a:t> and </a:t>
            </a:r>
            <a:r>
              <a:rPr lang="en-US" sz="2000" b="1" i="1" dirty="0">
                <a:latin typeface="Times New Roman" pitchFamily="18" charset="0"/>
              </a:rPr>
              <a:t>j </a:t>
            </a:r>
            <a:endParaRPr lang="en-US" sz="2000" dirty="0"/>
          </a:p>
          <a:p>
            <a:pPr lvl="1"/>
            <a:r>
              <a:rPr lang="en-US" sz="1800" dirty="0"/>
              <a:t>Let </a:t>
            </a:r>
            <a:r>
              <a:rPr lang="en-US" sz="1800" b="1" i="1" dirty="0">
                <a:latin typeface="Times New Roman" pitchFamily="18" charset="0"/>
              </a:rPr>
              <a:t>s</a:t>
            </a:r>
            <a:r>
              <a:rPr lang="en-US" sz="1800" dirty="0"/>
              <a:t> be the inverse of </a:t>
            </a:r>
            <a:r>
              <a:rPr lang="en-US" sz="1800" b="1" i="1" dirty="0">
                <a:latin typeface="Times New Roman" pitchFamily="18" charset="0"/>
              </a:rPr>
              <a:t>a </a:t>
            </a:r>
            <a:r>
              <a:rPr lang="en-US" sz="1800" dirty="0"/>
              <a:t>in </a:t>
            </a:r>
            <a:r>
              <a:rPr lang="en-US" sz="1800" b="1" i="1" dirty="0" err="1">
                <a:latin typeface="Times New Roman" pitchFamily="18" charset="0"/>
              </a:rPr>
              <a:t>Z</a:t>
            </a:r>
            <a:r>
              <a:rPr lang="en-US" sz="1800" b="1" i="1" baseline="-25000" dirty="0" err="1">
                <a:latin typeface="Times New Roman" pitchFamily="18" charset="0"/>
              </a:rPr>
              <a:t>b</a:t>
            </a:r>
            <a:r>
              <a:rPr lang="en-US" sz="1800" b="1" i="1" baseline="-25000" dirty="0">
                <a:latin typeface="Times New Roman" pitchFamily="18" charset="0"/>
              </a:rPr>
              <a:t>  </a:t>
            </a:r>
            <a:r>
              <a:rPr lang="en-US" sz="1800" dirty="0"/>
              <a:t>  We have </a:t>
            </a:r>
            <a:r>
              <a:rPr lang="en-US" sz="1800" b="1" i="1" dirty="0" err="1">
                <a:latin typeface="Times New Roman" pitchFamily="18" charset="0"/>
              </a:rPr>
              <a:t>sa</a:t>
            </a:r>
            <a:r>
              <a:rPr lang="en-US" sz="1800" b="1" i="1" dirty="0">
                <a:latin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</a:rPr>
              <a:t>mod</a:t>
            </a:r>
            <a:r>
              <a:rPr lang="en-US" sz="1800" dirty="0"/>
              <a:t> </a:t>
            </a:r>
            <a:r>
              <a:rPr lang="en-US" sz="1800" b="1" i="1" dirty="0">
                <a:latin typeface="Times New Roman" pitchFamily="18" charset="0"/>
              </a:rPr>
              <a:t>b </a:t>
            </a:r>
            <a:r>
              <a:rPr lang="en-US" sz="1800" dirty="0">
                <a:latin typeface="Symbol" pitchFamily="18" charset="2"/>
              </a:rPr>
              <a:t>= </a:t>
            </a:r>
            <a:r>
              <a:rPr lang="en-US" sz="1800" dirty="0">
                <a:latin typeface="Times New Roman" pitchFamily="18" charset="0"/>
              </a:rPr>
              <a:t>1</a:t>
            </a:r>
          </a:p>
          <a:p>
            <a:pPr lvl="1"/>
            <a:r>
              <a:rPr lang="en-US" sz="1800" dirty="0"/>
              <a:t>There exists integer </a:t>
            </a:r>
            <a:r>
              <a:rPr lang="en-US" sz="1800" b="1" i="1" dirty="0">
                <a:latin typeface="Times New Roman" pitchFamily="18" charset="0"/>
              </a:rPr>
              <a:t>t</a:t>
            </a:r>
            <a:r>
              <a:rPr lang="en-US" sz="1800" dirty="0"/>
              <a:t> such that  </a:t>
            </a:r>
            <a:r>
              <a:rPr lang="en-US" sz="1800" b="1" i="1" dirty="0" err="1">
                <a:latin typeface="Times New Roman" pitchFamily="18" charset="0"/>
              </a:rPr>
              <a:t>sa</a:t>
            </a:r>
            <a:r>
              <a:rPr lang="en-US" sz="1800" b="1" i="1" dirty="0">
                <a:latin typeface="Times New Roman" pitchFamily="18" charset="0"/>
              </a:rPr>
              <a:t> </a:t>
            </a:r>
            <a:r>
              <a:rPr lang="en-US" sz="1800" dirty="0">
                <a:latin typeface="Symbol" pitchFamily="18" charset="2"/>
              </a:rPr>
              <a:t>+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b="1" i="1" dirty="0" err="1">
                <a:latin typeface="Times New Roman" pitchFamily="18" charset="0"/>
              </a:rPr>
              <a:t>tb</a:t>
            </a:r>
            <a:r>
              <a:rPr lang="en-US" sz="1800" b="1" i="1" dirty="0">
                <a:latin typeface="Times New Roman" pitchFamily="18" charset="0"/>
              </a:rPr>
              <a:t> </a:t>
            </a:r>
            <a:r>
              <a:rPr lang="en-US" sz="1800" dirty="0">
                <a:latin typeface="Symbol" pitchFamily="18" charset="2"/>
              </a:rPr>
              <a:t>= </a:t>
            </a:r>
            <a:r>
              <a:rPr lang="en-US" sz="1800" dirty="0">
                <a:latin typeface="Times New Roman" pitchFamily="18" charset="0"/>
              </a:rPr>
              <a:t>1</a:t>
            </a:r>
          </a:p>
          <a:p>
            <a:pPr lvl="1"/>
            <a:r>
              <a:rPr lang="en-US" sz="1800" dirty="0"/>
              <a:t>Pick </a:t>
            </a:r>
            <a:r>
              <a:rPr lang="en-US" sz="1800" b="1" i="1" dirty="0" err="1">
                <a:latin typeface="Times New Roman" pitchFamily="18" charset="0"/>
              </a:rPr>
              <a:t>i</a:t>
            </a:r>
            <a:r>
              <a:rPr lang="en-US" sz="1800" b="1" i="1" dirty="0">
                <a:latin typeface="Times New Roman" pitchFamily="18" charset="0"/>
              </a:rPr>
              <a:t> </a:t>
            </a:r>
            <a:r>
              <a:rPr lang="en-US" sz="1800" dirty="0">
                <a:latin typeface="Symbol" pitchFamily="18" charset="2"/>
              </a:rPr>
              <a:t>=</a:t>
            </a:r>
            <a:r>
              <a:rPr lang="en-US" sz="1800" dirty="0">
                <a:latin typeface="Times New Roman" pitchFamily="18" charset="0"/>
              </a:rPr>
              <a:t>  </a:t>
            </a:r>
            <a:r>
              <a:rPr lang="en-US" sz="1800" b="1" i="1" dirty="0">
                <a:latin typeface="Times New Roman" pitchFamily="18" charset="0"/>
              </a:rPr>
              <a:t>ns </a:t>
            </a:r>
            <a:r>
              <a:rPr lang="en-US" sz="1800" dirty="0"/>
              <a:t> and  </a:t>
            </a:r>
            <a:r>
              <a:rPr lang="en-US" sz="1800" b="1" i="1" dirty="0">
                <a:latin typeface="Times New Roman" pitchFamily="18" charset="0"/>
              </a:rPr>
              <a:t>j </a:t>
            </a:r>
            <a:r>
              <a:rPr lang="en-US" sz="1800" dirty="0">
                <a:latin typeface="Symbol" pitchFamily="18" charset="2"/>
              </a:rPr>
              <a:t>=</a:t>
            </a:r>
            <a:r>
              <a:rPr lang="en-US" sz="1800" dirty="0">
                <a:latin typeface="Times New Roman" pitchFamily="18" charset="0"/>
              </a:rPr>
              <a:t>  </a:t>
            </a:r>
            <a:r>
              <a:rPr lang="en-US" sz="1800" b="1" i="1" dirty="0" err="1">
                <a:latin typeface="Times New Roman" pitchFamily="18" charset="0"/>
              </a:rPr>
              <a:t>nt</a:t>
            </a:r>
            <a:endParaRPr lang="en-US" sz="1800" b="1" i="1" dirty="0">
              <a:latin typeface="Times New Roman" pitchFamily="18" charset="0"/>
            </a:endParaRPr>
          </a:p>
          <a:p>
            <a:r>
              <a:rPr lang="en-US" sz="2000" dirty="0"/>
              <a:t>Thus, given two sticks of relatively prime integer lengths, we can measure any integer length</a:t>
            </a:r>
            <a:endParaRPr lang="en-US" sz="2000" b="1" i="1" dirty="0">
              <a:latin typeface="Times New Roman" pitchFamily="18" charset="0"/>
            </a:endParaRPr>
          </a:p>
          <a:p>
            <a:r>
              <a:rPr lang="en-US" sz="2000" dirty="0"/>
              <a:t>Example, measure length 2 with sticks of length 3 and 7 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73619-2F38-4130-8CD8-52FBEA2731C5}" type="datetime1">
              <a:rPr lang="en-US" smtClean="0"/>
              <a:pPr/>
              <a:t>12/1/2010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Cryptography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59456-8EF8-458E-8C98-74D448E58695}" type="slidenum">
              <a:rPr lang="en-US"/>
              <a:pPr/>
              <a:t>35</a:t>
            </a:fld>
            <a:endParaRPr lang="en-US"/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2438400" y="5534025"/>
            <a:ext cx="914400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1828800" y="5867400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1974" name="Rectangle 6"/>
          <p:cNvSpPr>
            <a:spLocks noChangeArrowheads="1"/>
          </p:cNvSpPr>
          <p:nvPr/>
        </p:nvSpPr>
        <p:spPr bwMode="auto">
          <a:xfrm>
            <a:off x="3352800" y="5534025"/>
            <a:ext cx="914400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1978" name="Rectangle 10"/>
          <p:cNvSpPr>
            <a:spLocks noChangeArrowheads="1"/>
          </p:cNvSpPr>
          <p:nvPr/>
        </p:nvSpPr>
        <p:spPr bwMode="auto">
          <a:xfrm>
            <a:off x="4267200" y="5534025"/>
            <a:ext cx="914400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1979" name="Rectangle 11"/>
          <p:cNvSpPr>
            <a:spLocks noChangeArrowheads="1"/>
          </p:cNvSpPr>
          <p:nvPr/>
        </p:nvSpPr>
        <p:spPr bwMode="auto">
          <a:xfrm>
            <a:off x="3962400" y="5867400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1980" name="Rectangle 12"/>
          <p:cNvSpPr>
            <a:spLocks noChangeArrowheads="1"/>
          </p:cNvSpPr>
          <p:nvPr/>
        </p:nvSpPr>
        <p:spPr bwMode="auto">
          <a:xfrm>
            <a:off x="5181600" y="5534025"/>
            <a:ext cx="914400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Double Hashing</a:t>
            </a:r>
          </a:p>
        </p:txBody>
      </p:sp>
      <p:sp>
        <p:nvSpPr>
          <p:cNvPr id="2129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Consider a hash table whose size </a:t>
            </a:r>
            <a:r>
              <a:rPr lang="en-US" sz="2400" b="1" i="1" dirty="0">
                <a:latin typeface="Times New Roman" pitchFamily="18" charset="0"/>
              </a:rPr>
              <a:t>n</a:t>
            </a:r>
            <a:r>
              <a:rPr lang="en-US" sz="2400" dirty="0"/>
              <a:t> is a prime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In open addressing with double hashing, an operation on key </a:t>
            </a:r>
            <a:r>
              <a:rPr lang="en-US" sz="2400" b="1" i="1" dirty="0">
                <a:latin typeface="Times New Roman" pitchFamily="18" charset="0"/>
              </a:rPr>
              <a:t>x</a:t>
            </a:r>
            <a:r>
              <a:rPr lang="en-US" sz="2400" dirty="0"/>
              <a:t> probes the following locations modulo </a:t>
            </a:r>
            <a:r>
              <a:rPr lang="en-US" sz="2400" b="1" i="1" dirty="0">
                <a:latin typeface="Times New Roman" pitchFamily="18" charset="0"/>
              </a:rPr>
              <a:t>n</a:t>
            </a:r>
          </a:p>
          <a:p>
            <a:pPr algn="ctr">
              <a:lnSpc>
                <a:spcPct val="110000"/>
              </a:lnSpc>
              <a:buFont typeface="Wingdings" charset="2"/>
              <a:buNone/>
            </a:pPr>
            <a:r>
              <a:rPr lang="en-US" sz="2400" dirty="0"/>
              <a:t>	</a:t>
            </a:r>
            <a:r>
              <a:rPr lang="en-US" sz="2400" b="1" i="1" dirty="0" err="1">
                <a:latin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</a:rPr>
              <a:t>,  </a:t>
            </a:r>
            <a:r>
              <a:rPr lang="en-US" sz="2400" b="1" i="1" dirty="0" err="1">
                <a:latin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</a:rPr>
              <a:t> + </a:t>
            </a:r>
            <a:r>
              <a:rPr lang="en-US" sz="2400" b="1" i="1" dirty="0">
                <a:latin typeface="Times New Roman" pitchFamily="18" charset="0"/>
              </a:rPr>
              <a:t>d</a:t>
            </a:r>
            <a:r>
              <a:rPr lang="en-US" sz="2400" dirty="0">
                <a:latin typeface="Times New Roman" pitchFamily="18" charset="0"/>
              </a:rPr>
              <a:t>,  </a:t>
            </a:r>
            <a:r>
              <a:rPr lang="en-US" sz="2400" b="1" i="1" dirty="0" err="1">
                <a:latin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</a:rPr>
              <a:t> + 2</a:t>
            </a:r>
            <a:r>
              <a:rPr lang="en-US" sz="2400" b="1" i="1" dirty="0">
                <a:latin typeface="Times New Roman" pitchFamily="18" charset="0"/>
              </a:rPr>
              <a:t>d</a:t>
            </a:r>
            <a:r>
              <a:rPr lang="en-US" sz="2400" dirty="0">
                <a:latin typeface="Times New Roman" pitchFamily="18" charset="0"/>
              </a:rPr>
              <a:t>,  </a:t>
            </a:r>
            <a:r>
              <a:rPr lang="en-US" sz="2400" b="1" i="1" dirty="0" err="1">
                <a:latin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</a:rPr>
              <a:t> + 3</a:t>
            </a:r>
            <a:r>
              <a:rPr lang="en-US" sz="2400" b="1" i="1" dirty="0">
                <a:latin typeface="Times New Roman" pitchFamily="18" charset="0"/>
              </a:rPr>
              <a:t>d</a:t>
            </a:r>
            <a:r>
              <a:rPr lang="en-US" sz="2400" dirty="0">
                <a:latin typeface="Times New Roman" pitchFamily="18" charset="0"/>
              </a:rPr>
              <a:t>, …,  </a:t>
            </a:r>
            <a:r>
              <a:rPr lang="en-US" sz="2400" b="1" i="1" dirty="0" err="1">
                <a:latin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</a:rPr>
              <a:t> + (</a:t>
            </a:r>
            <a:r>
              <a:rPr lang="en-US" sz="2400" b="1" i="1" dirty="0">
                <a:latin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</a:rPr>
              <a:t> – 1)</a:t>
            </a:r>
            <a:r>
              <a:rPr lang="en-US" sz="2400" b="1" i="1" dirty="0">
                <a:latin typeface="Times New Roman" pitchFamily="18" charset="0"/>
              </a:rPr>
              <a:t>d</a:t>
            </a:r>
            <a:endParaRPr lang="en-US" sz="2400" dirty="0">
              <a:latin typeface="Times New Roman" pitchFamily="18" charset="0"/>
            </a:endParaRPr>
          </a:p>
          <a:p>
            <a:pPr>
              <a:lnSpc>
                <a:spcPct val="110000"/>
              </a:lnSpc>
              <a:buFont typeface="Wingdings" charset="2"/>
              <a:buNone/>
            </a:pPr>
            <a:r>
              <a:rPr lang="en-US" sz="2400" dirty="0"/>
              <a:t>	where </a:t>
            </a:r>
            <a:r>
              <a:rPr lang="en-US" sz="2400" b="1" i="1" dirty="0" err="1">
                <a:latin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>
                <a:latin typeface="Symbol" pitchFamily="18" charset="2"/>
              </a:rPr>
              <a:t>=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</a:rPr>
              <a:t>h</a:t>
            </a:r>
            <a:r>
              <a:rPr lang="en-US" sz="2400" baseline="-25000" dirty="0">
                <a:latin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</a:rPr>
              <a:t>(</a:t>
            </a:r>
            <a:r>
              <a:rPr lang="en-US" sz="2400" b="1" i="1" dirty="0">
                <a:latin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</a:rPr>
              <a:t>)</a:t>
            </a:r>
            <a:r>
              <a:rPr lang="en-US" sz="2400" dirty="0"/>
              <a:t> and </a:t>
            </a:r>
            <a:r>
              <a:rPr lang="en-US" sz="2400" b="1" i="1" dirty="0">
                <a:latin typeface="Times New Roman" pitchFamily="18" charset="0"/>
              </a:rPr>
              <a:t>d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>
                <a:latin typeface="Symbol" pitchFamily="18" charset="2"/>
              </a:rPr>
              <a:t>=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</a:rPr>
              <a:t>h</a:t>
            </a:r>
            <a:r>
              <a:rPr lang="en-US" sz="2400" baseline="-25000" dirty="0">
                <a:latin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</a:rPr>
              <a:t>(</a:t>
            </a:r>
            <a:r>
              <a:rPr lang="en-US" sz="2400" b="1" i="1" dirty="0">
                <a:latin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We show that each table location is probed by this sequence once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Suppose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b="1" i="1" dirty="0" err="1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 + </a:t>
            </a:r>
            <a:r>
              <a:rPr lang="en-US" sz="2000" b="1" i="1" dirty="0" err="1">
                <a:latin typeface="Times New Roman" pitchFamily="18" charset="0"/>
              </a:rPr>
              <a:t>jd</a:t>
            </a:r>
            <a:r>
              <a:rPr lang="en-US" sz="2000" dirty="0">
                <a:latin typeface="Times New Roman" pitchFamily="18" charset="0"/>
              </a:rPr>
              <a:t>) mod </a:t>
            </a:r>
            <a:r>
              <a:rPr lang="en-US" sz="2000" b="1" i="1" dirty="0">
                <a:latin typeface="Times New Roman" pitchFamily="18" charset="0"/>
              </a:rPr>
              <a:t>n </a:t>
            </a:r>
            <a:r>
              <a:rPr lang="en-US" sz="2000" dirty="0">
                <a:latin typeface="Symbol" pitchFamily="18" charset="2"/>
              </a:rPr>
              <a:t>=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b="1" i="1" dirty="0" err="1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 + </a:t>
            </a:r>
            <a:r>
              <a:rPr lang="en-US" sz="2000" b="1" i="1" dirty="0" err="1">
                <a:latin typeface="Times New Roman" pitchFamily="18" charset="0"/>
              </a:rPr>
              <a:t>kd</a:t>
            </a:r>
            <a:r>
              <a:rPr lang="en-US" sz="2000" dirty="0">
                <a:latin typeface="Times New Roman" pitchFamily="18" charset="0"/>
              </a:rPr>
              <a:t>) mod </a:t>
            </a:r>
            <a:r>
              <a:rPr lang="en-US" sz="2000" b="1" i="1" dirty="0">
                <a:latin typeface="Times New Roman" pitchFamily="18" charset="0"/>
              </a:rPr>
              <a:t>n </a:t>
            </a:r>
            <a:r>
              <a:rPr lang="en-US" sz="2000" dirty="0"/>
              <a:t>for some integers </a:t>
            </a:r>
            <a:r>
              <a:rPr lang="en-US" sz="2000" b="1" i="1" dirty="0">
                <a:latin typeface="Times New Roman" pitchFamily="18" charset="0"/>
              </a:rPr>
              <a:t>j</a:t>
            </a:r>
            <a:r>
              <a:rPr lang="en-US" sz="2000" dirty="0"/>
              <a:t> and </a:t>
            </a:r>
            <a:r>
              <a:rPr lang="en-US" sz="2000" b="1" i="1" dirty="0">
                <a:latin typeface="Times New Roman" pitchFamily="18" charset="0"/>
              </a:rPr>
              <a:t>k </a:t>
            </a:r>
            <a:r>
              <a:rPr lang="en-US" sz="2000" dirty="0"/>
              <a:t>in the range [</a:t>
            </a:r>
            <a:r>
              <a:rPr lang="en-US" sz="2000" dirty="0">
                <a:latin typeface="Times New Roman" pitchFamily="18" charset="0"/>
              </a:rPr>
              <a:t>0,</a:t>
            </a:r>
            <a:r>
              <a:rPr lang="en-US" sz="2000" dirty="0"/>
              <a:t> </a:t>
            </a:r>
            <a:r>
              <a:rPr lang="en-US" sz="2000" b="1" i="1" dirty="0">
                <a:latin typeface="Times New Roman" pitchFamily="18" charset="0"/>
              </a:rPr>
              <a:t>n</a:t>
            </a:r>
            <a:r>
              <a:rPr lang="en-US" sz="2000" dirty="0">
                <a:latin typeface="Times New Roman" pitchFamily="18" charset="0"/>
              </a:rPr>
              <a:t> – 1</a:t>
            </a:r>
            <a:r>
              <a:rPr lang="en-US" sz="2000" dirty="0"/>
              <a:t>] </a:t>
            </a:r>
            <a:endParaRPr lang="en-US" sz="2000" b="1" i="1" dirty="0">
              <a:latin typeface="Times New Roman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US" sz="2000" dirty="0"/>
              <a:t>We have 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b="1" i="1" dirty="0">
                <a:latin typeface="Times New Roman" pitchFamily="18" charset="0"/>
              </a:rPr>
              <a:t>j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>
                <a:latin typeface="Symbol" pitchFamily="18" charset="2"/>
              </a:rPr>
              <a:t>-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</a:rPr>
              <a:t>k</a:t>
            </a:r>
            <a:r>
              <a:rPr lang="en-US" sz="2000" dirty="0">
                <a:latin typeface="Times New Roman" pitchFamily="18" charset="0"/>
              </a:rPr>
              <a:t>)</a:t>
            </a:r>
            <a:r>
              <a:rPr lang="en-US" sz="2000" b="1" i="1" dirty="0">
                <a:latin typeface="Times New Roman" pitchFamily="18" charset="0"/>
              </a:rPr>
              <a:t>d</a:t>
            </a:r>
            <a:r>
              <a:rPr lang="en-US" sz="2000" dirty="0">
                <a:latin typeface="Times New Roman" pitchFamily="18" charset="0"/>
              </a:rPr>
              <a:t> mod </a:t>
            </a:r>
            <a:r>
              <a:rPr lang="en-US" sz="2000" b="1" i="1" dirty="0">
                <a:latin typeface="Times New Roman" pitchFamily="18" charset="0"/>
              </a:rPr>
              <a:t>n </a:t>
            </a:r>
            <a:r>
              <a:rPr lang="en-US" sz="2000" dirty="0">
                <a:latin typeface="Symbol" pitchFamily="18" charset="2"/>
              </a:rPr>
              <a:t>= </a:t>
            </a:r>
            <a:r>
              <a:rPr lang="en-US" sz="2000" dirty="0">
                <a:latin typeface="Times New Roman" pitchFamily="18" charset="0"/>
              </a:rPr>
              <a:t>0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Since </a:t>
            </a:r>
            <a:r>
              <a:rPr lang="en-US" sz="2000" b="1" i="1" dirty="0">
                <a:latin typeface="Times New Roman" pitchFamily="18" charset="0"/>
              </a:rPr>
              <a:t>n</a:t>
            </a:r>
            <a:r>
              <a:rPr lang="en-US" sz="2000" dirty="0"/>
              <a:t> is prime, we have that </a:t>
            </a:r>
            <a:r>
              <a:rPr lang="en-US" sz="2000" b="1" i="1" dirty="0">
                <a:latin typeface="Times New Roman" pitchFamily="18" charset="0"/>
              </a:rPr>
              <a:t>n</a:t>
            </a:r>
            <a:r>
              <a:rPr lang="en-US" sz="2000" dirty="0"/>
              <a:t> and </a:t>
            </a:r>
            <a:r>
              <a:rPr lang="en-US" sz="2000" b="1" i="1" dirty="0">
                <a:latin typeface="Times New Roman" pitchFamily="18" charset="0"/>
              </a:rPr>
              <a:t>d</a:t>
            </a:r>
            <a:r>
              <a:rPr lang="en-US" sz="2000" dirty="0"/>
              <a:t> are relatively prime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Thus, </a:t>
            </a:r>
            <a:r>
              <a:rPr lang="en-US" sz="2000" b="1" i="1" dirty="0">
                <a:latin typeface="Times New Roman" pitchFamily="18" charset="0"/>
              </a:rPr>
              <a:t>d</a:t>
            </a:r>
            <a:r>
              <a:rPr lang="en-US" sz="2000" dirty="0"/>
              <a:t> has an inverse </a:t>
            </a:r>
            <a:r>
              <a:rPr lang="en-US" sz="2000" b="1" i="1" dirty="0">
                <a:latin typeface="Times New Roman" pitchFamily="18" charset="0"/>
              </a:rPr>
              <a:t>d</a:t>
            </a:r>
            <a:r>
              <a:rPr lang="en-US" sz="2000" b="1" i="1" baseline="30000" dirty="0">
                <a:latin typeface="Symbol" pitchFamily="18" charset="2"/>
              </a:rPr>
              <a:t>- </a:t>
            </a:r>
            <a:r>
              <a:rPr lang="en-US" sz="2000" baseline="30000" dirty="0">
                <a:latin typeface="Symbol" pitchFamily="18" charset="2"/>
              </a:rPr>
              <a:t>1</a:t>
            </a:r>
            <a:r>
              <a:rPr lang="en-US" sz="2000" dirty="0"/>
              <a:t> in </a:t>
            </a:r>
            <a:r>
              <a:rPr lang="en-US" sz="2000" b="1" i="1" dirty="0">
                <a:latin typeface="Times New Roman" pitchFamily="18" charset="0"/>
              </a:rPr>
              <a:t>Z</a:t>
            </a:r>
            <a:r>
              <a:rPr lang="en-US" sz="2000" b="1" i="1" baseline="-25000" dirty="0">
                <a:latin typeface="Times New Roman" pitchFamily="18" charset="0"/>
              </a:rPr>
              <a:t>n</a:t>
            </a:r>
            <a:endParaRPr lang="en-US" sz="2000" dirty="0"/>
          </a:p>
          <a:p>
            <a:pPr lvl="1">
              <a:lnSpc>
                <a:spcPct val="110000"/>
              </a:lnSpc>
            </a:pPr>
            <a:r>
              <a:rPr lang="en-US" sz="2000" dirty="0"/>
              <a:t>Multiplying each side by </a:t>
            </a:r>
            <a:r>
              <a:rPr lang="en-US" sz="2000" b="1" i="1" dirty="0">
                <a:latin typeface="Times New Roman" pitchFamily="18" charset="0"/>
              </a:rPr>
              <a:t>d</a:t>
            </a:r>
            <a:r>
              <a:rPr lang="en-US" sz="2000" b="1" i="1" baseline="30000" dirty="0">
                <a:latin typeface="Symbol" pitchFamily="18" charset="2"/>
              </a:rPr>
              <a:t>- </a:t>
            </a:r>
            <a:r>
              <a:rPr lang="en-US" sz="2000" baseline="30000" dirty="0">
                <a:latin typeface="Symbol" pitchFamily="18" charset="2"/>
              </a:rPr>
              <a:t>1</a:t>
            </a:r>
            <a:r>
              <a:rPr lang="en-US" sz="2000" dirty="0"/>
              <a:t>, we obtain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b="1" i="1" dirty="0">
                <a:latin typeface="Times New Roman" pitchFamily="18" charset="0"/>
              </a:rPr>
              <a:t>j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>
                <a:latin typeface="Symbol" pitchFamily="18" charset="2"/>
              </a:rPr>
              <a:t>-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</a:rPr>
              <a:t>k</a:t>
            </a:r>
            <a:r>
              <a:rPr lang="en-US" sz="2000" dirty="0">
                <a:latin typeface="Times New Roman" pitchFamily="18" charset="0"/>
              </a:rPr>
              <a:t>) mod </a:t>
            </a:r>
            <a:r>
              <a:rPr lang="en-US" sz="2000" b="1" i="1" dirty="0">
                <a:latin typeface="Times New Roman" pitchFamily="18" charset="0"/>
              </a:rPr>
              <a:t>n </a:t>
            </a:r>
            <a:r>
              <a:rPr lang="en-US" sz="2000" dirty="0">
                <a:latin typeface="Symbol" pitchFamily="18" charset="2"/>
              </a:rPr>
              <a:t>= </a:t>
            </a:r>
            <a:r>
              <a:rPr lang="en-US" sz="2000" dirty="0">
                <a:latin typeface="Times New Roman" pitchFamily="18" charset="0"/>
              </a:rPr>
              <a:t>0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We conclude that </a:t>
            </a:r>
            <a:r>
              <a:rPr lang="en-US" sz="2000" b="1" i="1" dirty="0">
                <a:latin typeface="Times New Roman" pitchFamily="18" charset="0"/>
              </a:rPr>
              <a:t>j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>
                <a:latin typeface="Symbol" pitchFamily="18" charset="2"/>
              </a:rPr>
              <a:t>=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</a:rPr>
              <a:t>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2F9A-B399-41A7-ADF0-54613B979BA7}" type="datetime1">
              <a:rPr lang="en-US" smtClean="0"/>
              <a:pPr/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374B-780A-49DD-8F34-F9A5CE51F1B0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Powers</a:t>
            </a:r>
          </a:p>
        </p:txBody>
      </p:sp>
      <p:sp>
        <p:nvSpPr>
          <p:cNvPr id="2088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Let </a:t>
            </a:r>
            <a:r>
              <a:rPr lang="en-US" sz="2000" b="1" i="1">
                <a:latin typeface="Times New Roman" pitchFamily="18" charset="0"/>
              </a:rPr>
              <a:t>p</a:t>
            </a:r>
            <a:r>
              <a:rPr lang="en-US" sz="2000"/>
              <a:t> be a prime</a:t>
            </a:r>
          </a:p>
          <a:p>
            <a:pPr>
              <a:lnSpc>
                <a:spcPct val="90000"/>
              </a:lnSpc>
            </a:pPr>
            <a:r>
              <a:rPr lang="en-US" sz="2000"/>
              <a:t>The sequences of successive powers of the elements of </a:t>
            </a:r>
            <a:r>
              <a:rPr lang="en-US" sz="2000" b="1" i="1">
                <a:latin typeface="Times New Roman" pitchFamily="18" charset="0"/>
              </a:rPr>
              <a:t>Z</a:t>
            </a:r>
            <a:r>
              <a:rPr lang="en-US" sz="2000" b="1" i="1" baseline="-25000">
                <a:latin typeface="Times New Roman" pitchFamily="18" charset="0"/>
              </a:rPr>
              <a:t>p </a:t>
            </a:r>
            <a:r>
              <a:rPr lang="en-US" sz="2000"/>
              <a:t>exhibit repeating subsequences </a:t>
            </a:r>
          </a:p>
          <a:p>
            <a:pPr>
              <a:lnSpc>
                <a:spcPct val="90000"/>
              </a:lnSpc>
            </a:pPr>
            <a:r>
              <a:rPr lang="en-US" sz="2000"/>
              <a:t>The sizes of the repeating subsequences and the number of their repetitions are the divisors of </a:t>
            </a:r>
            <a:r>
              <a:rPr lang="en-US" sz="2000" b="1" i="1">
                <a:latin typeface="Times New Roman" pitchFamily="18" charset="0"/>
              </a:rPr>
              <a:t>p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en-US" sz="2000">
                <a:latin typeface="Symbol" pitchFamily="18" charset="2"/>
              </a:rPr>
              <a:t>-</a:t>
            </a:r>
            <a:r>
              <a:rPr lang="en-US" sz="2000">
                <a:latin typeface="Times New Roman" pitchFamily="18" charset="0"/>
              </a:rPr>
              <a:t> 1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Example (</a:t>
            </a:r>
            <a:r>
              <a:rPr lang="en-US" sz="2000" b="1" i="1">
                <a:latin typeface="Times New Roman" pitchFamily="18" charset="0"/>
              </a:rPr>
              <a:t>p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en-US" sz="2000">
                <a:latin typeface="Symbol" pitchFamily="18" charset="2"/>
              </a:rPr>
              <a:t>=</a:t>
            </a:r>
            <a:r>
              <a:rPr lang="en-US" sz="2000">
                <a:latin typeface="Times New Roman" pitchFamily="18" charset="0"/>
              </a:rPr>
              <a:t> 7</a:t>
            </a:r>
            <a:r>
              <a:rPr lang="en-US" sz="2000"/>
              <a:t>)</a:t>
            </a:r>
          </a:p>
        </p:txBody>
      </p:sp>
      <p:sp>
        <p:nvSpPr>
          <p:cNvPr id="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E50A-D84E-4D97-83EF-7BCF8E825F0D}" type="datetime1">
              <a:rPr lang="en-US" smtClean="0"/>
              <a:pPr/>
              <a:t>12/1/2010</a:t>
            </a:fld>
            <a:endParaRPr lang="en-US"/>
          </a:p>
        </p:txBody>
      </p:sp>
      <p:sp>
        <p:nvSpPr>
          <p:cNvPr id="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Cryptography</a:t>
            </a:r>
            <a:endParaRPr lang="en-US"/>
          </a:p>
        </p:txBody>
      </p:sp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2561-7B41-46EC-A77F-567597A3FD8C}" type="slidenum">
              <a:rPr lang="en-US"/>
              <a:pPr/>
              <a:t>37</a:t>
            </a:fld>
            <a:endParaRPr lang="en-US"/>
          </a:p>
        </p:txBody>
      </p:sp>
      <p:graphicFrame>
        <p:nvGraphicFramePr>
          <p:cNvPr id="208986" name="Group 90"/>
          <p:cNvGraphicFramePr>
            <a:graphicFrameLocks noGrp="1"/>
          </p:cNvGraphicFramePr>
          <p:nvPr/>
        </p:nvGraphicFramePr>
        <p:xfrm>
          <a:off x="1828800" y="3581400"/>
          <a:ext cx="5410200" cy="2773680"/>
        </p:xfrm>
        <a:graphic>
          <a:graphicData uri="http://schemas.openxmlformats.org/drawingml/2006/table">
            <a:tbl>
              <a:tblPr firstRow="1"/>
              <a:tblGrid>
                <a:gridCol w="900113"/>
                <a:gridCol w="942975"/>
                <a:gridCol w="858837"/>
                <a:gridCol w="903288"/>
                <a:gridCol w="901700"/>
                <a:gridCol w="903287"/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Fermat’s Little Theorem</a:t>
            </a:r>
          </a:p>
        </p:txBody>
      </p:sp>
      <p:sp>
        <p:nvSpPr>
          <p:cNvPr id="200707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400" dirty="0">
                <a:solidFill>
                  <a:schemeClr val="tx2"/>
                </a:solidFill>
              </a:rPr>
              <a:t>Theorem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400" dirty="0"/>
              <a:t>	Let </a:t>
            </a:r>
            <a:r>
              <a:rPr lang="en-US" sz="2400" b="1" i="1" dirty="0">
                <a:latin typeface="Times New Roman" pitchFamily="18" charset="0"/>
              </a:rPr>
              <a:t>p</a:t>
            </a:r>
            <a:r>
              <a:rPr lang="en-US" sz="2400" dirty="0"/>
              <a:t> be a prime. For each nonzero residue </a:t>
            </a:r>
            <a:r>
              <a:rPr lang="en-US" sz="2400" b="1" i="1" dirty="0">
                <a:latin typeface="Times New Roman" pitchFamily="18" charset="0"/>
              </a:rPr>
              <a:t>x</a:t>
            </a:r>
            <a:r>
              <a:rPr lang="en-US" sz="2400" dirty="0"/>
              <a:t> of </a:t>
            </a:r>
            <a:r>
              <a:rPr lang="en-US" sz="2400" b="1" i="1" dirty="0" err="1">
                <a:latin typeface="Times New Roman" pitchFamily="18" charset="0"/>
              </a:rPr>
              <a:t>Z</a:t>
            </a:r>
            <a:r>
              <a:rPr lang="en-US" sz="2400" b="1" i="1" baseline="-25000" dirty="0" err="1">
                <a:latin typeface="Times New Roman" pitchFamily="18" charset="0"/>
              </a:rPr>
              <a:t>p</a:t>
            </a:r>
            <a:r>
              <a:rPr lang="en-US" sz="2400" dirty="0"/>
              <a:t>, we have </a:t>
            </a:r>
            <a:r>
              <a:rPr lang="en-US" sz="2400" b="1" i="1" dirty="0" err="1">
                <a:latin typeface="Times New Roman" pitchFamily="18" charset="0"/>
              </a:rPr>
              <a:t>x</a:t>
            </a:r>
            <a:r>
              <a:rPr lang="en-US" sz="2400" b="1" i="1" baseline="30000" dirty="0" err="1">
                <a:latin typeface="Times New Roman" pitchFamily="18" charset="0"/>
              </a:rPr>
              <a:t>p</a:t>
            </a:r>
            <a:r>
              <a:rPr lang="en-US" sz="2400" b="1" i="1" baseline="30000" dirty="0">
                <a:latin typeface="Symbol" pitchFamily="18" charset="2"/>
              </a:rPr>
              <a:t> </a:t>
            </a:r>
            <a:r>
              <a:rPr lang="en-US" sz="2400" baseline="30000" dirty="0">
                <a:latin typeface="Symbol" pitchFamily="18" charset="2"/>
              </a:rPr>
              <a:t>- </a:t>
            </a:r>
            <a:r>
              <a:rPr lang="en-US" sz="2400" baseline="30000" dirty="0">
                <a:latin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</a:rPr>
              <a:t> mod </a:t>
            </a:r>
            <a:r>
              <a:rPr lang="en-US" sz="2400" b="1" i="1" dirty="0">
                <a:latin typeface="Times New Roman" pitchFamily="18" charset="0"/>
              </a:rPr>
              <a:t>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>
                <a:latin typeface="Symbol" pitchFamily="18" charset="2"/>
              </a:rPr>
              <a:t>=</a:t>
            </a:r>
            <a:r>
              <a:rPr lang="en-US" sz="2400" dirty="0">
                <a:latin typeface="Times New Roman" pitchFamily="18" charset="0"/>
              </a:rPr>
              <a:t> 1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Example (</a:t>
            </a:r>
            <a:r>
              <a:rPr lang="en-US" sz="2400" b="1" i="1" dirty="0">
                <a:latin typeface="Times New Roman" pitchFamily="18" charset="0"/>
              </a:rPr>
              <a:t>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>
                <a:latin typeface="Symbol" pitchFamily="18" charset="2"/>
              </a:rPr>
              <a:t>=</a:t>
            </a:r>
            <a:r>
              <a:rPr lang="en-US" sz="2400" dirty="0">
                <a:latin typeface="Times New Roman" pitchFamily="18" charset="0"/>
              </a:rPr>
              <a:t> 5</a:t>
            </a:r>
            <a:r>
              <a:rPr lang="en-US" sz="2400" dirty="0"/>
              <a:t>):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US" sz="2000" dirty="0">
                <a:latin typeface="Times New Roman" pitchFamily="18" charset="0"/>
              </a:rPr>
              <a:t>1</a:t>
            </a:r>
            <a:r>
              <a:rPr lang="en-US" sz="2000" baseline="30000" dirty="0">
                <a:latin typeface="Times New Roman" pitchFamily="18" charset="0"/>
              </a:rPr>
              <a:t>4</a:t>
            </a:r>
            <a:r>
              <a:rPr lang="en-US" sz="2000" dirty="0">
                <a:latin typeface="Times New Roman" pitchFamily="18" charset="0"/>
              </a:rPr>
              <a:t> mod 5 </a:t>
            </a:r>
            <a:r>
              <a:rPr lang="en-US" sz="2000" dirty="0">
                <a:latin typeface="Symbol" pitchFamily="18" charset="2"/>
              </a:rPr>
              <a:t>=</a:t>
            </a:r>
            <a:r>
              <a:rPr lang="en-US" sz="2000" dirty="0">
                <a:latin typeface="Times New Roman" pitchFamily="18" charset="0"/>
              </a:rPr>
              <a:t> 1			2</a:t>
            </a:r>
            <a:r>
              <a:rPr lang="en-US" sz="2000" baseline="30000" dirty="0">
                <a:latin typeface="Times New Roman" pitchFamily="18" charset="0"/>
              </a:rPr>
              <a:t>4</a:t>
            </a:r>
            <a:r>
              <a:rPr lang="en-US" sz="2000" dirty="0">
                <a:latin typeface="Times New Roman" pitchFamily="18" charset="0"/>
              </a:rPr>
              <a:t> mod 5 </a:t>
            </a:r>
            <a:r>
              <a:rPr lang="en-US" sz="2000" dirty="0">
                <a:latin typeface="Symbol" pitchFamily="18" charset="2"/>
              </a:rPr>
              <a:t>=</a:t>
            </a:r>
            <a:r>
              <a:rPr lang="en-US" sz="2000" dirty="0">
                <a:latin typeface="Times New Roman" pitchFamily="18" charset="0"/>
              </a:rPr>
              <a:t> 16 mod 5 </a:t>
            </a:r>
            <a:r>
              <a:rPr lang="en-US" sz="2000" dirty="0">
                <a:latin typeface="Symbol" pitchFamily="18" charset="2"/>
              </a:rPr>
              <a:t>=</a:t>
            </a:r>
            <a:r>
              <a:rPr lang="en-US" sz="2000" dirty="0">
                <a:latin typeface="Times New Roman" pitchFamily="18" charset="0"/>
              </a:rPr>
              <a:t> 1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US" sz="2000" dirty="0">
                <a:latin typeface="Times New Roman" pitchFamily="18" charset="0"/>
              </a:rPr>
              <a:t>3</a:t>
            </a:r>
            <a:r>
              <a:rPr lang="en-US" sz="2000" baseline="30000" dirty="0">
                <a:latin typeface="Times New Roman" pitchFamily="18" charset="0"/>
              </a:rPr>
              <a:t>4</a:t>
            </a:r>
            <a:r>
              <a:rPr lang="en-US" sz="2000" dirty="0">
                <a:latin typeface="Times New Roman" pitchFamily="18" charset="0"/>
              </a:rPr>
              <a:t> mod 5 </a:t>
            </a:r>
            <a:r>
              <a:rPr lang="en-US" sz="2000" dirty="0">
                <a:latin typeface="Symbol" pitchFamily="18" charset="2"/>
              </a:rPr>
              <a:t>=</a:t>
            </a:r>
            <a:r>
              <a:rPr lang="en-US" sz="2000" dirty="0">
                <a:latin typeface="Times New Roman" pitchFamily="18" charset="0"/>
              </a:rPr>
              <a:t> 81 mod 5 </a:t>
            </a:r>
            <a:r>
              <a:rPr lang="en-US" sz="2000" dirty="0">
                <a:latin typeface="Symbol" pitchFamily="18" charset="2"/>
              </a:rPr>
              <a:t>=</a:t>
            </a:r>
            <a:r>
              <a:rPr lang="en-US" sz="2000" dirty="0">
                <a:latin typeface="Times New Roman" pitchFamily="18" charset="0"/>
              </a:rPr>
              <a:t> 1	4</a:t>
            </a:r>
            <a:r>
              <a:rPr lang="en-US" sz="2000" baseline="30000" dirty="0">
                <a:latin typeface="Times New Roman" pitchFamily="18" charset="0"/>
              </a:rPr>
              <a:t>4</a:t>
            </a:r>
            <a:r>
              <a:rPr lang="en-US" sz="2000" dirty="0">
                <a:latin typeface="Times New Roman" pitchFamily="18" charset="0"/>
              </a:rPr>
              <a:t> mod 5 </a:t>
            </a:r>
            <a:r>
              <a:rPr lang="en-US" sz="2000" dirty="0">
                <a:latin typeface="Symbol" pitchFamily="18" charset="2"/>
              </a:rPr>
              <a:t>=</a:t>
            </a:r>
            <a:r>
              <a:rPr lang="en-US" sz="2000" dirty="0">
                <a:latin typeface="Times New Roman" pitchFamily="18" charset="0"/>
              </a:rPr>
              <a:t> 256 mod 5 </a:t>
            </a:r>
            <a:r>
              <a:rPr lang="en-US" sz="2000" dirty="0">
                <a:latin typeface="Symbol" pitchFamily="18" charset="2"/>
              </a:rPr>
              <a:t>=</a:t>
            </a:r>
            <a:r>
              <a:rPr lang="en-US" sz="2000" dirty="0">
                <a:latin typeface="Times New Roman" pitchFamily="18" charset="0"/>
              </a:rPr>
              <a:t> 1</a:t>
            </a:r>
            <a:endParaRPr lang="en-US" sz="2000" dirty="0"/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400" dirty="0">
                <a:solidFill>
                  <a:schemeClr val="tx2"/>
                </a:solidFill>
              </a:rPr>
              <a:t>Corollary</a:t>
            </a:r>
            <a:endParaRPr lang="en-US" sz="2400" b="1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400" dirty="0"/>
              <a:t>	Let </a:t>
            </a:r>
            <a:r>
              <a:rPr lang="en-US" sz="2400" b="1" i="1" dirty="0">
                <a:latin typeface="Times New Roman" pitchFamily="18" charset="0"/>
              </a:rPr>
              <a:t>p</a:t>
            </a:r>
            <a:r>
              <a:rPr lang="en-US" sz="2400" dirty="0"/>
              <a:t> be a prime. For each nonzero residue </a:t>
            </a:r>
            <a:r>
              <a:rPr lang="en-US" sz="2400" b="1" i="1" dirty="0">
                <a:latin typeface="Times New Roman" pitchFamily="18" charset="0"/>
              </a:rPr>
              <a:t>x</a:t>
            </a:r>
            <a:r>
              <a:rPr lang="en-US" sz="2400" dirty="0"/>
              <a:t> of </a:t>
            </a:r>
            <a:r>
              <a:rPr lang="en-US" sz="2400" b="1" i="1" dirty="0" err="1">
                <a:latin typeface="Times New Roman" pitchFamily="18" charset="0"/>
              </a:rPr>
              <a:t>Z</a:t>
            </a:r>
            <a:r>
              <a:rPr lang="en-US" sz="2400" b="1" i="1" baseline="-25000" dirty="0" err="1">
                <a:latin typeface="Times New Roman" pitchFamily="18" charset="0"/>
              </a:rPr>
              <a:t>p</a:t>
            </a:r>
            <a:r>
              <a:rPr lang="en-US" sz="2400" dirty="0"/>
              <a:t>, the multiplicative inverse of </a:t>
            </a:r>
            <a:r>
              <a:rPr lang="en-US" sz="2400" b="1" i="1" dirty="0">
                <a:latin typeface="Times New Roman" pitchFamily="18" charset="0"/>
              </a:rPr>
              <a:t>x</a:t>
            </a:r>
            <a:r>
              <a:rPr lang="en-US" sz="2400" dirty="0"/>
              <a:t> is </a:t>
            </a:r>
            <a:r>
              <a:rPr lang="en-US" sz="2400" b="1" i="1" dirty="0" err="1">
                <a:latin typeface="Times New Roman" pitchFamily="18" charset="0"/>
              </a:rPr>
              <a:t>x</a:t>
            </a:r>
            <a:r>
              <a:rPr lang="en-US" sz="2400" b="1" i="1" baseline="30000" dirty="0" err="1">
                <a:latin typeface="Times New Roman" pitchFamily="18" charset="0"/>
              </a:rPr>
              <a:t>p</a:t>
            </a:r>
            <a:r>
              <a:rPr lang="en-US" sz="2400" b="1" i="1" baseline="30000" dirty="0">
                <a:latin typeface="Symbol" pitchFamily="18" charset="2"/>
              </a:rPr>
              <a:t> </a:t>
            </a:r>
            <a:r>
              <a:rPr lang="en-US" sz="2400" baseline="30000" dirty="0">
                <a:latin typeface="Symbol" pitchFamily="18" charset="2"/>
              </a:rPr>
              <a:t>- </a:t>
            </a:r>
            <a:r>
              <a:rPr lang="en-US" sz="2400" baseline="30000" dirty="0">
                <a:latin typeface="Times New Roman" pitchFamily="18" charset="0"/>
              </a:rPr>
              <a:t>2 </a:t>
            </a:r>
            <a:r>
              <a:rPr lang="en-US" sz="2400" dirty="0">
                <a:latin typeface="Times New Roman" pitchFamily="18" charset="0"/>
              </a:rPr>
              <a:t>mod </a:t>
            </a:r>
            <a:r>
              <a:rPr lang="en-US" sz="2400" b="1" i="1" dirty="0">
                <a:latin typeface="Times New Roman" pitchFamily="18" charset="0"/>
              </a:rPr>
              <a:t>p</a:t>
            </a:r>
            <a:endParaRPr lang="en-US" sz="2400" baseline="3000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400" baseline="30000" dirty="0">
                <a:latin typeface="Times New Roman" pitchFamily="18" charset="0"/>
              </a:rPr>
              <a:t>	 </a:t>
            </a:r>
            <a:r>
              <a:rPr lang="en-US" sz="2400" dirty="0"/>
              <a:t>Proof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400" dirty="0">
                <a:solidFill>
                  <a:schemeClr val="tx2"/>
                </a:solidFill>
              </a:rPr>
              <a:t>	 </a:t>
            </a:r>
            <a:r>
              <a:rPr lang="en-US" sz="2400" b="1" i="1" dirty="0">
                <a:latin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</a:rPr>
              <a:t>(</a:t>
            </a:r>
            <a:r>
              <a:rPr lang="en-US" sz="2400" b="1" i="1" dirty="0" err="1">
                <a:latin typeface="Times New Roman" pitchFamily="18" charset="0"/>
              </a:rPr>
              <a:t>x</a:t>
            </a:r>
            <a:r>
              <a:rPr lang="en-US" sz="2400" b="1" i="1" baseline="30000" dirty="0" err="1">
                <a:latin typeface="Times New Roman" pitchFamily="18" charset="0"/>
              </a:rPr>
              <a:t>p</a:t>
            </a:r>
            <a:r>
              <a:rPr lang="en-US" sz="2400" b="1" i="1" baseline="30000" dirty="0">
                <a:latin typeface="Symbol" pitchFamily="18" charset="2"/>
              </a:rPr>
              <a:t> </a:t>
            </a:r>
            <a:r>
              <a:rPr lang="en-US" sz="2400" baseline="30000" dirty="0">
                <a:latin typeface="Symbol" pitchFamily="18" charset="2"/>
              </a:rPr>
              <a:t>- </a:t>
            </a:r>
            <a:r>
              <a:rPr lang="en-US" sz="2400" baseline="30000" dirty="0">
                <a:latin typeface="Times New Roman" pitchFamily="18" charset="0"/>
              </a:rPr>
              <a:t>2 </a:t>
            </a:r>
            <a:r>
              <a:rPr lang="en-US" sz="2400" dirty="0">
                <a:latin typeface="Times New Roman" pitchFamily="18" charset="0"/>
              </a:rPr>
              <a:t>mod </a:t>
            </a:r>
            <a:r>
              <a:rPr lang="en-US" sz="2400" b="1" i="1" dirty="0">
                <a:latin typeface="Times New Roman" pitchFamily="18" charset="0"/>
              </a:rPr>
              <a:t>p</a:t>
            </a:r>
            <a:r>
              <a:rPr lang="en-US" sz="2400" dirty="0">
                <a:latin typeface="Times New Roman" pitchFamily="18" charset="0"/>
              </a:rPr>
              <a:t>) mod </a:t>
            </a:r>
            <a:r>
              <a:rPr lang="en-US" sz="2400" b="1" i="1" dirty="0">
                <a:latin typeface="Times New Roman" pitchFamily="18" charset="0"/>
              </a:rPr>
              <a:t>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>
                <a:latin typeface="Symbol" pitchFamily="18" charset="2"/>
              </a:rPr>
              <a:t>=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xx</a:t>
            </a:r>
            <a:r>
              <a:rPr lang="en-US" sz="2400" b="1" i="1" baseline="30000" dirty="0" err="1">
                <a:latin typeface="Times New Roman" pitchFamily="18" charset="0"/>
              </a:rPr>
              <a:t>p</a:t>
            </a:r>
            <a:r>
              <a:rPr lang="en-US" sz="2400" b="1" i="1" baseline="30000" dirty="0">
                <a:latin typeface="Symbol" pitchFamily="18" charset="2"/>
              </a:rPr>
              <a:t> </a:t>
            </a:r>
            <a:r>
              <a:rPr lang="en-US" sz="2400" baseline="30000" dirty="0">
                <a:latin typeface="Symbol" pitchFamily="18" charset="2"/>
              </a:rPr>
              <a:t>- </a:t>
            </a:r>
            <a:r>
              <a:rPr lang="en-US" sz="2400" baseline="30000" dirty="0">
                <a:latin typeface="Times New Roman" pitchFamily="18" charset="0"/>
              </a:rPr>
              <a:t>2 </a:t>
            </a:r>
            <a:r>
              <a:rPr lang="en-US" sz="2400" dirty="0">
                <a:latin typeface="Times New Roman" pitchFamily="18" charset="0"/>
              </a:rPr>
              <a:t>mod </a:t>
            </a:r>
            <a:r>
              <a:rPr lang="en-US" sz="2400" b="1" i="1" dirty="0">
                <a:latin typeface="Times New Roman" pitchFamily="18" charset="0"/>
              </a:rPr>
              <a:t>p </a:t>
            </a:r>
            <a:r>
              <a:rPr lang="en-US" sz="2400" dirty="0">
                <a:latin typeface="Symbol" pitchFamily="18" charset="2"/>
              </a:rPr>
              <a:t>=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x</a:t>
            </a:r>
            <a:r>
              <a:rPr lang="en-US" sz="2400" b="1" i="1" baseline="30000" dirty="0" err="1">
                <a:latin typeface="Times New Roman" pitchFamily="18" charset="0"/>
              </a:rPr>
              <a:t>p</a:t>
            </a:r>
            <a:r>
              <a:rPr lang="en-US" sz="2400" b="1" i="1" baseline="30000" dirty="0">
                <a:latin typeface="Symbol" pitchFamily="18" charset="2"/>
              </a:rPr>
              <a:t> </a:t>
            </a:r>
            <a:r>
              <a:rPr lang="en-US" sz="2400" baseline="30000" dirty="0">
                <a:latin typeface="Symbol" pitchFamily="18" charset="2"/>
              </a:rPr>
              <a:t>- </a:t>
            </a:r>
            <a:r>
              <a:rPr lang="en-US" sz="2400" baseline="30000" dirty="0">
                <a:latin typeface="Times New Roman" pitchFamily="18" charset="0"/>
              </a:rPr>
              <a:t>1 </a:t>
            </a:r>
            <a:r>
              <a:rPr lang="en-US" sz="2400" dirty="0">
                <a:latin typeface="Times New Roman" pitchFamily="18" charset="0"/>
              </a:rPr>
              <a:t>mod </a:t>
            </a:r>
            <a:r>
              <a:rPr lang="en-US" sz="2400" b="1" i="1" dirty="0">
                <a:latin typeface="Times New Roman" pitchFamily="18" charset="0"/>
              </a:rPr>
              <a:t>p </a:t>
            </a:r>
            <a:r>
              <a:rPr lang="en-US" sz="2400" dirty="0">
                <a:latin typeface="Symbol" pitchFamily="18" charset="2"/>
              </a:rPr>
              <a:t>=</a:t>
            </a:r>
            <a:r>
              <a:rPr lang="en-US" sz="2400" dirty="0">
                <a:latin typeface="Times New Roman" pitchFamily="18" charset="0"/>
              </a:rPr>
              <a:t>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C1BE-5FB5-4991-BCB1-A11D75084A71}" type="datetime1">
              <a:rPr lang="en-US" smtClean="0"/>
              <a:pPr/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333F-E1DB-4BF4-BD77-FAA8BC21B3FC}" type="slidenum">
              <a:rPr lang="en-US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Euler’s Theorem</a:t>
            </a:r>
          </a:p>
        </p:txBody>
      </p:sp>
      <p:sp>
        <p:nvSpPr>
          <p:cNvPr id="615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000" smtClean="0"/>
              <a:t>The multiplicative group for </a:t>
            </a:r>
            <a:r>
              <a:rPr lang="en-US" sz="2000" b="1" i="1" smtClean="0">
                <a:latin typeface="Times New Roman" pitchFamily="18" charset="0"/>
              </a:rPr>
              <a:t>Z</a:t>
            </a:r>
            <a:r>
              <a:rPr lang="en-US" sz="2000" b="1" i="1" baseline="-25000" smtClean="0">
                <a:latin typeface="Times New Roman" pitchFamily="18" charset="0"/>
              </a:rPr>
              <a:t>n</a:t>
            </a:r>
            <a:r>
              <a:rPr lang="en-US" sz="2000" smtClean="0"/>
              <a:t>, denoted with </a:t>
            </a:r>
            <a:r>
              <a:rPr lang="en-US" sz="2000" b="1" i="1" smtClean="0">
                <a:latin typeface="Times New Roman" pitchFamily="18" charset="0"/>
              </a:rPr>
              <a:t>Z</a:t>
            </a:r>
            <a:r>
              <a:rPr lang="en-US" sz="2000" smtClean="0">
                <a:latin typeface="Times New Roman" pitchFamily="18" charset="0"/>
              </a:rPr>
              <a:t>*</a:t>
            </a:r>
            <a:r>
              <a:rPr lang="en-US" sz="2000" b="1" i="1" baseline="-25000" smtClean="0">
                <a:latin typeface="Times New Roman" pitchFamily="18" charset="0"/>
              </a:rPr>
              <a:t>n</a:t>
            </a:r>
            <a:r>
              <a:rPr lang="en-US" sz="2000" smtClean="0"/>
              <a:t>, is the subset of elements of </a:t>
            </a:r>
            <a:r>
              <a:rPr lang="en-US" sz="2000" b="1" i="1" smtClean="0">
                <a:latin typeface="Times New Roman" pitchFamily="18" charset="0"/>
              </a:rPr>
              <a:t>Z</a:t>
            </a:r>
            <a:r>
              <a:rPr lang="en-US" sz="2000" b="1" i="1" baseline="-25000" smtClean="0">
                <a:latin typeface="Times New Roman" pitchFamily="18" charset="0"/>
              </a:rPr>
              <a:t>n</a:t>
            </a:r>
            <a:r>
              <a:rPr lang="en-US" sz="2000" smtClean="0"/>
              <a:t> relatively prime with </a:t>
            </a:r>
            <a:r>
              <a:rPr lang="en-US" sz="2000" b="1" i="1" smtClean="0">
                <a:latin typeface="Times New Roman" pitchFamily="18" charset="0"/>
              </a:rPr>
              <a:t>n</a:t>
            </a:r>
            <a:r>
              <a:rPr lang="en-US" sz="2000" smtClean="0"/>
              <a:t> </a:t>
            </a:r>
          </a:p>
          <a:p>
            <a:pPr eaLnBrk="1" hangingPunct="1"/>
            <a:r>
              <a:rPr lang="en-US" sz="2000" smtClean="0"/>
              <a:t>The totient function of </a:t>
            </a:r>
            <a:r>
              <a:rPr lang="en-US" sz="2000" b="1" i="1" smtClean="0">
                <a:latin typeface="Times New Roman" pitchFamily="18" charset="0"/>
              </a:rPr>
              <a:t>n</a:t>
            </a:r>
            <a:r>
              <a:rPr lang="en-US" sz="2000" smtClean="0"/>
              <a:t>, denoted with </a:t>
            </a:r>
            <a:r>
              <a:rPr lang="en-US" sz="2000" b="1" smtClean="0">
                <a:latin typeface="Symbol" pitchFamily="18" charset="2"/>
              </a:rPr>
              <a:t>f</a:t>
            </a:r>
            <a:r>
              <a:rPr lang="en-US" sz="2000" smtClean="0">
                <a:latin typeface="Times New Roman" pitchFamily="18" charset="0"/>
              </a:rPr>
              <a:t>(</a:t>
            </a:r>
            <a:r>
              <a:rPr lang="en-US" sz="2000" b="1" i="1" smtClean="0">
                <a:latin typeface="Times New Roman" pitchFamily="18" charset="0"/>
              </a:rPr>
              <a:t>n</a:t>
            </a:r>
            <a:r>
              <a:rPr lang="en-US" sz="2000" smtClean="0">
                <a:latin typeface="Times New Roman" pitchFamily="18" charset="0"/>
              </a:rPr>
              <a:t>)</a:t>
            </a:r>
            <a:r>
              <a:rPr lang="en-US" sz="2000" smtClean="0"/>
              <a:t>, is the size of </a:t>
            </a:r>
            <a:r>
              <a:rPr lang="en-US" sz="2000" b="1" i="1" smtClean="0">
                <a:latin typeface="Times New Roman" pitchFamily="18" charset="0"/>
              </a:rPr>
              <a:t>Z</a:t>
            </a:r>
            <a:r>
              <a:rPr lang="en-US" sz="2000" smtClean="0">
                <a:latin typeface="Times New Roman" pitchFamily="18" charset="0"/>
              </a:rPr>
              <a:t>*</a:t>
            </a:r>
            <a:r>
              <a:rPr lang="en-US" sz="2000" b="1" i="1" baseline="-25000" smtClean="0">
                <a:latin typeface="Times New Roman" pitchFamily="18" charset="0"/>
              </a:rPr>
              <a:t>n</a:t>
            </a:r>
            <a:endParaRPr lang="en-US" sz="2000" smtClean="0">
              <a:latin typeface="Times New Roman" pitchFamily="18" charset="0"/>
            </a:endParaRPr>
          </a:p>
          <a:p>
            <a:pPr eaLnBrk="1" hangingPunct="1"/>
            <a:r>
              <a:rPr lang="en-US" sz="2000" smtClean="0"/>
              <a:t>Example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800" b="1" i="1" smtClean="0">
                <a:latin typeface="Times New Roman" pitchFamily="18" charset="0"/>
              </a:rPr>
              <a:t>		Z</a:t>
            </a:r>
            <a:r>
              <a:rPr lang="en-US" sz="1800" smtClean="0">
                <a:latin typeface="Times New Roman" pitchFamily="18" charset="0"/>
              </a:rPr>
              <a:t>*</a:t>
            </a:r>
            <a:r>
              <a:rPr lang="en-US" sz="1800" baseline="-25000" smtClean="0">
                <a:latin typeface="Times New Roman" pitchFamily="18" charset="0"/>
              </a:rPr>
              <a:t>10</a:t>
            </a:r>
            <a:r>
              <a:rPr lang="en-US" sz="1800" b="1" i="1" baseline="-25000" smtClean="0">
                <a:latin typeface="Times New Roman" pitchFamily="18" charset="0"/>
              </a:rPr>
              <a:t> </a:t>
            </a:r>
            <a:r>
              <a:rPr lang="en-US" sz="1800" smtClean="0">
                <a:latin typeface="Times New Roman" pitchFamily="18" charset="0"/>
              </a:rPr>
              <a:t> </a:t>
            </a:r>
            <a:r>
              <a:rPr lang="en-US" sz="1800" smtClean="0">
                <a:latin typeface="Symbol" pitchFamily="18" charset="2"/>
              </a:rPr>
              <a:t>=</a:t>
            </a:r>
            <a:r>
              <a:rPr lang="en-US" sz="1800" smtClean="0">
                <a:latin typeface="Times New Roman" pitchFamily="18" charset="0"/>
              </a:rPr>
              <a:t> { 1, 3, 7, 9 }		</a:t>
            </a:r>
            <a:r>
              <a:rPr lang="en-US" sz="1800" b="1" smtClean="0">
                <a:latin typeface="Symbol" pitchFamily="18" charset="2"/>
              </a:rPr>
              <a:t>f</a:t>
            </a:r>
            <a:r>
              <a:rPr lang="en-US" sz="1800" smtClean="0">
                <a:latin typeface="Times New Roman" pitchFamily="18" charset="0"/>
              </a:rPr>
              <a:t>(10) </a:t>
            </a:r>
            <a:r>
              <a:rPr lang="en-US" sz="1800" smtClean="0">
                <a:latin typeface="Symbol" pitchFamily="18" charset="2"/>
              </a:rPr>
              <a:t>= </a:t>
            </a:r>
            <a:r>
              <a:rPr lang="en-US" sz="1800" smtClean="0">
                <a:latin typeface="Times New Roman" pitchFamily="18" charset="0"/>
              </a:rPr>
              <a:t>4</a:t>
            </a:r>
            <a:endParaRPr lang="en-US" sz="1800" smtClean="0">
              <a:latin typeface="Symbol" pitchFamily="18" charset="2"/>
            </a:endParaRPr>
          </a:p>
          <a:p>
            <a:pPr eaLnBrk="1" hangingPunct="1"/>
            <a:r>
              <a:rPr lang="en-US" sz="2000" smtClean="0"/>
              <a:t>If </a:t>
            </a:r>
            <a:r>
              <a:rPr lang="en-US" sz="2000" b="1" i="1" smtClean="0">
                <a:latin typeface="Times New Roman" pitchFamily="18" charset="0"/>
              </a:rPr>
              <a:t>p</a:t>
            </a:r>
            <a:r>
              <a:rPr lang="en-US" sz="2000" smtClean="0"/>
              <a:t> is prime, we have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>
                <a:latin typeface="Times New Roman" pitchFamily="18" charset="0"/>
              </a:rPr>
              <a:t>		</a:t>
            </a:r>
            <a:r>
              <a:rPr lang="en-US" sz="1800" b="1" i="1" smtClean="0">
                <a:latin typeface="Times New Roman" pitchFamily="18" charset="0"/>
              </a:rPr>
              <a:t>Z</a:t>
            </a:r>
            <a:r>
              <a:rPr lang="en-US" sz="1800" smtClean="0">
                <a:latin typeface="Times New Roman" pitchFamily="18" charset="0"/>
              </a:rPr>
              <a:t>*</a:t>
            </a:r>
            <a:r>
              <a:rPr lang="en-US" sz="1800" b="1" i="1" baseline="-25000" smtClean="0">
                <a:latin typeface="Times New Roman" pitchFamily="18" charset="0"/>
              </a:rPr>
              <a:t>p </a:t>
            </a:r>
            <a:r>
              <a:rPr lang="en-US" sz="1800" smtClean="0">
                <a:latin typeface="Times New Roman" pitchFamily="18" charset="0"/>
              </a:rPr>
              <a:t> </a:t>
            </a:r>
            <a:r>
              <a:rPr lang="en-US" sz="1800" smtClean="0">
                <a:latin typeface="Symbol" pitchFamily="18" charset="2"/>
              </a:rPr>
              <a:t>=</a:t>
            </a:r>
            <a:r>
              <a:rPr lang="en-US" sz="1800" smtClean="0">
                <a:latin typeface="Times New Roman" pitchFamily="18" charset="0"/>
              </a:rPr>
              <a:t> {1, 2, …, (</a:t>
            </a:r>
            <a:r>
              <a:rPr lang="en-US" sz="1800" b="1" i="1" smtClean="0">
                <a:latin typeface="Times New Roman" pitchFamily="18" charset="0"/>
              </a:rPr>
              <a:t>p</a:t>
            </a:r>
            <a:r>
              <a:rPr lang="en-US" sz="1800" smtClean="0">
                <a:latin typeface="Symbol" pitchFamily="18" charset="2"/>
              </a:rPr>
              <a:t> - </a:t>
            </a:r>
            <a:r>
              <a:rPr lang="en-US" sz="1800" smtClean="0">
                <a:latin typeface="Times New Roman" pitchFamily="18" charset="0"/>
              </a:rPr>
              <a:t>1)}	</a:t>
            </a:r>
            <a:r>
              <a:rPr lang="en-US" sz="1800" b="1" smtClean="0">
                <a:latin typeface="Symbol" pitchFamily="18" charset="2"/>
              </a:rPr>
              <a:t>f</a:t>
            </a:r>
            <a:r>
              <a:rPr lang="en-US" sz="1800" smtClean="0">
                <a:latin typeface="Times New Roman" pitchFamily="18" charset="0"/>
              </a:rPr>
              <a:t>(</a:t>
            </a:r>
            <a:r>
              <a:rPr lang="en-US" sz="1800" b="1" i="1" smtClean="0">
                <a:latin typeface="Times New Roman" pitchFamily="18" charset="0"/>
              </a:rPr>
              <a:t>p</a:t>
            </a:r>
            <a:r>
              <a:rPr lang="en-US" sz="1800" smtClean="0">
                <a:latin typeface="Times New Roman" pitchFamily="18" charset="0"/>
              </a:rPr>
              <a:t>) </a:t>
            </a:r>
            <a:r>
              <a:rPr lang="en-US" sz="1800" smtClean="0">
                <a:latin typeface="Symbol" pitchFamily="18" charset="2"/>
              </a:rPr>
              <a:t>=</a:t>
            </a:r>
            <a:r>
              <a:rPr lang="en-US" sz="1800" smtClean="0">
                <a:latin typeface="Times New Roman" pitchFamily="18" charset="0"/>
              </a:rPr>
              <a:t> </a:t>
            </a:r>
            <a:r>
              <a:rPr lang="en-US" sz="1800" b="1" i="1" smtClean="0">
                <a:latin typeface="Times New Roman" pitchFamily="18" charset="0"/>
              </a:rPr>
              <a:t>p</a:t>
            </a:r>
            <a:r>
              <a:rPr lang="en-US" sz="1800" smtClean="0">
                <a:latin typeface="Symbol" pitchFamily="18" charset="2"/>
              </a:rPr>
              <a:t> - </a:t>
            </a:r>
            <a:r>
              <a:rPr lang="en-US" sz="1800" smtClean="0">
                <a:latin typeface="Times New Roman" pitchFamily="18" charset="0"/>
              </a:rPr>
              <a:t>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solidFill>
                  <a:schemeClr val="tx2"/>
                </a:solidFill>
              </a:rPr>
              <a:t>Euler’s Theorem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	For each element </a:t>
            </a:r>
            <a:r>
              <a:rPr lang="en-US" sz="2000" b="1" i="1" smtClean="0">
                <a:latin typeface="Times New Roman" pitchFamily="18" charset="0"/>
              </a:rPr>
              <a:t>x</a:t>
            </a:r>
            <a:r>
              <a:rPr lang="en-US" sz="2000" smtClean="0"/>
              <a:t> of </a:t>
            </a:r>
            <a:r>
              <a:rPr lang="en-US" sz="2000" b="1" i="1" smtClean="0">
                <a:latin typeface="Times New Roman" pitchFamily="18" charset="0"/>
              </a:rPr>
              <a:t>Z</a:t>
            </a:r>
            <a:r>
              <a:rPr lang="en-US" sz="2000" smtClean="0">
                <a:latin typeface="Times New Roman" pitchFamily="18" charset="0"/>
              </a:rPr>
              <a:t>*</a:t>
            </a:r>
            <a:r>
              <a:rPr lang="en-US" sz="2000" b="1" i="1" baseline="-25000" smtClean="0">
                <a:latin typeface="Times New Roman" pitchFamily="18" charset="0"/>
              </a:rPr>
              <a:t>n</a:t>
            </a:r>
            <a:r>
              <a:rPr lang="en-US" sz="2000" smtClean="0"/>
              <a:t>, we have </a:t>
            </a:r>
            <a:r>
              <a:rPr lang="en-US" sz="2000" b="1" i="1" smtClean="0">
                <a:latin typeface="Times New Roman" pitchFamily="18" charset="0"/>
              </a:rPr>
              <a:t>x</a:t>
            </a:r>
            <a:r>
              <a:rPr lang="en-US" sz="2000" b="1" baseline="30000" smtClean="0">
                <a:latin typeface="Symbol" pitchFamily="18" charset="2"/>
              </a:rPr>
              <a:t>f</a:t>
            </a:r>
            <a:r>
              <a:rPr lang="en-US" sz="2000" baseline="30000" smtClean="0">
                <a:latin typeface="Times New Roman" pitchFamily="18" charset="0"/>
              </a:rPr>
              <a:t>(</a:t>
            </a:r>
            <a:r>
              <a:rPr lang="en-US" sz="2000" b="1" i="1" baseline="30000" smtClean="0">
                <a:latin typeface="Times New Roman" pitchFamily="18" charset="0"/>
              </a:rPr>
              <a:t>n</a:t>
            </a:r>
            <a:r>
              <a:rPr lang="en-US" sz="2000" baseline="30000" smtClean="0">
                <a:latin typeface="Times New Roman" pitchFamily="18" charset="0"/>
              </a:rPr>
              <a:t>)</a:t>
            </a:r>
            <a:r>
              <a:rPr lang="en-US" sz="2000" smtClean="0">
                <a:latin typeface="Times New Roman" pitchFamily="18" charset="0"/>
              </a:rPr>
              <a:t> mod </a:t>
            </a:r>
            <a:r>
              <a:rPr lang="en-US" sz="2000" b="1" i="1" smtClean="0">
                <a:latin typeface="Times New Roman" pitchFamily="18" charset="0"/>
              </a:rPr>
              <a:t>n</a:t>
            </a:r>
            <a:r>
              <a:rPr lang="en-US" sz="2000" smtClean="0">
                <a:latin typeface="Times New Roman" pitchFamily="18" charset="0"/>
              </a:rPr>
              <a:t> </a:t>
            </a:r>
            <a:r>
              <a:rPr lang="en-US" sz="2000" smtClean="0">
                <a:latin typeface="Symbol" pitchFamily="18" charset="2"/>
              </a:rPr>
              <a:t>=</a:t>
            </a:r>
            <a:r>
              <a:rPr lang="en-US" sz="2000" smtClean="0">
                <a:latin typeface="Times New Roman" pitchFamily="18" charset="0"/>
              </a:rPr>
              <a:t> 1</a:t>
            </a:r>
          </a:p>
          <a:p>
            <a:pPr eaLnBrk="1" hangingPunct="1"/>
            <a:r>
              <a:rPr lang="en-US" sz="2000" smtClean="0"/>
              <a:t>Example (</a:t>
            </a:r>
            <a:r>
              <a:rPr lang="en-US" sz="2000" b="1" i="1" smtClean="0">
                <a:latin typeface="Times New Roman" pitchFamily="18" charset="0"/>
              </a:rPr>
              <a:t>n</a:t>
            </a:r>
            <a:r>
              <a:rPr lang="en-US" sz="2000" smtClean="0">
                <a:latin typeface="Times New Roman" pitchFamily="18" charset="0"/>
              </a:rPr>
              <a:t> </a:t>
            </a:r>
            <a:r>
              <a:rPr lang="en-US" sz="2000" smtClean="0">
                <a:latin typeface="Symbol" pitchFamily="18" charset="2"/>
              </a:rPr>
              <a:t>=</a:t>
            </a:r>
            <a:r>
              <a:rPr lang="en-US" sz="2000" smtClean="0">
                <a:latin typeface="Times New Roman" pitchFamily="18" charset="0"/>
              </a:rPr>
              <a:t> 10</a:t>
            </a:r>
            <a:r>
              <a:rPr lang="en-US" sz="2000" smtClean="0"/>
              <a:t>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800" b="1" i="1" smtClean="0">
                <a:latin typeface="Times New Roman" pitchFamily="18" charset="0"/>
              </a:rPr>
              <a:t>	</a:t>
            </a:r>
            <a:r>
              <a:rPr lang="en-US" sz="1800" smtClean="0">
                <a:latin typeface="Times New Roman" pitchFamily="18" charset="0"/>
              </a:rPr>
              <a:t>3</a:t>
            </a:r>
            <a:r>
              <a:rPr lang="en-US" sz="1800" b="1" baseline="30000" smtClean="0">
                <a:latin typeface="Symbol" pitchFamily="18" charset="2"/>
              </a:rPr>
              <a:t>f</a:t>
            </a:r>
            <a:r>
              <a:rPr lang="en-US" sz="1800" baseline="30000" smtClean="0">
                <a:latin typeface="Times New Roman" pitchFamily="18" charset="0"/>
              </a:rPr>
              <a:t>(10)</a:t>
            </a:r>
            <a:r>
              <a:rPr lang="en-US" sz="1800" smtClean="0">
                <a:latin typeface="Times New Roman" pitchFamily="18" charset="0"/>
              </a:rPr>
              <a:t> mod 10 </a:t>
            </a:r>
            <a:r>
              <a:rPr lang="en-US" sz="1800" smtClean="0">
                <a:latin typeface="Symbol" pitchFamily="18" charset="2"/>
              </a:rPr>
              <a:t>= </a:t>
            </a:r>
            <a:r>
              <a:rPr lang="en-US" sz="1800" smtClean="0">
                <a:latin typeface="Times New Roman" pitchFamily="18" charset="0"/>
              </a:rPr>
              <a:t>3</a:t>
            </a:r>
            <a:r>
              <a:rPr lang="en-US" sz="1800" baseline="30000" smtClean="0">
                <a:latin typeface="Times New Roman" pitchFamily="18" charset="0"/>
              </a:rPr>
              <a:t>4</a:t>
            </a:r>
            <a:r>
              <a:rPr lang="en-US" sz="1800" smtClean="0">
                <a:latin typeface="Times New Roman" pitchFamily="18" charset="0"/>
              </a:rPr>
              <a:t> mod 10 </a:t>
            </a:r>
            <a:r>
              <a:rPr lang="en-US" sz="1800" smtClean="0">
                <a:latin typeface="Symbol" pitchFamily="18" charset="2"/>
              </a:rPr>
              <a:t>= </a:t>
            </a:r>
            <a:r>
              <a:rPr lang="en-US" sz="1800" smtClean="0">
                <a:latin typeface="Times New Roman" pitchFamily="18" charset="0"/>
              </a:rPr>
              <a:t>81 mod 10 </a:t>
            </a:r>
            <a:r>
              <a:rPr lang="en-US" sz="1800" smtClean="0">
                <a:latin typeface="Symbol" pitchFamily="18" charset="2"/>
              </a:rPr>
              <a:t>= </a:t>
            </a:r>
            <a:r>
              <a:rPr lang="en-US" sz="1800" smtClean="0">
                <a:latin typeface="Times New Roman" pitchFamily="18" charset="0"/>
              </a:rPr>
              <a:t>1</a:t>
            </a:r>
            <a:endParaRPr lang="en-US" sz="1800" smtClean="0">
              <a:latin typeface="Symbol" pitchFamily="18" charset="2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sz="1800" smtClean="0">
                <a:latin typeface="Symbol" pitchFamily="18" charset="2"/>
              </a:rPr>
              <a:t>	</a:t>
            </a:r>
            <a:r>
              <a:rPr lang="en-US" sz="1800" smtClean="0">
                <a:latin typeface="Times New Roman" pitchFamily="18" charset="0"/>
              </a:rPr>
              <a:t>7</a:t>
            </a:r>
            <a:r>
              <a:rPr lang="en-US" sz="1800" b="1" baseline="30000" smtClean="0">
                <a:latin typeface="Symbol" pitchFamily="18" charset="2"/>
              </a:rPr>
              <a:t>f</a:t>
            </a:r>
            <a:r>
              <a:rPr lang="en-US" sz="1800" baseline="30000" smtClean="0">
                <a:latin typeface="Times New Roman" pitchFamily="18" charset="0"/>
              </a:rPr>
              <a:t>(10)</a:t>
            </a:r>
            <a:r>
              <a:rPr lang="en-US" sz="1800" smtClean="0">
                <a:latin typeface="Times New Roman" pitchFamily="18" charset="0"/>
              </a:rPr>
              <a:t> mod 10 </a:t>
            </a:r>
            <a:r>
              <a:rPr lang="en-US" sz="1800" smtClean="0">
                <a:latin typeface="Symbol" pitchFamily="18" charset="2"/>
              </a:rPr>
              <a:t>= </a:t>
            </a:r>
            <a:r>
              <a:rPr lang="en-US" sz="1800" smtClean="0">
                <a:latin typeface="Times New Roman" pitchFamily="18" charset="0"/>
              </a:rPr>
              <a:t>7</a:t>
            </a:r>
            <a:r>
              <a:rPr lang="en-US" sz="1800" baseline="30000" smtClean="0">
                <a:latin typeface="Times New Roman" pitchFamily="18" charset="0"/>
              </a:rPr>
              <a:t>4</a:t>
            </a:r>
            <a:r>
              <a:rPr lang="en-US" sz="1800" smtClean="0">
                <a:latin typeface="Times New Roman" pitchFamily="18" charset="0"/>
              </a:rPr>
              <a:t> mod 10 </a:t>
            </a:r>
            <a:r>
              <a:rPr lang="en-US" sz="1800" smtClean="0">
                <a:latin typeface="Symbol" pitchFamily="18" charset="2"/>
              </a:rPr>
              <a:t>= </a:t>
            </a:r>
            <a:r>
              <a:rPr lang="en-US" sz="1800" smtClean="0">
                <a:latin typeface="Times New Roman" pitchFamily="18" charset="0"/>
              </a:rPr>
              <a:t>2401 mod 10 </a:t>
            </a:r>
            <a:r>
              <a:rPr lang="en-US" sz="1800" smtClean="0">
                <a:latin typeface="Symbol" pitchFamily="18" charset="2"/>
              </a:rPr>
              <a:t>= </a:t>
            </a:r>
            <a:r>
              <a:rPr lang="en-US" sz="1800" smtClean="0">
                <a:latin typeface="Times New Roman" pitchFamily="18" charset="0"/>
              </a:rPr>
              <a:t>1</a:t>
            </a:r>
            <a:endParaRPr lang="en-US" sz="1800" smtClean="0">
              <a:latin typeface="Symbol" pitchFamily="18" charset="2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sz="1800" smtClean="0">
                <a:latin typeface="Symbol" pitchFamily="18" charset="2"/>
              </a:rPr>
              <a:t>	</a:t>
            </a:r>
            <a:r>
              <a:rPr lang="en-US" sz="1800" smtClean="0">
                <a:latin typeface="Times New Roman" pitchFamily="18" charset="0"/>
              </a:rPr>
              <a:t>9</a:t>
            </a:r>
            <a:r>
              <a:rPr lang="en-US" sz="1800" b="1" baseline="30000" smtClean="0">
                <a:latin typeface="Symbol" pitchFamily="18" charset="2"/>
              </a:rPr>
              <a:t>f</a:t>
            </a:r>
            <a:r>
              <a:rPr lang="en-US" sz="1800" baseline="30000" smtClean="0">
                <a:latin typeface="Times New Roman" pitchFamily="18" charset="0"/>
              </a:rPr>
              <a:t>(10)</a:t>
            </a:r>
            <a:r>
              <a:rPr lang="en-US" sz="1800" smtClean="0">
                <a:latin typeface="Times New Roman" pitchFamily="18" charset="0"/>
              </a:rPr>
              <a:t> mod 10 </a:t>
            </a:r>
            <a:r>
              <a:rPr lang="en-US" sz="1800" smtClean="0">
                <a:latin typeface="Symbol" pitchFamily="18" charset="2"/>
              </a:rPr>
              <a:t>= </a:t>
            </a:r>
            <a:r>
              <a:rPr lang="en-US" sz="1800" smtClean="0">
                <a:latin typeface="Times New Roman" pitchFamily="18" charset="0"/>
              </a:rPr>
              <a:t>9</a:t>
            </a:r>
            <a:r>
              <a:rPr lang="en-US" sz="1800" baseline="30000" smtClean="0">
                <a:latin typeface="Times New Roman" pitchFamily="18" charset="0"/>
              </a:rPr>
              <a:t>4</a:t>
            </a:r>
            <a:r>
              <a:rPr lang="en-US" sz="1800" smtClean="0">
                <a:latin typeface="Times New Roman" pitchFamily="18" charset="0"/>
              </a:rPr>
              <a:t> mod 10 </a:t>
            </a:r>
            <a:r>
              <a:rPr lang="en-US" sz="1800" smtClean="0">
                <a:latin typeface="Symbol" pitchFamily="18" charset="2"/>
              </a:rPr>
              <a:t>= </a:t>
            </a:r>
            <a:r>
              <a:rPr lang="en-US" sz="1800" smtClean="0">
                <a:latin typeface="Times New Roman" pitchFamily="18" charset="0"/>
              </a:rPr>
              <a:t>6561 mod 10 </a:t>
            </a:r>
            <a:r>
              <a:rPr lang="en-US" sz="1800" smtClean="0">
                <a:latin typeface="Symbol" pitchFamily="18" charset="2"/>
              </a:rPr>
              <a:t>= </a:t>
            </a:r>
            <a:r>
              <a:rPr lang="en-US" sz="1800" smtClean="0">
                <a:latin typeface="Times New Roman" pitchFamily="18" charset="0"/>
              </a:rPr>
              <a:t>1</a:t>
            </a:r>
          </a:p>
        </p:txBody>
      </p:sp>
      <p:sp>
        <p:nvSpPr>
          <p:cNvPr id="614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7EF4154E-64B8-49A0-99F2-F0CAAB14E05E}" type="datetime1">
              <a:rPr lang="en-US" smtClean="0"/>
              <a:pPr/>
              <a:t>12/1/2010</a:t>
            </a:fld>
            <a:endParaRPr lang="en-US" smtClean="0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Cryptography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2580AB-A72B-46B0-ACFD-71D82CBFDE25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5224"/>
          </a:xfrm>
        </p:spPr>
        <p:txBody>
          <a:bodyPr/>
          <a:lstStyle/>
          <a:p>
            <a:r>
              <a:rPr lang="en-US" dirty="0" smtClean="0"/>
              <a:t>Attacks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973092"/>
            <a:ext cx="4267200" cy="542770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sz="2400" dirty="0" smtClean="0"/>
              <a:t>Attacker may have</a:t>
            </a:r>
            <a:endParaRPr lang="en-US" sz="2400" dirty="0"/>
          </a:p>
          <a:p>
            <a:pPr marL="914400" lvl="1" indent="-457200">
              <a:lnSpc>
                <a:spcPct val="120000"/>
              </a:lnSpc>
              <a:spcBef>
                <a:spcPts val="400"/>
              </a:spcBef>
              <a:buFont typeface="+mj-lt"/>
              <a:buAutoNum type="alphaLcParenR"/>
              <a:defRPr/>
            </a:pPr>
            <a:r>
              <a:rPr lang="en-US" sz="2000" dirty="0"/>
              <a:t>collection of ciphertexts (</a:t>
            </a:r>
            <a:r>
              <a:rPr lang="en-US" sz="2000" dirty="0">
                <a:solidFill>
                  <a:schemeClr val="accent6"/>
                </a:solidFill>
              </a:rPr>
              <a:t>ciphertext only attack</a:t>
            </a:r>
            <a:r>
              <a:rPr lang="en-US" sz="2000" dirty="0" smtClean="0"/>
              <a:t>)</a:t>
            </a:r>
            <a:endParaRPr lang="en-US" sz="2000" dirty="0"/>
          </a:p>
          <a:p>
            <a:pPr marL="914400" lvl="1" indent="-457200">
              <a:lnSpc>
                <a:spcPct val="120000"/>
              </a:lnSpc>
              <a:spcBef>
                <a:spcPts val="400"/>
              </a:spcBef>
              <a:buFont typeface="+mj-lt"/>
              <a:buAutoNum type="alphaLcParenR"/>
              <a:defRPr/>
            </a:pPr>
            <a:r>
              <a:rPr lang="en-US" sz="2000" dirty="0"/>
              <a:t>collection of plaintext/ciphertext pairs (</a:t>
            </a:r>
            <a:r>
              <a:rPr lang="en-US" sz="2000" dirty="0">
                <a:solidFill>
                  <a:schemeClr val="accent6"/>
                </a:solidFill>
              </a:rPr>
              <a:t>known plaintext attack</a:t>
            </a:r>
            <a:r>
              <a:rPr lang="en-US" sz="2000" dirty="0"/>
              <a:t>)</a:t>
            </a:r>
          </a:p>
          <a:p>
            <a:pPr marL="914400" lvl="1" indent="-457200">
              <a:lnSpc>
                <a:spcPct val="120000"/>
              </a:lnSpc>
              <a:spcBef>
                <a:spcPts val="400"/>
              </a:spcBef>
              <a:buFont typeface="+mj-lt"/>
              <a:buAutoNum type="alphaLcParenR"/>
              <a:defRPr/>
            </a:pPr>
            <a:r>
              <a:rPr lang="en-US" sz="2000" dirty="0"/>
              <a:t>collection of plaintext/ciphertext pairs for plaintexts selected by the attacker (</a:t>
            </a:r>
            <a:r>
              <a:rPr lang="en-US" sz="2000" dirty="0">
                <a:solidFill>
                  <a:schemeClr val="accent6"/>
                </a:solidFill>
              </a:rPr>
              <a:t>chosen plaintext attack</a:t>
            </a:r>
            <a:r>
              <a:rPr lang="en-US" sz="2000" dirty="0"/>
              <a:t>)</a:t>
            </a:r>
          </a:p>
          <a:p>
            <a:pPr marL="914400" lvl="1" indent="-457200">
              <a:lnSpc>
                <a:spcPct val="120000"/>
              </a:lnSpc>
              <a:spcBef>
                <a:spcPts val="400"/>
              </a:spcBef>
              <a:buFont typeface="+mj-lt"/>
              <a:buAutoNum type="alphaLcParenR"/>
              <a:defRPr/>
            </a:pPr>
            <a:r>
              <a:rPr lang="en-US" sz="2000" dirty="0"/>
              <a:t>collection of plaintext/ciphertext pairs for ciphertexts selected by the attacker (</a:t>
            </a:r>
            <a:r>
              <a:rPr lang="en-US" sz="2000" dirty="0">
                <a:solidFill>
                  <a:schemeClr val="accent6"/>
                </a:solidFill>
              </a:rPr>
              <a:t>chosen ciphertext attack</a:t>
            </a:r>
            <a:r>
              <a:rPr lang="en-US" sz="2000" dirty="0"/>
              <a:t>)</a:t>
            </a:r>
          </a:p>
          <a:p>
            <a:pPr lvl="1">
              <a:lnSpc>
                <a:spcPct val="120000"/>
              </a:lnSpc>
              <a:spcBef>
                <a:spcPts val="400"/>
              </a:spcBef>
              <a:buNone/>
              <a:defRPr/>
            </a:pP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9DFC0C-896F-4277-81E1-A7EC0EE3481B}" type="datetime1">
              <a:rPr lang="en-US" smtClean="0"/>
              <a:pPr>
                <a:defRPr/>
              </a:pPr>
              <a:t>12/1/2010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Cryptography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30D0A-94E0-4A9E-8011-005B3BE16F20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4495800" y="954489"/>
            <a:ext cx="4513714" cy="5903511"/>
            <a:chOff x="1284106" y="-1157514"/>
            <a:chExt cx="6598975" cy="9212155"/>
          </a:xfrm>
        </p:grpSpPr>
        <p:pic>
          <p:nvPicPr>
            <p:cNvPr id="7" name="Picture 6" descr="08-02f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1106" y="-899886"/>
              <a:ext cx="1892804" cy="1044808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>
            <a:xfrm flipH="1">
              <a:off x="4241438" y="7019963"/>
              <a:ext cx="2986268" cy="542082"/>
            </a:xfrm>
            <a:custGeom>
              <a:avLst/>
              <a:gdLst>
                <a:gd name="connsiteX0" fmla="*/ 2986268 w 2986268"/>
                <a:gd name="connsiteY0" fmla="*/ 208345 h 542082"/>
                <a:gd name="connsiteX1" fmla="*/ 2257063 w 2986268"/>
                <a:gd name="connsiteY1" fmla="*/ 358816 h 542082"/>
                <a:gd name="connsiteX2" fmla="*/ 1562582 w 2986268"/>
                <a:gd name="connsiteY2" fmla="*/ 451413 h 542082"/>
                <a:gd name="connsiteX3" fmla="*/ 1273215 w 2986268"/>
                <a:gd name="connsiteY3" fmla="*/ 474563 h 542082"/>
                <a:gd name="connsiteX4" fmla="*/ 405114 w 2986268"/>
                <a:gd name="connsiteY4" fmla="*/ 462988 h 542082"/>
                <a:gd name="connsiteX5" fmla="*/ 0 w 2986268"/>
                <a:gd name="connsiteY5" fmla="*/ 0 h 54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6268" h="542082">
                  <a:moveTo>
                    <a:pt x="2986268" y="208345"/>
                  </a:moveTo>
                  <a:cubicBezTo>
                    <a:pt x="2740306" y="263325"/>
                    <a:pt x="2494344" y="318305"/>
                    <a:pt x="2257063" y="358816"/>
                  </a:cubicBezTo>
                  <a:cubicBezTo>
                    <a:pt x="2019782" y="399327"/>
                    <a:pt x="1726557" y="432122"/>
                    <a:pt x="1562582" y="451413"/>
                  </a:cubicBezTo>
                  <a:cubicBezTo>
                    <a:pt x="1398607" y="470704"/>
                    <a:pt x="1273215" y="474563"/>
                    <a:pt x="1273215" y="474563"/>
                  </a:cubicBezTo>
                  <a:cubicBezTo>
                    <a:pt x="1080304" y="476492"/>
                    <a:pt x="617316" y="542082"/>
                    <a:pt x="405114" y="462988"/>
                  </a:cubicBezTo>
                  <a:cubicBezTo>
                    <a:pt x="192912" y="383894"/>
                    <a:pt x="96456" y="191947"/>
                    <a:pt x="0" y="0"/>
                  </a:cubicBezTo>
                </a:path>
              </a:pathLst>
            </a:cu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  <p:pic>
          <p:nvPicPr>
            <p:cNvPr id="11" name="Picture 10" descr="08-02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4382906" y="7081158"/>
              <a:ext cx="1527893" cy="886968"/>
            </a:xfrm>
            <a:prstGeom prst="rect">
              <a:avLst/>
            </a:prstGeom>
          </p:spPr>
        </p:pic>
        <p:pic>
          <p:nvPicPr>
            <p:cNvPr id="12" name="Picture 11" descr="04-09b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22906" y="5958114"/>
              <a:ext cx="864394" cy="1301676"/>
            </a:xfrm>
            <a:prstGeom prst="rect">
              <a:avLst/>
            </a:prstGeom>
          </p:spPr>
        </p:pic>
        <p:pic>
          <p:nvPicPr>
            <p:cNvPr id="13" name="Picture 12" descr="04-09b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22906" y="3748314"/>
              <a:ext cx="864394" cy="1301676"/>
            </a:xfrm>
            <a:prstGeom prst="rect">
              <a:avLst/>
            </a:prstGeom>
          </p:spPr>
        </p:pic>
        <p:pic>
          <p:nvPicPr>
            <p:cNvPr id="14" name="Picture 13" descr="04-09b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22906" y="1462314"/>
              <a:ext cx="864394" cy="1301676"/>
            </a:xfrm>
            <a:prstGeom prst="rect">
              <a:avLst/>
            </a:prstGeom>
          </p:spPr>
        </p:pic>
        <p:pic>
          <p:nvPicPr>
            <p:cNvPr id="15" name="Picture 14" descr="08-01a.t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17906" y="243114"/>
              <a:ext cx="1371600" cy="56692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Picture 15" descr="04-09b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22906" y="-823686"/>
              <a:ext cx="864394" cy="1301676"/>
            </a:xfrm>
            <a:prstGeom prst="rect">
              <a:avLst/>
            </a:prstGeom>
          </p:spPr>
        </p:pic>
        <p:pic>
          <p:nvPicPr>
            <p:cNvPr id="17" name="Picture 16" descr="06-09a.wm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6084706" y="6491514"/>
              <a:ext cx="674338" cy="436086"/>
            </a:xfrm>
            <a:prstGeom prst="rect">
              <a:avLst/>
            </a:prstGeom>
          </p:spPr>
        </p:pic>
        <p:pic>
          <p:nvPicPr>
            <p:cNvPr id="18" name="Picture 17" descr="06-09a.wm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69364" y="-304800"/>
              <a:ext cx="669926" cy="433232"/>
            </a:xfrm>
            <a:prstGeom prst="rect">
              <a:avLst/>
            </a:prstGeom>
          </p:spPr>
        </p:pic>
        <p:sp>
          <p:nvSpPr>
            <p:cNvPr id="19" name="Document"/>
            <p:cNvSpPr>
              <a:spLocks noEditPoints="1" noChangeArrowheads="1"/>
            </p:cNvSpPr>
            <p:nvPr/>
          </p:nvSpPr>
          <p:spPr bwMode="auto">
            <a:xfrm>
              <a:off x="1817506" y="-828629"/>
              <a:ext cx="1011463" cy="113945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 smtClean="0"/>
                <a:t>Hi, Bob.</a:t>
              </a:r>
            </a:p>
            <a:p>
              <a:r>
                <a:rPr lang="en-US" sz="800" dirty="0" smtClean="0"/>
                <a:t>Don’t invite Eve to the party! </a:t>
              </a:r>
            </a:p>
            <a:p>
              <a:r>
                <a:rPr lang="en-US" sz="800" dirty="0" smtClean="0"/>
                <a:t>Love, Alice</a:t>
              </a:r>
              <a:endParaRPr lang="en-US" sz="800" dirty="0"/>
            </a:p>
          </p:txBody>
        </p:sp>
        <p:sp>
          <p:nvSpPr>
            <p:cNvPr id="20" name="TextBox 34"/>
            <p:cNvSpPr txBox="1"/>
            <p:nvPr/>
          </p:nvSpPr>
          <p:spPr>
            <a:xfrm>
              <a:off x="4444215" y="-1157514"/>
              <a:ext cx="1108974" cy="61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smtClean="0"/>
                <a:t>Encryption</a:t>
              </a:r>
            </a:p>
            <a:p>
              <a:pPr algn="ctr"/>
              <a:r>
                <a:rPr lang="en-US" sz="1000" b="1" dirty="0" smtClean="0"/>
                <a:t>Algorithm</a:t>
              </a:r>
              <a:endParaRPr lang="en-US" sz="1000" b="1" dirty="0"/>
            </a:p>
          </p:txBody>
        </p:sp>
        <p:sp>
          <p:nvSpPr>
            <p:cNvPr id="21" name="TextBox 35"/>
            <p:cNvSpPr txBox="1"/>
            <p:nvPr/>
          </p:nvSpPr>
          <p:spPr>
            <a:xfrm>
              <a:off x="1880722" y="-1128484"/>
              <a:ext cx="940238" cy="385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smtClean="0"/>
                <a:t>Plaintext</a:t>
              </a:r>
              <a:endParaRPr lang="en-US" sz="1000" dirty="0"/>
            </a:p>
          </p:txBody>
        </p:sp>
        <p:sp>
          <p:nvSpPr>
            <p:cNvPr id="22" name="TextBox 39"/>
            <p:cNvSpPr txBox="1"/>
            <p:nvPr/>
          </p:nvSpPr>
          <p:spPr>
            <a:xfrm>
              <a:off x="6811604" y="-1128484"/>
              <a:ext cx="1071477" cy="385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err="1" smtClean="0"/>
                <a:t>Ciphertext</a:t>
              </a:r>
              <a:endParaRPr lang="en-US" sz="1000" dirty="0"/>
            </a:p>
          </p:txBody>
        </p:sp>
        <p:sp>
          <p:nvSpPr>
            <p:cNvPr id="23" name="TextBox 40"/>
            <p:cNvSpPr txBox="1"/>
            <p:nvPr/>
          </p:nvSpPr>
          <p:spPr>
            <a:xfrm>
              <a:off x="3271487" y="10973"/>
              <a:ext cx="532457" cy="385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smtClean="0"/>
                <a:t>key</a:t>
              </a:r>
              <a:endParaRPr lang="en-US" sz="10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2955402" y="-528771"/>
              <a:ext cx="885030" cy="12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5926575" y="-408828"/>
              <a:ext cx="821814" cy="12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460944" y="-48999"/>
              <a:ext cx="379299" cy="12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46"/>
            <p:cNvSpPr txBox="1"/>
            <p:nvPr/>
          </p:nvSpPr>
          <p:spPr>
            <a:xfrm>
              <a:off x="5427932" y="788181"/>
              <a:ext cx="567612" cy="408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smtClean="0"/>
                <a:t>Eve</a:t>
              </a:r>
              <a:endParaRPr lang="en-US" sz="1100" dirty="0"/>
            </a:p>
          </p:txBody>
        </p:sp>
        <p:sp>
          <p:nvSpPr>
            <p:cNvPr id="28" name="Document"/>
            <p:cNvSpPr>
              <a:spLocks noEditPoints="1" noChangeArrowheads="1"/>
            </p:cNvSpPr>
            <p:nvPr/>
          </p:nvSpPr>
          <p:spPr bwMode="auto">
            <a:xfrm>
              <a:off x="1817506" y="1431971"/>
              <a:ext cx="1011463" cy="113945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 smtClean="0"/>
                <a:t>Hi, Bob.</a:t>
              </a:r>
            </a:p>
            <a:p>
              <a:r>
                <a:rPr lang="en-US" sz="800" dirty="0" smtClean="0"/>
                <a:t>Don’t invite Eve to the party! </a:t>
              </a:r>
            </a:p>
            <a:p>
              <a:r>
                <a:rPr lang="en-US" sz="800" dirty="0" smtClean="0"/>
                <a:t>Love, Alice</a:t>
              </a:r>
              <a:endParaRPr lang="en-US" sz="800" dirty="0"/>
            </a:p>
          </p:txBody>
        </p:sp>
        <p:sp>
          <p:nvSpPr>
            <p:cNvPr id="29" name="TextBox 124"/>
            <p:cNvSpPr txBox="1"/>
            <p:nvPr/>
          </p:nvSpPr>
          <p:spPr>
            <a:xfrm>
              <a:off x="1880722" y="1132115"/>
              <a:ext cx="940238" cy="385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smtClean="0"/>
                <a:t>Plaintext</a:t>
              </a:r>
              <a:endParaRPr lang="en-US" sz="1000" dirty="0"/>
            </a:p>
          </p:txBody>
        </p:sp>
        <p:sp>
          <p:nvSpPr>
            <p:cNvPr id="30" name="TextBox 128"/>
            <p:cNvSpPr txBox="1"/>
            <p:nvPr/>
          </p:nvSpPr>
          <p:spPr>
            <a:xfrm>
              <a:off x="6811604" y="1132115"/>
              <a:ext cx="1071477" cy="385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err="1" smtClean="0"/>
                <a:t>Ciphertext</a:t>
              </a:r>
              <a:endParaRPr lang="en-US" sz="1000" dirty="0"/>
            </a:p>
          </p:txBody>
        </p:sp>
        <p:sp>
          <p:nvSpPr>
            <p:cNvPr id="31" name="TextBox 129"/>
            <p:cNvSpPr txBox="1"/>
            <p:nvPr/>
          </p:nvSpPr>
          <p:spPr>
            <a:xfrm>
              <a:off x="3442521" y="2173516"/>
              <a:ext cx="532457" cy="385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smtClean="0"/>
                <a:t>key</a:t>
              </a:r>
              <a:endParaRPr lang="en-US" sz="1000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2955402" y="1731829"/>
              <a:ext cx="885030" cy="12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926575" y="1851772"/>
              <a:ext cx="821814" cy="12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460944" y="2211601"/>
              <a:ext cx="379299" cy="12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Document"/>
            <p:cNvSpPr>
              <a:spLocks noEditPoints="1" noChangeArrowheads="1"/>
            </p:cNvSpPr>
            <p:nvPr/>
          </p:nvSpPr>
          <p:spPr bwMode="auto">
            <a:xfrm>
              <a:off x="1817506" y="3692571"/>
              <a:ext cx="1011463" cy="113945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 smtClean="0"/>
                <a:t>ABCDEFG</a:t>
              </a:r>
            </a:p>
            <a:p>
              <a:r>
                <a:rPr lang="en-US" sz="800" dirty="0" smtClean="0"/>
                <a:t>HIJKLMNO</a:t>
              </a:r>
            </a:p>
            <a:p>
              <a:r>
                <a:rPr lang="en-US" sz="800" dirty="0" smtClean="0"/>
                <a:t>PQRSTUV</a:t>
              </a:r>
            </a:p>
            <a:p>
              <a:r>
                <a:rPr lang="en-US" sz="800" dirty="0" smtClean="0"/>
                <a:t>WXYZ.</a:t>
              </a:r>
              <a:endParaRPr lang="en-US" sz="800" dirty="0"/>
            </a:p>
          </p:txBody>
        </p:sp>
        <p:sp>
          <p:nvSpPr>
            <p:cNvPr id="36" name="TextBox 141"/>
            <p:cNvSpPr txBox="1"/>
            <p:nvPr/>
          </p:nvSpPr>
          <p:spPr>
            <a:xfrm>
              <a:off x="1880722" y="3392715"/>
              <a:ext cx="940238" cy="385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smtClean="0"/>
                <a:t>Plaintext</a:t>
              </a:r>
              <a:endParaRPr lang="en-US" sz="1000" dirty="0"/>
            </a:p>
          </p:txBody>
        </p:sp>
        <p:sp>
          <p:nvSpPr>
            <p:cNvPr id="37" name="TextBox 145"/>
            <p:cNvSpPr txBox="1"/>
            <p:nvPr/>
          </p:nvSpPr>
          <p:spPr>
            <a:xfrm>
              <a:off x="6811604" y="3392715"/>
              <a:ext cx="1071477" cy="385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err="1" smtClean="0"/>
                <a:t>Ciphertext</a:t>
              </a:r>
              <a:endParaRPr lang="en-US" sz="1000" dirty="0"/>
            </a:p>
          </p:txBody>
        </p:sp>
        <p:sp>
          <p:nvSpPr>
            <p:cNvPr id="38" name="TextBox 146"/>
            <p:cNvSpPr txBox="1"/>
            <p:nvPr/>
          </p:nvSpPr>
          <p:spPr>
            <a:xfrm>
              <a:off x="3271487" y="4532174"/>
              <a:ext cx="532457" cy="385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smtClean="0"/>
                <a:t>key</a:t>
              </a:r>
              <a:endParaRPr lang="en-US" sz="1000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2955402" y="3992429"/>
              <a:ext cx="885030" cy="12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926575" y="4112372"/>
              <a:ext cx="821814" cy="12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3460944" y="4472201"/>
              <a:ext cx="379299" cy="12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Document"/>
            <p:cNvSpPr>
              <a:spLocks noEditPoints="1" noChangeArrowheads="1"/>
            </p:cNvSpPr>
            <p:nvPr/>
          </p:nvSpPr>
          <p:spPr bwMode="auto">
            <a:xfrm>
              <a:off x="1817506" y="5953171"/>
              <a:ext cx="1011463" cy="113945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 smtClean="0"/>
                <a:t>IJCGA, CAN DO HIFFA GOT TIME.</a:t>
              </a:r>
              <a:endParaRPr lang="en-US" sz="800" dirty="0"/>
            </a:p>
          </p:txBody>
        </p:sp>
        <p:sp>
          <p:nvSpPr>
            <p:cNvPr id="43" name="TextBox 158"/>
            <p:cNvSpPr txBox="1"/>
            <p:nvPr/>
          </p:nvSpPr>
          <p:spPr>
            <a:xfrm>
              <a:off x="1880722" y="5653315"/>
              <a:ext cx="940238" cy="385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smtClean="0"/>
                <a:t>Plaintext</a:t>
              </a:r>
              <a:endParaRPr lang="en-US" sz="1000" dirty="0"/>
            </a:p>
          </p:txBody>
        </p:sp>
        <p:sp>
          <p:nvSpPr>
            <p:cNvPr id="44" name="TextBox 162"/>
            <p:cNvSpPr txBox="1"/>
            <p:nvPr/>
          </p:nvSpPr>
          <p:spPr>
            <a:xfrm>
              <a:off x="6811604" y="5653315"/>
              <a:ext cx="1071477" cy="385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err="1" smtClean="0"/>
                <a:t>Ciphertext</a:t>
              </a:r>
              <a:endParaRPr lang="en-US" sz="1000" dirty="0"/>
            </a:p>
          </p:txBody>
        </p:sp>
        <p:sp>
          <p:nvSpPr>
            <p:cNvPr id="45" name="TextBox 163"/>
            <p:cNvSpPr txBox="1"/>
            <p:nvPr/>
          </p:nvSpPr>
          <p:spPr>
            <a:xfrm>
              <a:off x="6084705" y="6720112"/>
              <a:ext cx="532457" cy="385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smtClean="0"/>
                <a:t>key</a:t>
              </a:r>
              <a:endParaRPr lang="en-US" sz="1000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2955402" y="6253029"/>
              <a:ext cx="885030" cy="125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5926575" y="6372972"/>
              <a:ext cx="821814" cy="125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5932306" y="6720114"/>
              <a:ext cx="379299" cy="125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170"/>
            <p:cNvSpPr txBox="1"/>
            <p:nvPr/>
          </p:nvSpPr>
          <p:spPr>
            <a:xfrm>
              <a:off x="3506120" y="7493784"/>
              <a:ext cx="567612" cy="408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smtClean="0">
                  <a:solidFill>
                    <a:schemeClr val="bg1"/>
                  </a:solidFill>
                </a:rPr>
                <a:t>Eve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175"/>
            <p:cNvSpPr txBox="1"/>
            <p:nvPr/>
          </p:nvSpPr>
          <p:spPr>
            <a:xfrm>
              <a:off x="6922906" y="6186715"/>
              <a:ext cx="902741" cy="665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 dirty="0" smtClean="0">
                  <a:solidFill>
                    <a:schemeClr val="bg1"/>
                  </a:solidFill>
                </a:rPr>
                <a:t>001101</a:t>
              </a:r>
            </a:p>
            <a:p>
              <a:r>
                <a:rPr lang="en-US" sz="1100" b="1" dirty="0" smtClean="0">
                  <a:solidFill>
                    <a:schemeClr val="bg1"/>
                  </a:solidFill>
                </a:rPr>
                <a:t>110111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177"/>
            <p:cNvSpPr txBox="1"/>
            <p:nvPr/>
          </p:nvSpPr>
          <p:spPr>
            <a:xfrm>
              <a:off x="1284106" y="-442685"/>
              <a:ext cx="494960" cy="408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smtClean="0"/>
                <a:t>(a)</a:t>
              </a:r>
              <a:endParaRPr lang="en-US" sz="1100" dirty="0"/>
            </a:p>
          </p:txBody>
        </p:sp>
        <p:sp>
          <p:nvSpPr>
            <p:cNvPr id="52" name="TextBox 178"/>
            <p:cNvSpPr txBox="1"/>
            <p:nvPr/>
          </p:nvSpPr>
          <p:spPr>
            <a:xfrm>
              <a:off x="1284106" y="1767113"/>
              <a:ext cx="504335" cy="408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smtClean="0"/>
                <a:t>(b)</a:t>
              </a:r>
              <a:endParaRPr lang="en-US" sz="1100" dirty="0"/>
            </a:p>
          </p:txBody>
        </p:sp>
        <p:sp>
          <p:nvSpPr>
            <p:cNvPr id="53" name="TextBox 179"/>
            <p:cNvSpPr txBox="1"/>
            <p:nvPr/>
          </p:nvSpPr>
          <p:spPr>
            <a:xfrm>
              <a:off x="1284106" y="4053113"/>
              <a:ext cx="483244" cy="408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smtClean="0"/>
                <a:t>(c)</a:t>
              </a:r>
              <a:endParaRPr lang="en-US" sz="1100" dirty="0"/>
            </a:p>
          </p:txBody>
        </p:sp>
        <p:sp>
          <p:nvSpPr>
            <p:cNvPr id="54" name="TextBox 180"/>
            <p:cNvSpPr txBox="1"/>
            <p:nvPr/>
          </p:nvSpPr>
          <p:spPr>
            <a:xfrm>
              <a:off x="1284106" y="6339114"/>
              <a:ext cx="504335" cy="408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smtClean="0"/>
                <a:t>(d)</a:t>
              </a:r>
              <a:endParaRPr lang="en-US" sz="1100" dirty="0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300749" y="4848873"/>
              <a:ext cx="2986268" cy="542082"/>
            </a:xfrm>
            <a:custGeom>
              <a:avLst/>
              <a:gdLst>
                <a:gd name="connsiteX0" fmla="*/ 2986268 w 2986268"/>
                <a:gd name="connsiteY0" fmla="*/ 208345 h 542082"/>
                <a:gd name="connsiteX1" fmla="*/ 2257063 w 2986268"/>
                <a:gd name="connsiteY1" fmla="*/ 358816 h 542082"/>
                <a:gd name="connsiteX2" fmla="*/ 1562582 w 2986268"/>
                <a:gd name="connsiteY2" fmla="*/ 451413 h 542082"/>
                <a:gd name="connsiteX3" fmla="*/ 1273215 w 2986268"/>
                <a:gd name="connsiteY3" fmla="*/ 474563 h 542082"/>
                <a:gd name="connsiteX4" fmla="*/ 405114 w 2986268"/>
                <a:gd name="connsiteY4" fmla="*/ 462988 h 542082"/>
                <a:gd name="connsiteX5" fmla="*/ 0 w 2986268"/>
                <a:gd name="connsiteY5" fmla="*/ 0 h 54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6268" h="542082">
                  <a:moveTo>
                    <a:pt x="2986268" y="208345"/>
                  </a:moveTo>
                  <a:cubicBezTo>
                    <a:pt x="2740306" y="263325"/>
                    <a:pt x="2494344" y="318305"/>
                    <a:pt x="2257063" y="358816"/>
                  </a:cubicBezTo>
                  <a:cubicBezTo>
                    <a:pt x="2019782" y="399327"/>
                    <a:pt x="1726557" y="432122"/>
                    <a:pt x="1562582" y="451413"/>
                  </a:cubicBezTo>
                  <a:cubicBezTo>
                    <a:pt x="1398607" y="470704"/>
                    <a:pt x="1273215" y="474563"/>
                    <a:pt x="1273215" y="474563"/>
                  </a:cubicBezTo>
                  <a:cubicBezTo>
                    <a:pt x="1080304" y="476492"/>
                    <a:pt x="617316" y="542082"/>
                    <a:pt x="405114" y="462988"/>
                  </a:cubicBezTo>
                  <a:cubicBezTo>
                    <a:pt x="192912" y="383894"/>
                    <a:pt x="96456" y="191947"/>
                    <a:pt x="0" y="0"/>
                  </a:cubicBezTo>
                </a:path>
              </a:pathLst>
            </a:cu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  <p:pic>
          <p:nvPicPr>
            <p:cNvPr id="56" name="Picture 55" descr="06-09a.wm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69364" y="1843314"/>
              <a:ext cx="669926" cy="433232"/>
            </a:xfrm>
            <a:prstGeom prst="rect">
              <a:avLst/>
            </a:prstGeom>
          </p:spPr>
        </p:pic>
        <p:pic>
          <p:nvPicPr>
            <p:cNvPr id="57" name="Picture 56" descr="06-09a.wm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69364" y="4205514"/>
              <a:ext cx="669926" cy="433232"/>
            </a:xfrm>
            <a:prstGeom prst="rect">
              <a:avLst/>
            </a:prstGeom>
          </p:spPr>
        </p:pic>
        <p:pic>
          <p:nvPicPr>
            <p:cNvPr id="58" name="Picture 57" descr="06-1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6160906" y="-442686"/>
              <a:ext cx="1292355" cy="1161290"/>
            </a:xfrm>
            <a:prstGeom prst="rect">
              <a:avLst/>
            </a:prstGeom>
            <a:effectLst>
              <a:outerShdw blurRad="50800" dist="50800" dir="5400000" sx="1000" sy="1000" algn="ctr" rotWithShape="0">
                <a:srgbClr val="000000">
                  <a:alpha val="58000"/>
                </a:srgbClr>
              </a:outerShdw>
            </a:effectLst>
          </p:spPr>
        </p:pic>
        <p:sp>
          <p:nvSpPr>
            <p:cNvPr id="59" name="TextBox 95"/>
            <p:cNvSpPr txBox="1"/>
            <p:nvPr/>
          </p:nvSpPr>
          <p:spPr>
            <a:xfrm>
              <a:off x="4651419" y="3213882"/>
              <a:ext cx="567612" cy="408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smtClean="0"/>
                <a:t>Eve</a:t>
              </a:r>
              <a:endParaRPr lang="en-US" sz="1100" dirty="0"/>
            </a:p>
          </p:txBody>
        </p:sp>
        <p:sp>
          <p:nvSpPr>
            <p:cNvPr id="60" name="TextBox 99"/>
            <p:cNvSpPr txBox="1"/>
            <p:nvPr/>
          </p:nvSpPr>
          <p:spPr>
            <a:xfrm>
              <a:off x="5504134" y="5512582"/>
              <a:ext cx="567612" cy="408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smtClean="0"/>
                <a:t>Eve</a:t>
              </a:r>
              <a:endParaRPr lang="en-US" sz="1100" dirty="0"/>
            </a:p>
          </p:txBody>
        </p:sp>
        <p:pic>
          <p:nvPicPr>
            <p:cNvPr id="61" name="Picture 60" descr="08-01a.t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12906" y="7101114"/>
              <a:ext cx="1371600" cy="56692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2" name="TextBox 109"/>
            <p:cNvSpPr txBox="1"/>
            <p:nvPr/>
          </p:nvSpPr>
          <p:spPr>
            <a:xfrm>
              <a:off x="3522933" y="7646184"/>
              <a:ext cx="567612" cy="408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smtClean="0"/>
                <a:t>Eve</a:t>
              </a:r>
              <a:endParaRPr lang="en-US" sz="1100" dirty="0"/>
            </a:p>
          </p:txBody>
        </p:sp>
        <p:pic>
          <p:nvPicPr>
            <p:cNvPr id="63" name="Picture 62" descr="06-1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22306" y="6643914"/>
              <a:ext cx="1292355" cy="1161290"/>
            </a:xfrm>
            <a:prstGeom prst="rect">
              <a:avLst/>
            </a:prstGeom>
          </p:spPr>
        </p:pic>
        <p:pic>
          <p:nvPicPr>
            <p:cNvPr id="64" name="Picture 63" descr="Lens with hand.eps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818278">
              <a:off x="5655850" y="1747321"/>
              <a:ext cx="1436400" cy="1704886"/>
            </a:xfrm>
            <a:prstGeom prst="rect">
              <a:avLst/>
            </a:prstGeom>
          </p:spPr>
        </p:pic>
        <p:pic>
          <p:nvPicPr>
            <p:cNvPr id="65" name="Picture 64" descr="08-02e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22506" y="4891314"/>
              <a:ext cx="1533147" cy="890018"/>
            </a:xfrm>
            <a:prstGeom prst="rect">
              <a:avLst/>
            </a:prstGeom>
          </p:spPr>
        </p:pic>
        <p:pic>
          <p:nvPicPr>
            <p:cNvPr id="66" name="Picture 65" descr="08-01a.t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94106" y="4967514"/>
              <a:ext cx="1371600" cy="56692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7" name="Picture 66" descr="06-1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6237106" y="4205514"/>
              <a:ext cx="1292355" cy="1161290"/>
            </a:xfrm>
            <a:prstGeom prst="rect">
              <a:avLst/>
            </a:prstGeom>
          </p:spPr>
        </p:pic>
        <p:pic>
          <p:nvPicPr>
            <p:cNvPr id="68" name="Picture 67" descr="08-02f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1106" y="1386114"/>
              <a:ext cx="1892804" cy="1044808"/>
            </a:xfrm>
            <a:prstGeom prst="rect">
              <a:avLst/>
            </a:prstGeom>
          </p:spPr>
        </p:pic>
        <p:sp>
          <p:nvSpPr>
            <p:cNvPr id="69" name="TextBox 89"/>
            <p:cNvSpPr txBox="1"/>
            <p:nvPr/>
          </p:nvSpPr>
          <p:spPr>
            <a:xfrm>
              <a:off x="4444214" y="1128486"/>
              <a:ext cx="1108974" cy="61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smtClean="0"/>
                <a:t>Encryption</a:t>
              </a:r>
            </a:p>
            <a:p>
              <a:pPr algn="ctr"/>
              <a:r>
                <a:rPr lang="en-US" sz="1000" b="1" dirty="0" smtClean="0"/>
                <a:t>Algorithm</a:t>
              </a:r>
              <a:endParaRPr lang="en-US" sz="1000" b="1" dirty="0"/>
            </a:p>
          </p:txBody>
        </p:sp>
        <p:pic>
          <p:nvPicPr>
            <p:cNvPr id="70" name="Picture 69" descr="08-02f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1106" y="3744908"/>
              <a:ext cx="1892804" cy="1044808"/>
            </a:xfrm>
            <a:prstGeom prst="rect">
              <a:avLst/>
            </a:prstGeom>
          </p:spPr>
        </p:pic>
        <p:sp>
          <p:nvSpPr>
            <p:cNvPr id="71" name="TextBox 97"/>
            <p:cNvSpPr txBox="1"/>
            <p:nvPr/>
          </p:nvSpPr>
          <p:spPr>
            <a:xfrm>
              <a:off x="4444214" y="3487278"/>
              <a:ext cx="1108974" cy="61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smtClean="0"/>
                <a:t>Encryption</a:t>
              </a:r>
            </a:p>
            <a:p>
              <a:pPr algn="ctr"/>
              <a:r>
                <a:rPr lang="en-US" sz="1000" b="1" dirty="0" smtClean="0"/>
                <a:t>Algorithm</a:t>
              </a:r>
              <a:endParaRPr lang="en-US" sz="1000" b="1" dirty="0"/>
            </a:p>
          </p:txBody>
        </p:sp>
        <p:pic>
          <p:nvPicPr>
            <p:cNvPr id="72" name="Picture 71" descr="08-02f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1106" y="5990772"/>
              <a:ext cx="1892804" cy="1044808"/>
            </a:xfrm>
            <a:prstGeom prst="rect">
              <a:avLst/>
            </a:prstGeom>
          </p:spPr>
        </p:pic>
        <p:sp>
          <p:nvSpPr>
            <p:cNvPr id="73" name="TextBox 107"/>
            <p:cNvSpPr txBox="1"/>
            <p:nvPr/>
          </p:nvSpPr>
          <p:spPr>
            <a:xfrm>
              <a:off x="4444214" y="5733144"/>
              <a:ext cx="1108974" cy="619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smtClean="0"/>
                <a:t>Encryption</a:t>
              </a:r>
            </a:p>
            <a:p>
              <a:pPr algn="ctr"/>
              <a:r>
                <a:rPr lang="en-US" sz="1000" b="1" dirty="0" smtClean="0"/>
                <a:t>Algorithm</a:t>
              </a:r>
              <a:endParaRPr lang="en-US" sz="1000" b="1" dirty="0"/>
            </a:p>
          </p:txBody>
        </p:sp>
        <p:pic>
          <p:nvPicPr>
            <p:cNvPr id="74" name="Picture 73" descr="Lens with hand.eps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20282768" flipH="1">
              <a:off x="2693078" y="1884408"/>
              <a:ext cx="1432945" cy="1700784"/>
            </a:xfrm>
            <a:prstGeom prst="rect">
              <a:avLst/>
            </a:prstGeom>
          </p:spPr>
        </p:pic>
        <p:pic>
          <p:nvPicPr>
            <p:cNvPr id="75" name="Picture 74" descr="08-01a.t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41392" y="2668814"/>
              <a:ext cx="1371600" cy="56692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RSA Cryptosystem</a:t>
            </a:r>
          </a:p>
        </p:txBody>
      </p:sp>
      <p:sp>
        <p:nvSpPr>
          <p:cNvPr id="71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EC8BF117-9595-4FCB-B17D-A6CA77EFE421}" type="datetime1">
              <a:rPr lang="en-US" smtClean="0"/>
              <a:pPr/>
              <a:t>12/1/2010</a:t>
            </a:fld>
            <a:endParaRPr lang="en-US" smtClean="0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Cryptography</a:t>
            </a:r>
            <a:endParaRPr lang="en-US" dirty="0" smtClean="0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55351D-C102-4340-90EB-B6632E4FEACF}" type="slidenum">
              <a:rPr lang="en-US" smtClean="0"/>
              <a:pPr/>
              <a:t>40</a:t>
            </a:fld>
            <a:endParaRPr lang="en-US" dirty="0" smtClean="0"/>
          </a:p>
        </p:txBody>
      </p:sp>
      <p:sp>
        <p:nvSpPr>
          <p:cNvPr id="717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3"/>
          </p:nvPr>
        </p:nvSpPr>
        <p:spPr>
          <a:xfrm>
            <a:off x="457200" y="1676400"/>
            <a:ext cx="3810000" cy="4495800"/>
          </a:xfrm>
        </p:spPr>
        <p:txBody>
          <a:bodyPr>
            <a:normAutofit lnSpcReduction="10000"/>
          </a:bodyPr>
          <a:lstStyle/>
          <a:p>
            <a:pPr marL="228600" indent="-228600" eaLnBrk="1" hangingPunct="1">
              <a:lnSpc>
                <a:spcPct val="90000"/>
              </a:lnSpc>
            </a:pPr>
            <a:r>
              <a:rPr lang="en-US" sz="2400" dirty="0" smtClean="0"/>
              <a:t>Setup:</a:t>
            </a:r>
          </a:p>
          <a:p>
            <a:pPr marL="571500" lvl="1" indent="-171450" eaLnBrk="1" hangingPunct="1">
              <a:lnSpc>
                <a:spcPct val="90000"/>
              </a:lnSpc>
            </a:pPr>
            <a:r>
              <a:rPr lang="en-US" sz="2000" b="1" i="1" dirty="0" smtClean="0">
                <a:latin typeface="Times New Roman" pitchFamily="18" charset="0"/>
              </a:rPr>
              <a:t>n</a:t>
            </a:r>
            <a:r>
              <a:rPr lang="en-US" sz="2000" dirty="0" smtClean="0">
                <a:latin typeface="Symbol" pitchFamily="18" charset="2"/>
              </a:rPr>
              <a:t> = </a:t>
            </a:r>
            <a:r>
              <a:rPr lang="en-US" sz="2000" b="1" i="1" dirty="0" err="1" smtClean="0">
                <a:latin typeface="Times New Roman" pitchFamily="18" charset="0"/>
              </a:rPr>
              <a:t>pq</a:t>
            </a:r>
            <a:r>
              <a:rPr lang="en-US" sz="2000" dirty="0" smtClean="0"/>
              <a:t>, with</a:t>
            </a:r>
            <a:r>
              <a:rPr lang="en-US" sz="2000" i="1" dirty="0" smtClean="0"/>
              <a:t> </a:t>
            </a:r>
            <a:r>
              <a:rPr lang="en-US" sz="2000" b="1" i="1" dirty="0" smtClean="0">
                <a:latin typeface="Times New Roman" pitchFamily="18" charset="0"/>
              </a:rPr>
              <a:t>p</a:t>
            </a:r>
            <a:r>
              <a:rPr lang="en-US" sz="2000" i="1" dirty="0" smtClean="0"/>
              <a:t> </a:t>
            </a:r>
            <a:r>
              <a:rPr lang="en-US" sz="2000" dirty="0" smtClean="0"/>
              <a:t>and</a:t>
            </a:r>
            <a:r>
              <a:rPr lang="en-US" sz="2000" i="1" dirty="0" smtClean="0"/>
              <a:t> </a:t>
            </a:r>
            <a:r>
              <a:rPr lang="en-US" sz="2000" b="1" i="1" dirty="0" smtClean="0">
                <a:latin typeface="Times New Roman" pitchFamily="18" charset="0"/>
              </a:rPr>
              <a:t>q</a:t>
            </a:r>
            <a:r>
              <a:rPr lang="en-US" sz="2000" i="1" dirty="0" smtClean="0"/>
              <a:t> </a:t>
            </a:r>
            <a:r>
              <a:rPr lang="en-US" sz="2000" dirty="0" smtClean="0"/>
              <a:t>primes</a:t>
            </a:r>
            <a:endParaRPr lang="en-US" sz="2000" dirty="0" smtClean="0">
              <a:latin typeface="Symbol" pitchFamily="18" charset="2"/>
            </a:endParaRPr>
          </a:p>
          <a:p>
            <a:pPr marL="571500" lvl="1" indent="-171450" eaLnBrk="1" hangingPunct="1">
              <a:lnSpc>
                <a:spcPct val="90000"/>
              </a:lnSpc>
            </a:pPr>
            <a:r>
              <a:rPr lang="en-US" sz="2000" b="1" i="1" dirty="0" smtClean="0">
                <a:latin typeface="Times New Roman" pitchFamily="18" charset="0"/>
              </a:rPr>
              <a:t>e</a:t>
            </a:r>
            <a:r>
              <a:rPr lang="en-US" sz="2000" dirty="0" smtClean="0"/>
              <a:t> relatively prime to</a:t>
            </a:r>
            <a:br>
              <a:rPr lang="en-US" sz="2000" dirty="0" smtClean="0"/>
            </a:br>
            <a:r>
              <a:rPr lang="en-US" sz="2000" b="1" dirty="0" smtClean="0">
                <a:latin typeface="Symbol" pitchFamily="18" charset="2"/>
              </a:rPr>
              <a:t>f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</a:rPr>
              <a:t>)</a:t>
            </a:r>
            <a:r>
              <a:rPr lang="en-US" sz="2000" dirty="0" smtClean="0">
                <a:latin typeface="Symbol" pitchFamily="18" charset="2"/>
              </a:rPr>
              <a:t> = 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i="1" dirty="0" smtClean="0">
                <a:latin typeface="Times New Roman" pitchFamily="18" charset="0"/>
              </a:rPr>
              <a:t>p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Symbol" pitchFamily="18" charset="2"/>
              </a:rPr>
              <a:t>-</a:t>
            </a:r>
            <a:r>
              <a:rPr lang="en-US" sz="2000" dirty="0" smtClean="0">
                <a:latin typeface="Times New Roman" pitchFamily="18" charset="0"/>
              </a:rPr>
              <a:t> 1) (</a:t>
            </a:r>
            <a:r>
              <a:rPr lang="en-US" sz="2000" b="1" i="1" dirty="0" smtClean="0">
                <a:latin typeface="Times New Roman" pitchFamily="18" charset="0"/>
              </a:rPr>
              <a:t>q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Symbol" pitchFamily="18" charset="2"/>
              </a:rPr>
              <a:t>-</a:t>
            </a:r>
            <a:r>
              <a:rPr lang="en-US" sz="2000" dirty="0" smtClean="0">
                <a:latin typeface="Times New Roman" pitchFamily="18" charset="0"/>
              </a:rPr>
              <a:t> 1)</a:t>
            </a:r>
            <a:r>
              <a:rPr lang="en-US" sz="2000" dirty="0" smtClean="0"/>
              <a:t> </a:t>
            </a:r>
          </a:p>
          <a:p>
            <a:pPr marL="571500" lvl="1" indent="-171450" eaLnBrk="1" hangingPunct="1">
              <a:lnSpc>
                <a:spcPct val="90000"/>
              </a:lnSpc>
            </a:pPr>
            <a:r>
              <a:rPr lang="en-US" sz="2000" b="1" i="1" dirty="0" smtClean="0">
                <a:latin typeface="Times New Roman" pitchFamily="18" charset="0"/>
              </a:rPr>
              <a:t>d</a:t>
            </a:r>
            <a:r>
              <a:rPr lang="en-US" sz="2000" i="1" dirty="0" smtClean="0"/>
              <a:t> </a:t>
            </a:r>
            <a:r>
              <a:rPr lang="en-US" sz="2000" dirty="0" smtClean="0"/>
              <a:t>inverse of </a:t>
            </a:r>
            <a:r>
              <a:rPr lang="en-US" sz="2000" b="1" i="1" dirty="0" smtClean="0">
                <a:latin typeface="Times New Roman" pitchFamily="18" charset="0"/>
              </a:rPr>
              <a:t>e</a:t>
            </a:r>
            <a:r>
              <a:rPr lang="en-US" sz="2000" dirty="0" smtClean="0"/>
              <a:t> in </a:t>
            </a:r>
            <a:r>
              <a:rPr lang="en-US" sz="2000" b="1" i="1" dirty="0" err="1" smtClean="0">
                <a:latin typeface="Times New Roman" pitchFamily="18" charset="0"/>
              </a:rPr>
              <a:t>Z</a:t>
            </a:r>
            <a:r>
              <a:rPr lang="en-US" sz="2000" b="1" baseline="-25000" dirty="0" err="1" smtClean="0">
                <a:latin typeface="Symbol" pitchFamily="18" charset="2"/>
              </a:rPr>
              <a:t>f</a:t>
            </a:r>
            <a:r>
              <a:rPr lang="en-US" sz="2000" baseline="-25000" dirty="0" smtClean="0">
                <a:latin typeface="Times New Roman" pitchFamily="18" charset="0"/>
              </a:rPr>
              <a:t>(</a:t>
            </a:r>
            <a:r>
              <a:rPr lang="en-US" sz="2000" b="1" i="1" baseline="-25000" dirty="0" smtClean="0">
                <a:latin typeface="Times New Roman" pitchFamily="18" charset="0"/>
              </a:rPr>
              <a:t>n</a:t>
            </a:r>
            <a:r>
              <a:rPr lang="en-US" sz="2000" baseline="-25000" dirty="0" smtClean="0">
                <a:latin typeface="Times New Roman" pitchFamily="18" charset="0"/>
              </a:rPr>
              <a:t>)</a:t>
            </a:r>
            <a:endParaRPr lang="en-US" sz="2000" dirty="0" smtClean="0">
              <a:latin typeface="Times New Roman" pitchFamily="18" charset="0"/>
            </a:endParaRPr>
          </a:p>
          <a:p>
            <a:pPr marL="228600" indent="-228600" eaLnBrk="1" hangingPunct="1">
              <a:lnSpc>
                <a:spcPct val="90000"/>
              </a:lnSpc>
            </a:pPr>
            <a:r>
              <a:rPr lang="en-US" sz="2400" dirty="0" smtClean="0"/>
              <a:t>Keys:</a:t>
            </a:r>
          </a:p>
          <a:p>
            <a:pPr marL="571500" lvl="1" indent="-171450" eaLnBrk="1" hangingPunct="1">
              <a:lnSpc>
                <a:spcPct val="90000"/>
              </a:lnSpc>
            </a:pPr>
            <a:r>
              <a:rPr lang="en-US" sz="2000" dirty="0" smtClean="0"/>
              <a:t>Public key: </a:t>
            </a:r>
            <a:r>
              <a:rPr lang="en-US" sz="2000" b="1" i="1" dirty="0" smtClean="0">
                <a:latin typeface="Times New Roman" pitchFamily="18" charset="0"/>
              </a:rPr>
              <a:t>K</a:t>
            </a:r>
            <a:r>
              <a:rPr lang="en-US" sz="2000" b="1" i="1" baseline="-25000" dirty="0" smtClean="0">
                <a:latin typeface="Times New Roman" pitchFamily="18" charset="0"/>
              </a:rPr>
              <a:t>E</a:t>
            </a:r>
            <a:r>
              <a:rPr lang="en-US" sz="2000" dirty="0" smtClean="0">
                <a:latin typeface="Symbol" pitchFamily="18" charset="2"/>
              </a:rPr>
              <a:t> = 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i="1" dirty="0" smtClean="0">
                <a:latin typeface="Times New Roman" pitchFamily="18" charset="0"/>
              </a:rPr>
              <a:t>n</a:t>
            </a:r>
            <a:r>
              <a:rPr lang="en-US" sz="2000" b="1" dirty="0" smtClean="0">
                <a:latin typeface="Times New Roman" pitchFamily="18" charset="0"/>
              </a:rPr>
              <a:t>, </a:t>
            </a:r>
            <a:r>
              <a:rPr lang="en-US" sz="2000" b="1" i="1" dirty="0" smtClean="0">
                <a:latin typeface="Times New Roman" pitchFamily="18" charset="0"/>
              </a:rPr>
              <a:t>e</a:t>
            </a:r>
            <a:r>
              <a:rPr lang="en-US" sz="2000" dirty="0" smtClean="0">
                <a:latin typeface="Times New Roman" pitchFamily="18" charset="0"/>
              </a:rPr>
              <a:t>)</a:t>
            </a:r>
          </a:p>
          <a:p>
            <a:pPr marL="571500" lvl="1" indent="-171450" eaLnBrk="1" hangingPunct="1">
              <a:lnSpc>
                <a:spcPct val="90000"/>
              </a:lnSpc>
            </a:pPr>
            <a:r>
              <a:rPr lang="en-US" sz="2000" dirty="0" smtClean="0"/>
              <a:t>Private key: </a:t>
            </a:r>
            <a:r>
              <a:rPr lang="en-US" sz="2000" b="1" i="1" dirty="0" smtClean="0">
                <a:latin typeface="Times New Roman" pitchFamily="18" charset="0"/>
              </a:rPr>
              <a:t>K</a:t>
            </a:r>
            <a:r>
              <a:rPr lang="en-US" sz="2000" b="1" i="1" baseline="-25000" dirty="0" smtClean="0">
                <a:latin typeface="Times New Roman" pitchFamily="18" charset="0"/>
              </a:rPr>
              <a:t>D</a:t>
            </a:r>
            <a:r>
              <a:rPr lang="en-US" sz="2000" dirty="0" smtClean="0">
                <a:latin typeface="Symbol" pitchFamily="18" charset="2"/>
              </a:rPr>
              <a:t> = </a:t>
            </a:r>
            <a:r>
              <a:rPr lang="en-US" sz="2000" b="1" i="1" dirty="0" smtClean="0">
                <a:latin typeface="Times New Roman" pitchFamily="18" charset="0"/>
              </a:rPr>
              <a:t>d</a:t>
            </a:r>
            <a:endParaRPr lang="en-US" sz="2000" i="1" dirty="0" smtClean="0"/>
          </a:p>
          <a:p>
            <a:pPr marL="228600" indent="-228600" eaLnBrk="1" hangingPunct="1">
              <a:lnSpc>
                <a:spcPct val="90000"/>
              </a:lnSpc>
            </a:pPr>
            <a:r>
              <a:rPr lang="en-US" sz="2400" dirty="0" smtClean="0"/>
              <a:t>Encryption:</a:t>
            </a:r>
          </a:p>
          <a:p>
            <a:pPr marL="571500" lvl="1" indent="-171450" eaLnBrk="1" hangingPunct="1">
              <a:lnSpc>
                <a:spcPct val="90000"/>
              </a:lnSpc>
            </a:pPr>
            <a:r>
              <a:rPr lang="en-US" sz="2000" dirty="0" smtClean="0"/>
              <a:t>Plaintext </a:t>
            </a:r>
            <a:r>
              <a:rPr lang="en-US" sz="2000" b="1" i="1" dirty="0" smtClean="0">
                <a:latin typeface="Times New Roman" pitchFamily="18" charset="0"/>
              </a:rPr>
              <a:t>M</a:t>
            </a:r>
            <a:r>
              <a:rPr lang="en-US" sz="2000" dirty="0" smtClean="0"/>
              <a:t> in </a:t>
            </a:r>
            <a:r>
              <a:rPr lang="en-US" sz="2000" b="1" i="1" dirty="0" smtClean="0">
                <a:latin typeface="Times New Roman" pitchFamily="18" charset="0"/>
              </a:rPr>
              <a:t>Z</a:t>
            </a:r>
            <a:r>
              <a:rPr lang="en-US" sz="2000" b="1" i="1" baseline="-25000" dirty="0" smtClean="0">
                <a:latin typeface="Times New Roman" pitchFamily="18" charset="0"/>
              </a:rPr>
              <a:t>n</a:t>
            </a:r>
            <a:endParaRPr lang="en-US" sz="2000" dirty="0" smtClean="0"/>
          </a:p>
          <a:p>
            <a:pPr marL="571500" lvl="1" indent="-171450" eaLnBrk="1" hangingPunct="1">
              <a:lnSpc>
                <a:spcPct val="90000"/>
              </a:lnSpc>
            </a:pPr>
            <a:r>
              <a:rPr lang="en-US" sz="2000" b="1" i="1" dirty="0" smtClean="0">
                <a:latin typeface="Times New Roman" pitchFamily="18" charset="0"/>
              </a:rPr>
              <a:t>C</a:t>
            </a:r>
            <a:r>
              <a:rPr lang="en-US" sz="2000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=</a:t>
            </a:r>
            <a:r>
              <a:rPr lang="en-US" sz="2000" i="1" dirty="0" smtClean="0">
                <a:latin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</a:rPr>
              <a:t>M</a:t>
            </a:r>
            <a:r>
              <a:rPr lang="en-US" sz="2000" b="1" i="1" baseline="30000" dirty="0" smtClean="0">
                <a:latin typeface="Times New Roman" pitchFamily="18" charset="0"/>
              </a:rPr>
              <a:t>e</a:t>
            </a:r>
            <a:r>
              <a:rPr lang="en-US" sz="2000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mod</a:t>
            </a:r>
            <a:r>
              <a:rPr lang="en-US" sz="2000" i="1" dirty="0" smtClean="0">
                <a:latin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</a:rPr>
              <a:t>n</a:t>
            </a:r>
          </a:p>
          <a:p>
            <a:pPr marL="228600" indent="-228600" eaLnBrk="1" hangingPunct="1">
              <a:lnSpc>
                <a:spcPct val="90000"/>
              </a:lnSpc>
            </a:pPr>
            <a:r>
              <a:rPr lang="en-US" sz="2400" dirty="0" smtClean="0"/>
              <a:t>Decryption:</a:t>
            </a:r>
          </a:p>
          <a:p>
            <a:pPr marL="571500" lvl="1" indent="-171450" eaLnBrk="1" hangingPunct="1">
              <a:lnSpc>
                <a:spcPct val="90000"/>
              </a:lnSpc>
            </a:pPr>
            <a:r>
              <a:rPr lang="en-US" sz="2000" b="1" i="1" dirty="0" smtClean="0">
                <a:latin typeface="Times New Roman" pitchFamily="18" charset="0"/>
              </a:rPr>
              <a:t>M</a:t>
            </a:r>
            <a:r>
              <a:rPr lang="en-US" sz="2000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=</a:t>
            </a:r>
            <a:r>
              <a:rPr lang="en-US" sz="2000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C</a:t>
            </a:r>
            <a:r>
              <a:rPr lang="en-US" sz="2000" b="1" i="1" baseline="30000" dirty="0" err="1" smtClean="0">
                <a:latin typeface="Times New Roman" pitchFamily="18" charset="0"/>
              </a:rPr>
              <a:t>d</a:t>
            </a:r>
            <a:r>
              <a:rPr lang="en-US" sz="2000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mod</a:t>
            </a:r>
            <a:r>
              <a:rPr lang="en-US" sz="2000" i="1" dirty="0" smtClean="0">
                <a:latin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</a:rPr>
              <a:t>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572000" y="1676400"/>
            <a:ext cx="4038600" cy="4495800"/>
          </a:xfrm>
        </p:spPr>
        <p:txBody>
          <a:bodyPr>
            <a:normAutofit lnSpcReduction="10000"/>
          </a:bodyPr>
          <a:lstStyle/>
          <a:p>
            <a:pPr marL="228600" indent="-228600">
              <a:lnSpc>
                <a:spcPct val="90000"/>
              </a:lnSpc>
              <a:buClr>
                <a:schemeClr val="tx1"/>
              </a:buClr>
              <a:buSzPct val="110000"/>
            </a:pPr>
            <a:r>
              <a:rPr lang="en-US" dirty="0" smtClean="0"/>
              <a:t>Example</a:t>
            </a:r>
          </a:p>
          <a:p>
            <a:pPr marL="628650" lvl="1" indent="-228600">
              <a:lnSpc>
                <a:spcPct val="90000"/>
              </a:lnSpc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dirty="0" smtClean="0"/>
              <a:t>Setup: </a:t>
            </a:r>
          </a:p>
          <a:p>
            <a:pPr marL="971550" lvl="2" indent="-171450">
              <a:lnSpc>
                <a:spcPct val="90000"/>
              </a:lnSpc>
              <a:buClr>
                <a:schemeClr val="tx1"/>
              </a:buClr>
              <a:buSzPct val="95000"/>
              <a:buFont typeface="Wingdings" pitchFamily="2" charset="2"/>
              <a:buChar char="w"/>
            </a:pPr>
            <a:r>
              <a:rPr lang="en-US" sz="1800" b="1" i="1" dirty="0" smtClean="0">
                <a:latin typeface="Times New Roman" pitchFamily="18" charset="0"/>
              </a:rPr>
              <a:t>p</a:t>
            </a:r>
            <a:r>
              <a:rPr lang="en-US" sz="1800" dirty="0" smtClean="0">
                <a:latin typeface="Symbol" pitchFamily="18" charset="2"/>
              </a:rPr>
              <a:t> = </a:t>
            </a:r>
            <a:r>
              <a:rPr lang="en-US" sz="1800" dirty="0" smtClean="0">
                <a:latin typeface="Times New Roman" pitchFamily="18" charset="0"/>
              </a:rPr>
              <a:t>7,  </a:t>
            </a:r>
            <a:r>
              <a:rPr lang="en-US" sz="1800" b="1" i="1" dirty="0" smtClean="0">
                <a:latin typeface="Times New Roman" pitchFamily="18" charset="0"/>
              </a:rPr>
              <a:t>q</a:t>
            </a:r>
            <a:r>
              <a:rPr lang="en-US" sz="1800" dirty="0" smtClean="0">
                <a:latin typeface="Symbol" pitchFamily="18" charset="2"/>
              </a:rPr>
              <a:t> = </a:t>
            </a:r>
            <a:r>
              <a:rPr lang="en-US" sz="1800" dirty="0" smtClean="0">
                <a:latin typeface="Times New Roman" pitchFamily="18" charset="0"/>
              </a:rPr>
              <a:t>17</a:t>
            </a:r>
          </a:p>
          <a:p>
            <a:pPr marL="971550" lvl="2" indent="-171450">
              <a:lnSpc>
                <a:spcPct val="90000"/>
              </a:lnSpc>
              <a:buClr>
                <a:schemeClr val="tx1"/>
              </a:buClr>
              <a:buSzPct val="95000"/>
              <a:buFont typeface="Wingdings" pitchFamily="2" charset="2"/>
              <a:buChar char="w"/>
            </a:pPr>
            <a:r>
              <a:rPr lang="en-US" sz="1800" b="1" i="1" dirty="0" smtClean="0">
                <a:latin typeface="Times New Roman" pitchFamily="18" charset="0"/>
              </a:rPr>
              <a:t>n</a:t>
            </a:r>
            <a:r>
              <a:rPr lang="en-US" sz="1800" dirty="0" smtClean="0">
                <a:latin typeface="Symbol" pitchFamily="18" charset="2"/>
              </a:rPr>
              <a:t> = </a:t>
            </a:r>
            <a:r>
              <a:rPr lang="en-US" sz="1800" dirty="0" smtClean="0">
                <a:latin typeface="Times New Roman" pitchFamily="18" charset="0"/>
              </a:rPr>
              <a:t>7</a:t>
            </a:r>
            <a:r>
              <a:rPr lang="en-US" sz="1800" dirty="0" smtClean="0">
                <a:latin typeface="Symbol" pitchFamily="18" charset="2"/>
                <a:sym typeface="Symbol" pitchFamily="18" charset="2"/>
              </a:rPr>
              <a:t></a:t>
            </a:r>
            <a:r>
              <a:rPr lang="en-US" sz="1800" dirty="0" smtClean="0">
                <a:latin typeface="Times New Roman" pitchFamily="18" charset="0"/>
              </a:rPr>
              <a:t>17</a:t>
            </a:r>
            <a:r>
              <a:rPr lang="en-US" sz="1800" dirty="0" smtClean="0">
                <a:latin typeface="Symbol" pitchFamily="18" charset="2"/>
              </a:rPr>
              <a:t> = </a:t>
            </a:r>
            <a:r>
              <a:rPr lang="en-US" sz="1800" dirty="0" smtClean="0">
                <a:latin typeface="Times New Roman" pitchFamily="18" charset="0"/>
              </a:rPr>
              <a:t>119</a:t>
            </a:r>
          </a:p>
          <a:p>
            <a:pPr marL="971550" lvl="2" indent="-171450">
              <a:lnSpc>
                <a:spcPct val="90000"/>
              </a:lnSpc>
              <a:buClr>
                <a:schemeClr val="tx1"/>
              </a:buClr>
              <a:buSzPct val="95000"/>
              <a:buFont typeface="Wingdings" pitchFamily="2" charset="2"/>
              <a:buChar char="w"/>
            </a:pPr>
            <a:r>
              <a:rPr lang="en-US" sz="1800" b="1" dirty="0" smtClean="0">
                <a:latin typeface="Symbol" pitchFamily="18" charset="2"/>
              </a:rPr>
              <a:t>f</a:t>
            </a:r>
            <a:r>
              <a:rPr lang="en-US" sz="1800" dirty="0" smtClean="0">
                <a:latin typeface="Times New Roman" pitchFamily="18" charset="0"/>
              </a:rPr>
              <a:t>(</a:t>
            </a:r>
            <a:r>
              <a:rPr lang="en-US" sz="1800" b="1" i="1" dirty="0" smtClean="0">
                <a:latin typeface="Times New Roman" pitchFamily="18" charset="0"/>
              </a:rPr>
              <a:t>n</a:t>
            </a:r>
            <a:r>
              <a:rPr lang="en-US" sz="1800" dirty="0" smtClean="0">
                <a:latin typeface="Times New Roman" pitchFamily="18" charset="0"/>
              </a:rPr>
              <a:t>)</a:t>
            </a:r>
            <a:r>
              <a:rPr lang="en-US" sz="1800" dirty="0" smtClean="0">
                <a:latin typeface="Symbol" pitchFamily="18" charset="2"/>
              </a:rPr>
              <a:t> = </a:t>
            </a:r>
            <a:r>
              <a:rPr lang="en-US" sz="1800" dirty="0" smtClean="0">
                <a:latin typeface="Times New Roman" pitchFamily="18" charset="0"/>
              </a:rPr>
              <a:t>6</a:t>
            </a:r>
            <a:r>
              <a:rPr lang="en-US" sz="1800" dirty="0" smtClean="0">
                <a:latin typeface="Symbol" pitchFamily="18" charset="2"/>
                <a:sym typeface="Symbol" pitchFamily="18" charset="2"/>
              </a:rPr>
              <a:t></a:t>
            </a:r>
            <a:r>
              <a:rPr lang="en-US" sz="1800" dirty="0" smtClean="0">
                <a:latin typeface="Times New Roman" pitchFamily="18" charset="0"/>
              </a:rPr>
              <a:t>16</a:t>
            </a:r>
            <a:r>
              <a:rPr lang="en-US" sz="1800" dirty="0" smtClean="0">
                <a:latin typeface="Symbol" pitchFamily="18" charset="2"/>
              </a:rPr>
              <a:t> = </a:t>
            </a:r>
            <a:r>
              <a:rPr lang="en-US" sz="1800" dirty="0" smtClean="0">
                <a:latin typeface="Times New Roman" pitchFamily="18" charset="0"/>
              </a:rPr>
              <a:t>96 </a:t>
            </a:r>
          </a:p>
          <a:p>
            <a:pPr marL="971550" lvl="2" indent="-171450">
              <a:lnSpc>
                <a:spcPct val="90000"/>
              </a:lnSpc>
              <a:buClr>
                <a:schemeClr val="tx1"/>
              </a:buClr>
              <a:buSzPct val="95000"/>
              <a:buFont typeface="Wingdings" pitchFamily="2" charset="2"/>
              <a:buChar char="w"/>
            </a:pPr>
            <a:r>
              <a:rPr lang="en-US" sz="1800" b="1" i="1" dirty="0" smtClean="0">
                <a:latin typeface="Times New Roman" pitchFamily="18" charset="0"/>
              </a:rPr>
              <a:t>e</a:t>
            </a:r>
            <a:r>
              <a:rPr lang="en-US" sz="1800" dirty="0" smtClean="0">
                <a:latin typeface="Symbol" pitchFamily="18" charset="2"/>
              </a:rPr>
              <a:t> = </a:t>
            </a:r>
            <a:r>
              <a:rPr lang="en-US" sz="1800" dirty="0" smtClean="0">
                <a:latin typeface="Times New Roman" pitchFamily="18" charset="0"/>
              </a:rPr>
              <a:t>5</a:t>
            </a:r>
          </a:p>
          <a:p>
            <a:pPr marL="971550" lvl="2" indent="-171450">
              <a:lnSpc>
                <a:spcPct val="90000"/>
              </a:lnSpc>
              <a:buClr>
                <a:schemeClr val="tx1"/>
              </a:buClr>
              <a:buSzPct val="95000"/>
              <a:buFont typeface="Wingdings" pitchFamily="2" charset="2"/>
              <a:buChar char="w"/>
            </a:pPr>
            <a:r>
              <a:rPr lang="en-US" sz="1800" b="1" i="1" dirty="0" smtClean="0">
                <a:latin typeface="Times New Roman" pitchFamily="18" charset="0"/>
              </a:rPr>
              <a:t>d</a:t>
            </a:r>
            <a:r>
              <a:rPr lang="en-US" sz="1800" dirty="0" smtClean="0">
                <a:latin typeface="Symbol" pitchFamily="18" charset="2"/>
              </a:rPr>
              <a:t> = </a:t>
            </a:r>
            <a:r>
              <a:rPr lang="en-US" sz="1800" dirty="0" smtClean="0">
                <a:latin typeface="Times New Roman" pitchFamily="18" charset="0"/>
              </a:rPr>
              <a:t>77</a:t>
            </a:r>
          </a:p>
          <a:p>
            <a:pPr marL="628650" lvl="1" indent="-228600">
              <a:lnSpc>
                <a:spcPct val="90000"/>
              </a:lnSpc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dirty="0" smtClean="0"/>
              <a:t>Keys:</a:t>
            </a:r>
          </a:p>
          <a:p>
            <a:pPr marL="971550" lvl="2" indent="-171450">
              <a:lnSpc>
                <a:spcPct val="90000"/>
              </a:lnSpc>
              <a:buClr>
                <a:schemeClr val="tx1"/>
              </a:buClr>
              <a:buSzPct val="95000"/>
              <a:buFont typeface="Wingdings" pitchFamily="2" charset="2"/>
              <a:buChar char="w"/>
            </a:pPr>
            <a:r>
              <a:rPr lang="en-US" sz="1800" dirty="0" smtClean="0"/>
              <a:t>public key: </a:t>
            </a:r>
            <a:r>
              <a:rPr lang="en-US" sz="1800" dirty="0" smtClean="0">
                <a:latin typeface="Times New Roman" pitchFamily="18" charset="0"/>
              </a:rPr>
              <a:t>(119, 5)</a:t>
            </a:r>
            <a:endParaRPr lang="en-US" sz="1800" dirty="0" smtClean="0"/>
          </a:p>
          <a:p>
            <a:pPr marL="971550" lvl="2" indent="-171450">
              <a:lnSpc>
                <a:spcPct val="90000"/>
              </a:lnSpc>
              <a:buClr>
                <a:schemeClr val="tx1"/>
              </a:buClr>
              <a:buSzPct val="95000"/>
              <a:buFont typeface="Wingdings" pitchFamily="2" charset="2"/>
              <a:buChar char="w"/>
            </a:pPr>
            <a:r>
              <a:rPr lang="en-US" sz="1800" dirty="0" smtClean="0"/>
              <a:t>private key: </a:t>
            </a:r>
            <a:r>
              <a:rPr lang="en-US" sz="1800" dirty="0" smtClean="0">
                <a:latin typeface="Times New Roman" pitchFamily="18" charset="0"/>
              </a:rPr>
              <a:t>77</a:t>
            </a:r>
            <a:endParaRPr lang="en-US" sz="1800" dirty="0" smtClean="0"/>
          </a:p>
          <a:p>
            <a:pPr marL="628650" lvl="1" indent="-228600">
              <a:lnSpc>
                <a:spcPct val="90000"/>
              </a:lnSpc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dirty="0" smtClean="0"/>
              <a:t>Encryption:</a:t>
            </a:r>
          </a:p>
          <a:p>
            <a:pPr marL="971550" lvl="2" indent="-171450">
              <a:lnSpc>
                <a:spcPct val="90000"/>
              </a:lnSpc>
              <a:buClr>
                <a:schemeClr val="tx1"/>
              </a:buClr>
              <a:buSzPct val="95000"/>
              <a:buFont typeface="Wingdings" pitchFamily="2" charset="2"/>
              <a:buChar char="w"/>
            </a:pPr>
            <a:r>
              <a:rPr lang="en-US" sz="1800" b="1" i="1" dirty="0" smtClean="0">
                <a:latin typeface="Times New Roman" pitchFamily="18" charset="0"/>
              </a:rPr>
              <a:t>M</a:t>
            </a:r>
            <a:r>
              <a:rPr lang="en-US" sz="1800" dirty="0" smtClean="0">
                <a:latin typeface="Symbol" pitchFamily="18" charset="2"/>
              </a:rPr>
              <a:t> = </a:t>
            </a:r>
            <a:r>
              <a:rPr lang="en-US" sz="1800" dirty="0" smtClean="0">
                <a:latin typeface="Times New Roman" pitchFamily="18" charset="0"/>
              </a:rPr>
              <a:t>19</a:t>
            </a:r>
            <a:endParaRPr lang="en-US" sz="1800" dirty="0" smtClean="0"/>
          </a:p>
          <a:p>
            <a:pPr marL="971550" lvl="2" indent="-171450">
              <a:lnSpc>
                <a:spcPct val="90000"/>
              </a:lnSpc>
              <a:buClr>
                <a:schemeClr val="tx1"/>
              </a:buClr>
              <a:buSzPct val="95000"/>
              <a:buFont typeface="Wingdings" pitchFamily="2" charset="2"/>
              <a:buChar char="w"/>
            </a:pPr>
            <a:r>
              <a:rPr lang="en-US" sz="1800" b="1" i="1" dirty="0" smtClean="0">
                <a:latin typeface="Times New Roman" pitchFamily="18" charset="0"/>
              </a:rPr>
              <a:t>C</a:t>
            </a:r>
            <a:r>
              <a:rPr lang="en-US" sz="1800" dirty="0" smtClean="0">
                <a:latin typeface="Symbol" pitchFamily="18" charset="2"/>
              </a:rPr>
              <a:t> = </a:t>
            </a:r>
            <a:r>
              <a:rPr lang="en-US" sz="1800" dirty="0" smtClean="0">
                <a:latin typeface="Times New Roman" pitchFamily="18" charset="0"/>
              </a:rPr>
              <a:t>19</a:t>
            </a:r>
            <a:r>
              <a:rPr lang="en-US" sz="1800" baseline="30000" dirty="0" smtClean="0">
                <a:latin typeface="Times New Roman" pitchFamily="18" charset="0"/>
              </a:rPr>
              <a:t>5</a:t>
            </a:r>
            <a:r>
              <a:rPr lang="en-US" sz="1800" dirty="0" smtClean="0">
                <a:latin typeface="Times New Roman" pitchFamily="18" charset="0"/>
              </a:rPr>
              <a:t> mod 119 = 66</a:t>
            </a:r>
          </a:p>
          <a:p>
            <a:pPr marL="628650" lvl="1" indent="-228600">
              <a:lnSpc>
                <a:spcPct val="90000"/>
              </a:lnSpc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dirty="0" smtClean="0"/>
              <a:t>Decryption:</a:t>
            </a:r>
          </a:p>
          <a:p>
            <a:pPr marL="971550" lvl="2" indent="-171450">
              <a:lnSpc>
                <a:spcPct val="90000"/>
              </a:lnSpc>
              <a:buClr>
                <a:schemeClr val="tx1"/>
              </a:buClr>
              <a:buSzPct val="95000"/>
              <a:buFont typeface="Wingdings" pitchFamily="2" charset="2"/>
              <a:buChar char="w"/>
            </a:pPr>
            <a:r>
              <a:rPr lang="en-US" sz="1800" b="1" i="1" dirty="0" smtClean="0">
                <a:latin typeface="Times New Roman" pitchFamily="18" charset="0"/>
              </a:rPr>
              <a:t>C</a:t>
            </a:r>
            <a:r>
              <a:rPr lang="en-US" sz="1800" dirty="0" smtClean="0">
                <a:latin typeface="Symbol" pitchFamily="18" charset="2"/>
              </a:rPr>
              <a:t> = </a:t>
            </a:r>
            <a:r>
              <a:rPr lang="en-US" sz="1800" dirty="0" smtClean="0">
                <a:latin typeface="Times New Roman" pitchFamily="18" charset="0"/>
              </a:rPr>
              <a:t>66</a:t>
            </a:r>
            <a:r>
              <a:rPr lang="en-US" sz="1800" baseline="30000" dirty="0" smtClean="0">
                <a:latin typeface="Times New Roman" pitchFamily="18" charset="0"/>
              </a:rPr>
              <a:t>77</a:t>
            </a:r>
            <a:r>
              <a:rPr lang="en-US" sz="1800" dirty="0" smtClean="0">
                <a:latin typeface="Times New Roman" pitchFamily="18" charset="0"/>
              </a:rPr>
              <a:t> mod 119 = 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Complete RSA Example</a:t>
            </a:r>
          </a:p>
        </p:txBody>
      </p:sp>
      <p:sp>
        <p:nvSpPr>
          <p:cNvPr id="1031" name="Rectangle 1029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</a:pPr>
            <a:r>
              <a:rPr lang="en-US" sz="2400" dirty="0" smtClean="0"/>
              <a:t>Setup: </a:t>
            </a:r>
          </a:p>
          <a:p>
            <a:pPr marL="571500" lvl="1" indent="-171450" eaLnBrk="1" hangingPunct="1">
              <a:lnSpc>
                <a:spcPct val="90000"/>
              </a:lnSpc>
            </a:pPr>
            <a:r>
              <a:rPr lang="en-US" sz="2000" b="1" i="1" dirty="0" smtClean="0">
                <a:latin typeface="Times New Roman" pitchFamily="18" charset="0"/>
              </a:rPr>
              <a:t>p</a:t>
            </a:r>
            <a:r>
              <a:rPr lang="en-US" sz="2000" dirty="0" smtClean="0">
                <a:latin typeface="Symbol" pitchFamily="18" charset="2"/>
              </a:rPr>
              <a:t> = </a:t>
            </a:r>
            <a:r>
              <a:rPr lang="en-US" sz="2000" dirty="0" smtClean="0">
                <a:latin typeface="Times New Roman" pitchFamily="18" charset="0"/>
              </a:rPr>
              <a:t>5, </a:t>
            </a:r>
            <a:r>
              <a:rPr lang="en-US" sz="2000" b="1" i="1" dirty="0" smtClean="0">
                <a:latin typeface="Times New Roman" pitchFamily="18" charset="0"/>
              </a:rPr>
              <a:t>q</a:t>
            </a:r>
            <a:r>
              <a:rPr lang="en-US" sz="2000" dirty="0" smtClean="0">
                <a:latin typeface="Symbol" pitchFamily="18" charset="2"/>
              </a:rPr>
              <a:t> = </a:t>
            </a:r>
            <a:r>
              <a:rPr lang="en-US" sz="2000" dirty="0" smtClean="0">
                <a:latin typeface="Times New Roman" pitchFamily="18" charset="0"/>
              </a:rPr>
              <a:t>11</a:t>
            </a:r>
          </a:p>
          <a:p>
            <a:pPr marL="571500" lvl="1" indent="-171450" eaLnBrk="1" hangingPunct="1">
              <a:lnSpc>
                <a:spcPct val="90000"/>
              </a:lnSpc>
            </a:pPr>
            <a:r>
              <a:rPr lang="en-US" sz="2000" b="1" i="1" dirty="0" smtClean="0">
                <a:latin typeface="Times New Roman" pitchFamily="18" charset="0"/>
              </a:rPr>
              <a:t>n</a:t>
            </a:r>
            <a:r>
              <a:rPr lang="en-US" sz="2000" dirty="0" smtClean="0">
                <a:latin typeface="Symbol" pitchFamily="18" charset="2"/>
              </a:rPr>
              <a:t> = </a:t>
            </a:r>
            <a:r>
              <a:rPr lang="en-US" sz="2000" dirty="0" smtClean="0">
                <a:latin typeface="Times New Roman" pitchFamily="18" charset="0"/>
              </a:rPr>
              <a:t>5</a:t>
            </a:r>
            <a:r>
              <a:rPr lang="en-US" sz="2000" dirty="0" smtClean="0">
                <a:latin typeface="Symbol" pitchFamily="18" charset="2"/>
                <a:sym typeface="Symbol" pitchFamily="18" charset="2"/>
              </a:rPr>
              <a:t></a:t>
            </a:r>
            <a:r>
              <a:rPr lang="en-US" sz="2000" dirty="0" smtClean="0">
                <a:latin typeface="Times New Roman" pitchFamily="18" charset="0"/>
              </a:rPr>
              <a:t>11</a:t>
            </a:r>
            <a:r>
              <a:rPr lang="en-US" sz="2000" dirty="0" smtClean="0">
                <a:latin typeface="Symbol" pitchFamily="18" charset="2"/>
              </a:rPr>
              <a:t> = </a:t>
            </a:r>
            <a:r>
              <a:rPr lang="en-US" sz="2000" dirty="0" smtClean="0">
                <a:latin typeface="Times New Roman" pitchFamily="18" charset="0"/>
              </a:rPr>
              <a:t>55</a:t>
            </a:r>
          </a:p>
          <a:p>
            <a:pPr marL="571500" lvl="1" indent="-171450" eaLnBrk="1" hangingPunct="1">
              <a:lnSpc>
                <a:spcPct val="90000"/>
              </a:lnSpc>
            </a:pPr>
            <a:r>
              <a:rPr lang="en-US" sz="2000" b="1" dirty="0" smtClean="0">
                <a:latin typeface="Symbol" pitchFamily="18" charset="2"/>
              </a:rPr>
              <a:t>f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i="1" dirty="0" smtClean="0">
                <a:latin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</a:rPr>
              <a:t>)</a:t>
            </a:r>
            <a:r>
              <a:rPr lang="en-US" sz="2000" dirty="0" smtClean="0">
                <a:latin typeface="Symbol" pitchFamily="18" charset="2"/>
              </a:rPr>
              <a:t> = </a:t>
            </a:r>
            <a:r>
              <a:rPr lang="en-US" sz="2000" dirty="0" smtClean="0">
                <a:latin typeface="Times New Roman" pitchFamily="18" charset="0"/>
              </a:rPr>
              <a:t>4</a:t>
            </a:r>
            <a:r>
              <a:rPr lang="en-US" sz="2000" dirty="0" smtClean="0">
                <a:latin typeface="Symbol" pitchFamily="18" charset="2"/>
                <a:sym typeface="Symbol" pitchFamily="18" charset="2"/>
              </a:rPr>
              <a:t></a:t>
            </a:r>
            <a:r>
              <a:rPr lang="en-US" sz="2000" dirty="0" smtClean="0">
                <a:latin typeface="Times New Roman" pitchFamily="18" charset="0"/>
              </a:rPr>
              <a:t>10</a:t>
            </a:r>
            <a:r>
              <a:rPr lang="en-US" sz="2000" dirty="0" smtClean="0">
                <a:latin typeface="Symbol" pitchFamily="18" charset="2"/>
              </a:rPr>
              <a:t> = </a:t>
            </a:r>
            <a:r>
              <a:rPr lang="en-US" sz="2000" dirty="0" smtClean="0">
                <a:latin typeface="Times New Roman" pitchFamily="18" charset="0"/>
              </a:rPr>
              <a:t>40 </a:t>
            </a:r>
          </a:p>
          <a:p>
            <a:pPr marL="571500" lvl="1" indent="-171450" eaLnBrk="1" hangingPunct="1">
              <a:lnSpc>
                <a:spcPct val="90000"/>
              </a:lnSpc>
            </a:pPr>
            <a:r>
              <a:rPr lang="en-US" sz="2000" b="1" i="1" dirty="0" smtClean="0">
                <a:latin typeface="Times New Roman" pitchFamily="18" charset="0"/>
              </a:rPr>
              <a:t>e</a:t>
            </a:r>
            <a:r>
              <a:rPr lang="en-US" sz="2000" dirty="0" smtClean="0">
                <a:latin typeface="Symbol" pitchFamily="18" charset="2"/>
              </a:rPr>
              <a:t> = </a:t>
            </a:r>
            <a:r>
              <a:rPr lang="en-US" sz="2000" dirty="0" smtClean="0">
                <a:latin typeface="Times New Roman" pitchFamily="18" charset="0"/>
              </a:rPr>
              <a:t>3</a:t>
            </a:r>
          </a:p>
          <a:p>
            <a:pPr marL="571500" lvl="1" indent="-171450" eaLnBrk="1" hangingPunct="1">
              <a:lnSpc>
                <a:spcPct val="90000"/>
              </a:lnSpc>
            </a:pPr>
            <a:r>
              <a:rPr lang="en-US" sz="2000" b="1" i="1" dirty="0" smtClean="0">
                <a:latin typeface="Times New Roman" pitchFamily="18" charset="0"/>
              </a:rPr>
              <a:t>d</a:t>
            </a:r>
            <a:r>
              <a:rPr lang="en-US" sz="2000" dirty="0" smtClean="0">
                <a:latin typeface="Symbol" pitchFamily="18" charset="2"/>
              </a:rPr>
              <a:t> = </a:t>
            </a:r>
            <a:r>
              <a:rPr lang="en-US" sz="2000" dirty="0" smtClean="0">
                <a:latin typeface="Times New Roman" pitchFamily="18" charset="0"/>
              </a:rPr>
              <a:t>27</a:t>
            </a:r>
            <a:r>
              <a:rPr lang="en-US" sz="2000" dirty="0" smtClean="0">
                <a:latin typeface="Symbol" pitchFamily="18" charset="2"/>
              </a:rPr>
              <a:t> (</a:t>
            </a:r>
            <a:r>
              <a:rPr lang="en-US" sz="2000" dirty="0" smtClean="0">
                <a:latin typeface="Times New Roman" pitchFamily="18" charset="0"/>
              </a:rPr>
              <a:t>3</a:t>
            </a:r>
            <a:r>
              <a:rPr lang="en-US" sz="2000" dirty="0" smtClean="0">
                <a:latin typeface="Symbol" pitchFamily="18" charset="2"/>
                <a:sym typeface="Symbol" pitchFamily="18" charset="2"/>
              </a:rPr>
              <a:t></a:t>
            </a:r>
            <a:r>
              <a:rPr lang="en-US" sz="2000" dirty="0" smtClean="0">
                <a:latin typeface="Times New Roman" pitchFamily="18" charset="0"/>
              </a:rPr>
              <a:t>27</a:t>
            </a:r>
            <a:r>
              <a:rPr lang="en-US" sz="2000" dirty="0" smtClean="0">
                <a:latin typeface="Symbol" pitchFamily="18" charset="2"/>
              </a:rPr>
              <a:t> = </a:t>
            </a:r>
            <a:r>
              <a:rPr lang="en-US" sz="2000" dirty="0" smtClean="0">
                <a:latin typeface="Times New Roman" pitchFamily="18" charset="0"/>
              </a:rPr>
              <a:t>81 </a:t>
            </a:r>
            <a:r>
              <a:rPr lang="en-US" sz="2000" dirty="0" smtClean="0">
                <a:latin typeface="Symbol" pitchFamily="18" charset="2"/>
              </a:rPr>
              <a:t>= </a:t>
            </a:r>
            <a:r>
              <a:rPr lang="en-US" sz="2000" dirty="0" smtClean="0">
                <a:latin typeface="Times New Roman" pitchFamily="18" charset="0"/>
              </a:rPr>
              <a:t>2</a:t>
            </a:r>
            <a:r>
              <a:rPr lang="en-US" sz="2000" dirty="0" smtClean="0">
                <a:latin typeface="Symbol" pitchFamily="18" charset="2"/>
                <a:sym typeface="Symbol" pitchFamily="18" charset="2"/>
              </a:rPr>
              <a:t></a:t>
            </a:r>
            <a:r>
              <a:rPr lang="en-US" sz="2000" dirty="0" smtClean="0">
                <a:latin typeface="Times New Roman" pitchFamily="18" charset="0"/>
              </a:rPr>
              <a:t>40 + 1)</a:t>
            </a:r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1F8D231C-C04F-4756-89C5-B7691DAAB25C}" type="datetime1">
              <a:rPr lang="en-US" smtClean="0"/>
              <a:pPr/>
              <a:t>12/1/2010</a:t>
            </a:fld>
            <a:endParaRPr lang="en-US" smtClean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Cryptography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BFB3BE-E85C-4B96-974C-192A0289DDCA}" type="slidenum">
              <a:rPr lang="en-US" smtClean="0"/>
              <a:pPr/>
              <a:t>41</a:t>
            </a:fld>
            <a:endParaRPr lang="en-US" smtClean="0"/>
          </a:p>
        </p:txBody>
      </p:sp>
      <p:graphicFrame>
        <p:nvGraphicFramePr>
          <p:cNvPr id="1026" name="Object 1028"/>
          <p:cNvGraphicFramePr>
            <a:graphicFrameLocks noChangeAspect="1"/>
          </p:cNvGraphicFramePr>
          <p:nvPr/>
        </p:nvGraphicFramePr>
        <p:xfrm>
          <a:off x="457200" y="4100513"/>
          <a:ext cx="8458200" cy="1995487"/>
        </p:xfrm>
        <a:graphic>
          <a:graphicData uri="http://schemas.openxmlformats.org/presentationml/2006/ole">
            <p:oleObj spid="_x0000_s33799" name="Worksheet" r:id="rId3" imgW="8286780" imgH="1809885" progId="Excel.Sheet.8">
              <p:embed/>
            </p:oleObj>
          </a:graphicData>
        </a:graphic>
      </p:graphicFrame>
      <p:sp>
        <p:nvSpPr>
          <p:cNvPr id="1032" name="Rectangle 1030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410200" y="1600200"/>
            <a:ext cx="2971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Encryption</a:t>
            </a:r>
          </a:p>
          <a:p>
            <a:pPr marL="628650" lvl="1" indent="-17145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</a:rPr>
              <a:t>C</a:t>
            </a:r>
            <a:r>
              <a:rPr lang="en-US" sz="2000" dirty="0">
                <a:solidFill>
                  <a:schemeClr val="tx1"/>
                </a:solidFill>
                <a:latin typeface="Symbol" pitchFamily="18" charset="2"/>
              </a:rPr>
              <a:t> = 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</a:rPr>
              <a:t>M</a:t>
            </a:r>
            <a:r>
              <a:rPr lang="en-US" sz="2000" baseline="30000" dirty="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 mod 55</a:t>
            </a:r>
          </a:p>
          <a:p>
            <a:pPr marL="228600" indent="-2286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Decryption</a:t>
            </a:r>
          </a:p>
          <a:p>
            <a:pPr marL="628650" lvl="1" indent="-17145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</a:rPr>
              <a:t>M</a:t>
            </a:r>
            <a:r>
              <a:rPr lang="en-US" sz="2000" dirty="0">
                <a:solidFill>
                  <a:schemeClr val="tx1"/>
                </a:solidFill>
                <a:latin typeface="Symbol" pitchFamily="18" charset="2"/>
              </a:rPr>
              <a:t> = 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</a:rPr>
              <a:t>C</a:t>
            </a:r>
            <a:r>
              <a:rPr lang="en-US" sz="2000" baseline="30000" dirty="0">
                <a:solidFill>
                  <a:schemeClr val="tx1"/>
                </a:solidFill>
                <a:latin typeface="Times New Roman" pitchFamily="18" charset="0"/>
              </a:rPr>
              <a:t>27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 mod 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Security</a:t>
            </a:r>
          </a:p>
        </p:txBody>
      </p:sp>
      <p:sp>
        <p:nvSpPr>
          <p:cNvPr id="819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685800" y="1295400"/>
            <a:ext cx="3810000" cy="5029200"/>
          </a:xfrm>
        </p:spPr>
        <p:txBody>
          <a:bodyPr>
            <a:normAutofit fontScale="92500" lnSpcReduction="10000"/>
          </a:bodyPr>
          <a:lstStyle/>
          <a:p>
            <a:pPr marL="228600" indent="-228600">
              <a:lnSpc>
                <a:spcPct val="110000"/>
              </a:lnSpc>
            </a:pPr>
            <a:r>
              <a:rPr lang="en-US" sz="2400" dirty="0" smtClean="0"/>
              <a:t>Security of RSA based on difficulty of factoring</a:t>
            </a:r>
          </a:p>
          <a:p>
            <a:pPr marL="628650" lvl="1" indent="-228600">
              <a:lnSpc>
                <a:spcPct val="110000"/>
              </a:lnSpc>
            </a:pPr>
            <a:r>
              <a:rPr lang="en-US" sz="2000" dirty="0" smtClean="0"/>
              <a:t>Widely believed</a:t>
            </a:r>
          </a:p>
          <a:p>
            <a:pPr marL="628650" lvl="1" indent="-228600">
              <a:lnSpc>
                <a:spcPct val="110000"/>
              </a:lnSpc>
            </a:pPr>
            <a:r>
              <a:rPr lang="en-US" sz="2000" dirty="0" smtClean="0"/>
              <a:t>Best  known algorithm takes exponential time</a:t>
            </a:r>
          </a:p>
          <a:p>
            <a:pPr marL="228600" indent="-228600">
              <a:lnSpc>
                <a:spcPct val="110000"/>
              </a:lnSpc>
            </a:pPr>
            <a:r>
              <a:rPr lang="en-US" sz="2400" dirty="0" smtClean="0"/>
              <a:t>RSA Security factoring challenge (discontinued)</a:t>
            </a:r>
          </a:p>
          <a:p>
            <a:pPr marL="228600" indent="-228600">
              <a:lnSpc>
                <a:spcPct val="110000"/>
              </a:lnSpc>
            </a:pPr>
            <a:r>
              <a:rPr lang="en-US" sz="2400" dirty="0" smtClean="0"/>
              <a:t>In 1999, 512-bit challenge factored in 4 months using 35.7 CPU-years</a:t>
            </a:r>
          </a:p>
          <a:p>
            <a:pPr marL="628650" lvl="1" indent="-228600">
              <a:lnSpc>
                <a:spcPct val="110000"/>
              </a:lnSpc>
            </a:pPr>
            <a:r>
              <a:rPr lang="en-US" sz="2000" dirty="0" smtClean="0"/>
              <a:t>160 175-400 MHz SGI and Sun</a:t>
            </a:r>
          </a:p>
          <a:p>
            <a:pPr marL="628650" lvl="1" indent="-228600">
              <a:lnSpc>
                <a:spcPct val="110000"/>
              </a:lnSpc>
            </a:pPr>
            <a:r>
              <a:rPr lang="en-US" sz="2000" dirty="0" smtClean="0"/>
              <a:t> 8 250 MHz SGI Origin</a:t>
            </a:r>
          </a:p>
          <a:p>
            <a:pPr marL="628650" lvl="1" indent="-228600">
              <a:lnSpc>
                <a:spcPct val="110000"/>
              </a:lnSpc>
            </a:pPr>
            <a:r>
              <a:rPr lang="en-US" sz="2000" dirty="0" smtClean="0"/>
              <a:t>120 300-450 MHz Pentium II</a:t>
            </a:r>
          </a:p>
          <a:p>
            <a:pPr marL="628650" lvl="1" indent="-228600">
              <a:lnSpc>
                <a:spcPct val="110000"/>
              </a:lnSpc>
            </a:pPr>
            <a:r>
              <a:rPr lang="en-US" sz="2000" dirty="0" smtClean="0"/>
              <a:t> 4 500 MHz Digital/Compaq</a:t>
            </a:r>
          </a:p>
        </p:txBody>
      </p:sp>
      <p:sp>
        <p:nvSpPr>
          <p:cNvPr id="8199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sz="half" idx="2"/>
          </p:nvPr>
        </p:nvSpPr>
        <p:spPr>
          <a:xfrm>
            <a:off x="4648200" y="1378247"/>
            <a:ext cx="4114800" cy="3279478"/>
          </a:xfrm>
        </p:spPr>
        <p:txBody>
          <a:bodyPr>
            <a:normAutofit/>
          </a:bodyPr>
          <a:lstStyle/>
          <a:p>
            <a:pPr marL="228600" indent="-228600" eaLnBrk="1" hangingPunct="1">
              <a:spcBef>
                <a:spcPct val="5000"/>
              </a:spcBef>
            </a:pPr>
            <a:r>
              <a:rPr lang="en-US" sz="2000" dirty="0" smtClean="0"/>
              <a:t>In 2005, a team of researchers factored the RSA-640 challenge number using 30 2.2GHz CPU years</a:t>
            </a:r>
          </a:p>
          <a:p>
            <a:pPr marL="228600" indent="-228600" eaLnBrk="1" hangingPunct="1">
              <a:spcBef>
                <a:spcPct val="5000"/>
              </a:spcBef>
            </a:pPr>
            <a:r>
              <a:rPr lang="en-US" sz="2000" dirty="0" smtClean="0"/>
              <a:t>In 2004, the prize for factoring RSA-2048 was $200,000</a:t>
            </a:r>
          </a:p>
          <a:p>
            <a:pPr marL="228600" indent="-228600" eaLnBrk="1" hangingPunct="1">
              <a:spcBef>
                <a:spcPct val="5000"/>
              </a:spcBef>
            </a:pPr>
            <a:r>
              <a:rPr lang="en-US" sz="2000" dirty="0" smtClean="0"/>
              <a:t>Current practice is 2,048-bit keys</a:t>
            </a:r>
          </a:p>
          <a:p>
            <a:pPr marL="228600" indent="-228600" eaLnBrk="1" hangingPunct="1">
              <a:spcBef>
                <a:spcPct val="5000"/>
              </a:spcBef>
            </a:pPr>
            <a:r>
              <a:rPr lang="en-US" sz="2000" dirty="0" smtClean="0"/>
              <a:t>Estimated resources needed to factor a number within one year </a:t>
            </a:r>
          </a:p>
        </p:txBody>
      </p:sp>
      <p:sp>
        <p:nvSpPr>
          <p:cNvPr id="8194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BB0C94B7-3030-4C5B-8D38-BC712B738C9B}" type="datetime1">
              <a:rPr lang="en-US" smtClean="0"/>
              <a:pPr/>
              <a:t>12/1/2010</a:t>
            </a:fld>
            <a:endParaRPr lang="en-US" dirty="0" smtClean="0"/>
          </a:p>
        </p:txBody>
      </p:sp>
      <p:sp>
        <p:nvSpPr>
          <p:cNvPr id="819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Cryptography</a:t>
            </a:r>
          </a:p>
        </p:txBody>
      </p:sp>
      <p:sp>
        <p:nvSpPr>
          <p:cNvPr id="819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017388-3139-4917-B2E6-76DE0AA61FC4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8200" name="Rectangle 5"/>
          <p:cNvSpPr>
            <a:spLocks noChangeArrowheads="1"/>
          </p:cNvSpPr>
          <p:nvPr/>
        </p:nvSpPr>
        <p:spPr bwMode="auto">
          <a:xfrm>
            <a:off x="1123950" y="2817813"/>
            <a:ext cx="9144000" cy="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01" name="Rectangle 6"/>
          <p:cNvSpPr>
            <a:spLocks noChangeArrowheads="1"/>
          </p:cNvSpPr>
          <p:nvPr/>
        </p:nvSpPr>
        <p:spPr bwMode="auto">
          <a:xfrm>
            <a:off x="3533775" y="2817813"/>
            <a:ext cx="4322763" cy="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28472" name="Group 120"/>
          <p:cNvGraphicFramePr>
            <a:graphicFrameLocks noGrp="1"/>
          </p:cNvGraphicFramePr>
          <p:nvPr/>
        </p:nvGraphicFramePr>
        <p:xfrm>
          <a:off x="4953000" y="4191000"/>
          <a:ext cx="3429000" cy="2103120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1143000"/>
                <a:gridCol w="1143000"/>
                <a:gridCol w="1143000"/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Length (bits)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PCs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Memory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430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128MB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760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215,000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4GB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1,020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342</a:t>
                      </a: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</a:t>
                      </a: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en-US" sz="1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170GB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1,620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1.6</a:t>
                      </a: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</a:t>
                      </a: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en-US" sz="1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120TB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Correctness</a:t>
            </a:r>
          </a:p>
        </p:txBody>
      </p:sp>
      <p:sp>
        <p:nvSpPr>
          <p:cNvPr id="922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762000" y="1600200"/>
            <a:ext cx="3886200" cy="4724400"/>
          </a:xfrm>
        </p:spPr>
        <p:txBody>
          <a:bodyPr/>
          <a:lstStyle/>
          <a:p>
            <a:pPr eaLnBrk="1" hangingPunct="1"/>
            <a:r>
              <a:rPr lang="en-US" sz="2000" smtClean="0"/>
              <a:t>We show the correctness of the RSA cryptosystem for the case when the plaintext </a:t>
            </a:r>
            <a:r>
              <a:rPr lang="en-US" sz="2000" b="1" i="1" smtClean="0">
                <a:latin typeface="Times New Roman" pitchFamily="18" charset="0"/>
              </a:rPr>
              <a:t>M</a:t>
            </a:r>
            <a:r>
              <a:rPr lang="en-US" sz="2000" smtClean="0"/>
              <a:t> does not divide </a:t>
            </a:r>
            <a:r>
              <a:rPr lang="en-US" sz="2000" b="1" i="1" smtClean="0">
                <a:latin typeface="Times New Roman" pitchFamily="18" charset="0"/>
              </a:rPr>
              <a:t>n</a:t>
            </a:r>
            <a:endParaRPr lang="en-US" sz="2000" smtClean="0"/>
          </a:p>
          <a:p>
            <a:pPr eaLnBrk="1" hangingPunct="1"/>
            <a:r>
              <a:rPr lang="en-US" sz="2000" smtClean="0"/>
              <a:t>Namely, we show that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smtClean="0">
                <a:latin typeface="Times New Roman" pitchFamily="18" charset="0"/>
              </a:rPr>
              <a:t>		(</a:t>
            </a:r>
            <a:r>
              <a:rPr lang="en-US" sz="2000" b="1" i="1" smtClean="0">
                <a:latin typeface="Times New Roman" pitchFamily="18" charset="0"/>
              </a:rPr>
              <a:t>M</a:t>
            </a:r>
            <a:r>
              <a:rPr lang="en-US" sz="2000" b="1" i="1" baseline="30000" smtClean="0">
                <a:latin typeface="Times New Roman" pitchFamily="18" charset="0"/>
              </a:rPr>
              <a:t>e</a:t>
            </a:r>
            <a:r>
              <a:rPr lang="en-US" sz="2000" smtClean="0">
                <a:latin typeface="Times New Roman" pitchFamily="18" charset="0"/>
              </a:rPr>
              <a:t>)</a:t>
            </a:r>
            <a:r>
              <a:rPr lang="en-US" sz="2000" b="1" i="1" baseline="30000" smtClean="0">
                <a:latin typeface="Times New Roman" pitchFamily="18" charset="0"/>
              </a:rPr>
              <a:t>d</a:t>
            </a:r>
            <a:r>
              <a:rPr lang="en-US" sz="2000" i="1" smtClean="0">
                <a:latin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</a:rPr>
              <a:t>mod</a:t>
            </a:r>
            <a:r>
              <a:rPr lang="en-US" sz="2000" i="1" smtClean="0">
                <a:latin typeface="Times New Roman" pitchFamily="18" charset="0"/>
              </a:rPr>
              <a:t> </a:t>
            </a:r>
            <a:r>
              <a:rPr lang="en-US" sz="2000" b="1" i="1" smtClean="0">
                <a:latin typeface="Times New Roman" pitchFamily="18" charset="0"/>
              </a:rPr>
              <a:t>n</a:t>
            </a:r>
            <a:r>
              <a:rPr lang="en-US" sz="2000" i="1" smtClean="0">
                <a:latin typeface="Symbol" pitchFamily="18" charset="2"/>
              </a:rPr>
              <a:t> </a:t>
            </a:r>
            <a:r>
              <a:rPr lang="en-US" sz="2000" smtClean="0">
                <a:latin typeface="Symbol" pitchFamily="18" charset="2"/>
              </a:rPr>
              <a:t>=</a:t>
            </a:r>
            <a:r>
              <a:rPr lang="en-US" sz="2000" i="1" smtClean="0">
                <a:latin typeface="Symbol" pitchFamily="18" charset="2"/>
              </a:rPr>
              <a:t> </a:t>
            </a:r>
            <a:r>
              <a:rPr lang="en-US" sz="2000" b="1" i="1" smtClean="0">
                <a:latin typeface="Times New Roman" pitchFamily="18" charset="0"/>
              </a:rPr>
              <a:t>M</a:t>
            </a:r>
          </a:p>
          <a:p>
            <a:pPr eaLnBrk="1" hangingPunct="1"/>
            <a:r>
              <a:rPr lang="en-US" sz="2000" smtClean="0"/>
              <a:t>Since </a:t>
            </a:r>
            <a:r>
              <a:rPr lang="en-US" sz="2000" b="1" i="1" smtClean="0">
                <a:latin typeface="Times New Roman" pitchFamily="18" charset="0"/>
              </a:rPr>
              <a:t>ed</a:t>
            </a:r>
            <a:r>
              <a:rPr lang="en-US" sz="2000" i="1" smtClean="0">
                <a:latin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</a:rPr>
              <a:t>mod </a:t>
            </a:r>
            <a:r>
              <a:rPr lang="en-US" sz="2000" b="1" smtClean="0">
                <a:latin typeface="Symbol" pitchFamily="18" charset="2"/>
              </a:rPr>
              <a:t>f</a:t>
            </a:r>
            <a:r>
              <a:rPr lang="en-US" sz="2000" smtClean="0">
                <a:latin typeface="Times New Roman" pitchFamily="18" charset="0"/>
              </a:rPr>
              <a:t>(</a:t>
            </a:r>
            <a:r>
              <a:rPr lang="en-US" sz="2000" b="1" i="1" smtClean="0">
                <a:latin typeface="Times New Roman" pitchFamily="18" charset="0"/>
              </a:rPr>
              <a:t>n</a:t>
            </a:r>
            <a:r>
              <a:rPr lang="en-US" sz="2000" smtClean="0">
                <a:latin typeface="Times New Roman" pitchFamily="18" charset="0"/>
              </a:rPr>
              <a:t>)</a:t>
            </a:r>
            <a:r>
              <a:rPr lang="en-US" sz="2000" smtClean="0">
                <a:latin typeface="Symbol" pitchFamily="18" charset="2"/>
              </a:rPr>
              <a:t> = </a:t>
            </a:r>
            <a:r>
              <a:rPr lang="en-US" sz="2000" smtClean="0">
                <a:latin typeface="Times New Roman" pitchFamily="18" charset="0"/>
              </a:rPr>
              <a:t>1</a:t>
            </a:r>
            <a:r>
              <a:rPr lang="en-US" sz="2000" smtClean="0"/>
              <a:t>, there is an integer </a:t>
            </a:r>
            <a:r>
              <a:rPr lang="en-US" sz="2000" b="1" i="1" smtClean="0">
                <a:latin typeface="Times New Roman" pitchFamily="18" charset="0"/>
              </a:rPr>
              <a:t>k </a:t>
            </a:r>
            <a:r>
              <a:rPr lang="en-US" sz="2000" smtClean="0"/>
              <a:t>such that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b="1" i="1" smtClean="0">
                <a:latin typeface="Times New Roman" pitchFamily="18" charset="0"/>
              </a:rPr>
              <a:t>		ed</a:t>
            </a:r>
            <a:r>
              <a:rPr lang="en-US" sz="2000" i="1" smtClean="0"/>
              <a:t> </a:t>
            </a:r>
            <a:r>
              <a:rPr lang="en-US" sz="2000" smtClean="0">
                <a:latin typeface="Symbol" pitchFamily="18" charset="2"/>
              </a:rPr>
              <a:t>=</a:t>
            </a:r>
            <a:r>
              <a:rPr lang="en-US" sz="2000" i="1" smtClean="0"/>
              <a:t> </a:t>
            </a:r>
            <a:r>
              <a:rPr lang="en-US" sz="2000" b="1" i="1" smtClean="0">
                <a:latin typeface="Times New Roman" pitchFamily="18" charset="0"/>
              </a:rPr>
              <a:t>k</a:t>
            </a:r>
            <a:r>
              <a:rPr lang="en-US" sz="2000" b="1" smtClean="0">
                <a:latin typeface="Symbol" pitchFamily="18" charset="2"/>
              </a:rPr>
              <a:t>f</a:t>
            </a:r>
            <a:r>
              <a:rPr lang="en-US" sz="2000" smtClean="0">
                <a:latin typeface="Times New Roman" pitchFamily="18" charset="0"/>
              </a:rPr>
              <a:t>(</a:t>
            </a:r>
            <a:r>
              <a:rPr lang="en-US" sz="2000" b="1" i="1" smtClean="0">
                <a:latin typeface="Times New Roman" pitchFamily="18" charset="0"/>
              </a:rPr>
              <a:t>n</a:t>
            </a:r>
            <a:r>
              <a:rPr lang="en-US" sz="2000" smtClean="0">
                <a:latin typeface="Times New Roman" pitchFamily="18" charset="0"/>
              </a:rPr>
              <a:t>)</a:t>
            </a:r>
            <a:r>
              <a:rPr lang="en-US" sz="2000" smtClean="0">
                <a:latin typeface="Symbol" pitchFamily="18" charset="2"/>
              </a:rPr>
              <a:t> + </a:t>
            </a:r>
            <a:r>
              <a:rPr lang="en-US" sz="2000" smtClean="0">
                <a:latin typeface="Times New Roman" pitchFamily="18" charset="0"/>
              </a:rPr>
              <a:t>1</a:t>
            </a:r>
          </a:p>
          <a:p>
            <a:pPr eaLnBrk="1" hangingPunct="1"/>
            <a:r>
              <a:rPr lang="en-US" sz="2000" smtClean="0"/>
              <a:t>Since </a:t>
            </a:r>
            <a:r>
              <a:rPr lang="en-US" sz="2000" b="1" i="1" smtClean="0">
                <a:latin typeface="Times New Roman" pitchFamily="18" charset="0"/>
              </a:rPr>
              <a:t>M</a:t>
            </a:r>
            <a:r>
              <a:rPr lang="en-US" sz="2000" smtClean="0"/>
              <a:t> does not divide </a:t>
            </a:r>
            <a:r>
              <a:rPr lang="en-US" sz="2000" b="1" i="1" smtClean="0">
                <a:latin typeface="Times New Roman" pitchFamily="18" charset="0"/>
              </a:rPr>
              <a:t>n</a:t>
            </a:r>
            <a:r>
              <a:rPr lang="en-US" sz="2000" smtClean="0"/>
              <a:t>, by Euler’s theorem we have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b="1" smtClean="0">
                <a:latin typeface="Symbol" pitchFamily="18" charset="2"/>
              </a:rPr>
              <a:t>		</a:t>
            </a:r>
            <a:r>
              <a:rPr lang="en-US" sz="2000" b="1" i="1" smtClean="0">
                <a:latin typeface="Times New Roman" pitchFamily="18" charset="0"/>
              </a:rPr>
              <a:t>M</a:t>
            </a:r>
            <a:r>
              <a:rPr lang="en-US" sz="2000" b="1" baseline="30000" smtClean="0">
                <a:latin typeface="Symbol" pitchFamily="18" charset="2"/>
              </a:rPr>
              <a:t>f</a:t>
            </a:r>
            <a:r>
              <a:rPr lang="en-US" sz="2000" baseline="30000" smtClean="0">
                <a:latin typeface="Times New Roman" pitchFamily="18" charset="0"/>
              </a:rPr>
              <a:t>(</a:t>
            </a:r>
            <a:r>
              <a:rPr lang="en-US" sz="2000" b="1" i="1" baseline="30000" smtClean="0">
                <a:latin typeface="Times New Roman" pitchFamily="18" charset="0"/>
              </a:rPr>
              <a:t>n</a:t>
            </a:r>
            <a:r>
              <a:rPr lang="en-US" sz="2000" baseline="30000" smtClean="0">
                <a:latin typeface="Times New Roman" pitchFamily="18" charset="0"/>
              </a:rPr>
              <a:t>)</a:t>
            </a:r>
            <a:r>
              <a:rPr lang="en-US" sz="2000" i="1" smtClean="0">
                <a:latin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</a:rPr>
              <a:t>mod</a:t>
            </a:r>
            <a:r>
              <a:rPr lang="en-US" sz="2000" i="1" smtClean="0">
                <a:latin typeface="Times New Roman" pitchFamily="18" charset="0"/>
              </a:rPr>
              <a:t> </a:t>
            </a:r>
            <a:r>
              <a:rPr lang="en-US" sz="2000" b="1" i="1" smtClean="0">
                <a:latin typeface="Times New Roman" pitchFamily="18" charset="0"/>
              </a:rPr>
              <a:t>n</a:t>
            </a:r>
            <a:r>
              <a:rPr lang="en-US" sz="2000" i="1" smtClean="0">
                <a:latin typeface="Symbol" pitchFamily="18" charset="2"/>
              </a:rPr>
              <a:t> </a:t>
            </a:r>
            <a:r>
              <a:rPr lang="en-US" sz="2000" smtClean="0">
                <a:latin typeface="Symbol" pitchFamily="18" charset="2"/>
              </a:rPr>
              <a:t>= </a:t>
            </a:r>
            <a:r>
              <a:rPr lang="en-US" sz="2000" smtClean="0">
                <a:latin typeface="Times New Roman" pitchFamily="18" charset="0"/>
              </a:rPr>
              <a:t>1</a:t>
            </a:r>
          </a:p>
        </p:txBody>
      </p:sp>
      <p:sp>
        <p:nvSpPr>
          <p:cNvPr id="9223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sz="half" idx="2"/>
          </p:nvPr>
        </p:nvSpPr>
        <p:spPr>
          <a:xfrm>
            <a:off x="4800600" y="1600200"/>
            <a:ext cx="3810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Thus, we obtain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latin typeface="Times New Roman" pitchFamily="18" charset="0"/>
              </a:rPr>
              <a:t>	(</a:t>
            </a:r>
            <a:r>
              <a:rPr lang="en-US" sz="2000" b="1" i="1" dirty="0" smtClean="0">
                <a:latin typeface="Times New Roman" pitchFamily="18" charset="0"/>
              </a:rPr>
              <a:t>M</a:t>
            </a:r>
            <a:r>
              <a:rPr lang="en-US" sz="2000" b="1" i="1" baseline="30000" dirty="0" smtClean="0">
                <a:latin typeface="Times New Roman" pitchFamily="18" charset="0"/>
              </a:rPr>
              <a:t>e</a:t>
            </a:r>
            <a:r>
              <a:rPr lang="en-US" sz="2000" dirty="0" smtClean="0">
                <a:latin typeface="Times New Roman" pitchFamily="18" charset="0"/>
              </a:rPr>
              <a:t>)</a:t>
            </a:r>
            <a:r>
              <a:rPr lang="en-US" sz="2000" b="1" i="1" baseline="30000" dirty="0" smtClean="0">
                <a:latin typeface="Times New Roman" pitchFamily="18" charset="0"/>
              </a:rPr>
              <a:t>d</a:t>
            </a:r>
            <a:r>
              <a:rPr lang="en-US" sz="2000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mod</a:t>
            </a:r>
            <a:r>
              <a:rPr lang="en-US" sz="2000" i="1" dirty="0" smtClean="0">
                <a:latin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</a:rPr>
              <a:t>n</a:t>
            </a:r>
            <a:r>
              <a:rPr lang="en-US" sz="2000" i="1" dirty="0" smtClean="0">
                <a:latin typeface="Symbol" pitchFamily="18" charset="2"/>
              </a:rPr>
              <a:t> </a:t>
            </a:r>
            <a:r>
              <a:rPr lang="en-US" sz="2000" dirty="0" smtClean="0">
                <a:latin typeface="Symbol" pitchFamily="18" charset="2"/>
              </a:rPr>
              <a:t>=	</a:t>
            </a:r>
            <a:endParaRPr lang="en-US" sz="2000" i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dirty="0" smtClean="0"/>
              <a:t>		</a:t>
            </a:r>
            <a:r>
              <a:rPr lang="en-US" sz="2000" b="1" i="1" dirty="0" smtClean="0">
                <a:latin typeface="Times New Roman" pitchFamily="18" charset="0"/>
              </a:rPr>
              <a:t>M</a:t>
            </a:r>
            <a:r>
              <a:rPr lang="en-US" sz="2000" b="1" i="1" baseline="30000" dirty="0" smtClean="0">
                <a:latin typeface="Times New Roman" pitchFamily="18" charset="0"/>
              </a:rPr>
              <a:t>ed</a:t>
            </a:r>
            <a:r>
              <a:rPr lang="en-US" sz="2000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mod</a:t>
            </a:r>
            <a:r>
              <a:rPr lang="en-US" sz="2000" i="1" dirty="0" smtClean="0">
                <a:latin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</a:rPr>
              <a:t>n</a:t>
            </a:r>
            <a:r>
              <a:rPr lang="en-US" sz="2000" i="1" dirty="0" smtClean="0">
                <a:latin typeface="Symbol" pitchFamily="18" charset="2"/>
              </a:rPr>
              <a:t> </a:t>
            </a:r>
            <a:r>
              <a:rPr lang="en-US" sz="2000" dirty="0" smtClean="0">
                <a:latin typeface="Symbol" pitchFamily="18" charset="2"/>
              </a:rPr>
              <a:t>=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latin typeface="Symbol" pitchFamily="18" charset="2"/>
              </a:rPr>
              <a:t>		</a:t>
            </a:r>
            <a:r>
              <a:rPr lang="en-US" sz="2000" b="1" i="1" dirty="0" err="1" smtClean="0">
                <a:latin typeface="Times New Roman" pitchFamily="18" charset="0"/>
              </a:rPr>
              <a:t>M</a:t>
            </a:r>
            <a:r>
              <a:rPr lang="en-US" sz="2000" b="1" i="1" baseline="30000" dirty="0" err="1" smtClean="0">
                <a:latin typeface="Times New Roman" pitchFamily="18" charset="0"/>
              </a:rPr>
              <a:t>k</a:t>
            </a:r>
            <a:r>
              <a:rPr lang="en-US" sz="2000" b="1" baseline="30000" dirty="0" err="1" smtClean="0">
                <a:latin typeface="Symbol" pitchFamily="18" charset="2"/>
              </a:rPr>
              <a:t>f</a:t>
            </a:r>
            <a:r>
              <a:rPr lang="en-US" sz="2000" baseline="30000" dirty="0" smtClean="0">
                <a:latin typeface="Times New Roman" pitchFamily="18" charset="0"/>
              </a:rPr>
              <a:t>(</a:t>
            </a:r>
            <a:r>
              <a:rPr lang="en-US" sz="2000" b="1" i="1" baseline="30000" dirty="0" smtClean="0">
                <a:latin typeface="Times New Roman" pitchFamily="18" charset="0"/>
              </a:rPr>
              <a:t>n</a:t>
            </a:r>
            <a:r>
              <a:rPr lang="en-US" sz="2000" baseline="30000" dirty="0" smtClean="0">
                <a:latin typeface="Times New Roman" pitchFamily="18" charset="0"/>
              </a:rPr>
              <a:t>)</a:t>
            </a:r>
            <a:r>
              <a:rPr lang="en-US" sz="2000" baseline="30000" dirty="0" smtClean="0">
                <a:latin typeface="Symbol" pitchFamily="18" charset="2"/>
              </a:rPr>
              <a:t> + </a:t>
            </a:r>
            <a:r>
              <a:rPr lang="en-US" sz="2000" baseline="30000" dirty="0" smtClean="0">
                <a:latin typeface="Times New Roman" pitchFamily="18" charset="0"/>
              </a:rPr>
              <a:t>1</a:t>
            </a:r>
            <a:r>
              <a:rPr lang="en-US" sz="2000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mod</a:t>
            </a:r>
            <a:r>
              <a:rPr lang="en-US" sz="2000" i="1" dirty="0" smtClean="0">
                <a:latin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</a:rPr>
              <a:t>n</a:t>
            </a:r>
            <a:r>
              <a:rPr lang="en-US" sz="2000" i="1" dirty="0" smtClean="0">
                <a:latin typeface="Symbol" pitchFamily="18" charset="2"/>
              </a:rPr>
              <a:t> </a:t>
            </a:r>
            <a:r>
              <a:rPr lang="en-US" sz="2000" dirty="0" smtClean="0">
                <a:latin typeface="Symbol" pitchFamily="18" charset="2"/>
              </a:rPr>
              <a:t>=		</a:t>
            </a:r>
            <a:r>
              <a:rPr lang="en-US" sz="2000" b="1" i="1" dirty="0" err="1" smtClean="0">
                <a:latin typeface="Times New Roman" pitchFamily="18" charset="0"/>
              </a:rPr>
              <a:t>MM</a:t>
            </a:r>
            <a:r>
              <a:rPr lang="en-US" sz="2000" b="1" i="1" baseline="30000" dirty="0" err="1" smtClean="0">
                <a:latin typeface="Times New Roman" pitchFamily="18" charset="0"/>
              </a:rPr>
              <a:t>k</a:t>
            </a:r>
            <a:r>
              <a:rPr lang="en-US" sz="2000" b="1" baseline="30000" dirty="0" err="1" smtClean="0">
                <a:latin typeface="Symbol" pitchFamily="18" charset="2"/>
              </a:rPr>
              <a:t>f</a:t>
            </a:r>
            <a:r>
              <a:rPr lang="en-US" sz="2000" baseline="30000" dirty="0" smtClean="0">
                <a:latin typeface="Times New Roman" pitchFamily="18" charset="0"/>
              </a:rPr>
              <a:t>(</a:t>
            </a:r>
            <a:r>
              <a:rPr lang="en-US" sz="2000" b="1" i="1" baseline="30000" dirty="0" smtClean="0">
                <a:latin typeface="Times New Roman" pitchFamily="18" charset="0"/>
              </a:rPr>
              <a:t>n</a:t>
            </a:r>
            <a:r>
              <a:rPr lang="en-US" sz="2000" baseline="30000" dirty="0" smtClean="0">
                <a:latin typeface="Times New Roman" pitchFamily="18" charset="0"/>
              </a:rPr>
              <a:t>)</a:t>
            </a:r>
            <a:r>
              <a:rPr lang="en-US" sz="2000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mod</a:t>
            </a:r>
            <a:r>
              <a:rPr lang="en-US" sz="2000" i="1" dirty="0" smtClean="0">
                <a:latin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</a:rPr>
              <a:t>n</a:t>
            </a:r>
            <a:r>
              <a:rPr lang="en-US" sz="2000" i="1" dirty="0" smtClean="0">
                <a:latin typeface="Symbol" pitchFamily="18" charset="2"/>
              </a:rPr>
              <a:t> </a:t>
            </a:r>
            <a:r>
              <a:rPr lang="en-US" sz="2000" dirty="0" smtClean="0">
                <a:latin typeface="Symbol" pitchFamily="18" charset="2"/>
              </a:rPr>
              <a:t>=</a:t>
            </a:r>
            <a:endParaRPr lang="en-US" sz="2000" i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dirty="0" smtClean="0"/>
              <a:t>		</a:t>
            </a:r>
            <a:r>
              <a:rPr lang="en-US" sz="2000" b="1" i="1" dirty="0" smtClean="0">
                <a:latin typeface="Times New Roman" pitchFamily="18" charset="0"/>
              </a:rPr>
              <a:t>M 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i="1" dirty="0" smtClean="0">
                <a:latin typeface="Times New Roman" pitchFamily="18" charset="0"/>
              </a:rPr>
              <a:t>M</a:t>
            </a:r>
            <a:r>
              <a:rPr lang="en-US" sz="2000" b="1" baseline="30000" dirty="0" smtClean="0">
                <a:latin typeface="Symbol" pitchFamily="18" charset="2"/>
              </a:rPr>
              <a:t>f</a:t>
            </a:r>
            <a:r>
              <a:rPr lang="en-US" sz="2000" baseline="30000" dirty="0" smtClean="0">
                <a:latin typeface="Times New Roman" pitchFamily="18" charset="0"/>
              </a:rPr>
              <a:t>(</a:t>
            </a:r>
            <a:r>
              <a:rPr lang="en-US" sz="2000" b="1" i="1" baseline="30000" dirty="0" smtClean="0">
                <a:latin typeface="Times New Roman" pitchFamily="18" charset="0"/>
              </a:rPr>
              <a:t>n</a:t>
            </a:r>
            <a:r>
              <a:rPr lang="en-US" sz="2000" baseline="30000" dirty="0" smtClean="0">
                <a:latin typeface="Times New Roman" pitchFamily="18" charset="0"/>
              </a:rPr>
              <a:t>)</a:t>
            </a:r>
            <a:r>
              <a:rPr lang="en-US" sz="2000" dirty="0" smtClean="0">
                <a:latin typeface="Times New Roman" pitchFamily="18" charset="0"/>
              </a:rPr>
              <a:t>)</a:t>
            </a:r>
            <a:r>
              <a:rPr lang="en-US" sz="2000" b="1" i="1" baseline="30000" dirty="0" smtClean="0">
                <a:latin typeface="Times New Roman" pitchFamily="18" charset="0"/>
              </a:rPr>
              <a:t>k</a:t>
            </a:r>
            <a:r>
              <a:rPr lang="en-US" sz="2000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mod</a:t>
            </a:r>
            <a:r>
              <a:rPr lang="en-US" sz="2000" i="1" dirty="0" smtClean="0">
                <a:latin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</a:rPr>
              <a:t>n</a:t>
            </a:r>
            <a:r>
              <a:rPr lang="en-US" sz="2000" i="1" dirty="0" smtClean="0">
                <a:latin typeface="Symbol" pitchFamily="18" charset="2"/>
              </a:rPr>
              <a:t> </a:t>
            </a:r>
            <a:r>
              <a:rPr lang="en-US" sz="2000" dirty="0" smtClean="0">
                <a:latin typeface="Symbol" pitchFamily="18" charset="2"/>
              </a:rPr>
              <a:t>=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dirty="0" smtClean="0"/>
              <a:t>		</a:t>
            </a:r>
            <a:r>
              <a:rPr lang="en-US" sz="2000" b="1" i="1" dirty="0" smtClean="0">
                <a:latin typeface="Times New Roman" pitchFamily="18" charset="0"/>
              </a:rPr>
              <a:t>M 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i="1" dirty="0" smtClean="0">
                <a:latin typeface="Times New Roman" pitchFamily="18" charset="0"/>
              </a:rPr>
              <a:t>M</a:t>
            </a:r>
            <a:r>
              <a:rPr lang="en-US" sz="2000" b="1" baseline="30000" dirty="0" smtClean="0">
                <a:latin typeface="Symbol" pitchFamily="18" charset="2"/>
              </a:rPr>
              <a:t>f</a:t>
            </a:r>
            <a:r>
              <a:rPr lang="en-US" sz="2000" baseline="30000" dirty="0" smtClean="0">
                <a:latin typeface="Times New Roman" pitchFamily="18" charset="0"/>
              </a:rPr>
              <a:t>(</a:t>
            </a:r>
            <a:r>
              <a:rPr lang="en-US" sz="2000" b="1" i="1" baseline="30000" dirty="0" smtClean="0">
                <a:latin typeface="Times New Roman" pitchFamily="18" charset="0"/>
              </a:rPr>
              <a:t>n</a:t>
            </a:r>
            <a:r>
              <a:rPr lang="en-US" sz="2000" baseline="30000" dirty="0" smtClean="0">
                <a:latin typeface="Times New Roman" pitchFamily="18" charset="0"/>
              </a:rPr>
              <a:t>)</a:t>
            </a:r>
            <a:r>
              <a:rPr lang="en-US" sz="2000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mod</a:t>
            </a:r>
            <a:r>
              <a:rPr lang="en-US" sz="2000" i="1" dirty="0" smtClean="0">
                <a:latin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</a:rPr>
              <a:t>)</a:t>
            </a:r>
            <a:r>
              <a:rPr lang="en-US" sz="2000" b="1" i="1" baseline="30000" dirty="0" smtClean="0">
                <a:latin typeface="Times New Roman" pitchFamily="18" charset="0"/>
              </a:rPr>
              <a:t>k</a:t>
            </a:r>
            <a:r>
              <a:rPr lang="en-US" sz="2000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mod</a:t>
            </a:r>
            <a:r>
              <a:rPr lang="en-US" sz="2000" i="1" dirty="0" smtClean="0">
                <a:latin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</a:rPr>
              <a:t>n</a:t>
            </a:r>
            <a:r>
              <a:rPr lang="en-US" sz="2000" i="1" dirty="0" smtClean="0">
                <a:latin typeface="Symbol" pitchFamily="18" charset="2"/>
              </a:rPr>
              <a:t> </a:t>
            </a:r>
            <a:r>
              <a:rPr lang="en-US" sz="2000" dirty="0" smtClean="0">
                <a:latin typeface="Symbol" pitchFamily="18" charset="2"/>
              </a:rPr>
              <a:t>=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dirty="0" smtClean="0"/>
              <a:t>		</a:t>
            </a:r>
            <a:r>
              <a:rPr lang="en-US" sz="2000" b="1" i="1" dirty="0" smtClean="0">
                <a:latin typeface="Times New Roman" pitchFamily="18" charset="0"/>
              </a:rPr>
              <a:t>M </a:t>
            </a:r>
            <a:r>
              <a:rPr lang="en-US" sz="2000" dirty="0" smtClean="0">
                <a:latin typeface="Times New Roman" pitchFamily="18" charset="0"/>
              </a:rPr>
              <a:t>(1)</a:t>
            </a:r>
            <a:r>
              <a:rPr lang="en-US" sz="2000" b="1" i="1" baseline="30000" dirty="0" smtClean="0">
                <a:latin typeface="Times New Roman" pitchFamily="18" charset="0"/>
              </a:rPr>
              <a:t>k</a:t>
            </a:r>
            <a:r>
              <a:rPr lang="en-US" sz="2000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mod</a:t>
            </a:r>
            <a:r>
              <a:rPr lang="en-US" sz="2000" i="1" dirty="0" smtClean="0">
                <a:latin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</a:rPr>
              <a:t>n</a:t>
            </a:r>
            <a:r>
              <a:rPr lang="en-US" sz="2000" i="1" dirty="0" smtClean="0">
                <a:latin typeface="Symbol" pitchFamily="18" charset="2"/>
              </a:rPr>
              <a:t> </a:t>
            </a:r>
            <a:r>
              <a:rPr lang="en-US" sz="2000" dirty="0" smtClean="0">
                <a:latin typeface="Symbol" pitchFamily="18" charset="2"/>
              </a:rPr>
              <a:t>=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dirty="0" smtClean="0"/>
              <a:t>		</a:t>
            </a:r>
            <a:r>
              <a:rPr lang="en-US" sz="2000" b="1" i="1" dirty="0" smtClean="0">
                <a:latin typeface="Times New Roman" pitchFamily="18" charset="0"/>
              </a:rPr>
              <a:t>M</a:t>
            </a:r>
            <a:r>
              <a:rPr lang="en-US" sz="2000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mod</a:t>
            </a:r>
            <a:r>
              <a:rPr lang="en-US" sz="2000" i="1" dirty="0" smtClean="0">
                <a:latin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</a:rPr>
              <a:t>n</a:t>
            </a:r>
            <a:r>
              <a:rPr lang="en-US" sz="2000" i="1" dirty="0" smtClean="0">
                <a:latin typeface="Symbol" pitchFamily="18" charset="2"/>
              </a:rPr>
              <a:t> </a:t>
            </a:r>
            <a:r>
              <a:rPr lang="en-US" sz="2000" dirty="0" smtClean="0">
                <a:latin typeface="Symbol" pitchFamily="18" charset="2"/>
              </a:rPr>
              <a:t>=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latin typeface="Symbol" pitchFamily="18" charset="2"/>
              </a:rPr>
              <a:t>		</a:t>
            </a:r>
            <a:r>
              <a:rPr lang="en-US" sz="2000" b="1" i="1" dirty="0" smtClean="0">
                <a:latin typeface="Times New Roman" pitchFamily="18" charset="0"/>
              </a:rPr>
              <a:t>M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Proof of correctness can be extended to the case when the plaintext </a:t>
            </a:r>
            <a:r>
              <a:rPr lang="en-US" sz="2000" b="1" i="1" dirty="0" smtClean="0">
                <a:latin typeface="Times New Roman" pitchFamily="18" charset="0"/>
              </a:rPr>
              <a:t>M</a:t>
            </a:r>
            <a:r>
              <a:rPr lang="en-US" sz="2000" dirty="0" smtClean="0"/>
              <a:t> divides </a:t>
            </a:r>
            <a:r>
              <a:rPr lang="en-US" sz="2000" b="1" i="1" dirty="0" smtClean="0">
                <a:latin typeface="Times New Roman" pitchFamily="18" charset="0"/>
              </a:rPr>
              <a:t>n</a:t>
            </a:r>
          </a:p>
        </p:txBody>
      </p:sp>
      <p:sp>
        <p:nvSpPr>
          <p:cNvPr id="9218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B34F7253-F6E8-4DB0-BBA5-6268197A5737}" type="datetime1">
              <a:rPr lang="en-US" smtClean="0"/>
              <a:pPr/>
              <a:t>12/1/2010</a:t>
            </a:fld>
            <a:endParaRPr lang="en-US" smtClean="0"/>
          </a:p>
        </p:txBody>
      </p:sp>
      <p:sp>
        <p:nvSpPr>
          <p:cNvPr id="921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Cryptography</a:t>
            </a:r>
          </a:p>
        </p:txBody>
      </p:sp>
      <p:sp>
        <p:nvSpPr>
          <p:cNvPr id="92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5F9257-722C-4D1F-AAE3-EE1612C096F4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Algorithmic Issues</a:t>
            </a:r>
          </a:p>
        </p:txBody>
      </p:sp>
      <p:sp>
        <p:nvSpPr>
          <p:cNvPr id="1024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838200" y="1676400"/>
            <a:ext cx="3733800" cy="4648200"/>
          </a:xfrm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</a:pPr>
            <a:r>
              <a:rPr lang="en-US" sz="2400" dirty="0" smtClean="0"/>
              <a:t>The implementation of the RSA cryptosystem requires various algorithms</a:t>
            </a:r>
          </a:p>
          <a:p>
            <a:pPr marL="228600" indent="-228600" eaLnBrk="1" hangingPunct="1">
              <a:lnSpc>
                <a:spcPct val="90000"/>
              </a:lnSpc>
            </a:pPr>
            <a:r>
              <a:rPr lang="en-US" sz="2400" dirty="0" smtClean="0"/>
              <a:t>Overall</a:t>
            </a:r>
          </a:p>
          <a:p>
            <a:pPr marL="514350" lvl="1" indent="-114300" eaLnBrk="1" hangingPunct="1">
              <a:lnSpc>
                <a:spcPct val="90000"/>
              </a:lnSpc>
            </a:pPr>
            <a:r>
              <a:rPr lang="en-US" sz="2000" dirty="0" smtClean="0"/>
              <a:t>Representation of integers of arbitrarily large size and arithmetic operations on them</a:t>
            </a:r>
          </a:p>
          <a:p>
            <a:pPr marL="228600" indent="-228600" eaLnBrk="1" hangingPunct="1">
              <a:lnSpc>
                <a:spcPct val="90000"/>
              </a:lnSpc>
            </a:pPr>
            <a:r>
              <a:rPr lang="en-US" sz="2400" dirty="0" smtClean="0"/>
              <a:t>Encryption</a:t>
            </a:r>
          </a:p>
          <a:p>
            <a:pPr marL="514350" lvl="1" indent="-114300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accent6"/>
                </a:solidFill>
              </a:rPr>
              <a:t>Modular power</a:t>
            </a:r>
          </a:p>
          <a:p>
            <a:pPr marL="228600" indent="-228600" eaLnBrk="1" hangingPunct="1">
              <a:lnSpc>
                <a:spcPct val="90000"/>
              </a:lnSpc>
            </a:pPr>
            <a:r>
              <a:rPr lang="en-US" sz="2400" dirty="0" smtClean="0"/>
              <a:t>Decryption</a:t>
            </a:r>
          </a:p>
          <a:p>
            <a:pPr marL="514350" lvl="1" indent="-114300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accent6"/>
                </a:solidFill>
              </a:rPr>
              <a:t>Modular power</a:t>
            </a:r>
          </a:p>
        </p:txBody>
      </p:sp>
      <p:sp>
        <p:nvSpPr>
          <p:cNvPr id="10247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sz="half" idx="2"/>
          </p:nvPr>
        </p:nvSpPr>
        <p:spPr>
          <a:xfrm>
            <a:off x="4800600" y="1676400"/>
            <a:ext cx="3810000" cy="4648200"/>
          </a:xfrm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</a:pPr>
            <a:r>
              <a:rPr lang="en-US" sz="2400" dirty="0" smtClean="0"/>
              <a:t>Setup</a:t>
            </a:r>
          </a:p>
          <a:p>
            <a:pPr marL="457200" lvl="1" indent="-114300" eaLnBrk="1" hangingPunct="1">
              <a:lnSpc>
                <a:spcPct val="90000"/>
              </a:lnSpc>
            </a:pPr>
            <a:r>
              <a:rPr lang="en-US" sz="2000" dirty="0" smtClean="0"/>
              <a:t>Generation of </a:t>
            </a:r>
            <a:r>
              <a:rPr lang="en-US" sz="2000" dirty="0" smtClean="0">
                <a:solidFill>
                  <a:schemeClr val="accent6"/>
                </a:solidFill>
              </a:rPr>
              <a:t>random numbers</a:t>
            </a:r>
            <a:r>
              <a:rPr lang="en-US" sz="2000" dirty="0" smtClean="0"/>
              <a:t> with a given number of bits (to generate candidates </a:t>
            </a:r>
            <a:r>
              <a:rPr lang="en-US" sz="2000" b="1" i="1" dirty="0" smtClean="0">
                <a:latin typeface="Times New Roman" pitchFamily="18" charset="0"/>
              </a:rPr>
              <a:t>p </a:t>
            </a:r>
            <a:r>
              <a:rPr lang="en-US" sz="2000" dirty="0" smtClean="0"/>
              <a:t>and </a:t>
            </a:r>
            <a:r>
              <a:rPr lang="en-US" sz="2000" b="1" i="1" dirty="0" smtClean="0">
                <a:latin typeface="Times New Roman" pitchFamily="18" charset="0"/>
              </a:rPr>
              <a:t>q</a:t>
            </a:r>
            <a:r>
              <a:rPr lang="en-US" sz="2000" dirty="0" smtClean="0"/>
              <a:t>)</a:t>
            </a:r>
          </a:p>
          <a:p>
            <a:pPr marL="457200" lvl="1" indent="-114300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accent6"/>
                </a:solidFill>
              </a:rPr>
              <a:t>Primality testing</a:t>
            </a:r>
            <a:r>
              <a:rPr lang="en-US" sz="2000" dirty="0" smtClean="0"/>
              <a:t> (to check that candidates </a:t>
            </a:r>
            <a:r>
              <a:rPr lang="en-US" sz="2000" b="1" i="1" dirty="0" smtClean="0">
                <a:latin typeface="Times New Roman" pitchFamily="18" charset="0"/>
              </a:rPr>
              <a:t>p </a:t>
            </a:r>
            <a:r>
              <a:rPr lang="en-US" sz="2000" dirty="0" smtClean="0"/>
              <a:t>and </a:t>
            </a:r>
            <a:r>
              <a:rPr lang="en-US" sz="2000" b="1" i="1" dirty="0" smtClean="0">
                <a:latin typeface="Times New Roman" pitchFamily="18" charset="0"/>
              </a:rPr>
              <a:t>q </a:t>
            </a:r>
            <a:r>
              <a:rPr lang="en-US" sz="2000" dirty="0" smtClean="0"/>
              <a:t>are prime)</a:t>
            </a:r>
          </a:p>
          <a:p>
            <a:pPr marL="457200" lvl="1" indent="-114300" eaLnBrk="1" hangingPunct="1">
              <a:lnSpc>
                <a:spcPct val="90000"/>
              </a:lnSpc>
            </a:pPr>
            <a:r>
              <a:rPr lang="en-US" sz="2000" dirty="0" smtClean="0"/>
              <a:t>Computation of the </a:t>
            </a:r>
            <a:r>
              <a:rPr lang="en-US" sz="2000" dirty="0" smtClean="0">
                <a:solidFill>
                  <a:schemeClr val="accent6"/>
                </a:solidFill>
              </a:rPr>
              <a:t>GCD</a:t>
            </a:r>
            <a:r>
              <a:rPr lang="en-US" sz="2000" dirty="0" smtClean="0"/>
              <a:t> (to verify that </a:t>
            </a:r>
            <a:r>
              <a:rPr lang="en-US" sz="2000" b="1" i="1" dirty="0" smtClean="0">
                <a:latin typeface="Times New Roman" pitchFamily="18" charset="0"/>
              </a:rPr>
              <a:t>e </a:t>
            </a:r>
            <a:r>
              <a:rPr lang="en-US" sz="2000" dirty="0" smtClean="0"/>
              <a:t>and </a:t>
            </a:r>
            <a:r>
              <a:rPr lang="en-US" sz="2000" b="1" dirty="0" smtClean="0">
                <a:latin typeface="Symbol" pitchFamily="18" charset="2"/>
              </a:rPr>
              <a:t>f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i="1" dirty="0" smtClean="0">
                <a:latin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</a:rPr>
              <a:t>) </a:t>
            </a:r>
            <a:r>
              <a:rPr lang="en-US" sz="2000" dirty="0" smtClean="0"/>
              <a:t>are relatively prime)</a:t>
            </a:r>
          </a:p>
          <a:p>
            <a:pPr marL="457200" lvl="1" indent="-114300" eaLnBrk="1" hangingPunct="1">
              <a:lnSpc>
                <a:spcPct val="90000"/>
              </a:lnSpc>
            </a:pPr>
            <a:r>
              <a:rPr lang="en-US" sz="2000" dirty="0" smtClean="0"/>
              <a:t>Computation of the </a:t>
            </a:r>
            <a:r>
              <a:rPr lang="en-US" sz="2000" dirty="0" smtClean="0">
                <a:solidFill>
                  <a:schemeClr val="accent6"/>
                </a:solidFill>
              </a:rPr>
              <a:t>multiplicative inverse</a:t>
            </a:r>
            <a:r>
              <a:rPr lang="en-US" sz="2000" dirty="0" smtClean="0"/>
              <a:t> (to compute </a:t>
            </a:r>
            <a:r>
              <a:rPr lang="en-US" sz="2000" b="1" i="1" dirty="0" smtClean="0">
                <a:latin typeface="Times New Roman" pitchFamily="18" charset="0"/>
              </a:rPr>
              <a:t>d</a:t>
            </a:r>
            <a:r>
              <a:rPr lang="en-US" sz="2000" dirty="0" smtClean="0"/>
              <a:t> from </a:t>
            </a:r>
            <a:r>
              <a:rPr lang="en-US" sz="2000" b="1" i="1" dirty="0" smtClean="0">
                <a:latin typeface="Times New Roman" pitchFamily="18" charset="0"/>
              </a:rPr>
              <a:t>e</a:t>
            </a:r>
            <a:r>
              <a:rPr lang="en-US" sz="2000" dirty="0" smtClean="0"/>
              <a:t>)</a:t>
            </a:r>
          </a:p>
        </p:txBody>
      </p:sp>
      <p:sp>
        <p:nvSpPr>
          <p:cNvPr id="10242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FEFC2907-FED5-429E-A576-5A9190F31367}" type="datetime1">
              <a:rPr lang="en-US" smtClean="0"/>
              <a:pPr/>
              <a:t>12/1/2010</a:t>
            </a:fld>
            <a:endParaRPr lang="en-US" smtClean="0"/>
          </a:p>
        </p:txBody>
      </p:sp>
      <p:sp>
        <p:nvSpPr>
          <p:cNvPr id="1024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Cryptography</a:t>
            </a:r>
          </a:p>
        </p:txBody>
      </p:sp>
      <p:sp>
        <p:nvSpPr>
          <p:cNvPr id="1024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5BDC2-1FB4-4FCC-9860-EB37D3A65832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Modular Power</a:t>
            </a:r>
          </a:p>
        </p:txBody>
      </p:sp>
      <p:sp>
        <p:nvSpPr>
          <p:cNvPr id="1127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752475" y="1533525"/>
            <a:ext cx="3962400" cy="4800600"/>
          </a:xfrm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</a:pPr>
            <a:r>
              <a:rPr lang="en-US" sz="2000" smtClean="0"/>
              <a:t>The repeated squaring algorithm speeds up the computation of a modular power </a:t>
            </a:r>
            <a:r>
              <a:rPr lang="en-US" sz="2000" b="1" i="1" smtClean="0">
                <a:latin typeface="Times New Roman" pitchFamily="18" charset="0"/>
              </a:rPr>
              <a:t>a</a:t>
            </a:r>
            <a:r>
              <a:rPr lang="en-US" sz="2000" b="1" i="1" baseline="30000" smtClean="0">
                <a:latin typeface="Times New Roman" pitchFamily="18" charset="0"/>
              </a:rPr>
              <a:t>p</a:t>
            </a:r>
            <a:r>
              <a:rPr lang="en-US" sz="2000" smtClean="0"/>
              <a:t> </a:t>
            </a:r>
            <a:r>
              <a:rPr lang="en-US" sz="2000" smtClean="0">
                <a:latin typeface="Times New Roman" pitchFamily="18" charset="0"/>
              </a:rPr>
              <a:t>mod </a:t>
            </a:r>
            <a:r>
              <a:rPr lang="en-US" sz="2000" b="1" i="1" smtClean="0">
                <a:latin typeface="Times New Roman" pitchFamily="18" charset="0"/>
              </a:rPr>
              <a:t>n</a:t>
            </a:r>
            <a:endParaRPr lang="en-US" sz="2000" smtClean="0"/>
          </a:p>
          <a:p>
            <a:pPr marL="228600" indent="-228600" eaLnBrk="1" hangingPunct="1">
              <a:lnSpc>
                <a:spcPct val="90000"/>
              </a:lnSpc>
            </a:pPr>
            <a:r>
              <a:rPr lang="en-US" sz="2000" smtClean="0"/>
              <a:t>Write the exponent </a:t>
            </a:r>
            <a:r>
              <a:rPr lang="en-US" sz="2000" b="1" i="1" smtClean="0">
                <a:latin typeface="Times New Roman" pitchFamily="18" charset="0"/>
              </a:rPr>
              <a:t>p</a:t>
            </a:r>
            <a:r>
              <a:rPr lang="en-US" sz="2000" smtClean="0"/>
              <a:t> in binary</a:t>
            </a:r>
          </a:p>
          <a:p>
            <a:pPr marL="457200" lvl="1" indent="-1143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i="1" smtClean="0">
                <a:latin typeface="Times New Roman" pitchFamily="18" charset="0"/>
              </a:rPr>
              <a:t>p</a:t>
            </a:r>
            <a:r>
              <a:rPr lang="en-US" sz="2000" smtClean="0">
                <a:latin typeface="Times New Roman" pitchFamily="18" charset="0"/>
              </a:rPr>
              <a:t> </a:t>
            </a:r>
            <a:r>
              <a:rPr lang="en-US" sz="2000" smtClean="0">
                <a:latin typeface="Symbol" pitchFamily="18" charset="2"/>
              </a:rPr>
              <a:t>= </a:t>
            </a:r>
            <a:r>
              <a:rPr lang="en-US" sz="2000" b="1" i="1" smtClean="0">
                <a:latin typeface="Times New Roman" pitchFamily="18" charset="0"/>
              </a:rPr>
              <a:t>p</a:t>
            </a:r>
            <a:r>
              <a:rPr lang="en-US" sz="2000" b="1" i="1" baseline="-25000" smtClean="0">
                <a:latin typeface="Times New Roman" pitchFamily="18" charset="0"/>
              </a:rPr>
              <a:t>b</a:t>
            </a:r>
            <a:r>
              <a:rPr lang="en-US" sz="2000" baseline="-25000" smtClean="0">
                <a:latin typeface="Symbol" pitchFamily="18" charset="2"/>
              </a:rPr>
              <a:t> - </a:t>
            </a:r>
            <a:r>
              <a:rPr lang="en-US" sz="2000" baseline="-25000" smtClean="0">
                <a:latin typeface="Times New Roman" pitchFamily="18" charset="0"/>
              </a:rPr>
              <a:t>1 </a:t>
            </a:r>
            <a:r>
              <a:rPr lang="en-US" sz="2000" b="1" i="1" smtClean="0">
                <a:latin typeface="Times New Roman" pitchFamily="18" charset="0"/>
              </a:rPr>
              <a:t>p</a:t>
            </a:r>
            <a:r>
              <a:rPr lang="en-US" sz="2000" b="1" i="1" baseline="-25000" smtClean="0">
                <a:latin typeface="Times New Roman" pitchFamily="18" charset="0"/>
              </a:rPr>
              <a:t>b</a:t>
            </a:r>
            <a:r>
              <a:rPr lang="en-US" sz="2000" baseline="-25000" smtClean="0">
                <a:latin typeface="Symbol" pitchFamily="18" charset="2"/>
              </a:rPr>
              <a:t> - </a:t>
            </a:r>
            <a:r>
              <a:rPr lang="en-US" sz="2000" baseline="-25000" smtClean="0">
                <a:latin typeface="Times New Roman" pitchFamily="18" charset="0"/>
              </a:rPr>
              <a:t>2</a:t>
            </a:r>
            <a:r>
              <a:rPr lang="en-US" sz="2000" smtClean="0">
                <a:latin typeface="Times New Roman" pitchFamily="18" charset="0"/>
              </a:rPr>
              <a:t> … </a:t>
            </a:r>
            <a:r>
              <a:rPr lang="en-US" sz="2000" b="1" i="1" smtClean="0">
                <a:latin typeface="Times New Roman" pitchFamily="18" charset="0"/>
              </a:rPr>
              <a:t>p</a:t>
            </a:r>
            <a:r>
              <a:rPr lang="en-US" sz="2000" baseline="-25000" smtClean="0">
                <a:latin typeface="Times New Roman" pitchFamily="18" charset="0"/>
              </a:rPr>
              <a:t>1 </a:t>
            </a:r>
            <a:r>
              <a:rPr lang="en-US" sz="2000" b="1" i="1" smtClean="0">
                <a:latin typeface="Times New Roman" pitchFamily="18" charset="0"/>
              </a:rPr>
              <a:t>p</a:t>
            </a:r>
            <a:r>
              <a:rPr lang="en-US" sz="2000" baseline="-25000" smtClean="0">
                <a:latin typeface="Times New Roman" pitchFamily="18" charset="0"/>
              </a:rPr>
              <a:t>0</a:t>
            </a:r>
            <a:endParaRPr lang="en-US" sz="2000" baseline="-25000" smtClean="0"/>
          </a:p>
          <a:p>
            <a:pPr marL="228600" indent="-228600" eaLnBrk="1" hangingPunct="1">
              <a:lnSpc>
                <a:spcPct val="90000"/>
              </a:lnSpc>
            </a:pPr>
            <a:r>
              <a:rPr lang="en-US" sz="2000" smtClean="0"/>
              <a:t>Start with</a:t>
            </a:r>
          </a:p>
          <a:p>
            <a:pPr marL="457200" lvl="1" indent="-1143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i="1" smtClean="0">
                <a:latin typeface="Times New Roman" pitchFamily="18" charset="0"/>
              </a:rPr>
              <a:t>Q</a:t>
            </a:r>
            <a:r>
              <a:rPr lang="en-US" sz="2000" baseline="-25000" smtClean="0">
                <a:latin typeface="Times New Roman" pitchFamily="18" charset="0"/>
              </a:rPr>
              <a:t>1</a:t>
            </a:r>
            <a:r>
              <a:rPr lang="en-US" sz="2000" smtClean="0">
                <a:latin typeface="Times New Roman" pitchFamily="18" charset="0"/>
              </a:rPr>
              <a:t> </a:t>
            </a:r>
            <a:r>
              <a:rPr lang="en-US" sz="2000" smtClean="0">
                <a:latin typeface="Symbol" pitchFamily="18" charset="2"/>
              </a:rPr>
              <a:t>= </a:t>
            </a:r>
            <a:r>
              <a:rPr lang="en-US" sz="2000" b="1" i="1" smtClean="0">
                <a:latin typeface="Times New Roman" pitchFamily="18" charset="0"/>
              </a:rPr>
              <a:t>a</a:t>
            </a:r>
            <a:r>
              <a:rPr lang="en-US" sz="2000" b="1" i="1" baseline="34000" smtClean="0">
                <a:latin typeface="Times New Roman" pitchFamily="18" charset="0"/>
              </a:rPr>
              <a:t>p</a:t>
            </a:r>
            <a:r>
              <a:rPr lang="en-US" sz="1800" b="1" i="1" baseline="16000" smtClean="0">
                <a:latin typeface="Times New Roman" pitchFamily="18" charset="0"/>
              </a:rPr>
              <a:t>b</a:t>
            </a:r>
            <a:r>
              <a:rPr lang="en-US" sz="1800" baseline="16000" smtClean="0">
                <a:latin typeface="Symbol" pitchFamily="18" charset="2"/>
              </a:rPr>
              <a:t> - </a:t>
            </a:r>
            <a:r>
              <a:rPr lang="en-US" sz="1800" baseline="16000" smtClean="0">
                <a:latin typeface="Times New Roman" pitchFamily="18" charset="0"/>
              </a:rPr>
              <a:t>1</a:t>
            </a:r>
            <a:r>
              <a:rPr lang="en-US" sz="2000" smtClean="0">
                <a:latin typeface="Times New Roman" pitchFamily="18" charset="0"/>
              </a:rPr>
              <a:t> mod </a:t>
            </a:r>
            <a:r>
              <a:rPr lang="en-US" sz="2000" b="1" i="1" smtClean="0">
                <a:latin typeface="Times New Roman" pitchFamily="18" charset="0"/>
              </a:rPr>
              <a:t>n</a:t>
            </a:r>
          </a:p>
          <a:p>
            <a:pPr marL="228600" indent="-228600" eaLnBrk="1" hangingPunct="1">
              <a:lnSpc>
                <a:spcPct val="90000"/>
              </a:lnSpc>
            </a:pPr>
            <a:r>
              <a:rPr lang="en-US" sz="2000" smtClean="0"/>
              <a:t>Repeatedly compute</a:t>
            </a:r>
          </a:p>
          <a:p>
            <a:pPr marL="457200" lvl="1" indent="-1143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i="1" smtClean="0">
                <a:latin typeface="Times New Roman" pitchFamily="18" charset="0"/>
              </a:rPr>
              <a:t>Q</a:t>
            </a:r>
            <a:r>
              <a:rPr lang="en-US" sz="2000" b="1" i="1" baseline="-25000" smtClean="0">
                <a:latin typeface="Times New Roman" pitchFamily="18" charset="0"/>
              </a:rPr>
              <a:t>i</a:t>
            </a:r>
            <a:r>
              <a:rPr lang="en-US" sz="2000" smtClean="0">
                <a:latin typeface="Times New Roman" pitchFamily="18" charset="0"/>
              </a:rPr>
              <a:t> </a:t>
            </a:r>
            <a:r>
              <a:rPr lang="en-US" sz="2000" smtClean="0">
                <a:latin typeface="Symbol" pitchFamily="18" charset="2"/>
              </a:rPr>
              <a:t>= </a:t>
            </a:r>
            <a:r>
              <a:rPr lang="en-US" sz="2000" smtClean="0">
                <a:latin typeface="Times New Roman" pitchFamily="18" charset="0"/>
              </a:rPr>
              <a:t>((</a:t>
            </a:r>
            <a:r>
              <a:rPr lang="en-US" sz="2000" b="1" i="1" smtClean="0">
                <a:latin typeface="Times New Roman" pitchFamily="18" charset="0"/>
              </a:rPr>
              <a:t>Q</a:t>
            </a:r>
            <a:r>
              <a:rPr lang="en-US" sz="2000" b="1" i="1" baseline="-25000" smtClean="0">
                <a:latin typeface="Times New Roman" pitchFamily="18" charset="0"/>
              </a:rPr>
              <a:t>i</a:t>
            </a:r>
            <a:r>
              <a:rPr lang="en-US" sz="2000" baseline="-25000" smtClean="0">
                <a:latin typeface="Symbol" pitchFamily="18" charset="2"/>
              </a:rPr>
              <a:t> - </a:t>
            </a:r>
            <a:r>
              <a:rPr lang="en-US" sz="2000" baseline="-25000" smtClean="0">
                <a:latin typeface="Times New Roman" pitchFamily="18" charset="0"/>
              </a:rPr>
              <a:t>1</a:t>
            </a:r>
            <a:r>
              <a:rPr lang="en-US" sz="2000" smtClean="0">
                <a:latin typeface="Times New Roman" pitchFamily="18" charset="0"/>
              </a:rPr>
              <a:t>)</a:t>
            </a:r>
            <a:r>
              <a:rPr lang="en-US" sz="2000" baseline="30000" smtClean="0">
                <a:latin typeface="Times New Roman" pitchFamily="18" charset="0"/>
              </a:rPr>
              <a:t>2</a:t>
            </a:r>
            <a:r>
              <a:rPr lang="en-US" sz="2000" smtClean="0">
                <a:latin typeface="Times New Roman" pitchFamily="18" charset="0"/>
              </a:rPr>
              <a:t> mod </a:t>
            </a:r>
            <a:r>
              <a:rPr lang="en-US" sz="2000" b="1" i="1" smtClean="0">
                <a:latin typeface="Times New Roman" pitchFamily="18" charset="0"/>
              </a:rPr>
              <a:t>n</a:t>
            </a:r>
            <a:r>
              <a:rPr lang="en-US" sz="2000" smtClean="0">
                <a:latin typeface="Times New Roman" pitchFamily="18" charset="0"/>
              </a:rPr>
              <a:t>)</a:t>
            </a:r>
            <a:r>
              <a:rPr lang="en-US" sz="2000" b="1" i="1" smtClean="0">
                <a:latin typeface="Times New Roman" pitchFamily="18" charset="0"/>
              </a:rPr>
              <a:t>a</a:t>
            </a:r>
            <a:r>
              <a:rPr lang="en-US" sz="2000" b="1" i="1" baseline="34000" smtClean="0">
                <a:latin typeface="Times New Roman" pitchFamily="18" charset="0"/>
              </a:rPr>
              <a:t>p</a:t>
            </a:r>
            <a:r>
              <a:rPr lang="en-US" sz="1800" b="1" i="1" baseline="16000" smtClean="0">
                <a:latin typeface="Times New Roman" pitchFamily="18" charset="0"/>
              </a:rPr>
              <a:t>b</a:t>
            </a:r>
            <a:r>
              <a:rPr lang="en-US" sz="1800" baseline="16000" smtClean="0">
                <a:latin typeface="Symbol" pitchFamily="18" charset="2"/>
              </a:rPr>
              <a:t> - </a:t>
            </a:r>
            <a:r>
              <a:rPr lang="en-US" sz="1800" b="1" i="1" baseline="16000" smtClean="0">
                <a:latin typeface="Times New Roman" pitchFamily="18" charset="0"/>
              </a:rPr>
              <a:t>i</a:t>
            </a:r>
            <a:r>
              <a:rPr lang="en-US" sz="2000" smtClean="0">
                <a:latin typeface="Times New Roman" pitchFamily="18" charset="0"/>
              </a:rPr>
              <a:t> mod </a:t>
            </a:r>
            <a:r>
              <a:rPr lang="en-US" sz="2000" b="1" i="1" smtClean="0">
                <a:latin typeface="Times New Roman" pitchFamily="18" charset="0"/>
              </a:rPr>
              <a:t>n</a:t>
            </a:r>
          </a:p>
          <a:p>
            <a:pPr marL="228600" indent="-228600" eaLnBrk="1" hangingPunct="1">
              <a:lnSpc>
                <a:spcPct val="90000"/>
              </a:lnSpc>
            </a:pPr>
            <a:r>
              <a:rPr lang="en-US" sz="2000" smtClean="0"/>
              <a:t>We obtain</a:t>
            </a:r>
          </a:p>
          <a:p>
            <a:pPr marL="457200" lvl="1" indent="-1143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i="1" smtClean="0">
                <a:latin typeface="Times New Roman" pitchFamily="18" charset="0"/>
              </a:rPr>
              <a:t>Q</a:t>
            </a:r>
            <a:r>
              <a:rPr lang="en-US" sz="2000" b="1" i="1" baseline="-25000" smtClean="0">
                <a:latin typeface="Times New Roman" pitchFamily="18" charset="0"/>
              </a:rPr>
              <a:t>b</a:t>
            </a:r>
            <a:r>
              <a:rPr lang="en-US" sz="2000" smtClean="0">
                <a:latin typeface="Times New Roman" pitchFamily="18" charset="0"/>
              </a:rPr>
              <a:t> </a:t>
            </a:r>
            <a:r>
              <a:rPr lang="en-US" sz="2000" smtClean="0">
                <a:latin typeface="Symbol" pitchFamily="18" charset="2"/>
              </a:rPr>
              <a:t>= </a:t>
            </a:r>
            <a:r>
              <a:rPr lang="en-US" sz="2000" b="1" i="1" smtClean="0">
                <a:latin typeface="Times New Roman" pitchFamily="18" charset="0"/>
              </a:rPr>
              <a:t>a</a:t>
            </a:r>
            <a:r>
              <a:rPr lang="en-US" sz="2000" b="1" i="1" baseline="30000" smtClean="0">
                <a:latin typeface="Times New Roman" pitchFamily="18" charset="0"/>
              </a:rPr>
              <a:t>p</a:t>
            </a:r>
            <a:r>
              <a:rPr lang="en-US" sz="2000" smtClean="0"/>
              <a:t> </a:t>
            </a:r>
            <a:r>
              <a:rPr lang="en-US" sz="2000" smtClean="0">
                <a:latin typeface="Times New Roman" pitchFamily="18" charset="0"/>
              </a:rPr>
              <a:t>mod </a:t>
            </a:r>
            <a:r>
              <a:rPr lang="en-US" sz="2000" b="1" i="1" smtClean="0">
                <a:latin typeface="Times New Roman" pitchFamily="18" charset="0"/>
              </a:rPr>
              <a:t>n</a:t>
            </a:r>
          </a:p>
          <a:p>
            <a:pPr marL="228600" indent="-228600" eaLnBrk="1" hangingPunct="1">
              <a:lnSpc>
                <a:spcPct val="90000"/>
              </a:lnSpc>
            </a:pPr>
            <a:r>
              <a:rPr lang="en-US" sz="2000" smtClean="0"/>
              <a:t>The repeated squaring algorithm performs </a:t>
            </a:r>
            <a:r>
              <a:rPr lang="en-US" sz="2000" b="1" i="1" smtClean="0">
                <a:latin typeface="Times New Roman" pitchFamily="18" charset="0"/>
              </a:rPr>
              <a:t>O</a:t>
            </a:r>
            <a:r>
              <a:rPr lang="en-US" sz="2000" b="1" i="1" baseline="-25000" smtClean="0">
                <a:latin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</a:rPr>
              <a:t>(log </a:t>
            </a:r>
            <a:r>
              <a:rPr lang="en-US" sz="2000" b="1" i="1" smtClean="0">
                <a:latin typeface="Times New Roman" pitchFamily="18" charset="0"/>
              </a:rPr>
              <a:t>p</a:t>
            </a:r>
            <a:r>
              <a:rPr lang="en-US" sz="2000" smtClean="0">
                <a:latin typeface="Times New Roman" pitchFamily="18" charset="0"/>
              </a:rPr>
              <a:t>) </a:t>
            </a:r>
            <a:r>
              <a:rPr lang="en-US" sz="2000" smtClean="0"/>
              <a:t>arithmetic operations</a:t>
            </a:r>
          </a:p>
        </p:txBody>
      </p:sp>
      <p:sp>
        <p:nvSpPr>
          <p:cNvPr id="11271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sz="half" idx="2"/>
          </p:nvPr>
        </p:nvSpPr>
        <p:spPr>
          <a:xfrm>
            <a:off x="4867275" y="1533525"/>
            <a:ext cx="3810000" cy="3876675"/>
          </a:xfrm>
        </p:spPr>
        <p:txBody>
          <a:bodyPr/>
          <a:lstStyle/>
          <a:p>
            <a:pPr marL="228600" indent="-228600" eaLnBrk="1" hangingPunct="1"/>
            <a:r>
              <a:rPr lang="en-US" sz="2000" dirty="0" smtClean="0"/>
              <a:t>Example</a:t>
            </a:r>
          </a:p>
          <a:p>
            <a:pPr marL="457200" lvl="1" indent="-114300" eaLnBrk="1" hangingPunct="1"/>
            <a:r>
              <a:rPr lang="en-US" sz="1800" dirty="0" smtClean="0">
                <a:latin typeface="Times New Roman" pitchFamily="18" charset="0"/>
              </a:rPr>
              <a:t>3</a:t>
            </a:r>
            <a:r>
              <a:rPr lang="en-US" sz="1800" baseline="30000" dirty="0" smtClean="0">
                <a:latin typeface="Times New Roman" pitchFamily="18" charset="0"/>
              </a:rPr>
              <a:t>18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Times New Roman" pitchFamily="18" charset="0"/>
              </a:rPr>
              <a:t>mod 19 (18 </a:t>
            </a:r>
            <a:r>
              <a:rPr lang="en-US" sz="1800" dirty="0" smtClean="0">
                <a:latin typeface="Symbol" pitchFamily="18" charset="2"/>
              </a:rPr>
              <a:t>= 10</a:t>
            </a:r>
            <a:r>
              <a:rPr lang="en-US" sz="1800" dirty="0" smtClean="0">
                <a:latin typeface="Times New Roman" pitchFamily="18" charset="0"/>
              </a:rPr>
              <a:t>010)</a:t>
            </a:r>
          </a:p>
          <a:p>
            <a:pPr marL="457200" lvl="1" indent="-114300" eaLnBrk="1" hangingPunct="1"/>
            <a:r>
              <a:rPr lang="en-US" sz="1800" b="1" i="1" dirty="0" smtClean="0">
                <a:latin typeface="Times New Roman" pitchFamily="18" charset="0"/>
              </a:rPr>
              <a:t>Q</a:t>
            </a:r>
            <a:r>
              <a:rPr lang="en-US" sz="1800" baseline="-25000" dirty="0" smtClean="0">
                <a:latin typeface="Times New Roman" pitchFamily="18" charset="0"/>
              </a:rPr>
              <a:t>1</a:t>
            </a:r>
            <a:r>
              <a:rPr lang="en-US" sz="1800" dirty="0" smtClean="0">
                <a:latin typeface="Times New Roman" pitchFamily="18" charset="0"/>
              </a:rPr>
              <a:t> </a:t>
            </a:r>
            <a:r>
              <a:rPr lang="en-US" sz="1800" dirty="0" smtClean="0">
                <a:latin typeface="Symbol" pitchFamily="18" charset="2"/>
              </a:rPr>
              <a:t>= </a:t>
            </a:r>
            <a:r>
              <a:rPr lang="en-US" sz="1800" dirty="0" smtClean="0">
                <a:latin typeface="Times New Roman" pitchFamily="18" charset="0"/>
              </a:rPr>
              <a:t>3</a:t>
            </a:r>
            <a:r>
              <a:rPr lang="en-US" sz="1800" baseline="30000" dirty="0" smtClean="0">
                <a:latin typeface="Times New Roman" pitchFamily="18" charset="0"/>
              </a:rPr>
              <a:t>1</a:t>
            </a:r>
            <a:r>
              <a:rPr lang="en-US" sz="1800" dirty="0" smtClean="0">
                <a:latin typeface="Times New Roman" pitchFamily="18" charset="0"/>
              </a:rPr>
              <a:t> mod 19 </a:t>
            </a:r>
            <a:r>
              <a:rPr lang="en-US" sz="1800" dirty="0" smtClean="0">
                <a:latin typeface="Symbol" pitchFamily="18" charset="2"/>
              </a:rPr>
              <a:t>= </a:t>
            </a:r>
            <a:r>
              <a:rPr lang="en-US" sz="1800" dirty="0" smtClean="0">
                <a:latin typeface="Times New Roman" pitchFamily="18" charset="0"/>
              </a:rPr>
              <a:t>3</a:t>
            </a:r>
          </a:p>
          <a:p>
            <a:pPr marL="457200" lvl="1" indent="-114300" eaLnBrk="1" hangingPunct="1"/>
            <a:r>
              <a:rPr lang="en-US" sz="1800" b="1" i="1" dirty="0" smtClean="0">
                <a:latin typeface="Times New Roman" pitchFamily="18" charset="0"/>
              </a:rPr>
              <a:t>Q</a:t>
            </a:r>
            <a:r>
              <a:rPr lang="en-US" sz="1800" baseline="-25000" dirty="0" smtClean="0">
                <a:latin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</a:rPr>
              <a:t> </a:t>
            </a:r>
            <a:r>
              <a:rPr lang="en-US" sz="1800" dirty="0" smtClean="0">
                <a:latin typeface="Symbol" pitchFamily="18" charset="2"/>
              </a:rPr>
              <a:t>= (</a:t>
            </a:r>
            <a:r>
              <a:rPr lang="en-US" sz="1800" dirty="0" smtClean="0">
                <a:latin typeface="Times New Roman" pitchFamily="18" charset="0"/>
              </a:rPr>
              <a:t>3</a:t>
            </a:r>
            <a:r>
              <a:rPr lang="en-US" sz="1800" baseline="30000" dirty="0" smtClean="0">
                <a:latin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</a:rPr>
              <a:t> mod 19)3</a:t>
            </a:r>
            <a:r>
              <a:rPr lang="en-US" sz="1800" baseline="30000" dirty="0" smtClean="0">
                <a:latin typeface="Times New Roman" pitchFamily="18" charset="0"/>
              </a:rPr>
              <a:t>0</a:t>
            </a:r>
            <a:r>
              <a:rPr lang="en-US" sz="1800" dirty="0" smtClean="0">
                <a:latin typeface="Times New Roman" pitchFamily="18" charset="0"/>
              </a:rPr>
              <a:t> mod 19 = 9</a:t>
            </a:r>
            <a:endParaRPr lang="en-US" sz="1800" b="1" i="1" dirty="0" smtClean="0">
              <a:latin typeface="Times New Roman" pitchFamily="18" charset="0"/>
            </a:endParaRPr>
          </a:p>
          <a:p>
            <a:pPr marL="457200" lvl="1" indent="-114300" eaLnBrk="1" hangingPunct="1"/>
            <a:r>
              <a:rPr lang="en-US" sz="1800" b="1" i="1" dirty="0" smtClean="0">
                <a:latin typeface="Times New Roman" pitchFamily="18" charset="0"/>
              </a:rPr>
              <a:t>Q</a:t>
            </a:r>
            <a:r>
              <a:rPr lang="en-US" sz="1800" baseline="-25000" dirty="0" smtClean="0">
                <a:latin typeface="Times New Roman" pitchFamily="18" charset="0"/>
              </a:rPr>
              <a:t>3</a:t>
            </a:r>
            <a:r>
              <a:rPr lang="en-US" sz="1800" dirty="0" smtClean="0">
                <a:latin typeface="Times New Roman" pitchFamily="18" charset="0"/>
              </a:rPr>
              <a:t> </a:t>
            </a:r>
            <a:r>
              <a:rPr lang="en-US" sz="1800" dirty="0" smtClean="0">
                <a:latin typeface="Symbol" pitchFamily="18" charset="2"/>
              </a:rPr>
              <a:t>= (</a:t>
            </a:r>
            <a:r>
              <a:rPr lang="en-US" sz="1800" dirty="0" smtClean="0">
                <a:latin typeface="Times New Roman" pitchFamily="18" charset="0"/>
              </a:rPr>
              <a:t>9</a:t>
            </a:r>
            <a:r>
              <a:rPr lang="en-US" sz="1800" baseline="30000" dirty="0" smtClean="0">
                <a:latin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</a:rPr>
              <a:t> mod 19)3</a:t>
            </a:r>
            <a:r>
              <a:rPr lang="en-US" sz="1800" baseline="30000" dirty="0" smtClean="0">
                <a:latin typeface="Times New Roman" pitchFamily="18" charset="0"/>
              </a:rPr>
              <a:t>0</a:t>
            </a:r>
            <a:r>
              <a:rPr lang="en-US" sz="1800" dirty="0" smtClean="0">
                <a:latin typeface="Times New Roman" pitchFamily="18" charset="0"/>
              </a:rPr>
              <a:t> mod 19 = </a:t>
            </a:r>
            <a:br>
              <a:rPr lang="en-US" sz="1800" dirty="0" smtClean="0">
                <a:latin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</a:rPr>
              <a:t>	81 mod 19  = 5</a:t>
            </a:r>
          </a:p>
          <a:p>
            <a:pPr marL="457200" lvl="1" indent="-114300" eaLnBrk="1" hangingPunct="1"/>
            <a:r>
              <a:rPr lang="en-US" sz="1800" b="1" i="1" dirty="0" smtClean="0">
                <a:latin typeface="Times New Roman" pitchFamily="18" charset="0"/>
              </a:rPr>
              <a:t>Q</a:t>
            </a:r>
            <a:r>
              <a:rPr lang="en-US" sz="1800" baseline="-25000" dirty="0" smtClean="0">
                <a:latin typeface="Times New Roman" pitchFamily="18" charset="0"/>
              </a:rPr>
              <a:t>4</a:t>
            </a:r>
            <a:r>
              <a:rPr lang="en-US" sz="1800" dirty="0" smtClean="0">
                <a:latin typeface="Times New Roman" pitchFamily="18" charset="0"/>
              </a:rPr>
              <a:t> </a:t>
            </a:r>
            <a:r>
              <a:rPr lang="en-US" sz="1800" dirty="0" smtClean="0">
                <a:latin typeface="Symbol" pitchFamily="18" charset="2"/>
              </a:rPr>
              <a:t>= (</a:t>
            </a:r>
            <a:r>
              <a:rPr lang="en-US" sz="1800" dirty="0" smtClean="0">
                <a:latin typeface="Times New Roman" pitchFamily="18" charset="0"/>
              </a:rPr>
              <a:t>5</a:t>
            </a:r>
            <a:r>
              <a:rPr lang="en-US" sz="1800" baseline="30000" dirty="0" smtClean="0">
                <a:latin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</a:rPr>
              <a:t> mod 19)3</a:t>
            </a:r>
            <a:r>
              <a:rPr lang="en-US" sz="1800" baseline="30000" dirty="0" smtClean="0">
                <a:latin typeface="Times New Roman" pitchFamily="18" charset="0"/>
              </a:rPr>
              <a:t>1</a:t>
            </a:r>
            <a:r>
              <a:rPr lang="en-US" sz="1800" dirty="0" smtClean="0">
                <a:latin typeface="Times New Roman" pitchFamily="18" charset="0"/>
              </a:rPr>
              <a:t> mod 19 =</a:t>
            </a:r>
            <a:br>
              <a:rPr lang="en-US" sz="1800" dirty="0" smtClean="0">
                <a:latin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</a:rPr>
              <a:t>	(25 mod 19)3 mod 19 =</a:t>
            </a:r>
            <a:br>
              <a:rPr lang="en-US" sz="1800" dirty="0" smtClean="0">
                <a:latin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</a:rPr>
              <a:t>	18 mod 19 = 18</a:t>
            </a:r>
          </a:p>
          <a:p>
            <a:pPr marL="457200" lvl="1" indent="-114300" eaLnBrk="1" hangingPunct="1"/>
            <a:r>
              <a:rPr lang="en-US" sz="1800" b="1" i="1" dirty="0" smtClean="0">
                <a:latin typeface="Times New Roman" pitchFamily="18" charset="0"/>
              </a:rPr>
              <a:t>Q</a:t>
            </a:r>
            <a:r>
              <a:rPr lang="en-US" sz="1800" baseline="-25000" dirty="0" smtClean="0">
                <a:latin typeface="Times New Roman" pitchFamily="18" charset="0"/>
              </a:rPr>
              <a:t>5</a:t>
            </a:r>
            <a:r>
              <a:rPr lang="en-US" sz="1800" dirty="0" smtClean="0">
                <a:latin typeface="Times New Roman" pitchFamily="18" charset="0"/>
              </a:rPr>
              <a:t> </a:t>
            </a:r>
            <a:r>
              <a:rPr lang="en-US" sz="1800" dirty="0" smtClean="0">
                <a:latin typeface="Symbol" pitchFamily="18" charset="2"/>
              </a:rPr>
              <a:t>= (</a:t>
            </a:r>
            <a:r>
              <a:rPr lang="en-US" sz="1800" dirty="0" smtClean="0">
                <a:latin typeface="Times New Roman" pitchFamily="18" charset="0"/>
              </a:rPr>
              <a:t>18</a:t>
            </a:r>
            <a:r>
              <a:rPr lang="en-US" sz="1800" baseline="30000" dirty="0" smtClean="0">
                <a:latin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</a:rPr>
              <a:t> mod 19)3</a:t>
            </a:r>
            <a:r>
              <a:rPr lang="en-US" sz="1800" baseline="30000" dirty="0" smtClean="0">
                <a:latin typeface="Times New Roman" pitchFamily="18" charset="0"/>
              </a:rPr>
              <a:t>0</a:t>
            </a:r>
            <a:r>
              <a:rPr lang="en-US" sz="1800" dirty="0" smtClean="0">
                <a:latin typeface="Times New Roman" pitchFamily="18" charset="0"/>
              </a:rPr>
              <a:t> mod 19 = </a:t>
            </a:r>
            <a:br>
              <a:rPr lang="en-US" sz="1800" dirty="0" smtClean="0">
                <a:latin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</a:rPr>
              <a:t>	(324 mod 19) mod 19 = </a:t>
            </a:r>
            <a:br>
              <a:rPr lang="en-US" sz="1800" dirty="0" smtClean="0">
                <a:latin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</a:rPr>
              <a:t>	17</a:t>
            </a:r>
            <a:r>
              <a:rPr lang="en-US" sz="1800" dirty="0" smtClean="0">
                <a:latin typeface="Times New Roman" pitchFamily="18" charset="0"/>
                <a:sym typeface="Symbol" pitchFamily="18" charset="2"/>
              </a:rPr>
              <a:t></a:t>
            </a:r>
            <a:r>
              <a:rPr lang="en-US" sz="1800" dirty="0" smtClean="0">
                <a:latin typeface="Times New Roman" pitchFamily="18" charset="0"/>
              </a:rPr>
              <a:t>19 + 1 mod 19 = 1</a:t>
            </a:r>
          </a:p>
        </p:txBody>
      </p:sp>
      <p:sp>
        <p:nvSpPr>
          <p:cNvPr id="11266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9C46F9C7-AB25-491A-B369-6C826CF08790}" type="datetime1">
              <a:rPr lang="en-US" smtClean="0"/>
              <a:pPr/>
              <a:t>12/1/2010</a:t>
            </a:fld>
            <a:endParaRPr lang="en-US" smtClean="0"/>
          </a:p>
        </p:txBody>
      </p:sp>
      <p:sp>
        <p:nvSpPr>
          <p:cNvPr id="1126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Cryptography</a:t>
            </a:r>
          </a:p>
        </p:txBody>
      </p:sp>
      <p:sp>
        <p:nvSpPr>
          <p:cNvPr id="1126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EE181C-4072-4DF0-A87F-7606A81A8898}" type="slidenum">
              <a:rPr lang="en-US" smtClean="0"/>
              <a:pPr/>
              <a:t>45</a:t>
            </a:fld>
            <a:endParaRPr lang="en-US" smtClean="0"/>
          </a:p>
        </p:txBody>
      </p:sp>
      <p:graphicFrame>
        <p:nvGraphicFramePr>
          <p:cNvPr id="229455" name="Group 79"/>
          <p:cNvGraphicFramePr>
            <a:graphicFrameLocks noGrp="1"/>
          </p:cNvGraphicFramePr>
          <p:nvPr/>
        </p:nvGraphicFramePr>
        <p:xfrm>
          <a:off x="5486400" y="5334000"/>
          <a:ext cx="2895600" cy="10972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62000"/>
                <a:gridCol w="381000"/>
                <a:gridCol w="381000"/>
                <a:gridCol w="457200"/>
                <a:gridCol w="457200"/>
                <a:gridCol w="457200"/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r>
                        <a:rPr kumimoji="0" lang="en-US" sz="20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5 - </a:t>
                      </a:r>
                      <a:r>
                        <a:rPr kumimoji="0" lang="en-US" sz="1600" u="none" strike="noStrike" kern="1200" cap="none" spc="0" normalizeH="0" baseline="-2500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800" u="none" strike="noStrike" cap="none" normalizeH="0" baseline="3400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r>
                        <a:rPr kumimoji="0" lang="en-US" sz="1600" u="none" strike="noStrike" cap="none" normalizeH="0" baseline="16000" dirty="0" smtClean="0">
                          <a:ln>
                            <a:noFill/>
                          </a:ln>
                          <a:effectLst/>
                        </a:rPr>
                        <a:t>5 - </a:t>
                      </a:r>
                      <a:r>
                        <a:rPr kumimoji="0" lang="en-US" sz="1600" u="none" strike="noStrike" cap="none" normalizeH="0" baseline="16000" dirty="0" err="1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endParaRPr kumimoji="0" lang="en-US" sz="1600" b="1" i="1" u="none" strike="noStrike" cap="none" normalizeH="0" baseline="16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Q</a:t>
                      </a:r>
                      <a:r>
                        <a:rPr kumimoji="0" lang="en-US" sz="1800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endParaRPr kumimoji="0" 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Modular Inverse</a:t>
            </a:r>
          </a:p>
        </p:txBody>
      </p:sp>
      <p:sp>
        <p:nvSpPr>
          <p:cNvPr id="1229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685800" y="1600200"/>
            <a:ext cx="3581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chemeClr val="tx2"/>
                </a:solidFill>
              </a:rPr>
              <a:t>Theorem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	Given positive integers </a:t>
            </a:r>
            <a:r>
              <a:rPr lang="en-US" sz="2000" b="1" i="1" smtClean="0">
                <a:latin typeface="Times New Roman" pitchFamily="18" charset="0"/>
              </a:rPr>
              <a:t>a</a:t>
            </a:r>
            <a:r>
              <a:rPr lang="en-US" sz="2000" smtClean="0"/>
              <a:t> and </a:t>
            </a:r>
            <a:r>
              <a:rPr lang="en-US" sz="2000" b="1" i="1" smtClean="0">
                <a:latin typeface="Times New Roman" pitchFamily="18" charset="0"/>
              </a:rPr>
              <a:t>b</a:t>
            </a:r>
            <a:r>
              <a:rPr lang="en-US" sz="2000" smtClean="0"/>
              <a:t>, let </a:t>
            </a:r>
            <a:r>
              <a:rPr lang="en-US" sz="2000" b="1" i="1" smtClean="0">
                <a:latin typeface="Times New Roman" pitchFamily="18" charset="0"/>
              </a:rPr>
              <a:t>d</a:t>
            </a:r>
            <a:r>
              <a:rPr lang="en-US" sz="2000" smtClean="0"/>
              <a:t> be the smallest positive integer such that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		 </a:t>
            </a:r>
            <a:r>
              <a:rPr lang="en-US" sz="2000" b="1" i="1" smtClean="0">
                <a:latin typeface="Times New Roman" pitchFamily="18" charset="0"/>
              </a:rPr>
              <a:t>d</a:t>
            </a:r>
            <a:r>
              <a:rPr lang="en-US" sz="2000" smtClean="0">
                <a:latin typeface="Symbol" pitchFamily="18" charset="2"/>
              </a:rPr>
              <a:t> = </a:t>
            </a:r>
            <a:r>
              <a:rPr lang="en-US" sz="2000" b="1" i="1" smtClean="0">
                <a:latin typeface="Times New Roman" pitchFamily="18" charset="0"/>
              </a:rPr>
              <a:t>ia</a:t>
            </a:r>
            <a:r>
              <a:rPr lang="en-US" sz="2000" smtClean="0">
                <a:latin typeface="Times New Roman" pitchFamily="18" charset="0"/>
              </a:rPr>
              <a:t> + </a:t>
            </a:r>
            <a:r>
              <a:rPr lang="en-US" sz="2000" b="1" i="1" smtClean="0">
                <a:latin typeface="Times New Roman" pitchFamily="18" charset="0"/>
              </a:rPr>
              <a:t>jb</a:t>
            </a: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	for some integers </a:t>
            </a:r>
            <a:r>
              <a:rPr lang="en-US" sz="2000" b="1" i="1" smtClean="0">
                <a:latin typeface="Times New Roman" pitchFamily="18" charset="0"/>
              </a:rPr>
              <a:t>i</a:t>
            </a:r>
            <a:r>
              <a:rPr lang="en-US" sz="2000" smtClean="0"/>
              <a:t> and </a:t>
            </a:r>
            <a:r>
              <a:rPr lang="en-US" sz="2000" b="1" i="1" smtClean="0">
                <a:latin typeface="Times New Roman" pitchFamily="18" charset="0"/>
              </a:rPr>
              <a:t>j</a:t>
            </a:r>
            <a:r>
              <a:rPr lang="en-US" sz="200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	We have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		 </a:t>
            </a:r>
            <a:r>
              <a:rPr lang="en-US" sz="2000" b="1" i="1" smtClean="0">
                <a:latin typeface="Times New Roman" pitchFamily="18" charset="0"/>
              </a:rPr>
              <a:t>d</a:t>
            </a:r>
            <a:r>
              <a:rPr lang="en-US" sz="2000" smtClean="0">
                <a:latin typeface="Symbol" pitchFamily="18" charset="2"/>
              </a:rPr>
              <a:t> = </a:t>
            </a:r>
            <a:r>
              <a:rPr lang="en-US" sz="2000" smtClean="0">
                <a:latin typeface="Times New Roman" pitchFamily="18" charset="0"/>
              </a:rPr>
              <a:t>gcd(</a:t>
            </a:r>
            <a:r>
              <a:rPr lang="en-US" sz="2000" b="1" i="1" smtClean="0">
                <a:latin typeface="Times New Roman" pitchFamily="18" charset="0"/>
              </a:rPr>
              <a:t>a,b</a:t>
            </a:r>
            <a:r>
              <a:rPr lang="en-US" sz="2000" smtClean="0"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i="1" smtClean="0">
                <a:latin typeface="Times New Roman" pitchFamily="18" charset="0"/>
              </a:rPr>
              <a:t>a</a:t>
            </a:r>
            <a:r>
              <a:rPr lang="en-US" sz="1800" smtClean="0">
                <a:latin typeface="Symbol" pitchFamily="18" charset="2"/>
              </a:rPr>
              <a:t> = </a:t>
            </a:r>
            <a:r>
              <a:rPr lang="en-US" sz="1800" smtClean="0">
                <a:latin typeface="Times New Roman" pitchFamily="18" charset="0"/>
              </a:rPr>
              <a:t>21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i="1" smtClean="0">
                <a:latin typeface="Times New Roman" pitchFamily="18" charset="0"/>
              </a:rPr>
              <a:t>b</a:t>
            </a:r>
            <a:r>
              <a:rPr lang="en-US" sz="1800" smtClean="0">
                <a:latin typeface="Symbol" pitchFamily="18" charset="2"/>
              </a:rPr>
              <a:t> = </a:t>
            </a:r>
            <a:r>
              <a:rPr lang="en-US" sz="1800" smtClean="0">
                <a:latin typeface="Times New Roman" pitchFamily="18" charset="0"/>
              </a:rPr>
              <a:t>15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i="1" smtClean="0">
                <a:latin typeface="Times New Roman" pitchFamily="18" charset="0"/>
              </a:rPr>
              <a:t>d</a:t>
            </a:r>
            <a:r>
              <a:rPr lang="en-US" sz="1800" smtClean="0">
                <a:latin typeface="Symbol" pitchFamily="18" charset="2"/>
              </a:rPr>
              <a:t> = </a:t>
            </a:r>
            <a:r>
              <a:rPr lang="en-US" sz="1800" smtClean="0">
                <a:latin typeface="Times New Roman" pitchFamily="18" charset="0"/>
              </a:rPr>
              <a:t>3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i="1" smtClean="0">
                <a:latin typeface="Times New Roman" pitchFamily="18" charset="0"/>
              </a:rPr>
              <a:t>i</a:t>
            </a:r>
            <a:r>
              <a:rPr lang="en-US" sz="1800" smtClean="0">
                <a:latin typeface="Symbol" pitchFamily="18" charset="2"/>
              </a:rPr>
              <a:t> = </a:t>
            </a:r>
            <a:r>
              <a:rPr lang="en-US" sz="1800" smtClean="0">
                <a:latin typeface="Times New Roman" pitchFamily="18" charset="0"/>
              </a:rPr>
              <a:t>3, </a:t>
            </a:r>
            <a:r>
              <a:rPr lang="en-US" sz="1800" b="1" i="1" smtClean="0">
                <a:latin typeface="Times New Roman" pitchFamily="18" charset="0"/>
              </a:rPr>
              <a:t>j</a:t>
            </a:r>
            <a:r>
              <a:rPr lang="en-US" sz="1800" smtClean="0">
                <a:latin typeface="Symbol" pitchFamily="18" charset="2"/>
              </a:rPr>
              <a:t> = -</a:t>
            </a:r>
            <a:r>
              <a:rPr lang="en-US" sz="1800" smtClean="0">
                <a:latin typeface="Times New Roman" pitchFamily="18" charset="0"/>
              </a:rPr>
              <a:t>4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latin typeface="Times New Roman" pitchFamily="18" charset="0"/>
              </a:rPr>
              <a:t>3</a:t>
            </a:r>
            <a:r>
              <a:rPr lang="en-US" sz="1800" smtClean="0">
                <a:latin typeface="Symbol" pitchFamily="18" charset="2"/>
              </a:rPr>
              <a:t> = </a:t>
            </a:r>
            <a:r>
              <a:rPr lang="en-US" sz="1800" smtClean="0">
                <a:latin typeface="Times New Roman" pitchFamily="18" charset="0"/>
              </a:rPr>
              <a:t>3</a:t>
            </a:r>
            <a:r>
              <a:rPr lang="en-US" sz="1800" smtClean="0">
                <a:latin typeface="Times New Roman" pitchFamily="18" charset="0"/>
                <a:sym typeface="Symbol" pitchFamily="18" charset="2"/>
              </a:rPr>
              <a:t></a:t>
            </a:r>
            <a:r>
              <a:rPr lang="en-US" sz="1800" smtClean="0">
                <a:latin typeface="Times New Roman" pitchFamily="18" charset="0"/>
              </a:rPr>
              <a:t>21 + (</a:t>
            </a:r>
            <a:r>
              <a:rPr lang="en-US" sz="1800" smtClean="0">
                <a:latin typeface="Symbol" pitchFamily="18" charset="2"/>
              </a:rPr>
              <a:t>-</a:t>
            </a:r>
            <a:r>
              <a:rPr lang="en-US" sz="1800" smtClean="0">
                <a:latin typeface="Times New Roman" pitchFamily="18" charset="0"/>
              </a:rPr>
              <a:t>4)</a:t>
            </a:r>
            <a:r>
              <a:rPr lang="en-US" sz="1800" smtClean="0">
                <a:latin typeface="Times New Roman" pitchFamily="18" charset="0"/>
                <a:sym typeface="Symbol" pitchFamily="18" charset="2"/>
              </a:rPr>
              <a:t></a:t>
            </a:r>
            <a:r>
              <a:rPr lang="en-US" sz="1800" smtClean="0">
                <a:latin typeface="Times New Roman" pitchFamily="18" charset="0"/>
              </a:rPr>
              <a:t>15 </a:t>
            </a:r>
            <a:r>
              <a:rPr lang="en-US" sz="1800" smtClean="0">
                <a:latin typeface="Symbol" pitchFamily="18" charset="2"/>
              </a:rPr>
              <a:t>=</a:t>
            </a:r>
            <a:br>
              <a:rPr lang="en-US" sz="1800" smtClean="0">
                <a:latin typeface="Symbol" pitchFamily="18" charset="2"/>
              </a:rPr>
            </a:br>
            <a:r>
              <a:rPr lang="en-US" sz="1800" smtClean="0">
                <a:latin typeface="Symbol" pitchFamily="18" charset="2"/>
              </a:rPr>
              <a:t>	   </a:t>
            </a:r>
            <a:r>
              <a:rPr lang="en-US" sz="1800" smtClean="0">
                <a:latin typeface="Times New Roman" pitchFamily="18" charset="0"/>
              </a:rPr>
              <a:t>63</a:t>
            </a:r>
            <a:r>
              <a:rPr lang="en-US" sz="1800" smtClean="0">
                <a:latin typeface="Symbol" pitchFamily="18" charset="2"/>
              </a:rPr>
              <a:t> - </a:t>
            </a:r>
            <a:r>
              <a:rPr lang="en-US" sz="1800" smtClean="0">
                <a:latin typeface="Times New Roman" pitchFamily="18" charset="0"/>
              </a:rPr>
              <a:t>60 </a:t>
            </a:r>
            <a:r>
              <a:rPr lang="en-US" sz="1800" smtClean="0">
                <a:latin typeface="Symbol" pitchFamily="18" charset="2"/>
              </a:rPr>
              <a:t>= </a:t>
            </a:r>
            <a:r>
              <a:rPr lang="en-US" sz="1800" smtClean="0">
                <a:latin typeface="Times New Roman" pitchFamily="18" charset="0"/>
              </a:rPr>
              <a:t>3</a:t>
            </a:r>
          </a:p>
        </p:txBody>
      </p:sp>
      <p:sp>
        <p:nvSpPr>
          <p:cNvPr id="12295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sz="half" idx="2"/>
          </p:nvPr>
        </p:nvSpPr>
        <p:spPr>
          <a:xfrm>
            <a:off x="4419600" y="1600200"/>
            <a:ext cx="441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Given positive integers </a:t>
            </a:r>
            <a:r>
              <a:rPr lang="en-US" sz="2000" b="1" i="1" dirty="0" smtClean="0">
                <a:latin typeface="Times New Roman" pitchFamily="18" charset="0"/>
              </a:rPr>
              <a:t>a</a:t>
            </a:r>
            <a:r>
              <a:rPr lang="en-US" sz="2000" dirty="0" smtClean="0"/>
              <a:t> and </a:t>
            </a:r>
            <a:r>
              <a:rPr lang="en-US" sz="2000" b="1" i="1" dirty="0" smtClean="0">
                <a:latin typeface="Times New Roman" pitchFamily="18" charset="0"/>
              </a:rPr>
              <a:t>b</a:t>
            </a:r>
            <a:r>
              <a:rPr lang="en-US" sz="2000" dirty="0" smtClean="0"/>
              <a:t>, the extended Euclid’s algorithm computes a triplet 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i="1" dirty="0" err="1" smtClean="0">
                <a:latin typeface="Times New Roman" pitchFamily="18" charset="0"/>
              </a:rPr>
              <a:t>d,i,j</a:t>
            </a:r>
            <a:r>
              <a:rPr lang="en-US" sz="2000" dirty="0" smtClean="0">
                <a:latin typeface="Times New Roman" pitchFamily="18" charset="0"/>
              </a:rPr>
              <a:t>)</a:t>
            </a:r>
            <a:r>
              <a:rPr lang="en-US" sz="2000" dirty="0" smtClean="0"/>
              <a:t> such that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i="1" dirty="0" smtClean="0">
                <a:latin typeface="Times New Roman" pitchFamily="18" charset="0"/>
              </a:rPr>
              <a:t>d</a:t>
            </a:r>
            <a:r>
              <a:rPr lang="en-US" sz="1800" dirty="0" smtClean="0">
                <a:latin typeface="Symbol" pitchFamily="18" charset="2"/>
              </a:rPr>
              <a:t> = </a:t>
            </a:r>
            <a:r>
              <a:rPr lang="en-US" sz="1800" dirty="0" err="1" smtClean="0">
                <a:latin typeface="Times New Roman" pitchFamily="18" charset="0"/>
              </a:rPr>
              <a:t>gcd</a:t>
            </a:r>
            <a:r>
              <a:rPr lang="en-US" sz="1800" dirty="0" smtClean="0">
                <a:latin typeface="Times New Roman" pitchFamily="18" charset="0"/>
              </a:rPr>
              <a:t>(</a:t>
            </a:r>
            <a:r>
              <a:rPr lang="en-US" sz="1800" b="1" i="1" dirty="0" err="1" smtClean="0">
                <a:latin typeface="Times New Roman" pitchFamily="18" charset="0"/>
              </a:rPr>
              <a:t>a,b</a:t>
            </a:r>
            <a:r>
              <a:rPr lang="en-US" sz="1800" dirty="0" smtClean="0">
                <a:latin typeface="Times New Roman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i="1" dirty="0" smtClean="0">
                <a:latin typeface="Times New Roman" pitchFamily="18" charset="0"/>
              </a:rPr>
              <a:t>d</a:t>
            </a:r>
            <a:r>
              <a:rPr lang="en-US" sz="1800" dirty="0" smtClean="0">
                <a:latin typeface="Symbol" pitchFamily="18" charset="2"/>
              </a:rPr>
              <a:t> = </a:t>
            </a:r>
            <a:r>
              <a:rPr lang="en-US" sz="1800" b="1" i="1" dirty="0" err="1" smtClean="0">
                <a:latin typeface="Times New Roman" pitchFamily="18" charset="0"/>
              </a:rPr>
              <a:t>ia</a:t>
            </a:r>
            <a:r>
              <a:rPr lang="en-US" sz="1800" dirty="0" smtClean="0">
                <a:latin typeface="Times New Roman" pitchFamily="18" charset="0"/>
              </a:rPr>
              <a:t> + </a:t>
            </a:r>
            <a:r>
              <a:rPr lang="en-US" sz="1800" b="1" i="1" dirty="0" err="1" smtClean="0">
                <a:latin typeface="Times New Roman" pitchFamily="18" charset="0"/>
              </a:rPr>
              <a:t>jb</a:t>
            </a:r>
            <a:endParaRPr lang="en-US" sz="1800" b="1" i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To test the existence of and compute the inverse of </a:t>
            </a:r>
            <a:r>
              <a:rPr lang="en-US" sz="2000" b="1" i="1" dirty="0" smtClean="0">
                <a:latin typeface="Times New Roman" pitchFamily="18" charset="0"/>
              </a:rPr>
              <a:t>x </a:t>
            </a:r>
            <a:r>
              <a:rPr lang="en-US" sz="2000" b="1" dirty="0" smtClean="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sz="20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b="1" i="1" dirty="0" smtClean="0">
                <a:latin typeface="Times New Roman" pitchFamily="18" charset="0"/>
              </a:rPr>
              <a:t>Z</a:t>
            </a:r>
            <a:r>
              <a:rPr lang="en-US" sz="2000" b="1" i="1" baseline="-25000" dirty="0" smtClean="0">
                <a:latin typeface="Times New Roman" pitchFamily="18" charset="0"/>
              </a:rPr>
              <a:t>n</a:t>
            </a:r>
            <a:r>
              <a:rPr lang="en-US" sz="2000" dirty="0" smtClean="0"/>
              <a:t>, we execute the extended Euclid’s algorithm on the input pair 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i="1" dirty="0" err="1" smtClean="0">
                <a:latin typeface="Times New Roman" pitchFamily="18" charset="0"/>
              </a:rPr>
              <a:t>x,n</a:t>
            </a:r>
            <a:r>
              <a:rPr lang="en-US" sz="2000" dirty="0" smtClean="0">
                <a:latin typeface="Times New Roman" pitchFamily="18" charset="0"/>
              </a:rPr>
              <a:t>)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Let 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i="1" dirty="0" err="1" smtClean="0">
                <a:latin typeface="Times New Roman" pitchFamily="18" charset="0"/>
              </a:rPr>
              <a:t>d,i,j</a:t>
            </a:r>
            <a:r>
              <a:rPr lang="en-US" sz="2000" dirty="0" smtClean="0">
                <a:latin typeface="Times New Roman" pitchFamily="18" charset="0"/>
              </a:rPr>
              <a:t>) </a:t>
            </a:r>
            <a:r>
              <a:rPr lang="en-US" sz="2000" dirty="0" smtClean="0"/>
              <a:t>be the triplet returned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i="1" dirty="0" smtClean="0">
                <a:latin typeface="Times New Roman" pitchFamily="18" charset="0"/>
              </a:rPr>
              <a:t>d</a:t>
            </a:r>
            <a:r>
              <a:rPr lang="en-US" sz="1800" dirty="0" smtClean="0">
                <a:latin typeface="Symbol" pitchFamily="18" charset="2"/>
              </a:rPr>
              <a:t> = </a:t>
            </a:r>
            <a:r>
              <a:rPr lang="en-US" sz="1800" b="1" i="1" dirty="0" smtClean="0">
                <a:latin typeface="Times New Roman" pitchFamily="18" charset="0"/>
              </a:rPr>
              <a:t>ix</a:t>
            </a:r>
            <a:r>
              <a:rPr lang="en-US" sz="1800" dirty="0" smtClean="0">
                <a:latin typeface="Times New Roman" pitchFamily="18" charset="0"/>
              </a:rPr>
              <a:t> + </a:t>
            </a:r>
            <a:r>
              <a:rPr lang="en-US" sz="1800" b="1" i="1" dirty="0" err="1" smtClean="0">
                <a:latin typeface="Times New Roman" pitchFamily="18" charset="0"/>
              </a:rPr>
              <a:t>jn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i="1" dirty="0" smtClean="0">
                <a:latin typeface="Times New Roman" pitchFamily="18" charset="0"/>
              </a:rPr>
              <a:t>	 </a:t>
            </a:r>
            <a:r>
              <a:rPr lang="en-US" sz="1800" dirty="0" smtClean="0">
                <a:solidFill>
                  <a:schemeClr val="tx2"/>
                </a:solidFill>
              </a:rPr>
              <a:t>Case 1:</a:t>
            </a:r>
            <a:r>
              <a:rPr lang="en-US" sz="1800" dirty="0" smtClean="0"/>
              <a:t> </a:t>
            </a:r>
            <a:r>
              <a:rPr lang="en-US" sz="1800" b="1" i="1" dirty="0" smtClean="0">
                <a:latin typeface="Times New Roman" pitchFamily="18" charset="0"/>
              </a:rPr>
              <a:t>d</a:t>
            </a:r>
            <a:r>
              <a:rPr lang="en-US" sz="1800" dirty="0" smtClean="0">
                <a:latin typeface="Symbol" pitchFamily="18" charset="2"/>
              </a:rPr>
              <a:t> = </a:t>
            </a:r>
            <a:r>
              <a:rPr lang="en-US" sz="1800" dirty="0" smtClean="0">
                <a:latin typeface="Times New Roman" pitchFamily="18" charset="0"/>
              </a:rPr>
              <a:t>1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i="1" dirty="0" smtClean="0">
                <a:latin typeface="Times New Roman" pitchFamily="18" charset="0"/>
              </a:rPr>
              <a:t>	</a:t>
            </a:r>
            <a:r>
              <a:rPr lang="en-US" sz="1800" b="1" i="1" dirty="0" err="1" smtClean="0">
                <a:latin typeface="Times New Roman" pitchFamily="18" charset="0"/>
              </a:rPr>
              <a:t>i</a:t>
            </a:r>
            <a:r>
              <a:rPr lang="en-US" sz="1800" b="1" i="1" dirty="0" smtClean="0">
                <a:latin typeface="Times New Roman" pitchFamily="18" charset="0"/>
              </a:rPr>
              <a:t> </a:t>
            </a:r>
            <a:r>
              <a:rPr lang="en-US" sz="1800" dirty="0" smtClean="0"/>
              <a:t>is the inverse of </a:t>
            </a:r>
            <a:r>
              <a:rPr lang="en-US" sz="1800" b="1" i="1" dirty="0" smtClean="0">
                <a:latin typeface="Times New Roman" pitchFamily="18" charset="0"/>
              </a:rPr>
              <a:t>x</a:t>
            </a:r>
            <a:r>
              <a:rPr lang="en-US" sz="1800" dirty="0" smtClean="0"/>
              <a:t> in </a:t>
            </a:r>
            <a:r>
              <a:rPr lang="en-US" sz="1800" b="1" i="1" dirty="0" smtClean="0">
                <a:latin typeface="Times New Roman" pitchFamily="18" charset="0"/>
              </a:rPr>
              <a:t>Z</a:t>
            </a:r>
            <a:r>
              <a:rPr lang="en-US" sz="1800" b="1" i="1" baseline="-25000" dirty="0" smtClean="0">
                <a:latin typeface="Times New Roman" pitchFamily="18" charset="0"/>
              </a:rPr>
              <a:t>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i="1" dirty="0" smtClean="0">
                <a:latin typeface="Times New Roman" pitchFamily="18" charset="0"/>
              </a:rPr>
              <a:t>	 </a:t>
            </a:r>
            <a:r>
              <a:rPr lang="en-US" sz="1800" dirty="0" smtClean="0">
                <a:solidFill>
                  <a:schemeClr val="tx2"/>
                </a:solidFill>
              </a:rPr>
              <a:t>Case 2:</a:t>
            </a:r>
            <a:r>
              <a:rPr lang="en-US" sz="1800" dirty="0" smtClean="0"/>
              <a:t> </a:t>
            </a:r>
            <a:r>
              <a:rPr lang="en-US" sz="1800" b="1" i="1" dirty="0" smtClean="0">
                <a:latin typeface="Times New Roman" pitchFamily="18" charset="0"/>
              </a:rPr>
              <a:t>d</a:t>
            </a:r>
            <a:r>
              <a:rPr lang="en-US" sz="1800" dirty="0" smtClean="0">
                <a:latin typeface="Symbol" pitchFamily="18" charset="2"/>
              </a:rPr>
              <a:t> &gt; </a:t>
            </a:r>
            <a:r>
              <a:rPr lang="en-US" sz="1800" dirty="0" smtClean="0">
                <a:latin typeface="Times New Roman" pitchFamily="18" charset="0"/>
              </a:rPr>
              <a:t>1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i="1" dirty="0" smtClean="0">
                <a:latin typeface="Times New Roman" pitchFamily="18" charset="0"/>
              </a:rPr>
              <a:t>	x</a:t>
            </a:r>
            <a:r>
              <a:rPr lang="en-US" sz="1800" dirty="0" smtClean="0">
                <a:latin typeface="Times New Roman" pitchFamily="18" charset="0"/>
              </a:rPr>
              <a:t> </a:t>
            </a:r>
            <a:r>
              <a:rPr lang="en-US" sz="1800" dirty="0" smtClean="0"/>
              <a:t>has no inverse in </a:t>
            </a:r>
            <a:r>
              <a:rPr lang="en-US" sz="1800" b="1" i="1" dirty="0" smtClean="0">
                <a:latin typeface="Times New Roman" pitchFamily="18" charset="0"/>
              </a:rPr>
              <a:t>Z</a:t>
            </a:r>
            <a:r>
              <a:rPr lang="en-US" sz="1800" b="1" i="1" baseline="-25000" dirty="0" smtClean="0">
                <a:latin typeface="Times New Roman" pitchFamily="18" charset="0"/>
              </a:rPr>
              <a:t>n</a:t>
            </a:r>
          </a:p>
        </p:txBody>
      </p:sp>
      <p:sp>
        <p:nvSpPr>
          <p:cNvPr id="12290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7ECA029-76F4-433C-A45D-077364389C2E}" type="datetime1">
              <a:rPr lang="en-US" smtClean="0"/>
              <a:pPr/>
              <a:t>12/1/2010</a:t>
            </a:fld>
            <a:endParaRPr lang="en-US" smtClean="0"/>
          </a:p>
        </p:txBody>
      </p:sp>
      <p:sp>
        <p:nvSpPr>
          <p:cNvPr id="1229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Cryptography</a:t>
            </a:r>
          </a:p>
        </p:txBody>
      </p:sp>
      <p:sp>
        <p:nvSpPr>
          <p:cNvPr id="1229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1A5AE2-99F8-4DD4-B363-58E4AB1E44B9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Pseudoprimality Testing</a:t>
            </a:r>
          </a:p>
        </p:txBody>
      </p:sp>
      <p:sp>
        <p:nvSpPr>
          <p:cNvPr id="1331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000" dirty="0" smtClean="0"/>
              <a:t>The number of primes less than or equal to </a:t>
            </a:r>
            <a:r>
              <a:rPr lang="en-US" sz="2000" b="1" i="1" dirty="0" smtClean="0">
                <a:latin typeface="Times New Roman" pitchFamily="18" charset="0"/>
              </a:rPr>
              <a:t>n</a:t>
            </a:r>
            <a:r>
              <a:rPr lang="en-US" sz="2000" dirty="0" smtClean="0"/>
              <a:t> is about </a:t>
            </a:r>
            <a:r>
              <a:rPr lang="en-US" sz="2000" b="1" i="1" dirty="0" smtClean="0">
                <a:latin typeface="Times New Roman" pitchFamily="18" charset="0"/>
              </a:rPr>
              <a:t>n </a:t>
            </a:r>
            <a:r>
              <a:rPr lang="en-US" sz="2000" b="1" dirty="0" smtClean="0">
                <a:latin typeface="Symbol" pitchFamily="18" charset="2"/>
                <a:sym typeface="Symbol" pitchFamily="18" charset="2"/>
              </a:rPr>
              <a:t>/ </a:t>
            </a:r>
            <a:r>
              <a:rPr lang="en-US" sz="2000" dirty="0" err="1" smtClean="0">
                <a:latin typeface="Times New Roman" pitchFamily="18" charset="0"/>
                <a:sym typeface="Symbol" pitchFamily="18" charset="2"/>
              </a:rPr>
              <a:t>ln</a:t>
            </a:r>
            <a:r>
              <a:rPr lang="en-US" sz="20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b="1" i="1" dirty="0" smtClean="0">
                <a:latin typeface="Times New Roman" pitchFamily="18" charset="0"/>
              </a:rPr>
              <a:t>n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Thus, we expect to find a prime among </a:t>
            </a:r>
            <a:r>
              <a:rPr lang="en-US" sz="2000" b="1" i="1" dirty="0" smtClean="0">
                <a:latin typeface="Times New Roman" pitchFamily="18" charset="0"/>
              </a:rPr>
              <a:t>O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i="1" dirty="0" smtClean="0">
                <a:latin typeface="Times New Roman" pitchFamily="18" charset="0"/>
              </a:rPr>
              <a:t>b</a:t>
            </a:r>
            <a:r>
              <a:rPr lang="en-US" sz="2000" dirty="0" smtClean="0">
                <a:latin typeface="Times New Roman" pitchFamily="18" charset="0"/>
              </a:rPr>
              <a:t>) </a:t>
            </a:r>
            <a:r>
              <a:rPr lang="en-US" sz="2000" dirty="0" smtClean="0"/>
              <a:t>randomly generated numbers with </a:t>
            </a:r>
            <a:r>
              <a:rPr lang="en-US" sz="2000" b="1" i="1" dirty="0" smtClean="0">
                <a:latin typeface="Times New Roman" pitchFamily="18" charset="0"/>
              </a:rPr>
              <a:t>b</a:t>
            </a:r>
            <a:r>
              <a:rPr lang="en-US" sz="2000" dirty="0" smtClean="0"/>
              <a:t> bits each</a:t>
            </a:r>
          </a:p>
          <a:p>
            <a:pPr eaLnBrk="1" hangingPunct="1"/>
            <a:r>
              <a:rPr lang="en-US" sz="2000" dirty="0" smtClean="0"/>
              <a:t>Testing whether a number is prime (</a:t>
            </a:r>
            <a:r>
              <a:rPr lang="en-US" sz="2000" dirty="0" smtClean="0">
                <a:solidFill>
                  <a:schemeClr val="accent6"/>
                </a:solidFill>
              </a:rPr>
              <a:t>primality testing</a:t>
            </a:r>
            <a:r>
              <a:rPr lang="en-US" sz="2000" dirty="0" smtClean="0"/>
              <a:t>) is a difficult problem, though polynomial-time algorithms exist</a:t>
            </a:r>
          </a:p>
          <a:p>
            <a:pPr eaLnBrk="1" hangingPunct="1"/>
            <a:r>
              <a:rPr lang="en-US" sz="2000" dirty="0" smtClean="0"/>
              <a:t>An integer </a:t>
            </a:r>
            <a:r>
              <a:rPr lang="en-US" sz="2000" b="1" i="1" dirty="0" smtClean="0">
                <a:latin typeface="Times New Roman" pitchFamily="18" charset="0"/>
              </a:rPr>
              <a:t>n</a:t>
            </a:r>
            <a:r>
              <a:rPr lang="en-US" sz="2000" b="1" dirty="0" smtClean="0">
                <a:latin typeface="Symbol" pitchFamily="18" charset="2"/>
              </a:rPr>
              <a:t> </a:t>
            </a:r>
            <a:r>
              <a:rPr lang="en-US" sz="2000" dirty="0" smtClean="0">
                <a:latin typeface="Symbol" pitchFamily="18" charset="2"/>
                <a:sym typeface="Symbol" pitchFamily="18" charset="2"/>
              </a:rPr>
              <a:t> </a:t>
            </a:r>
            <a:r>
              <a:rPr lang="en-US" sz="2000" dirty="0" smtClean="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000" dirty="0" smtClean="0"/>
              <a:t>  is said to be a base-</a:t>
            </a:r>
            <a:r>
              <a:rPr lang="en-US" sz="2000" b="1" i="1" dirty="0" smtClean="0">
                <a:latin typeface="Times New Roman" pitchFamily="18" charset="0"/>
              </a:rPr>
              <a:t>x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6"/>
                </a:solidFill>
              </a:rPr>
              <a:t>pseudoprime</a:t>
            </a:r>
            <a:r>
              <a:rPr lang="en-US" sz="2000" dirty="0" smtClean="0"/>
              <a:t> if </a:t>
            </a:r>
          </a:p>
          <a:p>
            <a:pPr lvl="1" eaLnBrk="1" hangingPunct="1"/>
            <a:r>
              <a:rPr lang="en-US" sz="1800" b="1" i="1" dirty="0" err="1" smtClean="0">
                <a:latin typeface="Times New Roman" pitchFamily="18" charset="0"/>
              </a:rPr>
              <a:t>x</a:t>
            </a:r>
            <a:r>
              <a:rPr lang="en-US" sz="1800" b="1" i="1" baseline="30000" dirty="0" err="1" smtClean="0">
                <a:latin typeface="Times New Roman" pitchFamily="18" charset="0"/>
              </a:rPr>
              <a:t>n</a:t>
            </a:r>
            <a:r>
              <a:rPr lang="en-US" sz="1800" b="1" i="1" baseline="30000" dirty="0" smtClean="0">
                <a:latin typeface="Symbol" pitchFamily="18" charset="2"/>
              </a:rPr>
              <a:t> </a:t>
            </a:r>
            <a:r>
              <a:rPr lang="en-US" sz="1800" baseline="30000" dirty="0" smtClean="0">
                <a:latin typeface="Symbol" pitchFamily="18" charset="2"/>
              </a:rPr>
              <a:t>- </a:t>
            </a:r>
            <a:r>
              <a:rPr lang="en-US" sz="1800" baseline="30000" dirty="0" smtClean="0">
                <a:latin typeface="Times New Roman" pitchFamily="18" charset="0"/>
              </a:rPr>
              <a:t>1</a:t>
            </a:r>
            <a:r>
              <a:rPr lang="en-US" sz="1800" dirty="0" smtClean="0">
                <a:latin typeface="Times New Roman" pitchFamily="18" charset="0"/>
              </a:rPr>
              <a:t> mod </a:t>
            </a:r>
            <a:r>
              <a:rPr lang="en-US" sz="1800" b="1" i="1" dirty="0" smtClean="0">
                <a:latin typeface="Times New Roman" pitchFamily="18" charset="0"/>
              </a:rPr>
              <a:t>n</a:t>
            </a:r>
            <a:r>
              <a:rPr lang="en-US" sz="1800" dirty="0" smtClean="0">
                <a:latin typeface="Symbol" pitchFamily="18" charset="2"/>
              </a:rPr>
              <a:t> = </a:t>
            </a:r>
            <a:r>
              <a:rPr lang="en-US" sz="1800" dirty="0" smtClean="0">
                <a:latin typeface="Times New Roman" pitchFamily="18" charset="0"/>
              </a:rPr>
              <a:t>1</a:t>
            </a:r>
            <a:r>
              <a:rPr lang="en-US" sz="1800" dirty="0" smtClean="0"/>
              <a:t> (Fermat’s little theorem)</a:t>
            </a:r>
          </a:p>
          <a:p>
            <a:pPr eaLnBrk="1" hangingPunct="1"/>
            <a:r>
              <a:rPr lang="en-US" sz="2000" dirty="0" smtClean="0"/>
              <a:t>Composite base-</a:t>
            </a:r>
            <a:r>
              <a:rPr lang="en-US" sz="2000" b="1" i="1" dirty="0" smtClean="0">
                <a:latin typeface="Times New Roman" pitchFamily="18" charset="0"/>
              </a:rPr>
              <a:t>x</a:t>
            </a:r>
            <a:r>
              <a:rPr lang="en-US" sz="2000" dirty="0" smtClean="0"/>
              <a:t> </a:t>
            </a:r>
            <a:r>
              <a:rPr lang="en-US" sz="2000" dirty="0" err="1" smtClean="0"/>
              <a:t>pseudoprimes</a:t>
            </a:r>
            <a:r>
              <a:rPr lang="en-US" sz="2000" dirty="0" smtClean="0"/>
              <a:t> are rare:</a:t>
            </a:r>
          </a:p>
          <a:p>
            <a:pPr lvl="1" eaLnBrk="1" hangingPunct="1"/>
            <a:r>
              <a:rPr lang="en-US" sz="1800" dirty="0" smtClean="0"/>
              <a:t>A random 100-bit integer is a composite base-2 pseudoprime with probability less than 10</a:t>
            </a:r>
            <a:r>
              <a:rPr lang="en-US" sz="1800" baseline="30000" dirty="0" smtClean="0"/>
              <a:t>-13</a:t>
            </a:r>
          </a:p>
          <a:p>
            <a:pPr lvl="1" eaLnBrk="1" hangingPunct="1"/>
            <a:r>
              <a:rPr lang="en-US" sz="1800" dirty="0" smtClean="0"/>
              <a:t>The smallest composite base-2 pseudoprime is 341</a:t>
            </a:r>
          </a:p>
          <a:p>
            <a:pPr eaLnBrk="1" hangingPunct="1"/>
            <a:r>
              <a:rPr lang="en-US" sz="2000" dirty="0" smtClean="0"/>
              <a:t>Base-</a:t>
            </a:r>
            <a:r>
              <a:rPr lang="en-US" sz="2000" b="1" i="1" dirty="0" smtClean="0">
                <a:latin typeface="Times New Roman" pitchFamily="18" charset="0"/>
              </a:rPr>
              <a:t>x</a:t>
            </a:r>
            <a:r>
              <a:rPr lang="en-US" sz="2000" dirty="0" smtClean="0"/>
              <a:t> </a:t>
            </a:r>
            <a:r>
              <a:rPr lang="en-US" sz="2000" dirty="0" err="1" smtClean="0"/>
              <a:t>pseudoprimality</a:t>
            </a:r>
            <a:r>
              <a:rPr lang="en-US" sz="2000" dirty="0" smtClean="0"/>
              <a:t> testing for an integer </a:t>
            </a:r>
            <a:r>
              <a:rPr lang="en-US" sz="2000" b="1" i="1" dirty="0" smtClean="0">
                <a:latin typeface="Times New Roman" pitchFamily="18" charset="0"/>
              </a:rPr>
              <a:t>n</a:t>
            </a:r>
            <a:r>
              <a:rPr lang="en-US" sz="2000" dirty="0" smtClean="0"/>
              <a:t>: </a:t>
            </a:r>
          </a:p>
          <a:p>
            <a:pPr lvl="1" eaLnBrk="1" hangingPunct="1"/>
            <a:r>
              <a:rPr lang="en-US" sz="1800" dirty="0" smtClean="0"/>
              <a:t>Check whether </a:t>
            </a:r>
            <a:r>
              <a:rPr lang="en-US" sz="1800" b="1" i="1" dirty="0" err="1" smtClean="0">
                <a:latin typeface="Times New Roman" pitchFamily="18" charset="0"/>
              </a:rPr>
              <a:t>x</a:t>
            </a:r>
            <a:r>
              <a:rPr lang="en-US" sz="1800" b="1" i="1" baseline="30000" dirty="0" err="1" smtClean="0">
                <a:latin typeface="Times New Roman" pitchFamily="18" charset="0"/>
              </a:rPr>
              <a:t>n</a:t>
            </a:r>
            <a:r>
              <a:rPr lang="en-US" sz="1800" b="1" i="1" baseline="30000" dirty="0" smtClean="0">
                <a:latin typeface="Symbol" pitchFamily="18" charset="2"/>
              </a:rPr>
              <a:t> </a:t>
            </a:r>
            <a:r>
              <a:rPr lang="en-US" sz="1800" baseline="30000" dirty="0" smtClean="0">
                <a:latin typeface="Symbol" pitchFamily="18" charset="2"/>
              </a:rPr>
              <a:t>- </a:t>
            </a:r>
            <a:r>
              <a:rPr lang="en-US" sz="1800" baseline="30000" dirty="0" smtClean="0">
                <a:latin typeface="Times New Roman" pitchFamily="18" charset="0"/>
              </a:rPr>
              <a:t>1</a:t>
            </a:r>
            <a:r>
              <a:rPr lang="en-US" sz="1800" dirty="0" smtClean="0">
                <a:latin typeface="Times New Roman" pitchFamily="18" charset="0"/>
              </a:rPr>
              <a:t> mod </a:t>
            </a:r>
            <a:r>
              <a:rPr lang="en-US" sz="1800" b="1" i="1" dirty="0" smtClean="0">
                <a:latin typeface="Times New Roman" pitchFamily="18" charset="0"/>
              </a:rPr>
              <a:t>n</a:t>
            </a:r>
            <a:r>
              <a:rPr lang="en-US" sz="1800" dirty="0" smtClean="0">
                <a:latin typeface="Symbol" pitchFamily="18" charset="2"/>
              </a:rPr>
              <a:t> = </a:t>
            </a:r>
            <a:r>
              <a:rPr lang="en-US" sz="1800" dirty="0" smtClean="0">
                <a:latin typeface="Times New Roman" pitchFamily="18" charset="0"/>
              </a:rPr>
              <a:t>1</a:t>
            </a:r>
            <a:r>
              <a:rPr lang="en-US" sz="1800" dirty="0" smtClean="0"/>
              <a:t> </a:t>
            </a:r>
          </a:p>
          <a:p>
            <a:pPr lvl="1" eaLnBrk="1" hangingPunct="1"/>
            <a:r>
              <a:rPr lang="en-US" sz="1800" dirty="0" smtClean="0"/>
              <a:t>Can be performed efficiently with the repeated squaring algorithm</a:t>
            </a:r>
          </a:p>
        </p:txBody>
      </p:sp>
      <p:sp>
        <p:nvSpPr>
          <p:cNvPr id="1331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6664630E-EFC2-47B6-81E7-8DB6D8E4073B}" type="datetime1">
              <a:rPr lang="en-US" smtClean="0"/>
              <a:pPr/>
              <a:t>12/1/2010</a:t>
            </a:fld>
            <a:endParaRPr lang="en-US" smtClean="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Cryptography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C1D12A-0819-4433-AB8D-13559F2CD8C7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Randomized Primality Testing</a:t>
            </a:r>
          </a:p>
        </p:txBody>
      </p:sp>
      <p:sp>
        <p:nvSpPr>
          <p:cNvPr id="1434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4572000" cy="4800600"/>
          </a:xfrm>
        </p:spPr>
        <p:txBody>
          <a:bodyPr>
            <a:normAutofit fontScale="92500" lnSpcReduction="10000"/>
          </a:bodyPr>
          <a:lstStyle/>
          <a:p>
            <a:pPr marL="228600" indent="-228600" eaLnBrk="1" hangingPunct="1">
              <a:lnSpc>
                <a:spcPct val="110000"/>
              </a:lnSpc>
            </a:pPr>
            <a:r>
              <a:rPr lang="en-US" sz="2000" dirty="0" smtClean="0"/>
              <a:t>Compositeness witness function </a:t>
            </a:r>
            <a:r>
              <a:rPr lang="en-US" sz="2000" b="1" i="1" dirty="0" smtClean="0">
                <a:solidFill>
                  <a:schemeClr val="accent6"/>
                </a:solidFill>
                <a:latin typeface="Times New Roman" pitchFamily="18" charset="0"/>
              </a:rPr>
              <a:t>witness</a:t>
            </a:r>
            <a:r>
              <a:rPr lang="en-US" sz="2000" dirty="0" smtClean="0">
                <a:solidFill>
                  <a:schemeClr val="accent6"/>
                </a:solidFill>
                <a:latin typeface="Times New Roman" pitchFamily="18" charset="0"/>
              </a:rPr>
              <a:t>(</a:t>
            </a:r>
            <a:r>
              <a:rPr lang="en-US" sz="2000" b="1" i="1" dirty="0" smtClean="0">
                <a:solidFill>
                  <a:schemeClr val="accent6"/>
                </a:solidFill>
                <a:latin typeface="Times New Roman" pitchFamily="18" charset="0"/>
              </a:rPr>
              <a:t>x</a:t>
            </a:r>
            <a:r>
              <a:rPr lang="en-US" sz="2000" b="1" dirty="0" smtClean="0">
                <a:solidFill>
                  <a:schemeClr val="accent6"/>
                </a:solidFill>
                <a:latin typeface="Times New Roman" pitchFamily="18" charset="0"/>
              </a:rPr>
              <a:t>, </a:t>
            </a:r>
            <a:r>
              <a:rPr lang="en-US" sz="2000" b="1" i="1" dirty="0" smtClean="0">
                <a:solidFill>
                  <a:schemeClr val="accent6"/>
                </a:solidFill>
                <a:latin typeface="Times New Roman" pitchFamily="18" charset="0"/>
              </a:rPr>
              <a:t>n</a:t>
            </a:r>
            <a:r>
              <a:rPr lang="en-US" sz="2000" dirty="0" smtClean="0">
                <a:solidFill>
                  <a:schemeClr val="accent6"/>
                </a:solidFill>
                <a:latin typeface="Times New Roman" pitchFamily="18" charset="0"/>
              </a:rPr>
              <a:t>)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smtClean="0"/>
              <a:t>with error probability </a:t>
            </a:r>
            <a:r>
              <a:rPr lang="en-US" sz="2000" b="1" i="1" dirty="0" smtClean="0">
                <a:latin typeface="Times New Roman" pitchFamily="18" charset="0"/>
              </a:rPr>
              <a:t>q</a:t>
            </a:r>
            <a:r>
              <a:rPr lang="en-US" sz="2000" dirty="0" smtClean="0"/>
              <a:t> for a random variable </a:t>
            </a:r>
            <a:r>
              <a:rPr lang="en-US" sz="2000" b="1" i="1" dirty="0" smtClean="0">
                <a:latin typeface="Times New Roman" pitchFamily="18" charset="0"/>
              </a:rPr>
              <a:t>x</a:t>
            </a:r>
            <a:endParaRPr lang="en-US" sz="2000" dirty="0" smtClean="0">
              <a:latin typeface="Times New Roman" pitchFamily="18" charset="0"/>
            </a:endParaRPr>
          </a:p>
          <a:p>
            <a:pPr marL="571500" lvl="1" indent="-228600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800" dirty="0" smtClean="0">
                <a:solidFill>
                  <a:schemeClr val="accent6"/>
                </a:solidFill>
              </a:rPr>
              <a:t>Case 1</a:t>
            </a:r>
            <a:r>
              <a:rPr lang="en-US" sz="1800" dirty="0" smtClean="0">
                <a:solidFill>
                  <a:schemeClr val="tx2"/>
                </a:solidFill>
              </a:rPr>
              <a:t>:</a:t>
            </a:r>
            <a:r>
              <a:rPr lang="en-US" sz="1800" dirty="0" smtClean="0"/>
              <a:t> </a:t>
            </a:r>
            <a:r>
              <a:rPr lang="en-US" sz="1800" b="1" i="1" dirty="0" smtClean="0">
                <a:latin typeface="Times New Roman" pitchFamily="18" charset="0"/>
              </a:rPr>
              <a:t>n </a:t>
            </a:r>
            <a:r>
              <a:rPr lang="en-US" sz="1800" dirty="0" smtClean="0"/>
              <a:t>is prime</a:t>
            </a:r>
          </a:p>
          <a:p>
            <a:pPr marL="571500" lvl="1" indent="-228600">
              <a:lnSpc>
                <a:spcPct val="110000"/>
              </a:lnSpc>
              <a:buNone/>
            </a:pPr>
            <a:r>
              <a:rPr lang="en-US" sz="1800" dirty="0" smtClean="0"/>
              <a:t>	</a:t>
            </a:r>
            <a:r>
              <a:rPr lang="en-US" sz="1800" b="1" i="1" dirty="0" smtClean="0">
                <a:solidFill>
                  <a:schemeClr val="accent6"/>
                </a:solidFill>
                <a:latin typeface="Times New Roman" pitchFamily="18" charset="0"/>
              </a:rPr>
              <a:t>witness</a:t>
            </a:r>
            <a:r>
              <a:rPr lang="en-US" sz="1800" dirty="0" smtClean="0">
                <a:solidFill>
                  <a:schemeClr val="accent6"/>
                </a:solidFill>
                <a:latin typeface="Times New Roman" pitchFamily="18" charset="0"/>
              </a:rPr>
              <a:t>(</a:t>
            </a:r>
            <a:r>
              <a:rPr lang="en-US" sz="1800" b="1" i="1" dirty="0" smtClean="0">
                <a:solidFill>
                  <a:schemeClr val="accent6"/>
                </a:solidFill>
                <a:latin typeface="Times New Roman" pitchFamily="18" charset="0"/>
              </a:rPr>
              <a:t>x</a:t>
            </a:r>
            <a:r>
              <a:rPr lang="en-US" sz="1800" b="1" dirty="0" smtClean="0">
                <a:solidFill>
                  <a:schemeClr val="accent6"/>
                </a:solidFill>
                <a:latin typeface="Times New Roman" pitchFamily="18" charset="0"/>
              </a:rPr>
              <a:t>, </a:t>
            </a:r>
            <a:r>
              <a:rPr lang="en-US" sz="1800" b="1" i="1" dirty="0" smtClean="0">
                <a:solidFill>
                  <a:schemeClr val="accent6"/>
                </a:solidFill>
                <a:latin typeface="Times New Roman" pitchFamily="18" charset="0"/>
              </a:rPr>
              <a:t>n</a:t>
            </a:r>
            <a:r>
              <a:rPr lang="en-US" sz="1800" dirty="0" smtClean="0">
                <a:solidFill>
                  <a:schemeClr val="accent6"/>
                </a:solidFill>
                <a:latin typeface="Times New Roman" pitchFamily="18" charset="0"/>
              </a:rPr>
              <a:t>)</a:t>
            </a:r>
            <a:r>
              <a:rPr lang="en-US" sz="1800" dirty="0" smtClean="0">
                <a:solidFill>
                  <a:schemeClr val="accent6"/>
                </a:solidFill>
                <a:latin typeface="Symbol" pitchFamily="18" charset="2"/>
              </a:rPr>
              <a:t> = </a:t>
            </a:r>
            <a:r>
              <a:rPr lang="en-US" sz="1800" b="1" i="1" dirty="0" smtClean="0">
                <a:solidFill>
                  <a:schemeClr val="accent6"/>
                </a:solidFill>
                <a:latin typeface="Times New Roman" pitchFamily="18" charset="0"/>
              </a:rPr>
              <a:t>false </a:t>
            </a:r>
            <a:r>
              <a:rPr lang="en-US" sz="1800" dirty="0" smtClean="0"/>
              <a:t>always</a:t>
            </a:r>
            <a:endParaRPr lang="en-US" sz="1800" b="1" i="1" dirty="0" smtClean="0">
              <a:solidFill>
                <a:schemeClr val="accent6"/>
              </a:solidFill>
              <a:latin typeface="Times New Roman" pitchFamily="18" charset="0"/>
            </a:endParaRPr>
          </a:p>
          <a:p>
            <a:pPr marL="571500" lvl="1" indent="-228600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800" dirty="0" smtClean="0">
                <a:solidFill>
                  <a:schemeClr val="accent6"/>
                </a:solidFill>
              </a:rPr>
              <a:t>Case 2</a:t>
            </a:r>
            <a:r>
              <a:rPr lang="en-US" sz="1800" dirty="0" smtClean="0">
                <a:solidFill>
                  <a:schemeClr val="tx2"/>
                </a:solidFill>
              </a:rPr>
              <a:t>:</a:t>
            </a:r>
            <a:r>
              <a:rPr lang="en-US" sz="1800" dirty="0" smtClean="0"/>
              <a:t> </a:t>
            </a:r>
            <a:r>
              <a:rPr lang="en-US" sz="1800" b="1" i="1" dirty="0" smtClean="0">
                <a:latin typeface="Times New Roman" pitchFamily="18" charset="0"/>
              </a:rPr>
              <a:t>n </a:t>
            </a:r>
            <a:r>
              <a:rPr lang="en-US" sz="1800" dirty="0" smtClean="0"/>
              <a:t>is composite</a:t>
            </a:r>
          </a:p>
          <a:p>
            <a:pPr marL="571500" lvl="1" indent="-228600">
              <a:lnSpc>
                <a:spcPct val="110000"/>
              </a:lnSpc>
              <a:buNone/>
            </a:pPr>
            <a:r>
              <a:rPr lang="en-US" sz="1800" dirty="0" smtClean="0"/>
              <a:t>	</a:t>
            </a:r>
            <a:r>
              <a:rPr lang="en-US" sz="1800" b="1" i="1" dirty="0" smtClean="0">
                <a:solidFill>
                  <a:schemeClr val="accent6"/>
                </a:solidFill>
                <a:latin typeface="Times New Roman" pitchFamily="18" charset="0"/>
              </a:rPr>
              <a:t>witness</a:t>
            </a:r>
            <a:r>
              <a:rPr lang="en-US" sz="1800" dirty="0" smtClean="0">
                <a:solidFill>
                  <a:schemeClr val="accent6"/>
                </a:solidFill>
                <a:latin typeface="Times New Roman" pitchFamily="18" charset="0"/>
              </a:rPr>
              <a:t>(</a:t>
            </a:r>
            <a:r>
              <a:rPr lang="en-US" sz="1800" b="1" i="1" dirty="0" smtClean="0">
                <a:solidFill>
                  <a:schemeClr val="accent6"/>
                </a:solidFill>
                <a:latin typeface="Times New Roman" pitchFamily="18" charset="0"/>
              </a:rPr>
              <a:t>x</a:t>
            </a:r>
            <a:r>
              <a:rPr lang="en-US" sz="1800" b="1" dirty="0" smtClean="0">
                <a:solidFill>
                  <a:schemeClr val="accent6"/>
                </a:solidFill>
                <a:latin typeface="Times New Roman" pitchFamily="18" charset="0"/>
              </a:rPr>
              <a:t>, </a:t>
            </a:r>
            <a:r>
              <a:rPr lang="en-US" sz="1800" b="1" i="1" dirty="0" smtClean="0">
                <a:solidFill>
                  <a:schemeClr val="accent6"/>
                </a:solidFill>
                <a:latin typeface="Times New Roman" pitchFamily="18" charset="0"/>
              </a:rPr>
              <a:t>n</a:t>
            </a:r>
            <a:r>
              <a:rPr lang="en-US" sz="1800" dirty="0" smtClean="0">
                <a:solidFill>
                  <a:schemeClr val="accent6"/>
                </a:solidFill>
                <a:latin typeface="Times New Roman" pitchFamily="18" charset="0"/>
              </a:rPr>
              <a:t>)</a:t>
            </a:r>
            <a:r>
              <a:rPr lang="en-US" sz="1800" dirty="0" smtClean="0">
                <a:latin typeface="Symbol" pitchFamily="18" charset="2"/>
              </a:rPr>
              <a:t> </a:t>
            </a:r>
            <a:r>
              <a:rPr lang="en-US" sz="1800" dirty="0" smtClean="0">
                <a:solidFill>
                  <a:schemeClr val="accent6"/>
                </a:solidFill>
                <a:latin typeface="Symbol" pitchFamily="18" charset="2"/>
              </a:rPr>
              <a:t>= </a:t>
            </a:r>
            <a:r>
              <a:rPr lang="en-US" sz="18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true</a:t>
            </a:r>
            <a:r>
              <a:rPr lang="en-US" sz="1800" dirty="0" smtClean="0"/>
              <a:t> in most cases,</a:t>
            </a:r>
            <a:r>
              <a:rPr lang="en-US" sz="1800" dirty="0" smtClean="0">
                <a:solidFill>
                  <a:schemeClr val="accent6"/>
                </a:solidFill>
                <a:latin typeface="Symbol" pitchFamily="18" charset="2"/>
              </a:rPr>
              <a:t> </a:t>
            </a:r>
            <a:r>
              <a:rPr lang="en-US" sz="1800" b="1" i="1" dirty="0" smtClean="0">
                <a:solidFill>
                  <a:schemeClr val="accent6"/>
                </a:solidFill>
                <a:latin typeface="Times New Roman" pitchFamily="18" charset="0"/>
              </a:rPr>
              <a:t>false</a:t>
            </a:r>
            <a:r>
              <a:rPr lang="en-US" sz="1800" b="1" dirty="0" smtClean="0">
                <a:latin typeface="Times New Roman" pitchFamily="18" charset="0"/>
              </a:rPr>
              <a:t> </a:t>
            </a:r>
            <a:r>
              <a:rPr lang="en-US" sz="1800" dirty="0" smtClean="0"/>
              <a:t>with small probability</a:t>
            </a:r>
            <a:r>
              <a:rPr lang="en-US" sz="1800" dirty="0" smtClean="0">
                <a:latin typeface="Times New Roman" pitchFamily="18" charset="0"/>
              </a:rPr>
              <a:t> </a:t>
            </a:r>
            <a:r>
              <a:rPr lang="en-US" sz="1800" b="1" i="1" dirty="0" smtClean="0">
                <a:latin typeface="Times New Roman" pitchFamily="18" charset="0"/>
              </a:rPr>
              <a:t>q</a:t>
            </a:r>
            <a:r>
              <a:rPr lang="en-US" sz="1800" dirty="0" smtClean="0">
                <a:latin typeface="Symbol" pitchFamily="18" charset="2"/>
              </a:rPr>
              <a:t> &lt; </a:t>
            </a:r>
            <a:r>
              <a:rPr lang="en-US" sz="1800" dirty="0" smtClean="0">
                <a:latin typeface="Times New Roman" pitchFamily="18" charset="0"/>
              </a:rPr>
              <a:t>1</a:t>
            </a:r>
            <a:r>
              <a:rPr lang="en-US" sz="1800" dirty="0" smtClean="0"/>
              <a:t> </a:t>
            </a:r>
          </a:p>
          <a:p>
            <a:pPr marL="228600" indent="-228600" eaLnBrk="1" hangingPunct="1">
              <a:lnSpc>
                <a:spcPct val="110000"/>
              </a:lnSpc>
            </a:pPr>
            <a:r>
              <a:rPr lang="en-US" sz="2000" dirty="0" smtClean="0"/>
              <a:t>Algorithm </a:t>
            </a:r>
            <a:r>
              <a:rPr lang="en-US" sz="2000" b="1" i="1" dirty="0" err="1" smtClean="0">
                <a:latin typeface="Times New Roman" pitchFamily="18" charset="0"/>
              </a:rPr>
              <a:t>RandPrimeTest</a:t>
            </a:r>
            <a:r>
              <a:rPr lang="en-US" sz="2000" dirty="0" smtClean="0"/>
              <a:t> tests whether </a:t>
            </a:r>
            <a:r>
              <a:rPr lang="en-US" sz="2000" b="1" i="1" dirty="0" smtClean="0">
                <a:latin typeface="Times New Roman" pitchFamily="18" charset="0"/>
              </a:rPr>
              <a:t>n</a:t>
            </a:r>
            <a:r>
              <a:rPr lang="en-US" sz="2000" dirty="0" smtClean="0"/>
              <a:t> is prime by repeatedly evaluating </a:t>
            </a:r>
            <a:r>
              <a:rPr lang="en-US" sz="2000" b="1" i="1" dirty="0" smtClean="0">
                <a:solidFill>
                  <a:schemeClr val="accent6"/>
                </a:solidFill>
                <a:latin typeface="Times New Roman" pitchFamily="18" charset="0"/>
              </a:rPr>
              <a:t>witness</a:t>
            </a:r>
            <a:r>
              <a:rPr lang="en-US" sz="2000" dirty="0" smtClean="0">
                <a:solidFill>
                  <a:schemeClr val="accent6"/>
                </a:solidFill>
                <a:latin typeface="Times New Roman" pitchFamily="18" charset="0"/>
              </a:rPr>
              <a:t>(</a:t>
            </a:r>
            <a:r>
              <a:rPr lang="en-US" sz="2000" b="1" i="1" dirty="0" smtClean="0">
                <a:solidFill>
                  <a:schemeClr val="accent6"/>
                </a:solidFill>
                <a:latin typeface="Times New Roman" pitchFamily="18" charset="0"/>
              </a:rPr>
              <a:t>x</a:t>
            </a:r>
            <a:r>
              <a:rPr lang="en-US" sz="2000" b="1" dirty="0" smtClean="0">
                <a:solidFill>
                  <a:schemeClr val="accent6"/>
                </a:solidFill>
                <a:latin typeface="Times New Roman" pitchFamily="18" charset="0"/>
              </a:rPr>
              <a:t>, </a:t>
            </a:r>
            <a:r>
              <a:rPr lang="en-US" sz="2000" b="1" i="1" dirty="0" smtClean="0">
                <a:solidFill>
                  <a:schemeClr val="accent6"/>
                </a:solidFill>
                <a:latin typeface="Times New Roman" pitchFamily="18" charset="0"/>
              </a:rPr>
              <a:t>n</a:t>
            </a:r>
            <a:r>
              <a:rPr lang="en-US" sz="2000" dirty="0" smtClean="0">
                <a:solidFill>
                  <a:schemeClr val="accent6"/>
                </a:solidFill>
                <a:latin typeface="Times New Roman" pitchFamily="18" charset="0"/>
              </a:rPr>
              <a:t>)</a:t>
            </a:r>
            <a:endParaRPr lang="en-US" sz="2000" dirty="0" smtClean="0">
              <a:solidFill>
                <a:schemeClr val="accent6"/>
              </a:solidFill>
            </a:endParaRPr>
          </a:p>
          <a:p>
            <a:pPr marL="228600" indent="-228600" eaLnBrk="1" hangingPunct="1">
              <a:lnSpc>
                <a:spcPct val="110000"/>
              </a:lnSpc>
            </a:pPr>
            <a:r>
              <a:rPr lang="en-US" sz="2000" dirty="0" smtClean="0"/>
              <a:t>A variation of base- </a:t>
            </a:r>
            <a:r>
              <a:rPr lang="en-US" sz="2000" b="1" i="1" dirty="0" smtClean="0">
                <a:latin typeface="Times New Roman" pitchFamily="18" charset="0"/>
              </a:rPr>
              <a:t>x </a:t>
            </a:r>
            <a:r>
              <a:rPr lang="en-US" sz="2000" dirty="0" err="1" smtClean="0"/>
              <a:t>pseudoprimality</a:t>
            </a:r>
            <a:r>
              <a:rPr lang="en-US" sz="2000" dirty="0" smtClean="0"/>
              <a:t> provides a suitable  compositeness witness function for randomized primality testing (Rabin-Miller algorithm)</a:t>
            </a:r>
          </a:p>
        </p:txBody>
      </p:sp>
      <p:sp>
        <p:nvSpPr>
          <p:cNvPr id="1433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738D2F6B-28A1-4371-9199-C8BA86412503}" type="datetime1">
              <a:rPr lang="en-US" smtClean="0"/>
              <a:pPr/>
              <a:t>12/1/2010</a:t>
            </a:fld>
            <a:endParaRPr lang="en-US" smtClean="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Cryptography</a:t>
            </a:r>
            <a:endParaRPr lang="en-US" dirty="0" smtClean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A8D1E7-8438-4D94-9A04-F946C620EF95}" type="slidenum">
              <a:rPr lang="en-US" smtClean="0"/>
              <a:pPr/>
              <a:t>48</a:t>
            </a:fld>
            <a:endParaRPr lang="en-US" dirty="0" smtClean="0"/>
          </a:p>
        </p:txBody>
      </p:sp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5048250" y="1524000"/>
            <a:ext cx="3714750" cy="472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228600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</a:rPr>
              <a:t>Algorithm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  <a:latin typeface="Times New Roman" pitchFamily="18" charset="0"/>
              </a:rPr>
              <a:t>RandPrimeTest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en-US" sz="2000" b="1" i="1" dirty="0">
                <a:solidFill>
                  <a:schemeClr val="tx2"/>
                </a:solidFill>
                <a:latin typeface="Times New Roman" pitchFamily="18" charset="0"/>
              </a:rPr>
              <a:t>n, k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)</a:t>
            </a:r>
          </a:p>
          <a:p>
            <a:pPr marL="228600" lvl="1" algn="l" defTabSz="228600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</a:rPr>
              <a:t>Input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>
                <a:solidFill>
                  <a:schemeClr val="accent6"/>
                </a:solidFill>
                <a:latin typeface="Times New Roman" pitchFamily="18" charset="0"/>
              </a:rPr>
              <a:t>integer </a:t>
            </a:r>
            <a:r>
              <a:rPr lang="en-US" sz="2000" b="1" i="1" dirty="0" err="1">
                <a:solidFill>
                  <a:schemeClr val="accent6"/>
                </a:solidFill>
                <a:latin typeface="Times New Roman" pitchFamily="18" charset="0"/>
              </a:rPr>
              <a:t>n</a:t>
            </a:r>
            <a:r>
              <a:rPr lang="en-US" sz="2000" dirty="0" err="1">
                <a:solidFill>
                  <a:schemeClr val="accent6"/>
                </a:solidFill>
                <a:latin typeface="Times New Roman" pitchFamily="18" charset="0"/>
              </a:rPr>
              <a:t>,confidence</a:t>
            </a:r>
            <a:r>
              <a:rPr lang="en-US" sz="2000" dirty="0">
                <a:solidFill>
                  <a:schemeClr val="accent6"/>
                </a:solidFill>
                <a:latin typeface="Times New Roman" pitchFamily="18" charset="0"/>
              </a:rPr>
              <a:t> parameter </a:t>
            </a:r>
            <a:r>
              <a:rPr lang="en-US" sz="2000" b="1" i="1" dirty="0">
                <a:solidFill>
                  <a:schemeClr val="accent6"/>
                </a:solidFill>
                <a:latin typeface="Times New Roman" pitchFamily="18" charset="0"/>
              </a:rPr>
              <a:t>k </a:t>
            </a:r>
            <a:r>
              <a:rPr lang="en-US" sz="2000" dirty="0">
                <a:solidFill>
                  <a:schemeClr val="accent6"/>
                </a:solidFill>
                <a:latin typeface="Times New Roman" pitchFamily="18" charset="0"/>
              </a:rPr>
              <a:t>and composite witness function </a:t>
            </a:r>
            <a:r>
              <a:rPr lang="en-US" sz="2000" b="1" i="1" dirty="0">
                <a:solidFill>
                  <a:schemeClr val="accent6"/>
                </a:solidFill>
                <a:latin typeface="Times New Roman" pitchFamily="18" charset="0"/>
              </a:rPr>
              <a:t>witness</a:t>
            </a:r>
            <a:r>
              <a:rPr lang="en-US" sz="2000" dirty="0">
                <a:solidFill>
                  <a:schemeClr val="accent6"/>
                </a:solidFill>
                <a:latin typeface="Times New Roman" pitchFamily="18" charset="0"/>
              </a:rPr>
              <a:t>(</a:t>
            </a:r>
            <a:r>
              <a:rPr lang="en-US" sz="2000" b="1" i="1" dirty="0" err="1">
                <a:solidFill>
                  <a:schemeClr val="accent6"/>
                </a:solidFill>
                <a:latin typeface="Times New Roman" pitchFamily="18" charset="0"/>
              </a:rPr>
              <a:t>x,n</a:t>
            </a:r>
            <a:r>
              <a:rPr lang="en-US" sz="2000" dirty="0">
                <a:solidFill>
                  <a:schemeClr val="accent6"/>
                </a:solidFill>
                <a:latin typeface="Times New Roman" pitchFamily="18" charset="0"/>
              </a:rPr>
              <a:t>) with error probability </a:t>
            </a:r>
            <a:r>
              <a:rPr lang="en-US" sz="2000" b="1" i="1" dirty="0">
                <a:solidFill>
                  <a:schemeClr val="accent6"/>
                </a:solidFill>
                <a:latin typeface="Times New Roman" pitchFamily="18" charset="0"/>
              </a:rPr>
              <a:t>q</a:t>
            </a:r>
            <a:endParaRPr lang="en-US" sz="2000" dirty="0">
              <a:solidFill>
                <a:schemeClr val="accent6"/>
              </a:solidFill>
              <a:latin typeface="Times New Roman" pitchFamily="18" charset="0"/>
            </a:endParaRPr>
          </a:p>
          <a:p>
            <a:pPr marL="228600" lvl="1" algn="l" defTabSz="228600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</a:rPr>
              <a:t>Output </a:t>
            </a:r>
            <a:r>
              <a:rPr lang="en-US" sz="2000" dirty="0">
                <a:solidFill>
                  <a:schemeClr val="accent6"/>
                </a:solidFill>
                <a:latin typeface="Times New Roman" pitchFamily="18" charset="0"/>
              </a:rPr>
              <a:t>an indication of whether </a:t>
            </a:r>
            <a:r>
              <a:rPr lang="en-US" sz="2000" b="1" i="1" dirty="0">
                <a:solidFill>
                  <a:schemeClr val="accent6"/>
                </a:solidFill>
                <a:latin typeface="Times New Roman" pitchFamily="18" charset="0"/>
              </a:rPr>
              <a:t>n</a:t>
            </a:r>
            <a:r>
              <a:rPr lang="en-US" sz="2000" dirty="0">
                <a:solidFill>
                  <a:schemeClr val="accent6"/>
                </a:solidFill>
                <a:latin typeface="Times New Roman" pitchFamily="18" charset="0"/>
              </a:rPr>
              <a:t> is composite or prime with probability 2</a:t>
            </a:r>
            <a:r>
              <a:rPr lang="en-US" sz="2000" baseline="30000" dirty="0">
                <a:solidFill>
                  <a:schemeClr val="accent6"/>
                </a:solidFill>
                <a:latin typeface="Symbol" pitchFamily="18" charset="2"/>
              </a:rPr>
              <a:t>-</a:t>
            </a:r>
            <a:r>
              <a:rPr lang="en-US" sz="2000" b="1" i="1" baseline="30000" dirty="0">
                <a:solidFill>
                  <a:schemeClr val="accent6"/>
                </a:solidFill>
                <a:latin typeface="Times New Roman" pitchFamily="18" charset="0"/>
              </a:rPr>
              <a:t>k</a:t>
            </a:r>
          </a:p>
          <a:p>
            <a:pPr marL="228600" lvl="1" algn="l" defTabSz="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sz="2000" baseline="30000" dirty="0">
              <a:solidFill>
                <a:schemeClr val="accent2"/>
              </a:solidFill>
              <a:latin typeface="Times New Roman" pitchFamily="18" charset="0"/>
            </a:endParaRPr>
          </a:p>
          <a:p>
            <a:pPr algn="l" defTabSz="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b="1" i="1" dirty="0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</a:rPr>
              <a:t>t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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</a:rPr>
              <a:t>k</a:t>
            </a:r>
            <a:r>
              <a:rPr lang="en-US" sz="2000" b="1" dirty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/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log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000" b="1" dirty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/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</a:rPr>
              <a:t>q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)</a:t>
            </a:r>
            <a:endParaRPr lang="en-US" sz="20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l" defTabSz="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</a:rPr>
              <a:t>for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</a:rPr>
              <a:t>i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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</a:rPr>
              <a:t> to 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</a:rPr>
              <a:t>t</a:t>
            </a:r>
          </a:p>
          <a:p>
            <a:pPr algn="l" defTabSz="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</a:rPr>
              <a:t>		x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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</a:rPr>
              <a:t>random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()</a:t>
            </a:r>
          </a:p>
          <a:p>
            <a:pPr algn="l" defTabSz="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		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</a:rPr>
              <a:t>if 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</a:rPr>
              <a:t>witness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</a:rPr>
              <a:t>x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</a:rPr>
              <a:t>, 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) </a:t>
            </a:r>
            <a:r>
              <a:rPr lang="en-US" sz="2000" dirty="0" smtClean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=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</a:rPr>
              <a:t>true</a:t>
            </a:r>
            <a:endParaRPr lang="en-US" sz="2000" b="1" i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l" defTabSz="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		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</a:rPr>
              <a:t>return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“</a:t>
            </a:r>
            <a:r>
              <a:rPr lang="en-US" sz="20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n </a:t>
            </a: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is composite”</a:t>
            </a:r>
            <a:endParaRPr lang="en-US" sz="2000" b="1" i="1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</a:endParaRPr>
          </a:p>
          <a:p>
            <a:pPr algn="l" defTabSz="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</a:rPr>
              <a:t>	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</a:rPr>
              <a:t>return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“</a:t>
            </a:r>
            <a:r>
              <a:rPr lang="en-US" sz="20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n </a:t>
            </a: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is prime”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8013" cy="1141412"/>
          </a:xfrm>
        </p:spPr>
        <p:txBody>
          <a:bodyPr/>
          <a:lstStyle/>
          <a:p>
            <a:r>
              <a:rPr lang="en-US" dirty="0" smtClean="0"/>
              <a:t>Cryptographic Hash Functions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84AF18-D147-49D0-8B38-AC169B986909}" type="datetime1">
              <a:rPr lang="en-US" smtClean="0"/>
              <a:pPr>
                <a:defRPr/>
              </a:pPr>
              <a:t>12/1/2010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430D0A-94E0-4A9E-8011-005B3BE16F20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Cryptography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Brute-Force Attack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2971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sz="2400" dirty="0" smtClean="0"/>
              <a:t>Try </a:t>
            </a:r>
            <a:r>
              <a:rPr lang="en-US" sz="2400" dirty="0"/>
              <a:t>all possible keys K and determine if D</a:t>
            </a:r>
            <a:r>
              <a:rPr lang="en-US" sz="2400" baseline="-25000" dirty="0"/>
              <a:t>K</a:t>
            </a:r>
            <a:r>
              <a:rPr lang="en-US" sz="2400" dirty="0"/>
              <a:t>(C) is a likely plaintext</a:t>
            </a:r>
          </a:p>
          <a:p>
            <a:pPr lvl="1"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sz="2000" dirty="0"/>
              <a:t>Requires some knowledge of the structure of the plaintext (e.g., PDF file or email message)</a:t>
            </a:r>
          </a:p>
          <a:p>
            <a:pPr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sz="2400" dirty="0"/>
              <a:t>Key should be a sufficiently long random value to make exhaustive search attacks </a:t>
            </a:r>
            <a:r>
              <a:rPr lang="en-US" sz="2400" dirty="0" smtClean="0"/>
              <a:t>unfeasible</a:t>
            </a:r>
          </a:p>
          <a:p>
            <a:pPr lvl="1">
              <a:lnSpc>
                <a:spcPct val="120000"/>
              </a:lnSpc>
              <a:spcBef>
                <a:spcPts val="400"/>
              </a:spcBef>
              <a:buNone/>
              <a:defRPr/>
            </a:pP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AF84D7-E279-4A30-BC5D-77A7B62680D9}" type="datetime1">
              <a:rPr lang="en-US" smtClean="0"/>
              <a:pPr>
                <a:defRPr/>
              </a:pPr>
              <a:t>12/1/2010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Cryptography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30D0A-94E0-4A9E-8011-005B3BE16F20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799" y="3657600"/>
            <a:ext cx="3962401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6629399"/>
            <a:ext cx="4027064" cy="206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Image by Michael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Cote from http://commons.wikimedia.org/wiki/File:Bingo_cards.jpg</a:t>
            </a:r>
          </a:p>
        </p:txBody>
      </p:sp>
    </p:spTree>
    <p:extLst>
      <p:ext uri="{BB962C8B-B14F-4D97-AF65-F5344CB8AC3E}">
        <p14:creationId xmlns:p14="http://schemas.microsoft.com/office/powerpoint/2010/main" xmlns="" val="13405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953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 </a:t>
            </a:r>
            <a:r>
              <a:rPr lang="en-US" dirty="0" smtClean="0">
                <a:solidFill>
                  <a:schemeClr val="accent6"/>
                </a:solidFill>
              </a:rPr>
              <a:t>hash function</a:t>
            </a:r>
            <a:r>
              <a:rPr lang="en-US" dirty="0" smtClean="0"/>
              <a:t> h maps a plaintext x to a fixed-length value x = h(P) called hash value or digest of P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 </a:t>
            </a:r>
            <a:r>
              <a:rPr lang="en-US" dirty="0" smtClean="0">
                <a:solidFill>
                  <a:schemeClr val="accent6"/>
                </a:solidFill>
              </a:rPr>
              <a:t>collision</a:t>
            </a:r>
            <a:r>
              <a:rPr lang="en-US" dirty="0" smtClean="0"/>
              <a:t> is a pair of plaintexts P and Q that map to the same hash value, h(P) = h(Q)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Collisions are unavoidable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For efficiency, the computation of the hash function should take time proportional to the length of the input plaintext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Hash table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Search data structure based on storing items in locations associated with their hash value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Chaining or open addressing deal with collisions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Domain of hash values proportional to the expected number of items to be stored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The hash function should spread plaintexts uniformly over the possible hash values to achieve constant expected search time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41AD3E-8916-4EEE-8F9C-B74B7B6D457B}" type="datetime1">
              <a:rPr lang="en-US" smtClean="0"/>
              <a:pPr>
                <a:defRPr/>
              </a:pPr>
              <a:t>12/1/2010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Cryptography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30D0A-94E0-4A9E-8011-005B3BE16F20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Cryptographic 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181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 </a:t>
            </a:r>
            <a:r>
              <a:rPr lang="en-US" dirty="0" smtClean="0">
                <a:solidFill>
                  <a:schemeClr val="accent6"/>
                </a:solidFill>
              </a:rPr>
              <a:t>cryptographic hash function</a:t>
            </a:r>
            <a:r>
              <a:rPr lang="en-US" dirty="0" smtClean="0"/>
              <a:t> satisfies additional properties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Preimage resistance (aka one-way)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Given a hash value x, it is hard to find a plaintext P such that h(P) = x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Second preimage resistance (aka weak collision resistance)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Given a plaintext P, it is hard to find a plaintext Q such that h(Q) = h(P)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Collision resistance (aka strong collision resistance)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It is hard to find a pair of plaintexts P and Q such that h(Q) = h(P)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Collision resistance implies second preimage resistance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Hash values of at least 256 bits recommended to defend against brute-force attacks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 </a:t>
            </a:r>
            <a:r>
              <a:rPr lang="en-US" dirty="0" smtClean="0">
                <a:solidFill>
                  <a:schemeClr val="accent6"/>
                </a:solidFill>
              </a:rPr>
              <a:t>random oracle</a:t>
            </a:r>
            <a:r>
              <a:rPr lang="en-US" dirty="0" smtClean="0"/>
              <a:t> is a theoretical model for a cryptographic hash function from a finite input domain </a:t>
            </a:r>
            <a:r>
              <a:rPr lang="en-US" dirty="0" smtClean="0">
                <a:latin typeface="Script MT Bold" pitchFamily="66" charset="0"/>
              </a:rPr>
              <a:t>P</a:t>
            </a:r>
            <a:r>
              <a:rPr lang="en-US" dirty="0" smtClean="0"/>
              <a:t> to a finite output domain </a:t>
            </a:r>
            <a:r>
              <a:rPr lang="en-US" dirty="0" smtClean="0">
                <a:latin typeface="Script MT Bold" pitchFamily="66" charset="0"/>
              </a:rPr>
              <a:t>X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Pick randomly and uniformly a function h: </a:t>
            </a:r>
            <a:r>
              <a:rPr lang="en-US" dirty="0" smtClean="0">
                <a:latin typeface="Script MT Bold" pitchFamily="66" charset="0"/>
              </a:rPr>
              <a:t>P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latin typeface="Script MT Bold" pitchFamily="66" charset="0"/>
              </a:rPr>
              <a:t>X</a:t>
            </a:r>
            <a:r>
              <a:rPr lang="en-US" dirty="0" smtClean="0"/>
              <a:t> over all possible such functions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Provide only oracle access to h: one can obtain hash values for given plaintexts, but no other information about the function h itself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270AFF-307C-4F2A-826A-C03ECF1F0F18}" type="datetime1">
              <a:rPr lang="en-US" smtClean="0"/>
              <a:pPr>
                <a:defRPr/>
              </a:pPr>
              <a:t>12/1/2010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Cryptography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30D0A-94E0-4A9E-8011-005B3BE16F20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Birthday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2000" dirty="0" smtClean="0"/>
              <a:t>The brute-force </a:t>
            </a:r>
            <a:r>
              <a:rPr lang="en-US" sz="2000" dirty="0" smtClean="0">
                <a:solidFill>
                  <a:schemeClr val="accent6"/>
                </a:solidFill>
              </a:rPr>
              <a:t>birthday attack</a:t>
            </a:r>
            <a:r>
              <a:rPr lang="en-US" sz="2000" dirty="0" smtClean="0"/>
              <a:t> aims at finding a collision for a hash function h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800" dirty="0" smtClean="0"/>
              <a:t>Randomly generate a sequence of plaintexts X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, X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X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,…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800" dirty="0" smtClean="0"/>
              <a:t>For each X</a:t>
            </a:r>
            <a:r>
              <a:rPr lang="en-US" sz="1800" baseline="-25000" dirty="0" smtClean="0"/>
              <a:t>i </a:t>
            </a:r>
            <a:r>
              <a:rPr lang="en-US" sz="1800" dirty="0" smtClean="0"/>
              <a:t>compute </a:t>
            </a:r>
            <a:r>
              <a:rPr lang="en-US" sz="1800" dirty="0" err="1" smtClean="0"/>
              <a:t>y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 = h(X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) and test whether </a:t>
            </a:r>
            <a:r>
              <a:rPr lang="en-US" sz="1800" dirty="0" err="1" smtClean="0"/>
              <a:t>y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 = </a:t>
            </a:r>
            <a:r>
              <a:rPr lang="en-US" sz="1800" dirty="0" err="1" smtClean="0"/>
              <a:t>y</a:t>
            </a:r>
            <a:r>
              <a:rPr lang="en-US" sz="1800" baseline="-25000" dirty="0" err="1" smtClean="0"/>
              <a:t>j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for some j &lt; </a:t>
            </a:r>
            <a:r>
              <a:rPr lang="en-US" sz="1800" dirty="0" err="1" smtClean="0"/>
              <a:t>i</a:t>
            </a:r>
            <a:endParaRPr lang="en-US" sz="1800" dirty="0" smtClean="0"/>
          </a:p>
          <a:p>
            <a:pPr lvl="1">
              <a:lnSpc>
                <a:spcPct val="120000"/>
              </a:lnSpc>
              <a:defRPr/>
            </a:pPr>
            <a:r>
              <a:rPr lang="en-US" sz="1800" dirty="0" smtClean="0"/>
              <a:t>Stop as soon as a collision has been found</a:t>
            </a:r>
          </a:p>
          <a:p>
            <a:pPr>
              <a:lnSpc>
                <a:spcPct val="120000"/>
              </a:lnSpc>
              <a:defRPr/>
            </a:pPr>
            <a:r>
              <a:rPr lang="en-US" sz="2000" dirty="0" smtClean="0"/>
              <a:t>If there are m possible hash values, the probability that the </a:t>
            </a:r>
            <a:r>
              <a:rPr lang="en-US" sz="2000" dirty="0" err="1" smtClean="0"/>
              <a:t>i-th</a:t>
            </a:r>
            <a:r>
              <a:rPr lang="en-US" sz="2000" dirty="0" smtClean="0"/>
              <a:t> plaintext does not collide with any of the previous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pitchFamily="18" charset="2"/>
              </a:rPr>
              <a:t>-</a:t>
            </a:r>
            <a:r>
              <a:rPr lang="en-US" sz="2000" dirty="0" smtClean="0"/>
              <a:t>1 plaintexts is 1 </a:t>
            </a:r>
            <a:r>
              <a:rPr lang="en-US" sz="2000" dirty="0" smtClean="0">
                <a:latin typeface="Symbol" pitchFamily="18" charset="2"/>
              </a:rPr>
              <a:t>-</a:t>
            </a:r>
            <a:r>
              <a:rPr lang="en-US" sz="2000" dirty="0" smtClean="0"/>
              <a:t> (</a:t>
            </a:r>
            <a:r>
              <a:rPr lang="en-US" sz="2000" dirty="0" err="1" smtClean="0"/>
              <a:t>i</a:t>
            </a:r>
            <a:r>
              <a:rPr lang="en-US" sz="2000" dirty="0" smtClean="0">
                <a:latin typeface="Symbol" pitchFamily="18" charset="2"/>
              </a:rPr>
              <a:t> - </a:t>
            </a:r>
            <a:r>
              <a:rPr lang="en-US" sz="2000" dirty="0" smtClean="0"/>
              <a:t>1)/m</a:t>
            </a:r>
          </a:p>
          <a:p>
            <a:pPr>
              <a:lnSpc>
                <a:spcPct val="120000"/>
              </a:lnSpc>
              <a:defRPr/>
            </a:pPr>
            <a:r>
              <a:rPr lang="en-US" sz="2000" dirty="0" smtClean="0"/>
              <a:t>The probability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 that the attack fails (no collisions) after k plaintexts is</a:t>
            </a:r>
          </a:p>
          <a:p>
            <a:pPr algn="ctr">
              <a:lnSpc>
                <a:spcPct val="120000"/>
              </a:lnSpc>
              <a:buNone/>
              <a:defRPr/>
            </a:pPr>
            <a:r>
              <a:rPr lang="en-US" sz="2000" dirty="0" smtClean="0"/>
              <a:t>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 = (1</a:t>
            </a:r>
            <a:r>
              <a:rPr lang="en-US" sz="2000" dirty="0" smtClean="0">
                <a:latin typeface="Symbol" pitchFamily="18" charset="2"/>
              </a:rPr>
              <a:t> - </a:t>
            </a:r>
            <a:r>
              <a:rPr lang="en-US" sz="2000" dirty="0" smtClean="0"/>
              <a:t>1/m) (1</a:t>
            </a:r>
            <a:r>
              <a:rPr lang="en-US" sz="2000" dirty="0" smtClean="0">
                <a:latin typeface="Symbol" pitchFamily="18" charset="2"/>
              </a:rPr>
              <a:t> - </a:t>
            </a:r>
            <a:r>
              <a:rPr lang="en-US" sz="2000" dirty="0" smtClean="0"/>
              <a:t>2/m) (1</a:t>
            </a:r>
            <a:r>
              <a:rPr lang="en-US" sz="2000" dirty="0" smtClean="0">
                <a:latin typeface="Symbol" pitchFamily="18" charset="2"/>
              </a:rPr>
              <a:t> - </a:t>
            </a:r>
            <a:r>
              <a:rPr lang="en-US" sz="2000" dirty="0" smtClean="0"/>
              <a:t>3/m) … (1</a:t>
            </a:r>
            <a:r>
              <a:rPr lang="en-US" sz="2000" dirty="0" smtClean="0">
                <a:latin typeface="Symbol" pitchFamily="18" charset="2"/>
              </a:rPr>
              <a:t> - (</a:t>
            </a:r>
            <a:r>
              <a:rPr lang="en-US" sz="2000" dirty="0" smtClean="0"/>
              <a:t>k</a:t>
            </a:r>
            <a:r>
              <a:rPr lang="en-US" sz="2000" dirty="0" smtClean="0">
                <a:latin typeface="Symbol" pitchFamily="18" charset="2"/>
              </a:rPr>
              <a:t> - </a:t>
            </a:r>
            <a:r>
              <a:rPr lang="en-US" sz="2000" dirty="0" smtClean="0"/>
              <a:t>1)/m)</a:t>
            </a:r>
          </a:p>
          <a:p>
            <a:pPr>
              <a:lnSpc>
                <a:spcPct val="120000"/>
              </a:lnSpc>
              <a:defRPr/>
            </a:pPr>
            <a:r>
              <a:rPr lang="en-US" sz="2000" dirty="0" smtClean="0"/>
              <a:t>Using the standard approximation 1</a:t>
            </a:r>
            <a:r>
              <a:rPr lang="en-US" sz="2000" dirty="0" smtClean="0">
                <a:latin typeface="Symbol" pitchFamily="18" charset="2"/>
              </a:rPr>
              <a:t> - </a:t>
            </a:r>
            <a:r>
              <a:rPr lang="en-US" sz="2000" dirty="0" smtClean="0"/>
              <a:t>x </a:t>
            </a:r>
            <a:r>
              <a:rPr lang="en-US" sz="2000" dirty="0" smtClean="0">
                <a:sym typeface="Symbol"/>
              </a:rPr>
              <a:t></a:t>
            </a:r>
            <a:r>
              <a:rPr lang="en-US" sz="2000" dirty="0" smtClean="0"/>
              <a:t> e</a:t>
            </a:r>
            <a:r>
              <a:rPr lang="en-US" sz="2000" baseline="30000" dirty="0" smtClean="0">
                <a:latin typeface="Symbol" pitchFamily="18" charset="2"/>
              </a:rPr>
              <a:t>-</a:t>
            </a:r>
            <a:r>
              <a:rPr lang="en-US" sz="2000" baseline="30000" dirty="0" smtClean="0"/>
              <a:t>x</a:t>
            </a:r>
          </a:p>
          <a:p>
            <a:pPr algn="ctr">
              <a:lnSpc>
                <a:spcPct val="120000"/>
              </a:lnSpc>
              <a:buNone/>
              <a:defRPr/>
            </a:pPr>
            <a:r>
              <a:rPr lang="en-US" sz="2000" dirty="0" err="1" smtClean="0"/>
              <a:t>F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 </a:t>
            </a:r>
            <a:r>
              <a:rPr lang="en-US" sz="2000" dirty="0" smtClean="0"/>
              <a:t>e</a:t>
            </a:r>
            <a:r>
              <a:rPr lang="en-US" sz="2000" baseline="30000" dirty="0" smtClean="0">
                <a:latin typeface="Symbol" pitchFamily="18" charset="2"/>
              </a:rPr>
              <a:t>-</a:t>
            </a:r>
            <a:r>
              <a:rPr lang="en-US" sz="2000" baseline="30000" dirty="0" smtClean="0"/>
              <a:t>(1/m + 2/m + 3/m + … + (k</a:t>
            </a:r>
            <a:r>
              <a:rPr lang="en-US" sz="2000" baseline="30000" dirty="0" smtClean="0">
                <a:latin typeface="Symbol" pitchFamily="18" charset="2"/>
              </a:rPr>
              <a:t>-</a:t>
            </a:r>
            <a:r>
              <a:rPr lang="en-US" sz="2000" baseline="30000" dirty="0" smtClean="0"/>
              <a:t>1)/m)</a:t>
            </a:r>
            <a:r>
              <a:rPr lang="en-US" sz="2000" dirty="0" smtClean="0"/>
              <a:t> = e</a:t>
            </a:r>
            <a:r>
              <a:rPr lang="en-US" sz="2000" baseline="30000" dirty="0" smtClean="0">
                <a:latin typeface="Symbol" pitchFamily="18" charset="2"/>
              </a:rPr>
              <a:t>-</a:t>
            </a:r>
            <a:r>
              <a:rPr lang="en-US" sz="2000" baseline="30000" dirty="0" smtClean="0"/>
              <a:t>k(k</a:t>
            </a:r>
            <a:r>
              <a:rPr lang="en-US" sz="2000" baseline="30000" dirty="0" smtClean="0">
                <a:latin typeface="Symbol" pitchFamily="18" charset="2"/>
              </a:rPr>
              <a:t>-</a:t>
            </a:r>
            <a:r>
              <a:rPr lang="en-US" sz="2000" baseline="30000" dirty="0" smtClean="0"/>
              <a:t>1)/2m</a:t>
            </a:r>
          </a:p>
          <a:p>
            <a:pPr>
              <a:lnSpc>
                <a:spcPct val="120000"/>
              </a:lnSpc>
              <a:defRPr/>
            </a:pPr>
            <a:r>
              <a:rPr lang="en-US" sz="2000" dirty="0" smtClean="0"/>
              <a:t>The attack succeeds/fails with probability ½ when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 = ½ , that is,</a:t>
            </a:r>
          </a:p>
          <a:p>
            <a:pPr algn="ctr">
              <a:lnSpc>
                <a:spcPct val="120000"/>
              </a:lnSpc>
              <a:buNone/>
              <a:defRPr/>
            </a:pPr>
            <a:r>
              <a:rPr lang="en-US" sz="2000" dirty="0" smtClean="0"/>
              <a:t>e</a:t>
            </a:r>
            <a:r>
              <a:rPr lang="en-US" sz="2000" baseline="30000" dirty="0" smtClean="0">
                <a:latin typeface="Symbol" pitchFamily="18" charset="2"/>
              </a:rPr>
              <a:t>-</a:t>
            </a:r>
            <a:r>
              <a:rPr lang="en-US" sz="2000" baseline="30000" dirty="0" smtClean="0"/>
              <a:t>k(k</a:t>
            </a:r>
            <a:r>
              <a:rPr lang="en-US" sz="2000" baseline="30000" dirty="0" smtClean="0">
                <a:latin typeface="Symbol" pitchFamily="18" charset="2"/>
              </a:rPr>
              <a:t>-</a:t>
            </a:r>
            <a:r>
              <a:rPr lang="en-US" sz="2000" baseline="30000" dirty="0" smtClean="0"/>
              <a:t>1)/2m</a:t>
            </a:r>
            <a:r>
              <a:rPr lang="en-US" sz="2000" dirty="0" smtClean="0"/>
              <a:t> = ½</a:t>
            </a:r>
          </a:p>
          <a:p>
            <a:pPr algn="ctr">
              <a:lnSpc>
                <a:spcPct val="120000"/>
              </a:lnSpc>
              <a:buNone/>
              <a:defRPr/>
            </a:pPr>
            <a:r>
              <a:rPr lang="en-US" sz="2000" dirty="0" smtClean="0"/>
              <a:t>k </a:t>
            </a:r>
            <a:r>
              <a:rPr lang="en-US" sz="2000" dirty="0" smtClean="0">
                <a:sym typeface="Symbol"/>
              </a:rPr>
              <a:t> 1.17 m</a:t>
            </a:r>
            <a:r>
              <a:rPr lang="en-US" sz="2000" baseline="30000" dirty="0" smtClean="0">
                <a:sym typeface="Symbol"/>
              </a:rPr>
              <a:t>½</a:t>
            </a:r>
          </a:p>
          <a:p>
            <a:pPr marL="457200" indent="-457200">
              <a:lnSpc>
                <a:spcPct val="120000"/>
              </a:lnSpc>
              <a:defRPr/>
            </a:pPr>
            <a:r>
              <a:rPr lang="en-US" sz="2000" dirty="0" smtClean="0">
                <a:sym typeface="Symbol"/>
              </a:rPr>
              <a:t>We conclude that a hash function with b-bit values provides about b/2 bits of security</a:t>
            </a:r>
            <a:endParaRPr lang="en-US" sz="2000" dirty="0" smtClean="0"/>
          </a:p>
        </p:txBody>
      </p:sp>
      <p:sp>
        <p:nvSpPr>
          <p:cNvPr id="103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3A4C0D48-66CE-4F2F-AFB9-907A78902CE2}" type="datetime1">
              <a:rPr lang="en-US" smtClean="0"/>
              <a:pPr/>
              <a:t>12/1/2010</a:t>
            </a:fld>
            <a:endParaRPr lang="en-GB" dirty="0"/>
          </a:p>
        </p:txBody>
      </p:sp>
      <p:sp>
        <p:nvSpPr>
          <p:cNvPr id="10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Cryptography</a:t>
            </a:r>
            <a:endParaRPr lang="en-GB" dirty="0"/>
          </a:p>
        </p:txBody>
      </p:sp>
      <p:sp>
        <p:nvSpPr>
          <p:cNvPr id="10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E3A156-19B3-4E2B-A11C-CBAD78EAD651}" type="slidenum">
              <a:rPr lang="en-GB" smtClean="0"/>
              <a:pPr/>
              <a:t>52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Message-Digest Algorithm 5 (MD5)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Developed by Ron Rivest in 1991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Uses 128-bit hash values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Still widely used in legacy applications although considered insecure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Various severe vulnerabilities discovered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hlinkClick r:id="rId2"/>
              </a:rPr>
              <a:t>Chosen-prefix collisions attacks</a:t>
            </a:r>
            <a:r>
              <a:rPr lang="en-US" dirty="0" smtClean="0"/>
              <a:t> found by Marc Stevens, </a:t>
            </a:r>
            <a:r>
              <a:rPr lang="en-US" dirty="0" err="1" smtClean="0"/>
              <a:t>Arjen</a:t>
            </a:r>
            <a:r>
              <a:rPr lang="en-US" dirty="0" smtClean="0"/>
              <a:t> </a:t>
            </a:r>
            <a:r>
              <a:rPr lang="en-US" dirty="0" err="1" smtClean="0"/>
              <a:t>Lenstra</a:t>
            </a:r>
            <a:r>
              <a:rPr lang="en-US" dirty="0" smtClean="0"/>
              <a:t> and Benne de </a:t>
            </a:r>
            <a:r>
              <a:rPr lang="en-US" dirty="0" err="1" smtClean="0"/>
              <a:t>Weger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Start with two arbitrary plaintexts P and Q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One can compute suffixes S1 and S2 such that P||S1 and Q||S2 collide under MD5 by making 250 hash evaluations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Using this approach, a pair of different executable files or PDF documents with the same MD5 hash can be computed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F14C9C-5B6B-4073-89EC-38B7C2F3166B}" type="datetime1">
              <a:rPr lang="en-US" smtClean="0"/>
              <a:pPr>
                <a:defRPr/>
              </a:pPr>
              <a:t>12/1/2010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Cryptography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30D0A-94E0-4A9E-8011-005B3BE16F20}" type="slidenum">
              <a:rPr lang="en-GB" smtClean="0"/>
              <a:pPr>
                <a:defRPr/>
              </a:pPr>
              <a:t>53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Hash Algorithm (SHA)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dirty="0" smtClean="0"/>
              <a:t>Developed by NSA and approved as a federal standard by NIST</a:t>
            </a:r>
          </a:p>
          <a:p>
            <a:pPr>
              <a:lnSpc>
                <a:spcPct val="120000"/>
              </a:lnSpc>
              <a:defRPr/>
            </a:pPr>
            <a:r>
              <a:rPr lang="en-US" dirty="0" smtClean="0"/>
              <a:t>SHA-0 and SHA-1 (1993)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 smtClean="0"/>
              <a:t>160-bits 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 smtClean="0"/>
              <a:t>Considered insecure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 smtClean="0"/>
              <a:t>Still found in legacy applications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 smtClean="0"/>
              <a:t>Vulnerabilities less severe than those of MD5</a:t>
            </a:r>
          </a:p>
          <a:p>
            <a:pPr>
              <a:lnSpc>
                <a:spcPct val="120000"/>
              </a:lnSpc>
              <a:defRPr/>
            </a:pPr>
            <a:r>
              <a:rPr lang="en-US" dirty="0" smtClean="0"/>
              <a:t>SHA-2 family (2002)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 smtClean="0"/>
              <a:t>256 bits (SHA-256) or 512 bits (SHA-512)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 smtClean="0"/>
              <a:t>Still considered secure despite published attack techniques</a:t>
            </a:r>
          </a:p>
          <a:p>
            <a:pPr>
              <a:lnSpc>
                <a:spcPct val="120000"/>
              </a:lnSpc>
              <a:defRPr/>
            </a:pPr>
            <a:r>
              <a:rPr lang="en-US" dirty="0" smtClean="0"/>
              <a:t>Public competition for SHA-3 announced in 2007</a:t>
            </a:r>
          </a:p>
        </p:txBody>
      </p:sp>
      <p:sp>
        <p:nvSpPr>
          <p:cNvPr id="1126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C6E04375-C9E1-470A-A3A6-D5873B5EFB8A}" type="datetime1">
              <a:rPr lang="en-US" smtClean="0"/>
              <a:pPr/>
              <a:t>12/1/2010</a:t>
            </a:fld>
            <a:endParaRPr lang="en-GB"/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Cryptography</a:t>
            </a:r>
            <a:endParaRPr lang="en-GB"/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8E9AEF-C9A9-4D04-912F-5A5C05DE73B4}" type="slidenum">
              <a:rPr lang="en-GB" smtClean="0"/>
              <a:pPr/>
              <a:t>54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Iterated Hash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05739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en-US" sz="2400" dirty="0" smtClean="0"/>
              <a:t>A </a:t>
            </a:r>
            <a:r>
              <a:rPr lang="en-US" sz="2400" dirty="0" smtClean="0">
                <a:solidFill>
                  <a:schemeClr val="accent6"/>
                </a:solidFill>
              </a:rPr>
              <a:t>compression function</a:t>
            </a:r>
            <a:r>
              <a:rPr lang="en-US" sz="2400" dirty="0" smtClean="0"/>
              <a:t> works on input values of fixed length</a:t>
            </a:r>
          </a:p>
          <a:p>
            <a:pPr>
              <a:lnSpc>
                <a:spcPct val="110000"/>
              </a:lnSpc>
              <a:defRPr/>
            </a:pPr>
            <a:r>
              <a:rPr lang="en-US" sz="2400" dirty="0" smtClean="0"/>
              <a:t>An </a:t>
            </a:r>
            <a:r>
              <a:rPr lang="en-US" sz="2400" dirty="0" smtClean="0">
                <a:solidFill>
                  <a:schemeClr val="accent6"/>
                </a:solidFill>
              </a:rPr>
              <a:t>iterated hash function</a:t>
            </a:r>
            <a:r>
              <a:rPr lang="en-US" sz="2400" dirty="0" smtClean="0"/>
              <a:t> extends a compression function to inputs of arbitrary length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100" dirty="0" smtClean="0"/>
              <a:t>padding, initialization vector, and chain of compression functions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100" dirty="0" smtClean="0"/>
              <a:t>inherits collision resistance of compression function</a:t>
            </a:r>
          </a:p>
          <a:p>
            <a:pPr>
              <a:lnSpc>
                <a:spcPct val="110000"/>
              </a:lnSpc>
              <a:defRPr/>
            </a:pPr>
            <a:r>
              <a:rPr lang="en-US" sz="2400" dirty="0" smtClean="0"/>
              <a:t>MD5 and SHA are iterated hash functions</a:t>
            </a:r>
          </a:p>
        </p:txBody>
      </p:sp>
      <p:sp>
        <p:nvSpPr>
          <p:cNvPr id="3077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297A19E-6324-48B2-B7CC-ADE572765738}" type="datetime1">
              <a:rPr lang="en-US" smtClean="0"/>
              <a:pPr/>
              <a:t>12/1/2010</a:t>
            </a:fld>
            <a:endParaRPr lang="en-GB"/>
          </a:p>
        </p:txBody>
      </p:sp>
      <p:sp>
        <p:nvSpPr>
          <p:cNvPr id="30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Cryptography</a:t>
            </a:r>
            <a:endParaRPr lang="en-GB"/>
          </a:p>
        </p:txBody>
      </p:sp>
      <p:sp>
        <p:nvSpPr>
          <p:cNvPr id="30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8BB959-C190-4093-9731-C72C3209C395}" type="slidenum">
              <a:rPr lang="en-GB" smtClean="0"/>
              <a:pPr/>
              <a:t>55</a:t>
            </a:fld>
            <a:endParaRPr lang="en-GB" smtClean="0"/>
          </a:p>
        </p:txBody>
      </p:sp>
      <p:sp>
        <p:nvSpPr>
          <p:cNvPr id="8" name="Flowchart: Manual Operation 7"/>
          <p:cNvSpPr/>
          <p:nvPr/>
        </p:nvSpPr>
        <p:spPr bwMode="auto">
          <a:xfrm rot="16200000">
            <a:off x="2360613" y="3825875"/>
            <a:ext cx="898525" cy="320675"/>
          </a:xfrm>
          <a:prstGeom prst="flowChartManualOperati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 bwMode="auto">
          <a:xfrm>
            <a:off x="1943100" y="3762375"/>
            <a:ext cx="449263" cy="449263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2"/>
                </a:solidFill>
              </a:rPr>
              <a:t>||</a:t>
            </a:r>
          </a:p>
        </p:txBody>
      </p:sp>
      <p:sp>
        <p:nvSpPr>
          <p:cNvPr id="10" name="Flowchart: Manual Operation 9"/>
          <p:cNvSpPr/>
          <p:nvPr/>
        </p:nvSpPr>
        <p:spPr bwMode="auto">
          <a:xfrm rot="16200000">
            <a:off x="3644900" y="3825875"/>
            <a:ext cx="898525" cy="320675"/>
          </a:xfrm>
          <a:prstGeom prst="flowChartManualOperati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Flowchart: Manual Operation 10"/>
          <p:cNvSpPr/>
          <p:nvPr/>
        </p:nvSpPr>
        <p:spPr bwMode="auto">
          <a:xfrm rot="16200000">
            <a:off x="6211888" y="3825875"/>
            <a:ext cx="898525" cy="320675"/>
          </a:xfrm>
          <a:prstGeom prst="flowChartManualOperati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lowchart: Manual Operation 11"/>
          <p:cNvSpPr/>
          <p:nvPr/>
        </p:nvSpPr>
        <p:spPr bwMode="auto">
          <a:xfrm rot="16200000">
            <a:off x="4927600" y="3825875"/>
            <a:ext cx="898525" cy="320675"/>
          </a:xfrm>
          <a:prstGeom prst="flowChartManualOperati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Flowchart: Connector 12"/>
          <p:cNvSpPr/>
          <p:nvPr/>
        </p:nvSpPr>
        <p:spPr bwMode="auto">
          <a:xfrm>
            <a:off x="3227388" y="3762375"/>
            <a:ext cx="449262" cy="449263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||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 bwMode="auto">
          <a:xfrm>
            <a:off x="4511675" y="3762375"/>
            <a:ext cx="449263" cy="449263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2"/>
                </a:solidFill>
              </a:rPr>
              <a:t>||</a:t>
            </a:r>
          </a:p>
        </p:txBody>
      </p:sp>
      <p:sp>
        <p:nvSpPr>
          <p:cNvPr id="15" name="Flowchart: Connector 14"/>
          <p:cNvSpPr/>
          <p:nvPr/>
        </p:nvSpPr>
        <p:spPr bwMode="auto">
          <a:xfrm>
            <a:off x="5794375" y="3762375"/>
            <a:ext cx="449263" cy="449263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2"/>
                </a:solidFill>
              </a:rPr>
              <a:t>||</a:t>
            </a:r>
          </a:p>
        </p:txBody>
      </p:sp>
      <p:cxnSp>
        <p:nvCxnSpPr>
          <p:cNvPr id="3089" name="Straight Arrow Connector 16"/>
          <p:cNvCxnSpPr>
            <a:cxnSpLocks noChangeShapeType="1"/>
            <a:stCxn id="9" idx="6"/>
            <a:endCxn id="8" idx="0"/>
          </p:cNvCxnSpPr>
          <p:nvPr/>
        </p:nvCxnSpPr>
        <p:spPr bwMode="auto">
          <a:xfrm>
            <a:off x="2392802" y="3986272"/>
            <a:ext cx="256743" cy="13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90" name="Straight Arrow Connector 17"/>
          <p:cNvCxnSpPr>
            <a:cxnSpLocks noChangeShapeType="1"/>
            <a:stCxn id="8" idx="2"/>
            <a:endCxn id="13" idx="2"/>
          </p:cNvCxnSpPr>
          <p:nvPr/>
        </p:nvCxnSpPr>
        <p:spPr bwMode="auto">
          <a:xfrm>
            <a:off x="2970475" y="3986272"/>
            <a:ext cx="256743" cy="13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91" name="Straight Arrow Connector 21"/>
          <p:cNvCxnSpPr>
            <a:cxnSpLocks noChangeShapeType="1"/>
            <a:stCxn id="13" idx="6"/>
            <a:endCxn id="10" idx="0"/>
          </p:cNvCxnSpPr>
          <p:nvPr/>
        </p:nvCxnSpPr>
        <p:spPr bwMode="auto">
          <a:xfrm>
            <a:off x="3676519" y="3986272"/>
            <a:ext cx="256743" cy="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92" name="Straight Arrow Connector 23"/>
          <p:cNvCxnSpPr>
            <a:cxnSpLocks noChangeShapeType="1"/>
            <a:stCxn id="10" idx="2"/>
            <a:endCxn id="14" idx="2"/>
          </p:cNvCxnSpPr>
          <p:nvPr/>
        </p:nvCxnSpPr>
        <p:spPr bwMode="auto">
          <a:xfrm flipV="1">
            <a:off x="4254192" y="3986272"/>
            <a:ext cx="256743" cy="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93" name="Straight Arrow Connector 25"/>
          <p:cNvCxnSpPr>
            <a:cxnSpLocks noChangeShapeType="1"/>
            <a:stCxn id="14" idx="6"/>
            <a:endCxn id="12" idx="0"/>
          </p:cNvCxnSpPr>
          <p:nvPr/>
        </p:nvCxnSpPr>
        <p:spPr bwMode="auto">
          <a:xfrm>
            <a:off x="4960236" y="3986272"/>
            <a:ext cx="256743" cy="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94" name="Straight Arrow Connector 27"/>
          <p:cNvCxnSpPr>
            <a:cxnSpLocks noChangeShapeType="1"/>
            <a:stCxn id="12" idx="2"/>
            <a:endCxn id="15" idx="2"/>
          </p:cNvCxnSpPr>
          <p:nvPr/>
        </p:nvCxnSpPr>
        <p:spPr bwMode="auto">
          <a:xfrm flipV="1">
            <a:off x="5537909" y="3986272"/>
            <a:ext cx="256743" cy="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95" name="Straight Arrow Connector 29"/>
          <p:cNvCxnSpPr>
            <a:cxnSpLocks noChangeShapeType="1"/>
            <a:stCxn id="15" idx="6"/>
            <a:endCxn id="11" idx="0"/>
          </p:cNvCxnSpPr>
          <p:nvPr/>
        </p:nvCxnSpPr>
        <p:spPr bwMode="auto">
          <a:xfrm>
            <a:off x="6243954" y="3986272"/>
            <a:ext cx="256743" cy="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96" name="TextBox 30"/>
          <p:cNvSpPr txBox="1">
            <a:spLocks noChangeArrowheads="1"/>
          </p:cNvSpPr>
          <p:nvPr/>
        </p:nvSpPr>
        <p:spPr bwMode="auto">
          <a:xfrm>
            <a:off x="1989202" y="3178175"/>
            <a:ext cx="356740" cy="29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P</a:t>
            </a:r>
            <a:r>
              <a:rPr lang="en-US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97" name="TextBox 31"/>
          <p:cNvSpPr txBox="1">
            <a:spLocks noChangeArrowheads="1"/>
          </p:cNvSpPr>
          <p:nvPr/>
        </p:nvSpPr>
        <p:spPr bwMode="auto">
          <a:xfrm>
            <a:off x="3275359" y="3178175"/>
            <a:ext cx="356740" cy="29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P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98" name="TextBox 32"/>
          <p:cNvSpPr txBox="1">
            <a:spLocks noChangeArrowheads="1"/>
          </p:cNvSpPr>
          <p:nvPr/>
        </p:nvSpPr>
        <p:spPr bwMode="auto">
          <a:xfrm>
            <a:off x="4561517" y="3178175"/>
            <a:ext cx="356740" cy="29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P</a:t>
            </a:r>
            <a:r>
              <a:rPr lang="en-US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099" name="TextBox 33"/>
          <p:cNvSpPr txBox="1">
            <a:spLocks noChangeArrowheads="1"/>
          </p:cNvSpPr>
          <p:nvPr/>
        </p:nvSpPr>
        <p:spPr bwMode="auto">
          <a:xfrm>
            <a:off x="5847674" y="3178175"/>
            <a:ext cx="356740" cy="29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3100" name="Straight Arrow Connector 35"/>
          <p:cNvCxnSpPr>
            <a:cxnSpLocks noChangeShapeType="1"/>
            <a:stCxn id="3096" idx="2"/>
            <a:endCxn id="9" idx="0"/>
          </p:cNvCxnSpPr>
          <p:nvPr/>
        </p:nvCxnSpPr>
        <p:spPr bwMode="auto">
          <a:xfrm rot="16200000" flipH="1">
            <a:off x="2023476" y="3616996"/>
            <a:ext cx="288772" cy="58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101" name="Straight Arrow Connector 37"/>
          <p:cNvCxnSpPr>
            <a:cxnSpLocks noChangeShapeType="1"/>
            <a:stCxn id="3097" idx="2"/>
            <a:endCxn id="13" idx="0"/>
          </p:cNvCxnSpPr>
          <p:nvPr/>
        </p:nvCxnSpPr>
        <p:spPr bwMode="auto">
          <a:xfrm rot="5400000">
            <a:off x="3308414" y="3616355"/>
            <a:ext cx="288772" cy="186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102" name="Straight Arrow Connector 39"/>
          <p:cNvCxnSpPr>
            <a:cxnSpLocks noChangeShapeType="1"/>
            <a:stCxn id="3098" idx="2"/>
            <a:endCxn id="14" idx="0"/>
          </p:cNvCxnSpPr>
          <p:nvPr/>
        </p:nvCxnSpPr>
        <p:spPr bwMode="auto">
          <a:xfrm rot="5400000">
            <a:off x="4593351" y="3615135"/>
            <a:ext cx="288772" cy="430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103" name="Straight Arrow Connector 41"/>
          <p:cNvCxnSpPr>
            <a:cxnSpLocks noChangeShapeType="1"/>
            <a:stCxn id="3099" idx="2"/>
            <a:endCxn id="15" idx="0"/>
          </p:cNvCxnSpPr>
          <p:nvPr/>
        </p:nvCxnSpPr>
        <p:spPr bwMode="auto">
          <a:xfrm rot="5400000">
            <a:off x="5878289" y="3613915"/>
            <a:ext cx="288772" cy="674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104" name="TextBox 42"/>
          <p:cNvSpPr txBox="1">
            <a:spLocks noChangeArrowheads="1"/>
          </p:cNvSpPr>
          <p:nvPr/>
        </p:nvSpPr>
        <p:spPr bwMode="auto">
          <a:xfrm>
            <a:off x="1219200" y="3838910"/>
            <a:ext cx="339186" cy="29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IV</a:t>
            </a:r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3105" name="TextBox 43"/>
          <p:cNvSpPr txBox="1">
            <a:spLocks noChangeArrowheads="1"/>
          </p:cNvSpPr>
          <p:nvPr/>
        </p:nvSpPr>
        <p:spPr bwMode="auto">
          <a:xfrm>
            <a:off x="7078370" y="3793757"/>
            <a:ext cx="770230" cy="38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en-US" sz="2000">
                <a:solidFill>
                  <a:schemeClr val="tx1"/>
                </a:solidFill>
              </a:rPr>
              <a:t>digest</a:t>
            </a:r>
          </a:p>
        </p:txBody>
      </p:sp>
      <p:cxnSp>
        <p:nvCxnSpPr>
          <p:cNvPr id="3106" name="Straight Arrow Connector 45"/>
          <p:cNvCxnSpPr>
            <a:cxnSpLocks noChangeShapeType="1"/>
            <a:stCxn id="3104" idx="3"/>
            <a:endCxn id="9" idx="2"/>
          </p:cNvCxnSpPr>
          <p:nvPr/>
        </p:nvCxnSpPr>
        <p:spPr bwMode="auto">
          <a:xfrm>
            <a:off x="1558386" y="3986272"/>
            <a:ext cx="385115" cy="13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107" name="Straight Arrow Connector 47"/>
          <p:cNvCxnSpPr>
            <a:cxnSpLocks noChangeShapeType="1"/>
            <a:stCxn id="11" idx="2"/>
            <a:endCxn id="3105" idx="1"/>
          </p:cNvCxnSpPr>
          <p:nvPr/>
        </p:nvCxnSpPr>
        <p:spPr bwMode="auto">
          <a:xfrm flipV="1">
            <a:off x="6821626" y="3986272"/>
            <a:ext cx="256743" cy="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638300" y="4492625"/>
          <a:ext cx="5791200" cy="1908175"/>
        </p:xfrm>
        <a:graphic>
          <a:graphicData uri="http://schemas.openxmlformats.org/presentationml/2006/ole">
            <p:oleObj spid="_x0000_s63495" name="Chart" r:id="rId3" imgW="9505950" imgH="313375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Encrypting English Text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840C98-B9BA-45F2-8B34-B58425AF04D4}" type="datetime1">
              <a:rPr lang="en-US" smtClean="0"/>
              <a:pPr>
                <a:defRPr/>
              </a:pPr>
              <a:t>12/1/2010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Cryptography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30D0A-94E0-4A9E-8011-005B3BE16F20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55115"/>
            <a:ext cx="8458200" cy="98328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English text typically represented with 8-bit ASCII encoding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 message with t characters corresponds to an n-bit array, with n = 8t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4"/>
          </p:nvPr>
        </p:nvSpPr>
        <p:spPr>
          <a:xfrm>
            <a:off x="457200" y="2590801"/>
            <a:ext cx="2743200" cy="327659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Redundancy due to repeated words and patterns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E.g., “</a:t>
            </a:r>
            <a:r>
              <a:rPr lang="en-US" dirty="0" err="1" smtClean="0"/>
              <a:t>th</a:t>
            </a:r>
            <a:r>
              <a:rPr lang="en-US" dirty="0" smtClean="0"/>
              <a:t>”, “</a:t>
            </a:r>
            <a:r>
              <a:rPr lang="en-US" dirty="0" err="1" smtClean="0"/>
              <a:t>ing</a:t>
            </a:r>
            <a:r>
              <a:rPr lang="en-US" dirty="0" smtClean="0"/>
              <a:t>”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English plaintexts are a very small subset of all n-bit arrays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124200" y="2514600"/>
            <a:ext cx="5562600" cy="3815395"/>
            <a:chOff x="3124200" y="2514600"/>
            <a:chExt cx="5562600" cy="3815395"/>
          </a:xfrm>
        </p:grpSpPr>
        <p:sp>
          <p:nvSpPr>
            <p:cNvPr id="7" name="Oval 6"/>
            <p:cNvSpPr/>
            <p:nvPr/>
          </p:nvSpPr>
          <p:spPr>
            <a:xfrm>
              <a:off x="7011749" y="2514600"/>
              <a:ext cx="1675051" cy="3815395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tIns="0" bIns="0" rtlCol="0" anchor="b" anchorCtr="1"/>
            <a:lstStyle/>
            <a:p>
              <a:pPr algn="ctr"/>
              <a:r>
                <a:rPr lang="en-US" dirty="0" smtClean="0">
                  <a:cs typeface="Arial"/>
                </a:rPr>
                <a:t>Ciphertexts</a:t>
              </a:r>
              <a:br>
                <a:rPr lang="en-US" dirty="0" smtClean="0">
                  <a:cs typeface="Arial"/>
                </a:rPr>
              </a:br>
              <a:r>
                <a:rPr lang="en-US" dirty="0" smtClean="0">
                  <a:cs typeface="Arial"/>
                </a:rPr>
                <a:t>n-bit strings</a:t>
              </a:r>
              <a:endParaRPr lang="en-US" dirty="0">
                <a:cs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124200" y="2514600"/>
              <a:ext cx="1675051" cy="381539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tIns="0" bIns="0" rtlCol="0" anchor="b" anchorCtr="1"/>
            <a:lstStyle/>
            <a:p>
              <a:pPr algn="ctr"/>
              <a:r>
                <a:rPr lang="en-US" dirty="0" smtClean="0">
                  <a:cs typeface="Arial"/>
                </a:rPr>
                <a:t>Plaintexts</a:t>
              </a:r>
              <a:br>
                <a:rPr lang="en-US" dirty="0" smtClean="0">
                  <a:cs typeface="Arial"/>
                </a:rPr>
              </a:br>
              <a:r>
                <a:rPr lang="en-US" dirty="0" smtClean="0">
                  <a:cs typeface="Arial"/>
                </a:rPr>
                <a:t>n-bit strings</a:t>
              </a:r>
              <a:endParaRPr lang="en-US" dirty="0"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99251" y="2531869"/>
              <a:ext cx="915749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+mn-lt"/>
                  <a:cs typeface="Arial"/>
                </a:rPr>
                <a:t>English text</a:t>
              </a:r>
              <a:endPara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Arial"/>
              </a:endParaRPr>
            </a:p>
          </p:txBody>
        </p:sp>
        <p:cxnSp>
          <p:nvCxnSpPr>
            <p:cNvPr id="10" name="Straight Arrow Connector 9"/>
            <p:cNvCxnSpPr>
              <a:stCxn id="9" idx="1"/>
              <a:endCxn id="15" idx="7"/>
            </p:cNvCxnSpPr>
            <p:nvPr/>
          </p:nvCxnSpPr>
          <p:spPr>
            <a:xfrm rot="10800000" flipV="1">
              <a:off x="4052205" y="2835670"/>
              <a:ext cx="747047" cy="232076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895048" y="2531869"/>
              <a:ext cx="1420152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6"/>
                  </a:solidFill>
                  <a:latin typeface="+mn-lt"/>
                  <a:cs typeface="Arial"/>
                </a:rPr>
                <a:t>Ciphertext of English text</a:t>
              </a:r>
              <a:endParaRPr lang="en-US" dirty="0">
                <a:solidFill>
                  <a:schemeClr val="accent6"/>
                </a:solidFill>
                <a:latin typeface="+mn-lt"/>
                <a:cs typeface="Arial"/>
              </a:endParaRPr>
            </a:p>
          </p:txBody>
        </p:sp>
        <p:cxnSp>
          <p:nvCxnSpPr>
            <p:cNvPr id="12" name="Straight Arrow Connector 11"/>
            <p:cNvCxnSpPr>
              <a:stCxn id="11" idx="3"/>
              <a:endCxn id="16" idx="1"/>
            </p:cNvCxnSpPr>
            <p:nvPr/>
          </p:nvCxnSpPr>
          <p:spPr>
            <a:xfrm>
              <a:off x="7315200" y="2835670"/>
              <a:ext cx="443596" cy="232076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Left-Right Arrow 12"/>
            <p:cNvSpPr/>
            <p:nvPr/>
          </p:nvSpPr>
          <p:spPr>
            <a:xfrm>
              <a:off x="4800601" y="4119858"/>
              <a:ext cx="2209799" cy="604880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" name="Left-Right Arrow 13"/>
            <p:cNvSpPr/>
            <p:nvPr/>
          </p:nvSpPr>
          <p:spPr>
            <a:xfrm>
              <a:off x="4145585" y="3028401"/>
              <a:ext cx="3519830" cy="177395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Oval 14"/>
            <p:cNvSpPr/>
            <p:nvPr/>
          </p:nvSpPr>
          <p:spPr>
            <a:xfrm>
              <a:off x="3833770" y="3047304"/>
              <a:ext cx="255911" cy="13958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tIns="0" bIns="0" rtlCol="0" anchor="ctr" anchorCtr="1"/>
            <a:lstStyle/>
            <a:p>
              <a:pPr algn="ctr"/>
              <a:endParaRPr lang="en-US" sz="16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7721319" y="3047304"/>
              <a:ext cx="255911" cy="13958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tIns="0" bIns="0" rtlCol="0" anchor="ctr" anchorCtr="1"/>
            <a:lstStyle/>
            <a:p>
              <a:pPr algn="ctr"/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 of Natural Language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F5322A-8786-427F-9509-1C7C29D04047}" type="datetime1">
              <a:rPr lang="en-US" smtClean="0"/>
              <a:pPr>
                <a:defRPr/>
              </a:pPr>
              <a:t>12/1/2010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Cryptography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30D0A-94E0-4A9E-8011-005B3BE16F20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361768"/>
            <a:ext cx="4038600" cy="5029200"/>
          </a:xfrm>
        </p:spPr>
        <p:txBody>
          <a:bodyPr>
            <a:normAutofit fontScale="55000" lnSpcReduction="20000"/>
          </a:bodyPr>
          <a:lstStyle/>
          <a:p>
            <a:pPr marL="182880" lvl="1" indent="-18288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3800" dirty="0" smtClean="0"/>
              <a:t>Information content (</a:t>
            </a:r>
            <a:r>
              <a:rPr lang="en-US" sz="3800" dirty="0" smtClean="0">
                <a:solidFill>
                  <a:schemeClr val="accent6"/>
                </a:solidFill>
              </a:rPr>
              <a:t>entropy</a:t>
            </a:r>
            <a:r>
              <a:rPr lang="en-US" sz="3800" dirty="0" smtClean="0"/>
              <a:t>) of English: 1.25 bits per character</a:t>
            </a:r>
          </a:p>
          <a:p>
            <a:pPr marL="182880" indent="-182880">
              <a:lnSpc>
                <a:spcPct val="120000"/>
              </a:lnSpc>
            </a:pPr>
            <a:r>
              <a:rPr lang="en-US" sz="3800" dirty="0" smtClean="0"/>
              <a:t>t-character arrays that are English text:</a:t>
            </a:r>
          </a:p>
          <a:p>
            <a:pPr marL="548640" lvl="1" indent="-182880" algn="ctr">
              <a:lnSpc>
                <a:spcPct val="120000"/>
              </a:lnSpc>
              <a:buNone/>
            </a:pPr>
            <a:r>
              <a:rPr lang="en-US" sz="4200" dirty="0" smtClean="0"/>
              <a:t>(2</a:t>
            </a:r>
            <a:r>
              <a:rPr lang="en-US" sz="4200" baseline="30000" dirty="0" smtClean="0"/>
              <a:t>1.25</a:t>
            </a:r>
            <a:r>
              <a:rPr lang="en-US" sz="4200" dirty="0" smtClean="0"/>
              <a:t>)</a:t>
            </a:r>
            <a:r>
              <a:rPr lang="en-US" sz="4200" baseline="30000" dirty="0" smtClean="0"/>
              <a:t>t</a:t>
            </a:r>
            <a:r>
              <a:rPr lang="en-US" sz="4200" dirty="0" smtClean="0"/>
              <a:t> = 2</a:t>
            </a:r>
            <a:r>
              <a:rPr lang="en-US" sz="4200" baseline="30000" dirty="0" smtClean="0"/>
              <a:t>1.25 t</a:t>
            </a:r>
          </a:p>
          <a:p>
            <a:pPr marL="182880" indent="-182880">
              <a:lnSpc>
                <a:spcPct val="120000"/>
              </a:lnSpc>
            </a:pPr>
            <a:r>
              <a:rPr lang="en-US" sz="3800" dirty="0" smtClean="0"/>
              <a:t>n-bit arrays that are English text:</a:t>
            </a:r>
          </a:p>
          <a:p>
            <a:pPr marL="548640" lvl="1" indent="-182880" algn="ctr">
              <a:lnSpc>
                <a:spcPct val="120000"/>
              </a:lnSpc>
              <a:buNone/>
            </a:pPr>
            <a:r>
              <a:rPr lang="en-US" sz="4200" dirty="0" smtClean="0"/>
              <a:t>2</a:t>
            </a:r>
            <a:r>
              <a:rPr lang="en-US" sz="4200" baseline="30000" dirty="0" smtClean="0"/>
              <a:t>1.25 n/8</a:t>
            </a:r>
            <a:r>
              <a:rPr lang="en-US" sz="4200" dirty="0" smtClean="0"/>
              <a:t> </a:t>
            </a:r>
            <a:r>
              <a:rPr lang="en-US" sz="4200" dirty="0" smtClean="0">
                <a:sym typeface="Symbol"/>
              </a:rPr>
              <a:t> </a:t>
            </a:r>
            <a:r>
              <a:rPr lang="en-US" sz="4200" dirty="0" smtClean="0"/>
              <a:t>2</a:t>
            </a:r>
            <a:r>
              <a:rPr lang="en-US" sz="4200" baseline="30000" dirty="0" smtClean="0"/>
              <a:t>0.16 n</a:t>
            </a:r>
            <a:endParaRPr lang="en-US" sz="4200" dirty="0" smtClean="0"/>
          </a:p>
          <a:p>
            <a:pPr marL="182880" indent="-182880">
              <a:lnSpc>
                <a:spcPct val="120000"/>
              </a:lnSpc>
            </a:pPr>
            <a:r>
              <a:rPr lang="en-US" sz="3800" dirty="0" smtClean="0"/>
              <a:t>For a natural language, constant </a:t>
            </a:r>
            <a:r>
              <a:rPr lang="en-US" sz="3800" dirty="0" smtClean="0">
                <a:latin typeface="Symbol" pitchFamily="18" charset="2"/>
              </a:rPr>
              <a:t>a &lt; </a:t>
            </a:r>
            <a:r>
              <a:rPr lang="en-US" sz="3800" dirty="0" smtClean="0"/>
              <a:t>1 such that there are 2</a:t>
            </a:r>
            <a:r>
              <a:rPr lang="en-US" sz="3800" baseline="30000" dirty="0" smtClean="0">
                <a:latin typeface="Symbol" pitchFamily="18" charset="2"/>
              </a:rPr>
              <a:t>a</a:t>
            </a:r>
            <a:r>
              <a:rPr lang="en-US" sz="3800" baseline="30000" dirty="0" smtClean="0"/>
              <a:t>n</a:t>
            </a:r>
            <a:r>
              <a:rPr lang="en-US" sz="3800" dirty="0" smtClean="0"/>
              <a:t> messages among all n-bit arrays</a:t>
            </a:r>
          </a:p>
          <a:p>
            <a:pPr marL="182880" indent="-182880">
              <a:lnSpc>
                <a:spcPct val="120000"/>
              </a:lnSpc>
            </a:pPr>
            <a:r>
              <a:rPr lang="en-US" sz="3800" dirty="0" smtClean="0"/>
              <a:t>Fraction (probability) of valid messages</a:t>
            </a:r>
          </a:p>
          <a:p>
            <a:pPr marL="148590" indent="-182880" algn="ctr">
              <a:lnSpc>
                <a:spcPct val="120000"/>
              </a:lnSpc>
              <a:buNone/>
            </a:pPr>
            <a:r>
              <a:rPr lang="en-US" sz="4200" dirty="0" smtClean="0"/>
              <a:t>2</a:t>
            </a:r>
            <a:r>
              <a:rPr lang="en-US" sz="4200" baseline="30000" dirty="0" smtClean="0">
                <a:latin typeface="Symbol" pitchFamily="18" charset="2"/>
              </a:rPr>
              <a:t>a</a:t>
            </a:r>
            <a:r>
              <a:rPr lang="en-US" sz="4200" baseline="30000" dirty="0" smtClean="0"/>
              <a:t>n</a:t>
            </a:r>
            <a:r>
              <a:rPr lang="en-US" sz="4200" dirty="0" smtClean="0"/>
              <a:t> / 2</a:t>
            </a:r>
            <a:r>
              <a:rPr lang="en-US" sz="4200" baseline="30000" dirty="0" smtClean="0"/>
              <a:t>n </a:t>
            </a:r>
            <a:r>
              <a:rPr lang="en-US" sz="4200" dirty="0" smtClean="0"/>
              <a:t>= 1 / 2</a:t>
            </a:r>
            <a:r>
              <a:rPr lang="en-US" sz="4200" baseline="30000" dirty="0" smtClean="0"/>
              <a:t>(1</a:t>
            </a:r>
            <a:r>
              <a:rPr lang="en-US" sz="4200" baseline="30000" dirty="0" smtClean="0">
                <a:latin typeface="Symbol" pitchFamily="18" charset="2"/>
              </a:rPr>
              <a:t>-a</a:t>
            </a:r>
            <a:r>
              <a:rPr lang="en-US" sz="4200" baseline="30000" dirty="0" smtClean="0"/>
              <a:t>)n</a:t>
            </a:r>
            <a:endParaRPr lang="en-US" sz="42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724400" y="1361768"/>
            <a:ext cx="4038600" cy="5191432"/>
          </a:xfrm>
        </p:spPr>
        <p:txBody>
          <a:bodyPr>
            <a:normAutofit fontScale="62500" lnSpcReduction="20000"/>
          </a:bodyPr>
          <a:lstStyle/>
          <a:p>
            <a:pPr marL="182880" indent="-182880">
              <a:lnSpc>
                <a:spcPct val="120000"/>
              </a:lnSpc>
            </a:pPr>
            <a:r>
              <a:rPr lang="en-US" dirty="0" smtClean="0"/>
              <a:t>Brute-force decryption</a:t>
            </a:r>
          </a:p>
          <a:p>
            <a:pPr marL="582930" lvl="1" indent="-182880">
              <a:lnSpc>
                <a:spcPct val="120000"/>
              </a:lnSpc>
            </a:pPr>
            <a:r>
              <a:rPr lang="en-US" dirty="0" smtClean="0"/>
              <a:t>Try all possible 2</a:t>
            </a:r>
            <a:r>
              <a:rPr lang="en-US" baseline="30000" dirty="0" smtClean="0"/>
              <a:t>k </a:t>
            </a:r>
            <a:r>
              <a:rPr lang="en-US" dirty="0" smtClean="0"/>
              <a:t>decryption keys</a:t>
            </a:r>
          </a:p>
          <a:p>
            <a:pPr marL="582930" lvl="1" indent="-182880">
              <a:lnSpc>
                <a:spcPct val="120000"/>
              </a:lnSpc>
            </a:pPr>
            <a:r>
              <a:rPr lang="en-US" dirty="0" smtClean="0"/>
              <a:t>Stop when valid plaintext recognized</a:t>
            </a:r>
          </a:p>
          <a:p>
            <a:pPr marL="182880" indent="-182880">
              <a:lnSpc>
                <a:spcPct val="120000"/>
              </a:lnSpc>
            </a:pPr>
            <a:r>
              <a:rPr lang="en-US" dirty="0" smtClean="0"/>
              <a:t>Given a ciphertext, there are 2</a:t>
            </a:r>
            <a:r>
              <a:rPr lang="en-US" baseline="30000" dirty="0" smtClean="0"/>
              <a:t>k</a:t>
            </a:r>
            <a:r>
              <a:rPr lang="en-US" dirty="0" smtClean="0"/>
              <a:t> possible plaintexts</a:t>
            </a:r>
          </a:p>
          <a:p>
            <a:pPr marL="182880" indent="-182880">
              <a:lnSpc>
                <a:spcPct val="120000"/>
              </a:lnSpc>
            </a:pPr>
            <a:r>
              <a:rPr lang="en-US" dirty="0" smtClean="0"/>
              <a:t>Expected number of valid plaintexts</a:t>
            </a:r>
          </a:p>
          <a:p>
            <a:pPr marL="182880" indent="-182880" algn="ctr">
              <a:lnSpc>
                <a:spcPct val="120000"/>
              </a:lnSpc>
              <a:buNone/>
            </a:pPr>
            <a:r>
              <a:rPr lang="en-US" dirty="0" smtClean="0"/>
              <a:t>2</a:t>
            </a:r>
            <a:r>
              <a:rPr lang="en-US" baseline="30000" dirty="0" smtClean="0"/>
              <a:t>k</a:t>
            </a:r>
            <a:r>
              <a:rPr lang="en-US" dirty="0" smtClean="0"/>
              <a:t> / 2</a:t>
            </a:r>
            <a:r>
              <a:rPr lang="en-US" baseline="30000" dirty="0" smtClean="0"/>
              <a:t>(1</a:t>
            </a:r>
            <a:r>
              <a:rPr lang="en-US" baseline="30000" dirty="0" smtClean="0">
                <a:latin typeface="Symbol" pitchFamily="18" charset="2"/>
              </a:rPr>
              <a:t>-a</a:t>
            </a:r>
            <a:r>
              <a:rPr lang="en-US" baseline="30000" dirty="0" smtClean="0"/>
              <a:t>)n</a:t>
            </a:r>
            <a:endParaRPr lang="en-US" dirty="0" smtClean="0"/>
          </a:p>
          <a:p>
            <a:pPr marL="182880" indent="-182880">
              <a:lnSpc>
                <a:spcPct val="120000"/>
              </a:lnSpc>
            </a:pPr>
            <a:r>
              <a:rPr lang="en-US" dirty="0" smtClean="0"/>
              <a:t>Expected unique valid plaintext , (no spurious keys) achieved at </a:t>
            </a:r>
            <a:r>
              <a:rPr lang="en-US" dirty="0" smtClean="0">
                <a:solidFill>
                  <a:schemeClr val="accent6"/>
                </a:solidFill>
              </a:rPr>
              <a:t>unicity distance</a:t>
            </a:r>
          </a:p>
          <a:p>
            <a:pPr marL="182880" indent="-182880" algn="ctr">
              <a:lnSpc>
                <a:spcPct val="120000"/>
              </a:lnSpc>
              <a:buNone/>
            </a:pPr>
            <a:r>
              <a:rPr lang="en-US" dirty="0" smtClean="0"/>
              <a:t>n = k / (1</a:t>
            </a:r>
            <a:r>
              <a:rPr lang="en-US" dirty="0" smtClean="0">
                <a:latin typeface="Symbol" pitchFamily="18" charset="2"/>
              </a:rPr>
              <a:t>-a</a:t>
            </a:r>
            <a:r>
              <a:rPr lang="en-US" dirty="0" smtClean="0"/>
              <a:t>)</a:t>
            </a:r>
          </a:p>
          <a:p>
            <a:pPr marL="182880" indent="-182880">
              <a:lnSpc>
                <a:spcPct val="120000"/>
              </a:lnSpc>
            </a:pPr>
            <a:r>
              <a:rPr lang="en-US" dirty="0" smtClean="0"/>
              <a:t>For English text and 256-bit keys, unicity distance is 304 bits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 Ciphers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A4509D-F445-49B1-BB62-E85722A9DC0D}" type="datetime1">
              <a:rPr lang="en-US" smtClean="0"/>
              <a:pPr>
                <a:defRPr/>
              </a:pPr>
              <a:t>12/1/2010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Cryptography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30D0A-94E0-4A9E-8011-005B3BE16F20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2209800"/>
            <a:ext cx="4038600" cy="3962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Each letter is uniquely replaced by another.</a:t>
            </a:r>
          </a:p>
          <a:p>
            <a:r>
              <a:rPr lang="en-US" sz="2800" dirty="0" smtClean="0"/>
              <a:t>There </a:t>
            </a:r>
            <a:r>
              <a:rPr lang="en-US" sz="2800" dirty="0"/>
              <a:t>are 26! possible </a:t>
            </a:r>
            <a:r>
              <a:rPr lang="en-US" sz="2800" dirty="0" smtClean="0"/>
              <a:t>substitution ciphers. </a:t>
            </a:r>
            <a:endParaRPr lang="en-US" sz="2800" dirty="0"/>
          </a:p>
          <a:p>
            <a:r>
              <a:rPr lang="en-US" sz="2800" dirty="0" smtClean="0"/>
              <a:t>There </a:t>
            </a:r>
            <a:r>
              <a:rPr lang="en-US" sz="2800" dirty="0"/>
              <a:t>are more than </a:t>
            </a:r>
            <a:r>
              <a:rPr lang="en-US" sz="2800" dirty="0" smtClean="0"/>
              <a:t>4.03 x 10</a:t>
            </a:r>
            <a:r>
              <a:rPr lang="en-US" sz="2800" baseline="30000" dirty="0" smtClean="0"/>
              <a:t>26</a:t>
            </a:r>
            <a:r>
              <a:rPr lang="en-US" sz="2800" dirty="0" smtClean="0"/>
              <a:t> </a:t>
            </a:r>
            <a:r>
              <a:rPr lang="en-US" sz="2800" dirty="0"/>
              <a:t>such ciphers.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3931" y="3276599"/>
            <a:ext cx="4052869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48200" y="1752600"/>
            <a:ext cx="4267200" cy="4191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One popular substitution “cipher” for some Internet posts is ROT13.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21776" y="6193949"/>
            <a:ext cx="3365024" cy="206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Public domain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image from http://en.wikipedia.org/wiki/File:ROT13.png</a:t>
            </a:r>
          </a:p>
        </p:txBody>
      </p:sp>
    </p:spTree>
    <p:extLst>
      <p:ext uri="{BB962C8B-B14F-4D97-AF65-F5344CB8AC3E}">
        <p14:creationId xmlns:p14="http://schemas.microsoft.com/office/powerpoint/2010/main" xmlns="" val="170654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Frequency Analysis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A4509D-F445-49B1-BB62-E85722A9DC0D}" type="datetime1">
              <a:rPr lang="en-US" smtClean="0"/>
              <a:pPr>
                <a:defRPr/>
              </a:pPr>
              <a:t>12/1/2010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Cryptography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30D0A-94E0-4A9E-8011-005B3BE16F20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3820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Letters in a natural language, like English, are not uniformly distributed.</a:t>
            </a:r>
          </a:p>
          <a:p>
            <a:r>
              <a:rPr lang="en-US" dirty="0" smtClean="0"/>
              <a:t>Knowledge of letter frequencies, including pairs and triples can be used in cryptologic attacks against substitution ciphers.</a:t>
            </a:r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53" t="40598" r="13277" b="11777"/>
          <a:stretch/>
        </p:blipFill>
        <p:spPr bwMode="auto">
          <a:xfrm>
            <a:off x="1447800" y="3820292"/>
            <a:ext cx="6629400" cy="296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19200" y="60198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3660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1676</TotalTime>
  <Words>4043</Words>
  <Application>Microsoft Office PowerPoint</Application>
  <PresentationFormat>On-screen Show (4:3)</PresentationFormat>
  <Paragraphs>974</Paragraphs>
  <Slides>55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Office Theme</vt:lpstr>
      <vt:lpstr>Worksheet</vt:lpstr>
      <vt:lpstr>Chart</vt:lpstr>
      <vt:lpstr>Cryptography</vt:lpstr>
      <vt:lpstr>Symmetric Cryptosystem</vt:lpstr>
      <vt:lpstr>Basics</vt:lpstr>
      <vt:lpstr>Attacks</vt:lpstr>
      <vt:lpstr>Brute-Force Attack</vt:lpstr>
      <vt:lpstr>Encrypting English Text</vt:lpstr>
      <vt:lpstr>Entropy of Natural Language</vt:lpstr>
      <vt:lpstr>Substitution Ciphers</vt:lpstr>
      <vt:lpstr>Frequency Analysis</vt:lpstr>
      <vt:lpstr>Substitution Boxes</vt:lpstr>
      <vt:lpstr>One-Time Pads</vt:lpstr>
      <vt:lpstr>Weaknesses of the One-Time Pad</vt:lpstr>
      <vt:lpstr>Block Ciphers</vt:lpstr>
      <vt:lpstr>Padding</vt:lpstr>
      <vt:lpstr>Block Ciphers in Practice</vt:lpstr>
      <vt:lpstr>The Advanced Encryption Standard (AES)</vt:lpstr>
      <vt:lpstr>AES Round Structure</vt:lpstr>
      <vt:lpstr>AES Rounds</vt:lpstr>
      <vt:lpstr>Block Cipher Modes</vt:lpstr>
      <vt:lpstr>Strengths and Weaknesses of ECB</vt:lpstr>
      <vt:lpstr>Cipher Block Chaining (CBC) Mode</vt:lpstr>
      <vt:lpstr>Strengths and Weaknesses of CBC</vt:lpstr>
      <vt:lpstr>Java AES Encryption Example</vt:lpstr>
      <vt:lpstr>Stream Cipher</vt:lpstr>
      <vt:lpstr>Key Stream Generation</vt:lpstr>
      <vt:lpstr>Attacks on Stream Ciphers</vt:lpstr>
      <vt:lpstr>Public Key Encryption</vt:lpstr>
      <vt:lpstr>Facts About Numbers</vt:lpstr>
      <vt:lpstr>Greatest Common Divisor</vt:lpstr>
      <vt:lpstr>Modular Arithmetic</vt:lpstr>
      <vt:lpstr>Euclid’s GCD Algorithm</vt:lpstr>
      <vt:lpstr>Analysis</vt:lpstr>
      <vt:lpstr>Multiplicative Inverses (1)</vt:lpstr>
      <vt:lpstr>Multiplicative Inverses (2)</vt:lpstr>
      <vt:lpstr>Example: Measuring Lengths</vt:lpstr>
      <vt:lpstr>Example: Double Hashing</vt:lpstr>
      <vt:lpstr>Powers</vt:lpstr>
      <vt:lpstr>Fermat’s Little Theorem</vt:lpstr>
      <vt:lpstr>Euler’s Theorem</vt:lpstr>
      <vt:lpstr>RSA Cryptosystem</vt:lpstr>
      <vt:lpstr>Complete RSA Example</vt:lpstr>
      <vt:lpstr>Security</vt:lpstr>
      <vt:lpstr>Correctness</vt:lpstr>
      <vt:lpstr>Algorithmic Issues</vt:lpstr>
      <vt:lpstr>Modular Power</vt:lpstr>
      <vt:lpstr>Modular Inverse</vt:lpstr>
      <vt:lpstr>Pseudoprimality Testing</vt:lpstr>
      <vt:lpstr>Randomized Primality Testing</vt:lpstr>
      <vt:lpstr>Cryptographic Hash Functions</vt:lpstr>
      <vt:lpstr>Hash Functions</vt:lpstr>
      <vt:lpstr>Cryptographic Hash Functions</vt:lpstr>
      <vt:lpstr>Birthday Attack</vt:lpstr>
      <vt:lpstr>Message-Digest Algorithm 5 (MD5)</vt:lpstr>
      <vt:lpstr>Secure Hash Algorithm (SHA)</vt:lpstr>
      <vt:lpstr>Iterated Hash Function</vt:lpstr>
    </vt:vector>
  </TitlesOfParts>
  <Company>Brown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Symmetric Cryptography</dc:title>
  <dc:creator>Roberto Tamassia</dc:creator>
  <cp:lastModifiedBy>goodrich</cp:lastModifiedBy>
  <cp:revision>260</cp:revision>
  <dcterms:created xsi:type="dcterms:W3CDTF">2008-02-23T17:59:12Z</dcterms:created>
  <dcterms:modified xsi:type="dcterms:W3CDTF">2010-12-02T00:10:39Z</dcterms:modified>
</cp:coreProperties>
</file>