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7"/>
  </p:notesMasterIdLst>
  <p:handoutMasterIdLst>
    <p:handoutMasterId r:id="rId28"/>
  </p:handoutMasterIdLst>
  <p:sldIdLst>
    <p:sldId id="272" r:id="rId2"/>
    <p:sldId id="264" r:id="rId3"/>
    <p:sldId id="270" r:id="rId4"/>
    <p:sldId id="258" r:id="rId5"/>
    <p:sldId id="284" r:id="rId6"/>
    <p:sldId id="257" r:id="rId7"/>
    <p:sldId id="256" r:id="rId8"/>
    <p:sldId id="274" r:id="rId9"/>
    <p:sldId id="283" r:id="rId10"/>
    <p:sldId id="285" r:id="rId11"/>
    <p:sldId id="288" r:id="rId12"/>
    <p:sldId id="286" r:id="rId13"/>
    <p:sldId id="287" r:id="rId14"/>
    <p:sldId id="297" r:id="rId15"/>
    <p:sldId id="289" r:id="rId16"/>
    <p:sldId id="290" r:id="rId17"/>
    <p:sldId id="291" r:id="rId18"/>
    <p:sldId id="292" r:id="rId19"/>
    <p:sldId id="295" r:id="rId20"/>
    <p:sldId id="296" r:id="rId21"/>
    <p:sldId id="280" r:id="rId22"/>
    <p:sldId id="276" r:id="rId23"/>
    <p:sldId id="277" r:id="rId24"/>
    <p:sldId id="282" r:id="rId25"/>
    <p:sldId id="279" r:id="rId26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00" autoAdjust="0"/>
    <p:restoredTop sz="94643" autoAdjust="0"/>
  </p:normalViewPr>
  <p:slideViewPr>
    <p:cSldViewPr>
      <p:cViewPr varScale="1">
        <p:scale>
          <a:sx n="110" d="100"/>
          <a:sy n="110" d="100"/>
        </p:scale>
        <p:origin x="-498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ADCEA9-E31B-4BBC-9AC3-3BF43A34D99A}" type="doc">
      <dgm:prSet loTypeId="urn:microsoft.com/office/officeart/2005/8/layout/radial1" loCatId="relationship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7C84A4F-19E8-4580-8245-8C3B89DBE38C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smtClean="0"/>
            <a:t>Access Point</a:t>
          </a:r>
          <a:endParaRPr lang="en-US" sz="2000" dirty="0"/>
        </a:p>
      </dgm:t>
    </dgm:pt>
    <dgm:pt modelId="{A3DB0E19-4700-4B80-AD6D-EE5A598A851D}" type="parTrans" cxnId="{9E8EA257-BBCA-438F-A901-9B0167A55EB1}">
      <dgm:prSet/>
      <dgm:spPr/>
      <dgm:t>
        <a:bodyPr/>
        <a:lstStyle/>
        <a:p>
          <a:endParaRPr lang="en-US"/>
        </a:p>
      </dgm:t>
    </dgm:pt>
    <dgm:pt modelId="{F6B38258-B43A-49C0-8609-F18310D94916}" type="sibTrans" cxnId="{9E8EA257-BBCA-438F-A901-9B0167A55EB1}">
      <dgm:prSet/>
      <dgm:spPr/>
      <dgm:t>
        <a:bodyPr/>
        <a:lstStyle/>
        <a:p>
          <a:endParaRPr lang="en-US"/>
        </a:p>
      </dgm:t>
    </dgm:pt>
    <dgm:pt modelId="{9D24DA73-62D9-4643-B2CF-5E7C00274E92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smtClean="0"/>
            <a:t>Client</a:t>
          </a:r>
          <a:endParaRPr lang="en-US" sz="1800" dirty="0"/>
        </a:p>
      </dgm:t>
    </dgm:pt>
    <dgm:pt modelId="{A471B63F-9F77-4BAC-96B9-2FF667B35D7F}" type="parTrans" cxnId="{ED7F9C97-C0D6-4A5E-BC88-DD71A8D427F5}">
      <dgm:prSet custT="1"/>
      <dgm:spPr>
        <a:ln w="28575">
          <a:solidFill>
            <a:schemeClr val="tx1"/>
          </a:solidFill>
          <a:prstDash val="dash"/>
        </a:ln>
      </dgm:spPr>
      <dgm:t>
        <a:bodyPr/>
        <a:lstStyle/>
        <a:p>
          <a:endParaRPr lang="en-US" sz="1800" dirty="0"/>
        </a:p>
      </dgm:t>
    </dgm:pt>
    <dgm:pt modelId="{0D78F11E-80B5-4C99-A8FD-EBB11D2946E8}" type="sibTrans" cxnId="{ED7F9C97-C0D6-4A5E-BC88-DD71A8D427F5}">
      <dgm:prSet/>
      <dgm:spPr/>
      <dgm:t>
        <a:bodyPr/>
        <a:lstStyle/>
        <a:p>
          <a:endParaRPr lang="en-US"/>
        </a:p>
      </dgm:t>
    </dgm:pt>
    <dgm:pt modelId="{D205124A-3C86-4354-BD6D-DB330F198D74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1800" dirty="0" smtClean="0"/>
            <a:t>Wired LAN</a:t>
          </a:r>
          <a:endParaRPr lang="en-US" sz="1800" dirty="0"/>
        </a:p>
      </dgm:t>
    </dgm:pt>
    <dgm:pt modelId="{52C7B1D5-6CC2-4DE0-9AF7-CCF40AEE5B9C}" type="parTrans" cxnId="{2E9A7D9A-C3BA-40EA-864B-36043BB3D2CF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en-US" sz="1800" dirty="0"/>
        </a:p>
      </dgm:t>
    </dgm:pt>
    <dgm:pt modelId="{8871FB27-AD56-4C89-B83F-2EDC675E1B8E}" type="sibTrans" cxnId="{2E9A7D9A-C3BA-40EA-864B-36043BB3D2CF}">
      <dgm:prSet/>
      <dgm:spPr/>
      <dgm:t>
        <a:bodyPr/>
        <a:lstStyle/>
        <a:p>
          <a:endParaRPr lang="en-US"/>
        </a:p>
      </dgm:t>
    </dgm:pt>
    <dgm:pt modelId="{D8BC3ED0-BEF5-4A55-A969-E8B7648A2F4A}">
      <dgm:prSet phldrT="[Text]" phldr="1"/>
      <dgm:spPr/>
      <dgm:t>
        <a:bodyPr/>
        <a:lstStyle/>
        <a:p>
          <a:endParaRPr lang="en-US" sz="1800" dirty="0"/>
        </a:p>
      </dgm:t>
    </dgm:pt>
    <dgm:pt modelId="{5B6C7903-953B-4B6F-87A4-DD6FEC8ED28A}" type="parTrans" cxnId="{77F03883-BFD7-4B88-B7F6-46F9657E81D6}">
      <dgm:prSet/>
      <dgm:spPr/>
      <dgm:t>
        <a:bodyPr/>
        <a:lstStyle/>
        <a:p>
          <a:endParaRPr lang="en-US"/>
        </a:p>
      </dgm:t>
    </dgm:pt>
    <dgm:pt modelId="{65E27AA9-A583-473B-9D44-77F042FC217E}" type="sibTrans" cxnId="{77F03883-BFD7-4B88-B7F6-46F9657E81D6}">
      <dgm:prSet/>
      <dgm:spPr/>
      <dgm:t>
        <a:bodyPr/>
        <a:lstStyle/>
        <a:p>
          <a:endParaRPr lang="en-US"/>
        </a:p>
      </dgm:t>
    </dgm:pt>
    <dgm:pt modelId="{0640A70E-4B52-4154-86A7-B350032A646C}">
      <dgm:prSet phldrT="[Text]" phldr="1"/>
      <dgm:spPr/>
      <dgm:t>
        <a:bodyPr/>
        <a:lstStyle/>
        <a:p>
          <a:endParaRPr lang="en-US" sz="1800" dirty="0"/>
        </a:p>
      </dgm:t>
    </dgm:pt>
    <dgm:pt modelId="{ED6B371B-EB48-4518-9AFE-44F9D2CE0788}" type="parTrans" cxnId="{88ABE5B1-DECE-49A3-B408-AE33BB9B9852}">
      <dgm:prSet/>
      <dgm:spPr/>
      <dgm:t>
        <a:bodyPr/>
        <a:lstStyle/>
        <a:p>
          <a:endParaRPr lang="en-US"/>
        </a:p>
      </dgm:t>
    </dgm:pt>
    <dgm:pt modelId="{46B41BC8-3986-4033-916C-D13431DF24F3}" type="sibTrans" cxnId="{88ABE5B1-DECE-49A3-B408-AE33BB9B9852}">
      <dgm:prSet/>
      <dgm:spPr/>
      <dgm:t>
        <a:bodyPr/>
        <a:lstStyle/>
        <a:p>
          <a:endParaRPr lang="en-US"/>
        </a:p>
      </dgm:t>
    </dgm:pt>
    <dgm:pt modelId="{64B1FA98-203C-417F-9420-82BFE603C86C}">
      <dgm:prSet phldrT="[Text]" phldr="1"/>
      <dgm:spPr/>
      <dgm:t>
        <a:bodyPr/>
        <a:lstStyle/>
        <a:p>
          <a:endParaRPr lang="en-US" sz="1800" dirty="0"/>
        </a:p>
      </dgm:t>
    </dgm:pt>
    <dgm:pt modelId="{6C180FD7-ADB9-44E0-BCF2-A610B037DB5E}" type="parTrans" cxnId="{A6D5ACB9-4150-4433-AF65-6EFC2C59B64C}">
      <dgm:prSet/>
      <dgm:spPr/>
      <dgm:t>
        <a:bodyPr/>
        <a:lstStyle/>
        <a:p>
          <a:endParaRPr lang="en-US"/>
        </a:p>
      </dgm:t>
    </dgm:pt>
    <dgm:pt modelId="{0772CDC9-C3B7-4AB5-B861-BBB97427F336}" type="sibTrans" cxnId="{A6D5ACB9-4150-4433-AF65-6EFC2C59B64C}">
      <dgm:prSet/>
      <dgm:spPr/>
      <dgm:t>
        <a:bodyPr/>
        <a:lstStyle/>
        <a:p>
          <a:endParaRPr lang="en-US"/>
        </a:p>
      </dgm:t>
    </dgm:pt>
    <dgm:pt modelId="{8AE94AFB-02AF-4911-8F8A-8D462665167B}">
      <dgm:prSet phldrT="[Text]" phldr="1"/>
      <dgm:spPr/>
      <dgm:t>
        <a:bodyPr/>
        <a:lstStyle/>
        <a:p>
          <a:endParaRPr lang="en-US" sz="1800" dirty="0"/>
        </a:p>
      </dgm:t>
    </dgm:pt>
    <dgm:pt modelId="{4F4CE0E2-926D-45E2-B64B-C8B6150830B9}" type="parTrans" cxnId="{8FBE9BA3-6C0B-4C0D-BF66-313925C62F8E}">
      <dgm:prSet/>
      <dgm:spPr/>
      <dgm:t>
        <a:bodyPr/>
        <a:lstStyle/>
        <a:p>
          <a:endParaRPr lang="en-US"/>
        </a:p>
      </dgm:t>
    </dgm:pt>
    <dgm:pt modelId="{1FEAF94A-DCD8-473C-B811-CDE50DB609D1}" type="sibTrans" cxnId="{8FBE9BA3-6C0B-4C0D-BF66-313925C62F8E}">
      <dgm:prSet/>
      <dgm:spPr/>
      <dgm:t>
        <a:bodyPr/>
        <a:lstStyle/>
        <a:p>
          <a:endParaRPr lang="en-US"/>
        </a:p>
      </dgm:t>
    </dgm:pt>
    <dgm:pt modelId="{58E2F798-0605-4697-87CA-7F4A41B85949}">
      <dgm:prSet phldrT="[Text]" phldr="1"/>
      <dgm:spPr/>
      <dgm:t>
        <a:bodyPr/>
        <a:lstStyle/>
        <a:p>
          <a:endParaRPr lang="en-US" sz="1800" dirty="0"/>
        </a:p>
      </dgm:t>
    </dgm:pt>
    <dgm:pt modelId="{A2CEF756-EDB9-48F6-B688-89F38556570D}" type="parTrans" cxnId="{99EFD46F-7CEE-4AF7-B20E-6B4E5D61701D}">
      <dgm:prSet/>
      <dgm:spPr/>
      <dgm:t>
        <a:bodyPr/>
        <a:lstStyle/>
        <a:p>
          <a:endParaRPr lang="en-US"/>
        </a:p>
      </dgm:t>
    </dgm:pt>
    <dgm:pt modelId="{4DD462BD-EA64-4C56-9789-5B7CFC860F8F}" type="sibTrans" cxnId="{99EFD46F-7CEE-4AF7-B20E-6B4E5D61701D}">
      <dgm:prSet/>
      <dgm:spPr/>
      <dgm:t>
        <a:bodyPr/>
        <a:lstStyle/>
        <a:p>
          <a:endParaRPr lang="en-US"/>
        </a:p>
      </dgm:t>
    </dgm:pt>
    <dgm:pt modelId="{FF07ACA1-BA30-4AD4-9F59-B20C0F0368B9}">
      <dgm:prSet phldrT="[Text]" phldr="1"/>
      <dgm:spPr/>
      <dgm:t>
        <a:bodyPr/>
        <a:lstStyle/>
        <a:p>
          <a:endParaRPr lang="en-US" sz="1800" dirty="0"/>
        </a:p>
      </dgm:t>
    </dgm:pt>
    <dgm:pt modelId="{49D76A4F-B847-4C3E-9415-CA110AD298A7}" type="parTrans" cxnId="{6FA3BAB3-3B02-4D5E-9D1D-E94621C29315}">
      <dgm:prSet/>
      <dgm:spPr/>
      <dgm:t>
        <a:bodyPr/>
        <a:lstStyle/>
        <a:p>
          <a:endParaRPr lang="en-US"/>
        </a:p>
      </dgm:t>
    </dgm:pt>
    <dgm:pt modelId="{74C2BE6E-C101-49A3-83FD-991A39AB830A}" type="sibTrans" cxnId="{6FA3BAB3-3B02-4D5E-9D1D-E94621C29315}">
      <dgm:prSet/>
      <dgm:spPr/>
      <dgm:t>
        <a:bodyPr/>
        <a:lstStyle/>
        <a:p>
          <a:endParaRPr lang="en-US"/>
        </a:p>
      </dgm:t>
    </dgm:pt>
    <dgm:pt modelId="{A0C25C8F-1538-4994-ACDF-FA71BDF76A21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smtClean="0"/>
            <a:t>Client</a:t>
          </a:r>
          <a:endParaRPr lang="en-US" sz="1800" dirty="0"/>
        </a:p>
      </dgm:t>
    </dgm:pt>
    <dgm:pt modelId="{0706E636-8B04-44B5-8B8D-92DE4B523537}" type="parTrans" cxnId="{AD554C24-87E4-47B4-B843-2B6FD1810758}">
      <dgm:prSet custT="1"/>
      <dgm:spPr>
        <a:ln w="28575">
          <a:solidFill>
            <a:schemeClr val="tx1"/>
          </a:solidFill>
          <a:prstDash val="dash"/>
        </a:ln>
      </dgm:spPr>
      <dgm:t>
        <a:bodyPr/>
        <a:lstStyle/>
        <a:p>
          <a:endParaRPr lang="en-US" sz="1800" dirty="0"/>
        </a:p>
      </dgm:t>
    </dgm:pt>
    <dgm:pt modelId="{02FCB953-CBEA-4EC8-B0B5-4B87F922D523}" type="sibTrans" cxnId="{AD554C24-87E4-47B4-B843-2B6FD1810758}">
      <dgm:prSet/>
      <dgm:spPr/>
      <dgm:t>
        <a:bodyPr/>
        <a:lstStyle/>
        <a:p>
          <a:endParaRPr lang="en-US"/>
        </a:p>
      </dgm:t>
    </dgm:pt>
    <dgm:pt modelId="{91B1F8BE-999E-4FA8-9B48-E80DE633AB6F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smtClean="0"/>
            <a:t>Client</a:t>
          </a:r>
          <a:endParaRPr lang="en-US" sz="1800" dirty="0"/>
        </a:p>
      </dgm:t>
    </dgm:pt>
    <dgm:pt modelId="{21CC82F4-1162-4308-A5C5-9F1885D94F7A}" type="parTrans" cxnId="{13AFECFA-8538-45E4-8565-1E02CBEF4B6A}">
      <dgm:prSet custT="1"/>
      <dgm:spPr>
        <a:ln w="28575">
          <a:solidFill>
            <a:schemeClr val="tx1"/>
          </a:solidFill>
          <a:prstDash val="dash"/>
        </a:ln>
      </dgm:spPr>
      <dgm:t>
        <a:bodyPr/>
        <a:lstStyle/>
        <a:p>
          <a:endParaRPr lang="en-US" sz="1800" dirty="0"/>
        </a:p>
      </dgm:t>
    </dgm:pt>
    <dgm:pt modelId="{E4F94E9A-E31B-4B6F-8213-8A183ABEC40E}" type="sibTrans" cxnId="{13AFECFA-8538-45E4-8565-1E02CBEF4B6A}">
      <dgm:prSet/>
      <dgm:spPr/>
      <dgm:t>
        <a:bodyPr/>
        <a:lstStyle/>
        <a:p>
          <a:endParaRPr lang="en-US"/>
        </a:p>
      </dgm:t>
    </dgm:pt>
    <dgm:pt modelId="{577EE36A-4A1C-4ACB-BB3A-13E7A5A1C772}" type="pres">
      <dgm:prSet presAssocID="{F2ADCEA9-E31B-4BBC-9AC3-3BF43A34D99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8598CD-42DA-4B7F-A9C9-C705D4D3986B}" type="pres">
      <dgm:prSet presAssocID="{87C84A4F-19E8-4580-8245-8C3B89DBE38C}" presName="centerShape" presStyleLbl="node0" presStyleIdx="0" presStyleCnt="1" custScaleX="173748" custScaleY="78249" custLinFactNeighborX="-222" custLinFactNeighborY="9498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A332567E-3A21-467C-BC00-CC1FCED585CF}" type="pres">
      <dgm:prSet presAssocID="{A471B63F-9F77-4BAC-96B9-2FF667B35D7F}" presName="Name9" presStyleLbl="parChTrans1D2" presStyleIdx="0" presStyleCnt="4"/>
      <dgm:spPr/>
      <dgm:t>
        <a:bodyPr/>
        <a:lstStyle/>
        <a:p>
          <a:endParaRPr lang="en-US"/>
        </a:p>
      </dgm:t>
    </dgm:pt>
    <dgm:pt modelId="{287E7B8A-4AEC-47F2-B023-436615747DFE}" type="pres">
      <dgm:prSet presAssocID="{A471B63F-9F77-4BAC-96B9-2FF667B35D7F}" presName="connTx" presStyleLbl="parChTrans1D2" presStyleIdx="0" presStyleCnt="4"/>
      <dgm:spPr/>
      <dgm:t>
        <a:bodyPr/>
        <a:lstStyle/>
        <a:p>
          <a:endParaRPr lang="en-US"/>
        </a:p>
      </dgm:t>
    </dgm:pt>
    <dgm:pt modelId="{B5DB5C7D-40B8-4AF0-9AC8-13738D2123AD}" type="pres">
      <dgm:prSet presAssocID="{9D24DA73-62D9-4643-B2CF-5E7C00274E92}" presName="node" presStyleLbl="node1" presStyleIdx="0" presStyleCnt="4" custScaleX="118177" custScaleY="118177" custRadScaleRad="146217" custRadScaleInc="-1420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E3D1E7-203C-4F32-9F0E-6755A80632FC}" type="pres">
      <dgm:prSet presAssocID="{0706E636-8B04-44B5-8B8D-92DE4B523537}" presName="Name9" presStyleLbl="parChTrans1D2" presStyleIdx="1" presStyleCnt="4"/>
      <dgm:spPr/>
      <dgm:t>
        <a:bodyPr/>
        <a:lstStyle/>
        <a:p>
          <a:endParaRPr lang="en-US"/>
        </a:p>
      </dgm:t>
    </dgm:pt>
    <dgm:pt modelId="{0714C886-C650-4856-B463-7773283AA732}" type="pres">
      <dgm:prSet presAssocID="{0706E636-8B04-44B5-8B8D-92DE4B523537}" presName="connTx" presStyleLbl="parChTrans1D2" presStyleIdx="1" presStyleCnt="4"/>
      <dgm:spPr/>
      <dgm:t>
        <a:bodyPr/>
        <a:lstStyle/>
        <a:p>
          <a:endParaRPr lang="en-US"/>
        </a:p>
      </dgm:t>
    </dgm:pt>
    <dgm:pt modelId="{225035D0-BCB1-4B36-8371-DB0292E8D00F}" type="pres">
      <dgm:prSet presAssocID="{A0C25C8F-1538-4994-ACDF-FA71BDF76A21}" presName="node" presStyleLbl="node1" presStyleIdx="1" presStyleCnt="4" custScaleX="118177" custScaleY="118177" custRadScaleRad="86661" custRadScaleInc="-1980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859C36-29AA-44F8-8517-E3B9009DA95D}" type="pres">
      <dgm:prSet presAssocID="{21CC82F4-1162-4308-A5C5-9F1885D94F7A}" presName="Name9" presStyleLbl="parChTrans1D2" presStyleIdx="2" presStyleCnt="4"/>
      <dgm:spPr/>
      <dgm:t>
        <a:bodyPr/>
        <a:lstStyle/>
        <a:p>
          <a:endParaRPr lang="en-US"/>
        </a:p>
      </dgm:t>
    </dgm:pt>
    <dgm:pt modelId="{ED74AEA2-494A-4602-88D6-6B18EA5E5E26}" type="pres">
      <dgm:prSet presAssocID="{21CC82F4-1162-4308-A5C5-9F1885D94F7A}" presName="connTx" presStyleLbl="parChTrans1D2" presStyleIdx="2" presStyleCnt="4"/>
      <dgm:spPr/>
      <dgm:t>
        <a:bodyPr/>
        <a:lstStyle/>
        <a:p>
          <a:endParaRPr lang="en-US"/>
        </a:p>
      </dgm:t>
    </dgm:pt>
    <dgm:pt modelId="{61FB15D0-B4AB-4DD3-AE1F-D7D49C8A45BF}" type="pres">
      <dgm:prSet presAssocID="{91B1F8BE-999E-4FA8-9B48-E80DE633AB6F}" presName="node" presStyleLbl="node1" presStyleIdx="2" presStyleCnt="4" custScaleX="118177" custScaleY="118177" custRadScaleRad="152396" custRadScaleInc="-255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D5298F-FE0F-4BCA-B606-60C2349A4FBD}" type="pres">
      <dgm:prSet presAssocID="{52C7B1D5-6CC2-4DE0-9AF7-CCF40AEE5B9C}" presName="Name9" presStyleLbl="parChTrans1D2" presStyleIdx="3" presStyleCnt="4"/>
      <dgm:spPr/>
      <dgm:t>
        <a:bodyPr/>
        <a:lstStyle/>
        <a:p>
          <a:endParaRPr lang="en-US"/>
        </a:p>
      </dgm:t>
    </dgm:pt>
    <dgm:pt modelId="{EA47499B-79FC-4187-B225-2F223EFD2D0C}" type="pres">
      <dgm:prSet presAssocID="{52C7B1D5-6CC2-4DE0-9AF7-CCF40AEE5B9C}" presName="connTx" presStyleLbl="parChTrans1D2" presStyleIdx="3" presStyleCnt="4"/>
      <dgm:spPr/>
      <dgm:t>
        <a:bodyPr/>
        <a:lstStyle/>
        <a:p>
          <a:endParaRPr lang="en-US"/>
        </a:p>
      </dgm:t>
    </dgm:pt>
    <dgm:pt modelId="{2A608DDC-8D5B-4902-8F62-FAC73DCD1633}" type="pres">
      <dgm:prSet presAssocID="{D205124A-3C86-4354-BD6D-DB330F198D74}" presName="node" presStyleLbl="node1" presStyleIdx="3" presStyleCnt="4" custScaleX="151115" custScaleY="57833" custRadScaleRad="93885" custRadScaleInc="-202305">
        <dgm:presLayoutVars>
          <dgm:bulletEnabled val="1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</dgm:ptLst>
  <dgm:cxnLst>
    <dgm:cxn modelId="{2F692F56-BCE4-4E24-A761-7DFA1E3CF554}" type="presOf" srcId="{F2ADCEA9-E31B-4BBC-9AC3-3BF43A34D99A}" destId="{577EE36A-4A1C-4ACB-BB3A-13E7A5A1C772}" srcOrd="0" destOrd="0" presId="urn:microsoft.com/office/officeart/2005/8/layout/radial1"/>
    <dgm:cxn modelId="{8FBE9BA3-6C0B-4C0D-BF66-313925C62F8E}" srcId="{F2ADCEA9-E31B-4BBC-9AC3-3BF43A34D99A}" destId="{8AE94AFB-02AF-4911-8F8A-8D462665167B}" srcOrd="2" destOrd="0" parTransId="{4F4CE0E2-926D-45E2-B64B-C8B6150830B9}" sibTransId="{1FEAF94A-DCD8-473C-B811-CDE50DB609D1}"/>
    <dgm:cxn modelId="{99EFD46F-7CEE-4AF7-B20E-6B4E5D61701D}" srcId="{8AE94AFB-02AF-4911-8F8A-8D462665167B}" destId="{58E2F798-0605-4697-87CA-7F4A41B85949}" srcOrd="0" destOrd="0" parTransId="{A2CEF756-EDB9-48F6-B688-89F38556570D}" sibTransId="{4DD462BD-EA64-4C56-9789-5B7CFC860F8F}"/>
    <dgm:cxn modelId="{5E9A1A8E-56CE-475F-9777-32BC35E3F2CE}" type="presOf" srcId="{0706E636-8B04-44B5-8B8D-92DE4B523537}" destId="{14E3D1E7-203C-4F32-9F0E-6755A80632FC}" srcOrd="0" destOrd="0" presId="urn:microsoft.com/office/officeart/2005/8/layout/radial1"/>
    <dgm:cxn modelId="{A41F9CB6-3E44-4C24-A17F-FC41538391D7}" type="presOf" srcId="{52C7B1D5-6CC2-4DE0-9AF7-CCF40AEE5B9C}" destId="{FDD5298F-FE0F-4BCA-B606-60C2349A4FBD}" srcOrd="0" destOrd="0" presId="urn:microsoft.com/office/officeart/2005/8/layout/radial1"/>
    <dgm:cxn modelId="{482D0C37-8E4D-4A86-96F0-0EE3E8ACC1AB}" type="presOf" srcId="{9D24DA73-62D9-4643-B2CF-5E7C00274E92}" destId="{B5DB5C7D-40B8-4AF0-9AC8-13738D2123AD}" srcOrd="0" destOrd="0" presId="urn:microsoft.com/office/officeart/2005/8/layout/radial1"/>
    <dgm:cxn modelId="{C201E8E2-5EEE-46AC-BB21-C1ECDCE677D3}" type="presOf" srcId="{21CC82F4-1162-4308-A5C5-9F1885D94F7A}" destId="{29859C36-29AA-44F8-8517-E3B9009DA95D}" srcOrd="0" destOrd="0" presId="urn:microsoft.com/office/officeart/2005/8/layout/radial1"/>
    <dgm:cxn modelId="{AD554C24-87E4-47B4-B843-2B6FD1810758}" srcId="{87C84A4F-19E8-4580-8245-8C3B89DBE38C}" destId="{A0C25C8F-1538-4994-ACDF-FA71BDF76A21}" srcOrd="1" destOrd="0" parTransId="{0706E636-8B04-44B5-8B8D-92DE4B523537}" sibTransId="{02FCB953-CBEA-4EC8-B0B5-4B87F922D523}"/>
    <dgm:cxn modelId="{BD1BF9F2-51C9-4824-AD5F-55B1B0D7723F}" type="presOf" srcId="{0706E636-8B04-44B5-8B8D-92DE4B523537}" destId="{0714C886-C650-4856-B463-7773283AA732}" srcOrd="1" destOrd="0" presId="urn:microsoft.com/office/officeart/2005/8/layout/radial1"/>
    <dgm:cxn modelId="{43C12494-FABD-493D-BD03-9ACE3167CCE7}" type="presOf" srcId="{D205124A-3C86-4354-BD6D-DB330F198D74}" destId="{2A608DDC-8D5B-4902-8F62-FAC73DCD1633}" srcOrd="0" destOrd="0" presId="urn:microsoft.com/office/officeart/2005/8/layout/radial1"/>
    <dgm:cxn modelId="{88ABE5B1-DECE-49A3-B408-AE33BB9B9852}" srcId="{D8BC3ED0-BEF5-4A55-A969-E8B7648A2F4A}" destId="{0640A70E-4B52-4154-86A7-B350032A646C}" srcOrd="0" destOrd="0" parTransId="{ED6B371B-EB48-4518-9AFE-44F9D2CE0788}" sibTransId="{46B41BC8-3986-4033-916C-D13431DF24F3}"/>
    <dgm:cxn modelId="{A567330C-B112-47E1-8F7B-14095CDA469E}" type="presOf" srcId="{91B1F8BE-999E-4FA8-9B48-E80DE633AB6F}" destId="{61FB15D0-B4AB-4DD3-AE1F-D7D49C8A45BF}" srcOrd="0" destOrd="0" presId="urn:microsoft.com/office/officeart/2005/8/layout/radial1"/>
    <dgm:cxn modelId="{A00E803F-B0E9-40DE-A489-FE7F5FB60190}" type="presOf" srcId="{52C7B1D5-6CC2-4DE0-9AF7-CCF40AEE5B9C}" destId="{EA47499B-79FC-4187-B225-2F223EFD2D0C}" srcOrd="1" destOrd="0" presId="urn:microsoft.com/office/officeart/2005/8/layout/radial1"/>
    <dgm:cxn modelId="{D5BD9AC2-D500-410D-9DE1-2BC8F23A910E}" type="presOf" srcId="{A471B63F-9F77-4BAC-96B9-2FF667B35D7F}" destId="{287E7B8A-4AEC-47F2-B023-436615747DFE}" srcOrd="1" destOrd="0" presId="urn:microsoft.com/office/officeart/2005/8/layout/radial1"/>
    <dgm:cxn modelId="{6FA3BAB3-3B02-4D5E-9D1D-E94621C29315}" srcId="{8AE94AFB-02AF-4911-8F8A-8D462665167B}" destId="{FF07ACA1-BA30-4AD4-9F59-B20C0F0368B9}" srcOrd="1" destOrd="0" parTransId="{49D76A4F-B847-4C3E-9415-CA110AD298A7}" sibTransId="{74C2BE6E-C101-49A3-83FD-991A39AB830A}"/>
    <dgm:cxn modelId="{9E8EA257-BBCA-438F-A901-9B0167A55EB1}" srcId="{F2ADCEA9-E31B-4BBC-9AC3-3BF43A34D99A}" destId="{87C84A4F-19E8-4580-8245-8C3B89DBE38C}" srcOrd="0" destOrd="0" parTransId="{A3DB0E19-4700-4B80-AD6D-EE5A598A851D}" sibTransId="{F6B38258-B43A-49C0-8609-F18310D94916}"/>
    <dgm:cxn modelId="{DB6664CE-7898-476E-B8FD-1EA9A7ACA098}" type="presOf" srcId="{A0C25C8F-1538-4994-ACDF-FA71BDF76A21}" destId="{225035D0-BCB1-4B36-8371-DB0292E8D00F}" srcOrd="0" destOrd="0" presId="urn:microsoft.com/office/officeart/2005/8/layout/radial1"/>
    <dgm:cxn modelId="{77F03883-BFD7-4B88-B7F6-46F9657E81D6}" srcId="{F2ADCEA9-E31B-4BBC-9AC3-3BF43A34D99A}" destId="{D8BC3ED0-BEF5-4A55-A969-E8B7648A2F4A}" srcOrd="1" destOrd="0" parTransId="{5B6C7903-953B-4B6F-87A4-DD6FEC8ED28A}" sibTransId="{65E27AA9-A583-473B-9D44-77F042FC217E}"/>
    <dgm:cxn modelId="{4F07B519-7591-431C-B407-AC9E36FB1165}" type="presOf" srcId="{A471B63F-9F77-4BAC-96B9-2FF667B35D7F}" destId="{A332567E-3A21-467C-BC00-CC1FCED585CF}" srcOrd="0" destOrd="0" presId="urn:microsoft.com/office/officeart/2005/8/layout/radial1"/>
    <dgm:cxn modelId="{5455D23A-0009-4823-A0E7-B90282DAAD31}" type="presOf" srcId="{21CC82F4-1162-4308-A5C5-9F1885D94F7A}" destId="{ED74AEA2-494A-4602-88D6-6B18EA5E5E26}" srcOrd="1" destOrd="0" presId="urn:microsoft.com/office/officeart/2005/8/layout/radial1"/>
    <dgm:cxn modelId="{A6D5ACB9-4150-4433-AF65-6EFC2C59B64C}" srcId="{D8BC3ED0-BEF5-4A55-A969-E8B7648A2F4A}" destId="{64B1FA98-203C-417F-9420-82BFE603C86C}" srcOrd="1" destOrd="0" parTransId="{6C180FD7-ADB9-44E0-BCF2-A610B037DB5E}" sibTransId="{0772CDC9-C3B7-4AB5-B861-BBB97427F336}"/>
    <dgm:cxn modelId="{2E9A7D9A-C3BA-40EA-864B-36043BB3D2CF}" srcId="{87C84A4F-19E8-4580-8245-8C3B89DBE38C}" destId="{D205124A-3C86-4354-BD6D-DB330F198D74}" srcOrd="3" destOrd="0" parTransId="{52C7B1D5-6CC2-4DE0-9AF7-CCF40AEE5B9C}" sibTransId="{8871FB27-AD56-4C89-B83F-2EDC675E1B8E}"/>
    <dgm:cxn modelId="{13AFECFA-8538-45E4-8565-1E02CBEF4B6A}" srcId="{87C84A4F-19E8-4580-8245-8C3B89DBE38C}" destId="{91B1F8BE-999E-4FA8-9B48-E80DE633AB6F}" srcOrd="2" destOrd="0" parTransId="{21CC82F4-1162-4308-A5C5-9F1885D94F7A}" sibTransId="{E4F94E9A-E31B-4B6F-8213-8A183ABEC40E}"/>
    <dgm:cxn modelId="{AAD09006-F943-4984-87CE-A32D24378AA5}" type="presOf" srcId="{87C84A4F-19E8-4580-8245-8C3B89DBE38C}" destId="{578598CD-42DA-4B7F-A9C9-C705D4D3986B}" srcOrd="0" destOrd="0" presId="urn:microsoft.com/office/officeart/2005/8/layout/radial1"/>
    <dgm:cxn modelId="{ED7F9C97-C0D6-4A5E-BC88-DD71A8D427F5}" srcId="{87C84A4F-19E8-4580-8245-8C3B89DBE38C}" destId="{9D24DA73-62D9-4643-B2CF-5E7C00274E92}" srcOrd="0" destOrd="0" parTransId="{A471B63F-9F77-4BAC-96B9-2FF667B35D7F}" sibTransId="{0D78F11E-80B5-4C99-A8FD-EBB11D2946E8}"/>
    <dgm:cxn modelId="{5A190442-0A3C-4703-A40C-4A9C6B067745}" type="presParOf" srcId="{577EE36A-4A1C-4ACB-BB3A-13E7A5A1C772}" destId="{578598CD-42DA-4B7F-A9C9-C705D4D3986B}" srcOrd="0" destOrd="0" presId="urn:microsoft.com/office/officeart/2005/8/layout/radial1"/>
    <dgm:cxn modelId="{F556FC07-A491-43C2-A3B4-C4284F49A04F}" type="presParOf" srcId="{577EE36A-4A1C-4ACB-BB3A-13E7A5A1C772}" destId="{A332567E-3A21-467C-BC00-CC1FCED585CF}" srcOrd="1" destOrd="0" presId="urn:microsoft.com/office/officeart/2005/8/layout/radial1"/>
    <dgm:cxn modelId="{65F733E6-7791-4D3B-9299-6B6F8A7161F8}" type="presParOf" srcId="{A332567E-3A21-467C-BC00-CC1FCED585CF}" destId="{287E7B8A-4AEC-47F2-B023-436615747DFE}" srcOrd="0" destOrd="0" presId="urn:microsoft.com/office/officeart/2005/8/layout/radial1"/>
    <dgm:cxn modelId="{F2662315-F252-4682-8548-061D3292BCCC}" type="presParOf" srcId="{577EE36A-4A1C-4ACB-BB3A-13E7A5A1C772}" destId="{B5DB5C7D-40B8-4AF0-9AC8-13738D2123AD}" srcOrd="2" destOrd="0" presId="urn:microsoft.com/office/officeart/2005/8/layout/radial1"/>
    <dgm:cxn modelId="{BEE01286-4530-456E-AAE4-750D9481922F}" type="presParOf" srcId="{577EE36A-4A1C-4ACB-BB3A-13E7A5A1C772}" destId="{14E3D1E7-203C-4F32-9F0E-6755A80632FC}" srcOrd="3" destOrd="0" presId="urn:microsoft.com/office/officeart/2005/8/layout/radial1"/>
    <dgm:cxn modelId="{642F36BF-C2C7-4DFA-9A68-FBCCA054CFFC}" type="presParOf" srcId="{14E3D1E7-203C-4F32-9F0E-6755A80632FC}" destId="{0714C886-C650-4856-B463-7773283AA732}" srcOrd="0" destOrd="0" presId="urn:microsoft.com/office/officeart/2005/8/layout/radial1"/>
    <dgm:cxn modelId="{FB2D34A8-13C8-4336-8EFF-EE163111C285}" type="presParOf" srcId="{577EE36A-4A1C-4ACB-BB3A-13E7A5A1C772}" destId="{225035D0-BCB1-4B36-8371-DB0292E8D00F}" srcOrd="4" destOrd="0" presId="urn:microsoft.com/office/officeart/2005/8/layout/radial1"/>
    <dgm:cxn modelId="{DC918904-7A75-4B1D-AA22-51405C82CA45}" type="presParOf" srcId="{577EE36A-4A1C-4ACB-BB3A-13E7A5A1C772}" destId="{29859C36-29AA-44F8-8517-E3B9009DA95D}" srcOrd="5" destOrd="0" presId="urn:microsoft.com/office/officeart/2005/8/layout/radial1"/>
    <dgm:cxn modelId="{AA33C169-D813-4B87-8BD0-805398256487}" type="presParOf" srcId="{29859C36-29AA-44F8-8517-E3B9009DA95D}" destId="{ED74AEA2-494A-4602-88D6-6B18EA5E5E26}" srcOrd="0" destOrd="0" presId="urn:microsoft.com/office/officeart/2005/8/layout/radial1"/>
    <dgm:cxn modelId="{2EF05900-D9C8-44FD-9F3B-4F1EDBC9D251}" type="presParOf" srcId="{577EE36A-4A1C-4ACB-BB3A-13E7A5A1C772}" destId="{61FB15D0-B4AB-4DD3-AE1F-D7D49C8A45BF}" srcOrd="6" destOrd="0" presId="urn:microsoft.com/office/officeart/2005/8/layout/radial1"/>
    <dgm:cxn modelId="{721EB18B-EDEC-44D2-A3CF-ADA90299FBDF}" type="presParOf" srcId="{577EE36A-4A1C-4ACB-BB3A-13E7A5A1C772}" destId="{FDD5298F-FE0F-4BCA-B606-60C2349A4FBD}" srcOrd="7" destOrd="0" presId="urn:microsoft.com/office/officeart/2005/8/layout/radial1"/>
    <dgm:cxn modelId="{D456059D-F471-4FEA-80D8-0BC1B3C1CFAE}" type="presParOf" srcId="{FDD5298F-FE0F-4BCA-B606-60C2349A4FBD}" destId="{EA47499B-79FC-4187-B225-2F223EFD2D0C}" srcOrd="0" destOrd="0" presId="urn:microsoft.com/office/officeart/2005/8/layout/radial1"/>
    <dgm:cxn modelId="{022437D8-DA8A-4FEE-8995-1FB4C8D71D98}" type="presParOf" srcId="{577EE36A-4A1C-4ACB-BB3A-13E7A5A1C772}" destId="{2A608DDC-8D5B-4902-8F62-FAC73DCD1633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8598CD-42DA-4B7F-A9C9-C705D4D3986B}">
      <dsp:nvSpPr>
        <dsp:cNvPr id="0" name=""/>
        <dsp:cNvSpPr/>
      </dsp:nvSpPr>
      <dsp:spPr>
        <a:xfrm>
          <a:off x="1366835" y="1298149"/>
          <a:ext cx="1347482" cy="606851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Access Point</a:t>
          </a:r>
          <a:endParaRPr lang="en-US" sz="2000" kern="1200" dirty="0"/>
        </a:p>
      </dsp:txBody>
      <dsp:txXfrm>
        <a:off x="1366835" y="1298149"/>
        <a:ext cx="1347482" cy="606851"/>
      </dsp:txXfrm>
    </dsp:sp>
    <dsp:sp modelId="{A332567E-3A21-467C-BC00-CC1FCED585CF}">
      <dsp:nvSpPr>
        <dsp:cNvPr id="0" name=""/>
        <dsp:cNvSpPr/>
      </dsp:nvSpPr>
      <dsp:spPr>
        <a:xfrm rot="12746733">
          <a:off x="1054482" y="1162770"/>
          <a:ext cx="647141" cy="35230"/>
        </a:xfrm>
        <a:custGeom>
          <a:avLst/>
          <a:gdLst/>
          <a:ahLst/>
          <a:cxnLst/>
          <a:rect l="0" t="0" r="0" b="0"/>
          <a:pathLst>
            <a:path>
              <a:moveTo>
                <a:pt x="0" y="17615"/>
              </a:moveTo>
              <a:lnTo>
                <a:pt x="647141" y="17615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12746733">
        <a:off x="1361875" y="1164207"/>
        <a:ext cx="32357" cy="32357"/>
      </dsp:txXfrm>
    </dsp:sp>
    <dsp:sp modelId="{B5DB5C7D-40B8-4AF0-9AC8-13738D2123AD}">
      <dsp:nvSpPr>
        <dsp:cNvPr id="0" name=""/>
        <dsp:cNvSpPr/>
      </dsp:nvSpPr>
      <dsp:spPr>
        <a:xfrm>
          <a:off x="260016" y="302684"/>
          <a:ext cx="916508" cy="916508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Client</a:t>
          </a:r>
          <a:endParaRPr lang="en-US" sz="1800" kern="1200" dirty="0"/>
        </a:p>
      </dsp:txBody>
      <dsp:txXfrm>
        <a:off x="260016" y="302684"/>
        <a:ext cx="916508" cy="916508"/>
      </dsp:txXfrm>
    </dsp:sp>
    <dsp:sp modelId="{14E3D1E7-203C-4F32-9F0E-6755A80632FC}">
      <dsp:nvSpPr>
        <dsp:cNvPr id="0" name=""/>
        <dsp:cNvSpPr/>
      </dsp:nvSpPr>
      <dsp:spPr>
        <a:xfrm rot="16257585">
          <a:off x="1895441" y="1127786"/>
          <a:ext cx="305555" cy="35230"/>
        </a:xfrm>
        <a:custGeom>
          <a:avLst/>
          <a:gdLst/>
          <a:ahLst/>
          <a:cxnLst/>
          <a:rect l="0" t="0" r="0" b="0"/>
          <a:pathLst>
            <a:path>
              <a:moveTo>
                <a:pt x="0" y="17615"/>
              </a:moveTo>
              <a:lnTo>
                <a:pt x="305555" y="17615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16257585">
        <a:off x="2040580" y="1137762"/>
        <a:ext cx="15277" cy="15277"/>
      </dsp:txXfrm>
    </dsp:sp>
    <dsp:sp modelId="{225035D0-BCB1-4B36-8371-DB0292E8D00F}">
      <dsp:nvSpPr>
        <dsp:cNvPr id="0" name=""/>
        <dsp:cNvSpPr/>
      </dsp:nvSpPr>
      <dsp:spPr>
        <a:xfrm>
          <a:off x="1600199" y="76201"/>
          <a:ext cx="916508" cy="916508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Client</a:t>
          </a:r>
          <a:endParaRPr lang="en-US" sz="1800" kern="1200" dirty="0"/>
        </a:p>
      </dsp:txBody>
      <dsp:txXfrm>
        <a:off x="1600199" y="76201"/>
        <a:ext cx="916508" cy="916508"/>
      </dsp:txXfrm>
    </dsp:sp>
    <dsp:sp modelId="{29859C36-29AA-44F8-8517-E3B9009DA95D}">
      <dsp:nvSpPr>
        <dsp:cNvPr id="0" name=""/>
        <dsp:cNvSpPr/>
      </dsp:nvSpPr>
      <dsp:spPr>
        <a:xfrm rot="19741495">
          <a:off x="2394749" y="1160214"/>
          <a:ext cx="703508" cy="35230"/>
        </a:xfrm>
        <a:custGeom>
          <a:avLst/>
          <a:gdLst/>
          <a:ahLst/>
          <a:cxnLst/>
          <a:rect l="0" t="0" r="0" b="0"/>
          <a:pathLst>
            <a:path>
              <a:moveTo>
                <a:pt x="0" y="17615"/>
              </a:moveTo>
              <a:lnTo>
                <a:pt x="703508" y="17615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19741495">
        <a:off x="2728915" y="1160241"/>
        <a:ext cx="35175" cy="35175"/>
      </dsp:txXfrm>
    </dsp:sp>
    <dsp:sp modelId="{61FB15D0-B4AB-4DD3-AE1F-D7D49C8A45BF}">
      <dsp:nvSpPr>
        <dsp:cNvPr id="0" name=""/>
        <dsp:cNvSpPr/>
      </dsp:nvSpPr>
      <dsp:spPr>
        <a:xfrm>
          <a:off x="2982743" y="302691"/>
          <a:ext cx="916508" cy="916508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Client</a:t>
          </a:r>
          <a:endParaRPr lang="en-US" sz="1800" kern="1200" dirty="0"/>
        </a:p>
      </dsp:txBody>
      <dsp:txXfrm>
        <a:off x="2982743" y="302691"/>
        <a:ext cx="916508" cy="916508"/>
      </dsp:txXfrm>
    </dsp:sp>
    <dsp:sp modelId="{FDD5298F-FE0F-4BCA-B606-60C2349A4FBD}">
      <dsp:nvSpPr>
        <dsp:cNvPr id="0" name=""/>
        <dsp:cNvSpPr/>
      </dsp:nvSpPr>
      <dsp:spPr>
        <a:xfrm rot="5301608">
          <a:off x="1938169" y="2001679"/>
          <a:ext cx="228732" cy="35230"/>
        </a:xfrm>
        <a:custGeom>
          <a:avLst/>
          <a:gdLst/>
          <a:ahLst/>
          <a:cxnLst/>
          <a:rect l="0" t="0" r="0" b="0"/>
          <a:pathLst>
            <a:path>
              <a:moveTo>
                <a:pt x="0" y="17615"/>
              </a:moveTo>
              <a:lnTo>
                <a:pt x="228732" y="17615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5301608">
        <a:off x="2046817" y="2013576"/>
        <a:ext cx="11436" cy="11436"/>
      </dsp:txXfrm>
    </dsp:sp>
    <dsp:sp modelId="{2A608DDC-8D5B-4902-8F62-FAC73DCD1633}">
      <dsp:nvSpPr>
        <dsp:cNvPr id="0" name=""/>
        <dsp:cNvSpPr/>
      </dsp:nvSpPr>
      <dsp:spPr>
        <a:xfrm>
          <a:off x="1476250" y="2133601"/>
          <a:ext cx="1171955" cy="448517"/>
        </a:xfrm>
        <a:prstGeom prst="flowChartTerminator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Wired LAN</a:t>
          </a:r>
          <a:endParaRPr lang="en-US" sz="1800" kern="1200" dirty="0"/>
        </a:p>
      </dsp:txBody>
      <dsp:txXfrm>
        <a:off x="1476250" y="2133601"/>
        <a:ext cx="1171955" cy="448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 166 - Wireless Networks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2009-03-16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Wireless Networks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2580995-BD9B-45D7-91DA-112AED9E2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13325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57713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13325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5800"/>
            <a:ext cx="4572000" cy="3429000"/>
          </a:xfrm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3325" cy="402431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57713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13325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57713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13325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5800"/>
            <a:ext cx="4572000" cy="3429000"/>
          </a:xfrm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3325" cy="402431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D39D10-C1C9-4095-A01E-F8AE1D1C5193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4F8ED-E0DA-4D8B-A7D4-33CB75F8FD2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0048CD-629A-4239-9B3D-2BE454610A33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9C4DD-6E4B-4E8D-BF06-DEA0CBA7575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F83A4E-4F6C-4950-9CAE-0453AAC1F65D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A75766-FDB1-40DF-8258-686996A1ECC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51543-E270-4ECE-8C2B-B4053E1EEDB3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Wireless Networks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BF764-2B72-487F-A0A1-FD787A0473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3047BD-3EE7-42BD-8803-FDE2D2CF18B4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FD8E-5427-4CF7-BAB2-9382ED2C182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D73A2C-9DAB-4469-B434-F57C41CF2C0F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8629E-5FA1-4976-A9A8-DB8C8A136B0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6B8A9-E361-46EE-B3F4-5A59E62DFB56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6611B-D998-435D-B8E6-D8B9C578AA9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AC1F69-76EE-4CED-A002-102ADC6CB825}" type="datetime1">
              <a:rPr lang="en-US" smtClean="0"/>
              <a:pPr>
                <a:defRPr/>
              </a:pPr>
              <a:t>11/1/2010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602EC-64D9-47B4-8369-41F7AE651B9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2252CE-FA16-48B6-A57C-E9760327F9D1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768D44-663D-4EF3-8BB8-E7638D15B5B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8BD7BD-F656-4ED4-9AF8-B2445CF34219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7CE0FA-121D-4509-BD61-44A4F065168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8E4975-E610-4408-A41E-3A5CBB3E5481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46F79B-CC43-42AD-BD2A-DA3136E2834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EA3619-9E20-485A-BAAF-970B8AE67ADD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D6F4B-090E-4A99-A2AC-868896B298D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E0445F-7050-4853-A3DA-A93358AF1F02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1EC1CB-D83B-4909-BE1D-5B25AE80379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tswitch.org/~nikita/" TargetMode="External"/><Relationship Id="rId7" Type="http://schemas.openxmlformats.org/officeDocument/2006/relationships/hyperlink" Target="http://www.sigmobile.org/mobicom/2001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atswitch.org/~nikita/papers/wep-mobicom.pdf" TargetMode="External"/><Relationship Id="rId5" Type="http://schemas.openxmlformats.org/officeDocument/2006/relationships/hyperlink" Target="http://www.cs.berkeley.edu/~daw/" TargetMode="External"/><Relationship Id="rId4" Type="http://schemas.openxmlformats.org/officeDocument/2006/relationships/hyperlink" Target="http://www.cs.uwaterloo.ca/~iang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80717"/>
            <a:ext cx="7772400" cy="769441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Wireless Networks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496161"/>
          </a:xfrm>
        </p:spPr>
        <p:txBody>
          <a:bodyPr>
            <a:spAutoFit/>
          </a:bodyPr>
          <a:lstStyle/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dirty="0" smtClean="0">
              <a:solidFill>
                <a:srgbClr val="CCCCFF"/>
              </a:solidFill>
            </a:endParaRPr>
          </a:p>
        </p:txBody>
      </p:sp>
      <p:sp>
        <p:nvSpPr>
          <p:cNvPr id="2050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F7C7DB5-E7D8-42ED-BB80-20970A195E38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20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2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824DC1-8CF8-44CB-9315-E3EF83A03F10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Message Modification Attack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 smtClean="0"/>
              <a:t>Message modification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Given an arbitrary string </a:t>
            </a:r>
            <a:r>
              <a:rPr lang="en-US" b="1" dirty="0" smtClean="0">
                <a:latin typeface="Symbol" pitchFamily="18" charset="2"/>
              </a:rPr>
              <a:t>D</a:t>
            </a:r>
            <a:r>
              <a:rPr lang="en-US" dirty="0" smtClean="0"/>
              <a:t>, we want to replace message M with M′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/>
              <a:t>M </a:t>
            </a:r>
            <a:r>
              <a:rPr lang="en-US" dirty="0" smtClean="0">
                <a:sym typeface="Symbol"/>
              </a:rPr>
              <a:t> </a:t>
            </a:r>
            <a:r>
              <a:rPr lang="en-US" b="1" dirty="0" smtClean="0">
                <a:latin typeface="Symbol" pitchFamily="18" charset="2"/>
              </a:rPr>
              <a:t>D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Man-in-the middle replaces ciphertext C with</a:t>
            </a:r>
            <a:br>
              <a:rPr lang="en-US" dirty="0" smtClean="0"/>
            </a:br>
            <a:r>
              <a:rPr lang="en-US" dirty="0" smtClean="0"/>
              <a:t>C′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/>
              <a:t>C </a:t>
            </a:r>
            <a:r>
              <a:rPr lang="en-US" dirty="0" smtClean="0">
                <a:sym typeface="Symbol"/>
              </a:rPr>
              <a:t> (</a:t>
            </a:r>
            <a:r>
              <a:rPr lang="en-US" b="1" dirty="0" smtClean="0">
                <a:latin typeface="Symbol" pitchFamily="18" charset="2"/>
              </a:rPr>
              <a:t>D || </a:t>
            </a:r>
            <a:r>
              <a:rPr lang="en-US" dirty="0" err="1" smtClean="0"/>
              <a:t>crc</a:t>
            </a:r>
            <a:r>
              <a:rPr lang="en-US" dirty="0" smtClean="0"/>
              <a:t>(</a:t>
            </a:r>
            <a:r>
              <a:rPr lang="en-US" b="1" dirty="0" smtClean="0">
                <a:latin typeface="Symbol" pitchFamily="18" charset="2"/>
              </a:rPr>
              <a:t>D</a:t>
            </a:r>
            <a:r>
              <a:rPr lang="en-US" dirty="0" smtClean="0"/>
              <a:t>))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Targeted text replacement 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Possible if we know position of text in message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E.g., change date in email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Reason of vulnerability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CRC checksum distributes over XOR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Not a cryptographic hash function</a:t>
            </a:r>
            <a:endParaRPr lang="en-US" dirty="0"/>
          </a:p>
        </p:txBody>
      </p:sp>
      <p:sp>
        <p:nvSpPr>
          <p:cNvPr id="1126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F666777-6AC5-4D6D-AE9A-EC32AF832063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15D9D0-8562-4E90-B6FE-7951E5C4344C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 Redirection Attack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305800" cy="4419600"/>
          </a:xfrm>
        </p:spPr>
        <p:txBody>
          <a:bodyPr numCol="2"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 smtClean="0"/>
              <a:t>Attacker convinces access point to decrypt packet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Method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Eavesdrop inbound IP packet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Resend packet to external machine controlled by attacker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Receive packet decrypted by access point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Repeat with outbound packets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Guess destination address 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Within LAN subnet</a:t>
            </a:r>
          </a:p>
          <a:p>
            <a:pPr>
              <a:lnSpc>
                <a:spcPct val="120000"/>
              </a:lnSpc>
              <a:spcBef>
                <a:spcPts val="1200"/>
              </a:spcBef>
              <a:defRPr/>
            </a:pPr>
            <a:r>
              <a:rPr lang="en-US" dirty="0" smtClean="0"/>
              <a:t>Change destination address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Modify original destination D to external machine </a:t>
            </a:r>
            <a:r>
              <a:rPr lang="en-US" dirty="0" smtClean="0">
                <a:solidFill>
                  <a:schemeClr val="tx1"/>
                </a:solidFill>
              </a:rPr>
              <a:t>D′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controlled by attacker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Use above message modification method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Change packet checksum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Difference between new checksum and old known</a:t>
            </a:r>
            <a:br>
              <a:rPr lang="en-US" dirty="0" smtClean="0"/>
            </a:br>
            <a:r>
              <a:rPr lang="en-US" dirty="0" smtClean="0"/>
              <a:t>x</a:t>
            </a:r>
            <a:r>
              <a:rPr lang="en-US" dirty="0" smtClean="0">
                <a:solidFill>
                  <a:schemeClr val="tx1"/>
                </a:solidFill>
              </a:rPr>
              <a:t>′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-</a:t>
            </a:r>
            <a:r>
              <a:rPr lang="en-US" dirty="0" smtClean="0"/>
              <a:t> x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dirty="0" smtClean="0"/>
              <a:t> (D</a:t>
            </a:r>
            <a:r>
              <a:rPr lang="en-US" dirty="0" smtClean="0">
                <a:solidFill>
                  <a:schemeClr val="tx1"/>
                </a:solidFill>
              </a:rPr>
              <a:t>′</a:t>
            </a:r>
            <a:r>
              <a:rPr lang="en-US" baseline="-25000" dirty="0" smtClean="0"/>
              <a:t>H</a:t>
            </a:r>
            <a:r>
              <a:rPr lang="en-US" dirty="0" smtClean="0"/>
              <a:t> + D</a:t>
            </a:r>
            <a:r>
              <a:rPr lang="en-US" dirty="0" smtClean="0">
                <a:solidFill>
                  <a:schemeClr val="tx1"/>
                </a:solidFill>
              </a:rPr>
              <a:t>′</a:t>
            </a:r>
            <a:r>
              <a:rPr lang="en-US" baseline="-25000" dirty="0" smtClean="0"/>
              <a:t>L</a:t>
            </a:r>
            <a:r>
              <a:rPr lang="en-US" dirty="0" smtClean="0"/>
              <a:t>) </a:t>
            </a:r>
            <a:r>
              <a:rPr lang="en-US" dirty="0" smtClean="0">
                <a:latin typeface="Symbol" pitchFamily="18" charset="2"/>
              </a:rPr>
              <a:t>- </a:t>
            </a:r>
            <a:r>
              <a:rPr lang="en-US" dirty="0" smtClean="0"/>
              <a:t>(D</a:t>
            </a:r>
            <a:r>
              <a:rPr lang="en-US" baseline="-25000" dirty="0" smtClean="0"/>
              <a:t>H</a:t>
            </a:r>
            <a:r>
              <a:rPr lang="en-US" dirty="0" smtClean="0"/>
              <a:t> + D</a:t>
            </a:r>
            <a:r>
              <a:rPr lang="en-US" baseline="-25000" dirty="0" smtClean="0"/>
              <a:t>L</a:t>
            </a:r>
            <a:r>
              <a:rPr lang="en-US" dirty="0" smtClean="0"/>
              <a:t>)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Guess x</a:t>
            </a:r>
            <a:r>
              <a:rPr lang="en-US" dirty="0" smtClean="0">
                <a:solidFill>
                  <a:schemeClr val="tx1"/>
                </a:solidFill>
              </a:rPr>
              <a:t>′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 </a:t>
            </a:r>
            <a:r>
              <a:rPr lang="en-US" dirty="0" smtClean="0"/>
              <a:t>x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Success after few attempts</a:t>
            </a:r>
            <a:endParaRPr lang="en-US" dirty="0"/>
          </a:p>
        </p:txBody>
      </p:sp>
      <p:sp>
        <p:nvSpPr>
          <p:cNvPr id="1229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4CDE4C0-8689-48BE-977A-2A85976B0F81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E9B2BB-C0FC-4D6A-899E-89B9F62A8298}" type="slidenum">
              <a:rPr lang="en-GB" smtClean="0"/>
              <a:pPr/>
              <a:t>11</a:t>
            </a:fld>
            <a:endParaRPr lang="en-GB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Reused Initialization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6482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defRPr/>
            </a:pPr>
            <a:r>
              <a:rPr lang="en-US" dirty="0" smtClean="0"/>
              <a:t>Repeated IV implies reused key stream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Attacker obtains XOR of two messages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Attacker can recover both message and key stream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Recovered key stream can be used by attacker to inject traffic</a:t>
            </a:r>
          </a:p>
          <a:p>
            <a:pPr>
              <a:lnSpc>
                <a:spcPct val="110000"/>
              </a:lnSpc>
              <a:defRPr/>
            </a:pPr>
            <a:r>
              <a:rPr lang="en-US" dirty="0" smtClean="0"/>
              <a:t>Default IV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Several flawed implementations of IV generation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E.g., start at zero when device turned on and then repeatedly increment by one</a:t>
            </a:r>
          </a:p>
          <a:p>
            <a:pPr>
              <a:lnSpc>
                <a:spcPct val="110000"/>
              </a:lnSpc>
              <a:defRPr/>
            </a:pPr>
            <a:r>
              <a:rPr lang="en-US" dirty="0" smtClean="0"/>
              <a:t>Random IV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Small length (24 bits) leads to repetition in a short amount of time even randomly generated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/>
              <a:t>E.g., collision expected with high probability after 2</a:t>
            </a:r>
            <a:r>
              <a:rPr lang="en-US" baseline="30000" dirty="0" smtClean="0"/>
              <a:t>12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 </a:t>
            </a:r>
            <a:r>
              <a:rPr lang="en-US" dirty="0" smtClean="0"/>
              <a:t>4,000 transmissions</a:t>
            </a:r>
            <a:endParaRPr 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755FC9B-4F94-4CFB-AEA0-F289FE3DC3FA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487376-1B53-4B1D-A53B-55737EE6D496}" type="slidenum">
              <a:rPr lang="en-GB" smtClean="0"/>
              <a:pPr/>
              <a:t>12</a:t>
            </a:fld>
            <a:endParaRPr lang="en-GB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 Spoofing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8013" cy="4681538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Attacker wants to spoof a legitimate client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Does not know the secret key K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Can eavesdrop authentication messages</a:t>
            </a:r>
          </a:p>
          <a:p>
            <a:r>
              <a:rPr lang="en-US" dirty="0" smtClean="0"/>
              <a:t>Attack</a:t>
            </a:r>
          </a:p>
          <a:p>
            <a:pPr lvl="1"/>
            <a:r>
              <a:rPr lang="en-US" dirty="0" smtClean="0"/>
              <a:t>Obtain challenge R and encrypted challenge </a:t>
            </a:r>
            <a:br>
              <a:rPr lang="en-US" dirty="0" smtClean="0"/>
            </a:br>
            <a:r>
              <a:rPr lang="en-US" dirty="0" smtClean="0"/>
              <a:t>C = </a:t>
            </a:r>
            <a:r>
              <a:rPr lang="en-US" dirty="0" smtClean="0">
                <a:solidFill>
                  <a:schemeClr val="tx1"/>
                </a:solidFill>
              </a:rPr>
              <a:t>(R || </a:t>
            </a:r>
            <a:r>
              <a:rPr lang="en-US" dirty="0" err="1" smtClean="0">
                <a:solidFill>
                  <a:schemeClr val="tx1"/>
                </a:solidFill>
              </a:rPr>
              <a:t>crc</a:t>
            </a:r>
            <a:r>
              <a:rPr lang="en-US" dirty="0" smtClean="0">
                <a:solidFill>
                  <a:schemeClr val="tx1"/>
                </a:solidFill>
              </a:rPr>
              <a:t>(R)) 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 </a:t>
            </a:r>
            <a:r>
              <a:rPr lang="en-US" dirty="0" smtClean="0">
                <a:solidFill>
                  <a:schemeClr val="accent6"/>
                </a:solidFill>
              </a:rPr>
              <a:t>S(K,V)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Compute key stream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S(K,V)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= </a:t>
            </a:r>
            <a:r>
              <a:rPr lang="en-US" dirty="0" smtClean="0">
                <a:solidFill>
                  <a:schemeClr val="tx1"/>
                </a:solidFill>
              </a:rPr>
              <a:t>(R || </a:t>
            </a:r>
            <a:r>
              <a:rPr lang="en-US" dirty="0" err="1" smtClean="0">
                <a:solidFill>
                  <a:schemeClr val="tx1"/>
                </a:solidFill>
              </a:rPr>
              <a:t>crc</a:t>
            </a:r>
            <a:r>
              <a:rPr lang="en-US" dirty="0" smtClean="0">
                <a:solidFill>
                  <a:schemeClr val="tx1"/>
                </a:solidFill>
              </a:rPr>
              <a:t>(R)) 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 C</a:t>
            </a:r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Reuse key stream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S(K,V)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when challenged from access point</a:t>
            </a:r>
            <a:endParaRPr lang="en-US" dirty="0" smtClean="0">
              <a:solidFill>
                <a:schemeClr val="accent2"/>
              </a:solidFill>
            </a:endParaRPr>
          </a:p>
          <a:p>
            <a:pPr lvl="1"/>
            <a:endParaRPr lang="en-US" dirty="0" smtClean="0"/>
          </a:p>
        </p:txBody>
      </p:sp>
      <p:sp>
        <p:nvSpPr>
          <p:cNvPr id="1434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45C94660-76FF-48D9-99E8-2A674556086F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990214-4204-427C-B99E-EE819BAA3396}" type="slidenum">
              <a:rPr lang="en-GB" smtClean="0"/>
              <a:pPr/>
              <a:t>13</a:t>
            </a:fld>
            <a:endParaRPr lang="en-GB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</a:t>
            </a:r>
            <a:r>
              <a:rPr lang="en-US" dirty="0" err="1" smtClean="0"/>
              <a:t>Wardriving</a:t>
            </a:r>
            <a:r>
              <a:rPr lang="en-US" dirty="0" smtClean="0"/>
              <a:t> and WEP CRACKING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D73A2C-9DAB-4469-B434-F57C41CF2C0F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8629E-5FA1-4976-A9A8-DB8C8A136B07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Wardriving </a:t>
            </a:r>
            <a:r>
              <a:rPr lang="it-IT" dirty="0"/>
              <a:t>T</a:t>
            </a:r>
            <a:r>
              <a:rPr lang="it-IT" dirty="0" smtClean="0"/>
              <a:t>ools</a:t>
            </a:r>
          </a:p>
        </p:txBody>
      </p:sp>
      <p:sp>
        <p:nvSpPr>
          <p:cNvPr id="44035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Netstumbler</a:t>
            </a:r>
            <a:br>
              <a:rPr lang="it-IT" dirty="0" smtClean="0"/>
            </a:br>
            <a:r>
              <a:rPr lang="it-IT" dirty="0" smtClean="0"/>
              <a:t>wifi scanner</a:t>
            </a:r>
          </a:p>
          <a:p>
            <a:endParaRPr lang="it-IT" dirty="0" smtClean="0"/>
          </a:p>
          <a:p>
            <a:r>
              <a:rPr lang="it-IT" dirty="0" smtClean="0"/>
              <a:t>Antenna for db gain</a:t>
            </a:r>
          </a:p>
          <a:p>
            <a:endParaRPr lang="it-IT" dirty="0" smtClean="0"/>
          </a:p>
          <a:p>
            <a:r>
              <a:rPr lang="it-IT" dirty="0" smtClean="0"/>
              <a:t>Wireless card with</a:t>
            </a:r>
            <a:br>
              <a:rPr lang="it-IT" dirty="0" smtClean="0"/>
            </a:br>
            <a:r>
              <a:rPr lang="it-IT" dirty="0" smtClean="0"/>
              <a:t>plug and monitor mode</a:t>
            </a:r>
          </a:p>
          <a:p>
            <a:endParaRPr lang="it-IT" dirty="0" smtClean="0"/>
          </a:p>
          <a:p>
            <a:r>
              <a:rPr lang="it-IT" dirty="0" smtClean="0"/>
              <a:t>GPS (optional)  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7986F1-A7A1-4790-A843-0F7140428DC7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7CE0FA-121D-4509-BD61-44A4F0651685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pic>
        <p:nvPicPr>
          <p:cNvPr id="4403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2609850"/>
            <a:ext cx="11049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600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9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9738" y="2609850"/>
            <a:ext cx="1490662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0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3962400"/>
            <a:ext cx="1905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1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5181600"/>
            <a:ext cx="130492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Wardriving</a:t>
            </a:r>
            <a:r>
              <a:rPr lang="en-US" dirty="0" smtClean="0"/>
              <a:t> Setup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1981200"/>
          </a:xfrm>
        </p:spPr>
        <p:txBody>
          <a:bodyPr/>
          <a:lstStyle/>
          <a:p>
            <a:r>
              <a:rPr lang="en-US" dirty="0" smtClean="0"/>
              <a:t>The access point and client are using WEP encryption</a:t>
            </a:r>
          </a:p>
          <a:p>
            <a:r>
              <a:rPr lang="en-US" dirty="0" smtClean="0"/>
              <a:t>The hacker is sniffing using </a:t>
            </a:r>
            <a:r>
              <a:rPr lang="en-US" dirty="0" err="1" smtClean="0"/>
              <a:t>wardriving</a:t>
            </a:r>
            <a:r>
              <a:rPr lang="en-US" dirty="0" smtClean="0"/>
              <a:t> tools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51CF64-34F2-4679-B3F6-062138C704C5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7CE0FA-121D-4509-BD61-44A4F0651685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grpSp>
        <p:nvGrpSpPr>
          <p:cNvPr id="22" name="Group 21"/>
          <p:cNvGrpSpPr/>
          <p:nvPr/>
        </p:nvGrpSpPr>
        <p:grpSpPr>
          <a:xfrm>
            <a:off x="228600" y="3124200"/>
            <a:ext cx="8077200" cy="3657600"/>
            <a:chOff x="228600" y="3124200"/>
            <a:chExt cx="8077200" cy="3657600"/>
          </a:xfrm>
        </p:grpSpPr>
        <p:sp>
          <p:nvSpPr>
            <p:cNvPr id="45061" name="Text Box 5"/>
            <p:cNvSpPr txBox="1">
              <a:spLocks noChangeArrowheads="1"/>
            </p:cNvSpPr>
            <p:nvPr/>
          </p:nvSpPr>
          <p:spPr bwMode="auto">
            <a:xfrm>
              <a:off x="6553200" y="3962400"/>
              <a:ext cx="1600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en-US" sz="2400" dirty="0" smtClean="0">
                  <a:solidFill>
                    <a:schemeClr val="accent6"/>
                  </a:solidFill>
                </a:rPr>
                <a:t>Hacker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  <p:pic>
          <p:nvPicPr>
            <p:cNvPr id="45062" name="Picture 6" descr="MCj04316320000[1]"/>
            <p:cNvPicPr>
              <a:picLocks noChangeAspect="1" noChangeArrowheads="1"/>
            </p:cNvPicPr>
            <p:nvPr/>
          </p:nvPicPr>
          <p:blipFill>
            <a:blip r:embed="rId2" cstate="print"/>
            <a:srcRect t="11111" b="8889"/>
            <a:stretch>
              <a:fillRect/>
            </a:stretch>
          </p:blipFill>
          <p:spPr bwMode="auto">
            <a:xfrm>
              <a:off x="1219200" y="5410200"/>
              <a:ext cx="171450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3" name="Picture 7" descr="MCj0431540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553200" y="4838700"/>
              <a:ext cx="1555750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4" name="Picture 8" descr="AP"/>
            <p:cNvPicPr>
              <a:picLocks noChangeAspect="1" noChangeArrowheads="1"/>
            </p:cNvPicPr>
            <p:nvPr/>
          </p:nvPicPr>
          <p:blipFill>
            <a:blip r:embed="rId4" cstate="print"/>
            <a:srcRect l="16000" t="13333" r="9334" b="14667"/>
            <a:stretch>
              <a:fillRect/>
            </a:stretch>
          </p:blipFill>
          <p:spPr bwMode="auto">
            <a:xfrm>
              <a:off x="2209800" y="3124200"/>
              <a:ext cx="2133600" cy="2057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5065" name="Line 9"/>
            <p:cNvSpPr>
              <a:spLocks noChangeShapeType="1"/>
            </p:cNvSpPr>
            <p:nvPr/>
          </p:nvSpPr>
          <p:spPr bwMode="auto">
            <a:xfrm flipV="1">
              <a:off x="2410264" y="4862732"/>
              <a:ext cx="485336" cy="62366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6" name="Text Box 12"/>
            <p:cNvSpPr txBox="1">
              <a:spLocks noChangeArrowheads="1"/>
            </p:cNvSpPr>
            <p:nvPr/>
          </p:nvSpPr>
          <p:spPr bwMode="auto">
            <a:xfrm>
              <a:off x="228600" y="4731603"/>
              <a:ext cx="25146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en-US" sz="2400" dirty="0" smtClean="0">
                  <a:solidFill>
                    <a:schemeClr val="tx1"/>
                  </a:solidFill>
                </a:rPr>
                <a:t>WEP-protected </a:t>
              </a:r>
              <a:r>
                <a:rPr lang="en-US" sz="2400" dirty="0">
                  <a:solidFill>
                    <a:schemeClr val="tx1"/>
                  </a:solidFill>
                </a:rPr>
                <a:t>WLAN</a:t>
              </a:r>
            </a:p>
          </p:txBody>
        </p:sp>
        <p:pic>
          <p:nvPicPr>
            <p:cNvPr id="45067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96200" y="4572000"/>
              <a:ext cx="6096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8" name="Picture 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105400" y="4495800"/>
              <a:ext cx="1490663" cy="119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1" name="Group 20"/>
            <p:cNvGrpSpPr/>
            <p:nvPr/>
          </p:nvGrpSpPr>
          <p:grpSpPr>
            <a:xfrm>
              <a:off x="4171950" y="3962400"/>
              <a:ext cx="3295650" cy="2689225"/>
              <a:chOff x="3929063" y="4427538"/>
              <a:chExt cx="3295650" cy="2689225"/>
            </a:xfrm>
          </p:grpSpPr>
          <p:sp>
            <p:nvSpPr>
              <p:cNvPr id="15" name="Arco 14"/>
              <p:cNvSpPr/>
              <p:nvPr/>
            </p:nvSpPr>
            <p:spPr bwMode="auto">
              <a:xfrm rot="14868443">
                <a:off x="3852863" y="4503738"/>
                <a:ext cx="1752600" cy="1600200"/>
              </a:xfrm>
              <a:prstGeom prst="arc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6" name="Arco 15"/>
              <p:cNvSpPr/>
              <p:nvPr/>
            </p:nvSpPr>
            <p:spPr bwMode="auto">
              <a:xfrm rot="14868443">
                <a:off x="4179094" y="4398169"/>
                <a:ext cx="2157412" cy="2247900"/>
              </a:xfrm>
              <a:prstGeom prst="arc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7" name="Arco 16"/>
              <p:cNvSpPr/>
              <p:nvPr/>
            </p:nvSpPr>
            <p:spPr bwMode="auto">
              <a:xfrm rot="14868443">
                <a:off x="4462463" y="4354513"/>
                <a:ext cx="2657475" cy="2867025"/>
              </a:xfrm>
              <a:prstGeom prst="arc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Slow Attack: WEP Sniffing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399"/>
          </a:xfrm>
        </p:spPr>
        <p:txBody>
          <a:bodyPr>
            <a:normAutofit/>
          </a:bodyPr>
          <a:lstStyle/>
          <a:p>
            <a:r>
              <a:rPr lang="en-US" dirty="0" smtClean="0"/>
              <a:t>To crack a 64-bit WEP key you can capture:</a:t>
            </a:r>
          </a:p>
          <a:p>
            <a:pPr lvl="1"/>
            <a:r>
              <a:rPr lang="en-US" dirty="0" smtClean="0"/>
              <a:t>50,000 to 200,000  packets containing Initialization Vectors (IVs)</a:t>
            </a:r>
          </a:p>
          <a:p>
            <a:pPr lvl="1"/>
            <a:r>
              <a:rPr lang="en-US" dirty="0" smtClean="0"/>
              <a:t>Only about ¼ of the packets contain IVs</a:t>
            </a:r>
          </a:p>
          <a:p>
            <a:pPr lvl="1"/>
            <a:r>
              <a:rPr lang="en-US" dirty="0" smtClean="0"/>
              <a:t>So you need 200,000 to 800,000 packets</a:t>
            </a:r>
          </a:p>
          <a:p>
            <a:r>
              <a:rPr lang="en-US" dirty="0" smtClean="0"/>
              <a:t>It can take a long time (typically several hours or even days) to capture that many packets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303564-A173-4B2C-A197-731127A7D85F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Wireless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7CE0FA-121D-4509-BD61-44A4F0651685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Attack: Packet Injection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2057400"/>
          </a:xfrm>
        </p:spPr>
        <p:txBody>
          <a:bodyPr/>
          <a:lstStyle/>
          <a:p>
            <a:r>
              <a:rPr lang="en-US" sz="2800" dirty="0" smtClean="0"/>
              <a:t>The hacker injects packets to create a more “interesting” packet</a:t>
            </a:r>
          </a:p>
          <a:p>
            <a:r>
              <a:rPr lang="en-US" sz="2800" dirty="0" smtClean="0"/>
              <a:t>Special wireless card driver is necessary to perform injection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D002B6-01FA-4E99-92A8-1D3AF29DA0CE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7CE0FA-121D-4509-BD61-44A4F0651685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6553200" y="3657600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en-US" sz="2400" dirty="0" smtClean="0">
                <a:solidFill>
                  <a:schemeClr val="accent6"/>
                </a:solidFill>
              </a:rPr>
              <a:t>Hacker</a:t>
            </a:r>
            <a:endParaRPr lang="en-US" sz="2400" dirty="0">
              <a:solidFill>
                <a:schemeClr val="accent6"/>
              </a:solidFill>
            </a:endParaRPr>
          </a:p>
        </p:txBody>
      </p:sp>
      <p:pic>
        <p:nvPicPr>
          <p:cNvPr id="24" name="Picture 6" descr="MCj04316320000[1]"/>
          <p:cNvPicPr>
            <a:picLocks noChangeAspect="1" noChangeArrowheads="1"/>
          </p:cNvPicPr>
          <p:nvPr/>
        </p:nvPicPr>
        <p:blipFill>
          <a:blip r:embed="rId2" cstate="print"/>
          <a:srcRect t="11111" b="8889"/>
          <a:stretch>
            <a:fillRect/>
          </a:stretch>
        </p:blipFill>
        <p:spPr bwMode="auto">
          <a:xfrm>
            <a:off x="1219200" y="5105400"/>
            <a:ext cx="17145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7" descr="MCj043154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533900"/>
            <a:ext cx="15557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8" descr="AP"/>
          <p:cNvPicPr>
            <a:picLocks noChangeAspect="1" noChangeArrowheads="1"/>
          </p:cNvPicPr>
          <p:nvPr/>
        </p:nvPicPr>
        <p:blipFill>
          <a:blip r:embed="rId4" cstate="print"/>
          <a:srcRect l="16000" t="13333" r="9334" b="14667"/>
          <a:stretch>
            <a:fillRect/>
          </a:stretch>
        </p:blipFill>
        <p:spPr bwMode="auto">
          <a:xfrm>
            <a:off x="2209800" y="2819400"/>
            <a:ext cx="2133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Line 9"/>
          <p:cNvSpPr>
            <a:spLocks noChangeShapeType="1"/>
          </p:cNvSpPr>
          <p:nvPr/>
        </p:nvSpPr>
        <p:spPr bwMode="auto">
          <a:xfrm flipV="1">
            <a:off x="2410264" y="4557932"/>
            <a:ext cx="485336" cy="62366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28600" y="4426803"/>
            <a:ext cx="2514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WEP-protected </a:t>
            </a:r>
            <a:r>
              <a:rPr lang="en-US" sz="2400" dirty="0">
                <a:solidFill>
                  <a:schemeClr val="tx1"/>
                </a:solidFill>
              </a:rPr>
              <a:t>WLAN</a:t>
            </a:r>
          </a:p>
        </p:txBody>
      </p:sp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6200" y="4267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1" name="Group 30"/>
          <p:cNvGrpSpPr/>
          <p:nvPr/>
        </p:nvGrpSpPr>
        <p:grpSpPr>
          <a:xfrm rot="2676430" flipH="1">
            <a:off x="2526968" y="3132041"/>
            <a:ext cx="3295650" cy="2689225"/>
            <a:chOff x="3929063" y="4427538"/>
            <a:chExt cx="3295650" cy="2689225"/>
          </a:xfrm>
        </p:grpSpPr>
        <p:sp>
          <p:nvSpPr>
            <p:cNvPr id="32" name="Arco 14"/>
            <p:cNvSpPr/>
            <p:nvPr/>
          </p:nvSpPr>
          <p:spPr bwMode="auto">
            <a:xfrm rot="14868443">
              <a:off x="3852863" y="4503738"/>
              <a:ext cx="1752600" cy="1600200"/>
            </a:xfrm>
            <a:prstGeom prst="arc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3" name="Arco 15"/>
            <p:cNvSpPr/>
            <p:nvPr/>
          </p:nvSpPr>
          <p:spPr bwMode="auto">
            <a:xfrm rot="14868443">
              <a:off x="4179094" y="4398169"/>
              <a:ext cx="2157412" cy="2247900"/>
            </a:xfrm>
            <a:prstGeom prst="arc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4" name="Arco 16"/>
            <p:cNvSpPr/>
            <p:nvPr/>
          </p:nvSpPr>
          <p:spPr bwMode="auto">
            <a:xfrm rot="14868443">
              <a:off x="4462463" y="4354513"/>
              <a:ext cx="2657475" cy="2867025"/>
            </a:xfrm>
            <a:prstGeom prst="arc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cxnSp>
        <p:nvCxnSpPr>
          <p:cNvPr id="19" name="Straight Arrow Connector 18"/>
          <p:cNvCxnSpPr>
            <a:stCxn id="25" idx="1"/>
          </p:cNvCxnSpPr>
          <p:nvPr/>
        </p:nvCxnSpPr>
        <p:spPr>
          <a:xfrm rot="10800000">
            <a:off x="4191000" y="4343400"/>
            <a:ext cx="2362200" cy="10287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Initialization vector (IV)</a:t>
            </a:r>
          </a:p>
        </p:txBody>
      </p:sp>
      <p:sp>
        <p:nvSpPr>
          <p:cNvPr id="5120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for each packet, a 24-bit value</a:t>
            </a:r>
          </a:p>
          <a:p>
            <a:r>
              <a:rPr lang="en-US" dirty="0" smtClean="0"/>
              <a:t>Sent in the cleartext part of the message!</a:t>
            </a:r>
          </a:p>
          <a:p>
            <a:r>
              <a:rPr lang="en-US" dirty="0" smtClean="0"/>
              <a:t>Small space of initialization vectors </a:t>
            </a:r>
            <a:r>
              <a:rPr lang="en-US" dirty="0" smtClean="0">
                <a:solidFill>
                  <a:schemeClr val="accent6"/>
                </a:solidFill>
              </a:rPr>
              <a:t>guarantees</a:t>
            </a:r>
            <a:r>
              <a:rPr lang="en-US" i="1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reuse</a:t>
            </a:r>
            <a:r>
              <a:rPr lang="en-US" dirty="0" smtClean="0"/>
              <a:t> of the same key stream</a:t>
            </a:r>
          </a:p>
          <a:p>
            <a:r>
              <a:rPr lang="it-IT" dirty="0" smtClean="0"/>
              <a:t>IV Collision:</a:t>
            </a:r>
          </a:p>
          <a:p>
            <a:pPr lvl="1"/>
            <a:r>
              <a:rPr lang="en-US" dirty="0" smtClean="0"/>
              <a:t>Attack the XOR of the two plaintext messages</a:t>
            </a:r>
          </a:p>
          <a:p>
            <a:pPr lvl="1"/>
            <a:r>
              <a:rPr lang="en-US" dirty="0" smtClean="0"/>
              <a:t>IV is often very predictable and introduces a lot of </a:t>
            </a:r>
            <a:r>
              <a:rPr lang="it-IT" dirty="0" smtClean="0"/>
              <a:t>redundancy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300109-2F30-48E7-B76D-1E5D3434CEE4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7CE0FA-121D-4509-BD61-44A4F0651685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Welcome to Wireless</a:t>
            </a:r>
          </a:p>
        </p:txBody>
      </p:sp>
      <p:sp>
        <p:nvSpPr>
          <p:cNvPr id="3078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8013" cy="4572000"/>
          </a:xfrm>
        </p:spPr>
        <p:txBody>
          <a:bodyPr numCol="2">
            <a:norm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sz="2500" dirty="0" smtClean="0"/>
              <a:t>Radio waves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 smtClean="0"/>
              <a:t>No need to be physically plugged into the network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 smtClean="0"/>
              <a:t>Remote access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500" dirty="0" smtClean="0"/>
              <a:t>Coverage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 smtClean="0"/>
              <a:t>Personal Area Network (PAN)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 smtClean="0"/>
              <a:t>Local Area Network (LAN)</a:t>
            </a:r>
          </a:p>
          <a:p>
            <a:pPr lvl="1" eaLnBrk="1" hangingPunct="1">
              <a:lnSpc>
                <a:spcPct val="120000"/>
              </a:lnSpc>
              <a:spcAft>
                <a:spcPts val="1200"/>
              </a:spcAft>
              <a:defRPr/>
            </a:pPr>
            <a:r>
              <a:rPr lang="en-US" sz="2000" dirty="0" smtClean="0"/>
              <a:t>Metropolitan Area Network (MAN)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500" dirty="0" smtClean="0"/>
              <a:t>Security concerns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 smtClean="0"/>
              <a:t>Radio signals leaking outside buildings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 smtClean="0"/>
              <a:t>Detection of unauthorized devices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 smtClean="0"/>
              <a:t>Intercepting wireless communications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 smtClean="0"/>
              <a:t>Man-in-the-middle attacks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 smtClean="0"/>
              <a:t>Verification of users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 smtClean="0"/>
              <a:t>Restricting access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D24E90-F7AE-4FFE-85CE-1B89BCBD69A7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FE52FA-6E1A-41BB-B1FD-01A2817F8931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Injection Method</a:t>
            </a:r>
          </a:p>
        </p:txBody>
      </p:sp>
      <p:sp>
        <p:nvSpPr>
          <p:cNvPr id="5222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Suppose attacker knows one plaintext for one encrypted</a:t>
            </a:r>
            <a:r>
              <a:rPr lang="it-IT" sz="2800" dirty="0" smtClean="0"/>
              <a:t> </a:t>
            </a:r>
            <a:r>
              <a:rPr lang="en-US" sz="2800" dirty="0" smtClean="0"/>
              <a:t>message</a:t>
            </a:r>
            <a:r>
              <a:rPr lang="it-IT" sz="2800" dirty="0" smtClean="0"/>
              <a:t>, X</a:t>
            </a:r>
          </a:p>
          <a:p>
            <a:pPr lvl="1"/>
            <a:r>
              <a:rPr lang="es-ES" sz="2400" dirty="0" smtClean="0"/>
              <a:t>RC4(X) </a:t>
            </a:r>
            <a:r>
              <a:rPr lang="en-US" sz="2400" dirty="0" smtClean="0">
                <a:sym typeface="Symbol" pitchFamily="18" charset="2"/>
              </a:rPr>
              <a:t> </a:t>
            </a:r>
            <a:r>
              <a:rPr lang="es-ES" sz="2400" dirty="0" smtClean="0"/>
              <a:t>X </a:t>
            </a:r>
            <a:r>
              <a:rPr lang="en-US" sz="2400" dirty="0" smtClean="0">
                <a:sym typeface="Symbol" pitchFamily="18" charset="2"/>
              </a:rPr>
              <a:t> </a:t>
            </a:r>
            <a:r>
              <a:rPr lang="es-ES" sz="2400" dirty="0" smtClean="0"/>
              <a:t>Y = RC4(Y)</a:t>
            </a:r>
          </a:p>
          <a:p>
            <a:pPr lvl="1"/>
            <a:r>
              <a:rPr lang="en-US" sz="2400" dirty="0" smtClean="0"/>
              <a:t>constructing a new message calculating the CRC32</a:t>
            </a:r>
          </a:p>
          <a:p>
            <a:r>
              <a:rPr lang="en-US" sz="2800" dirty="0" smtClean="0"/>
              <a:t>Even without a complete knowledge of the packet, it is possible to flip selected bits in a message and successfully adjust the encrypted CRC</a:t>
            </a:r>
          </a:p>
          <a:p>
            <a:r>
              <a:rPr lang="en-US" sz="2800" dirty="0" smtClean="0"/>
              <a:t>We know ARP, reinject it:</a:t>
            </a:r>
          </a:p>
          <a:p>
            <a:pPr lvl="1"/>
            <a:r>
              <a:rPr lang="en-US" sz="2400" dirty="0" smtClean="0"/>
              <a:t>ARP will normally rebroadcast and generate IVs</a:t>
            </a:r>
          </a:p>
          <a:p>
            <a:pPr lvl="1"/>
            <a:endParaRPr lang="en-US" sz="2300" dirty="0" smtClean="0"/>
          </a:p>
          <a:p>
            <a:endParaRPr lang="en-US" sz="2900" dirty="0" smtClean="0"/>
          </a:p>
          <a:p>
            <a:endParaRPr lang="it-IT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9CE871-1078-479D-83EB-533EDB0E6BDB}" type="datetime1">
              <a:rPr lang="en-US" smtClean="0"/>
              <a:pPr>
                <a:defRPr/>
              </a:pPr>
              <a:t>11/1/2010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Wireless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7CE0FA-121D-4509-BD61-44A4F0651685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>
            <a:spAutoFit/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Reference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8013" cy="1201738"/>
          </a:xfrm>
        </p:spPr>
        <p:txBody>
          <a:bodyPr lIns="0" tIns="0" rIns="0" bIns="0">
            <a:spAutoFit/>
          </a:bodyPr>
          <a:lstStyle/>
          <a:p>
            <a:pPr marL="325438" indent="-325438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 dirty="0" smtClean="0">
                <a:hlinkClick r:id="rId3"/>
              </a:rPr>
              <a:t>Nikita </a:t>
            </a:r>
            <a:r>
              <a:rPr lang="en-US" sz="2800" dirty="0" err="1" smtClean="0">
                <a:hlinkClick r:id="rId3"/>
              </a:rPr>
              <a:t>Borisov</a:t>
            </a:r>
            <a:r>
              <a:rPr lang="en-US" sz="2800" smtClean="0"/>
              <a:t>, </a:t>
            </a:r>
            <a:r>
              <a:rPr lang="en-US" sz="2800" smtClean="0">
                <a:hlinkClick r:id="rId4"/>
              </a:rPr>
              <a:t>Ian Goldberg</a:t>
            </a:r>
            <a:r>
              <a:rPr lang="en-US" sz="2800" smtClean="0"/>
              <a:t>, </a:t>
            </a:r>
            <a:r>
              <a:rPr lang="en-US" sz="2800" smtClean="0">
                <a:hlinkClick r:id="rId5"/>
              </a:rPr>
              <a:t>David Wagner</a:t>
            </a:r>
            <a:r>
              <a:rPr lang="en-US" sz="2800" smtClean="0"/>
              <a:t>, </a:t>
            </a:r>
            <a:r>
              <a:rPr lang="en-US" sz="2800" smtClean="0">
                <a:hlinkClick r:id="rId6"/>
              </a:rPr>
              <a:t>Intercepting Mobile Communications: The Insecurity of 802.11</a:t>
            </a:r>
            <a:r>
              <a:rPr lang="en-US" sz="2800" smtClean="0"/>
              <a:t>. </a:t>
            </a:r>
            <a:r>
              <a:rPr lang="en-US" sz="2800" dirty="0" smtClean="0">
                <a:hlinkClick r:id="rId7"/>
              </a:rPr>
              <a:t>MOBICOM</a:t>
            </a:r>
            <a:r>
              <a:rPr lang="en-US" sz="2800" dirty="0" smtClean="0"/>
              <a:t>, 2001.</a:t>
            </a:r>
            <a:endParaRPr lang="en-GB" sz="2800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FB1E7F0-30FD-4F01-BB34-5A1198E33913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374B4D-54F4-4BAA-88B5-64909DF5957F}" type="slidenum">
              <a:rPr lang="en-GB" smtClean="0"/>
              <a:pPr/>
              <a:t>21</a:t>
            </a:fld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>
            <a:spAutoFit/>
          </a:bodyPr>
          <a:lstStyle/>
          <a:p>
            <a:pPr eaLnBrk="1" hangingPunct="1">
              <a:lnSpc>
                <a:spcPct val="6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Wi-Fi Protected Access (WPA)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pPr marL="325438" indent="-325438">
              <a:lnSpc>
                <a:spcPct val="11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WEP became widely known as insecure</a:t>
            </a:r>
          </a:p>
          <a:p>
            <a:pPr marL="725488" lvl="1" indent="-268288">
              <a:lnSpc>
                <a:spcPct val="11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In 2005, FBI publically cracked a WEP key in only 3 minutes!</a:t>
            </a:r>
          </a:p>
          <a:p>
            <a:pPr marL="325438" indent="-325438">
              <a:lnSpc>
                <a:spcPct val="11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Wi-Fi Protected Access (WPA) proposed in 2003</a:t>
            </a:r>
          </a:p>
          <a:p>
            <a:pPr marL="325438" indent="-325438">
              <a:lnSpc>
                <a:spcPct val="11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Improves on WEP in several ways:</a:t>
            </a:r>
          </a:p>
          <a:p>
            <a:pPr marL="725488" lvl="1" indent="-268288">
              <a:lnSpc>
                <a:spcPct val="11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Larger secret key (128 bits) and initialization data (48 bits)</a:t>
            </a:r>
          </a:p>
          <a:p>
            <a:pPr lvl="1">
              <a:lnSpc>
                <a:spcPct val="11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Supports various types of authentication besides a shared secret, such as username/password</a:t>
            </a:r>
          </a:p>
          <a:p>
            <a:pPr marL="725488" lvl="1" indent="-268288">
              <a:lnSpc>
                <a:spcPct val="11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Dynamically changes keys as session continues</a:t>
            </a:r>
          </a:p>
          <a:p>
            <a:pPr marL="725488" lvl="1" indent="-268288">
              <a:lnSpc>
                <a:spcPct val="11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Cryptographic  method to check integrity</a:t>
            </a:r>
          </a:p>
          <a:p>
            <a:pPr lvl="1">
              <a:lnSpc>
                <a:spcPct val="11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Frame counter to prevent replay attacks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5761A5A-E184-4548-A2C4-07FDFEF14C96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D64BC7-6C9F-4D3F-A358-AD15E89B2279}" type="slidenum">
              <a:rPr lang="en-GB" smtClean="0"/>
              <a:pPr/>
              <a:t>22</a:t>
            </a:fld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>
            <a:spAutoFit/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WPA2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5438" indent="-325438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WPA was an intermediate stepping-stone</a:t>
            </a:r>
          </a:p>
          <a:p>
            <a:pPr marL="725488" lvl="1" indent="-268288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Final version: IEEE 802.11i, aka WPA2</a:t>
            </a:r>
          </a:p>
          <a:p>
            <a:pPr marL="325438" indent="-325438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Improvements over WPA are incremental rather than changes in philosophy:</a:t>
            </a:r>
          </a:p>
          <a:p>
            <a:pPr marL="725488" lvl="1" indent="-268288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Uses AES instead of RC4</a:t>
            </a:r>
          </a:p>
          <a:p>
            <a:pPr marL="725488" lvl="1" indent="-268288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Handles encryption, key management, and integrity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MAC provided by Counter Mode with Cipher Block Chaining (CCMP) used in conjunction with AES </a:t>
            </a:r>
          </a:p>
          <a:p>
            <a:pPr marL="325438" indent="-325438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WPA2 needs recent hardware to operate properly, but this will get better over time</a:t>
            </a:r>
          </a:p>
        </p:txBody>
      </p:sp>
      <p:sp>
        <p:nvSpPr>
          <p:cNvPr id="1638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966AD50-BED9-4BF3-8045-B03D524A18BA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A29140-701C-4297-B5F1-B2F4C5898E01}" type="slidenum">
              <a:rPr lang="en-GB" smtClean="0"/>
              <a:pPr/>
              <a:t>23</a:t>
            </a:fld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WPA2 Encryption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8013" cy="2819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n-GB" sz="2400" dirty="0" smtClean="0"/>
              <a:t>Counter Mode with Cipher Block Chaining Message Authentication Code Protocol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sz="2400" dirty="0" smtClean="0"/>
              <a:t>Compute a 64-bit message integrity code (MIC) on the plaintext header and the payload using the Michael algorithm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sz="2400" dirty="0" smtClean="0"/>
              <a:t>Encrypt the payload and MIC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sz="2400" dirty="0" smtClean="0"/>
              <a:t>Michael is not a strong cryptographic hash function</a:t>
            </a:r>
          </a:p>
        </p:txBody>
      </p:sp>
      <p:sp>
        <p:nvSpPr>
          <p:cNvPr id="1741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1D7D677-4BB8-4C6A-A192-B01E22B22023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9316BC-4662-41AA-828D-0888C0AA1BD6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17418" name="Rectangle 6"/>
          <p:cNvSpPr>
            <a:spLocks noChangeArrowheads="1"/>
          </p:cNvSpPr>
          <p:nvPr/>
        </p:nvSpPr>
        <p:spPr bwMode="auto">
          <a:xfrm>
            <a:off x="1143000" y="4267200"/>
            <a:ext cx="1752600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dirty="0"/>
              <a:t>Header</a:t>
            </a:r>
          </a:p>
        </p:txBody>
      </p:sp>
      <p:sp>
        <p:nvSpPr>
          <p:cNvPr id="17419" name="Rectangle 7"/>
          <p:cNvSpPr>
            <a:spLocks noChangeArrowheads="1"/>
          </p:cNvSpPr>
          <p:nvPr/>
        </p:nvSpPr>
        <p:spPr bwMode="auto">
          <a:xfrm>
            <a:off x="2895600" y="4267200"/>
            <a:ext cx="3429000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/>
              <a:t>Payload</a:t>
            </a:r>
          </a:p>
        </p:txBody>
      </p:sp>
      <p:sp>
        <p:nvSpPr>
          <p:cNvPr id="17420" name="Rectangle 8"/>
          <p:cNvSpPr>
            <a:spLocks noChangeArrowheads="1"/>
          </p:cNvSpPr>
          <p:nvPr/>
        </p:nvSpPr>
        <p:spPr bwMode="auto">
          <a:xfrm>
            <a:off x="6324600" y="4267200"/>
            <a:ext cx="1447800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/>
              <a:t>MIC</a:t>
            </a:r>
          </a:p>
        </p:txBody>
      </p:sp>
      <p:sp>
        <p:nvSpPr>
          <p:cNvPr id="17416" name="Rectangle 9"/>
          <p:cNvSpPr>
            <a:spLocks noChangeArrowheads="1"/>
          </p:cNvSpPr>
          <p:nvPr/>
        </p:nvSpPr>
        <p:spPr bwMode="auto">
          <a:xfrm>
            <a:off x="2895600" y="5791200"/>
            <a:ext cx="4876800" cy="381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000"/>
              <a:t>Encrypted</a:t>
            </a:r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>
            <a:off x="1143000" y="5295900"/>
            <a:ext cx="5181600" cy="381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000"/>
              <a:t>Authenticated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>
            <a:spAutoFit/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Alternatives and Add-Ons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5438" indent="-325438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WEP, WPA, and WPA2 all protect your traffic only up to the access point</a:t>
            </a:r>
          </a:p>
          <a:p>
            <a:pPr marL="725488" lvl="1" indent="-325438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No security provided beyond access point</a:t>
            </a:r>
          </a:p>
          <a:p>
            <a:pPr marL="325438" indent="-325438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Other methods can encrypt end-to-end:</a:t>
            </a:r>
          </a:p>
          <a:p>
            <a:pPr marL="725488" lvl="1" indent="-268288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SSL, SSH, VPN, PGP, and so on</a:t>
            </a:r>
          </a:p>
          <a:p>
            <a:pPr marL="325438" indent="-325438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End-to-end encryption is often simpler than setting up network-level encryption</a:t>
            </a:r>
          </a:p>
          <a:p>
            <a:pPr marL="325438" indent="-325438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Most </a:t>
            </a:r>
            <a:r>
              <a:rPr lang="en-GB" sz="2800" dirty="0" smtClean="0"/>
              <a:t>of these solutions require per-application configuration</a:t>
            </a:r>
          </a:p>
        </p:txBody>
      </p:sp>
      <p:sp>
        <p:nvSpPr>
          <p:cNvPr id="1843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A7A3DD7-94CD-4F71-A6DF-27119050B25A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5C54F3-D8D4-4CD7-A7C9-57D8218CF651}" type="slidenum">
              <a:rPr lang="en-GB" smtClean="0"/>
              <a:pPr/>
              <a:t>25</a:t>
            </a:fld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Wireless Networks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4953000" cy="48006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 smtClean="0">
                <a:solidFill>
                  <a:schemeClr val="accent6"/>
                </a:solidFill>
              </a:rPr>
              <a:t>Infrastructure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Client machines establish a radio connection to a special network device, called access point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Access points connected to a wired network, which provides a gateway to the internet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Most common type of wireless network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dirty="0" smtClean="0">
                <a:solidFill>
                  <a:schemeClr val="accent6"/>
                </a:solidFill>
              </a:rPr>
              <a:t>Peer-to-peer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Multiple peer machines connect to each other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Typically used in ad-hoc networks and internet connection sharing</a:t>
            </a:r>
          </a:p>
        </p:txBody>
      </p:sp>
      <p:sp>
        <p:nvSpPr>
          <p:cNvPr id="409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6BFCB79-8A12-45B8-AF17-63E2E8934EEC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1F5524-F9B6-48BC-B9E3-54195D4B49B3}" type="slidenum">
              <a:rPr lang="en-GB" smtClean="0"/>
              <a:pPr/>
              <a:t>3</a:t>
            </a:fld>
            <a:endParaRPr lang="en-GB" smtClean="0"/>
          </a:p>
        </p:txBody>
      </p:sp>
      <p:graphicFrame>
        <p:nvGraphicFramePr>
          <p:cNvPr id="7" name="Diagram 6"/>
          <p:cNvGraphicFramePr/>
          <p:nvPr/>
        </p:nvGraphicFramePr>
        <p:xfrm>
          <a:off x="4800600" y="1447800"/>
          <a:ext cx="3962400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5577840" y="4267200"/>
            <a:ext cx="2651760" cy="2209800"/>
            <a:chOff x="5943600" y="4343400"/>
            <a:chExt cx="2286000" cy="1905000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 bwMode="auto">
            <a:xfrm>
              <a:off x="6096000" y="4343400"/>
              <a:ext cx="533400" cy="533400"/>
            </a:xfrm>
            <a:prstGeom prst="ellips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0" rIns="0" anchor="ctr" anchorCtr="1">
              <a:normAutofit/>
            </a:bodyPr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</a:rPr>
                <a:t>Peer</a:t>
              </a: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 bwMode="auto">
            <a:xfrm>
              <a:off x="7696200" y="4495800"/>
              <a:ext cx="533400" cy="533400"/>
            </a:xfrm>
            <a:prstGeom prst="ellips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0" rIns="0" anchor="ctr" anchorCtr="1">
              <a:normAutofit/>
            </a:bodyPr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</a:rPr>
                <a:t>Peer</a:t>
              </a:r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 bwMode="auto">
            <a:xfrm>
              <a:off x="5943600" y="5486400"/>
              <a:ext cx="533400" cy="533400"/>
            </a:xfrm>
            <a:prstGeom prst="ellips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0" rIns="0" anchor="ctr" anchorCtr="1">
              <a:normAutofit/>
            </a:bodyPr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</a:rPr>
                <a:t>Peer</a:t>
              </a:r>
            </a:p>
          </p:txBody>
        </p:sp>
        <p:sp>
          <p:nvSpPr>
            <p:cNvPr id="16" name="Oval 15"/>
            <p:cNvSpPr>
              <a:spLocks noChangeAspect="1"/>
            </p:cNvSpPr>
            <p:nvPr/>
          </p:nvSpPr>
          <p:spPr bwMode="auto">
            <a:xfrm>
              <a:off x="7543800" y="5715000"/>
              <a:ext cx="533400" cy="533400"/>
            </a:xfrm>
            <a:prstGeom prst="ellips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0" rIns="0" anchor="ctr" anchorCtr="1">
              <a:normAutofit/>
            </a:bodyPr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</a:rPr>
                <a:t>Peer</a:t>
              </a:r>
            </a:p>
          </p:txBody>
        </p:sp>
        <p:cxnSp>
          <p:nvCxnSpPr>
            <p:cNvPr id="4108" name="Straight Connector 17"/>
            <p:cNvCxnSpPr>
              <a:cxnSpLocks noChangeShapeType="1"/>
              <a:stCxn id="13" idx="6"/>
              <a:endCxn id="14" idx="2"/>
            </p:cNvCxnSpPr>
            <p:nvPr/>
          </p:nvCxnSpPr>
          <p:spPr bwMode="auto">
            <a:xfrm>
              <a:off x="6629400" y="4610100"/>
              <a:ext cx="1066800" cy="1524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lgDash"/>
              <a:round/>
              <a:headEnd/>
              <a:tailEnd/>
            </a:ln>
          </p:spPr>
        </p:cxnSp>
        <p:cxnSp>
          <p:nvCxnSpPr>
            <p:cNvPr id="4109" name="Straight Connector 18"/>
            <p:cNvCxnSpPr>
              <a:cxnSpLocks noChangeShapeType="1"/>
              <a:stCxn id="15" idx="7"/>
              <a:endCxn id="14" idx="3"/>
            </p:cNvCxnSpPr>
            <p:nvPr/>
          </p:nvCxnSpPr>
          <p:spPr bwMode="auto">
            <a:xfrm rot="5400000" flipH="1" flipV="1">
              <a:off x="6780213" y="4570413"/>
              <a:ext cx="612775" cy="137477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lgDash"/>
              <a:round/>
              <a:headEnd/>
              <a:tailEnd/>
            </a:ln>
          </p:spPr>
        </p:cxnSp>
        <p:cxnSp>
          <p:nvCxnSpPr>
            <p:cNvPr id="4110" name="Straight Connector 21"/>
            <p:cNvCxnSpPr>
              <a:cxnSpLocks noChangeShapeType="1"/>
              <a:stCxn id="15" idx="6"/>
              <a:endCxn id="16" idx="2"/>
            </p:cNvCxnSpPr>
            <p:nvPr/>
          </p:nvCxnSpPr>
          <p:spPr bwMode="auto">
            <a:xfrm>
              <a:off x="6477000" y="5753100"/>
              <a:ext cx="1066800" cy="2286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lgDash"/>
              <a:round/>
              <a:headEnd/>
              <a:tailEnd/>
            </a:ln>
          </p:spPr>
        </p:cxnSp>
        <p:cxnSp>
          <p:nvCxnSpPr>
            <p:cNvPr id="4111" name="Straight Connector 24"/>
            <p:cNvCxnSpPr>
              <a:cxnSpLocks noChangeShapeType="1"/>
              <a:stCxn id="15" idx="0"/>
              <a:endCxn id="13" idx="4"/>
            </p:cNvCxnSpPr>
            <p:nvPr/>
          </p:nvCxnSpPr>
          <p:spPr bwMode="auto">
            <a:xfrm rot="5400000" flipH="1" flipV="1">
              <a:off x="5981700" y="5105400"/>
              <a:ext cx="609600" cy="1524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lgDash"/>
              <a:round/>
              <a:headEnd/>
              <a:tailEnd/>
            </a:ln>
          </p:spPr>
        </p:cxnSp>
        <p:cxnSp>
          <p:nvCxnSpPr>
            <p:cNvPr id="4112" name="Straight Connector 28"/>
            <p:cNvCxnSpPr>
              <a:cxnSpLocks noChangeShapeType="1"/>
              <a:endCxn id="13" idx="5"/>
            </p:cNvCxnSpPr>
            <p:nvPr/>
          </p:nvCxnSpPr>
          <p:spPr bwMode="auto">
            <a:xfrm rot="10800000">
              <a:off x="6551613" y="4799013"/>
              <a:ext cx="1144587" cy="91598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lgDash"/>
              <a:round/>
              <a:headEnd/>
              <a:tailEnd/>
            </a:ln>
          </p:spPr>
        </p:cxnSp>
        <p:cxnSp>
          <p:nvCxnSpPr>
            <p:cNvPr id="4113" name="Straight Connector 31"/>
            <p:cNvCxnSpPr>
              <a:cxnSpLocks noChangeShapeType="1"/>
              <a:stCxn id="16" idx="0"/>
              <a:endCxn id="14" idx="4"/>
            </p:cNvCxnSpPr>
            <p:nvPr/>
          </p:nvCxnSpPr>
          <p:spPr bwMode="auto">
            <a:xfrm rot="5400000" flipH="1" flipV="1">
              <a:off x="7543800" y="5295900"/>
              <a:ext cx="685800" cy="1524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lgDash"/>
              <a:round/>
              <a:headEnd/>
              <a:tailEnd/>
            </a:ln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SSID</a:t>
            </a:r>
          </a:p>
        </p:txBody>
      </p:sp>
      <p:sp>
        <p:nvSpPr>
          <p:cNvPr id="5123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8006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Multiple wireless networks can coexist</a:t>
            </a:r>
          </a:p>
          <a:p>
            <a:pPr lvl="1">
              <a:lnSpc>
                <a:spcPct val="11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/>
              <a:t>Each network is identified by a 32-character </a:t>
            </a:r>
            <a:r>
              <a:rPr lang="en-GB" sz="2400" dirty="0" smtClean="0">
                <a:solidFill>
                  <a:schemeClr val="accent6"/>
                </a:solidFill>
              </a:rPr>
              <a:t>service set ID</a:t>
            </a:r>
            <a:r>
              <a:rPr lang="en-GB" sz="2400" dirty="0" smtClean="0"/>
              <a:t> (</a:t>
            </a:r>
            <a:r>
              <a:rPr lang="en-GB" sz="2400" dirty="0" smtClean="0">
                <a:solidFill>
                  <a:schemeClr val="accent6"/>
                </a:solidFill>
              </a:rPr>
              <a:t>SSID</a:t>
            </a:r>
            <a:r>
              <a:rPr lang="en-GB" sz="2400" dirty="0" smtClean="0"/>
              <a:t>)</a:t>
            </a:r>
          </a:p>
          <a:p>
            <a:pPr lvl="1">
              <a:lnSpc>
                <a:spcPct val="11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/>
              <a:t>Typical default SSID of access point is manufacturer’s name</a:t>
            </a:r>
          </a:p>
          <a:p>
            <a:pPr lvl="1">
              <a:lnSpc>
                <a:spcPct val="11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/>
              <a:t>SSIDs often broadcasted to enable discovery of the network by prospective clients</a:t>
            </a:r>
          </a:p>
          <a:p>
            <a:pPr eaLnBrk="1" hangingPunct="1">
              <a:lnSpc>
                <a:spcPct val="11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SSIDs are not signed, thus enabling a simple</a:t>
            </a:r>
            <a:r>
              <a:rPr lang="en-GB" sz="2800" dirty="0" smtClean="0">
                <a:solidFill>
                  <a:schemeClr val="accent6"/>
                </a:solidFill>
              </a:rPr>
              <a:t> spoofing attack</a:t>
            </a:r>
          </a:p>
          <a:p>
            <a:pPr lvl="1" eaLnBrk="1" hangingPunct="1">
              <a:lnSpc>
                <a:spcPct val="11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/>
              <a:t>Place a rogue access point in a public location (e.g., cafe, airport)</a:t>
            </a:r>
          </a:p>
          <a:p>
            <a:pPr lvl="1" eaLnBrk="1" hangingPunct="1">
              <a:lnSpc>
                <a:spcPct val="11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/>
              <a:t>Use the SSID of an ISP</a:t>
            </a:r>
          </a:p>
          <a:p>
            <a:pPr lvl="1" eaLnBrk="1" hangingPunct="1">
              <a:lnSpc>
                <a:spcPct val="11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/>
              <a:t>Set up a login page similar to the one of the ISP</a:t>
            </a:r>
          </a:p>
          <a:p>
            <a:pPr lvl="1" eaLnBrk="1" hangingPunct="1">
              <a:lnSpc>
                <a:spcPct val="11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/>
              <a:t>Wait for clients to connect to rogue access point and authenticate</a:t>
            </a:r>
          </a:p>
          <a:p>
            <a:pPr lvl="1" eaLnBrk="1" hangingPunct="1">
              <a:lnSpc>
                <a:spcPct val="11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/>
              <a:t>Possibly forward session to ISP network</a:t>
            </a:r>
          </a:p>
          <a:p>
            <a:pPr lvl="1" eaLnBrk="1" hangingPunct="1">
              <a:lnSpc>
                <a:spcPct val="11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/>
              <a:t>Facilitated by automatic connection defaults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5514CFDF-8699-42AC-ADC7-D9E833DDCCB5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658F61-608F-4BEA-82CC-C4A7430A7347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Eavesdropping and Spoofing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39624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All wireless network traffic can be eavesdropped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MAC-based authentication typically used to identify approved machines in corporate network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MAC spoofing attacks possible, as in wired networks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Sessions kept active after brief disconnects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If ISP client does not explicitly end a session, MAC spoofing allows to take over that session</a:t>
            </a:r>
            <a:endParaRPr lang="en-US" dirty="0"/>
          </a:p>
        </p:txBody>
      </p:sp>
      <p:sp>
        <p:nvSpPr>
          <p:cNvPr id="614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634D91C8-EB9F-490C-8227-9ADCE91B5CBB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78D368-C6A0-4216-9340-16803DE4FB2D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Captive Portal</a:t>
            </a:r>
          </a:p>
        </p:txBody>
      </p:sp>
      <p:sp>
        <p:nvSpPr>
          <p:cNvPr id="81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153399" cy="4724400"/>
          </a:xfrm>
        </p:spPr>
        <p:txBody>
          <a:bodyPr numCol="2">
            <a:normAutofit/>
          </a:bodyPr>
          <a:lstStyle/>
          <a:p>
            <a:pPr eaLnBrk="1" hangingPunct="1">
              <a:lnSpc>
                <a:spcPct val="11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/>
              <a:t>Protocol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DHCP provides IP address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 smtClean="0"/>
              <a:t>Name server maps everything to authentication server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 smtClean="0"/>
              <a:t>Firewall blocks all other traffic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 smtClean="0"/>
              <a:t>Any URL is redirected to authentication page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 smtClean="0"/>
              <a:t>After authentication, regular network services reinstated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 smtClean="0"/>
              <a:t>Client identified by MAC address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 smtClean="0"/>
              <a:t>Used by wireless ISPs  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/>
              <a:t>Security issues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 smtClean="0"/>
              <a:t>A MAC spoofing and session stealing attack may be performed if client does not actively disconnect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 smtClean="0"/>
              <a:t>A tunneling attack can bypass captive portal if DNS traffic beyond firewall is not blocked before authentication</a:t>
            </a:r>
          </a:p>
        </p:txBody>
      </p:sp>
      <p:sp>
        <p:nvSpPr>
          <p:cNvPr id="717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BC2266F-C8F2-47B3-A41A-F93503503A1B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C2AB46-5443-4E5D-A227-F16886140F7D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Wardriving and Warchalking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 smtClean="0"/>
              <a:t>Driving around looking for wireless local area networks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Some use GPS devices to log locations, post online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Software such as </a:t>
            </a:r>
            <a:r>
              <a:rPr lang="en-US" dirty="0" err="1" smtClean="0"/>
              <a:t>NetStumbler</a:t>
            </a:r>
            <a:r>
              <a:rPr lang="en-US" dirty="0" smtClean="0"/>
              <a:t> for Windows, </a:t>
            </a:r>
            <a:r>
              <a:rPr lang="en-US" dirty="0" err="1" smtClean="0"/>
              <a:t>KisMac</a:t>
            </a:r>
            <a:r>
              <a:rPr lang="en-US" dirty="0" smtClean="0"/>
              <a:t> for Macs and Kismet for Linux are easily available online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Use antennas to increase range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Legality is unclear when no information is transmitted, and no network services are used</a:t>
            </a:r>
          </a:p>
          <a:p>
            <a:pPr>
              <a:lnSpc>
                <a:spcPct val="120000"/>
              </a:lnSpc>
              <a:defRPr/>
            </a:pPr>
            <a:r>
              <a:rPr lang="en-US" dirty="0" err="1" smtClean="0"/>
              <a:t>Warchalking</a:t>
            </a:r>
            <a:r>
              <a:rPr lang="en-US" dirty="0" smtClean="0"/>
              <a:t> involves leaving chalk marks (derived from hobo symbols) on the side walk marking wireless networks and associated information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528297B8-DF54-4626-9A22-E0D9F6037FB6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1D65D3-931C-4E49-BF47-63104C573C0D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smtClean="0"/>
              <a:t>Wired Equivalent Privacy</a:t>
            </a:r>
            <a:endParaRPr lang="en-US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pPr marL="325438" indent="-325438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400" dirty="0" smtClean="0"/>
              <a:t>Goals</a:t>
            </a:r>
            <a:endParaRPr lang="en-US" sz="2400" dirty="0"/>
          </a:p>
          <a:p>
            <a:pPr marL="725488" lvl="1" indent="-325438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000" dirty="0"/>
              <a:t>Confidentiality: eavesdropping is prevented</a:t>
            </a:r>
          </a:p>
          <a:p>
            <a:pPr marL="725488" lvl="1" indent="-325438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000" dirty="0" smtClean="0"/>
              <a:t>Data </a:t>
            </a:r>
            <a:r>
              <a:rPr lang="en-US" sz="2000" dirty="0"/>
              <a:t>integrity: packets cannot be tampered </a:t>
            </a:r>
            <a:r>
              <a:rPr lang="en-US" sz="2000" dirty="0" smtClean="0"/>
              <a:t>with</a:t>
            </a:r>
          </a:p>
          <a:p>
            <a:pPr marL="725488" lvl="1" indent="-325438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000" dirty="0"/>
              <a:t>Access control: only properly encrypted packets are </a:t>
            </a:r>
            <a:r>
              <a:rPr lang="en-US" sz="2000" dirty="0" smtClean="0"/>
              <a:t>routed</a:t>
            </a:r>
            <a:endParaRPr lang="en-US" sz="2000" dirty="0"/>
          </a:p>
          <a:p>
            <a:pPr marL="325438" indent="-325438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400" dirty="0"/>
              <a:t>Design </a:t>
            </a:r>
            <a:r>
              <a:rPr lang="en-US" sz="2400" dirty="0" smtClean="0"/>
              <a:t>constraints</a:t>
            </a:r>
            <a:endParaRPr lang="en-US" sz="2400" dirty="0"/>
          </a:p>
          <a:p>
            <a:pPr marL="725488" lvl="1" indent="-325438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000" dirty="0"/>
              <a:t>Inexpensive hardware implementation with </a:t>
            </a:r>
            <a:r>
              <a:rPr lang="en-US" sz="2000" dirty="0" smtClean="0"/>
              <a:t>90’s </a:t>
            </a:r>
            <a:r>
              <a:rPr lang="en-US" sz="2000" dirty="0"/>
              <a:t>technology</a:t>
            </a:r>
          </a:p>
          <a:p>
            <a:pPr marL="725488" lvl="1" indent="-325438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000" dirty="0"/>
              <a:t>Compliance with early U.S. export control regulations on </a:t>
            </a:r>
            <a:r>
              <a:rPr lang="en-US" sz="2000" dirty="0" smtClean="0"/>
              <a:t>encryption devices (</a:t>
            </a:r>
            <a:r>
              <a:rPr lang="en-US" sz="2000" dirty="0"/>
              <a:t>40-bit keys)</a:t>
            </a:r>
          </a:p>
          <a:p>
            <a:pPr marL="325438" indent="-325438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400" dirty="0" smtClean="0"/>
              <a:t>Implementation and limitations</a:t>
            </a:r>
          </a:p>
          <a:p>
            <a:pPr marL="725488" lvl="1" indent="-325438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000" dirty="0"/>
              <a:t>Encrypts the body of each frame at the data-link level</a:t>
            </a:r>
          </a:p>
          <a:p>
            <a:pPr marL="725488" lvl="1" indent="-325438">
              <a:lnSpc>
                <a:spcPct val="12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000" dirty="0" smtClean="0"/>
              <a:t>Legacy </a:t>
            </a:r>
            <a:r>
              <a:rPr lang="en-US" sz="2000" dirty="0"/>
              <a:t>IEEE 802.11 standard </a:t>
            </a:r>
            <a:r>
              <a:rPr lang="en-US" sz="2000" dirty="0" smtClean="0"/>
              <a:t>to be avoided</a:t>
            </a:r>
            <a:endParaRPr lang="en-GB" dirty="0" smtClean="0"/>
          </a:p>
        </p:txBody>
      </p:sp>
      <p:sp>
        <p:nvSpPr>
          <p:cNvPr id="922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69785136-4949-4AEE-964E-36BC27B218B3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Wireless Networks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73FBA0-822E-4697-8704-91E691862C10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WEP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572000" cy="5105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 smtClean="0"/>
              <a:t>Setup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Access point and client share </a:t>
            </a:r>
            <a:br>
              <a:rPr lang="en-US" dirty="0" smtClean="0"/>
            </a:br>
            <a:r>
              <a:rPr lang="en-US" dirty="0" smtClean="0"/>
              <a:t>40-bit key K</a:t>
            </a:r>
          </a:p>
          <a:p>
            <a:pPr lvl="1">
              <a:lnSpc>
                <a:spcPct val="120000"/>
              </a:lnSpc>
              <a:defRPr/>
            </a:pPr>
            <a:r>
              <a:rPr lang="en-GB" dirty="0"/>
              <a:t>The key never changes during a WEP </a:t>
            </a:r>
            <a:r>
              <a:rPr lang="en-GB" dirty="0" smtClean="0"/>
              <a:t>session</a:t>
            </a:r>
            <a:endParaRPr lang="en-US" dirty="0" smtClean="0"/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Encryption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Compute CRC-32 checksum of </a:t>
            </a:r>
            <a:br>
              <a:rPr lang="en-US" dirty="0" smtClean="0"/>
            </a:br>
            <a:r>
              <a:rPr lang="en-US" dirty="0" smtClean="0"/>
              <a:t>message M (payload of frame)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Pick 24-bit initialization vector V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Using the RC4 stream cipher,</a:t>
            </a:r>
            <a:br>
              <a:rPr lang="en-US" dirty="0" smtClean="0"/>
            </a:br>
            <a:r>
              <a:rPr lang="en-US" dirty="0" smtClean="0"/>
              <a:t>generate key stream S(K,V)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Create ciphertext</a:t>
            </a:r>
            <a:br>
              <a:rPr lang="en-US" dirty="0" smtClean="0"/>
            </a:br>
            <a:r>
              <a:rPr lang="en-US" dirty="0" smtClean="0"/>
              <a:t>    C = (M || </a:t>
            </a:r>
            <a:r>
              <a:rPr lang="en-US" dirty="0" err="1" smtClean="0"/>
              <a:t>crc</a:t>
            </a:r>
            <a:r>
              <a:rPr lang="en-US" dirty="0" smtClean="0"/>
              <a:t>(M)) </a:t>
            </a:r>
            <a:r>
              <a:rPr lang="en-US" dirty="0" smtClean="0">
                <a:sym typeface="Symbol"/>
              </a:rPr>
              <a:t> </a:t>
            </a:r>
            <a:r>
              <a:rPr lang="en-US" dirty="0" smtClean="0"/>
              <a:t>S(K,V)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>
          <a:xfrm>
            <a:off x="5181600" y="1295400"/>
            <a:ext cx="3657600" cy="295155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 smtClean="0"/>
              <a:t>Client authentication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Access point sends unencrypted random challenge to client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Client responds with encrypted challenge</a:t>
            </a:r>
          </a:p>
          <a:p>
            <a:pPr>
              <a:lnSpc>
                <a:spcPct val="120000"/>
              </a:lnSpc>
              <a:defRPr/>
            </a:pPr>
            <a:r>
              <a:rPr lang="en-US" dirty="0"/>
              <a:t>Transmission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Send  V </a:t>
            </a:r>
            <a:r>
              <a:rPr lang="en-US" b="1" dirty="0">
                <a:solidFill>
                  <a:prstClr val="white"/>
                </a:solidFill>
                <a:latin typeface="Symbol" pitchFamily="18" charset="2"/>
              </a:rPr>
              <a:t>|| 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0245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C272C5D-CD6E-42C1-9D69-F9629D621264}" type="datetime1">
              <a:rPr lang="en-US" smtClean="0"/>
              <a:pPr/>
              <a:t>11/1/2010</a:t>
            </a:fld>
            <a:endParaRPr lang="en-GB"/>
          </a:p>
        </p:txBody>
      </p:sp>
      <p:sp>
        <p:nvSpPr>
          <p:cNvPr id="102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Wireless Networks</a:t>
            </a:r>
          </a:p>
        </p:txBody>
      </p:sp>
      <p:sp>
        <p:nvSpPr>
          <p:cNvPr id="102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7FBDA8-8EFA-4705-8336-62C9419F6084}" type="slidenum">
              <a:rPr lang="en-GB" smtClean="0"/>
              <a:pPr/>
              <a:t>9</a:t>
            </a:fld>
            <a:endParaRPr lang="en-GB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5257800" y="4495800"/>
            <a:ext cx="3352801" cy="457200"/>
            <a:chOff x="5257800" y="4495800"/>
            <a:chExt cx="3352801" cy="457200"/>
          </a:xfrm>
        </p:grpSpPr>
        <p:sp>
          <p:nvSpPr>
            <p:cNvPr id="10251" name="Rectangle 7"/>
            <p:cNvSpPr>
              <a:spLocks noChangeArrowheads="1"/>
            </p:cNvSpPr>
            <p:nvPr/>
          </p:nvSpPr>
          <p:spPr bwMode="auto">
            <a:xfrm>
              <a:off x="5257800" y="4495800"/>
              <a:ext cx="2357438" cy="4572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Message</a:t>
              </a:r>
            </a:p>
          </p:txBody>
        </p:sp>
        <p:sp>
          <p:nvSpPr>
            <p:cNvPr id="10252" name="Rectangle 8"/>
            <p:cNvSpPr>
              <a:spLocks noChangeArrowheads="1"/>
            </p:cNvSpPr>
            <p:nvPr/>
          </p:nvSpPr>
          <p:spPr bwMode="auto">
            <a:xfrm>
              <a:off x="7615238" y="4495800"/>
              <a:ext cx="995363" cy="4572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CRC</a:t>
              </a:r>
            </a:p>
          </p:txBody>
        </p:sp>
      </p:grp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5257800" y="5486400"/>
            <a:ext cx="33528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</a:rPr>
              <a:t>Key Stream</a:t>
            </a:r>
          </a:p>
        </p:txBody>
      </p:sp>
      <p:sp>
        <p:nvSpPr>
          <p:cNvPr id="10250" name="TextBox 16"/>
          <p:cNvSpPr txBox="1">
            <a:spLocks noChangeArrowheads="1"/>
          </p:cNvSpPr>
          <p:nvPr/>
        </p:nvSpPr>
        <p:spPr bwMode="auto">
          <a:xfrm>
            <a:off x="6664325" y="4953000"/>
            <a:ext cx="539750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Symbol" pitchFamily="18" charset="2"/>
                <a:sym typeface="Symbol" pitchFamily="18" charset="2"/>
              </a:rPr>
              <a:t></a:t>
            </a:r>
            <a:endParaRPr lang="en-US" sz="3600" dirty="0">
              <a:latin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EBF1D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11070</TotalTime>
  <Words>1392</Words>
  <Application>Microsoft Office PowerPoint</Application>
  <PresentationFormat>On-screen Show (4:3)</PresentationFormat>
  <Paragraphs>296</Paragraphs>
  <Slides>25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Wireless Networks</vt:lpstr>
      <vt:lpstr>Welcome to Wireless</vt:lpstr>
      <vt:lpstr>Types of Wireless Networks</vt:lpstr>
      <vt:lpstr>SSID</vt:lpstr>
      <vt:lpstr>Eavesdropping and Spoofing</vt:lpstr>
      <vt:lpstr>Captive Portal</vt:lpstr>
      <vt:lpstr>Wardriving and Warchalking</vt:lpstr>
      <vt:lpstr>Wired Equivalent Privacy</vt:lpstr>
      <vt:lpstr>WEP Protocol</vt:lpstr>
      <vt:lpstr>Message Modification Attack</vt:lpstr>
      <vt:lpstr>IP Redirection Attack</vt:lpstr>
      <vt:lpstr>Reused Initialization Vectors</vt:lpstr>
      <vt:lpstr>Authentication Spoofing</vt:lpstr>
      <vt:lpstr>DEMO: Wardriving and WEP CRACKING</vt:lpstr>
      <vt:lpstr>Wardriving Tools</vt:lpstr>
      <vt:lpstr>Wardriving Setup</vt:lpstr>
      <vt:lpstr>Slow Attack: WEP Sniffing</vt:lpstr>
      <vt:lpstr>Fast Attack: Packet Injection</vt:lpstr>
      <vt:lpstr>Initialization vector (IV)</vt:lpstr>
      <vt:lpstr>Injection Method</vt:lpstr>
      <vt:lpstr>Reference</vt:lpstr>
      <vt:lpstr>Wi-Fi Protected Access (WPA)</vt:lpstr>
      <vt:lpstr>WPA2</vt:lpstr>
      <vt:lpstr>WPA2 Encryption</vt:lpstr>
      <vt:lpstr>Alternatives and Add-Ons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rt</dc:creator>
  <cp:lastModifiedBy>goodrich</cp:lastModifiedBy>
  <cp:revision>348</cp:revision>
  <dcterms:modified xsi:type="dcterms:W3CDTF">2010-11-08T20:56:30Z</dcterms:modified>
</cp:coreProperties>
</file>