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8" r:id="rId14"/>
    <p:sldId id="269" r:id="rId15"/>
    <p:sldId id="270" r:id="rId16"/>
    <p:sldId id="267" r:id="rId17"/>
    <p:sldId id="271" r:id="rId18"/>
    <p:sldId id="272" r:id="rId19"/>
    <p:sldId id="275" r:id="rId20"/>
    <p:sldId id="276" r:id="rId21"/>
    <p:sldId id="277" r:id="rId22"/>
  </p:sldIdLst>
  <p:sldSz cx="9144000" cy="6858000" type="screen4x3"/>
  <p:notesSz cx="6858000" cy="9144000"/>
  <p:defaultTextStyle>
    <a:defPPr>
      <a:defRPr lang="en-GB"/>
    </a:defPPr>
    <a:lvl1pPr algn="l" defTabSz="457200" rtl="0" eaLnBrk="0" fontAlgn="base" hangingPunct="0">
      <a:lnSpc>
        <a:spcPct val="72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742950" indent="-285750" algn="l" defTabSz="457200" rtl="0" eaLnBrk="0" fontAlgn="base" hangingPunct="0">
      <a:lnSpc>
        <a:spcPct val="72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1143000" indent="-228600" algn="l" defTabSz="457200" rtl="0" eaLnBrk="0" fontAlgn="base" hangingPunct="0">
      <a:lnSpc>
        <a:spcPct val="72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600200" indent="-228600" algn="l" defTabSz="457200" rtl="0" eaLnBrk="0" fontAlgn="base" hangingPunct="0">
      <a:lnSpc>
        <a:spcPct val="72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2057400" indent="-228600" algn="l" defTabSz="457200" rtl="0" eaLnBrk="0" fontAlgn="base" hangingPunct="0">
      <a:lnSpc>
        <a:spcPct val="72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3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7"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2058" name="Text Box 10"/>
          <p:cNvSpPr txBox="1">
            <a:spLocks noChangeArrowheads="1"/>
          </p:cNvSpPr>
          <p:nvPr/>
        </p:nvSpPr>
        <p:spPr bwMode="auto">
          <a:xfrm>
            <a:off x="0" y="0"/>
            <a:ext cx="2965450" cy="460375"/>
          </a:xfrm>
          <a:prstGeom prst="rect">
            <a:avLst/>
          </a:prstGeom>
          <a:noFill/>
          <a:ln w="9525">
            <a:noFill/>
            <a:round/>
            <a:headEnd/>
            <a:tailEnd/>
          </a:ln>
          <a:effectLst/>
        </p:spPr>
        <p:txBody>
          <a:bodyPr wrap="none" anchor="ctr"/>
          <a:lstStyle/>
          <a:p>
            <a:endParaRPr lang="en-US"/>
          </a:p>
        </p:txBody>
      </p:sp>
      <p:sp>
        <p:nvSpPr>
          <p:cNvPr id="2059" name="Text Box 11"/>
          <p:cNvSpPr txBox="1">
            <a:spLocks noChangeArrowheads="1"/>
          </p:cNvSpPr>
          <p:nvPr/>
        </p:nvSpPr>
        <p:spPr bwMode="auto">
          <a:xfrm>
            <a:off x="3884613" y="0"/>
            <a:ext cx="2965450" cy="460375"/>
          </a:xfrm>
          <a:prstGeom prst="rect">
            <a:avLst/>
          </a:prstGeom>
          <a:noFill/>
          <a:ln w="9525">
            <a:noFill/>
            <a:round/>
            <a:headEnd/>
            <a:tailEnd/>
          </a:ln>
          <a:effectLst/>
        </p:spPr>
        <p:txBody>
          <a:bodyPr wrap="none" anchor="ctr"/>
          <a:lstStyle/>
          <a:p>
            <a:endParaRPr lang="en-US"/>
          </a:p>
        </p:txBody>
      </p:sp>
      <p:sp>
        <p:nvSpPr>
          <p:cNvPr id="2060" name="Rectangle 12"/>
          <p:cNvSpPr>
            <a:spLocks noGrp="1" noRot="1" noChangeAspect="1" noChangeArrowheads="1"/>
          </p:cNvSpPr>
          <p:nvPr>
            <p:ph type="sldImg"/>
          </p:nvPr>
        </p:nvSpPr>
        <p:spPr bwMode="auto">
          <a:xfrm>
            <a:off x="1143000" y="685800"/>
            <a:ext cx="4557713" cy="3421063"/>
          </a:xfrm>
          <a:prstGeom prst="rect">
            <a:avLst/>
          </a:prstGeom>
          <a:solidFill>
            <a:srgbClr val="FFFFFF"/>
          </a:solidFill>
          <a:ln w="9360">
            <a:solidFill>
              <a:srgbClr val="000000"/>
            </a:solidFill>
            <a:miter lim="800000"/>
            <a:headEnd/>
            <a:tailEnd/>
          </a:ln>
          <a:effectLst/>
        </p:spPr>
      </p:sp>
      <p:sp>
        <p:nvSpPr>
          <p:cNvPr id="2061" name="Rectangle 13"/>
          <p:cNvSpPr>
            <a:spLocks noGrp="1" noChangeArrowheads="1"/>
          </p:cNvSpPr>
          <p:nvPr>
            <p:ph type="body"/>
          </p:nvPr>
        </p:nvSpPr>
        <p:spPr bwMode="auto">
          <a:xfrm>
            <a:off x="685800" y="4343400"/>
            <a:ext cx="5472113" cy="41068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smtClean="0"/>
          </a:p>
        </p:txBody>
      </p:sp>
      <p:sp>
        <p:nvSpPr>
          <p:cNvPr id="2062" name="Text Box 14"/>
          <p:cNvSpPr txBox="1">
            <a:spLocks noChangeArrowheads="1"/>
          </p:cNvSpPr>
          <p:nvPr/>
        </p:nvSpPr>
        <p:spPr bwMode="auto">
          <a:xfrm>
            <a:off x="0" y="8675688"/>
            <a:ext cx="2965450" cy="460375"/>
          </a:xfrm>
          <a:prstGeom prst="rect">
            <a:avLst/>
          </a:prstGeom>
          <a:noFill/>
          <a:ln w="9525">
            <a:noFill/>
            <a:round/>
            <a:headEnd/>
            <a:tailEnd/>
          </a:ln>
          <a:effectLst/>
        </p:spPr>
        <p:txBody>
          <a:bodyPr wrap="none" anchor="ctr"/>
          <a:lstStyle/>
          <a:p>
            <a:endParaRPr lang="en-US"/>
          </a:p>
        </p:txBody>
      </p:sp>
      <p:sp>
        <p:nvSpPr>
          <p:cNvPr id="2063" name="Rectangle 15"/>
          <p:cNvSpPr>
            <a:spLocks noGrp="1" noChangeArrowheads="1"/>
          </p:cNvSpPr>
          <p:nvPr>
            <p:ph type="sldNum"/>
          </p:nvPr>
        </p:nvSpPr>
        <p:spPr bwMode="auto">
          <a:xfrm>
            <a:off x="3884613" y="8685213"/>
            <a:ext cx="2957512" cy="4429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C51A3F6-953F-46D9-85B5-5E0ADC804086}" type="slidenum">
              <a:rPr lang="en-GB"/>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p:nvPr>
        </p:nvSpPr>
        <p:spPr>
          <a:ln/>
        </p:spPr>
        <p:txBody>
          <a:bodyPr/>
          <a:lstStyle/>
          <a:p>
            <a:fld id="{5CF48E51-0B7A-4782-9054-A4052601B178}" type="slidenum">
              <a:rPr lang="en-GB"/>
              <a:pPr/>
              <a:t>1</a:t>
            </a:fld>
            <a:endParaRPr lang="en-GB"/>
          </a:p>
        </p:txBody>
      </p:sp>
      <p:sp>
        <p:nvSpPr>
          <p:cNvPr id="25601"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59F8C89-858D-44B7-9D01-9D927B0FC259}"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a:solidFill>
                <a:srgbClr val="000000"/>
              </a:solidFill>
            </a:endParaRPr>
          </a:p>
        </p:txBody>
      </p:sp>
      <p:sp>
        <p:nvSpPr>
          <p:cNvPr id="25602" name="Text Box 2"/>
          <p:cNvSpPr txBox="1">
            <a:spLocks noChangeArrowheads="1"/>
          </p:cNvSpPr>
          <p:nvPr/>
        </p:nvSpPr>
        <p:spPr bwMode="auto">
          <a:xfrm>
            <a:off x="1139825"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5603" name="Rectangle 3"/>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62D4840D-4B5B-4B31-9C9B-4A88CE9FBBCA}" type="slidenum">
              <a:rPr lang="en-GB"/>
              <a:pPr/>
              <a:t>10</a:t>
            </a:fld>
            <a:endParaRPr lang="en-GB"/>
          </a:p>
        </p:txBody>
      </p:sp>
      <p:sp>
        <p:nvSpPr>
          <p:cNvPr id="33793"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3794"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0F14FEBE-E995-4FBD-AC00-13804D3C97B1}" type="slidenum">
              <a:rPr lang="en-GB"/>
              <a:pPr/>
              <a:t>11</a:t>
            </a:fld>
            <a:endParaRPr lang="en-GB"/>
          </a:p>
        </p:txBody>
      </p:sp>
      <p:sp>
        <p:nvSpPr>
          <p:cNvPr id="34817"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4818"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FB0D6698-47EF-4124-B8F3-A1D956E03F86}" type="slidenum">
              <a:rPr lang="en-GB"/>
              <a:pPr/>
              <a:t>12</a:t>
            </a:fld>
            <a:endParaRPr lang="en-GB"/>
          </a:p>
        </p:txBody>
      </p:sp>
      <p:sp>
        <p:nvSpPr>
          <p:cNvPr id="35841" name="Text Box 1"/>
          <p:cNvSpPr txBox="1">
            <a:spLocks noChangeArrowheads="1"/>
          </p:cNvSpPr>
          <p:nvPr/>
        </p:nvSpPr>
        <p:spPr bwMode="auto">
          <a:xfrm>
            <a:off x="1143000" y="685800"/>
            <a:ext cx="4560888" cy="342423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5842"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3C81815B-252B-4190-92A7-8E34A7DF949B}" type="slidenum">
              <a:rPr lang="en-GB"/>
              <a:pPr/>
              <a:t>13</a:t>
            </a:fld>
            <a:endParaRPr lang="en-GB"/>
          </a:p>
        </p:txBody>
      </p:sp>
      <p:sp>
        <p:nvSpPr>
          <p:cNvPr id="37889"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7890"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468048A3-7749-4439-920D-50C611E121AA}" type="slidenum">
              <a:rPr lang="en-GB"/>
              <a:pPr/>
              <a:t>14</a:t>
            </a:fld>
            <a:endParaRPr lang="en-GB"/>
          </a:p>
        </p:txBody>
      </p:sp>
      <p:sp>
        <p:nvSpPr>
          <p:cNvPr id="38913"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8914"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36819C28-E5FE-4667-9D0D-E87C58D38B8C}" type="slidenum">
              <a:rPr lang="en-GB"/>
              <a:pPr/>
              <a:t>15</a:t>
            </a:fld>
            <a:endParaRPr lang="en-GB"/>
          </a:p>
        </p:txBody>
      </p:sp>
      <p:sp>
        <p:nvSpPr>
          <p:cNvPr id="39937"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9938"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CAF8F3A8-F143-416B-B9C4-107450633B58}" type="slidenum">
              <a:rPr lang="en-GB"/>
              <a:pPr/>
              <a:t>16</a:t>
            </a:fld>
            <a:endParaRPr lang="en-GB"/>
          </a:p>
        </p:txBody>
      </p:sp>
      <p:sp>
        <p:nvSpPr>
          <p:cNvPr id="36865" name="Text Box 1"/>
          <p:cNvSpPr txBox="1">
            <a:spLocks noChangeArrowheads="1"/>
          </p:cNvSpPr>
          <p:nvPr/>
        </p:nvSpPr>
        <p:spPr bwMode="auto">
          <a:xfrm>
            <a:off x="1143000" y="685800"/>
            <a:ext cx="4560888" cy="342423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6866"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5"/>
          <p:cNvSpPr>
            <a:spLocks noGrp="1" noChangeArrowheads="1"/>
          </p:cNvSpPr>
          <p:nvPr>
            <p:ph type="sldNum"/>
          </p:nvPr>
        </p:nvSpPr>
        <p:spPr>
          <a:ln/>
        </p:spPr>
        <p:txBody>
          <a:bodyPr/>
          <a:lstStyle/>
          <a:p>
            <a:fld id="{FC50A0AF-4C4A-4E12-833F-0B9447315683}" type="slidenum">
              <a:rPr lang="en-GB"/>
              <a:pPr/>
              <a:t>17</a:t>
            </a:fld>
            <a:endParaRPr lang="en-GB"/>
          </a:p>
        </p:txBody>
      </p:sp>
      <p:sp>
        <p:nvSpPr>
          <p:cNvPr id="40961"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A460792-95FE-4361-9478-40EB1B555ED9}"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endParaRPr>
          </a:p>
        </p:txBody>
      </p:sp>
      <p:sp>
        <p:nvSpPr>
          <p:cNvPr id="40962" name="Text Box 2"/>
          <p:cNvSpPr txBox="1">
            <a:spLocks noChangeArrowheads="1"/>
          </p:cNvSpPr>
          <p:nvPr/>
        </p:nvSpPr>
        <p:spPr bwMode="auto">
          <a:xfrm>
            <a:off x="3884613" y="8685213"/>
            <a:ext cx="2965450" cy="450850"/>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C06C03B-51C4-4830-88F3-A2E663A7ABE7}"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z="1200">
              <a:solidFill>
                <a:srgbClr val="000000"/>
              </a:solidFill>
            </a:endParaRPr>
          </a:p>
        </p:txBody>
      </p:sp>
      <p:sp>
        <p:nvSpPr>
          <p:cNvPr id="4096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0964" name="Text Box 4"/>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ea typeface="Bitstream Vera Sans" charset="0"/>
                <a:cs typeface="Bitstream Vera Sans" charset="0"/>
              </a:rPr>
              <a:t>There are 3 main different ways to do DNS cache poisoning. The first relies on redirecting the nameserver of the attacker's domain to the nameserver of the target domain, and then assigning this target nameserver a fake IP address. The second variant relies on redirecting the nameserver of another, unrelated domain to a fake nameserver. The third variant just involves “racing” the real nameserver to give an answer.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5"/>
          <p:cNvSpPr>
            <a:spLocks noGrp="1" noChangeArrowheads="1"/>
          </p:cNvSpPr>
          <p:nvPr>
            <p:ph type="sldNum"/>
          </p:nvPr>
        </p:nvSpPr>
        <p:spPr>
          <a:ln/>
        </p:spPr>
        <p:txBody>
          <a:bodyPr/>
          <a:lstStyle/>
          <a:p>
            <a:fld id="{34094CC4-9B7F-4C1C-8B03-EE504C84D0F7}" type="slidenum">
              <a:rPr lang="en-GB"/>
              <a:pPr/>
              <a:t>18</a:t>
            </a:fld>
            <a:endParaRPr lang="en-GB"/>
          </a:p>
        </p:txBody>
      </p:sp>
      <p:sp>
        <p:nvSpPr>
          <p:cNvPr id="41985"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B45AEBC-4478-46CA-B119-6C6784C00EFE}"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41986" name="Text Box 2"/>
          <p:cNvSpPr txBox="1">
            <a:spLocks noChangeArrowheads="1"/>
          </p:cNvSpPr>
          <p:nvPr/>
        </p:nvSpPr>
        <p:spPr bwMode="auto">
          <a:xfrm>
            <a:off x="3884613" y="8685213"/>
            <a:ext cx="2965450" cy="450850"/>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7C9B7AB-0220-4497-86BE-1D2CF1ED0B3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z="1200">
              <a:solidFill>
                <a:srgbClr val="000000"/>
              </a:solidFill>
            </a:endParaRPr>
          </a:p>
        </p:txBody>
      </p:sp>
      <p:sp>
        <p:nvSpPr>
          <p:cNvPr id="4198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1988" name="Text Box 4"/>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ea typeface="Bitstream Vera Sans" charset="0"/>
                <a:cs typeface="Bitstream Vera Sans" charset="0"/>
              </a:rPr>
              <a:t>There are 3 main different ways to do DNS cache poisoning. The first relies on redirecting the nameserver of the attacker's domain to the nameserver of the target domain, and then assigning this target nameserver a fake IP address. The second variant relies on redirecting the nameserver of another, unrelated domain to a fake nameserver. The third variant just involves “racing” the real nameserver to give an answer.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p:nvPr>
        </p:nvSpPr>
        <p:spPr>
          <a:ln/>
        </p:spPr>
        <p:txBody>
          <a:bodyPr/>
          <a:lstStyle/>
          <a:p>
            <a:fld id="{66563DD0-63EF-4A44-BBDC-1D522DAC6B62}" type="slidenum">
              <a:rPr lang="en-GB"/>
              <a:pPr/>
              <a:t>19</a:t>
            </a:fld>
            <a:endParaRPr lang="en-GB"/>
          </a:p>
        </p:txBody>
      </p:sp>
      <p:sp>
        <p:nvSpPr>
          <p:cNvPr id="45057"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D634828-EDDD-4969-BD01-5C40124A05C5}"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GB" sz="1200">
              <a:solidFill>
                <a:srgbClr val="000000"/>
              </a:solidFill>
            </a:endParaRPr>
          </a:p>
        </p:txBody>
      </p:sp>
      <p:sp>
        <p:nvSpPr>
          <p:cNvPr id="45058" name="Text Box 2"/>
          <p:cNvSpPr txBox="1">
            <a:spLocks noChangeArrowheads="1"/>
          </p:cNvSpPr>
          <p:nvPr/>
        </p:nvSpPr>
        <p:spPr bwMode="auto">
          <a:xfrm>
            <a:off x="1139825"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5059" name="Rectangle 3"/>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5"/>
          <p:cNvSpPr>
            <a:spLocks noGrp="1" noChangeArrowheads="1"/>
          </p:cNvSpPr>
          <p:nvPr>
            <p:ph type="sldNum"/>
          </p:nvPr>
        </p:nvSpPr>
        <p:spPr>
          <a:ln/>
        </p:spPr>
        <p:txBody>
          <a:bodyPr/>
          <a:lstStyle/>
          <a:p>
            <a:fld id="{924C82D3-13FD-4BA7-A893-1C1B88783FC6}" type="slidenum">
              <a:rPr lang="en-GB"/>
              <a:pPr/>
              <a:t>2</a:t>
            </a:fld>
            <a:endParaRPr lang="en-GB"/>
          </a:p>
        </p:txBody>
      </p:sp>
      <p:sp>
        <p:nvSpPr>
          <p:cNvPr id="26625"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57C30CD-8DA3-489D-96D9-9BC2A23C281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endParaRPr>
          </a:p>
        </p:txBody>
      </p:sp>
      <p:sp>
        <p:nvSpPr>
          <p:cNvPr id="26626" name="Text Box 2"/>
          <p:cNvSpPr txBox="1">
            <a:spLocks noChangeArrowheads="1"/>
          </p:cNvSpPr>
          <p:nvPr/>
        </p:nvSpPr>
        <p:spPr bwMode="auto">
          <a:xfrm>
            <a:off x="3884613" y="8685213"/>
            <a:ext cx="2965450" cy="450850"/>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AF591E5-93A7-4A68-ABFF-AD057F0B574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z="1200">
              <a:solidFill>
                <a:srgbClr val="000000"/>
              </a:solidFill>
            </a:endParaRPr>
          </a:p>
        </p:txBody>
      </p:sp>
      <p:sp>
        <p:nvSpPr>
          <p:cNvPr id="2662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6628" name="Rectangle 4"/>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p:nvPr>
        </p:nvSpPr>
        <p:spPr>
          <a:ln/>
        </p:spPr>
        <p:txBody>
          <a:bodyPr/>
          <a:lstStyle/>
          <a:p>
            <a:fld id="{F4E7CD2F-C00D-4D97-B0AC-7CFFE687693F}" type="slidenum">
              <a:rPr lang="en-GB"/>
              <a:pPr/>
              <a:t>20</a:t>
            </a:fld>
            <a:endParaRPr lang="en-GB"/>
          </a:p>
        </p:txBody>
      </p:sp>
      <p:sp>
        <p:nvSpPr>
          <p:cNvPr id="46081"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BB75FEA-AA92-4E25-91FA-46F6195934BF}"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GB" sz="1200">
              <a:solidFill>
                <a:srgbClr val="000000"/>
              </a:solidFill>
            </a:endParaRPr>
          </a:p>
        </p:txBody>
      </p:sp>
      <p:sp>
        <p:nvSpPr>
          <p:cNvPr id="46082" name="Text Box 2"/>
          <p:cNvSpPr txBox="1">
            <a:spLocks noChangeArrowheads="1"/>
          </p:cNvSpPr>
          <p:nvPr/>
        </p:nvSpPr>
        <p:spPr bwMode="auto">
          <a:xfrm>
            <a:off x="1139825"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6083" name="Rectangle 3"/>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9C78C562-8734-4A04-A181-A9876D567DF5}" type="slidenum">
              <a:rPr lang="en-GB"/>
              <a:pPr/>
              <a:t>21</a:t>
            </a:fld>
            <a:endParaRPr lang="en-GB"/>
          </a:p>
        </p:txBody>
      </p:sp>
      <p:sp>
        <p:nvSpPr>
          <p:cNvPr id="47105" name="Text Box 1"/>
          <p:cNvSpPr txBox="1">
            <a:spLocks noChangeArrowheads="1"/>
          </p:cNvSpPr>
          <p:nvPr/>
        </p:nvSpPr>
        <p:spPr bwMode="auto">
          <a:xfrm>
            <a:off x="1143000" y="685800"/>
            <a:ext cx="4562475" cy="34258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7106"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5"/>
          <p:cNvSpPr>
            <a:spLocks noGrp="1" noChangeArrowheads="1"/>
          </p:cNvSpPr>
          <p:nvPr>
            <p:ph type="sldNum"/>
          </p:nvPr>
        </p:nvSpPr>
        <p:spPr>
          <a:ln/>
        </p:spPr>
        <p:txBody>
          <a:bodyPr/>
          <a:lstStyle/>
          <a:p>
            <a:fld id="{924C82D3-13FD-4BA7-A893-1C1B88783FC6}" type="slidenum">
              <a:rPr lang="en-GB"/>
              <a:pPr/>
              <a:t>3</a:t>
            </a:fld>
            <a:endParaRPr lang="en-GB"/>
          </a:p>
        </p:txBody>
      </p:sp>
      <p:sp>
        <p:nvSpPr>
          <p:cNvPr id="26625"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57C30CD-8DA3-489D-96D9-9BC2A23C281D}"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endParaRPr>
          </a:p>
        </p:txBody>
      </p:sp>
      <p:sp>
        <p:nvSpPr>
          <p:cNvPr id="26626" name="Text Box 2"/>
          <p:cNvSpPr txBox="1">
            <a:spLocks noChangeArrowheads="1"/>
          </p:cNvSpPr>
          <p:nvPr/>
        </p:nvSpPr>
        <p:spPr bwMode="auto">
          <a:xfrm>
            <a:off x="3884613" y="8685213"/>
            <a:ext cx="2965450" cy="450850"/>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AF591E5-93A7-4A68-ABFF-AD057F0B5740}"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GB" sz="1200">
              <a:solidFill>
                <a:srgbClr val="000000"/>
              </a:solidFill>
            </a:endParaRPr>
          </a:p>
        </p:txBody>
      </p:sp>
      <p:sp>
        <p:nvSpPr>
          <p:cNvPr id="2662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6628" name="Rectangle 4"/>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6998F76C-1B81-4CC6-8653-43CEC541C321}" type="slidenum">
              <a:rPr lang="en-GB"/>
              <a:pPr/>
              <a:t>4</a:t>
            </a:fld>
            <a:endParaRPr lang="en-GB"/>
          </a:p>
        </p:txBody>
      </p:sp>
      <p:sp>
        <p:nvSpPr>
          <p:cNvPr id="27649"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7650"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3D1944A8-5B0C-498F-8D07-A9F1EFC0F678}" type="slidenum">
              <a:rPr lang="en-GB"/>
              <a:pPr/>
              <a:t>5</a:t>
            </a:fld>
            <a:endParaRPr lang="en-GB"/>
          </a:p>
        </p:txBody>
      </p:sp>
      <p:sp>
        <p:nvSpPr>
          <p:cNvPr id="28673"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8674"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5"/>
          <p:cNvSpPr>
            <a:spLocks noGrp="1" noChangeArrowheads="1"/>
          </p:cNvSpPr>
          <p:nvPr>
            <p:ph type="sldNum"/>
          </p:nvPr>
        </p:nvSpPr>
        <p:spPr>
          <a:ln/>
        </p:spPr>
        <p:txBody>
          <a:bodyPr/>
          <a:lstStyle/>
          <a:p>
            <a:fld id="{835C0DB3-D9A7-4BB0-8C2E-B6C3CFF9BD99}" type="slidenum">
              <a:rPr lang="en-GB"/>
              <a:pPr/>
              <a:t>6</a:t>
            </a:fld>
            <a:endParaRPr lang="en-GB"/>
          </a:p>
        </p:txBody>
      </p:sp>
      <p:sp>
        <p:nvSpPr>
          <p:cNvPr id="29697" name="Text Box 1"/>
          <p:cNvSpPr txBox="1">
            <a:spLocks noChangeArrowheads="1"/>
          </p:cNvSpPr>
          <p:nvPr/>
        </p:nvSpPr>
        <p:spPr bwMode="auto">
          <a:xfrm>
            <a:off x="3884613" y="8685213"/>
            <a:ext cx="2963862" cy="449262"/>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EE2BCCA-9B4E-43D0-AD4D-1A0EA1C3448B}"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endParaRPr>
          </a:p>
        </p:txBody>
      </p:sp>
      <p:sp>
        <p:nvSpPr>
          <p:cNvPr id="29698" name="Text Box 2"/>
          <p:cNvSpPr txBox="1">
            <a:spLocks noChangeArrowheads="1"/>
          </p:cNvSpPr>
          <p:nvPr/>
        </p:nvSpPr>
        <p:spPr bwMode="auto">
          <a:xfrm>
            <a:off x="3884613" y="8685213"/>
            <a:ext cx="2965450" cy="450850"/>
          </a:xfrm>
          <a:prstGeom prst="rect">
            <a:avLst/>
          </a:prstGeom>
          <a:noFill/>
          <a:ln w="9525">
            <a:noFill/>
            <a:round/>
            <a:headEnd/>
            <a:tailEnd/>
          </a:ln>
          <a:effectLst/>
        </p:spPr>
        <p:txBody>
          <a:bodyPr lIns="90000" tIns="46800" rIns="90000" bIns="46800" anchor="b"/>
          <a:lstStyle/>
          <a:p>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C11C998-3E57-4743-9A50-EB0C4EC94866}" type="slidenum">
              <a:rPr lang="en-GB" sz="1200">
                <a:solidFill>
                  <a:srgbClr val="000000"/>
                </a:solidFill>
              </a:rPr>
              <a: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GB" sz="1200">
              <a:solidFill>
                <a:srgbClr val="000000"/>
              </a:solidFill>
            </a:endParaRPr>
          </a:p>
        </p:txBody>
      </p:sp>
      <p:sp>
        <p:nvSpPr>
          <p:cNvPr id="29699"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0" name="Rectangle 4"/>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DC6FF279-0DB8-4652-BECE-FFC3504CF5CE}" type="slidenum">
              <a:rPr lang="en-GB"/>
              <a:pPr/>
              <a:t>7</a:t>
            </a:fld>
            <a:endParaRPr lang="en-GB"/>
          </a:p>
        </p:txBody>
      </p:sp>
      <p:sp>
        <p:nvSpPr>
          <p:cNvPr id="30721" name="Text Box 1"/>
          <p:cNvSpPr txBox="1">
            <a:spLocks noChangeArrowheads="1"/>
          </p:cNvSpPr>
          <p:nvPr/>
        </p:nvSpPr>
        <p:spPr bwMode="auto">
          <a:xfrm>
            <a:off x="1143000" y="685800"/>
            <a:ext cx="4560888" cy="342423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0722"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96B4D61E-063E-437B-A941-41D4A8A832E3}" type="slidenum">
              <a:rPr lang="en-GB"/>
              <a:pPr/>
              <a:t>8</a:t>
            </a:fld>
            <a:endParaRPr lang="en-GB"/>
          </a:p>
        </p:txBody>
      </p:sp>
      <p:sp>
        <p:nvSpPr>
          <p:cNvPr id="31745"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1746"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5"/>
          <p:cNvSpPr>
            <a:spLocks noGrp="1" noChangeArrowheads="1"/>
          </p:cNvSpPr>
          <p:nvPr>
            <p:ph type="sldNum"/>
          </p:nvPr>
        </p:nvSpPr>
        <p:spPr>
          <a:ln/>
        </p:spPr>
        <p:txBody>
          <a:bodyPr/>
          <a:lstStyle/>
          <a:p>
            <a:fld id="{9E823DDC-7741-4A36-8489-AF3F10E6BD36}" type="slidenum">
              <a:rPr lang="en-GB"/>
              <a:pPr/>
              <a:t>9</a:t>
            </a:fld>
            <a:endParaRPr lang="en-GB"/>
          </a:p>
        </p:txBody>
      </p:sp>
      <p:sp>
        <p:nvSpPr>
          <p:cNvPr id="32769" name="Text Box 1"/>
          <p:cNvSpPr txBox="1">
            <a:spLocks noChangeArrowheads="1"/>
          </p:cNvSpPr>
          <p:nvPr/>
        </p:nvSpPr>
        <p:spPr bwMode="auto">
          <a:xfrm>
            <a:off x="1143000" y="685800"/>
            <a:ext cx="4564063" cy="3427413"/>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2770" name="Rectangle 2"/>
          <p:cNvSpPr txBox="1">
            <a:spLocks noGrp="1" noChangeArrowheads="1"/>
          </p:cNvSpPr>
          <p:nvPr>
            <p:ph type="body"/>
          </p:nvPr>
        </p:nvSpPr>
        <p:spPr bwMode="auto">
          <a:xfrm>
            <a:off x="685800" y="4343400"/>
            <a:ext cx="5473700" cy="4202113"/>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fld id="{34AF3E05-6FBC-43C6-BDCE-9F192B4DA083}" type="datetime1">
              <a:rPr lang="en-US" smtClean="0"/>
              <a:pPr/>
              <a:t>11/9/2010</a:t>
            </a:fld>
            <a:endParaRPr lang="en-US"/>
          </a:p>
        </p:txBody>
      </p:sp>
      <p:sp>
        <p:nvSpPr>
          <p:cNvPr id="5" name="Footer Placeholder 4"/>
          <p:cNvSpPr>
            <a:spLocks noGrp="1"/>
          </p:cNvSpPr>
          <p:nvPr>
            <p:ph type="ftr" idx="11"/>
          </p:nvPr>
        </p:nvSpPr>
        <p:spPr/>
        <p:txBody>
          <a:bodyPr/>
          <a:lstStyle>
            <a:lvl1pPr>
              <a:defRPr/>
            </a:lvl1pPr>
          </a:lstStyle>
          <a:p>
            <a:r>
              <a:rPr lang="en-US" smtClean="0"/>
              <a:t>Networks: Application Layer</a:t>
            </a:r>
            <a:endParaRPr lang="en-US"/>
          </a:p>
        </p:txBody>
      </p:sp>
      <p:sp>
        <p:nvSpPr>
          <p:cNvPr id="6" name="Slide Number Placeholder 5"/>
          <p:cNvSpPr>
            <a:spLocks noGrp="1"/>
          </p:cNvSpPr>
          <p:nvPr>
            <p:ph type="sldNum" idx="12"/>
          </p:nvPr>
        </p:nvSpPr>
        <p:spPr/>
        <p:txBody>
          <a:bodyPr/>
          <a:lstStyle>
            <a:lvl1pPr>
              <a:defRPr/>
            </a:lvl1pPr>
          </a:lstStyle>
          <a:p>
            <a:fld id="{FD66B2B7-042E-4C02-9840-84040FE4EC8F}"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55812" cy="5845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5038"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C21CC65C-2959-47BC-A066-85E1ECA005BA}" type="datetime1">
              <a:rPr lang="en-US" smtClean="0"/>
              <a:pPr/>
              <a:t>11/9/2010</a:t>
            </a:fld>
            <a:endParaRPr lang="en-US"/>
          </a:p>
        </p:txBody>
      </p:sp>
      <p:sp>
        <p:nvSpPr>
          <p:cNvPr id="5" name="Footer Placeholder 4"/>
          <p:cNvSpPr>
            <a:spLocks noGrp="1"/>
          </p:cNvSpPr>
          <p:nvPr>
            <p:ph type="ftr" idx="11"/>
          </p:nvPr>
        </p:nvSpPr>
        <p:spPr/>
        <p:txBody>
          <a:bodyPr/>
          <a:lstStyle>
            <a:lvl1pPr>
              <a:defRPr/>
            </a:lvl1pPr>
          </a:lstStyle>
          <a:p>
            <a:r>
              <a:rPr lang="en-US" smtClean="0"/>
              <a:t>Networks: Application Layer</a:t>
            </a:r>
            <a:endParaRPr lang="en-US"/>
          </a:p>
        </p:txBody>
      </p:sp>
      <p:sp>
        <p:nvSpPr>
          <p:cNvPr id="6" name="Slide Number Placeholder 5"/>
          <p:cNvSpPr>
            <a:spLocks noGrp="1"/>
          </p:cNvSpPr>
          <p:nvPr>
            <p:ph type="sldNum" idx="12"/>
          </p:nvPr>
        </p:nvSpPr>
        <p:spPr/>
        <p:txBody>
          <a:bodyPr/>
          <a:lstStyle>
            <a:lvl1pPr>
              <a:defRPr/>
            </a:lvl1pPr>
          </a:lstStyle>
          <a:p>
            <a:fld id="{C6649860-9B77-4509-B324-B6709A880EB1}"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fld id="{B72EC6B1-EC23-4641-8A9D-E9BE61311F2C}" type="datetime1">
              <a:rPr lang="en-US" smtClean="0"/>
              <a:pPr/>
              <a:t>11/9/2010</a:t>
            </a:fld>
            <a:endParaRPr lang="en-US"/>
          </a:p>
        </p:txBody>
      </p:sp>
      <p:sp>
        <p:nvSpPr>
          <p:cNvPr id="5" name="Footer Placeholder 4"/>
          <p:cNvSpPr>
            <a:spLocks noGrp="1"/>
          </p:cNvSpPr>
          <p:nvPr>
            <p:ph type="ftr" idx="11"/>
          </p:nvPr>
        </p:nvSpPr>
        <p:spPr/>
        <p:txBody>
          <a:bodyPr/>
          <a:lstStyle>
            <a:lvl1pPr>
              <a:defRPr/>
            </a:lvl1pPr>
          </a:lstStyle>
          <a:p>
            <a:r>
              <a:rPr lang="en-US" smtClean="0"/>
              <a:t>Networks: Application Layer</a:t>
            </a:r>
            <a:endParaRPr lang="en-US"/>
          </a:p>
        </p:txBody>
      </p:sp>
      <p:sp>
        <p:nvSpPr>
          <p:cNvPr id="6" name="Slide Number Placeholder 5"/>
          <p:cNvSpPr>
            <a:spLocks noGrp="1"/>
          </p:cNvSpPr>
          <p:nvPr>
            <p:ph type="sldNum" idx="12"/>
          </p:nvPr>
        </p:nvSpPr>
        <p:spPr/>
        <p:txBody>
          <a:bodyPr/>
          <a:lstStyle>
            <a:lvl1pPr>
              <a:defRPr/>
            </a:lvl1pPr>
          </a:lstStyle>
          <a:p>
            <a:fld id="{E9883CDF-D3BE-47C6-B298-F48B46EF195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fld id="{8E6D9D00-4290-4053-A77D-506D8C687EA1}" type="datetime1">
              <a:rPr lang="en-US" smtClean="0"/>
              <a:pPr/>
              <a:t>11/9/2010</a:t>
            </a:fld>
            <a:endParaRPr lang="en-US"/>
          </a:p>
        </p:txBody>
      </p:sp>
      <p:sp>
        <p:nvSpPr>
          <p:cNvPr id="6" name="Footer Placeholder 5"/>
          <p:cNvSpPr>
            <a:spLocks noGrp="1"/>
          </p:cNvSpPr>
          <p:nvPr>
            <p:ph type="ftr" idx="11"/>
          </p:nvPr>
        </p:nvSpPr>
        <p:spPr/>
        <p:txBody>
          <a:bodyPr/>
          <a:lstStyle>
            <a:lvl1pPr>
              <a:defRPr/>
            </a:lvl1pPr>
          </a:lstStyle>
          <a:p>
            <a:r>
              <a:rPr lang="en-US" smtClean="0"/>
              <a:t>Networks: Application Layer</a:t>
            </a:r>
            <a:endParaRPr lang="en-US"/>
          </a:p>
        </p:txBody>
      </p:sp>
      <p:sp>
        <p:nvSpPr>
          <p:cNvPr id="7" name="Slide Number Placeholder 6"/>
          <p:cNvSpPr>
            <a:spLocks noGrp="1"/>
          </p:cNvSpPr>
          <p:nvPr>
            <p:ph type="sldNum" idx="12"/>
          </p:nvPr>
        </p:nvSpPr>
        <p:spPr/>
        <p:txBody>
          <a:bodyPr/>
          <a:lstStyle>
            <a:lvl1pPr>
              <a:defRPr/>
            </a:lvl1pPr>
          </a:lstStyle>
          <a:p>
            <a:fld id="{76AB6972-E6BA-43FF-AB34-3B31E28633D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fld id="{6B8F206A-8DB1-4607-97EE-35EEB4AE6F52}" type="datetime1">
              <a:rPr lang="en-US" smtClean="0"/>
              <a:pPr/>
              <a:t>11/9/2010</a:t>
            </a:fld>
            <a:endParaRPr lang="en-US"/>
          </a:p>
        </p:txBody>
      </p:sp>
      <p:sp>
        <p:nvSpPr>
          <p:cNvPr id="8" name="Footer Placeholder 7"/>
          <p:cNvSpPr>
            <a:spLocks noGrp="1"/>
          </p:cNvSpPr>
          <p:nvPr>
            <p:ph type="ftr" idx="11"/>
          </p:nvPr>
        </p:nvSpPr>
        <p:spPr/>
        <p:txBody>
          <a:bodyPr/>
          <a:lstStyle>
            <a:lvl1pPr>
              <a:defRPr/>
            </a:lvl1pPr>
          </a:lstStyle>
          <a:p>
            <a:r>
              <a:rPr lang="en-US" smtClean="0"/>
              <a:t>Networks: Application Layer</a:t>
            </a:r>
            <a:endParaRPr lang="en-US"/>
          </a:p>
        </p:txBody>
      </p:sp>
      <p:sp>
        <p:nvSpPr>
          <p:cNvPr id="9" name="Slide Number Placeholder 8"/>
          <p:cNvSpPr>
            <a:spLocks noGrp="1"/>
          </p:cNvSpPr>
          <p:nvPr>
            <p:ph type="sldNum" idx="12"/>
          </p:nvPr>
        </p:nvSpPr>
        <p:spPr/>
        <p:txBody>
          <a:bodyPr/>
          <a:lstStyle>
            <a:lvl1pPr>
              <a:defRPr/>
            </a:lvl1pPr>
          </a:lstStyle>
          <a:p>
            <a:fld id="{00887EC4-69B7-467F-9336-74CE5366973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fld id="{2E469823-34B5-4D77-8286-54CBC1AD3578}" type="datetime1">
              <a:rPr lang="en-US" smtClean="0"/>
              <a:pPr/>
              <a:t>11/9/2010</a:t>
            </a:fld>
            <a:endParaRPr lang="en-US"/>
          </a:p>
        </p:txBody>
      </p:sp>
      <p:sp>
        <p:nvSpPr>
          <p:cNvPr id="4" name="Footer Placeholder 3"/>
          <p:cNvSpPr>
            <a:spLocks noGrp="1"/>
          </p:cNvSpPr>
          <p:nvPr>
            <p:ph type="ftr" idx="11"/>
          </p:nvPr>
        </p:nvSpPr>
        <p:spPr/>
        <p:txBody>
          <a:bodyPr/>
          <a:lstStyle>
            <a:lvl1pPr>
              <a:defRPr/>
            </a:lvl1pPr>
          </a:lstStyle>
          <a:p>
            <a:r>
              <a:rPr lang="en-US" smtClean="0"/>
              <a:t>Networks: Application Layer</a:t>
            </a:r>
            <a:endParaRPr lang="en-US"/>
          </a:p>
        </p:txBody>
      </p:sp>
      <p:sp>
        <p:nvSpPr>
          <p:cNvPr id="5" name="Slide Number Placeholder 4"/>
          <p:cNvSpPr>
            <a:spLocks noGrp="1"/>
          </p:cNvSpPr>
          <p:nvPr>
            <p:ph type="sldNum" idx="12"/>
          </p:nvPr>
        </p:nvSpPr>
        <p:spPr/>
        <p:txBody>
          <a:bodyPr/>
          <a:lstStyle>
            <a:lvl1pPr>
              <a:defRPr/>
            </a:lvl1pPr>
          </a:lstStyle>
          <a:p>
            <a:fld id="{A4156795-D684-443B-8B84-1D34B2FBF2C5}"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idx="10"/>
          </p:nvPr>
        </p:nvSpPr>
        <p:spPr/>
        <p:txBody>
          <a:bodyPr/>
          <a:lstStyle/>
          <a:p>
            <a:fld id="{3EC3FE7F-0A5C-47E2-8C62-A03BB98F1765}" type="datetime1">
              <a:rPr lang="en-US" smtClean="0"/>
              <a:pPr/>
              <a:t>11/9/2010</a:t>
            </a:fld>
            <a:endParaRPr lang="en-US"/>
          </a:p>
        </p:txBody>
      </p:sp>
      <p:sp>
        <p:nvSpPr>
          <p:cNvPr id="9" name="Slide Number Placeholder 8"/>
          <p:cNvSpPr>
            <a:spLocks noGrp="1"/>
          </p:cNvSpPr>
          <p:nvPr>
            <p:ph type="sldNum" idx="11"/>
          </p:nvPr>
        </p:nvSpPr>
        <p:spPr/>
        <p:txBody>
          <a:bodyPr/>
          <a:lstStyle/>
          <a:p>
            <a:fld id="{528F811F-C213-4B58-A80F-183CFF58F550}" type="slidenum">
              <a:rPr lang="en-GB" smtClean="0"/>
              <a:pPr/>
              <a:t>‹#›</a:t>
            </a:fld>
            <a:endParaRPr lang="en-GB"/>
          </a:p>
        </p:txBody>
      </p:sp>
      <p:sp>
        <p:nvSpPr>
          <p:cNvPr id="10" name="Footer Placeholder 9"/>
          <p:cNvSpPr>
            <a:spLocks noGrp="1"/>
          </p:cNvSpPr>
          <p:nvPr>
            <p:ph type="ftr" idx="12"/>
          </p:nvPr>
        </p:nvSpPr>
        <p:spPr/>
        <p:txBody>
          <a:bodyPr/>
          <a:lstStyle/>
          <a:p>
            <a:r>
              <a:rPr lang="en-US" smtClean="0"/>
              <a:t>Networks: Application Layer</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3250" cy="11366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3250" cy="4519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356350"/>
            <a:ext cx="2127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mn-lt"/>
              </a:defRPr>
            </a:lvl1pPr>
          </a:lstStyle>
          <a:p>
            <a:fld id="{3EC3FE7F-0A5C-47E2-8C62-A03BB98F1765}" type="datetime1">
              <a:rPr lang="en-US" smtClean="0"/>
              <a:pPr/>
              <a:t>11/9/2010</a:t>
            </a:fld>
            <a:endParaRPr lang="en-US"/>
          </a:p>
        </p:txBody>
      </p:sp>
      <p:sp>
        <p:nvSpPr>
          <p:cNvPr id="1028" name="Rectangle 4"/>
          <p:cNvSpPr>
            <a:spLocks noGrp="1" noChangeArrowheads="1"/>
          </p:cNvSpPr>
          <p:nvPr>
            <p:ph type="ftr"/>
          </p:nvPr>
        </p:nvSpPr>
        <p:spPr bwMode="auto">
          <a:xfrm>
            <a:off x="3124200" y="6356350"/>
            <a:ext cx="2889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mn-lt"/>
              </a:defRPr>
            </a:lvl1pPr>
          </a:lstStyle>
          <a:p>
            <a:r>
              <a:rPr lang="en-US" smtClean="0"/>
              <a:t>Networks: Application Layer</a:t>
            </a:r>
            <a:endParaRPr lang="en-US"/>
          </a:p>
        </p:txBody>
      </p:sp>
      <p:sp>
        <p:nvSpPr>
          <p:cNvPr id="1029" name="Rectangle 5"/>
          <p:cNvSpPr>
            <a:spLocks noGrp="1" noChangeArrowheads="1"/>
          </p:cNvSpPr>
          <p:nvPr>
            <p:ph type="sldNum"/>
          </p:nvPr>
        </p:nvSpPr>
        <p:spPr bwMode="auto">
          <a:xfrm>
            <a:off x="6553200" y="6356350"/>
            <a:ext cx="2127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FFFFF"/>
                </a:solidFill>
                <a:latin typeface="+mn-lt"/>
              </a:defRPr>
            </a:lvl1pPr>
          </a:lstStyle>
          <a:p>
            <a:fld id="{528F811F-C213-4B58-A80F-183CFF58F55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FFFFFF"/>
          </a:solidFill>
          <a:latin typeface="Calibri" pitchFamily="32" charset="0"/>
          <a:cs typeface="Arial Unicode M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FFFFFF"/>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28800" y="2957513"/>
            <a:ext cx="6781800" cy="2011362"/>
          </a:xfrm>
          <a:prstGeom prst="rect">
            <a:avLst/>
          </a:prstGeom>
          <a:noFill/>
          <a:ln w="9525">
            <a:noFill/>
            <a:round/>
            <a:headEnd/>
            <a:tailEnd/>
          </a:ln>
          <a:effectLst/>
        </p:spPr>
        <p:txBody>
          <a:bodyPr lIns="0" tIns="0" rIns="0" bIns="0" anchor="ctr"/>
          <a:lstStyle/>
          <a:p>
            <a:pPr algn="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rgbClr val="FFFFFF"/>
                </a:solidFill>
                <a:latin typeface="Calibri" pitchFamily="32" charset="0"/>
              </a:rPr>
              <a:t>Computer Networks: </a:t>
            </a:r>
          </a:p>
          <a:p>
            <a:pPr algn="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smtClean="0">
                <a:solidFill>
                  <a:srgbClr val="FFFFFF"/>
                </a:solidFill>
                <a:latin typeface="Calibri" pitchFamily="32" charset="0"/>
              </a:rPr>
              <a:t>Domain </a:t>
            </a:r>
            <a:r>
              <a:rPr lang="en-GB" sz="4400" dirty="0">
                <a:solidFill>
                  <a:srgbClr val="FFFFFF"/>
                </a:solidFill>
                <a:latin typeface="Calibri" pitchFamily="32" charset="0"/>
              </a:rPr>
              <a:t>Name System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3050"/>
            <a:ext cx="8229600" cy="11461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Iterative Name Resolution</a:t>
            </a:r>
          </a:p>
        </p:txBody>
      </p:sp>
      <p:grpSp>
        <p:nvGrpSpPr>
          <p:cNvPr id="11269" name="Group 5"/>
          <p:cNvGrpSpPr>
            <a:grpSpLocks/>
          </p:cNvGrpSpPr>
          <p:nvPr/>
        </p:nvGrpSpPr>
        <p:grpSpPr bwMode="auto">
          <a:xfrm>
            <a:off x="457200" y="3657600"/>
            <a:ext cx="3054350" cy="1987550"/>
            <a:chOff x="288" y="2304"/>
            <a:chExt cx="1924" cy="1252"/>
          </a:xfrm>
        </p:grpSpPr>
        <p:sp>
          <p:nvSpPr>
            <p:cNvPr id="11270" name="AutoShape 6"/>
            <p:cNvSpPr>
              <a:spLocks noChangeArrowheads="1"/>
            </p:cNvSpPr>
            <p:nvPr/>
          </p:nvSpPr>
          <p:spPr bwMode="auto">
            <a:xfrm>
              <a:off x="288" y="2304"/>
              <a:ext cx="1925" cy="1253"/>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Name Server</a:t>
              </a:r>
            </a:p>
          </p:txBody>
        </p:sp>
        <p:sp>
          <p:nvSpPr>
            <p:cNvPr id="11271" name="Rectangle 7"/>
            <p:cNvSpPr>
              <a:spLocks noChangeArrowheads="1"/>
            </p:cNvSpPr>
            <p:nvPr/>
          </p:nvSpPr>
          <p:spPr bwMode="auto">
            <a:xfrm>
              <a:off x="380" y="2629"/>
              <a:ext cx="779" cy="371"/>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1272" name="AutoShape 8"/>
            <p:cNvSpPr>
              <a:spLocks noChangeArrowheads="1"/>
            </p:cNvSpPr>
            <p:nvPr/>
          </p:nvSpPr>
          <p:spPr bwMode="auto">
            <a:xfrm>
              <a:off x="1434" y="2629"/>
              <a:ext cx="64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1273" name="AutoShape 9"/>
            <p:cNvSpPr>
              <a:spLocks noChangeArrowheads="1"/>
            </p:cNvSpPr>
            <p:nvPr/>
          </p:nvSpPr>
          <p:spPr bwMode="auto">
            <a:xfrm>
              <a:off x="1514" y="3186"/>
              <a:ext cx="482" cy="324"/>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1274" name="AutoShape 10"/>
            <p:cNvCxnSpPr>
              <a:cxnSpLocks noChangeShapeType="1"/>
              <a:stCxn id="11272" idx="2"/>
              <a:endCxn id="11273" idx="0"/>
            </p:cNvCxnSpPr>
            <p:nvPr/>
          </p:nvCxnSpPr>
          <p:spPr bwMode="auto">
            <a:xfrm>
              <a:off x="1755" y="3000"/>
              <a:ext cx="1" cy="2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1275" name="Group 11"/>
          <p:cNvGrpSpPr>
            <a:grpSpLocks/>
          </p:cNvGrpSpPr>
          <p:nvPr/>
        </p:nvGrpSpPr>
        <p:grpSpPr bwMode="auto">
          <a:xfrm>
            <a:off x="5208588" y="4556125"/>
            <a:ext cx="1712912" cy="1987550"/>
            <a:chOff x="3281" y="2870"/>
            <a:chExt cx="1079" cy="1252"/>
          </a:xfrm>
        </p:grpSpPr>
        <p:sp>
          <p:nvSpPr>
            <p:cNvPr id="11276" name="AutoShape 12"/>
            <p:cNvSpPr>
              <a:spLocks noChangeArrowheads="1"/>
            </p:cNvSpPr>
            <p:nvPr/>
          </p:nvSpPr>
          <p:spPr bwMode="auto">
            <a:xfrm>
              <a:off x="3281" y="2870"/>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google.com</a:t>
              </a:r>
            </a:p>
          </p:txBody>
        </p:sp>
        <p:sp>
          <p:nvSpPr>
            <p:cNvPr id="11277" name="AutoShape 13"/>
            <p:cNvSpPr>
              <a:spLocks noChangeArrowheads="1"/>
            </p:cNvSpPr>
            <p:nvPr/>
          </p:nvSpPr>
          <p:spPr bwMode="auto">
            <a:xfrm>
              <a:off x="3492" y="3148"/>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1278" name="AutoShape 14"/>
            <p:cNvSpPr>
              <a:spLocks noChangeArrowheads="1"/>
            </p:cNvSpPr>
            <p:nvPr/>
          </p:nvSpPr>
          <p:spPr bwMode="auto">
            <a:xfrm>
              <a:off x="3575" y="3705"/>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1279" name="AutoShape 15"/>
            <p:cNvCxnSpPr>
              <a:cxnSpLocks noChangeShapeType="1"/>
            </p:cNvCxnSpPr>
            <p:nvPr/>
          </p:nvCxnSpPr>
          <p:spPr bwMode="auto">
            <a:xfrm flipH="1">
              <a:off x="3819" y="3520"/>
              <a:ext cx="1" cy="186"/>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1280" name="Group 16"/>
          <p:cNvGrpSpPr>
            <a:grpSpLocks/>
          </p:cNvGrpSpPr>
          <p:nvPr/>
        </p:nvGrpSpPr>
        <p:grpSpPr bwMode="auto">
          <a:xfrm>
            <a:off x="6978650" y="3268663"/>
            <a:ext cx="1697038" cy="1987550"/>
            <a:chOff x="4396" y="2059"/>
            <a:chExt cx="1069" cy="1252"/>
          </a:xfrm>
        </p:grpSpPr>
        <p:sp>
          <p:nvSpPr>
            <p:cNvPr id="11281" name="AutoShape 17"/>
            <p:cNvSpPr>
              <a:spLocks noChangeArrowheads="1"/>
            </p:cNvSpPr>
            <p:nvPr/>
          </p:nvSpPr>
          <p:spPr bwMode="auto">
            <a:xfrm>
              <a:off x="4396" y="2059"/>
              <a:ext cx="107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.com</a:t>
              </a:r>
            </a:p>
          </p:txBody>
        </p:sp>
        <p:sp>
          <p:nvSpPr>
            <p:cNvPr id="11282" name="AutoShape 18"/>
            <p:cNvSpPr>
              <a:spLocks noChangeArrowheads="1"/>
            </p:cNvSpPr>
            <p:nvPr/>
          </p:nvSpPr>
          <p:spPr bwMode="auto">
            <a:xfrm>
              <a:off x="4605" y="2337"/>
              <a:ext cx="65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1283" name="AutoShape 19"/>
            <p:cNvSpPr>
              <a:spLocks noChangeArrowheads="1"/>
            </p:cNvSpPr>
            <p:nvPr/>
          </p:nvSpPr>
          <p:spPr bwMode="auto">
            <a:xfrm>
              <a:off x="4686" y="2894"/>
              <a:ext cx="489"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1284" name="AutoShape 20"/>
            <p:cNvCxnSpPr>
              <a:cxnSpLocks noChangeShapeType="1"/>
            </p:cNvCxnSpPr>
            <p:nvPr/>
          </p:nvCxnSpPr>
          <p:spPr bwMode="auto">
            <a:xfrm flipH="1">
              <a:off x="4929" y="2709"/>
              <a:ext cx="1" cy="1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cxnSp>
        <p:nvCxnSpPr>
          <p:cNvPr id="11285" name="AutoShape 21"/>
          <p:cNvCxnSpPr>
            <a:cxnSpLocks noChangeShapeType="1"/>
            <a:stCxn id="0" idx="3"/>
            <a:endCxn id="0" idx="1"/>
          </p:cNvCxnSpPr>
          <p:nvPr/>
        </p:nvCxnSpPr>
        <p:spPr bwMode="auto">
          <a:xfrm flipV="1">
            <a:off x="3513138" y="2205038"/>
            <a:ext cx="3460750" cy="2446337"/>
          </a:xfrm>
          <a:prstGeom prst="curvedConnector3">
            <a:avLst>
              <a:gd name="adj1" fmla="val 50000"/>
            </a:avLst>
          </a:prstGeom>
          <a:noFill/>
          <a:ln w="25560">
            <a:solidFill>
              <a:srgbClr val="F79646"/>
            </a:solidFill>
            <a:miter lim="800000"/>
            <a:headEnd type="triangle" w="med" len="med"/>
            <a:tailEnd type="triangle" w="med" len="med"/>
          </a:ln>
          <a:effectLst>
            <a:outerShdw dist="109865" dir="634411" algn="ctr" rotWithShape="0">
              <a:srgbClr val="000000">
                <a:alpha val="38034"/>
              </a:srgbClr>
            </a:outerShdw>
          </a:effectLst>
        </p:spPr>
      </p:cxnSp>
      <p:cxnSp>
        <p:nvCxnSpPr>
          <p:cNvPr id="11286" name="AutoShape 22"/>
          <p:cNvCxnSpPr>
            <a:cxnSpLocks noChangeShapeType="1"/>
            <a:stCxn id="0" idx="3"/>
            <a:endCxn id="0" idx="1"/>
          </p:cNvCxnSpPr>
          <p:nvPr/>
        </p:nvCxnSpPr>
        <p:spPr bwMode="auto">
          <a:xfrm flipV="1">
            <a:off x="3513138" y="4262438"/>
            <a:ext cx="3465512" cy="388937"/>
          </a:xfrm>
          <a:prstGeom prst="curvedConnector3">
            <a:avLst>
              <a:gd name="adj1" fmla="val 50000"/>
            </a:avLst>
          </a:prstGeom>
          <a:noFill/>
          <a:ln w="25560">
            <a:solidFill>
              <a:srgbClr val="F79646"/>
            </a:solidFill>
            <a:miter lim="800000"/>
            <a:headEnd type="triangle" w="med" len="med"/>
            <a:tailEnd type="triangle" w="med" len="med"/>
          </a:ln>
          <a:effectLst>
            <a:outerShdw dist="109865" dir="634411" algn="ctr" rotWithShape="0">
              <a:srgbClr val="000000">
                <a:alpha val="38034"/>
              </a:srgbClr>
            </a:outerShdw>
          </a:effectLst>
        </p:spPr>
      </p:cxnSp>
      <p:sp>
        <p:nvSpPr>
          <p:cNvPr id="11287" name="Text Box 23"/>
          <p:cNvSpPr txBox="1">
            <a:spLocks noChangeArrowheads="1"/>
          </p:cNvSpPr>
          <p:nvPr/>
        </p:nvSpPr>
        <p:spPr bwMode="auto">
          <a:xfrm>
            <a:off x="4375150" y="3236913"/>
            <a:ext cx="7524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query</a:t>
            </a:r>
          </a:p>
        </p:txBody>
      </p:sp>
      <p:sp>
        <p:nvSpPr>
          <p:cNvPr id="11288" name="Text Box 24"/>
          <p:cNvSpPr txBox="1">
            <a:spLocks noChangeArrowheads="1"/>
          </p:cNvSpPr>
          <p:nvPr/>
        </p:nvSpPr>
        <p:spPr bwMode="auto">
          <a:xfrm>
            <a:off x="5518150" y="2838450"/>
            <a:ext cx="917575" cy="290513"/>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answer</a:t>
            </a:r>
          </a:p>
        </p:txBody>
      </p:sp>
      <p:sp>
        <p:nvSpPr>
          <p:cNvPr id="11289" name="Text Box 25"/>
          <p:cNvSpPr txBox="1">
            <a:spLocks noChangeArrowheads="1"/>
          </p:cNvSpPr>
          <p:nvPr/>
        </p:nvSpPr>
        <p:spPr bwMode="auto">
          <a:xfrm>
            <a:off x="6126163" y="4310063"/>
            <a:ext cx="9175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answer</a:t>
            </a:r>
          </a:p>
        </p:txBody>
      </p:sp>
      <p:sp>
        <p:nvSpPr>
          <p:cNvPr id="11290" name="Text Box 26"/>
          <p:cNvSpPr txBox="1">
            <a:spLocks noChangeArrowheads="1"/>
          </p:cNvSpPr>
          <p:nvPr/>
        </p:nvSpPr>
        <p:spPr bwMode="auto">
          <a:xfrm>
            <a:off x="6213475" y="3852863"/>
            <a:ext cx="7524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query</a:t>
            </a:r>
          </a:p>
        </p:txBody>
      </p:sp>
      <p:grpSp>
        <p:nvGrpSpPr>
          <p:cNvPr id="11291" name="Group 27"/>
          <p:cNvGrpSpPr>
            <a:grpSpLocks/>
          </p:cNvGrpSpPr>
          <p:nvPr/>
        </p:nvGrpSpPr>
        <p:grpSpPr bwMode="auto">
          <a:xfrm>
            <a:off x="6972300" y="1211263"/>
            <a:ext cx="1712913" cy="1987550"/>
            <a:chOff x="4392" y="763"/>
            <a:chExt cx="1079" cy="1252"/>
          </a:xfrm>
        </p:grpSpPr>
        <p:sp>
          <p:nvSpPr>
            <p:cNvPr id="11292" name="AutoShape 28"/>
            <p:cNvSpPr>
              <a:spLocks noChangeArrowheads="1"/>
            </p:cNvSpPr>
            <p:nvPr/>
          </p:nvSpPr>
          <p:spPr bwMode="auto">
            <a:xfrm>
              <a:off x="4392" y="763"/>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(root)</a:t>
              </a:r>
            </a:p>
          </p:txBody>
        </p:sp>
        <p:sp>
          <p:nvSpPr>
            <p:cNvPr id="11293" name="AutoShape 29"/>
            <p:cNvSpPr>
              <a:spLocks noChangeArrowheads="1"/>
            </p:cNvSpPr>
            <p:nvPr/>
          </p:nvSpPr>
          <p:spPr bwMode="auto">
            <a:xfrm>
              <a:off x="4603" y="1041"/>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1294" name="AutoShape 30"/>
            <p:cNvSpPr>
              <a:spLocks noChangeArrowheads="1"/>
            </p:cNvSpPr>
            <p:nvPr/>
          </p:nvSpPr>
          <p:spPr bwMode="auto">
            <a:xfrm>
              <a:off x="4686" y="1598"/>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1295" name="AutoShape 31"/>
            <p:cNvCxnSpPr>
              <a:cxnSpLocks noChangeShapeType="1"/>
            </p:cNvCxnSpPr>
            <p:nvPr/>
          </p:nvCxnSpPr>
          <p:spPr bwMode="auto">
            <a:xfrm flipH="1">
              <a:off x="4930" y="1413"/>
              <a:ext cx="1" cy="186"/>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cxnSp>
        <p:nvCxnSpPr>
          <p:cNvPr id="11296" name="AutoShape 32"/>
          <p:cNvCxnSpPr>
            <a:cxnSpLocks noChangeShapeType="1"/>
            <a:stCxn id="0" idx="3"/>
            <a:endCxn id="0" idx="1"/>
          </p:cNvCxnSpPr>
          <p:nvPr/>
        </p:nvCxnSpPr>
        <p:spPr bwMode="auto">
          <a:xfrm>
            <a:off x="3513138" y="4651375"/>
            <a:ext cx="1697037" cy="898525"/>
          </a:xfrm>
          <a:prstGeom prst="curvedConnector3">
            <a:avLst>
              <a:gd name="adj1" fmla="val 50000"/>
            </a:avLst>
          </a:prstGeom>
          <a:noFill/>
          <a:ln w="25560">
            <a:solidFill>
              <a:srgbClr val="F79646"/>
            </a:solidFill>
            <a:miter lim="800000"/>
            <a:headEnd type="triangle" w="med" len="med"/>
            <a:tailEnd type="triangle" w="med" len="med"/>
          </a:ln>
          <a:effectLst>
            <a:outerShdw dist="109865" dir="634411" algn="ctr" rotWithShape="0">
              <a:srgbClr val="000000">
                <a:alpha val="38034"/>
              </a:srgbClr>
            </a:outerShdw>
          </a:effectLst>
        </p:spPr>
      </p:cxnSp>
      <p:sp>
        <p:nvSpPr>
          <p:cNvPr id="11297" name="Text Box 33"/>
          <p:cNvSpPr txBox="1">
            <a:spLocks noChangeArrowheads="1"/>
          </p:cNvSpPr>
          <p:nvPr/>
        </p:nvSpPr>
        <p:spPr bwMode="auto">
          <a:xfrm>
            <a:off x="4800600" y="2743200"/>
            <a:ext cx="306388" cy="287338"/>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1</a:t>
            </a:r>
          </a:p>
        </p:txBody>
      </p:sp>
      <p:sp>
        <p:nvSpPr>
          <p:cNvPr id="11298" name="Text Box 34"/>
          <p:cNvSpPr txBox="1">
            <a:spLocks noChangeArrowheads="1"/>
          </p:cNvSpPr>
          <p:nvPr/>
        </p:nvSpPr>
        <p:spPr bwMode="auto">
          <a:xfrm>
            <a:off x="5664200" y="3967163"/>
            <a:ext cx="306388" cy="287337"/>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2</a:t>
            </a:r>
          </a:p>
        </p:txBody>
      </p:sp>
      <p:sp>
        <p:nvSpPr>
          <p:cNvPr id="11299" name="Text Box 35"/>
          <p:cNvSpPr txBox="1">
            <a:spLocks noChangeArrowheads="1"/>
          </p:cNvSpPr>
          <p:nvPr/>
        </p:nvSpPr>
        <p:spPr bwMode="auto">
          <a:xfrm>
            <a:off x="4800600" y="5624513"/>
            <a:ext cx="306388" cy="287337"/>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3</a:t>
            </a:r>
          </a:p>
        </p:txBody>
      </p:sp>
      <p:sp>
        <p:nvSpPr>
          <p:cNvPr id="11300" name="Text Box 36"/>
          <p:cNvSpPr txBox="1">
            <a:spLocks noChangeArrowheads="1"/>
          </p:cNvSpPr>
          <p:nvPr/>
        </p:nvSpPr>
        <p:spPr bwMode="auto">
          <a:xfrm>
            <a:off x="4375150" y="5037138"/>
            <a:ext cx="7524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query</a:t>
            </a:r>
          </a:p>
        </p:txBody>
      </p:sp>
      <p:sp>
        <p:nvSpPr>
          <p:cNvPr id="11301" name="Text Box 37"/>
          <p:cNvSpPr txBox="1">
            <a:spLocks noChangeArrowheads="1"/>
          </p:cNvSpPr>
          <p:nvPr/>
        </p:nvSpPr>
        <p:spPr bwMode="auto">
          <a:xfrm>
            <a:off x="3932238" y="5540375"/>
            <a:ext cx="917575" cy="290513"/>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answer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15875"/>
            <a:ext cx="8229600" cy="11461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Authoritative Name Servers</a:t>
            </a:r>
          </a:p>
        </p:txBody>
      </p:sp>
      <p:sp>
        <p:nvSpPr>
          <p:cNvPr id="12290" name="Rectangle 2"/>
          <p:cNvSpPr>
            <a:spLocks noGrp="1" noChangeArrowheads="1"/>
          </p:cNvSpPr>
          <p:nvPr>
            <p:ph idx="1"/>
          </p:nvPr>
        </p:nvSpPr>
        <p:spPr>
          <a:xfrm>
            <a:off x="417513" y="1122363"/>
            <a:ext cx="8229600" cy="5641975"/>
          </a:xfrm>
          <a:ln/>
        </p:spPr>
        <p:txBody>
          <a:bodyPr/>
          <a:lstStyle/>
          <a:p>
            <a:pPr marL="336550" indent="-336550" eaLnBrk="1" hangingPunct="1">
              <a:lnSpc>
                <a:spcPct val="80000"/>
              </a:lnSpc>
              <a:spcBef>
                <a:spcPts val="625"/>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Control distributed among authoritative name servers (ANSs) </a:t>
            </a:r>
          </a:p>
          <a:p>
            <a:pPr marL="736600" lvl="1" indent="-279400">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700"/>
              <a:t>Responsible for specific domains</a:t>
            </a:r>
          </a:p>
          <a:p>
            <a:pPr marL="736600" lvl="1" indent="-279400">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700"/>
              <a:t>Can designate other ANS for subdomains</a:t>
            </a:r>
          </a:p>
          <a:p>
            <a:pPr marL="336550" indent="-336550">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ANS can be master or slave</a:t>
            </a:r>
          </a:p>
          <a:p>
            <a:pPr marL="736600" lvl="1" indent="-279400">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700"/>
              <a:t>Master contains original zone table</a:t>
            </a:r>
          </a:p>
          <a:p>
            <a:pPr marL="736600" lvl="1" indent="-279400">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700"/>
              <a:t>Slaves are replicas, automatically updating</a:t>
            </a:r>
          </a:p>
          <a:p>
            <a:pPr marL="336550" indent="-336550">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Makes DNS fault tolerant, automatically distributes load</a:t>
            </a:r>
          </a:p>
          <a:p>
            <a:pPr marL="336550" indent="-336550">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ANS must be installed as a NS in parents' zone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3050"/>
            <a:ext cx="8226425" cy="11430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Dynamic Resolution</a:t>
            </a:r>
          </a:p>
        </p:txBody>
      </p:sp>
      <p:sp>
        <p:nvSpPr>
          <p:cNvPr id="13314" name="Rectangle 2"/>
          <p:cNvSpPr>
            <a:spLocks noGrp="1" noChangeArrowheads="1"/>
          </p:cNvSpPr>
          <p:nvPr>
            <p:ph idx="1"/>
          </p:nvPr>
        </p:nvSpPr>
        <p:spPr>
          <a:xfrm>
            <a:off x="457200" y="1600200"/>
            <a:ext cx="8226425" cy="5273675"/>
          </a:xfrm>
          <a:ln/>
        </p:spPr>
        <p:txBody>
          <a:bodyPr/>
          <a:lstStyle/>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a:t>Many large providers have more than one authoritative name server for a domain</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a:t>Problem: need to locate the instance of domain geographically closest to user</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a:t>Proposed solution: include first 3 octets of requester's IP in recursive requests to allow better service</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a:t>Content distribution networks already do adaptive DNS routing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DNS Caching</a:t>
            </a:r>
          </a:p>
        </p:txBody>
      </p:sp>
      <p:sp>
        <p:nvSpPr>
          <p:cNvPr id="15362" name="Text Box 2"/>
          <p:cNvSpPr txBox="1">
            <a:spLocks noChangeArrowheads="1"/>
          </p:cNvSpPr>
          <p:nvPr/>
        </p:nvSpPr>
        <p:spPr bwMode="auto">
          <a:xfrm>
            <a:off x="457200" y="1389063"/>
            <a:ext cx="8229600" cy="3970337"/>
          </a:xfrm>
          <a:prstGeom prst="rect">
            <a:avLst/>
          </a:prstGeom>
          <a:noFill/>
          <a:ln w="9525">
            <a:noFill/>
            <a:round/>
            <a:headEnd/>
            <a:tailEnd/>
          </a:ln>
          <a:effectLst/>
        </p:spPr>
        <p:txBody>
          <a:bodyPr/>
          <a:lstStyle/>
          <a:p>
            <a:pPr marL="336550" indent="-336550" eaLnBrk="1" hangingPunct="1">
              <a:lnSpc>
                <a:spcPct val="90000"/>
              </a:lnSpc>
              <a:spcBef>
                <a:spcPts val="55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There would be too much network traffic if a path in the DNS tree would be traversed for each query</a:t>
            </a:r>
          </a:p>
          <a:p>
            <a:pPr marL="736600" lvl="1" indent="-279400">
              <a:lnSpc>
                <a:spcPct val="100000"/>
              </a:lnSpc>
              <a:spcBef>
                <a:spcPts val="7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Root zone would be rapidly overloaded</a:t>
            </a:r>
          </a:p>
          <a:p>
            <a:pPr marL="336550" indent="-336550" eaLnBrk="1" hangingPunct="1">
              <a:lnSpc>
                <a:spcPct val="90000"/>
              </a:lnSpc>
              <a:spcBef>
                <a:spcPts val="55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DNS servers </a:t>
            </a:r>
            <a:r>
              <a:rPr lang="en-US" sz="2200">
                <a:solidFill>
                  <a:srgbClr val="F79646"/>
                </a:solidFill>
                <a:latin typeface="Calibri" pitchFamily="32" charset="0"/>
              </a:rPr>
              <a:t>cache</a:t>
            </a:r>
            <a:r>
              <a:rPr lang="en-US" sz="2200">
                <a:solidFill>
                  <a:srgbClr val="FFFFFF"/>
                </a:solidFill>
                <a:latin typeface="Calibri" pitchFamily="32" charset="0"/>
              </a:rPr>
              <a:t> results for a specified amount of time</a:t>
            </a:r>
          </a:p>
          <a:p>
            <a:pPr marL="736600" lvl="1" indent="-279400">
              <a:lnSpc>
                <a:spcPct val="100000"/>
              </a:lnSpc>
              <a:spcBef>
                <a:spcPts val="7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Specified by ANS reply's time-to-live field</a:t>
            </a:r>
          </a:p>
          <a:p>
            <a:pPr marL="336550" indent="-336550" eaLnBrk="1" hangingPunct="1">
              <a:lnSpc>
                <a:spcPct val="90000"/>
              </a:lnSpc>
              <a:spcBef>
                <a:spcPts val="55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Operating systems and browsers also maintain resolvers and DNS caches</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View in Windows with command </a:t>
            </a:r>
            <a:r>
              <a:rPr lang="en-US" sz="2000">
                <a:solidFill>
                  <a:srgbClr val="F79646"/>
                </a:solidFill>
                <a:latin typeface="Calibri" pitchFamily="32" charset="0"/>
              </a:rPr>
              <a:t>ipconfig /displaydns </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Associated privacy issues</a:t>
            </a:r>
          </a:p>
          <a:p>
            <a:pPr marL="336550" indent="-336550" eaLnBrk="1" hangingPunct="1">
              <a:lnSpc>
                <a:spcPct val="90000"/>
              </a:lnSpc>
              <a:spcBef>
                <a:spcPts val="55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200">
                <a:solidFill>
                  <a:srgbClr val="FFFFFF"/>
                </a:solidFill>
                <a:latin typeface="Calibri" pitchFamily="32" charset="0"/>
              </a:rPr>
              <a:t>DNS queries are typically issued over UDP on port 53</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16-bit request identifier  in payload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131763"/>
            <a:ext cx="8229600" cy="12366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DNS Caching</a:t>
            </a:r>
          </a:p>
        </p:txBody>
      </p:sp>
      <p:sp>
        <p:nvSpPr>
          <p:cNvPr id="16388" name="Text Box 4"/>
          <p:cNvSpPr txBox="1">
            <a:spLocks noChangeArrowheads="1"/>
          </p:cNvSpPr>
          <p:nvPr/>
        </p:nvSpPr>
        <p:spPr bwMode="auto">
          <a:xfrm>
            <a:off x="161925" y="914400"/>
            <a:ext cx="4867275" cy="39687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Step 1: query yourdomain.org</a:t>
            </a:r>
          </a:p>
        </p:txBody>
      </p:sp>
      <p:grpSp>
        <p:nvGrpSpPr>
          <p:cNvPr id="16389" name="Group 5"/>
          <p:cNvGrpSpPr>
            <a:grpSpLocks/>
          </p:cNvGrpSpPr>
          <p:nvPr/>
        </p:nvGrpSpPr>
        <p:grpSpPr bwMode="auto">
          <a:xfrm>
            <a:off x="373063" y="1462088"/>
            <a:ext cx="3054350" cy="1987550"/>
            <a:chOff x="235" y="921"/>
            <a:chExt cx="1924" cy="1252"/>
          </a:xfrm>
        </p:grpSpPr>
        <p:sp>
          <p:nvSpPr>
            <p:cNvPr id="16390" name="AutoShape 6"/>
            <p:cNvSpPr>
              <a:spLocks noChangeArrowheads="1"/>
            </p:cNvSpPr>
            <p:nvPr/>
          </p:nvSpPr>
          <p:spPr bwMode="auto">
            <a:xfrm>
              <a:off x="235" y="921"/>
              <a:ext cx="1925" cy="1253"/>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Machine</a:t>
              </a:r>
            </a:p>
          </p:txBody>
        </p:sp>
        <p:sp>
          <p:nvSpPr>
            <p:cNvPr id="16391" name="Rectangle 7"/>
            <p:cNvSpPr>
              <a:spLocks noChangeArrowheads="1"/>
            </p:cNvSpPr>
            <p:nvPr/>
          </p:nvSpPr>
          <p:spPr bwMode="auto">
            <a:xfrm>
              <a:off x="327" y="1246"/>
              <a:ext cx="779" cy="371"/>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6392" name="AutoShape 8"/>
            <p:cNvSpPr>
              <a:spLocks noChangeArrowheads="1"/>
            </p:cNvSpPr>
            <p:nvPr/>
          </p:nvSpPr>
          <p:spPr bwMode="auto">
            <a:xfrm>
              <a:off x="1381" y="1246"/>
              <a:ext cx="64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6393" name="AutoShape 9"/>
            <p:cNvSpPr>
              <a:spLocks noChangeArrowheads="1"/>
            </p:cNvSpPr>
            <p:nvPr/>
          </p:nvSpPr>
          <p:spPr bwMode="auto">
            <a:xfrm>
              <a:off x="1461" y="1803"/>
              <a:ext cx="482" cy="324"/>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6394" name="AutoShape 10"/>
            <p:cNvCxnSpPr>
              <a:cxnSpLocks noChangeShapeType="1"/>
              <a:stCxn id="16392" idx="2"/>
              <a:endCxn id="16393" idx="0"/>
            </p:cNvCxnSpPr>
            <p:nvPr/>
          </p:nvCxnSpPr>
          <p:spPr bwMode="auto">
            <a:xfrm>
              <a:off x="1702" y="1617"/>
              <a:ext cx="2" cy="2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6395" name="Group 11"/>
          <p:cNvGrpSpPr>
            <a:grpSpLocks/>
          </p:cNvGrpSpPr>
          <p:nvPr/>
        </p:nvGrpSpPr>
        <p:grpSpPr bwMode="auto">
          <a:xfrm>
            <a:off x="4343400" y="1371600"/>
            <a:ext cx="1712913" cy="1987550"/>
            <a:chOff x="2736" y="864"/>
            <a:chExt cx="1079" cy="1252"/>
          </a:xfrm>
        </p:grpSpPr>
        <p:sp>
          <p:nvSpPr>
            <p:cNvPr id="16396" name="AutoShape 12"/>
            <p:cNvSpPr>
              <a:spLocks noChangeArrowheads="1"/>
            </p:cNvSpPr>
            <p:nvPr/>
          </p:nvSpPr>
          <p:spPr bwMode="auto">
            <a:xfrm>
              <a:off x="2736" y="864"/>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NS</a:t>
              </a:r>
            </a:p>
          </p:txBody>
        </p:sp>
        <p:sp>
          <p:nvSpPr>
            <p:cNvPr id="16397" name="AutoShape 13"/>
            <p:cNvSpPr>
              <a:spLocks noChangeArrowheads="1"/>
            </p:cNvSpPr>
            <p:nvPr/>
          </p:nvSpPr>
          <p:spPr bwMode="auto">
            <a:xfrm>
              <a:off x="2948" y="1142"/>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6398" name="AutoShape 14"/>
            <p:cNvSpPr>
              <a:spLocks noChangeArrowheads="1"/>
            </p:cNvSpPr>
            <p:nvPr/>
          </p:nvSpPr>
          <p:spPr bwMode="auto">
            <a:xfrm>
              <a:off x="3030" y="1699"/>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6399" name="AutoShape 15"/>
            <p:cNvCxnSpPr>
              <a:cxnSpLocks noChangeShapeType="1"/>
            </p:cNvCxnSpPr>
            <p:nvPr/>
          </p:nvCxnSpPr>
          <p:spPr bwMode="auto">
            <a:xfrm flipH="1">
              <a:off x="3275" y="1514"/>
              <a:ext cx="1" cy="1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sp>
        <p:nvSpPr>
          <p:cNvPr id="16400" name="AutoShape 16"/>
          <p:cNvSpPr>
            <a:spLocks noChangeArrowheads="1"/>
          </p:cNvSpPr>
          <p:nvPr/>
        </p:nvSpPr>
        <p:spPr bwMode="auto">
          <a:xfrm>
            <a:off x="6846888" y="1335088"/>
            <a:ext cx="2057400" cy="2057400"/>
          </a:xfrm>
          <a:prstGeom prst="roundRect">
            <a:avLst>
              <a:gd name="adj" fmla="val 16667"/>
            </a:avLst>
          </a:prstGeom>
          <a:solidFill>
            <a:srgbClr val="CCFFFF"/>
          </a:solidFill>
          <a:ln w="9360">
            <a:solidFill>
              <a:srgbClr val="000000"/>
            </a:solidFill>
            <a:round/>
            <a:headEnd/>
            <a:tailEnd/>
          </a:ln>
          <a:effec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Authoritative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Name Server</a:t>
            </a:r>
          </a:p>
        </p:txBody>
      </p:sp>
      <p:cxnSp>
        <p:nvCxnSpPr>
          <p:cNvPr id="16401" name="AutoShape 17"/>
          <p:cNvCxnSpPr>
            <a:cxnSpLocks noChangeShapeType="1"/>
            <a:stCxn id="0" idx="3"/>
            <a:endCxn id="0" idx="1"/>
          </p:cNvCxnSpPr>
          <p:nvPr/>
        </p:nvCxnSpPr>
        <p:spPr bwMode="auto">
          <a:xfrm flipV="1">
            <a:off x="3429000" y="2363788"/>
            <a:ext cx="914400" cy="88900"/>
          </a:xfrm>
          <a:prstGeom prst="straightConnector1">
            <a:avLst/>
          </a:prstGeom>
          <a:noFill/>
          <a:ln w="45720">
            <a:solidFill>
              <a:srgbClr val="CC6633"/>
            </a:solidFill>
            <a:round/>
            <a:headEnd/>
            <a:tailEnd type="triangle" w="med" len="med"/>
          </a:ln>
          <a:effectLst/>
        </p:spPr>
      </p:cxnSp>
      <p:cxnSp>
        <p:nvCxnSpPr>
          <p:cNvPr id="16402" name="AutoShape 18"/>
          <p:cNvCxnSpPr>
            <a:cxnSpLocks noChangeShapeType="1"/>
            <a:stCxn id="0" idx="3"/>
            <a:endCxn id="16400" idx="1"/>
          </p:cNvCxnSpPr>
          <p:nvPr/>
        </p:nvCxnSpPr>
        <p:spPr bwMode="auto">
          <a:xfrm flipV="1">
            <a:off x="6057900" y="2363788"/>
            <a:ext cx="788988" cy="1587"/>
          </a:xfrm>
          <a:prstGeom prst="straightConnector1">
            <a:avLst/>
          </a:prstGeom>
          <a:noFill/>
          <a:ln w="45720">
            <a:solidFill>
              <a:srgbClr val="CC6633"/>
            </a:solidFill>
            <a:round/>
            <a:headEnd/>
            <a:tailEnd type="triangle" w="med" len="med"/>
          </a:ln>
          <a:effectLst/>
        </p:spPr>
      </p:cxnSp>
      <p:sp>
        <p:nvSpPr>
          <p:cNvPr id="16403" name="Text Box 19"/>
          <p:cNvSpPr txBox="1">
            <a:spLocks noChangeArrowheads="1"/>
          </p:cNvSpPr>
          <p:nvPr/>
        </p:nvSpPr>
        <p:spPr bwMode="auto">
          <a:xfrm>
            <a:off x="161925" y="3578225"/>
            <a:ext cx="8543925" cy="39687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Step 2: receive reply and cache at  local NS and host</a:t>
            </a:r>
          </a:p>
        </p:txBody>
      </p:sp>
      <p:grpSp>
        <p:nvGrpSpPr>
          <p:cNvPr id="16404" name="Group 20"/>
          <p:cNvGrpSpPr>
            <a:grpSpLocks/>
          </p:cNvGrpSpPr>
          <p:nvPr/>
        </p:nvGrpSpPr>
        <p:grpSpPr bwMode="auto">
          <a:xfrm>
            <a:off x="228600" y="4125913"/>
            <a:ext cx="3054350" cy="1987550"/>
            <a:chOff x="144" y="2599"/>
            <a:chExt cx="1924" cy="1252"/>
          </a:xfrm>
        </p:grpSpPr>
        <p:sp>
          <p:nvSpPr>
            <p:cNvPr id="16405" name="AutoShape 21"/>
            <p:cNvSpPr>
              <a:spLocks noChangeArrowheads="1"/>
            </p:cNvSpPr>
            <p:nvPr/>
          </p:nvSpPr>
          <p:spPr bwMode="auto">
            <a:xfrm>
              <a:off x="144" y="2599"/>
              <a:ext cx="1925" cy="1253"/>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Machine</a:t>
              </a:r>
            </a:p>
          </p:txBody>
        </p:sp>
        <p:sp>
          <p:nvSpPr>
            <p:cNvPr id="16406" name="Rectangle 22"/>
            <p:cNvSpPr>
              <a:spLocks noChangeArrowheads="1"/>
            </p:cNvSpPr>
            <p:nvPr/>
          </p:nvSpPr>
          <p:spPr bwMode="auto">
            <a:xfrm>
              <a:off x="236" y="2924"/>
              <a:ext cx="779" cy="371"/>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6407" name="AutoShape 23"/>
            <p:cNvSpPr>
              <a:spLocks noChangeArrowheads="1"/>
            </p:cNvSpPr>
            <p:nvPr/>
          </p:nvSpPr>
          <p:spPr bwMode="auto">
            <a:xfrm>
              <a:off x="1290" y="2924"/>
              <a:ext cx="64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6408" name="AutoShape 24"/>
            <p:cNvSpPr>
              <a:spLocks noChangeArrowheads="1"/>
            </p:cNvSpPr>
            <p:nvPr/>
          </p:nvSpPr>
          <p:spPr bwMode="auto">
            <a:xfrm>
              <a:off x="1370" y="3481"/>
              <a:ext cx="482" cy="324"/>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6409" name="AutoShape 25"/>
            <p:cNvCxnSpPr>
              <a:cxnSpLocks noChangeShapeType="1"/>
              <a:stCxn id="16407" idx="2"/>
              <a:endCxn id="16408" idx="0"/>
            </p:cNvCxnSpPr>
            <p:nvPr/>
          </p:nvCxnSpPr>
          <p:spPr bwMode="auto">
            <a:xfrm>
              <a:off x="1611" y="3295"/>
              <a:ext cx="1" cy="2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6410" name="Group 26"/>
          <p:cNvGrpSpPr>
            <a:grpSpLocks/>
          </p:cNvGrpSpPr>
          <p:nvPr/>
        </p:nvGrpSpPr>
        <p:grpSpPr bwMode="auto">
          <a:xfrm>
            <a:off x="4416425" y="4035425"/>
            <a:ext cx="1712913" cy="1987550"/>
            <a:chOff x="2782" y="2542"/>
            <a:chExt cx="1079" cy="1252"/>
          </a:xfrm>
        </p:grpSpPr>
        <p:sp>
          <p:nvSpPr>
            <p:cNvPr id="16411" name="AutoShape 27"/>
            <p:cNvSpPr>
              <a:spLocks noChangeArrowheads="1"/>
            </p:cNvSpPr>
            <p:nvPr/>
          </p:nvSpPr>
          <p:spPr bwMode="auto">
            <a:xfrm>
              <a:off x="2782" y="2542"/>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NS</a:t>
              </a:r>
            </a:p>
          </p:txBody>
        </p:sp>
        <p:sp>
          <p:nvSpPr>
            <p:cNvPr id="16412" name="AutoShape 28"/>
            <p:cNvSpPr>
              <a:spLocks noChangeArrowheads="1"/>
            </p:cNvSpPr>
            <p:nvPr/>
          </p:nvSpPr>
          <p:spPr bwMode="auto">
            <a:xfrm>
              <a:off x="2993" y="2820"/>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6413" name="AutoShape 29"/>
            <p:cNvSpPr>
              <a:spLocks noChangeArrowheads="1"/>
            </p:cNvSpPr>
            <p:nvPr/>
          </p:nvSpPr>
          <p:spPr bwMode="auto">
            <a:xfrm>
              <a:off x="3075" y="3377"/>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6414" name="AutoShape 30"/>
            <p:cNvCxnSpPr>
              <a:cxnSpLocks noChangeShapeType="1"/>
            </p:cNvCxnSpPr>
            <p:nvPr/>
          </p:nvCxnSpPr>
          <p:spPr bwMode="auto">
            <a:xfrm flipH="1">
              <a:off x="3321" y="3192"/>
              <a:ext cx="1" cy="186"/>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sp>
        <p:nvSpPr>
          <p:cNvPr id="16415" name="AutoShape 31"/>
          <p:cNvSpPr>
            <a:spLocks noChangeArrowheads="1"/>
          </p:cNvSpPr>
          <p:nvPr/>
        </p:nvSpPr>
        <p:spPr bwMode="auto">
          <a:xfrm>
            <a:off x="7027863" y="4000500"/>
            <a:ext cx="2057400" cy="2057400"/>
          </a:xfrm>
          <a:prstGeom prst="roundRect">
            <a:avLst>
              <a:gd name="adj" fmla="val 16667"/>
            </a:avLst>
          </a:prstGeom>
          <a:solidFill>
            <a:srgbClr val="CCFFFF"/>
          </a:solidFill>
          <a:ln w="9360">
            <a:solidFill>
              <a:srgbClr val="000000"/>
            </a:solidFill>
            <a:round/>
            <a:headEnd/>
            <a:tailEnd/>
          </a:ln>
          <a:effectLst/>
        </p:spPr>
        <p:txBody>
          <a:bodyPr wrap="none" lIns="90000" tIns="45000" rIns="90000" bIns="450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Authoritative </a:t>
            </a: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Name Server</a:t>
            </a:r>
          </a:p>
        </p:txBody>
      </p:sp>
      <p:cxnSp>
        <p:nvCxnSpPr>
          <p:cNvPr id="16416" name="AutoShape 32"/>
          <p:cNvCxnSpPr>
            <a:cxnSpLocks noChangeShapeType="1"/>
            <a:stCxn id="0" idx="1"/>
            <a:endCxn id="0" idx="3"/>
          </p:cNvCxnSpPr>
          <p:nvPr/>
        </p:nvCxnSpPr>
        <p:spPr bwMode="auto">
          <a:xfrm flipH="1">
            <a:off x="3286125" y="5030788"/>
            <a:ext cx="1130300" cy="95250"/>
          </a:xfrm>
          <a:prstGeom prst="bentConnector3">
            <a:avLst>
              <a:gd name="adj1" fmla="val 50000"/>
            </a:avLst>
          </a:prstGeom>
          <a:noFill/>
          <a:ln w="45720">
            <a:solidFill>
              <a:srgbClr val="CC6633"/>
            </a:solidFill>
            <a:round/>
            <a:headEnd/>
            <a:tailEnd type="triangle" w="med" len="med"/>
          </a:ln>
          <a:effectLst/>
        </p:spPr>
      </p:cxnSp>
      <p:cxnSp>
        <p:nvCxnSpPr>
          <p:cNvPr id="16417" name="AutoShape 33"/>
          <p:cNvCxnSpPr>
            <a:cxnSpLocks noChangeShapeType="1"/>
            <a:stCxn id="16415" idx="1"/>
            <a:endCxn id="0" idx="3"/>
          </p:cNvCxnSpPr>
          <p:nvPr/>
        </p:nvCxnSpPr>
        <p:spPr bwMode="auto">
          <a:xfrm flipH="1">
            <a:off x="6130925" y="5029200"/>
            <a:ext cx="896938" cy="1588"/>
          </a:xfrm>
          <a:prstGeom prst="bentConnector3">
            <a:avLst>
              <a:gd name="adj1" fmla="val 50000"/>
            </a:avLst>
          </a:prstGeom>
          <a:noFill/>
          <a:ln w="45720">
            <a:solidFill>
              <a:srgbClr val="CC6633"/>
            </a:solidFill>
            <a:round/>
            <a:headEnd/>
            <a:tailEnd type="triangle" w="med" len="med"/>
          </a:ln>
          <a:effectLst/>
        </p:spPr>
      </p:cxnSp>
      <p:sp>
        <p:nvSpPr>
          <p:cNvPr id="16418" name="Text Box 34"/>
          <p:cNvSpPr txBox="1">
            <a:spLocks noChangeArrowheads="1"/>
          </p:cNvSpPr>
          <p:nvPr/>
        </p:nvSpPr>
        <p:spPr bwMode="auto">
          <a:xfrm>
            <a:off x="3478213" y="2036763"/>
            <a:ext cx="752475" cy="287337"/>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query</a:t>
            </a:r>
          </a:p>
        </p:txBody>
      </p:sp>
      <p:sp>
        <p:nvSpPr>
          <p:cNvPr id="16419" name="Text Box 35"/>
          <p:cNvSpPr txBox="1">
            <a:spLocks noChangeArrowheads="1"/>
          </p:cNvSpPr>
          <p:nvPr/>
        </p:nvSpPr>
        <p:spPr bwMode="auto">
          <a:xfrm>
            <a:off x="6105525" y="1998663"/>
            <a:ext cx="752475" cy="287337"/>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query</a:t>
            </a:r>
          </a:p>
        </p:txBody>
      </p:sp>
      <p:sp>
        <p:nvSpPr>
          <p:cNvPr id="16420" name="Text Box 36"/>
          <p:cNvSpPr txBox="1">
            <a:spLocks noChangeArrowheads="1"/>
          </p:cNvSpPr>
          <p:nvPr/>
        </p:nvSpPr>
        <p:spPr bwMode="auto">
          <a:xfrm>
            <a:off x="6088063" y="4572000"/>
            <a:ext cx="917575" cy="287338"/>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answer</a:t>
            </a:r>
          </a:p>
        </p:txBody>
      </p:sp>
      <p:sp>
        <p:nvSpPr>
          <p:cNvPr id="16421" name="Text Box 37"/>
          <p:cNvSpPr txBox="1">
            <a:spLocks noChangeArrowheads="1"/>
          </p:cNvSpPr>
          <p:nvPr/>
        </p:nvSpPr>
        <p:spPr bwMode="auto">
          <a:xfrm>
            <a:off x="3425825" y="4572000"/>
            <a:ext cx="917575" cy="287338"/>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answer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31763"/>
            <a:ext cx="8229600" cy="1236663"/>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DNS Caching (con'd)</a:t>
            </a:r>
          </a:p>
        </p:txBody>
      </p:sp>
      <p:sp>
        <p:nvSpPr>
          <p:cNvPr id="17412" name="Text Box 4"/>
          <p:cNvSpPr txBox="1">
            <a:spLocks noChangeArrowheads="1"/>
          </p:cNvSpPr>
          <p:nvPr/>
        </p:nvSpPr>
        <p:spPr bwMode="auto">
          <a:xfrm>
            <a:off x="161925" y="914400"/>
            <a:ext cx="9058275" cy="39687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Step 3: use cached results rather than querying the ANS</a:t>
            </a:r>
          </a:p>
        </p:txBody>
      </p:sp>
      <p:grpSp>
        <p:nvGrpSpPr>
          <p:cNvPr id="17413" name="Group 5"/>
          <p:cNvGrpSpPr>
            <a:grpSpLocks/>
          </p:cNvGrpSpPr>
          <p:nvPr/>
        </p:nvGrpSpPr>
        <p:grpSpPr bwMode="auto">
          <a:xfrm>
            <a:off x="373063" y="1517650"/>
            <a:ext cx="3740150" cy="1392238"/>
            <a:chOff x="235" y="956"/>
            <a:chExt cx="2356" cy="877"/>
          </a:xfrm>
        </p:grpSpPr>
        <p:sp>
          <p:nvSpPr>
            <p:cNvPr id="17414" name="AutoShape 6"/>
            <p:cNvSpPr>
              <a:spLocks noChangeArrowheads="1"/>
            </p:cNvSpPr>
            <p:nvPr/>
          </p:nvSpPr>
          <p:spPr bwMode="auto">
            <a:xfrm>
              <a:off x="235" y="956"/>
              <a:ext cx="2357" cy="878"/>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Machine 1</a:t>
              </a:r>
            </a:p>
          </p:txBody>
        </p:sp>
        <p:sp>
          <p:nvSpPr>
            <p:cNvPr id="17415" name="Rectangle 7"/>
            <p:cNvSpPr>
              <a:spLocks noChangeArrowheads="1"/>
            </p:cNvSpPr>
            <p:nvPr/>
          </p:nvSpPr>
          <p:spPr bwMode="auto">
            <a:xfrm>
              <a:off x="347" y="1184"/>
              <a:ext cx="954" cy="260"/>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7416" name="AutoShape 8"/>
            <p:cNvSpPr>
              <a:spLocks noChangeArrowheads="1"/>
            </p:cNvSpPr>
            <p:nvPr/>
          </p:nvSpPr>
          <p:spPr bwMode="auto">
            <a:xfrm>
              <a:off x="1638" y="1184"/>
              <a:ext cx="786" cy="26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7417" name="AutoShape 9"/>
            <p:cNvSpPr>
              <a:spLocks noChangeArrowheads="1"/>
            </p:cNvSpPr>
            <p:nvPr/>
          </p:nvSpPr>
          <p:spPr bwMode="auto">
            <a:xfrm>
              <a:off x="1735" y="1574"/>
              <a:ext cx="590" cy="227"/>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7418" name="AutoShape 10"/>
            <p:cNvCxnSpPr>
              <a:cxnSpLocks noChangeShapeType="1"/>
              <a:stCxn id="17416" idx="2"/>
              <a:endCxn id="17417" idx="0"/>
            </p:cNvCxnSpPr>
            <p:nvPr/>
          </p:nvCxnSpPr>
          <p:spPr bwMode="auto">
            <a:xfrm flipH="1">
              <a:off x="2031" y="1443"/>
              <a:ext cx="1" cy="203"/>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7419" name="Group 11"/>
          <p:cNvGrpSpPr>
            <a:grpSpLocks/>
          </p:cNvGrpSpPr>
          <p:nvPr/>
        </p:nvGrpSpPr>
        <p:grpSpPr bwMode="auto">
          <a:xfrm>
            <a:off x="6629400" y="1371600"/>
            <a:ext cx="1712913" cy="1987550"/>
            <a:chOff x="4176" y="864"/>
            <a:chExt cx="1079" cy="1252"/>
          </a:xfrm>
        </p:grpSpPr>
        <p:sp>
          <p:nvSpPr>
            <p:cNvPr id="17420" name="AutoShape 12"/>
            <p:cNvSpPr>
              <a:spLocks noChangeArrowheads="1"/>
            </p:cNvSpPr>
            <p:nvPr/>
          </p:nvSpPr>
          <p:spPr bwMode="auto">
            <a:xfrm>
              <a:off x="4176" y="864"/>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NS</a:t>
              </a:r>
            </a:p>
          </p:txBody>
        </p:sp>
        <p:sp>
          <p:nvSpPr>
            <p:cNvPr id="17421" name="AutoShape 13"/>
            <p:cNvSpPr>
              <a:spLocks noChangeArrowheads="1"/>
            </p:cNvSpPr>
            <p:nvPr/>
          </p:nvSpPr>
          <p:spPr bwMode="auto">
            <a:xfrm>
              <a:off x="4388" y="1142"/>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7422" name="AutoShape 14"/>
            <p:cNvSpPr>
              <a:spLocks noChangeArrowheads="1"/>
            </p:cNvSpPr>
            <p:nvPr/>
          </p:nvSpPr>
          <p:spPr bwMode="auto">
            <a:xfrm>
              <a:off x="4470" y="1699"/>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7423" name="AutoShape 15"/>
            <p:cNvCxnSpPr>
              <a:cxnSpLocks noChangeShapeType="1"/>
            </p:cNvCxnSpPr>
            <p:nvPr/>
          </p:nvCxnSpPr>
          <p:spPr bwMode="auto">
            <a:xfrm flipH="1">
              <a:off x="4715" y="1514"/>
              <a:ext cx="1" cy="1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7424" name="Group 16"/>
          <p:cNvGrpSpPr>
            <a:grpSpLocks/>
          </p:cNvGrpSpPr>
          <p:nvPr/>
        </p:nvGrpSpPr>
        <p:grpSpPr bwMode="auto">
          <a:xfrm>
            <a:off x="373063" y="3209925"/>
            <a:ext cx="3740150" cy="1392238"/>
            <a:chOff x="235" y="2022"/>
            <a:chExt cx="2356" cy="877"/>
          </a:xfrm>
        </p:grpSpPr>
        <p:sp>
          <p:nvSpPr>
            <p:cNvPr id="17425" name="AutoShape 17"/>
            <p:cNvSpPr>
              <a:spLocks noChangeArrowheads="1"/>
            </p:cNvSpPr>
            <p:nvPr/>
          </p:nvSpPr>
          <p:spPr bwMode="auto">
            <a:xfrm>
              <a:off x="235" y="2022"/>
              <a:ext cx="2357" cy="878"/>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Machine 2</a:t>
              </a:r>
            </a:p>
          </p:txBody>
        </p:sp>
        <p:sp>
          <p:nvSpPr>
            <p:cNvPr id="17426" name="Rectangle 18"/>
            <p:cNvSpPr>
              <a:spLocks noChangeArrowheads="1"/>
            </p:cNvSpPr>
            <p:nvPr/>
          </p:nvSpPr>
          <p:spPr bwMode="auto">
            <a:xfrm>
              <a:off x="347" y="2249"/>
              <a:ext cx="954" cy="260"/>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7427" name="AutoShape 19"/>
            <p:cNvSpPr>
              <a:spLocks noChangeArrowheads="1"/>
            </p:cNvSpPr>
            <p:nvPr/>
          </p:nvSpPr>
          <p:spPr bwMode="auto">
            <a:xfrm>
              <a:off x="1638" y="2249"/>
              <a:ext cx="786" cy="26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7428" name="AutoShape 20"/>
            <p:cNvSpPr>
              <a:spLocks noChangeArrowheads="1"/>
            </p:cNvSpPr>
            <p:nvPr/>
          </p:nvSpPr>
          <p:spPr bwMode="auto">
            <a:xfrm>
              <a:off x="1735" y="2639"/>
              <a:ext cx="590" cy="227"/>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7429" name="AutoShape 21"/>
            <p:cNvCxnSpPr>
              <a:cxnSpLocks noChangeShapeType="1"/>
              <a:stCxn id="17427" idx="2"/>
              <a:endCxn id="17428" idx="0"/>
            </p:cNvCxnSpPr>
            <p:nvPr/>
          </p:nvCxnSpPr>
          <p:spPr bwMode="auto">
            <a:xfrm flipH="1">
              <a:off x="2031" y="2509"/>
              <a:ext cx="1" cy="203"/>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sp>
        <p:nvSpPr>
          <p:cNvPr id="17430" name="Text Box 22"/>
          <p:cNvSpPr txBox="1">
            <a:spLocks noChangeArrowheads="1"/>
          </p:cNvSpPr>
          <p:nvPr/>
        </p:nvSpPr>
        <p:spPr bwMode="auto">
          <a:xfrm>
            <a:off x="457200" y="5715000"/>
            <a:ext cx="7297738" cy="39687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a:solidFill>
                  <a:srgbClr val="FFFFFF"/>
                </a:solidFill>
              </a:rPr>
              <a:t>Step 4: Evict cache entries upon ttl expiration</a:t>
            </a:r>
          </a:p>
        </p:txBody>
      </p:sp>
      <p:cxnSp>
        <p:nvCxnSpPr>
          <p:cNvPr id="17431" name="AutoShape 23"/>
          <p:cNvCxnSpPr>
            <a:cxnSpLocks noChangeShapeType="1"/>
            <a:endCxn id="0" idx="3"/>
          </p:cNvCxnSpPr>
          <p:nvPr/>
        </p:nvCxnSpPr>
        <p:spPr bwMode="auto">
          <a:xfrm flipH="1">
            <a:off x="4114800" y="2365375"/>
            <a:ext cx="2514600" cy="1541463"/>
          </a:xfrm>
          <a:prstGeom prst="straightConnector1">
            <a:avLst/>
          </a:prstGeom>
          <a:noFill/>
          <a:ln w="64080">
            <a:solidFill>
              <a:srgbClr val="CC6633"/>
            </a:solidFill>
            <a:round/>
            <a:headEnd type="triangle" w="med" len="med"/>
            <a:tailEnd type="triangle" w="med" len="med"/>
          </a:ln>
          <a:effectLst/>
        </p:spPr>
      </p:cxnSp>
      <p:sp>
        <p:nvSpPr>
          <p:cNvPr id="17432" name="Text Box 24"/>
          <p:cNvSpPr txBox="1">
            <a:spLocks noChangeArrowheads="1"/>
          </p:cNvSpPr>
          <p:nvPr/>
        </p:nvSpPr>
        <p:spPr bwMode="auto">
          <a:xfrm>
            <a:off x="4505325" y="2971800"/>
            <a:ext cx="752475" cy="287338"/>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query</a:t>
            </a:r>
          </a:p>
        </p:txBody>
      </p:sp>
      <p:sp>
        <p:nvSpPr>
          <p:cNvPr id="17433" name="Text Box 25"/>
          <p:cNvSpPr txBox="1">
            <a:spLocks noChangeArrowheads="1"/>
          </p:cNvSpPr>
          <p:nvPr/>
        </p:nvSpPr>
        <p:spPr bwMode="auto">
          <a:xfrm>
            <a:off x="4340225" y="3886200"/>
            <a:ext cx="917575" cy="287338"/>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CC6633"/>
                </a:solidFill>
              </a:rPr>
              <a:t>answer</a:t>
            </a:r>
          </a:p>
        </p:txBody>
      </p:sp>
      <p:cxnSp>
        <p:nvCxnSpPr>
          <p:cNvPr id="17434" name="AutoShape 26"/>
          <p:cNvCxnSpPr>
            <a:cxnSpLocks noChangeShapeType="1"/>
            <a:stCxn id="17412" idx="2"/>
          </p:cNvCxnSpPr>
          <p:nvPr/>
        </p:nvCxnSpPr>
        <p:spPr bwMode="auto">
          <a:xfrm flipH="1">
            <a:off x="4114800" y="1311275"/>
            <a:ext cx="576263" cy="796925"/>
          </a:xfrm>
          <a:prstGeom prst="straightConnector1">
            <a:avLst/>
          </a:prstGeom>
          <a:noFill/>
          <a:ln w="64080">
            <a:solidFill>
              <a:srgbClr val="CC6633"/>
            </a:solidFill>
            <a:round/>
            <a:headEnd type="triangle" w="med" len="med"/>
            <a:tailEnd type="triangle" w="med" len="med"/>
          </a:ln>
          <a:effec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152400"/>
            <a:ext cx="8226425" cy="94615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smtClean="0"/>
              <a:t>Pharming</a:t>
            </a:r>
            <a:r>
              <a:rPr lang="en-US" dirty="0" smtClean="0"/>
              <a:t>: DNS </a:t>
            </a:r>
            <a:r>
              <a:rPr lang="en-US" dirty="0"/>
              <a:t>Hijacking</a:t>
            </a:r>
          </a:p>
        </p:txBody>
      </p:sp>
      <p:sp>
        <p:nvSpPr>
          <p:cNvPr id="14338" name="Rectangle 2"/>
          <p:cNvSpPr>
            <a:spLocks noGrp="1" noChangeArrowheads="1"/>
          </p:cNvSpPr>
          <p:nvPr>
            <p:ph idx="1"/>
          </p:nvPr>
        </p:nvSpPr>
        <p:spPr>
          <a:xfrm>
            <a:off x="457200" y="1143000"/>
            <a:ext cx="8226425" cy="4983163"/>
          </a:xfrm>
          <a:ln/>
        </p:spPr>
        <p:txBody>
          <a:bodyPr/>
          <a:lstStyle/>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dirty="0"/>
              <a:t>Changing IP associated with a server </a:t>
            </a:r>
            <a:r>
              <a:rPr lang="en-US" dirty="0" smtClean="0"/>
              <a:t>maliciously:</a:t>
            </a:r>
            <a:endParaRPr lang="en-US" dirty="0"/>
          </a:p>
        </p:txBody>
      </p:sp>
      <p:grpSp>
        <p:nvGrpSpPr>
          <p:cNvPr id="48" name="Group 47"/>
          <p:cNvGrpSpPr/>
          <p:nvPr/>
        </p:nvGrpSpPr>
        <p:grpSpPr>
          <a:xfrm>
            <a:off x="1066800" y="2316985"/>
            <a:ext cx="7467600" cy="4464815"/>
            <a:chOff x="76200" y="228600"/>
            <a:chExt cx="8991600" cy="5991151"/>
          </a:xfrm>
        </p:grpSpPr>
        <p:sp>
          <p:nvSpPr>
            <p:cNvPr id="4" name="File"/>
            <p:cNvSpPr>
              <a:spLocks noEditPoints="1" noChangeArrowheads="1"/>
            </p:cNvSpPr>
            <p:nvPr/>
          </p:nvSpPr>
          <p:spPr bwMode="auto">
            <a:xfrm>
              <a:off x="4495799" y="2667000"/>
              <a:ext cx="3886200" cy="1447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sz="1400">
                <a:solidFill>
                  <a:schemeClr val="tx1"/>
                </a:solidFill>
              </a:endParaRPr>
            </a:p>
          </p:txBody>
        </p:sp>
        <p:sp>
          <p:nvSpPr>
            <p:cNvPr id="5" name="File"/>
            <p:cNvSpPr>
              <a:spLocks noEditPoints="1" noChangeArrowheads="1"/>
            </p:cNvSpPr>
            <p:nvPr/>
          </p:nvSpPr>
          <p:spPr bwMode="auto">
            <a:xfrm>
              <a:off x="4495799" y="3048000"/>
              <a:ext cx="3886200" cy="274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sz="1400">
                <a:solidFill>
                  <a:schemeClr val="tx1"/>
                </a:solidFill>
              </a:endParaRPr>
            </a:p>
          </p:txBody>
        </p:sp>
        <p:pic>
          <p:nvPicPr>
            <p:cNvPr id="6" name="Picture 5" descr="Untitled-1.tif"/>
            <p:cNvPicPr>
              <a:picLocks noChangeAspect="1"/>
            </p:cNvPicPr>
            <p:nvPr/>
          </p:nvPicPr>
          <p:blipFill>
            <a:blip r:embed="rId3" cstate="print"/>
            <a:stretch>
              <a:fillRect/>
            </a:stretch>
          </p:blipFill>
          <p:spPr>
            <a:xfrm>
              <a:off x="4572000" y="3181350"/>
              <a:ext cx="3733800" cy="2533650"/>
            </a:xfrm>
            <a:prstGeom prst="rect">
              <a:avLst/>
            </a:prstGeom>
          </p:spPr>
        </p:pic>
        <p:sp>
          <p:nvSpPr>
            <p:cNvPr id="7" name="File"/>
            <p:cNvSpPr>
              <a:spLocks noEditPoints="1" noChangeArrowheads="1"/>
            </p:cNvSpPr>
            <p:nvPr/>
          </p:nvSpPr>
          <p:spPr bwMode="auto">
            <a:xfrm>
              <a:off x="76200" y="2438400"/>
              <a:ext cx="3886200" cy="1447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sz="1400">
                <a:solidFill>
                  <a:schemeClr val="tx1"/>
                </a:solidFill>
              </a:endParaRPr>
            </a:p>
          </p:txBody>
        </p:sp>
        <p:sp>
          <p:nvSpPr>
            <p:cNvPr id="8" name="File"/>
            <p:cNvSpPr>
              <a:spLocks noEditPoints="1" noChangeArrowheads="1"/>
            </p:cNvSpPr>
            <p:nvPr/>
          </p:nvSpPr>
          <p:spPr bwMode="auto">
            <a:xfrm>
              <a:off x="76200" y="2819400"/>
              <a:ext cx="3886200" cy="274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sz="1400">
                <a:solidFill>
                  <a:schemeClr val="tx1"/>
                </a:solidFill>
              </a:endParaRPr>
            </a:p>
          </p:txBody>
        </p:sp>
        <p:pic>
          <p:nvPicPr>
            <p:cNvPr id="9" name="Picture 8" descr="Untitled-1.tif"/>
            <p:cNvPicPr>
              <a:picLocks noChangeAspect="1"/>
            </p:cNvPicPr>
            <p:nvPr/>
          </p:nvPicPr>
          <p:blipFill>
            <a:blip r:embed="rId3" cstate="print"/>
            <a:stretch>
              <a:fillRect/>
            </a:stretch>
          </p:blipFill>
          <p:spPr>
            <a:xfrm>
              <a:off x="173180" y="2985655"/>
              <a:ext cx="3733800" cy="2533650"/>
            </a:xfrm>
            <a:prstGeom prst="rect">
              <a:avLst/>
            </a:prstGeom>
          </p:spPr>
        </p:pic>
        <p:sp>
          <p:nvSpPr>
            <p:cNvPr id="10" name="TextBox 9"/>
            <p:cNvSpPr txBox="1"/>
            <p:nvPr/>
          </p:nvSpPr>
          <p:spPr>
            <a:xfrm>
              <a:off x="5562599" y="2923401"/>
              <a:ext cx="2321020" cy="287024"/>
            </a:xfrm>
            <a:prstGeom prst="rect">
              <a:avLst/>
            </a:prstGeom>
            <a:solidFill>
              <a:schemeClr val="bg1"/>
            </a:solidFill>
          </p:spPr>
          <p:txBody>
            <a:bodyPr wrap="square" rtlCol="0">
              <a:spAutoFit/>
            </a:bodyPr>
            <a:lstStyle/>
            <a:p>
              <a:r>
                <a:rPr lang="en-US" sz="1050" dirty="0" smtClean="0">
                  <a:solidFill>
                    <a:schemeClr val="tx1"/>
                  </a:solidFill>
                </a:rPr>
                <a:t>http://</a:t>
              </a:r>
              <a:r>
                <a:rPr lang="en-US" sz="1050" dirty="0" err="1" smtClean="0">
                  <a:solidFill>
                    <a:schemeClr val="tx1"/>
                  </a:solidFill>
                </a:rPr>
                <a:t>www.example.com</a:t>
              </a:r>
              <a:endParaRPr lang="en-US" sz="1050" dirty="0">
                <a:solidFill>
                  <a:schemeClr val="tx1"/>
                </a:solidFill>
              </a:endParaRPr>
            </a:p>
          </p:txBody>
        </p:sp>
        <p:sp>
          <p:nvSpPr>
            <p:cNvPr id="11" name="TextBox 10"/>
            <p:cNvSpPr txBox="1"/>
            <p:nvPr/>
          </p:nvSpPr>
          <p:spPr>
            <a:xfrm>
              <a:off x="4598246" y="3200401"/>
              <a:ext cx="3707553" cy="404145"/>
            </a:xfrm>
            <a:prstGeom prst="rect">
              <a:avLst/>
            </a:prstGeom>
            <a:solidFill>
              <a:schemeClr val="bg1">
                <a:lumMod val="95000"/>
                <a:alpha val="75000"/>
              </a:schemeClr>
            </a:solidFill>
          </p:spPr>
          <p:txBody>
            <a:bodyPr wrap="square" rtlCol="0">
              <a:spAutoFit/>
            </a:bodyPr>
            <a:lstStyle/>
            <a:p>
              <a:r>
                <a:rPr lang="en-US" b="1" dirty="0" smtClean="0">
                  <a:solidFill>
                    <a:schemeClr val="tx1"/>
                  </a:solidFill>
                  <a:latin typeface="Times New Roman" pitchFamily="18" charset="0"/>
                  <a:cs typeface="Times New Roman" pitchFamily="18" charset="0"/>
                </a:rPr>
                <a:t>My Premium Blog Spot</a:t>
              </a:r>
              <a:endParaRPr lang="en-US" b="1" dirty="0">
                <a:solidFill>
                  <a:schemeClr val="tx1"/>
                </a:solidFill>
                <a:latin typeface="Times New Roman" pitchFamily="18" charset="0"/>
                <a:cs typeface="Times New Roman" pitchFamily="18" charset="0"/>
              </a:endParaRPr>
            </a:p>
          </p:txBody>
        </p:sp>
        <p:sp>
          <p:nvSpPr>
            <p:cNvPr id="12" name="Action Button: Home 11">
              <a:hlinkClick r:id="" action="ppaction://hlinkshowjump?jump=firstslide" highlightClick="1"/>
            </p:cNvPr>
            <p:cNvSpPr/>
            <p:nvPr/>
          </p:nvSpPr>
          <p:spPr>
            <a:xfrm>
              <a:off x="4648199" y="2895600"/>
              <a:ext cx="228600" cy="228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Action Button: Back or Previous 12">
              <a:hlinkClick r:id="" action="ppaction://hlinkshowjump?jump=previousslide" highlightClick="1"/>
            </p:cNvPr>
            <p:cNvSpPr/>
            <p:nvPr/>
          </p:nvSpPr>
          <p:spPr>
            <a:xfrm>
              <a:off x="4952999" y="28956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4" name="Action Button: Forward or Next 13">
              <a:hlinkClick r:id="" action="ppaction://hlinkshowjump?jump=nextslide" highlightClick="1"/>
            </p:cNvPr>
            <p:cNvSpPr/>
            <p:nvPr/>
          </p:nvSpPr>
          <p:spPr>
            <a:xfrm>
              <a:off x="5257799" y="28956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Action Button: Custom 14">
              <a:hlinkClick r:id="" action="ppaction://noaction" highlightClick="1"/>
            </p:cNvPr>
            <p:cNvSpPr/>
            <p:nvPr/>
          </p:nvSpPr>
          <p:spPr>
            <a:xfrm>
              <a:off x="8077200" y="2895600"/>
              <a:ext cx="228600" cy="228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6" name="Freeform 15"/>
            <p:cNvSpPr/>
            <p:nvPr/>
          </p:nvSpPr>
          <p:spPr>
            <a:xfrm>
              <a:off x="7924800" y="2514600"/>
              <a:ext cx="761999" cy="1752599"/>
            </a:xfrm>
            <a:custGeom>
              <a:avLst/>
              <a:gdLst>
                <a:gd name="connsiteX0" fmla="*/ 422695 w 422695"/>
                <a:gd name="connsiteY0" fmla="*/ 0 h 983411"/>
                <a:gd name="connsiteX1" fmla="*/ 345057 w 422695"/>
                <a:gd name="connsiteY1" fmla="*/ 500332 h 983411"/>
                <a:gd name="connsiteX2" fmla="*/ 0 w 422695"/>
                <a:gd name="connsiteY2" fmla="*/ 983411 h 983411"/>
              </a:gdLst>
              <a:ahLst/>
              <a:cxnLst>
                <a:cxn ang="0">
                  <a:pos x="connsiteX0" y="connsiteY0"/>
                </a:cxn>
                <a:cxn ang="0">
                  <a:pos x="connsiteX1" y="connsiteY1"/>
                </a:cxn>
                <a:cxn ang="0">
                  <a:pos x="connsiteX2" y="connsiteY2"/>
                </a:cxn>
              </a:cxnLst>
              <a:rect l="l" t="t" r="r" b="b"/>
              <a:pathLst>
                <a:path w="422695" h="983411">
                  <a:moveTo>
                    <a:pt x="422695" y="0"/>
                  </a:moveTo>
                  <a:cubicBezTo>
                    <a:pt x="419100" y="168215"/>
                    <a:pt x="415506" y="336430"/>
                    <a:pt x="345057" y="500332"/>
                  </a:cubicBezTo>
                  <a:cubicBezTo>
                    <a:pt x="274608" y="664234"/>
                    <a:pt x="137304" y="823822"/>
                    <a:pt x="0" y="983411"/>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7" name="Rectangle 16"/>
            <p:cNvSpPr/>
            <p:nvPr/>
          </p:nvSpPr>
          <p:spPr>
            <a:xfrm>
              <a:off x="4655111" y="4887079"/>
              <a:ext cx="2279088" cy="7251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8" name="TextBox 17"/>
            <p:cNvSpPr txBox="1"/>
            <p:nvPr/>
          </p:nvSpPr>
          <p:spPr>
            <a:xfrm>
              <a:off x="4980695" y="4887079"/>
              <a:ext cx="768585" cy="287461"/>
            </a:xfrm>
            <a:prstGeom prst="rect">
              <a:avLst/>
            </a:prstGeom>
            <a:noFill/>
          </p:spPr>
          <p:txBody>
            <a:bodyPr wrap="none" rtlCol="0">
              <a:spAutoFit/>
            </a:bodyPr>
            <a:lstStyle/>
            <a:p>
              <a:r>
                <a:rPr lang="en-US" sz="1100" dirty="0" err="1" smtClean="0"/>
                <a:t>userID</a:t>
              </a:r>
              <a:r>
                <a:rPr lang="en-US" sz="1100" dirty="0" smtClean="0">
                  <a:solidFill>
                    <a:schemeClr val="tx1"/>
                  </a:solidFill>
                </a:rPr>
                <a:t>:</a:t>
              </a:r>
              <a:endParaRPr lang="en-US" sz="1100" dirty="0">
                <a:solidFill>
                  <a:schemeClr val="tx1"/>
                </a:solidFill>
              </a:endParaRPr>
            </a:p>
          </p:txBody>
        </p:sp>
        <p:sp>
          <p:nvSpPr>
            <p:cNvPr id="19" name="TextBox 18"/>
            <p:cNvSpPr txBox="1"/>
            <p:nvPr/>
          </p:nvSpPr>
          <p:spPr>
            <a:xfrm>
              <a:off x="4720227" y="5216685"/>
              <a:ext cx="996343" cy="287461"/>
            </a:xfrm>
            <a:prstGeom prst="rect">
              <a:avLst/>
            </a:prstGeom>
            <a:noFill/>
          </p:spPr>
          <p:txBody>
            <a:bodyPr wrap="none" rtlCol="0">
              <a:spAutoFit/>
            </a:bodyPr>
            <a:lstStyle/>
            <a:p>
              <a:r>
                <a:rPr lang="en-US" sz="1100" dirty="0" smtClean="0"/>
                <a:t>password</a:t>
              </a:r>
              <a:r>
                <a:rPr lang="en-US" sz="1100" dirty="0" smtClean="0">
                  <a:solidFill>
                    <a:schemeClr val="tx1"/>
                  </a:solidFill>
                </a:rPr>
                <a:t>:</a:t>
              </a:r>
              <a:endParaRPr lang="en-US" sz="1100" dirty="0">
                <a:solidFill>
                  <a:schemeClr val="tx1"/>
                </a:solidFill>
              </a:endParaRPr>
            </a:p>
          </p:txBody>
        </p:sp>
        <p:sp>
          <p:nvSpPr>
            <p:cNvPr id="20" name="Rectangle 19"/>
            <p:cNvSpPr/>
            <p:nvPr/>
          </p:nvSpPr>
          <p:spPr>
            <a:xfrm>
              <a:off x="5762097" y="4953000"/>
              <a:ext cx="1041869" cy="197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1" name="Rectangle 20"/>
            <p:cNvSpPr/>
            <p:nvPr/>
          </p:nvSpPr>
          <p:spPr>
            <a:xfrm>
              <a:off x="5762097" y="5282606"/>
              <a:ext cx="1041869" cy="197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2" name="TextBox 21"/>
            <p:cNvSpPr txBox="1"/>
            <p:nvPr/>
          </p:nvSpPr>
          <p:spPr>
            <a:xfrm>
              <a:off x="1143001" y="2694801"/>
              <a:ext cx="2321020" cy="287024"/>
            </a:xfrm>
            <a:prstGeom prst="rect">
              <a:avLst/>
            </a:prstGeom>
            <a:solidFill>
              <a:schemeClr val="bg1"/>
            </a:solidFill>
          </p:spPr>
          <p:txBody>
            <a:bodyPr wrap="square" rtlCol="0">
              <a:spAutoFit/>
            </a:bodyPr>
            <a:lstStyle/>
            <a:p>
              <a:r>
                <a:rPr lang="en-US" sz="1050" dirty="0" smtClean="0">
                  <a:solidFill>
                    <a:schemeClr val="tx1"/>
                  </a:solidFill>
                </a:rPr>
                <a:t>http://</a:t>
              </a:r>
              <a:r>
                <a:rPr lang="en-US" sz="1050" dirty="0" err="1" smtClean="0">
                  <a:solidFill>
                    <a:schemeClr val="tx1"/>
                  </a:solidFill>
                </a:rPr>
                <a:t>www.example.com</a:t>
              </a:r>
              <a:endParaRPr lang="en-US" sz="1050" dirty="0">
                <a:solidFill>
                  <a:schemeClr val="tx1"/>
                </a:solidFill>
              </a:endParaRPr>
            </a:p>
          </p:txBody>
        </p:sp>
        <p:sp>
          <p:nvSpPr>
            <p:cNvPr id="23" name="TextBox 22"/>
            <p:cNvSpPr txBox="1"/>
            <p:nvPr/>
          </p:nvSpPr>
          <p:spPr>
            <a:xfrm>
              <a:off x="178648" y="2971801"/>
              <a:ext cx="3707553" cy="404145"/>
            </a:xfrm>
            <a:prstGeom prst="rect">
              <a:avLst/>
            </a:prstGeom>
            <a:solidFill>
              <a:schemeClr val="bg1">
                <a:lumMod val="95000"/>
                <a:alpha val="75000"/>
              </a:schemeClr>
            </a:solidFill>
          </p:spPr>
          <p:txBody>
            <a:bodyPr wrap="square" rtlCol="0">
              <a:spAutoFit/>
            </a:bodyPr>
            <a:lstStyle/>
            <a:p>
              <a:r>
                <a:rPr lang="en-US" b="1" dirty="0" smtClean="0">
                  <a:solidFill>
                    <a:schemeClr val="tx1"/>
                  </a:solidFill>
                  <a:latin typeface="Times New Roman" pitchFamily="18" charset="0"/>
                  <a:cs typeface="Times New Roman" pitchFamily="18" charset="0"/>
                </a:rPr>
                <a:t>My Premium Blog Spot</a:t>
              </a:r>
              <a:endParaRPr lang="en-US" b="1" dirty="0">
                <a:solidFill>
                  <a:schemeClr val="tx1"/>
                </a:solidFill>
                <a:latin typeface="Times New Roman" pitchFamily="18" charset="0"/>
                <a:cs typeface="Times New Roman" pitchFamily="18" charset="0"/>
              </a:endParaRPr>
            </a:p>
          </p:txBody>
        </p:sp>
        <p:sp>
          <p:nvSpPr>
            <p:cNvPr id="24" name="Action Button: Home 23">
              <a:hlinkClick r:id="" action="ppaction://hlinkshowjump?jump=firstslide" highlightClick="1"/>
            </p:cNvPr>
            <p:cNvSpPr/>
            <p:nvPr/>
          </p:nvSpPr>
          <p:spPr>
            <a:xfrm>
              <a:off x="228600" y="2667000"/>
              <a:ext cx="228600" cy="228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5" name="Action Button: Back or Previous 24">
              <a:hlinkClick r:id="" action="ppaction://hlinkshowjump?jump=previousslide" highlightClick="1"/>
            </p:cNvPr>
            <p:cNvSpPr/>
            <p:nvPr/>
          </p:nvSpPr>
          <p:spPr>
            <a:xfrm>
              <a:off x="533400" y="2667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6" name="Action Button: Forward or Next 25">
              <a:hlinkClick r:id="" action="ppaction://hlinkshowjump?jump=nextslide" highlightClick="1"/>
            </p:cNvPr>
            <p:cNvSpPr/>
            <p:nvPr/>
          </p:nvSpPr>
          <p:spPr>
            <a:xfrm>
              <a:off x="838200" y="2667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ction Button: Custom 26">
              <a:hlinkClick r:id="" action="ppaction://noaction" highlightClick="1"/>
            </p:cNvPr>
            <p:cNvSpPr/>
            <p:nvPr/>
          </p:nvSpPr>
          <p:spPr>
            <a:xfrm>
              <a:off x="3657600" y="2667000"/>
              <a:ext cx="228600" cy="228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Freeform 27"/>
            <p:cNvSpPr/>
            <p:nvPr/>
          </p:nvSpPr>
          <p:spPr>
            <a:xfrm>
              <a:off x="1854679" y="5638800"/>
              <a:ext cx="4873925" cy="572219"/>
            </a:xfrm>
            <a:custGeom>
              <a:avLst/>
              <a:gdLst>
                <a:gd name="connsiteX0" fmla="*/ 0 w 4873925"/>
                <a:gd name="connsiteY0" fmla="*/ 0 h 680049"/>
                <a:gd name="connsiteX1" fmla="*/ 431321 w 4873925"/>
                <a:gd name="connsiteY1" fmla="*/ 224287 h 680049"/>
                <a:gd name="connsiteX2" fmla="*/ 2294627 w 4873925"/>
                <a:gd name="connsiteY2" fmla="*/ 629728 h 680049"/>
                <a:gd name="connsiteX3" fmla="*/ 4373593 w 4873925"/>
                <a:gd name="connsiteY3" fmla="*/ 526211 h 680049"/>
                <a:gd name="connsiteX4" fmla="*/ 4873925 w 4873925"/>
                <a:gd name="connsiteY4" fmla="*/ 319177 h 68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3925" h="680049">
                  <a:moveTo>
                    <a:pt x="0" y="0"/>
                  </a:moveTo>
                  <a:cubicBezTo>
                    <a:pt x="24441" y="59666"/>
                    <a:pt x="48883" y="119332"/>
                    <a:pt x="431321" y="224287"/>
                  </a:cubicBezTo>
                  <a:cubicBezTo>
                    <a:pt x="813759" y="329242"/>
                    <a:pt x="1637582" y="579407"/>
                    <a:pt x="2294627" y="629728"/>
                  </a:cubicBezTo>
                  <a:cubicBezTo>
                    <a:pt x="2951672" y="680049"/>
                    <a:pt x="3943710" y="577970"/>
                    <a:pt x="4373593" y="526211"/>
                  </a:cubicBezTo>
                  <a:cubicBezTo>
                    <a:pt x="4803476" y="474452"/>
                    <a:pt x="4838700" y="396814"/>
                    <a:pt x="4873925" y="319177"/>
                  </a:cubicBezTo>
                </a:path>
              </a:pathLst>
            </a:custGeom>
            <a:ln w="57150">
              <a:solidFill>
                <a:schemeClr val="tx1">
                  <a:lumMod val="50000"/>
                  <a:lumOff val="50000"/>
                </a:schemeClr>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9" name="Freeform 28"/>
            <p:cNvSpPr/>
            <p:nvPr/>
          </p:nvSpPr>
          <p:spPr>
            <a:xfrm>
              <a:off x="1676400" y="457200"/>
              <a:ext cx="1676400" cy="2286000"/>
            </a:xfrm>
            <a:custGeom>
              <a:avLst/>
              <a:gdLst>
                <a:gd name="connsiteX0" fmla="*/ 0 w 2424023"/>
                <a:gd name="connsiteY0" fmla="*/ 1078302 h 1078302"/>
                <a:gd name="connsiteX1" fmla="*/ 854015 w 2424023"/>
                <a:gd name="connsiteY1" fmla="*/ 534837 h 1078302"/>
                <a:gd name="connsiteX2" fmla="*/ 2424023 w 2424023"/>
                <a:gd name="connsiteY2" fmla="*/ 0 h 1078302"/>
              </a:gdLst>
              <a:ahLst/>
              <a:cxnLst>
                <a:cxn ang="0">
                  <a:pos x="connsiteX0" y="connsiteY0"/>
                </a:cxn>
                <a:cxn ang="0">
                  <a:pos x="connsiteX1" y="connsiteY1"/>
                </a:cxn>
                <a:cxn ang="0">
                  <a:pos x="connsiteX2" y="connsiteY2"/>
                </a:cxn>
              </a:cxnLst>
              <a:rect l="l" t="t" r="r" b="b"/>
              <a:pathLst>
                <a:path w="2424023" h="1078302">
                  <a:moveTo>
                    <a:pt x="0" y="1078302"/>
                  </a:moveTo>
                  <a:cubicBezTo>
                    <a:pt x="225005" y="896428"/>
                    <a:pt x="450011" y="714554"/>
                    <a:pt x="854015" y="534837"/>
                  </a:cubicBezTo>
                  <a:cubicBezTo>
                    <a:pt x="1258019" y="355120"/>
                    <a:pt x="1841021" y="177560"/>
                    <a:pt x="242402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0" name="TextBox 29"/>
            <p:cNvSpPr txBox="1"/>
            <p:nvPr/>
          </p:nvSpPr>
          <p:spPr>
            <a:xfrm>
              <a:off x="990600" y="1752600"/>
              <a:ext cx="2330025" cy="340682"/>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r>
                <a:rPr lang="en-US" sz="1400" dirty="0" err="1" smtClean="0">
                  <a:solidFill>
                    <a:schemeClr val="tx1"/>
                  </a:solidFill>
                </a:rPr>
                <a:t>www.example.com</a:t>
              </a:r>
              <a:endParaRPr lang="en-US" sz="1400" dirty="0">
                <a:solidFill>
                  <a:schemeClr val="tx1"/>
                </a:solidFill>
              </a:endParaRPr>
            </a:p>
          </p:txBody>
        </p:sp>
        <p:sp>
          <p:nvSpPr>
            <p:cNvPr id="31" name="TextBox 30"/>
            <p:cNvSpPr txBox="1"/>
            <p:nvPr/>
          </p:nvSpPr>
          <p:spPr>
            <a:xfrm>
              <a:off x="1342164" y="457200"/>
              <a:ext cx="1580441" cy="735199"/>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pPr algn="ctr"/>
              <a:r>
                <a:rPr lang="en-US" sz="2000" b="1" dirty="0" smtClean="0">
                  <a:solidFill>
                    <a:schemeClr val="tx1"/>
                  </a:solidFill>
                </a:rPr>
                <a:t>Normal </a:t>
              </a:r>
            </a:p>
            <a:p>
              <a:pPr algn="ctr"/>
              <a:r>
                <a:rPr lang="en-US" sz="2000" b="1" dirty="0" smtClean="0">
                  <a:solidFill>
                    <a:schemeClr val="tx1"/>
                  </a:solidFill>
                </a:rPr>
                <a:t>DNS</a:t>
              </a:r>
              <a:endParaRPr lang="en-US" sz="2000" b="1" dirty="0">
                <a:solidFill>
                  <a:schemeClr val="tx1"/>
                </a:solidFill>
              </a:endParaRPr>
            </a:p>
          </p:txBody>
        </p:sp>
        <p:sp>
          <p:nvSpPr>
            <p:cNvPr id="32" name="TextBox 31"/>
            <p:cNvSpPr txBox="1"/>
            <p:nvPr/>
          </p:nvSpPr>
          <p:spPr>
            <a:xfrm>
              <a:off x="7543799" y="304800"/>
              <a:ext cx="1524001" cy="552429"/>
            </a:xfrm>
            <a:prstGeom prst="rect">
              <a:avLst/>
            </a:prstGeom>
            <a:solidFill>
              <a:schemeClr val="bg1"/>
            </a:solidFill>
            <a:ln w="28575">
              <a:solidFill>
                <a:schemeClr val="tx1"/>
              </a:solidFill>
            </a:ln>
            <a:effectLst>
              <a:glow rad="63500">
                <a:schemeClr val="accent2">
                  <a:satMod val="175000"/>
                  <a:alpha val="40000"/>
                </a:schemeClr>
              </a:glow>
            </a:effectLst>
          </p:spPr>
          <p:txBody>
            <a:bodyPr wrap="square" rtlCol="0">
              <a:spAutoFit/>
            </a:bodyPr>
            <a:lstStyle/>
            <a:p>
              <a:r>
                <a:rPr lang="en-US" sz="1400" dirty="0" smtClean="0">
                  <a:solidFill>
                    <a:schemeClr val="tx1"/>
                  </a:solidFill>
                </a:rPr>
                <a:t>74.208.31.63</a:t>
              </a:r>
              <a:endParaRPr lang="en-US" sz="1400" dirty="0">
                <a:solidFill>
                  <a:schemeClr val="tx1"/>
                </a:solidFill>
              </a:endParaRPr>
            </a:p>
          </p:txBody>
        </p:sp>
        <p:sp>
          <p:nvSpPr>
            <p:cNvPr id="33" name="Freeform 32"/>
            <p:cNvSpPr/>
            <p:nvPr/>
          </p:nvSpPr>
          <p:spPr>
            <a:xfrm>
              <a:off x="6248400" y="533400"/>
              <a:ext cx="1219200" cy="2438400"/>
            </a:xfrm>
            <a:custGeom>
              <a:avLst/>
              <a:gdLst>
                <a:gd name="connsiteX0" fmla="*/ 0 w 2424023"/>
                <a:gd name="connsiteY0" fmla="*/ 1078302 h 1078302"/>
                <a:gd name="connsiteX1" fmla="*/ 854015 w 2424023"/>
                <a:gd name="connsiteY1" fmla="*/ 534837 h 1078302"/>
                <a:gd name="connsiteX2" fmla="*/ 2424023 w 2424023"/>
                <a:gd name="connsiteY2" fmla="*/ 0 h 1078302"/>
              </a:gdLst>
              <a:ahLst/>
              <a:cxnLst>
                <a:cxn ang="0">
                  <a:pos x="connsiteX0" y="connsiteY0"/>
                </a:cxn>
                <a:cxn ang="0">
                  <a:pos x="connsiteX1" y="connsiteY1"/>
                </a:cxn>
                <a:cxn ang="0">
                  <a:pos x="connsiteX2" y="connsiteY2"/>
                </a:cxn>
              </a:cxnLst>
              <a:rect l="l" t="t" r="r" b="b"/>
              <a:pathLst>
                <a:path w="2424023" h="1078302">
                  <a:moveTo>
                    <a:pt x="0" y="1078302"/>
                  </a:moveTo>
                  <a:cubicBezTo>
                    <a:pt x="225005" y="896428"/>
                    <a:pt x="450011" y="714554"/>
                    <a:pt x="854015" y="534837"/>
                  </a:cubicBezTo>
                  <a:cubicBezTo>
                    <a:pt x="1258019" y="355120"/>
                    <a:pt x="1841021" y="177560"/>
                    <a:pt x="242402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4" name="TextBox 33"/>
            <p:cNvSpPr txBox="1"/>
            <p:nvPr/>
          </p:nvSpPr>
          <p:spPr>
            <a:xfrm>
              <a:off x="5029200" y="1981200"/>
              <a:ext cx="2330025" cy="340682"/>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r>
                <a:rPr lang="en-US" sz="1400" dirty="0" err="1" smtClean="0">
                  <a:solidFill>
                    <a:schemeClr val="tx1"/>
                  </a:solidFill>
                </a:rPr>
                <a:t>www.example.com</a:t>
              </a:r>
              <a:endParaRPr lang="en-US" sz="1400" dirty="0">
                <a:solidFill>
                  <a:schemeClr val="tx1"/>
                </a:solidFill>
              </a:endParaRPr>
            </a:p>
          </p:txBody>
        </p:sp>
        <p:sp>
          <p:nvSpPr>
            <p:cNvPr id="35" name="TextBox 34"/>
            <p:cNvSpPr txBox="1"/>
            <p:nvPr/>
          </p:nvSpPr>
          <p:spPr>
            <a:xfrm>
              <a:off x="5304951" y="685799"/>
              <a:ext cx="1898664" cy="735199"/>
            </a:xfrm>
            <a:prstGeom prst="rect">
              <a:avLst/>
            </a:prstGeom>
            <a:solidFill>
              <a:schemeClr val="bg1">
                <a:lumMod val="85000"/>
              </a:schemeClr>
            </a:solidFill>
            <a:ln w="28575">
              <a:solidFill>
                <a:schemeClr val="tx1"/>
              </a:solidFill>
            </a:ln>
            <a:effectLst>
              <a:glow rad="63500">
                <a:schemeClr val="accent2">
                  <a:satMod val="175000"/>
                  <a:alpha val="40000"/>
                </a:schemeClr>
              </a:glow>
            </a:effectLst>
          </p:spPr>
          <p:txBody>
            <a:bodyPr wrap="none" rtlCol="0">
              <a:spAutoFit/>
            </a:bodyPr>
            <a:lstStyle/>
            <a:p>
              <a:pPr algn="ctr"/>
              <a:r>
                <a:rPr lang="en-US" sz="2000" b="1" dirty="0" err="1" smtClean="0">
                  <a:solidFill>
                    <a:schemeClr val="tx1"/>
                  </a:solidFill>
                </a:rPr>
                <a:t>Pharming</a:t>
              </a:r>
              <a:endParaRPr lang="en-US" sz="2000" b="1" dirty="0" smtClean="0">
                <a:solidFill>
                  <a:schemeClr val="tx1"/>
                </a:solidFill>
              </a:endParaRPr>
            </a:p>
            <a:p>
              <a:pPr algn="ctr"/>
              <a:r>
                <a:rPr lang="en-US" sz="2000" b="1" dirty="0" smtClean="0">
                  <a:solidFill>
                    <a:schemeClr val="tx1"/>
                  </a:solidFill>
                </a:rPr>
                <a:t>attack</a:t>
              </a:r>
              <a:endParaRPr lang="en-US" sz="2000" b="1" dirty="0">
                <a:solidFill>
                  <a:schemeClr val="tx1"/>
                </a:solidFill>
              </a:endParaRPr>
            </a:p>
          </p:txBody>
        </p:sp>
        <p:sp>
          <p:nvSpPr>
            <p:cNvPr id="36" name="TextBox 35"/>
            <p:cNvSpPr txBox="1"/>
            <p:nvPr/>
          </p:nvSpPr>
          <p:spPr>
            <a:xfrm>
              <a:off x="768158" y="5879069"/>
              <a:ext cx="5606001" cy="340682"/>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r>
                <a:rPr lang="en-US" sz="1400" b="1" dirty="0" smtClean="0">
                  <a:solidFill>
                    <a:schemeClr val="tx1"/>
                  </a:solidFill>
                </a:rPr>
                <a:t>Phishing: </a:t>
              </a:r>
              <a:r>
                <a:rPr lang="en-US" sz="1400" dirty="0" smtClean="0">
                  <a:solidFill>
                    <a:schemeClr val="tx1"/>
                  </a:solidFill>
                </a:rPr>
                <a:t>the different web sites </a:t>
              </a:r>
              <a:r>
                <a:rPr lang="en-US" sz="1400" b="1" dirty="0" smtClean="0">
                  <a:solidFill>
                    <a:schemeClr val="tx1"/>
                  </a:solidFill>
                </a:rPr>
                <a:t>look</a:t>
              </a:r>
              <a:r>
                <a:rPr lang="en-US" sz="1400" dirty="0" smtClean="0">
                  <a:solidFill>
                    <a:schemeClr val="tx1"/>
                  </a:solidFill>
                </a:rPr>
                <a:t> the same.</a:t>
              </a:r>
              <a:endParaRPr lang="en-US" sz="1400" dirty="0">
                <a:solidFill>
                  <a:schemeClr val="tx1"/>
                </a:solidFill>
              </a:endParaRPr>
            </a:p>
          </p:txBody>
        </p:sp>
        <p:sp>
          <p:nvSpPr>
            <p:cNvPr id="37" name="Freeform 36"/>
            <p:cNvSpPr/>
            <p:nvPr/>
          </p:nvSpPr>
          <p:spPr>
            <a:xfrm>
              <a:off x="3623094" y="2590801"/>
              <a:ext cx="644106" cy="1154502"/>
            </a:xfrm>
            <a:custGeom>
              <a:avLst/>
              <a:gdLst>
                <a:gd name="connsiteX0" fmla="*/ 422695 w 422695"/>
                <a:gd name="connsiteY0" fmla="*/ 0 h 983411"/>
                <a:gd name="connsiteX1" fmla="*/ 345057 w 422695"/>
                <a:gd name="connsiteY1" fmla="*/ 500332 h 983411"/>
                <a:gd name="connsiteX2" fmla="*/ 0 w 422695"/>
                <a:gd name="connsiteY2" fmla="*/ 983411 h 983411"/>
              </a:gdLst>
              <a:ahLst/>
              <a:cxnLst>
                <a:cxn ang="0">
                  <a:pos x="connsiteX0" y="connsiteY0"/>
                </a:cxn>
                <a:cxn ang="0">
                  <a:pos x="connsiteX1" y="connsiteY1"/>
                </a:cxn>
                <a:cxn ang="0">
                  <a:pos x="connsiteX2" y="connsiteY2"/>
                </a:cxn>
              </a:cxnLst>
              <a:rect l="l" t="t" r="r" b="b"/>
              <a:pathLst>
                <a:path w="422695" h="983411">
                  <a:moveTo>
                    <a:pt x="422695" y="0"/>
                  </a:moveTo>
                  <a:cubicBezTo>
                    <a:pt x="419100" y="168215"/>
                    <a:pt x="415506" y="336430"/>
                    <a:pt x="345057" y="500332"/>
                  </a:cubicBezTo>
                  <a:cubicBezTo>
                    <a:pt x="274608" y="664234"/>
                    <a:pt x="137304" y="823822"/>
                    <a:pt x="0" y="983411"/>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8" name="Rectangle 37"/>
            <p:cNvSpPr/>
            <p:nvPr/>
          </p:nvSpPr>
          <p:spPr>
            <a:xfrm>
              <a:off x="235512" y="4658479"/>
              <a:ext cx="2279088" cy="72513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39" name="TextBox 38"/>
            <p:cNvSpPr txBox="1"/>
            <p:nvPr/>
          </p:nvSpPr>
          <p:spPr>
            <a:xfrm>
              <a:off x="561095" y="4658480"/>
              <a:ext cx="768585" cy="287461"/>
            </a:xfrm>
            <a:prstGeom prst="rect">
              <a:avLst/>
            </a:prstGeom>
            <a:noFill/>
          </p:spPr>
          <p:txBody>
            <a:bodyPr wrap="none" rtlCol="0">
              <a:spAutoFit/>
            </a:bodyPr>
            <a:lstStyle/>
            <a:p>
              <a:r>
                <a:rPr lang="en-US" sz="1100" dirty="0" err="1" smtClean="0"/>
                <a:t>userID</a:t>
              </a:r>
              <a:r>
                <a:rPr lang="en-US" sz="1100" dirty="0" smtClean="0">
                  <a:solidFill>
                    <a:schemeClr val="tx1"/>
                  </a:solidFill>
                </a:rPr>
                <a:t>:</a:t>
              </a:r>
              <a:endParaRPr lang="en-US" sz="1100" dirty="0">
                <a:solidFill>
                  <a:schemeClr val="tx1"/>
                </a:solidFill>
              </a:endParaRPr>
            </a:p>
          </p:txBody>
        </p:sp>
        <p:sp>
          <p:nvSpPr>
            <p:cNvPr id="40" name="TextBox 39"/>
            <p:cNvSpPr txBox="1"/>
            <p:nvPr/>
          </p:nvSpPr>
          <p:spPr>
            <a:xfrm>
              <a:off x="300629" y="4988084"/>
              <a:ext cx="996343" cy="287461"/>
            </a:xfrm>
            <a:prstGeom prst="rect">
              <a:avLst/>
            </a:prstGeom>
            <a:noFill/>
          </p:spPr>
          <p:txBody>
            <a:bodyPr wrap="none" rtlCol="0">
              <a:spAutoFit/>
            </a:bodyPr>
            <a:lstStyle/>
            <a:p>
              <a:r>
                <a:rPr lang="en-US" sz="1100" dirty="0" smtClean="0"/>
                <a:t>password</a:t>
              </a:r>
              <a:r>
                <a:rPr lang="en-US" sz="1100" dirty="0" smtClean="0">
                  <a:solidFill>
                    <a:schemeClr val="tx1"/>
                  </a:solidFill>
                </a:rPr>
                <a:t>:</a:t>
              </a:r>
              <a:endParaRPr lang="en-US" sz="1100" dirty="0">
                <a:solidFill>
                  <a:schemeClr val="tx1"/>
                </a:solidFill>
              </a:endParaRPr>
            </a:p>
          </p:txBody>
        </p:sp>
        <p:sp>
          <p:nvSpPr>
            <p:cNvPr id="41" name="Rectangle 40"/>
            <p:cNvSpPr/>
            <p:nvPr/>
          </p:nvSpPr>
          <p:spPr>
            <a:xfrm>
              <a:off x="1342498" y="4724400"/>
              <a:ext cx="1041869" cy="197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2" name="Rectangle 41"/>
            <p:cNvSpPr/>
            <p:nvPr/>
          </p:nvSpPr>
          <p:spPr>
            <a:xfrm>
              <a:off x="1342498" y="5054006"/>
              <a:ext cx="1041869" cy="1977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43" name="TextBox 42"/>
            <p:cNvSpPr txBox="1"/>
            <p:nvPr/>
          </p:nvSpPr>
          <p:spPr>
            <a:xfrm>
              <a:off x="3429001" y="228600"/>
              <a:ext cx="1905000" cy="764173"/>
            </a:xfrm>
            <a:prstGeom prst="rect">
              <a:avLst/>
            </a:prstGeom>
            <a:solidFill>
              <a:schemeClr val="bg1"/>
            </a:solidFill>
            <a:ln w="28575">
              <a:solidFill>
                <a:schemeClr val="tx1"/>
              </a:solidFill>
            </a:ln>
            <a:effectLst>
              <a:glow rad="63500">
                <a:schemeClr val="accent2">
                  <a:satMod val="175000"/>
                  <a:alpha val="40000"/>
                </a:schemeClr>
              </a:glow>
            </a:effectLst>
          </p:spPr>
          <p:txBody>
            <a:bodyPr wrap="square" rtlCol="0">
              <a:spAutoFit/>
            </a:bodyPr>
            <a:lstStyle/>
            <a:p>
              <a:r>
                <a:rPr lang="en-US" sz="1400" dirty="0" smtClean="0">
                  <a:solidFill>
                    <a:schemeClr val="tx1"/>
                  </a:solidFill>
                </a:rPr>
                <a:t> 208.77.188.166</a:t>
              </a:r>
              <a:endParaRPr lang="en-US" sz="1400" dirty="0">
                <a:solidFill>
                  <a:schemeClr val="tx1"/>
                </a:solidFill>
              </a:endParaRPr>
            </a:p>
          </p:txBody>
        </p:sp>
        <p:pic>
          <p:nvPicPr>
            <p:cNvPr id="44" name="Picture 43" descr="06-5b.tif"/>
            <p:cNvPicPr>
              <a:picLocks noChangeAspect="1"/>
            </p:cNvPicPr>
            <p:nvPr/>
          </p:nvPicPr>
          <p:blipFill>
            <a:blip r:embed="rId4" cstate="print"/>
            <a:stretch>
              <a:fillRect/>
            </a:stretch>
          </p:blipFill>
          <p:spPr>
            <a:xfrm>
              <a:off x="3429000" y="738126"/>
              <a:ext cx="1438656" cy="1852674"/>
            </a:xfrm>
            <a:prstGeom prst="rect">
              <a:avLst/>
            </a:prstGeom>
          </p:spPr>
        </p:pic>
        <p:pic>
          <p:nvPicPr>
            <p:cNvPr id="45" name="Picture 44" descr="06-5c.tif"/>
            <p:cNvPicPr>
              <a:picLocks noChangeAspect="1"/>
            </p:cNvPicPr>
            <p:nvPr/>
          </p:nvPicPr>
          <p:blipFill>
            <a:blip r:embed="rId5" cstate="print"/>
            <a:stretch>
              <a:fillRect/>
            </a:stretch>
          </p:blipFill>
          <p:spPr>
            <a:xfrm>
              <a:off x="3200400" y="1219200"/>
              <a:ext cx="1496568" cy="9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 name="Picture 45" descr="06-5b.tif"/>
            <p:cNvPicPr>
              <a:picLocks noChangeAspect="1"/>
            </p:cNvPicPr>
            <p:nvPr/>
          </p:nvPicPr>
          <p:blipFill>
            <a:blip r:embed="rId4" cstate="print"/>
            <a:stretch>
              <a:fillRect/>
            </a:stretch>
          </p:blipFill>
          <p:spPr>
            <a:xfrm>
              <a:off x="7543800" y="738126"/>
              <a:ext cx="1438656" cy="1852674"/>
            </a:xfrm>
            <a:prstGeom prst="rect">
              <a:avLst/>
            </a:prstGeom>
          </p:spPr>
        </p:pic>
        <p:pic>
          <p:nvPicPr>
            <p:cNvPr id="47" name="Picture 46" descr="06-5a.tif"/>
            <p:cNvPicPr>
              <a:picLocks noChangeAspect="1"/>
            </p:cNvPicPr>
            <p:nvPr/>
          </p:nvPicPr>
          <p:blipFill>
            <a:blip r:embed="rId6" cstate="print"/>
            <a:stretch>
              <a:fillRect/>
            </a:stretch>
          </p:blipFill>
          <p:spPr>
            <a:xfrm>
              <a:off x="7543800" y="1066800"/>
              <a:ext cx="954916"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457200" y="509588"/>
            <a:ext cx="8229600" cy="673100"/>
          </a:xfrm>
          <a:prstGeom prst="rect">
            <a:avLst/>
          </a:prstGeom>
          <a:noFill/>
          <a:ln w="9525">
            <a:noFill/>
            <a:round/>
            <a:headEnd/>
            <a:tailEnd/>
          </a:ln>
          <a:effectLst/>
        </p:spPr>
        <p:txBody>
          <a:bodyPr lIns="90000" tIns="46800" rIns="90000" bIns="46800" anchor="ct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800">
                <a:solidFill>
                  <a:srgbClr val="FFFFFF"/>
                </a:solidFill>
              </a:rPr>
              <a:t>DNS Cache Poisoning</a:t>
            </a:r>
          </a:p>
        </p:txBody>
      </p:sp>
      <p:sp>
        <p:nvSpPr>
          <p:cNvPr id="18440" name="Rectangle 8"/>
          <p:cNvSpPr>
            <a:spLocks noGrp="1" noChangeArrowheads="1"/>
          </p:cNvSpPr>
          <p:nvPr>
            <p:ph idx="1"/>
          </p:nvPr>
        </p:nvSpPr>
        <p:spPr>
          <a:xfrm>
            <a:off x="457200" y="1600200"/>
            <a:ext cx="8229600" cy="4767263"/>
          </a:xfrm>
          <a:ln/>
        </p:spPr>
        <p:txBody>
          <a:bodyPr anchor="t"/>
          <a:lstStyle/>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Basic idea: give DNS servers false records and get it cached</a:t>
            </a:r>
          </a:p>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DNS uses a 16-bit request identifier to pair queries with answers</a:t>
            </a:r>
          </a:p>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Cache may be poisoned when a name server:</a:t>
            </a:r>
          </a:p>
          <a:p>
            <a:pPr marL="736600" lvl="1" indent="-279400" algn="l">
              <a:spcBef>
                <a:spcPts val="7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Disregards identifiers</a:t>
            </a:r>
          </a:p>
          <a:p>
            <a:pPr marL="736600" lvl="1" indent="-279400" algn="l">
              <a:spcBef>
                <a:spcPts val="7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Has predictable ids</a:t>
            </a:r>
          </a:p>
          <a:p>
            <a:pPr marL="736600" lvl="1" indent="-279400" algn="l">
              <a:spcBef>
                <a:spcPts val="7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Accepts unsolicited DNS records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509588"/>
            <a:ext cx="8229600" cy="673100"/>
          </a:xfrm>
          <a:prstGeom prst="rect">
            <a:avLst/>
          </a:prstGeom>
          <a:noFill/>
          <a:ln w="9525">
            <a:noFill/>
            <a:round/>
            <a:headEnd/>
            <a:tailEnd/>
          </a:ln>
          <a:effectLst/>
        </p:spPr>
        <p:txBody>
          <a:bodyPr lIns="90000" tIns="46800" rIns="90000" bIns="46800" anchor="ct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800">
                <a:solidFill>
                  <a:srgbClr val="FFFFFF"/>
                </a:solidFill>
              </a:rPr>
              <a:t>DNS Cache Poisoning Prevention</a:t>
            </a:r>
          </a:p>
        </p:txBody>
      </p:sp>
      <p:sp>
        <p:nvSpPr>
          <p:cNvPr id="19461" name="Text Box 5"/>
          <p:cNvSpPr txBox="1">
            <a:spLocks noChangeArrowheads="1"/>
          </p:cNvSpPr>
          <p:nvPr/>
        </p:nvSpPr>
        <p:spPr bwMode="auto">
          <a:xfrm>
            <a:off x="457200" y="1600200"/>
            <a:ext cx="8229600" cy="4652963"/>
          </a:xfrm>
          <a:prstGeom prst="rect">
            <a:avLst/>
          </a:prstGeom>
          <a:noFill/>
          <a:ln w="9525">
            <a:noFill/>
            <a:round/>
            <a:headEnd/>
            <a:tailEnd/>
          </a:ln>
          <a:effectLst/>
        </p:spPr>
        <p:txBody>
          <a:bodyPr wrap="none" anchor="ctr"/>
          <a:lstStyle/>
          <a:p>
            <a:endParaRPr lang="en-US"/>
          </a:p>
        </p:txBody>
      </p:sp>
      <p:sp>
        <p:nvSpPr>
          <p:cNvPr id="19465" name="Text Box 9"/>
          <p:cNvSpPr txBox="1">
            <a:spLocks noChangeArrowheads="1"/>
          </p:cNvSpPr>
          <p:nvPr/>
        </p:nvSpPr>
        <p:spPr bwMode="auto">
          <a:xfrm>
            <a:off x="457200" y="1600200"/>
            <a:ext cx="8229600" cy="5794375"/>
          </a:xfrm>
          <a:prstGeom prst="rect">
            <a:avLst/>
          </a:prstGeom>
          <a:noFill/>
          <a:ln w="9525">
            <a:noFill/>
            <a:round/>
            <a:headEnd/>
            <a:tailEnd/>
          </a:ln>
          <a:effectLst/>
        </p:spPr>
        <p:txBody>
          <a:bodyPr wrap="none" anchor="ctr"/>
          <a:lstStyle/>
          <a:p>
            <a:endParaRPr lang="en-US"/>
          </a:p>
        </p:txBody>
      </p:sp>
      <p:sp>
        <p:nvSpPr>
          <p:cNvPr id="19466" name="Rectangle 10"/>
          <p:cNvSpPr>
            <a:spLocks noGrp="1" noChangeArrowheads="1"/>
          </p:cNvSpPr>
          <p:nvPr>
            <p:ph idx="1"/>
          </p:nvPr>
        </p:nvSpPr>
        <p:spPr>
          <a:xfrm>
            <a:off x="457200" y="1600200"/>
            <a:ext cx="8229600" cy="4529138"/>
          </a:xfrm>
          <a:ln/>
        </p:spPr>
        <p:txBody>
          <a:bodyPr anchor="t"/>
          <a:lstStyle/>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Use random identifiers for queries</a:t>
            </a:r>
          </a:p>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Always check identifiers</a:t>
            </a:r>
          </a:p>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Port randomization for DNS requests</a:t>
            </a:r>
          </a:p>
          <a:p>
            <a:pPr marL="336550" indent="-336550" algn="l">
              <a:spcBef>
                <a:spcPts val="8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3200"/>
              <a:t>Deploy DNSSEC</a:t>
            </a:r>
          </a:p>
          <a:p>
            <a:pPr marL="736600" lvl="1" indent="-279400" algn="l">
              <a:spcBef>
                <a:spcPts val="700"/>
              </a:spcBef>
              <a:buClr>
                <a:srgbClr val="FFFFFF"/>
              </a:buClr>
              <a:buFont typeface="Arial" charset="0"/>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Challenging because it is still being deployed and requires reciprocity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74638"/>
            <a:ext cx="8223250" cy="113982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FFFFFF"/>
                </a:solidFill>
                <a:latin typeface="Calibri" pitchFamily="32" charset="0"/>
              </a:rPr>
              <a:t>DNSSEC</a:t>
            </a:r>
          </a:p>
        </p:txBody>
      </p:sp>
      <p:sp>
        <p:nvSpPr>
          <p:cNvPr id="22530" name="Text Box 2"/>
          <p:cNvSpPr txBox="1">
            <a:spLocks noChangeArrowheads="1"/>
          </p:cNvSpPr>
          <p:nvPr/>
        </p:nvSpPr>
        <p:spPr bwMode="auto">
          <a:xfrm>
            <a:off x="457200" y="1168400"/>
            <a:ext cx="8223250" cy="5318125"/>
          </a:xfrm>
          <a:prstGeom prst="rect">
            <a:avLst/>
          </a:prstGeom>
          <a:noFill/>
          <a:ln w="9525">
            <a:noFill/>
            <a:round/>
            <a:headEnd/>
            <a:tailEnd/>
          </a:ln>
          <a:effectLst/>
        </p:spPr>
        <p:txBody>
          <a:bodyPr lIns="0" tIns="0" rIns="0" bIns="0"/>
          <a:lstStyle/>
          <a:p>
            <a:pPr marL="336550" indent="-336550" eaLnBrk="1" hangingPunct="1">
              <a:lnSpc>
                <a:spcPct val="100000"/>
              </a:lnSpc>
              <a:spcBef>
                <a:spcPts val="8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3200">
                <a:solidFill>
                  <a:srgbClr val="FFFFFF"/>
                </a:solidFill>
                <a:latin typeface="Calibri" pitchFamily="32" charset="0"/>
              </a:rPr>
              <a:t>Guarantees:</a:t>
            </a:r>
          </a:p>
          <a:p>
            <a:pPr marL="736600" lvl="1" indent="-279400" eaLnBrk="1" hangingPunct="1">
              <a:lnSpc>
                <a:spcPct val="100000"/>
              </a:lnSpc>
              <a:spcBef>
                <a:spcPts val="7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2800">
                <a:solidFill>
                  <a:srgbClr val="FFFFFF"/>
                </a:solidFill>
                <a:latin typeface="Calibri" pitchFamily="32" charset="0"/>
              </a:rPr>
              <a:t>Authenticity of DNS answer origin</a:t>
            </a:r>
          </a:p>
          <a:p>
            <a:pPr marL="736600" lvl="1" indent="-279400" eaLnBrk="1" hangingPunct="1">
              <a:lnSpc>
                <a:spcPct val="100000"/>
              </a:lnSpc>
              <a:spcBef>
                <a:spcPts val="7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2800">
                <a:solidFill>
                  <a:srgbClr val="FFFFFF"/>
                </a:solidFill>
                <a:latin typeface="Calibri" pitchFamily="32" charset="0"/>
              </a:rPr>
              <a:t>Integrity of reply</a:t>
            </a:r>
          </a:p>
          <a:p>
            <a:pPr marL="736600" lvl="1" indent="-279400" eaLnBrk="1" hangingPunct="1">
              <a:lnSpc>
                <a:spcPct val="100000"/>
              </a:lnSpc>
              <a:spcBef>
                <a:spcPts val="7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2800">
                <a:solidFill>
                  <a:srgbClr val="FFFFFF"/>
                </a:solidFill>
                <a:latin typeface="Calibri" pitchFamily="32" charset="0"/>
              </a:rPr>
              <a:t>Authenticity of denial of existence</a:t>
            </a:r>
          </a:p>
          <a:p>
            <a:pPr marL="336550" indent="-336550" eaLnBrk="1" hangingPunct="1">
              <a:lnSpc>
                <a:spcPct val="100000"/>
              </a:lnSpc>
              <a:spcBef>
                <a:spcPts val="8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3200">
                <a:solidFill>
                  <a:srgbClr val="FFFFFF"/>
                </a:solidFill>
                <a:latin typeface="Calibri" pitchFamily="32" charset="0"/>
              </a:rPr>
              <a:t>Accomplishes this by signing DNS replies at each step of the way</a:t>
            </a:r>
          </a:p>
          <a:p>
            <a:pPr marL="336550" indent="-336550" eaLnBrk="1" hangingPunct="1">
              <a:lnSpc>
                <a:spcPct val="100000"/>
              </a:lnSpc>
              <a:spcBef>
                <a:spcPts val="8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3200">
                <a:solidFill>
                  <a:srgbClr val="FFFFFF"/>
                </a:solidFill>
                <a:latin typeface="Calibri" pitchFamily="32" charset="0"/>
              </a:rPr>
              <a:t>Uses public-key cryptography to sign responses</a:t>
            </a:r>
          </a:p>
          <a:p>
            <a:pPr marL="336550" indent="-336550" eaLnBrk="1" hangingPunct="1">
              <a:lnSpc>
                <a:spcPct val="100000"/>
              </a:lnSpc>
              <a:spcBef>
                <a:spcPts val="8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GB" sz="3200">
                <a:solidFill>
                  <a:srgbClr val="FFFFFF"/>
                </a:solidFill>
                <a:latin typeface="Calibri" pitchFamily="32" charset="0"/>
              </a:rPr>
              <a:t>Typically use trust anchors, entries in the OS to bootstrap the process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Domain Name System</a:t>
            </a:r>
          </a:p>
        </p:txBody>
      </p:sp>
      <p:sp>
        <p:nvSpPr>
          <p:cNvPr id="4098" name="Text Box 2"/>
          <p:cNvSpPr txBox="1">
            <a:spLocks noChangeArrowheads="1"/>
          </p:cNvSpPr>
          <p:nvPr/>
        </p:nvSpPr>
        <p:spPr bwMode="auto">
          <a:xfrm>
            <a:off x="457200" y="1204913"/>
            <a:ext cx="8229600" cy="1081087"/>
          </a:xfrm>
          <a:prstGeom prst="rect">
            <a:avLst/>
          </a:prstGeom>
          <a:noFill/>
          <a:ln w="9525">
            <a:noFill/>
            <a:round/>
            <a:headEnd/>
            <a:tailEnd/>
          </a:ln>
          <a:effectLst/>
        </p:spPr>
        <p:txBody>
          <a:bodyPr/>
          <a:lstStyle/>
          <a:p>
            <a:pPr marL="336550" indent="-336550" eaLnBrk="1" hangingPunct="1">
              <a:lnSpc>
                <a:spcPct val="110000"/>
              </a:lnSpc>
              <a:spcBef>
                <a:spcPts val="675"/>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dirty="0">
                <a:solidFill>
                  <a:srgbClr val="FFFFFF"/>
                </a:solidFill>
                <a:latin typeface="Calibri" pitchFamily="32" charset="0"/>
              </a:rPr>
              <a:t>The </a:t>
            </a:r>
            <a:r>
              <a:rPr lang="en-US" sz="2400" dirty="0">
                <a:solidFill>
                  <a:srgbClr val="F79646"/>
                </a:solidFill>
                <a:latin typeface="Calibri" pitchFamily="32" charset="0"/>
              </a:rPr>
              <a:t>domain name system</a:t>
            </a:r>
            <a:r>
              <a:rPr lang="en-US" sz="2400" dirty="0">
                <a:solidFill>
                  <a:srgbClr val="FFFFFF"/>
                </a:solidFill>
                <a:latin typeface="Calibri" pitchFamily="32" charset="0"/>
              </a:rPr>
              <a:t> (DNS) is an application-layer protocol  for mapping domain names to IP </a:t>
            </a:r>
            <a:r>
              <a:rPr lang="en-US" sz="2400" dirty="0" smtClean="0">
                <a:solidFill>
                  <a:srgbClr val="FFFFFF"/>
                </a:solidFill>
                <a:latin typeface="Calibri" pitchFamily="32" charset="0"/>
              </a:rPr>
              <a:t>addresses</a:t>
            </a:r>
            <a:endParaRPr lang="en-US" sz="2400" dirty="0">
              <a:solidFill>
                <a:srgbClr val="FFFFFF"/>
              </a:solidFill>
              <a:latin typeface="Calibri" pitchFamily="32" charset="0"/>
            </a:endParaRPr>
          </a:p>
        </p:txBody>
      </p:sp>
      <p:grpSp>
        <p:nvGrpSpPr>
          <p:cNvPr id="31" name="Group 30"/>
          <p:cNvGrpSpPr/>
          <p:nvPr/>
        </p:nvGrpSpPr>
        <p:grpSpPr>
          <a:xfrm>
            <a:off x="761999" y="1981200"/>
            <a:ext cx="7772399" cy="4724400"/>
            <a:chOff x="533399" y="1678477"/>
            <a:chExt cx="8001000" cy="5027123"/>
          </a:xfrm>
        </p:grpSpPr>
        <p:sp>
          <p:nvSpPr>
            <p:cNvPr id="4" name="File"/>
            <p:cNvSpPr>
              <a:spLocks noEditPoints="1" noChangeArrowheads="1"/>
            </p:cNvSpPr>
            <p:nvPr/>
          </p:nvSpPr>
          <p:spPr bwMode="auto">
            <a:xfrm>
              <a:off x="4648199" y="3581400"/>
              <a:ext cx="3886200" cy="1447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File"/>
            <p:cNvSpPr>
              <a:spLocks noEditPoints="1" noChangeArrowheads="1"/>
            </p:cNvSpPr>
            <p:nvPr/>
          </p:nvSpPr>
          <p:spPr bwMode="auto">
            <a:xfrm>
              <a:off x="4648199" y="3962400"/>
              <a:ext cx="3886200" cy="274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6" name="Picture 5" descr="MP900444414.JPG"/>
            <p:cNvPicPr>
              <a:picLocks noChangeAspect="1"/>
            </p:cNvPicPr>
            <p:nvPr/>
          </p:nvPicPr>
          <p:blipFill>
            <a:blip r:embed="rId3" cstate="print"/>
            <a:srcRect t="19950" r="32881" b="19402"/>
            <a:stretch>
              <a:fillRect/>
            </a:stretch>
          </p:blipFill>
          <p:spPr>
            <a:xfrm>
              <a:off x="4724399" y="4114800"/>
              <a:ext cx="3733800" cy="2530362"/>
            </a:xfrm>
            <a:prstGeom prst="rect">
              <a:avLst/>
            </a:prstGeom>
          </p:spPr>
        </p:pic>
        <p:sp>
          <p:nvSpPr>
            <p:cNvPr id="7" name="TextBox 6"/>
            <p:cNvSpPr txBox="1"/>
            <p:nvPr/>
          </p:nvSpPr>
          <p:spPr>
            <a:xfrm>
              <a:off x="4872942" y="5650468"/>
              <a:ext cx="1133708" cy="291747"/>
            </a:xfrm>
            <a:prstGeom prst="rect">
              <a:avLst/>
            </a:prstGeom>
            <a:noFill/>
          </p:spPr>
          <p:txBody>
            <a:bodyPr wrap="none" rtlCol="0">
              <a:spAutoFit/>
            </a:bodyPr>
            <a:lstStyle/>
            <a:p>
              <a:r>
                <a:rPr lang="en-US" b="1" dirty="0" smtClean="0">
                  <a:solidFill>
                    <a:schemeClr val="tx1"/>
                  </a:solidFill>
                </a:rPr>
                <a:t>Vacation</a:t>
              </a:r>
              <a:endParaRPr lang="en-US" b="1" dirty="0">
                <a:solidFill>
                  <a:schemeClr val="tx1"/>
                </a:solidFill>
              </a:endParaRPr>
            </a:p>
          </p:txBody>
        </p:sp>
        <p:sp>
          <p:nvSpPr>
            <p:cNvPr id="8" name="TextBox 7"/>
            <p:cNvSpPr txBox="1"/>
            <p:nvPr/>
          </p:nvSpPr>
          <p:spPr>
            <a:xfrm>
              <a:off x="4872942" y="5955268"/>
              <a:ext cx="1069524" cy="291747"/>
            </a:xfrm>
            <a:prstGeom prst="rect">
              <a:avLst/>
            </a:prstGeom>
            <a:noFill/>
          </p:spPr>
          <p:txBody>
            <a:bodyPr wrap="none" rtlCol="0">
              <a:spAutoFit/>
            </a:bodyPr>
            <a:lstStyle/>
            <a:p>
              <a:r>
                <a:rPr lang="en-US" b="1" dirty="0" smtClean="0">
                  <a:solidFill>
                    <a:schemeClr val="tx1"/>
                  </a:solidFill>
                </a:rPr>
                <a:t>Savings</a:t>
              </a:r>
              <a:endParaRPr lang="en-US" b="1" dirty="0">
                <a:solidFill>
                  <a:schemeClr val="tx1"/>
                </a:solidFill>
              </a:endParaRPr>
            </a:p>
          </p:txBody>
        </p:sp>
        <p:sp>
          <p:nvSpPr>
            <p:cNvPr id="9" name="TextBox 8"/>
            <p:cNvSpPr txBox="1"/>
            <p:nvPr/>
          </p:nvSpPr>
          <p:spPr>
            <a:xfrm>
              <a:off x="4724399" y="1905000"/>
              <a:ext cx="942887" cy="402546"/>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r>
                <a:rPr lang="en-US" sz="2800" b="1" dirty="0" smtClean="0">
                  <a:solidFill>
                    <a:schemeClr val="tx1"/>
                  </a:solidFill>
                </a:rPr>
                <a:t>DNS</a:t>
              </a:r>
              <a:endParaRPr lang="en-US" sz="2800" b="1" dirty="0">
                <a:solidFill>
                  <a:schemeClr val="tx1"/>
                </a:solidFill>
              </a:endParaRPr>
            </a:p>
          </p:txBody>
        </p:sp>
        <p:sp>
          <p:nvSpPr>
            <p:cNvPr id="10" name="TextBox 9"/>
            <p:cNvSpPr txBox="1"/>
            <p:nvPr/>
          </p:nvSpPr>
          <p:spPr>
            <a:xfrm>
              <a:off x="5714999" y="3837801"/>
              <a:ext cx="2321020" cy="225318"/>
            </a:xfrm>
            <a:prstGeom prst="rect">
              <a:avLst/>
            </a:prstGeom>
            <a:solidFill>
              <a:schemeClr val="bg1"/>
            </a:solidFill>
          </p:spPr>
          <p:txBody>
            <a:bodyPr wrap="square" rtlCol="0">
              <a:spAutoFit/>
            </a:bodyPr>
            <a:lstStyle/>
            <a:p>
              <a:r>
                <a:rPr lang="en-US" sz="1200" dirty="0" smtClean="0">
                  <a:solidFill>
                    <a:schemeClr val="tx1"/>
                  </a:solidFill>
                </a:rPr>
                <a:t>http://208.77.188.166</a:t>
              </a:r>
              <a:endParaRPr lang="en-US" sz="1200" dirty="0">
                <a:solidFill>
                  <a:schemeClr val="tx1"/>
                </a:solidFill>
              </a:endParaRPr>
            </a:p>
          </p:txBody>
        </p:sp>
        <p:sp>
          <p:nvSpPr>
            <p:cNvPr id="11" name="TextBox 10"/>
            <p:cNvSpPr txBox="1"/>
            <p:nvPr/>
          </p:nvSpPr>
          <p:spPr>
            <a:xfrm>
              <a:off x="4750646" y="4114801"/>
              <a:ext cx="3707553" cy="358240"/>
            </a:xfrm>
            <a:prstGeom prst="rect">
              <a:avLst/>
            </a:prstGeom>
            <a:solidFill>
              <a:schemeClr val="bg1">
                <a:lumMod val="95000"/>
                <a:alpha val="75000"/>
              </a:schemeClr>
            </a:solidFill>
          </p:spPr>
          <p:txBody>
            <a:bodyPr wrap="square" rtlCol="0">
              <a:spAutoFit/>
            </a:bodyPr>
            <a:lstStyle/>
            <a:p>
              <a:r>
                <a:rPr lang="en-US" sz="2400" b="1" dirty="0" smtClean="0">
                  <a:solidFill>
                    <a:schemeClr val="tx1"/>
                  </a:solidFill>
                  <a:latin typeface="Times New Roman" pitchFamily="18" charset="0"/>
                  <a:cs typeface="Times New Roman" pitchFamily="18" charset="0"/>
                </a:rPr>
                <a:t>My Example Blog Spot</a:t>
              </a:r>
              <a:endParaRPr lang="en-US" sz="2400" b="1" dirty="0">
                <a:solidFill>
                  <a:schemeClr val="tx1"/>
                </a:solidFill>
                <a:latin typeface="Times New Roman" pitchFamily="18" charset="0"/>
                <a:cs typeface="Times New Roman" pitchFamily="18" charset="0"/>
              </a:endParaRPr>
            </a:p>
          </p:txBody>
        </p:sp>
        <p:sp>
          <p:nvSpPr>
            <p:cNvPr id="12" name="Action Button: Home 11">
              <a:hlinkClick r:id="" action="ppaction://hlinkshowjump?jump=firstslide" highlightClick="1"/>
            </p:cNvPr>
            <p:cNvSpPr/>
            <p:nvPr/>
          </p:nvSpPr>
          <p:spPr>
            <a:xfrm>
              <a:off x="4800599" y="3810000"/>
              <a:ext cx="228600" cy="228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ction Button: Back or Previous 12">
              <a:hlinkClick r:id="" action="ppaction://hlinkshowjump?jump=previousslide" highlightClick="1"/>
            </p:cNvPr>
            <p:cNvSpPr/>
            <p:nvPr/>
          </p:nvSpPr>
          <p:spPr>
            <a:xfrm>
              <a:off x="5105399" y="3810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ction Button: Forward or Next 13">
              <a:hlinkClick r:id="" action="ppaction://hlinkshowjump?jump=nextslide" highlightClick="1"/>
            </p:cNvPr>
            <p:cNvSpPr/>
            <p:nvPr/>
          </p:nvSpPr>
          <p:spPr>
            <a:xfrm>
              <a:off x="5410199" y="38100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ction Button: Custom 14">
              <a:hlinkClick r:id="" action="ppaction://noaction" highlightClick="1"/>
            </p:cNvPr>
            <p:cNvSpPr/>
            <p:nvPr/>
          </p:nvSpPr>
          <p:spPr>
            <a:xfrm>
              <a:off x="8229599" y="3810000"/>
              <a:ext cx="228600" cy="228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15"/>
            <p:cNvSpPr/>
            <p:nvPr/>
          </p:nvSpPr>
          <p:spPr>
            <a:xfrm rot="19037083">
              <a:off x="6067305" y="1678477"/>
              <a:ext cx="1054379" cy="2106153"/>
            </a:xfrm>
            <a:custGeom>
              <a:avLst/>
              <a:gdLst>
                <a:gd name="connsiteX0" fmla="*/ 603849 w 2247181"/>
                <a:gd name="connsiteY0" fmla="*/ 0 h 1716657"/>
                <a:gd name="connsiteX1" fmla="*/ 1639019 w 2247181"/>
                <a:gd name="connsiteY1" fmla="*/ 345057 h 1716657"/>
                <a:gd name="connsiteX2" fmla="*/ 2199736 w 2247181"/>
                <a:gd name="connsiteY2" fmla="*/ 698740 h 1716657"/>
                <a:gd name="connsiteX3" fmla="*/ 1880558 w 2247181"/>
                <a:gd name="connsiteY3" fmla="*/ 1086928 h 1716657"/>
                <a:gd name="connsiteX4" fmla="*/ 0 w 2247181"/>
                <a:gd name="connsiteY4" fmla="*/ 1716657 h 1716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181" h="1716657">
                  <a:moveTo>
                    <a:pt x="603849" y="0"/>
                  </a:moveTo>
                  <a:cubicBezTo>
                    <a:pt x="988443" y="114300"/>
                    <a:pt x="1373038" y="228600"/>
                    <a:pt x="1639019" y="345057"/>
                  </a:cubicBezTo>
                  <a:cubicBezTo>
                    <a:pt x="1905000" y="461514"/>
                    <a:pt x="2159480" y="575095"/>
                    <a:pt x="2199736" y="698740"/>
                  </a:cubicBezTo>
                  <a:cubicBezTo>
                    <a:pt x="2239992" y="822385"/>
                    <a:pt x="2247181" y="917275"/>
                    <a:pt x="1880558" y="1086928"/>
                  </a:cubicBezTo>
                  <a:cubicBezTo>
                    <a:pt x="1513935" y="1256581"/>
                    <a:pt x="756967" y="1486619"/>
                    <a:pt x="0" y="1716657"/>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ile"/>
            <p:cNvSpPr>
              <a:spLocks noEditPoints="1" noChangeArrowheads="1"/>
            </p:cNvSpPr>
            <p:nvPr/>
          </p:nvSpPr>
          <p:spPr bwMode="auto">
            <a:xfrm>
              <a:off x="533399" y="2971800"/>
              <a:ext cx="3886200" cy="14478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File"/>
            <p:cNvSpPr>
              <a:spLocks noEditPoints="1" noChangeArrowheads="1"/>
            </p:cNvSpPr>
            <p:nvPr/>
          </p:nvSpPr>
          <p:spPr bwMode="auto">
            <a:xfrm>
              <a:off x="533399" y="3352800"/>
              <a:ext cx="3886200" cy="274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tx1">
                <a:lumMod val="65000"/>
                <a:lumOff val="35000"/>
              </a:scheme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19" name="Picture 18" descr="MP900444414.JPG"/>
            <p:cNvPicPr>
              <a:picLocks noChangeAspect="1"/>
            </p:cNvPicPr>
            <p:nvPr/>
          </p:nvPicPr>
          <p:blipFill>
            <a:blip r:embed="rId3" cstate="print"/>
            <a:srcRect t="19950" r="32881" b="19402"/>
            <a:stretch>
              <a:fillRect/>
            </a:stretch>
          </p:blipFill>
          <p:spPr>
            <a:xfrm>
              <a:off x="609600" y="3505200"/>
              <a:ext cx="3733800" cy="2530362"/>
            </a:xfrm>
            <a:prstGeom prst="rect">
              <a:avLst/>
            </a:prstGeom>
          </p:spPr>
        </p:pic>
        <p:sp>
          <p:nvSpPr>
            <p:cNvPr id="20" name="TextBox 19"/>
            <p:cNvSpPr txBox="1"/>
            <p:nvPr/>
          </p:nvSpPr>
          <p:spPr>
            <a:xfrm>
              <a:off x="1600199" y="3228201"/>
              <a:ext cx="2321020" cy="225318"/>
            </a:xfrm>
            <a:prstGeom prst="rect">
              <a:avLst/>
            </a:prstGeom>
            <a:solidFill>
              <a:schemeClr val="bg1"/>
            </a:solidFill>
          </p:spPr>
          <p:txBody>
            <a:bodyPr wrap="square" rtlCol="0">
              <a:spAutoFit/>
            </a:bodyPr>
            <a:lstStyle/>
            <a:p>
              <a:r>
                <a:rPr lang="en-US" sz="1200" dirty="0" smtClean="0">
                  <a:solidFill>
                    <a:schemeClr val="tx1"/>
                  </a:solidFill>
                </a:rPr>
                <a:t>http://</a:t>
              </a:r>
              <a:r>
                <a:rPr lang="en-US" sz="1200" dirty="0" err="1" smtClean="0">
                  <a:solidFill>
                    <a:schemeClr val="tx1"/>
                  </a:solidFill>
                </a:rPr>
                <a:t>www.example.com</a:t>
              </a:r>
              <a:endParaRPr lang="en-US" sz="1200" dirty="0">
                <a:solidFill>
                  <a:schemeClr val="tx1"/>
                </a:solidFill>
              </a:endParaRPr>
            </a:p>
          </p:txBody>
        </p:sp>
        <p:sp>
          <p:nvSpPr>
            <p:cNvPr id="21" name="TextBox 20"/>
            <p:cNvSpPr txBox="1"/>
            <p:nvPr/>
          </p:nvSpPr>
          <p:spPr>
            <a:xfrm>
              <a:off x="635846" y="3505201"/>
              <a:ext cx="3707553" cy="358240"/>
            </a:xfrm>
            <a:prstGeom prst="rect">
              <a:avLst/>
            </a:prstGeom>
            <a:solidFill>
              <a:schemeClr val="bg1">
                <a:lumMod val="95000"/>
                <a:alpha val="75000"/>
              </a:schemeClr>
            </a:solidFill>
          </p:spPr>
          <p:txBody>
            <a:bodyPr wrap="square" rtlCol="0">
              <a:spAutoFit/>
            </a:bodyPr>
            <a:lstStyle/>
            <a:p>
              <a:r>
                <a:rPr lang="en-US" sz="2400" b="1" dirty="0" smtClean="0">
                  <a:solidFill>
                    <a:schemeClr val="tx1"/>
                  </a:solidFill>
                  <a:latin typeface="Times New Roman" pitchFamily="18" charset="0"/>
                  <a:cs typeface="Times New Roman" pitchFamily="18" charset="0"/>
                </a:rPr>
                <a:t>My Example Blog Spot</a:t>
              </a:r>
              <a:endParaRPr lang="en-US" sz="2400" b="1" dirty="0">
                <a:solidFill>
                  <a:schemeClr val="tx1"/>
                </a:solidFill>
                <a:latin typeface="Times New Roman" pitchFamily="18" charset="0"/>
                <a:cs typeface="Times New Roman" pitchFamily="18" charset="0"/>
              </a:endParaRPr>
            </a:p>
          </p:txBody>
        </p:sp>
        <p:sp>
          <p:nvSpPr>
            <p:cNvPr id="22" name="TextBox 21"/>
            <p:cNvSpPr txBox="1"/>
            <p:nvPr/>
          </p:nvSpPr>
          <p:spPr>
            <a:xfrm>
              <a:off x="758143" y="5040868"/>
              <a:ext cx="1133708" cy="291747"/>
            </a:xfrm>
            <a:prstGeom prst="rect">
              <a:avLst/>
            </a:prstGeom>
            <a:noFill/>
          </p:spPr>
          <p:txBody>
            <a:bodyPr wrap="none" rtlCol="0">
              <a:spAutoFit/>
            </a:bodyPr>
            <a:lstStyle/>
            <a:p>
              <a:r>
                <a:rPr lang="en-US" b="1" dirty="0" smtClean="0">
                  <a:solidFill>
                    <a:schemeClr val="tx1"/>
                  </a:solidFill>
                </a:rPr>
                <a:t>Vacation</a:t>
              </a:r>
              <a:endParaRPr lang="en-US" b="1" dirty="0">
                <a:solidFill>
                  <a:schemeClr val="tx1"/>
                </a:solidFill>
              </a:endParaRPr>
            </a:p>
          </p:txBody>
        </p:sp>
        <p:sp>
          <p:nvSpPr>
            <p:cNvPr id="23" name="TextBox 22"/>
            <p:cNvSpPr txBox="1"/>
            <p:nvPr/>
          </p:nvSpPr>
          <p:spPr>
            <a:xfrm>
              <a:off x="758143" y="5345668"/>
              <a:ext cx="1069524" cy="291747"/>
            </a:xfrm>
            <a:prstGeom prst="rect">
              <a:avLst/>
            </a:prstGeom>
            <a:noFill/>
          </p:spPr>
          <p:txBody>
            <a:bodyPr wrap="none" rtlCol="0">
              <a:spAutoFit/>
            </a:bodyPr>
            <a:lstStyle/>
            <a:p>
              <a:r>
                <a:rPr lang="en-US" b="1" dirty="0" smtClean="0">
                  <a:solidFill>
                    <a:schemeClr val="tx1"/>
                  </a:solidFill>
                </a:rPr>
                <a:t>Savings</a:t>
              </a:r>
              <a:endParaRPr lang="en-US" b="1" dirty="0">
                <a:solidFill>
                  <a:schemeClr val="tx1"/>
                </a:solidFill>
              </a:endParaRPr>
            </a:p>
          </p:txBody>
        </p:sp>
        <p:sp>
          <p:nvSpPr>
            <p:cNvPr id="24" name="Action Button: Home 23">
              <a:hlinkClick r:id="" action="ppaction://hlinkshowjump?jump=firstslide" highlightClick="1"/>
            </p:cNvPr>
            <p:cNvSpPr/>
            <p:nvPr/>
          </p:nvSpPr>
          <p:spPr>
            <a:xfrm>
              <a:off x="685799" y="3200400"/>
              <a:ext cx="228600" cy="228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ction Button: Back or Previous 24">
              <a:hlinkClick r:id="" action="ppaction://hlinkshowjump?jump=previousslide" highlightClick="1"/>
            </p:cNvPr>
            <p:cNvSpPr/>
            <p:nvPr/>
          </p:nvSpPr>
          <p:spPr>
            <a:xfrm>
              <a:off x="990599" y="32004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ction Button: Forward or Next 25">
              <a:hlinkClick r:id="" action="ppaction://hlinkshowjump?jump=nextslide" highlightClick="1"/>
            </p:cNvPr>
            <p:cNvSpPr/>
            <p:nvPr/>
          </p:nvSpPr>
          <p:spPr>
            <a:xfrm>
              <a:off x="1295399" y="3200400"/>
              <a:ext cx="228600" cy="228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ction Button: Custom 26">
              <a:hlinkClick r:id="" action="ppaction://noaction" highlightClick="1"/>
            </p:cNvPr>
            <p:cNvSpPr/>
            <p:nvPr/>
          </p:nvSpPr>
          <p:spPr>
            <a:xfrm>
              <a:off x="4114799" y="3200400"/>
              <a:ext cx="228600" cy="228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Freeform 27"/>
            <p:cNvSpPr/>
            <p:nvPr/>
          </p:nvSpPr>
          <p:spPr>
            <a:xfrm>
              <a:off x="2241429" y="2168106"/>
              <a:ext cx="2424023" cy="1078302"/>
            </a:xfrm>
            <a:custGeom>
              <a:avLst/>
              <a:gdLst>
                <a:gd name="connsiteX0" fmla="*/ 0 w 2424023"/>
                <a:gd name="connsiteY0" fmla="*/ 1078302 h 1078302"/>
                <a:gd name="connsiteX1" fmla="*/ 854015 w 2424023"/>
                <a:gd name="connsiteY1" fmla="*/ 534837 h 1078302"/>
                <a:gd name="connsiteX2" fmla="*/ 2424023 w 2424023"/>
                <a:gd name="connsiteY2" fmla="*/ 0 h 1078302"/>
              </a:gdLst>
              <a:ahLst/>
              <a:cxnLst>
                <a:cxn ang="0">
                  <a:pos x="connsiteX0" y="connsiteY0"/>
                </a:cxn>
                <a:cxn ang="0">
                  <a:pos x="connsiteX1" y="connsiteY1"/>
                </a:cxn>
                <a:cxn ang="0">
                  <a:pos x="connsiteX2" y="connsiteY2"/>
                </a:cxn>
              </a:cxnLst>
              <a:rect l="l" t="t" r="r" b="b"/>
              <a:pathLst>
                <a:path w="2424023" h="1078302">
                  <a:moveTo>
                    <a:pt x="0" y="1078302"/>
                  </a:moveTo>
                  <a:cubicBezTo>
                    <a:pt x="225005" y="896428"/>
                    <a:pt x="450011" y="714554"/>
                    <a:pt x="854015" y="534837"/>
                  </a:cubicBezTo>
                  <a:cubicBezTo>
                    <a:pt x="1258019" y="355120"/>
                    <a:pt x="1841021" y="177560"/>
                    <a:pt x="242402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2819399" y="2514600"/>
              <a:ext cx="2108334" cy="291747"/>
            </a:xfrm>
            <a:prstGeom prst="rect">
              <a:avLst/>
            </a:prstGeom>
            <a:solidFill>
              <a:schemeClr val="bg1"/>
            </a:solidFill>
            <a:ln w="28575">
              <a:solidFill>
                <a:schemeClr val="tx1"/>
              </a:solidFill>
            </a:ln>
            <a:effectLst>
              <a:glow rad="63500">
                <a:schemeClr val="accent2">
                  <a:satMod val="175000"/>
                  <a:alpha val="40000"/>
                </a:schemeClr>
              </a:glow>
            </a:effectLst>
          </p:spPr>
          <p:txBody>
            <a:bodyPr wrap="none" rtlCol="0">
              <a:spAutoFit/>
            </a:bodyPr>
            <a:lstStyle/>
            <a:p>
              <a:r>
                <a:rPr lang="en-US" dirty="0" err="1" smtClean="0">
                  <a:solidFill>
                    <a:schemeClr val="tx1"/>
                  </a:solidFill>
                </a:rPr>
                <a:t>www.example.com</a:t>
              </a:r>
              <a:endParaRPr lang="en-US" dirty="0">
                <a:solidFill>
                  <a:schemeClr val="tx1"/>
                </a:solidFill>
              </a:endParaRPr>
            </a:p>
          </p:txBody>
        </p:sp>
        <p:sp>
          <p:nvSpPr>
            <p:cNvPr id="30" name="TextBox 29"/>
            <p:cNvSpPr txBox="1"/>
            <p:nvPr/>
          </p:nvSpPr>
          <p:spPr>
            <a:xfrm>
              <a:off x="6019799" y="2514600"/>
              <a:ext cx="1905000" cy="291747"/>
            </a:xfrm>
            <a:prstGeom prst="rect">
              <a:avLst/>
            </a:prstGeom>
            <a:solidFill>
              <a:schemeClr val="bg1"/>
            </a:solidFill>
            <a:ln w="28575">
              <a:solidFill>
                <a:schemeClr val="tx1"/>
              </a:solidFill>
            </a:ln>
            <a:effectLst>
              <a:glow rad="63500">
                <a:schemeClr val="accent2">
                  <a:satMod val="175000"/>
                  <a:alpha val="40000"/>
                </a:schemeClr>
              </a:glow>
            </a:effectLst>
          </p:spPr>
          <p:txBody>
            <a:bodyPr wrap="square" rtlCol="0">
              <a:spAutoFit/>
            </a:bodyPr>
            <a:lstStyle/>
            <a:p>
              <a:r>
                <a:rPr lang="en-US" dirty="0" smtClean="0">
                  <a:solidFill>
                    <a:schemeClr val="tx1"/>
                  </a:solidFill>
                </a:rPr>
                <a:t> 208.77.188.166</a:t>
              </a:r>
              <a:endParaRPr lang="en-US" dirty="0">
                <a:solidFill>
                  <a:schemeClr val="tx1"/>
                </a:solidFill>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130175"/>
            <a:ext cx="8223250" cy="1139825"/>
          </a:xfrm>
          <a:prstGeom prst="rect">
            <a:avLst/>
          </a:prstGeom>
          <a:noFill/>
          <a:ln w="9525">
            <a:noFill/>
            <a:round/>
            <a:headEnd/>
            <a:tailEnd/>
          </a:ln>
          <a:effectLst/>
        </p:spPr>
        <p:txBody>
          <a:bodyPr lIns="0" tIns="0" rIns="0" bIns="0"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FFFFFF"/>
                </a:solidFill>
                <a:latin typeface="Calibri" pitchFamily="32" charset="0"/>
              </a:rPr>
              <a:t>DNS Signing</a:t>
            </a:r>
          </a:p>
        </p:txBody>
      </p:sp>
      <p:pic>
        <p:nvPicPr>
          <p:cNvPr id="23554" name="Picture 2"/>
          <p:cNvPicPr>
            <a:picLocks noChangeAspect="1" noChangeArrowheads="1"/>
          </p:cNvPicPr>
          <p:nvPr/>
        </p:nvPicPr>
        <p:blipFill>
          <a:blip r:embed="rId3" cstate="print"/>
          <a:srcRect/>
          <a:stretch>
            <a:fillRect/>
          </a:stretch>
        </p:blipFill>
        <p:spPr bwMode="auto">
          <a:xfrm>
            <a:off x="960438" y="1117600"/>
            <a:ext cx="6149975" cy="52609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11113"/>
            <a:ext cx="8228013" cy="12350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DNSSEC Deployment</a:t>
            </a:r>
          </a:p>
        </p:txBody>
      </p:sp>
      <p:sp>
        <p:nvSpPr>
          <p:cNvPr id="24578" name="Rectangle 2"/>
          <p:cNvSpPr>
            <a:spLocks noGrp="1" noChangeArrowheads="1"/>
          </p:cNvSpPr>
          <p:nvPr>
            <p:ph idx="1"/>
          </p:nvPr>
        </p:nvSpPr>
        <p:spPr>
          <a:xfrm>
            <a:off x="458788" y="1023938"/>
            <a:ext cx="8228012" cy="5761037"/>
          </a:xfrm>
          <a:ln/>
        </p:spPr>
        <p:txBody>
          <a:bodyPr/>
          <a:lstStyle/>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As the internet becomes regarded as critical infrastructure there is a push to secure DNS</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NIST is in the process of deploying it on root servers now</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May add considerable load to dns servers with packet sizes considerably larger than 512 byte size of UDP packets</a:t>
            </a:r>
          </a:p>
          <a:p>
            <a:pPr marL="681038" indent="-681038">
              <a:buFont typeface="Times New Roman" pitchFamily="16" charset="0"/>
              <a:buChar char="•"/>
              <a:tabLst>
                <a:tab pos="681038"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a:t>There are political concerns with the US controlling the root level of DNS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Domain Name System</a:t>
            </a:r>
          </a:p>
        </p:txBody>
      </p:sp>
      <p:sp>
        <p:nvSpPr>
          <p:cNvPr id="4098" name="Text Box 2"/>
          <p:cNvSpPr txBox="1">
            <a:spLocks noChangeArrowheads="1"/>
          </p:cNvSpPr>
          <p:nvPr/>
        </p:nvSpPr>
        <p:spPr bwMode="auto">
          <a:xfrm>
            <a:off x="457200" y="1204913"/>
            <a:ext cx="8229600" cy="4914900"/>
          </a:xfrm>
          <a:prstGeom prst="rect">
            <a:avLst/>
          </a:prstGeom>
          <a:noFill/>
          <a:ln w="9525">
            <a:noFill/>
            <a:round/>
            <a:headEnd/>
            <a:tailEnd/>
          </a:ln>
          <a:effectLst/>
        </p:spPr>
        <p:txBody>
          <a:bodyPr/>
          <a:lstStyle/>
          <a:p>
            <a:pPr marL="336550" indent="-336550" eaLnBrk="1" hangingPunct="1">
              <a:lnSpc>
                <a:spcPct val="110000"/>
              </a:lnSpc>
              <a:spcBef>
                <a:spcPts val="675"/>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dirty="0" smtClean="0">
                <a:solidFill>
                  <a:srgbClr val="FFFFFF"/>
                </a:solidFill>
                <a:latin typeface="Calibri" pitchFamily="32" charset="0"/>
              </a:rPr>
              <a:t>DNS </a:t>
            </a:r>
            <a:r>
              <a:rPr lang="en-US" sz="2400" dirty="0">
                <a:solidFill>
                  <a:srgbClr val="FFFFFF"/>
                </a:solidFill>
                <a:latin typeface="Calibri" pitchFamily="32" charset="0"/>
              </a:rPr>
              <a:t>provides a distributed database over the internet that stores various </a:t>
            </a:r>
            <a:r>
              <a:rPr lang="en-US" sz="2400" dirty="0">
                <a:solidFill>
                  <a:srgbClr val="F79646"/>
                </a:solidFill>
                <a:latin typeface="Calibri" pitchFamily="32" charset="0"/>
              </a:rPr>
              <a:t>resource records</a:t>
            </a:r>
            <a:r>
              <a:rPr lang="en-US" sz="2400" dirty="0">
                <a:solidFill>
                  <a:srgbClr val="FFFFFF"/>
                </a:solidFill>
                <a:latin typeface="Calibri" pitchFamily="32" charset="0"/>
              </a:rPr>
              <a:t>, including:</a:t>
            </a:r>
          </a:p>
          <a:p>
            <a:pPr marL="736600" lvl="1" indent="-279400" eaLnBrk="1" hangingPunct="1">
              <a:lnSpc>
                <a:spcPct val="110000"/>
              </a:lnSpc>
              <a:spcBef>
                <a:spcPts val="600"/>
              </a:spcBef>
              <a:buClr>
                <a:srgbClr val="F79646"/>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dirty="0">
                <a:solidFill>
                  <a:srgbClr val="F79646"/>
                </a:solidFill>
                <a:latin typeface="Calibri" pitchFamily="32" charset="0"/>
              </a:rPr>
              <a:t>Address</a:t>
            </a:r>
            <a:r>
              <a:rPr lang="en-US" sz="2400" dirty="0">
                <a:solidFill>
                  <a:srgbClr val="FFFFFF"/>
                </a:solidFill>
                <a:latin typeface="Calibri" pitchFamily="32" charset="0"/>
              </a:rPr>
              <a:t> (A) record: IP address associated with a host name</a:t>
            </a:r>
          </a:p>
          <a:p>
            <a:pPr marL="736600" lvl="1" indent="-279400" eaLnBrk="1" hangingPunct="1">
              <a:lnSpc>
                <a:spcPct val="110000"/>
              </a:lnSpc>
              <a:spcBef>
                <a:spcPts val="600"/>
              </a:spcBef>
              <a:buClr>
                <a:srgbClr val="F79646"/>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dirty="0">
                <a:solidFill>
                  <a:srgbClr val="F79646"/>
                </a:solidFill>
                <a:latin typeface="Calibri" pitchFamily="32" charset="0"/>
              </a:rPr>
              <a:t>Mail exchange</a:t>
            </a:r>
            <a:r>
              <a:rPr lang="en-US" sz="2400" dirty="0">
                <a:solidFill>
                  <a:srgbClr val="FFFFFF"/>
                </a:solidFill>
                <a:latin typeface="Calibri" pitchFamily="32" charset="0"/>
              </a:rPr>
              <a:t>(MX) record: mail server of a domain</a:t>
            </a:r>
          </a:p>
          <a:p>
            <a:pPr marL="736600" lvl="1" indent="-279400" eaLnBrk="1" hangingPunct="1">
              <a:lnSpc>
                <a:spcPct val="110000"/>
              </a:lnSpc>
              <a:spcBef>
                <a:spcPts val="600"/>
              </a:spcBef>
              <a:buClr>
                <a:srgbClr val="F79646"/>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dirty="0">
                <a:solidFill>
                  <a:srgbClr val="F79646"/>
                </a:solidFill>
                <a:latin typeface="Calibri" pitchFamily="32" charset="0"/>
              </a:rPr>
              <a:t>Name server</a:t>
            </a:r>
            <a:r>
              <a:rPr lang="en-US" sz="2400" dirty="0">
                <a:solidFill>
                  <a:srgbClr val="FFFFFF"/>
                </a:solidFill>
                <a:latin typeface="Calibri" pitchFamily="32" charset="0"/>
              </a:rPr>
              <a:t> (NS) record: authoritative server for a domain</a:t>
            </a:r>
          </a:p>
          <a:p>
            <a:pPr marL="336550" indent="-336550" eaLnBrk="1" hangingPunct="1">
              <a:lnSpc>
                <a:spcPct val="110000"/>
              </a:lnSpc>
              <a:spcBef>
                <a:spcPts val="675"/>
              </a:spcBef>
              <a:buClrTx/>
              <a:buSzTx/>
              <a:buFontTx/>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US" sz="2400" dirty="0">
              <a:solidFill>
                <a:srgbClr val="FFFFFF"/>
              </a:solidFill>
              <a:latin typeface="Calibri" pitchFamily="32" charset="0"/>
            </a:endParaRPr>
          </a:p>
        </p:txBody>
      </p:sp>
      <p:pic>
        <p:nvPicPr>
          <p:cNvPr id="1026" name="Picture 2"/>
          <p:cNvPicPr>
            <a:picLocks noChangeAspect="1" noChangeArrowheads="1"/>
          </p:cNvPicPr>
          <p:nvPr/>
        </p:nvPicPr>
        <p:blipFill>
          <a:blip r:embed="rId3" cstate="print"/>
          <a:srcRect l="16667" t="46666" r="27500" b="18667"/>
          <a:stretch>
            <a:fillRect/>
          </a:stretch>
        </p:blipFill>
        <p:spPr bwMode="auto">
          <a:xfrm>
            <a:off x="914400" y="3581400"/>
            <a:ext cx="7467600" cy="2897875"/>
          </a:xfrm>
          <a:prstGeom prst="rect">
            <a:avLst/>
          </a:prstGeom>
          <a:noFill/>
          <a:ln w="9525">
            <a:noFill/>
            <a:miter lim="800000"/>
            <a:headEnd/>
            <a:tailEnd/>
          </a:ln>
        </p:spPr>
      </p:pic>
      <p:sp>
        <p:nvSpPr>
          <p:cNvPr id="32" name="TextBox 31"/>
          <p:cNvSpPr txBox="1"/>
          <p:nvPr/>
        </p:nvSpPr>
        <p:spPr>
          <a:xfrm>
            <a:off x="1447800" y="6553200"/>
            <a:ext cx="5341078" cy="227178"/>
          </a:xfrm>
          <a:prstGeom prst="rect">
            <a:avLst/>
          </a:prstGeom>
          <a:noFill/>
        </p:spPr>
        <p:txBody>
          <a:bodyPr wrap="none" rtlCol="0">
            <a:spAutoFit/>
          </a:bodyPr>
          <a:lstStyle/>
          <a:p>
            <a:r>
              <a:rPr lang="en-US" sz="1200" dirty="0" smtClean="0"/>
              <a:t>Example DNS entries from http://www.maradns.org/tutorial/recordtypes.html</a:t>
            </a:r>
            <a:endParaRPr lang="en-US" sz="12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Name Servers</a:t>
            </a:r>
          </a:p>
        </p:txBody>
      </p:sp>
      <p:sp>
        <p:nvSpPr>
          <p:cNvPr id="5122" name="Text Box 2"/>
          <p:cNvSpPr txBox="1">
            <a:spLocks noChangeArrowheads="1"/>
          </p:cNvSpPr>
          <p:nvPr/>
        </p:nvSpPr>
        <p:spPr bwMode="auto">
          <a:xfrm>
            <a:off x="457200" y="1371600"/>
            <a:ext cx="8229600" cy="4981575"/>
          </a:xfrm>
          <a:prstGeom prst="rect">
            <a:avLst/>
          </a:prstGeom>
          <a:noFill/>
          <a:ln w="9525">
            <a:noFill/>
            <a:round/>
            <a:headEnd/>
            <a:tailEnd/>
          </a:ln>
          <a:effectLst/>
        </p:spPr>
        <p:txBody>
          <a:bodyPr/>
          <a:lstStyle/>
          <a:p>
            <a:pPr marL="336550" indent="-336550" eaLnBrk="1" hangingPunct="1">
              <a:lnSpc>
                <a:spcPct val="90000"/>
              </a:lnSpc>
              <a:spcBef>
                <a:spcPts val="6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rgbClr val="FFFFFF"/>
                </a:solidFill>
                <a:latin typeface="Calibri" pitchFamily="32" charset="0"/>
              </a:rPr>
              <a:t>Domain names:</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Two or more labels, separated by dots (e.g., cs166.net)</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Rightmost label is the </a:t>
            </a:r>
            <a:r>
              <a:rPr lang="en-US" sz="2000">
                <a:solidFill>
                  <a:srgbClr val="F79646"/>
                </a:solidFill>
                <a:latin typeface="Calibri" pitchFamily="32" charset="0"/>
              </a:rPr>
              <a:t>top-level domain</a:t>
            </a:r>
            <a:r>
              <a:rPr lang="en-US" sz="2000">
                <a:solidFill>
                  <a:srgbClr val="FFFFFF"/>
                </a:solidFill>
                <a:latin typeface="Calibri" pitchFamily="32" charset="0"/>
              </a:rPr>
              <a:t> (TLD)</a:t>
            </a:r>
          </a:p>
          <a:p>
            <a:pPr marL="336550" indent="-336550" eaLnBrk="1" hangingPunct="1">
              <a:lnSpc>
                <a:spcPct val="90000"/>
              </a:lnSpc>
              <a:spcBef>
                <a:spcPts val="6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rgbClr val="FFFFFF"/>
                </a:solidFill>
                <a:latin typeface="Calibri" pitchFamily="32" charset="0"/>
              </a:rPr>
              <a:t>Hierarchy of </a:t>
            </a:r>
            <a:r>
              <a:rPr lang="en-US" sz="2400">
                <a:solidFill>
                  <a:srgbClr val="F79646"/>
                </a:solidFill>
                <a:latin typeface="Calibri" pitchFamily="32" charset="0"/>
              </a:rPr>
              <a:t>authoritative name servers</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Information about root domain</a:t>
            </a:r>
          </a:p>
          <a:p>
            <a:pPr marL="736600" lvl="1" indent="-279400" eaLnBrk="1" hangingPunct="1">
              <a:lnSpc>
                <a:spcPct val="90000"/>
              </a:lnSpc>
              <a:spcBef>
                <a:spcPts val="5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000">
                <a:solidFill>
                  <a:srgbClr val="FFFFFF"/>
                </a:solidFill>
                <a:latin typeface="Calibri" pitchFamily="32" charset="0"/>
              </a:rPr>
              <a:t>Information about its subdomains (A records) or references to other name servers (NS records)</a:t>
            </a:r>
          </a:p>
          <a:p>
            <a:pPr marL="336550" indent="-336550" eaLnBrk="1" hangingPunct="1">
              <a:lnSpc>
                <a:spcPct val="90000"/>
              </a:lnSpc>
              <a:spcBef>
                <a:spcPts val="6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rgbClr val="FFFFFF"/>
                </a:solidFill>
                <a:latin typeface="Calibri" pitchFamily="32" charset="0"/>
              </a:rPr>
              <a:t>The authoritative name server hierarchy matches the domain hierarchy: root servers point to DNS servers for TLDs, etc.</a:t>
            </a:r>
          </a:p>
          <a:p>
            <a:pPr marL="336550" indent="-336550" eaLnBrk="1" hangingPunct="1">
              <a:lnSpc>
                <a:spcPct val="90000"/>
              </a:lnSpc>
              <a:spcBef>
                <a:spcPts val="6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rgbClr val="FFFFFF"/>
                </a:solidFill>
                <a:latin typeface="Calibri" pitchFamily="32" charset="0"/>
              </a:rPr>
              <a:t>Root servers, and servers for TLDs change infrequently</a:t>
            </a:r>
          </a:p>
          <a:p>
            <a:pPr marL="336550" indent="-336550" eaLnBrk="1" hangingPunct="1">
              <a:lnSpc>
                <a:spcPct val="90000"/>
              </a:lnSpc>
              <a:spcBef>
                <a:spcPts val="600"/>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400">
                <a:solidFill>
                  <a:srgbClr val="FFFFFF"/>
                </a:solidFill>
                <a:latin typeface="Calibri" pitchFamily="32" charset="0"/>
              </a:rPr>
              <a:t>DNS servers refer to other DNS servers by name, not by IP: sometimes must bootstrap by providing an IP along with a name, called a glue record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8229600" cy="868362"/>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DNS Tree</a:t>
            </a:r>
          </a:p>
        </p:txBody>
      </p:sp>
      <p:sp>
        <p:nvSpPr>
          <p:cNvPr id="6149" name="AutoShape 5"/>
          <p:cNvSpPr>
            <a:spLocks noChangeArrowheads="1"/>
          </p:cNvSpPr>
          <p:nvPr/>
        </p:nvSpPr>
        <p:spPr bwMode="auto">
          <a:xfrm>
            <a:off x="4495800" y="1219200"/>
            <a:ext cx="8382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wrap="none" anchor="ctr"/>
          <a:lstStyle/>
          <a:p>
            <a:endParaRPr lang="en-US"/>
          </a:p>
        </p:txBody>
      </p:sp>
      <p:sp>
        <p:nvSpPr>
          <p:cNvPr id="6150" name="AutoShape 6"/>
          <p:cNvSpPr>
            <a:spLocks noChangeArrowheads="1"/>
          </p:cNvSpPr>
          <p:nvPr/>
        </p:nvSpPr>
        <p:spPr bwMode="auto">
          <a:xfrm>
            <a:off x="2057400" y="2100263"/>
            <a:ext cx="8382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com</a:t>
            </a:r>
          </a:p>
        </p:txBody>
      </p:sp>
      <p:sp>
        <p:nvSpPr>
          <p:cNvPr id="6151" name="AutoShape 7"/>
          <p:cNvSpPr>
            <a:spLocks noChangeArrowheads="1"/>
          </p:cNvSpPr>
          <p:nvPr/>
        </p:nvSpPr>
        <p:spPr bwMode="auto">
          <a:xfrm>
            <a:off x="6134100" y="2100263"/>
            <a:ext cx="8382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edu</a:t>
            </a:r>
          </a:p>
        </p:txBody>
      </p:sp>
      <p:sp>
        <p:nvSpPr>
          <p:cNvPr id="6152" name="AutoShape 8"/>
          <p:cNvSpPr>
            <a:spLocks noChangeArrowheads="1"/>
          </p:cNvSpPr>
          <p:nvPr/>
        </p:nvSpPr>
        <p:spPr bwMode="auto">
          <a:xfrm>
            <a:off x="6934200" y="3162300"/>
            <a:ext cx="13716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brown.edu</a:t>
            </a:r>
          </a:p>
        </p:txBody>
      </p:sp>
      <p:sp>
        <p:nvSpPr>
          <p:cNvPr id="6153" name="AutoShape 9"/>
          <p:cNvSpPr>
            <a:spLocks noChangeArrowheads="1"/>
          </p:cNvSpPr>
          <p:nvPr/>
        </p:nvSpPr>
        <p:spPr bwMode="auto">
          <a:xfrm>
            <a:off x="7467600" y="4549775"/>
            <a:ext cx="14478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cs.brown.edu</a:t>
            </a:r>
          </a:p>
        </p:txBody>
      </p:sp>
      <p:sp>
        <p:nvSpPr>
          <p:cNvPr id="6154" name="Text Box 10"/>
          <p:cNvSpPr txBox="1">
            <a:spLocks noChangeArrowheads="1"/>
          </p:cNvSpPr>
          <p:nvPr/>
        </p:nvSpPr>
        <p:spPr bwMode="auto">
          <a:xfrm>
            <a:off x="6477000" y="3581400"/>
            <a:ext cx="914400" cy="1670050"/>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brown.edu 128.148.128.180</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a:t>
            </a:r>
          </a:p>
        </p:txBody>
      </p:sp>
      <p:sp>
        <p:nvSpPr>
          <p:cNvPr id="6155" name="Text Box 11"/>
          <p:cNvSpPr txBox="1">
            <a:spLocks noChangeArrowheads="1"/>
          </p:cNvSpPr>
          <p:nvPr/>
        </p:nvSpPr>
        <p:spPr bwMode="auto">
          <a:xfrm>
            <a:off x="7575550" y="4856163"/>
            <a:ext cx="914400" cy="1127125"/>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nchor="ct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cs.brown.edu 128.148.32.110</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xxx.brown.edu 128.148.32.###</a:t>
            </a:r>
          </a:p>
        </p:txBody>
      </p:sp>
      <p:sp>
        <p:nvSpPr>
          <p:cNvPr id="6156" name="Text Box 12"/>
          <p:cNvSpPr txBox="1">
            <a:spLocks noChangeArrowheads="1"/>
          </p:cNvSpPr>
          <p:nvPr/>
        </p:nvSpPr>
        <p:spPr bwMode="auto">
          <a:xfrm>
            <a:off x="381000" y="3581400"/>
            <a:ext cx="838200" cy="1562100"/>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google.com 66.249.91.104</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xxx.google.com ###########</a:t>
            </a:r>
          </a:p>
        </p:txBody>
      </p:sp>
      <p:sp>
        <p:nvSpPr>
          <p:cNvPr id="6157" name="Line 13"/>
          <p:cNvSpPr>
            <a:spLocks noChangeShapeType="1"/>
          </p:cNvSpPr>
          <p:nvPr/>
        </p:nvSpPr>
        <p:spPr bwMode="auto">
          <a:xfrm flipH="1">
            <a:off x="2470150" y="1524000"/>
            <a:ext cx="2451100" cy="576263"/>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58" name="Line 14"/>
          <p:cNvSpPr>
            <a:spLocks noChangeShapeType="1"/>
          </p:cNvSpPr>
          <p:nvPr/>
        </p:nvSpPr>
        <p:spPr bwMode="auto">
          <a:xfrm>
            <a:off x="4914900" y="1524000"/>
            <a:ext cx="1638300" cy="576263"/>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59" name="Line 15"/>
          <p:cNvSpPr>
            <a:spLocks noChangeShapeType="1"/>
          </p:cNvSpPr>
          <p:nvPr/>
        </p:nvSpPr>
        <p:spPr bwMode="auto">
          <a:xfrm flipH="1">
            <a:off x="984250" y="2405063"/>
            <a:ext cx="1498600" cy="7572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60" name="Line 16"/>
          <p:cNvSpPr>
            <a:spLocks noChangeShapeType="1"/>
          </p:cNvSpPr>
          <p:nvPr/>
        </p:nvSpPr>
        <p:spPr bwMode="auto">
          <a:xfrm flipH="1" flipV="1">
            <a:off x="6546850" y="2398713"/>
            <a:ext cx="1079500" cy="7699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61" name="AutoShape 17"/>
          <p:cNvSpPr>
            <a:spLocks noChangeArrowheads="1"/>
          </p:cNvSpPr>
          <p:nvPr/>
        </p:nvSpPr>
        <p:spPr bwMode="auto">
          <a:xfrm>
            <a:off x="381000" y="3162300"/>
            <a:ext cx="12192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google.com</a:t>
            </a:r>
          </a:p>
        </p:txBody>
      </p:sp>
      <p:sp>
        <p:nvSpPr>
          <p:cNvPr id="6162" name="Line 18"/>
          <p:cNvSpPr>
            <a:spLocks noChangeShapeType="1"/>
          </p:cNvSpPr>
          <p:nvPr/>
        </p:nvSpPr>
        <p:spPr bwMode="auto">
          <a:xfrm flipH="1" flipV="1">
            <a:off x="7613650" y="3460750"/>
            <a:ext cx="584200" cy="1095375"/>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63" name="AutoShape 19"/>
          <p:cNvSpPr>
            <a:spLocks noChangeArrowheads="1"/>
          </p:cNvSpPr>
          <p:nvPr/>
        </p:nvSpPr>
        <p:spPr bwMode="auto">
          <a:xfrm>
            <a:off x="4343400" y="3162300"/>
            <a:ext cx="13716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stanford.edu</a:t>
            </a:r>
          </a:p>
        </p:txBody>
      </p:sp>
      <p:sp>
        <p:nvSpPr>
          <p:cNvPr id="6164" name="AutoShape 20"/>
          <p:cNvSpPr>
            <a:spLocks noChangeArrowheads="1"/>
          </p:cNvSpPr>
          <p:nvPr/>
        </p:nvSpPr>
        <p:spPr bwMode="auto">
          <a:xfrm>
            <a:off x="1828800" y="3162300"/>
            <a:ext cx="1600200" cy="304800"/>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20160" dir="5400000" algn="ctr" rotWithShape="0">
              <a:srgbClr val="000000">
                <a:alpha val="38034"/>
              </a:srgbClr>
            </a:outerShdw>
          </a:effectLst>
        </p:spPr>
        <p:txBody>
          <a:bodyPr lIns="0" tIns="0" rIns="0" bIns="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Calibri" pitchFamily="32" charset="0"/>
              </a:rPr>
              <a:t>microsoft.com</a:t>
            </a:r>
          </a:p>
        </p:txBody>
      </p:sp>
      <p:sp>
        <p:nvSpPr>
          <p:cNvPr id="6165" name="Line 21"/>
          <p:cNvSpPr>
            <a:spLocks noChangeShapeType="1"/>
          </p:cNvSpPr>
          <p:nvPr/>
        </p:nvSpPr>
        <p:spPr bwMode="auto">
          <a:xfrm>
            <a:off x="2476500" y="2405063"/>
            <a:ext cx="38100" cy="7572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66" name="Text Box 22"/>
          <p:cNvSpPr txBox="1">
            <a:spLocks noChangeArrowheads="1"/>
          </p:cNvSpPr>
          <p:nvPr/>
        </p:nvSpPr>
        <p:spPr bwMode="auto">
          <a:xfrm>
            <a:off x="3960813" y="5943600"/>
            <a:ext cx="1895475" cy="290513"/>
          </a:xfrm>
          <a:prstGeom prst="rect">
            <a:avLst/>
          </a:prstGeom>
          <a:noFill/>
          <a:ln w="9525">
            <a:noFill/>
            <a:round/>
            <a:headEnd/>
            <a:tailEnd/>
          </a:ln>
          <a:effectLst/>
        </p:spPr>
        <p:txBody>
          <a:bodyPr wrap="none" lIns="90000" tIns="46800" rIns="90000" bIns="468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resource records</a:t>
            </a:r>
          </a:p>
        </p:txBody>
      </p:sp>
      <p:sp>
        <p:nvSpPr>
          <p:cNvPr id="6167" name="Line 23"/>
          <p:cNvSpPr>
            <a:spLocks noChangeShapeType="1"/>
          </p:cNvSpPr>
          <p:nvPr/>
        </p:nvSpPr>
        <p:spPr bwMode="auto">
          <a:xfrm flipH="1" flipV="1">
            <a:off x="793750" y="4443413"/>
            <a:ext cx="4122738" cy="1506537"/>
          </a:xfrm>
          <a:prstGeom prst="line">
            <a:avLst/>
          </a:prstGeom>
          <a:noFill/>
          <a:ln w="9360">
            <a:solidFill>
              <a:srgbClr val="FFFFFF"/>
            </a:solidFill>
            <a:miter lim="800000"/>
            <a:headEnd/>
            <a:tailEnd/>
          </a:ln>
          <a:effectLst/>
        </p:spPr>
        <p:txBody>
          <a:bodyPr/>
          <a:lstStyle/>
          <a:p>
            <a:endParaRPr lang="en-US"/>
          </a:p>
        </p:txBody>
      </p:sp>
      <p:sp>
        <p:nvSpPr>
          <p:cNvPr id="6168" name="Line 24"/>
          <p:cNvSpPr>
            <a:spLocks noChangeShapeType="1"/>
          </p:cNvSpPr>
          <p:nvPr/>
        </p:nvSpPr>
        <p:spPr bwMode="auto">
          <a:xfrm flipV="1">
            <a:off x="4908550" y="4498975"/>
            <a:ext cx="2024063" cy="1450975"/>
          </a:xfrm>
          <a:prstGeom prst="line">
            <a:avLst/>
          </a:prstGeom>
          <a:noFill/>
          <a:ln w="9360">
            <a:solidFill>
              <a:srgbClr val="FFFFFF"/>
            </a:solidFill>
            <a:miter lim="800000"/>
            <a:headEnd/>
            <a:tailEnd/>
          </a:ln>
          <a:effectLst/>
        </p:spPr>
        <p:txBody>
          <a:bodyPr/>
          <a:lstStyle/>
          <a:p>
            <a:endParaRPr lang="en-US"/>
          </a:p>
        </p:txBody>
      </p:sp>
      <p:sp>
        <p:nvSpPr>
          <p:cNvPr id="6169" name="Line 25"/>
          <p:cNvSpPr>
            <a:spLocks noChangeShapeType="1"/>
          </p:cNvSpPr>
          <p:nvPr/>
        </p:nvSpPr>
        <p:spPr bwMode="auto">
          <a:xfrm flipV="1">
            <a:off x="4910138" y="5556250"/>
            <a:ext cx="3014662" cy="393700"/>
          </a:xfrm>
          <a:prstGeom prst="line">
            <a:avLst/>
          </a:prstGeom>
          <a:noFill/>
          <a:ln w="9360">
            <a:solidFill>
              <a:srgbClr val="FFFFFF"/>
            </a:solidFill>
            <a:miter lim="800000"/>
            <a:headEnd/>
            <a:tailEnd/>
          </a:ln>
          <a:effectLst/>
        </p:spPr>
        <p:txBody>
          <a:bodyPr/>
          <a:lstStyle/>
          <a:p>
            <a:endParaRPr lang="en-US"/>
          </a:p>
        </p:txBody>
      </p:sp>
      <p:sp>
        <p:nvSpPr>
          <p:cNvPr id="6170" name="Text Box 26"/>
          <p:cNvSpPr txBox="1">
            <a:spLocks noChangeArrowheads="1"/>
          </p:cNvSpPr>
          <p:nvPr/>
        </p:nvSpPr>
        <p:spPr bwMode="auto">
          <a:xfrm>
            <a:off x="7926388" y="1985963"/>
            <a:ext cx="604837" cy="5318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F79646"/>
                </a:solidFill>
              </a:rPr>
              <a:t>...</a:t>
            </a:r>
          </a:p>
        </p:txBody>
      </p:sp>
      <p:sp>
        <p:nvSpPr>
          <p:cNvPr id="6171" name="Line 27"/>
          <p:cNvSpPr>
            <a:spLocks noChangeShapeType="1"/>
          </p:cNvSpPr>
          <p:nvPr/>
        </p:nvSpPr>
        <p:spPr bwMode="auto">
          <a:xfrm>
            <a:off x="4914900" y="1524000"/>
            <a:ext cx="3313113" cy="457200"/>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72" name="Text Box 28"/>
          <p:cNvSpPr txBox="1">
            <a:spLocks noChangeArrowheads="1"/>
          </p:cNvSpPr>
          <p:nvPr/>
        </p:nvSpPr>
        <p:spPr bwMode="auto">
          <a:xfrm>
            <a:off x="3354388" y="3052763"/>
            <a:ext cx="604837" cy="5318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F79646"/>
                </a:solidFill>
              </a:rPr>
              <a:t>...</a:t>
            </a:r>
          </a:p>
        </p:txBody>
      </p:sp>
      <p:sp>
        <p:nvSpPr>
          <p:cNvPr id="6173" name="Line 29"/>
          <p:cNvSpPr>
            <a:spLocks noChangeShapeType="1"/>
          </p:cNvSpPr>
          <p:nvPr/>
        </p:nvSpPr>
        <p:spPr bwMode="auto">
          <a:xfrm>
            <a:off x="2476500" y="2405063"/>
            <a:ext cx="1179513" cy="6429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74" name="Line 30"/>
          <p:cNvSpPr>
            <a:spLocks noChangeShapeType="1"/>
          </p:cNvSpPr>
          <p:nvPr/>
        </p:nvSpPr>
        <p:spPr bwMode="auto">
          <a:xfrm flipH="1">
            <a:off x="5022850" y="2405063"/>
            <a:ext cx="1536700" cy="7572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75" name="Text Box 31"/>
          <p:cNvSpPr txBox="1">
            <a:spLocks noChangeArrowheads="1"/>
          </p:cNvSpPr>
          <p:nvPr/>
        </p:nvSpPr>
        <p:spPr bwMode="auto">
          <a:xfrm>
            <a:off x="8385175" y="2976563"/>
            <a:ext cx="604838" cy="5318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a:solidFill>
                  <a:srgbClr val="F79646"/>
                </a:solidFill>
              </a:rPr>
              <a:t>...</a:t>
            </a:r>
          </a:p>
        </p:txBody>
      </p:sp>
      <p:sp>
        <p:nvSpPr>
          <p:cNvPr id="6176" name="Line 32"/>
          <p:cNvSpPr>
            <a:spLocks noChangeShapeType="1"/>
          </p:cNvSpPr>
          <p:nvPr/>
        </p:nvSpPr>
        <p:spPr bwMode="auto">
          <a:xfrm>
            <a:off x="6551613" y="2405063"/>
            <a:ext cx="2135187" cy="566737"/>
          </a:xfrm>
          <a:prstGeom prst="line">
            <a:avLst/>
          </a:prstGeom>
          <a:noFill/>
          <a:ln w="25560">
            <a:solidFill>
              <a:srgbClr val="F79646"/>
            </a:solidFill>
            <a:miter lim="800000"/>
            <a:headEnd/>
            <a:tailEnd/>
          </a:ln>
          <a:effectLst>
            <a:outerShdw dist="20160" dir="5400000" algn="ctr" rotWithShape="0">
              <a:srgbClr val="000000">
                <a:alpha val="38034"/>
              </a:srgbClr>
            </a:outerShdw>
          </a:effectLst>
        </p:spPr>
        <p:txBody>
          <a:bodyPr/>
          <a:lstStyle/>
          <a:p>
            <a:endParaRPr lang="en-US"/>
          </a:p>
        </p:txBody>
      </p:sp>
      <p:sp>
        <p:nvSpPr>
          <p:cNvPr id="6177" name="Text Box 33"/>
          <p:cNvSpPr txBox="1">
            <a:spLocks noChangeArrowheads="1"/>
          </p:cNvSpPr>
          <p:nvPr/>
        </p:nvSpPr>
        <p:spPr bwMode="auto">
          <a:xfrm>
            <a:off x="1295400" y="815975"/>
            <a:ext cx="685800" cy="1941513"/>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xxx.com  ###########</a:t>
            </a:r>
          </a:p>
        </p:txBody>
      </p:sp>
      <p:sp>
        <p:nvSpPr>
          <p:cNvPr id="6178" name="Text Box 34"/>
          <p:cNvSpPr txBox="1">
            <a:spLocks noChangeArrowheads="1"/>
          </p:cNvSpPr>
          <p:nvPr/>
        </p:nvSpPr>
        <p:spPr bwMode="auto">
          <a:xfrm>
            <a:off x="7245350" y="1360488"/>
            <a:ext cx="685800" cy="1616075"/>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xxx.edu  ###########</a:t>
            </a:r>
          </a:p>
        </p:txBody>
      </p:sp>
      <p:sp>
        <p:nvSpPr>
          <p:cNvPr id="6179" name="Line 35"/>
          <p:cNvSpPr>
            <a:spLocks noChangeShapeType="1"/>
          </p:cNvSpPr>
          <p:nvPr/>
        </p:nvSpPr>
        <p:spPr bwMode="auto">
          <a:xfrm flipV="1">
            <a:off x="4910138" y="2690813"/>
            <a:ext cx="842962" cy="3259137"/>
          </a:xfrm>
          <a:prstGeom prst="line">
            <a:avLst/>
          </a:prstGeom>
          <a:noFill/>
          <a:ln w="9360">
            <a:solidFill>
              <a:srgbClr val="FFFFFF"/>
            </a:solidFill>
            <a:miter lim="800000"/>
            <a:headEnd/>
            <a:tailEnd/>
          </a:ln>
          <a:effectLst/>
        </p:spPr>
        <p:txBody>
          <a:bodyPr/>
          <a:lstStyle/>
          <a:p>
            <a:endParaRPr lang="en-US"/>
          </a:p>
        </p:txBody>
      </p:sp>
      <p:sp>
        <p:nvSpPr>
          <p:cNvPr id="6180" name="Line 36"/>
          <p:cNvSpPr>
            <a:spLocks noChangeShapeType="1"/>
          </p:cNvSpPr>
          <p:nvPr/>
        </p:nvSpPr>
        <p:spPr bwMode="auto">
          <a:xfrm flipH="1" flipV="1">
            <a:off x="1631950" y="2779713"/>
            <a:ext cx="3284538" cy="3170237"/>
          </a:xfrm>
          <a:prstGeom prst="line">
            <a:avLst/>
          </a:prstGeom>
          <a:noFill/>
          <a:ln w="9360">
            <a:solidFill>
              <a:srgbClr val="FFFFFF"/>
            </a:solidFill>
            <a:miter lim="800000"/>
            <a:headEnd/>
            <a:tailEnd/>
          </a:ln>
          <a:effectLst/>
        </p:spPr>
        <p:txBody>
          <a:bodyPr/>
          <a:lstStyle/>
          <a:p>
            <a:endParaRPr lang="en-US"/>
          </a:p>
        </p:txBody>
      </p:sp>
      <p:sp>
        <p:nvSpPr>
          <p:cNvPr id="6181" name="Text Box 37"/>
          <p:cNvSpPr txBox="1">
            <a:spLocks noChangeArrowheads="1"/>
          </p:cNvSpPr>
          <p:nvPr/>
        </p:nvSpPr>
        <p:spPr bwMode="auto">
          <a:xfrm>
            <a:off x="1828800" y="3581400"/>
            <a:ext cx="914400" cy="1779588"/>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Amicrosoft.com 207.46.232.182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xxx.microsoft.com ###########</a:t>
            </a:r>
          </a:p>
        </p:txBody>
      </p:sp>
      <p:sp>
        <p:nvSpPr>
          <p:cNvPr id="6182" name="Text Box 38"/>
          <p:cNvSpPr txBox="1">
            <a:spLocks noChangeArrowheads="1"/>
          </p:cNvSpPr>
          <p:nvPr/>
        </p:nvSpPr>
        <p:spPr bwMode="auto">
          <a:xfrm>
            <a:off x="4343400" y="3581400"/>
            <a:ext cx="990600" cy="855663"/>
          </a:xfrm>
          <a:prstGeom prst="rect">
            <a:avLst/>
          </a:prstGeom>
          <a:gradFill rotWithShape="0">
            <a:gsLst>
              <a:gs pos="0">
                <a:srgbClr val="BCBCBC"/>
              </a:gs>
              <a:gs pos="100000">
                <a:srgbClr val="EDEDED"/>
              </a:gs>
            </a:gsLst>
            <a:lin ang="16200000" scaled="1"/>
          </a:gradFill>
          <a:ln w="9360">
            <a:solidFill>
              <a:srgbClr val="000000"/>
            </a:solidFill>
            <a:miter lim="800000"/>
            <a:headEnd/>
            <a:tailEnd/>
          </a:ln>
          <a:effectLst>
            <a:outerShdw dist="20160" dir="5400000" algn="ctr" rotWithShape="0">
              <a:srgbClr val="000000">
                <a:alpha val="38034"/>
              </a:srgbClr>
            </a:outerShdw>
          </a:effectLst>
        </p:spPr>
        <p:txBody>
          <a:bodyPr lIns="0" tIns="46800" rIns="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stanford.edu 171.67.216.18</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00">
                <a:solidFill>
                  <a:srgbClr val="000000"/>
                </a:solidFill>
                <a:latin typeface="Calibri" pitchFamily="32" charset="0"/>
              </a:rPr>
              <a:t>A xxx.stanford.edu 171.67.###.###</a:t>
            </a:r>
          </a:p>
        </p:txBody>
      </p:sp>
      <p:sp>
        <p:nvSpPr>
          <p:cNvPr id="6183" name="Line 39"/>
          <p:cNvSpPr>
            <a:spLocks noChangeShapeType="1"/>
          </p:cNvSpPr>
          <p:nvPr/>
        </p:nvSpPr>
        <p:spPr bwMode="auto">
          <a:xfrm flipH="1" flipV="1">
            <a:off x="4832350" y="4443413"/>
            <a:ext cx="84138" cy="1506537"/>
          </a:xfrm>
          <a:prstGeom prst="line">
            <a:avLst/>
          </a:prstGeom>
          <a:noFill/>
          <a:ln w="9360">
            <a:solidFill>
              <a:srgbClr val="FFFFFF"/>
            </a:solidFill>
            <a:miter lim="800000"/>
            <a:headEnd/>
            <a:tailEnd/>
          </a:ln>
          <a:effectLst/>
        </p:spPr>
        <p:txBody>
          <a:bodyPr/>
          <a:lstStyle/>
          <a:p>
            <a:endParaRPr lang="en-US"/>
          </a:p>
        </p:txBody>
      </p:sp>
      <p:sp>
        <p:nvSpPr>
          <p:cNvPr id="6184" name="Line 40"/>
          <p:cNvSpPr>
            <a:spLocks noChangeShapeType="1"/>
          </p:cNvSpPr>
          <p:nvPr/>
        </p:nvSpPr>
        <p:spPr bwMode="auto">
          <a:xfrm flipH="1" flipV="1">
            <a:off x="2279650" y="4554538"/>
            <a:ext cx="2636838" cy="1395412"/>
          </a:xfrm>
          <a:prstGeom prst="line">
            <a:avLst/>
          </a:prstGeom>
          <a:noFill/>
          <a:ln w="9360">
            <a:solidFill>
              <a:srgbClr val="FFFFFF"/>
            </a:solidFill>
            <a:miter lim="800000"/>
            <a:headEnd/>
            <a:tailEn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457200" y="509588"/>
            <a:ext cx="8229600" cy="673100"/>
          </a:xfrm>
          <a:prstGeom prst="rect">
            <a:avLst/>
          </a:prstGeom>
          <a:noFill/>
          <a:ln w="9525">
            <a:noFill/>
            <a:round/>
            <a:headEnd/>
            <a:tailEnd/>
          </a:ln>
          <a:effectLst/>
        </p:spPr>
        <p:txBody>
          <a:bodyPr lIns="90000" tIns="46800" rIns="90000" bIns="46800" anchor="ctr">
            <a:spAutoFit/>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800">
                <a:solidFill>
                  <a:srgbClr val="FFFFFF"/>
                </a:solidFill>
              </a:rPr>
              <a:t>Namespace Management</a:t>
            </a:r>
          </a:p>
        </p:txBody>
      </p:sp>
      <p:sp>
        <p:nvSpPr>
          <p:cNvPr id="7173" name="Text Box 5"/>
          <p:cNvSpPr txBox="1">
            <a:spLocks noChangeArrowheads="1"/>
          </p:cNvSpPr>
          <p:nvPr/>
        </p:nvSpPr>
        <p:spPr bwMode="auto">
          <a:xfrm>
            <a:off x="457200" y="1447800"/>
            <a:ext cx="8229600" cy="5065713"/>
          </a:xfrm>
          <a:prstGeom prst="rect">
            <a:avLst/>
          </a:prstGeom>
          <a:noFill/>
          <a:ln w="9525">
            <a:noFill/>
            <a:round/>
            <a:headEnd/>
            <a:tailEnd/>
          </a:ln>
          <a:effectLst/>
        </p:spPr>
        <p:txBody>
          <a:bodyPr lIns="90000" tIns="46800" rIns="90000" bIns="46800">
            <a:spAutoFit/>
          </a:bodyPr>
          <a:lstStyle/>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ICANN: Internet Corporation for Assigned Names and Numbers</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ICANN has the overall responsibility for managing DNS. It controls the root domain, delegating control over each top-level domain to a domain name registry</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Along with a small set of general TLDs, every country has its own TLD -- (cTLDS) – controlled by the government.</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ICANN is the governing body for all general TLDs</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Until 1999 all .com, .net and .org registries were handled by Network Solutions Incorporated.</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After November, 1999, ICANN and NSI had to allow for a shared registration system and there are currently over 500 registrars in the market</a:t>
            </a:r>
          </a:p>
          <a:p>
            <a:pPr marL="328613" indent="-328613" eaLnBrk="1" hangingPunct="1">
              <a:lnSpc>
                <a:spcPct val="100000"/>
              </a:lnSpc>
              <a:spcBef>
                <a:spcPts val="450"/>
              </a:spcBef>
              <a:buClr>
                <a:srgbClr val="CCCCFF"/>
              </a:buClr>
              <a:buFont typeface="Wingdings" charset="2"/>
              <a:buChar char=""/>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r>
              <a:rPr lang="en-GB" sz="2000">
                <a:solidFill>
                  <a:srgbClr val="FFFFFF"/>
                </a:solidFill>
              </a:rPr>
              <a:t>Also since 1999, ICANN has created additional gTLDs including some which are sponsored by consortiums or groups of companies.</a:t>
            </a:r>
          </a:p>
          <a:p>
            <a:pPr marL="328613" indent="-328613" eaLnBrk="1" hangingPunct="1">
              <a:lnSpc>
                <a:spcPct val="100000"/>
              </a:lnSpc>
              <a:spcBef>
                <a:spcPts val="450"/>
              </a:spcBef>
              <a:buClrTx/>
              <a:buSzTx/>
              <a:buFontTx/>
              <a:buNone/>
              <a:tabLst>
                <a:tab pos="328613" algn="l"/>
                <a:tab pos="785813" algn="l"/>
                <a:tab pos="1243013" algn="l"/>
                <a:tab pos="1700213" algn="l"/>
                <a:tab pos="2157413" algn="l"/>
                <a:tab pos="2614613" algn="l"/>
                <a:tab pos="3071813" algn="l"/>
                <a:tab pos="3529013" algn="l"/>
                <a:tab pos="3986213" algn="l"/>
                <a:tab pos="4443413" algn="l"/>
                <a:tab pos="4900613" algn="l"/>
                <a:tab pos="5357813" algn="l"/>
                <a:tab pos="5815013" algn="l"/>
                <a:tab pos="6272213" algn="l"/>
                <a:tab pos="6729413" algn="l"/>
                <a:tab pos="7186613" algn="l"/>
                <a:tab pos="7643813" algn="l"/>
                <a:tab pos="8101013" algn="l"/>
                <a:tab pos="8558213" algn="l"/>
                <a:tab pos="9015413" algn="l"/>
                <a:tab pos="9472613" algn="l"/>
              </a:tabLst>
            </a:pPr>
            <a:endParaRPr lang="en-GB" sz="20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28600"/>
            <a:ext cx="8226425" cy="1233488"/>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Top Level Domains</a:t>
            </a:r>
          </a:p>
        </p:txBody>
      </p:sp>
      <p:sp>
        <p:nvSpPr>
          <p:cNvPr id="8194" name="Rectangle 2"/>
          <p:cNvSpPr>
            <a:spLocks noGrp="1" noChangeArrowheads="1"/>
          </p:cNvSpPr>
          <p:nvPr>
            <p:ph idx="1"/>
          </p:nvPr>
        </p:nvSpPr>
        <p:spPr>
          <a:xfrm>
            <a:off x="457200" y="1600200"/>
            <a:ext cx="8226425" cy="4525963"/>
          </a:xfrm>
          <a:ln/>
        </p:spPr>
        <p:txBody>
          <a:bodyPr/>
          <a:lstStyle/>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a:t>Started in 1984</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a:t>Originally supposed to be named by function</a:t>
            </a:r>
          </a:p>
          <a:p>
            <a:pPr marL="1482725" lvl="1" indent="-568325">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400"/>
              <a:t>.com for commercial websites, .mil for military</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a:t>Eventually agreed upon unrestricted TLDs for .com, .net, .org, .info</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a:t>In 1994 started allowing country TLDs such as .it, .us</a:t>
            </a:r>
          </a:p>
          <a:p>
            <a:pPr marL="682625" indent="-681038">
              <a:buFont typeface="Times New Roman" pitchFamily="16" charset="0"/>
              <a:buChar char="•"/>
              <a:tabLst>
                <a:tab pos="682625"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pPr>
            <a:r>
              <a:rPr lang="en-US" sz="2800"/>
              <a:t>Tried to move back to hierarchy of purpose in 2000 with creation of .aero, .museum, etc.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193675"/>
            <a:ext cx="8229600" cy="1143000"/>
          </a:xfrm>
          <a:prstGeom prst="rect">
            <a:avLst/>
          </a:prstGeom>
          <a:noFill/>
          <a:ln w="9525">
            <a:noFill/>
            <a:round/>
            <a:headEnd/>
            <a:tailEnd/>
          </a:ln>
          <a:effectLst/>
        </p:spPr>
        <p:txBody>
          <a:bodyPr anchor="ct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a:solidFill>
                  <a:srgbClr val="FFFFFF"/>
                </a:solidFill>
                <a:latin typeface="Calibri" pitchFamily="32" charset="0"/>
              </a:rPr>
              <a:t>Name Resolution</a:t>
            </a:r>
          </a:p>
        </p:txBody>
      </p:sp>
      <p:sp>
        <p:nvSpPr>
          <p:cNvPr id="9218" name="Text Box 2"/>
          <p:cNvSpPr txBox="1">
            <a:spLocks noChangeArrowheads="1"/>
          </p:cNvSpPr>
          <p:nvPr/>
        </p:nvSpPr>
        <p:spPr bwMode="auto">
          <a:xfrm>
            <a:off x="528638" y="1066800"/>
            <a:ext cx="8158162" cy="3819525"/>
          </a:xfrm>
          <a:prstGeom prst="rect">
            <a:avLst/>
          </a:prstGeom>
          <a:noFill/>
          <a:ln w="9525">
            <a:noFill/>
            <a:round/>
            <a:headEnd/>
            <a:tailEnd/>
          </a:ln>
          <a:effectLst/>
        </p:spPr>
        <p:txBody>
          <a:bodyPr/>
          <a:lstStyle/>
          <a:p>
            <a:pPr marL="336550" indent="-336550" eaLnBrk="1" hangingPunct="1">
              <a:lnSpc>
                <a:spcPct val="80000"/>
              </a:lnSpc>
              <a:spcBef>
                <a:spcPts val="625"/>
              </a:spcBef>
              <a:buClr>
                <a:srgbClr val="F79646"/>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500" dirty="0">
                <a:solidFill>
                  <a:srgbClr val="F79646"/>
                </a:solidFill>
                <a:latin typeface="Calibri" pitchFamily="32" charset="0"/>
              </a:rPr>
              <a:t>Zone</a:t>
            </a:r>
            <a:r>
              <a:rPr lang="en-US" sz="2500" dirty="0">
                <a:solidFill>
                  <a:srgbClr val="FFFFFF"/>
                </a:solidFill>
                <a:latin typeface="Calibri" pitchFamily="32" charset="0"/>
              </a:rPr>
              <a:t>: collection of connected nodes with the same authoritative DNS server</a:t>
            </a:r>
          </a:p>
          <a:p>
            <a:pPr marL="336550" indent="-336550" eaLnBrk="1" hangingPunct="1">
              <a:lnSpc>
                <a:spcPct val="80000"/>
              </a:lnSpc>
              <a:spcBef>
                <a:spcPts val="625"/>
              </a:spcBef>
              <a:buClr>
                <a:srgbClr val="FFFFFF"/>
              </a:buClr>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2500" dirty="0" smtClean="0">
                <a:solidFill>
                  <a:srgbClr val="FFFFFF"/>
                </a:solidFill>
                <a:latin typeface="Calibri" pitchFamily="32" charset="0"/>
              </a:rPr>
              <a:t>Resolution method </a:t>
            </a:r>
            <a:r>
              <a:rPr lang="en-US" sz="2500" dirty="0">
                <a:solidFill>
                  <a:srgbClr val="FFFFFF"/>
                </a:solidFill>
                <a:latin typeface="Calibri" pitchFamily="32" charset="0"/>
              </a:rPr>
              <a:t>when answer not in cache:</a:t>
            </a:r>
          </a:p>
          <a:p>
            <a:pPr marL="336550" indent="-336550" eaLnBrk="1" hangingPunct="1">
              <a:lnSpc>
                <a:spcPct val="80000"/>
              </a:lnSpc>
              <a:spcBef>
                <a:spcPts val="625"/>
              </a:spcBef>
              <a:buClrTx/>
              <a:buSzTx/>
              <a:buFontTx/>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US" sz="2200" dirty="0">
              <a:solidFill>
                <a:srgbClr val="FFFFFF"/>
              </a:solidFill>
              <a:latin typeface="Calibri" pitchFamily="32" charset="0"/>
            </a:endParaRPr>
          </a:p>
          <a:p>
            <a:pPr marL="336550" indent="-336550" eaLnBrk="1" hangingPunct="1">
              <a:lnSpc>
                <a:spcPct val="80000"/>
              </a:lnSpc>
              <a:spcBef>
                <a:spcPts val="550"/>
              </a:spcBef>
              <a:buClrTx/>
              <a:buSzTx/>
              <a:buFontTx/>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endParaRPr lang="en-US" sz="2200" dirty="0">
              <a:solidFill>
                <a:srgbClr val="FFFFFF"/>
              </a:solidFill>
              <a:latin typeface="Calibri" pitchFamily="32" charset="0"/>
            </a:endParaRPr>
          </a:p>
        </p:txBody>
      </p:sp>
      <p:grpSp>
        <p:nvGrpSpPr>
          <p:cNvPr id="57" name="Group 56"/>
          <p:cNvGrpSpPr/>
          <p:nvPr/>
        </p:nvGrpSpPr>
        <p:grpSpPr>
          <a:xfrm>
            <a:off x="415499" y="2209800"/>
            <a:ext cx="8423701" cy="4456727"/>
            <a:chOff x="263099" y="1676400"/>
            <a:chExt cx="8610600" cy="4990127"/>
          </a:xfrm>
        </p:grpSpPr>
        <p:cxnSp>
          <p:nvCxnSpPr>
            <p:cNvPr id="31" name="Straight Arrow Connector 30"/>
            <p:cNvCxnSpPr/>
            <p:nvPr/>
          </p:nvCxnSpPr>
          <p:spPr>
            <a:xfrm flipV="1">
              <a:off x="1558499" y="4048126"/>
              <a:ext cx="18288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25499" y="2371726"/>
              <a:ext cx="19812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4377899" y="2981326"/>
              <a:ext cx="18288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377899" y="3886200"/>
              <a:ext cx="1905000" cy="857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4454099" y="4429126"/>
              <a:ext cx="1676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377899" y="4962526"/>
              <a:ext cx="1828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4301699" y="5267326"/>
              <a:ext cx="19050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634699" y="4886326"/>
              <a:ext cx="1676400" cy="1588"/>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710899" y="3733800"/>
              <a:ext cx="1447800" cy="542926"/>
            </a:xfrm>
            <a:prstGeom prst="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Where is www.example.com?</a:t>
              </a:r>
              <a:endParaRPr lang="en-US" sz="1100" dirty="0">
                <a:solidFill>
                  <a:schemeClr val="tx1"/>
                </a:solidFill>
              </a:endParaRPr>
            </a:p>
          </p:txBody>
        </p:sp>
        <p:sp>
          <p:nvSpPr>
            <p:cNvPr id="40" name="Rectangle 39"/>
            <p:cNvSpPr/>
            <p:nvPr/>
          </p:nvSpPr>
          <p:spPr>
            <a:xfrm>
              <a:off x="4454099" y="2514600"/>
              <a:ext cx="152400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Where is www.example.com?</a:t>
              </a:r>
              <a:endParaRPr lang="en-US" sz="1100" dirty="0">
                <a:solidFill>
                  <a:schemeClr val="tx1"/>
                </a:solidFill>
              </a:endParaRPr>
            </a:p>
          </p:txBody>
        </p:sp>
        <p:sp>
          <p:nvSpPr>
            <p:cNvPr id="41" name="Rectangle 40"/>
            <p:cNvSpPr/>
            <p:nvPr/>
          </p:nvSpPr>
          <p:spPr>
            <a:xfrm>
              <a:off x="4987499" y="3209926"/>
              <a:ext cx="1066800" cy="37147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Try com </a:t>
              </a:r>
              <a:r>
                <a:rPr lang="en-US" sz="1100" dirty="0" err="1" smtClean="0">
                  <a:solidFill>
                    <a:schemeClr val="tx1"/>
                  </a:solidFill>
                </a:rPr>
                <a:t>nameserver</a:t>
              </a:r>
              <a:endParaRPr lang="en-US" sz="1100" dirty="0">
                <a:solidFill>
                  <a:schemeClr val="tx1"/>
                </a:solidFill>
              </a:endParaRPr>
            </a:p>
          </p:txBody>
        </p:sp>
        <p:sp>
          <p:nvSpPr>
            <p:cNvPr id="42" name="Rectangle 41"/>
            <p:cNvSpPr/>
            <p:nvPr/>
          </p:nvSpPr>
          <p:spPr>
            <a:xfrm>
              <a:off x="4606499" y="3743326"/>
              <a:ext cx="1447800" cy="44767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Where is www.example.com?</a:t>
              </a:r>
              <a:endParaRPr lang="en-US" sz="1100" dirty="0">
                <a:solidFill>
                  <a:schemeClr val="tx1"/>
                </a:solidFill>
              </a:endParaRPr>
            </a:p>
          </p:txBody>
        </p:sp>
        <p:sp>
          <p:nvSpPr>
            <p:cNvPr id="43" name="Rectangle 42"/>
            <p:cNvSpPr/>
            <p:nvPr/>
          </p:nvSpPr>
          <p:spPr>
            <a:xfrm>
              <a:off x="4682699" y="4276726"/>
              <a:ext cx="1295400" cy="44767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Try example.com </a:t>
              </a:r>
              <a:r>
                <a:rPr lang="en-US" sz="1100" dirty="0" err="1" smtClean="0">
                  <a:solidFill>
                    <a:schemeClr val="tx1"/>
                  </a:solidFill>
                </a:rPr>
                <a:t>nameserver</a:t>
              </a:r>
              <a:endParaRPr lang="en-US" sz="1100" dirty="0">
                <a:solidFill>
                  <a:schemeClr val="tx1"/>
                </a:solidFill>
              </a:endParaRPr>
            </a:p>
          </p:txBody>
        </p:sp>
        <p:sp>
          <p:nvSpPr>
            <p:cNvPr id="44" name="Rectangle 43"/>
            <p:cNvSpPr/>
            <p:nvPr/>
          </p:nvSpPr>
          <p:spPr>
            <a:xfrm>
              <a:off x="4606499" y="4800600"/>
              <a:ext cx="1447800" cy="4572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Where is www.example.com?</a:t>
              </a:r>
              <a:endParaRPr lang="en-US" sz="1100" dirty="0">
                <a:solidFill>
                  <a:schemeClr val="tx1"/>
                </a:solidFill>
              </a:endParaRPr>
            </a:p>
          </p:txBody>
        </p:sp>
        <p:sp>
          <p:nvSpPr>
            <p:cNvPr id="45" name="Rectangle 44"/>
            <p:cNvSpPr/>
            <p:nvPr/>
          </p:nvSpPr>
          <p:spPr>
            <a:xfrm>
              <a:off x="4758899" y="5495926"/>
              <a:ext cx="1295400" cy="381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208.77.188.166</a:t>
              </a:r>
              <a:endParaRPr lang="en-US" sz="1100" dirty="0">
                <a:solidFill>
                  <a:schemeClr val="tx1"/>
                </a:solidFill>
              </a:endParaRPr>
            </a:p>
          </p:txBody>
        </p:sp>
        <p:sp>
          <p:nvSpPr>
            <p:cNvPr id="46" name="Rectangle 45"/>
            <p:cNvSpPr/>
            <p:nvPr/>
          </p:nvSpPr>
          <p:spPr>
            <a:xfrm>
              <a:off x="1939499" y="4733926"/>
              <a:ext cx="1219200" cy="447674"/>
            </a:xfrm>
            <a:prstGeom prst="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208.77.188.166</a:t>
              </a:r>
              <a:endParaRPr lang="en-US" sz="1100" dirty="0">
                <a:solidFill>
                  <a:schemeClr val="tx1"/>
                </a:solidFill>
              </a:endParaRPr>
            </a:p>
          </p:txBody>
        </p:sp>
        <p:sp>
          <p:nvSpPr>
            <p:cNvPr id="47" name="TextBox 46"/>
            <p:cNvSpPr txBox="1"/>
            <p:nvPr/>
          </p:nvSpPr>
          <p:spPr>
            <a:xfrm>
              <a:off x="720299" y="3667126"/>
              <a:ext cx="840394" cy="400110"/>
            </a:xfrm>
            <a:prstGeom prst="rect">
              <a:avLst/>
            </a:prstGeom>
            <a:noFill/>
          </p:spPr>
          <p:txBody>
            <a:bodyPr wrap="none" rtlCol="0">
              <a:spAutoFit/>
            </a:bodyPr>
            <a:lstStyle/>
            <a:p>
              <a:r>
                <a:rPr lang="en-US" sz="2000" dirty="0" smtClean="0"/>
                <a:t>Client</a:t>
              </a:r>
              <a:endParaRPr lang="en-US" sz="2000" dirty="0"/>
            </a:p>
          </p:txBody>
        </p:sp>
        <p:sp>
          <p:nvSpPr>
            <p:cNvPr id="48" name="TextBox 47"/>
            <p:cNvSpPr txBox="1"/>
            <p:nvPr/>
          </p:nvSpPr>
          <p:spPr>
            <a:xfrm>
              <a:off x="3239977" y="2986841"/>
              <a:ext cx="1206205" cy="707886"/>
            </a:xfrm>
            <a:prstGeom prst="rect">
              <a:avLst/>
            </a:prstGeom>
            <a:noFill/>
          </p:spPr>
          <p:txBody>
            <a:bodyPr wrap="none" rtlCol="0">
              <a:spAutoFit/>
            </a:bodyPr>
            <a:lstStyle/>
            <a:p>
              <a:pPr algn="ctr"/>
              <a:r>
                <a:rPr lang="en-US" sz="2000" dirty="0" smtClean="0"/>
                <a:t>ISP DNS</a:t>
              </a:r>
            </a:p>
            <a:p>
              <a:pPr algn="ctr"/>
              <a:r>
                <a:rPr lang="en-US" sz="2000" dirty="0" smtClean="0"/>
                <a:t>Server</a:t>
              </a:r>
              <a:endParaRPr lang="en-US" sz="2000" dirty="0"/>
            </a:p>
          </p:txBody>
        </p:sp>
        <p:sp>
          <p:nvSpPr>
            <p:cNvPr id="49" name="TextBox 48"/>
            <p:cNvSpPr txBox="1"/>
            <p:nvPr/>
          </p:nvSpPr>
          <p:spPr>
            <a:xfrm>
              <a:off x="7104058" y="2066926"/>
              <a:ext cx="1659429" cy="707886"/>
            </a:xfrm>
            <a:prstGeom prst="rect">
              <a:avLst/>
            </a:prstGeom>
            <a:noFill/>
          </p:spPr>
          <p:txBody>
            <a:bodyPr wrap="none" rtlCol="0">
              <a:spAutoFit/>
            </a:bodyPr>
            <a:lstStyle/>
            <a:p>
              <a:pPr algn="ctr"/>
              <a:r>
                <a:rPr lang="en-US" sz="2000" dirty="0" smtClean="0"/>
                <a:t>root</a:t>
              </a:r>
            </a:p>
            <a:p>
              <a:pPr algn="ctr"/>
              <a:r>
                <a:rPr lang="en-US" sz="2000" dirty="0" smtClean="0"/>
                <a:t>name server</a:t>
              </a:r>
              <a:endParaRPr lang="en-US" sz="2000" dirty="0"/>
            </a:p>
          </p:txBody>
        </p:sp>
        <p:sp>
          <p:nvSpPr>
            <p:cNvPr id="50" name="TextBox 49"/>
            <p:cNvSpPr txBox="1"/>
            <p:nvPr/>
          </p:nvSpPr>
          <p:spPr>
            <a:xfrm>
              <a:off x="7128729" y="3667126"/>
              <a:ext cx="1610086" cy="707886"/>
            </a:xfrm>
            <a:prstGeom prst="rect">
              <a:avLst/>
            </a:prstGeom>
            <a:noFill/>
          </p:spPr>
          <p:txBody>
            <a:bodyPr wrap="none" rtlCol="0">
              <a:spAutoFit/>
            </a:bodyPr>
            <a:lstStyle/>
            <a:p>
              <a:pPr algn="ctr"/>
              <a:r>
                <a:rPr lang="en-US" sz="2000" dirty="0" smtClean="0"/>
                <a:t>com</a:t>
              </a:r>
            </a:p>
            <a:p>
              <a:pPr algn="ctr"/>
              <a:r>
                <a:rPr lang="en-US" sz="2000" dirty="0" smtClean="0"/>
                <a:t>name server</a:t>
              </a:r>
              <a:endParaRPr lang="en-US" sz="2000" dirty="0"/>
            </a:p>
          </p:txBody>
        </p:sp>
        <p:sp>
          <p:nvSpPr>
            <p:cNvPr id="51" name="TextBox 50"/>
            <p:cNvSpPr txBox="1"/>
            <p:nvPr/>
          </p:nvSpPr>
          <p:spPr>
            <a:xfrm>
              <a:off x="7163801" y="5419726"/>
              <a:ext cx="1709898" cy="707886"/>
            </a:xfrm>
            <a:prstGeom prst="rect">
              <a:avLst/>
            </a:prstGeom>
            <a:noFill/>
          </p:spPr>
          <p:txBody>
            <a:bodyPr wrap="none" rtlCol="0">
              <a:spAutoFit/>
            </a:bodyPr>
            <a:lstStyle/>
            <a:p>
              <a:pPr algn="ctr"/>
              <a:r>
                <a:rPr lang="en-US" sz="2000" dirty="0" err="1"/>
                <a:t>e</a:t>
              </a:r>
              <a:r>
                <a:rPr lang="en-US" sz="2000" dirty="0" err="1" smtClean="0"/>
                <a:t>xample.com</a:t>
              </a:r>
              <a:endParaRPr lang="en-US" sz="2000" dirty="0" smtClean="0"/>
            </a:p>
            <a:p>
              <a:pPr algn="ctr"/>
              <a:r>
                <a:rPr lang="en-US" sz="2000" dirty="0" smtClean="0"/>
                <a:t>name server</a:t>
              </a:r>
              <a:endParaRPr lang="en-US" sz="2000" dirty="0"/>
            </a:p>
          </p:txBody>
        </p:sp>
        <p:pic>
          <p:nvPicPr>
            <p:cNvPr id="52" name="Picture 51" descr="05-01c.wmf"/>
            <p:cNvPicPr>
              <a:picLocks noChangeAspect="1"/>
            </p:cNvPicPr>
            <p:nvPr/>
          </p:nvPicPr>
          <p:blipFill>
            <a:blip r:embed="rId3" cstate="print"/>
            <a:stretch>
              <a:fillRect/>
            </a:stretch>
          </p:blipFill>
          <p:spPr>
            <a:xfrm>
              <a:off x="3539699" y="3657600"/>
              <a:ext cx="715844" cy="1581150"/>
            </a:xfrm>
            <a:prstGeom prst="rect">
              <a:avLst/>
            </a:prstGeom>
          </p:spPr>
        </p:pic>
        <p:pic>
          <p:nvPicPr>
            <p:cNvPr id="53" name="Picture 52" descr="05-01c.wmf"/>
            <p:cNvPicPr>
              <a:picLocks noChangeAspect="1"/>
            </p:cNvPicPr>
            <p:nvPr/>
          </p:nvPicPr>
          <p:blipFill>
            <a:blip r:embed="rId3" cstate="print"/>
            <a:stretch>
              <a:fillRect/>
            </a:stretch>
          </p:blipFill>
          <p:spPr>
            <a:xfrm>
              <a:off x="6324600" y="1676400"/>
              <a:ext cx="716190" cy="1581912"/>
            </a:xfrm>
            <a:prstGeom prst="rect">
              <a:avLst/>
            </a:prstGeom>
          </p:spPr>
        </p:pic>
        <p:pic>
          <p:nvPicPr>
            <p:cNvPr id="54" name="Picture 53" descr="05-01c.wmf"/>
            <p:cNvPicPr>
              <a:picLocks noChangeAspect="1"/>
            </p:cNvPicPr>
            <p:nvPr/>
          </p:nvPicPr>
          <p:blipFill>
            <a:blip r:embed="rId3" cstate="print"/>
            <a:stretch>
              <a:fillRect/>
            </a:stretch>
          </p:blipFill>
          <p:spPr>
            <a:xfrm>
              <a:off x="6359099" y="3380510"/>
              <a:ext cx="716189" cy="1581912"/>
            </a:xfrm>
            <a:prstGeom prst="rect">
              <a:avLst/>
            </a:prstGeom>
          </p:spPr>
        </p:pic>
        <p:pic>
          <p:nvPicPr>
            <p:cNvPr id="55" name="Picture 54" descr="05-01c.wmf"/>
            <p:cNvPicPr>
              <a:picLocks noChangeAspect="1"/>
            </p:cNvPicPr>
            <p:nvPr/>
          </p:nvPicPr>
          <p:blipFill>
            <a:blip r:embed="rId3" cstate="print"/>
            <a:stretch>
              <a:fillRect/>
            </a:stretch>
          </p:blipFill>
          <p:spPr>
            <a:xfrm>
              <a:off x="6359099" y="5084615"/>
              <a:ext cx="716189" cy="1581912"/>
            </a:xfrm>
            <a:prstGeom prst="rect">
              <a:avLst/>
            </a:prstGeom>
          </p:spPr>
        </p:pic>
        <p:pic>
          <p:nvPicPr>
            <p:cNvPr id="56" name="Picture 55" descr="05-01a.wmf"/>
            <p:cNvPicPr>
              <a:picLocks noChangeAspect="1"/>
            </p:cNvPicPr>
            <p:nvPr/>
          </p:nvPicPr>
          <p:blipFill>
            <a:blip r:embed="rId4" cstate="print"/>
            <a:stretch>
              <a:fillRect/>
            </a:stretch>
          </p:blipFill>
          <p:spPr>
            <a:xfrm>
              <a:off x="263099" y="3999527"/>
              <a:ext cx="1219200" cy="1222496"/>
            </a:xfrm>
            <a:prstGeom prst="rect">
              <a:avLst/>
            </a:prstGeom>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73050"/>
            <a:ext cx="8229600" cy="11461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 Recursive Name Resolution</a:t>
            </a:r>
          </a:p>
        </p:txBody>
      </p:sp>
      <p:grpSp>
        <p:nvGrpSpPr>
          <p:cNvPr id="10245" name="Group 5"/>
          <p:cNvGrpSpPr>
            <a:grpSpLocks/>
          </p:cNvGrpSpPr>
          <p:nvPr/>
        </p:nvGrpSpPr>
        <p:grpSpPr bwMode="auto">
          <a:xfrm>
            <a:off x="457200" y="3657600"/>
            <a:ext cx="3054350" cy="1987550"/>
            <a:chOff x="288" y="2304"/>
            <a:chExt cx="1924" cy="1252"/>
          </a:xfrm>
        </p:grpSpPr>
        <p:sp>
          <p:nvSpPr>
            <p:cNvPr id="10246" name="AutoShape 6"/>
            <p:cNvSpPr>
              <a:spLocks noChangeArrowheads="1"/>
            </p:cNvSpPr>
            <p:nvPr/>
          </p:nvSpPr>
          <p:spPr bwMode="auto">
            <a:xfrm>
              <a:off x="288" y="2304"/>
              <a:ext cx="1925" cy="1253"/>
            </a:xfrm>
            <a:prstGeom prst="roundRect">
              <a:avLst>
                <a:gd name="adj" fmla="val 16667"/>
              </a:avLst>
            </a:prstGeom>
            <a:solidFill>
              <a:srgbClr val="F2F2F2"/>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Local Machine</a:t>
              </a:r>
            </a:p>
          </p:txBody>
        </p:sp>
        <p:sp>
          <p:nvSpPr>
            <p:cNvPr id="10247" name="Rectangle 7"/>
            <p:cNvSpPr>
              <a:spLocks noChangeArrowheads="1"/>
            </p:cNvSpPr>
            <p:nvPr/>
          </p:nvSpPr>
          <p:spPr bwMode="auto">
            <a:xfrm>
              <a:off x="380" y="2629"/>
              <a:ext cx="779" cy="371"/>
            </a:xfrm>
            <a:prstGeom prst="rect">
              <a:avLst/>
            </a:prstGeom>
            <a:gradFill rotWithShape="0">
              <a:gsLst>
                <a:gs pos="0">
                  <a:srgbClr val="A3C4FF"/>
                </a:gs>
                <a:gs pos="100000">
                  <a:srgbClr val="E5EEFF"/>
                </a:gs>
              </a:gsLst>
              <a:lin ang="16200000" scaled="1"/>
            </a:gradFill>
            <a:ln w="9360">
              <a:solidFill>
                <a:srgbClr val="4A7EBB"/>
              </a:solidFill>
              <a:miter lim="800000"/>
              <a:headEnd/>
              <a:tailEnd/>
            </a:ln>
            <a:effectLst>
              <a:outerShdw dist="109865" dir="634411" algn="ctr" rotWithShape="0">
                <a:srgbClr val="000000">
                  <a:alpha val="38034"/>
                </a:srgbClr>
              </a:outerShdw>
            </a:effectLst>
          </p:spPr>
          <p:txBody>
            <a:bodyPr lIns="90000" tIns="46800" rIns="9000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Application</a:t>
              </a:r>
            </a:p>
          </p:txBody>
        </p:sp>
        <p:sp>
          <p:nvSpPr>
            <p:cNvPr id="10248" name="AutoShape 8"/>
            <p:cNvSpPr>
              <a:spLocks noChangeArrowheads="1"/>
            </p:cNvSpPr>
            <p:nvPr/>
          </p:nvSpPr>
          <p:spPr bwMode="auto">
            <a:xfrm>
              <a:off x="1434" y="2629"/>
              <a:ext cx="64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0249" name="AutoShape 9"/>
            <p:cNvSpPr>
              <a:spLocks noChangeArrowheads="1"/>
            </p:cNvSpPr>
            <p:nvPr/>
          </p:nvSpPr>
          <p:spPr bwMode="auto">
            <a:xfrm>
              <a:off x="1514" y="3186"/>
              <a:ext cx="482" cy="324"/>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0250" name="AutoShape 10"/>
            <p:cNvCxnSpPr>
              <a:cxnSpLocks noChangeShapeType="1"/>
              <a:stCxn id="10248" idx="2"/>
              <a:endCxn id="10249" idx="0"/>
            </p:cNvCxnSpPr>
            <p:nvPr/>
          </p:nvCxnSpPr>
          <p:spPr bwMode="auto">
            <a:xfrm>
              <a:off x="1755" y="3000"/>
              <a:ext cx="1" cy="2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0251" name="Group 11"/>
          <p:cNvGrpSpPr>
            <a:grpSpLocks/>
          </p:cNvGrpSpPr>
          <p:nvPr/>
        </p:nvGrpSpPr>
        <p:grpSpPr bwMode="auto">
          <a:xfrm>
            <a:off x="4457700" y="3317875"/>
            <a:ext cx="1712913" cy="1987550"/>
            <a:chOff x="2808" y="2090"/>
            <a:chExt cx="1079" cy="1252"/>
          </a:xfrm>
        </p:grpSpPr>
        <p:sp>
          <p:nvSpPr>
            <p:cNvPr id="10252" name="AutoShape 12"/>
            <p:cNvSpPr>
              <a:spLocks noChangeArrowheads="1"/>
            </p:cNvSpPr>
            <p:nvPr/>
          </p:nvSpPr>
          <p:spPr bwMode="auto">
            <a:xfrm>
              <a:off x="2808" y="2090"/>
              <a:ext cx="108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Server A</a:t>
              </a:r>
            </a:p>
          </p:txBody>
        </p:sp>
        <p:sp>
          <p:nvSpPr>
            <p:cNvPr id="10253" name="AutoShape 13"/>
            <p:cNvSpPr>
              <a:spLocks noChangeArrowheads="1"/>
            </p:cNvSpPr>
            <p:nvPr/>
          </p:nvSpPr>
          <p:spPr bwMode="auto">
            <a:xfrm>
              <a:off x="3019" y="2368"/>
              <a:ext cx="658"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0254" name="AutoShape 14"/>
            <p:cNvSpPr>
              <a:spLocks noChangeArrowheads="1"/>
            </p:cNvSpPr>
            <p:nvPr/>
          </p:nvSpPr>
          <p:spPr bwMode="auto">
            <a:xfrm>
              <a:off x="3102" y="2925"/>
              <a:ext cx="493"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0255" name="AutoShape 15"/>
            <p:cNvCxnSpPr>
              <a:cxnSpLocks noChangeShapeType="1"/>
            </p:cNvCxnSpPr>
            <p:nvPr/>
          </p:nvCxnSpPr>
          <p:spPr bwMode="auto">
            <a:xfrm flipH="1">
              <a:off x="3346" y="2740"/>
              <a:ext cx="1" cy="186"/>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grpSp>
        <p:nvGrpSpPr>
          <p:cNvPr id="10256" name="Group 16"/>
          <p:cNvGrpSpPr>
            <a:grpSpLocks/>
          </p:cNvGrpSpPr>
          <p:nvPr/>
        </p:nvGrpSpPr>
        <p:grpSpPr bwMode="auto">
          <a:xfrm>
            <a:off x="6988175" y="1336675"/>
            <a:ext cx="1697038" cy="1987550"/>
            <a:chOff x="4402" y="842"/>
            <a:chExt cx="1069" cy="1252"/>
          </a:xfrm>
        </p:grpSpPr>
        <p:sp>
          <p:nvSpPr>
            <p:cNvPr id="10257" name="AutoShape 17"/>
            <p:cNvSpPr>
              <a:spLocks noChangeArrowheads="1"/>
            </p:cNvSpPr>
            <p:nvPr/>
          </p:nvSpPr>
          <p:spPr bwMode="auto">
            <a:xfrm>
              <a:off x="4402" y="842"/>
              <a:ext cx="1070" cy="1253"/>
            </a:xfrm>
            <a:prstGeom prst="roundRect">
              <a:avLst>
                <a:gd name="adj" fmla="val 16667"/>
              </a:avLst>
            </a:prstGeom>
            <a:solidFill>
              <a:srgbClr val="FFFFCC"/>
            </a:solidFill>
            <a:ln w="9360">
              <a:solidFill>
                <a:srgbClr val="000000"/>
              </a:solidFill>
              <a:miter lim="800000"/>
              <a:headEnd/>
              <a:tailEnd/>
            </a:ln>
            <a:effectLst/>
          </p:spPr>
          <p:txBody>
            <a:bodyPr lIns="90000" tIns="46800" rIns="90000" bIns="46800"/>
            <a:lstStyle/>
            <a:p>
              <a:pP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Server B</a:t>
              </a:r>
            </a:p>
          </p:txBody>
        </p:sp>
        <p:sp>
          <p:nvSpPr>
            <p:cNvPr id="10258" name="AutoShape 18"/>
            <p:cNvSpPr>
              <a:spLocks noChangeArrowheads="1"/>
            </p:cNvSpPr>
            <p:nvPr/>
          </p:nvSpPr>
          <p:spPr bwMode="auto">
            <a:xfrm>
              <a:off x="4611" y="1120"/>
              <a:ext cx="652" cy="371"/>
            </a:xfrm>
            <a:prstGeom prst="roundRect">
              <a:avLst>
                <a:gd name="adj" fmla="val 16667"/>
              </a:avLst>
            </a:prstGeom>
            <a:gradFill rotWithShape="0">
              <a:gsLst>
                <a:gs pos="0">
                  <a:srgbClr val="FFBE86"/>
                </a:gs>
                <a:gs pos="100000">
                  <a:srgbClr val="FFEBDB"/>
                </a:gs>
              </a:gsLst>
              <a:lin ang="16200000" scaled="1"/>
            </a:gradFill>
            <a:ln w="9360">
              <a:solidFill>
                <a:srgbClr val="F69240"/>
              </a:solidFill>
              <a:miter lim="800000"/>
              <a:headEnd/>
              <a:tailEnd/>
            </a:ln>
            <a:effectLst>
              <a:outerShdw dist="109865" dir="634411" algn="ctr" rotWithShape="0">
                <a:srgbClr val="000000">
                  <a:alpha val="38034"/>
                </a:srgbClr>
              </a:outerShdw>
            </a:effectLst>
          </p:spPr>
          <p:txBody>
            <a:bodyPr lIns="0" tIns="46800" rIns="0" bIns="46800" anchor="ctr"/>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alibri" pitchFamily="32" charset="0"/>
                </a:rPr>
                <a:t>Resolver</a:t>
              </a:r>
            </a:p>
          </p:txBody>
        </p:sp>
        <p:sp>
          <p:nvSpPr>
            <p:cNvPr id="10259" name="AutoShape 19"/>
            <p:cNvSpPr>
              <a:spLocks noChangeArrowheads="1"/>
            </p:cNvSpPr>
            <p:nvPr/>
          </p:nvSpPr>
          <p:spPr bwMode="auto">
            <a:xfrm>
              <a:off x="4692" y="1677"/>
              <a:ext cx="489" cy="325"/>
            </a:xfrm>
            <a:prstGeom prst="flowChartMagneticDisk">
              <a:avLst/>
            </a:prstGeom>
            <a:gradFill rotWithShape="0">
              <a:gsLst>
                <a:gs pos="0">
                  <a:srgbClr val="5D417E"/>
                </a:gs>
                <a:gs pos="100000">
                  <a:srgbClr val="7B57A8"/>
                </a:gs>
              </a:gsLst>
              <a:lin ang="16200000" scaled="1"/>
            </a:gradFill>
            <a:ln w="9360">
              <a:solidFill>
                <a:srgbClr val="7D60A0"/>
              </a:solidFill>
              <a:miter lim="800000"/>
              <a:headEnd/>
              <a:tailEnd/>
            </a:ln>
            <a:effectLst>
              <a:outerShdw dist="110430" dir="722555" algn="ctr" rotWithShape="0">
                <a:srgbClr val="000000">
                  <a:alpha val="35036"/>
                </a:srgbClr>
              </a:outerShdw>
            </a:effectLst>
          </p:spPr>
          <p:txBody>
            <a:bodyPr lIns="90000" tIns="46800" rIns="90000" bIns="46800"/>
            <a:lstStyle/>
            <a:p>
              <a:pPr algn="ctr">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FFFF"/>
                  </a:solidFill>
                  <a:latin typeface="Calibri" pitchFamily="32" charset="0"/>
                </a:rPr>
                <a:t>cache</a:t>
              </a:r>
            </a:p>
          </p:txBody>
        </p:sp>
        <p:cxnSp>
          <p:nvCxnSpPr>
            <p:cNvPr id="10260" name="AutoShape 20"/>
            <p:cNvCxnSpPr>
              <a:cxnSpLocks noChangeShapeType="1"/>
            </p:cNvCxnSpPr>
            <p:nvPr/>
          </p:nvCxnSpPr>
          <p:spPr bwMode="auto">
            <a:xfrm flipH="1">
              <a:off x="4935" y="1492"/>
              <a:ext cx="1" cy="188"/>
            </a:xfrm>
            <a:prstGeom prst="straightConnector1">
              <a:avLst/>
            </a:prstGeom>
            <a:noFill/>
            <a:ln w="25560">
              <a:solidFill>
                <a:srgbClr val="000000"/>
              </a:solidFill>
              <a:miter lim="800000"/>
              <a:headEnd type="triangle" w="med" len="med"/>
              <a:tailEnd type="triangle" w="med" len="med"/>
            </a:ln>
            <a:effectLst>
              <a:outerShdw dist="109865" dir="634411" algn="ctr" rotWithShape="0">
                <a:srgbClr val="000000">
                  <a:alpha val="38034"/>
                </a:srgbClr>
              </a:outerShdw>
            </a:effectLst>
          </p:spPr>
        </p:cxnSp>
      </p:grpSp>
      <p:cxnSp>
        <p:nvCxnSpPr>
          <p:cNvPr id="10261" name="AutoShape 21"/>
          <p:cNvCxnSpPr>
            <a:cxnSpLocks noChangeShapeType="1"/>
            <a:stCxn id="10248" idx="3"/>
            <a:endCxn id="10253" idx="1"/>
          </p:cNvCxnSpPr>
          <p:nvPr/>
        </p:nvCxnSpPr>
        <p:spPr bwMode="auto">
          <a:xfrm flipV="1">
            <a:off x="3295650" y="4052888"/>
            <a:ext cx="1498600" cy="414337"/>
          </a:xfrm>
          <a:prstGeom prst="curvedConnector3">
            <a:avLst>
              <a:gd name="adj1" fmla="val 50000"/>
            </a:avLst>
          </a:prstGeom>
          <a:noFill/>
          <a:ln w="25560">
            <a:solidFill>
              <a:srgbClr val="F79646"/>
            </a:solidFill>
            <a:miter lim="800000"/>
            <a:headEnd type="triangle" w="med" len="med"/>
            <a:tailEnd type="triangle" w="med" len="med"/>
          </a:ln>
          <a:effectLst>
            <a:outerShdw dist="109865" dir="634411" algn="ctr" rotWithShape="0">
              <a:srgbClr val="000000">
                <a:alpha val="38034"/>
              </a:srgbClr>
            </a:outerShdw>
          </a:effectLst>
        </p:spPr>
      </p:cxnSp>
      <p:cxnSp>
        <p:nvCxnSpPr>
          <p:cNvPr id="10262" name="AutoShape 22"/>
          <p:cNvCxnSpPr>
            <a:cxnSpLocks noChangeShapeType="1"/>
            <a:stCxn id="10253" idx="3"/>
            <a:endCxn id="0" idx="1"/>
          </p:cNvCxnSpPr>
          <p:nvPr/>
        </p:nvCxnSpPr>
        <p:spPr bwMode="auto">
          <a:xfrm flipV="1">
            <a:off x="5837238" y="2328863"/>
            <a:ext cx="1150937" cy="1722437"/>
          </a:xfrm>
          <a:prstGeom prst="curvedConnector3">
            <a:avLst>
              <a:gd name="adj1" fmla="val 50000"/>
            </a:avLst>
          </a:prstGeom>
          <a:noFill/>
          <a:ln w="25560">
            <a:solidFill>
              <a:srgbClr val="F79646"/>
            </a:solidFill>
            <a:miter lim="800000"/>
            <a:headEnd type="triangle" w="med" len="med"/>
            <a:tailEnd type="triangle" w="med" len="med"/>
          </a:ln>
          <a:effectLst>
            <a:outerShdw dist="109865" dir="634411" algn="ctr" rotWithShape="0">
              <a:srgbClr val="000000">
                <a:alpha val="38034"/>
              </a:srgbClr>
            </a:outerShdw>
          </a:effectLst>
        </p:spPr>
      </p:cxnSp>
      <p:sp>
        <p:nvSpPr>
          <p:cNvPr id="10263" name="Text Box 23"/>
          <p:cNvSpPr txBox="1">
            <a:spLocks noChangeArrowheads="1"/>
          </p:cNvSpPr>
          <p:nvPr/>
        </p:nvSpPr>
        <p:spPr bwMode="auto">
          <a:xfrm>
            <a:off x="3546475" y="3776663"/>
            <a:ext cx="7524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query</a:t>
            </a:r>
          </a:p>
        </p:txBody>
      </p:sp>
      <p:sp>
        <p:nvSpPr>
          <p:cNvPr id="10264" name="Text Box 24"/>
          <p:cNvSpPr txBox="1">
            <a:spLocks noChangeArrowheads="1"/>
          </p:cNvSpPr>
          <p:nvPr/>
        </p:nvSpPr>
        <p:spPr bwMode="auto">
          <a:xfrm>
            <a:off x="3538538" y="4386263"/>
            <a:ext cx="9175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answer</a:t>
            </a:r>
          </a:p>
        </p:txBody>
      </p:sp>
      <p:sp>
        <p:nvSpPr>
          <p:cNvPr id="10265" name="Text Box 25"/>
          <p:cNvSpPr txBox="1">
            <a:spLocks noChangeArrowheads="1"/>
          </p:cNvSpPr>
          <p:nvPr/>
        </p:nvSpPr>
        <p:spPr bwMode="auto">
          <a:xfrm>
            <a:off x="6365875" y="3328988"/>
            <a:ext cx="9048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referral</a:t>
            </a:r>
          </a:p>
        </p:txBody>
      </p:sp>
      <p:sp>
        <p:nvSpPr>
          <p:cNvPr id="10266" name="Text Box 26"/>
          <p:cNvSpPr txBox="1">
            <a:spLocks noChangeArrowheads="1"/>
          </p:cNvSpPr>
          <p:nvPr/>
        </p:nvSpPr>
        <p:spPr bwMode="auto">
          <a:xfrm>
            <a:off x="6126163" y="4310063"/>
            <a:ext cx="9175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answer</a:t>
            </a:r>
          </a:p>
        </p:txBody>
      </p:sp>
      <p:sp>
        <p:nvSpPr>
          <p:cNvPr id="10267" name="Text Box 27"/>
          <p:cNvSpPr txBox="1">
            <a:spLocks noChangeArrowheads="1"/>
          </p:cNvSpPr>
          <p:nvPr/>
        </p:nvSpPr>
        <p:spPr bwMode="auto">
          <a:xfrm>
            <a:off x="6213475" y="3852863"/>
            <a:ext cx="752475" cy="290512"/>
          </a:xfrm>
          <a:prstGeom prst="rect">
            <a:avLst/>
          </a:prstGeom>
          <a:noFill/>
          <a:ln w="9525">
            <a:noFill/>
            <a:round/>
            <a:headEnd/>
            <a:tailEnd/>
          </a:ln>
          <a:effectLst/>
        </p:spPr>
        <p:txBody>
          <a:bodyPr wrap="non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79646"/>
                </a:solidFill>
              </a:rPr>
              <a:t>query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72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72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282</TotalTime>
  <Words>1599</Words>
  <Application>Microsoft Office PowerPoint</Application>
  <PresentationFormat>On-screen Show (4:3)</PresentationFormat>
  <Paragraphs>364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Top Level Domains</vt:lpstr>
      <vt:lpstr>Slide 8</vt:lpstr>
      <vt:lpstr> Recursive Name Resolution</vt:lpstr>
      <vt:lpstr>Iterative Name Resolution</vt:lpstr>
      <vt:lpstr>Authoritative Name Servers</vt:lpstr>
      <vt:lpstr>Dynamic Resolution</vt:lpstr>
      <vt:lpstr>Slide 13</vt:lpstr>
      <vt:lpstr>DNS Caching</vt:lpstr>
      <vt:lpstr>DNS Caching (con'd)</vt:lpstr>
      <vt:lpstr>Pharming: DNS Hijacking</vt:lpstr>
      <vt:lpstr>Slide 17</vt:lpstr>
      <vt:lpstr>Slide 18</vt:lpstr>
      <vt:lpstr>Slide 19</vt:lpstr>
      <vt:lpstr>Slide 20</vt:lpstr>
      <vt:lpstr>DNSSEC Deployment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Application-Level Protocols</dc:title>
  <dc:creator>rt</dc:creator>
  <cp:lastModifiedBy>goodrich</cp:lastModifiedBy>
  <cp:revision>40</cp:revision>
  <cp:lastPrinted>1601-01-01T00:00:00Z</cp:lastPrinted>
  <dcterms:created xsi:type="dcterms:W3CDTF">1601-01-01T00:00:00Z</dcterms:created>
  <dcterms:modified xsi:type="dcterms:W3CDTF">2010-11-09T21:53:14Z</dcterms:modified>
</cp:coreProperties>
</file>