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9" r:id="rId1"/>
  </p:sldMasterIdLst>
  <p:notesMasterIdLst>
    <p:notesMasterId r:id="rId26"/>
  </p:notesMasterIdLst>
  <p:sldIdLst>
    <p:sldId id="256" r:id="rId2"/>
    <p:sldId id="351" r:id="rId3"/>
    <p:sldId id="334" r:id="rId4"/>
    <p:sldId id="352" r:id="rId5"/>
    <p:sldId id="353" r:id="rId6"/>
    <p:sldId id="335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50" r:id="rId18"/>
    <p:sldId id="364" r:id="rId19"/>
    <p:sldId id="365" r:id="rId20"/>
    <p:sldId id="366" r:id="rId21"/>
    <p:sldId id="367" r:id="rId22"/>
    <p:sldId id="368" r:id="rId23"/>
    <p:sldId id="369" r:id="rId24"/>
    <p:sldId id="370" r:id="rId25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1pPr>
    <a:lvl2pPr marL="4572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2pPr>
    <a:lvl3pPr marL="9144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3pPr>
    <a:lvl4pPr marL="13716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4pPr>
    <a:lvl5pPr marL="1828800" algn="l" rtl="0" fontAlgn="base">
      <a:lnSpc>
        <a:spcPct val="93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84733" autoAdjust="0"/>
  </p:normalViewPr>
  <p:slideViewPr>
    <p:cSldViewPr>
      <p:cViewPr varScale="1">
        <p:scale>
          <a:sx n="98" d="100"/>
          <a:sy n="98" d="100"/>
        </p:scale>
        <p:origin x="-9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8" d="100"/>
          <a:sy n="138" d="100"/>
        </p:scale>
        <p:origin x="-317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D7E33ED-31B1-4B72-B114-837A1BF2D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2C297A-6FA0-4D65-A70A-6B9FAF1956C4}" type="slidenum">
              <a:rPr lang="en-US" smtClean="0">
                <a:ea typeface="ヒラギノ角ゴ Pro W3" charset="0"/>
                <a:cs typeface="ヒラギノ角ゴ Pro W3" charset="0"/>
              </a:rPr>
              <a:pPr/>
              <a:t>1</a:t>
            </a:fld>
            <a:endParaRPr lang="en-US" smtClean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E1420B-C3A2-40D1-9714-2B7C9CF1E512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2F45B-99BC-487A-A210-5DC0282E93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EC9CC-3C10-4C6A-B3FD-4CE1CD1BE130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E3CE4-069E-469E-A572-E45C5956D9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15881B-7228-4F67-AC4B-7EEC1D271D1C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E2BA9-EF3E-488D-AD41-4A0CB814A7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834EF4-BC72-4750-83B6-3C2A67DEF362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C6CD8-06B3-4DD1-8399-B9BB0FB8D3F8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4CCE0-4297-40E7-960D-CAF541E2F7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C93A24-2D21-498B-A2AD-B89B6C04BFC8}" type="datetime1">
              <a:rPr lang="en-US" smtClean="0"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93AD9-0B90-4171-8074-FFD401FD43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067C0B-888A-4DC2-B7CA-C668FD5D5F60}" type="datetime1">
              <a:rPr lang="en-US" smtClean="0"/>
              <a:t>11/1/2010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1417C-47D2-4AE0-B85A-2292EEF15B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309C59-6E09-414F-BEDD-2749868C4DD5}" type="datetime1">
              <a:rPr lang="en-US" smtClean="0"/>
              <a:t>11/1/2010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8BE2A-031D-409E-9618-501C772C72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C5503-FD60-4F7C-89E5-923CE009D066}" type="datetime1">
              <a:rPr lang="en-US" smtClean="0"/>
              <a:t>11/1/2010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A5F191-1A44-4BD5-800A-483EC8C8C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733B7-7713-4F2E-B2B2-3D300171A021}" type="datetime1">
              <a:rPr lang="en-US" smtClean="0"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5F2AC-8572-467E-987B-256DC6331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C691A-4B24-4FB7-9D84-1F0F7E6C760E}" type="datetime1">
              <a:rPr lang="en-US" smtClean="0"/>
              <a:t>11/1/2010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75D01-114F-448A-A82E-CD8431B26C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64060D-E603-49B6-BC6A-F857641AF823}" type="datetime1">
              <a:rPr lang="en-US" smtClean="0"/>
              <a:t>11/1/2010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Networks: IP and TCP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7DA211-3868-4A77-BF74-C822454630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5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8.wmf"/><Relationship Id="rId4" Type="http://schemas.openxmlformats.org/officeDocument/2006/relationships/image" Target="../media/image10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wmf"/><Relationship Id="rId7" Type="http://schemas.openxmlformats.org/officeDocument/2006/relationships/image" Target="../media/image20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/>
        <p:txBody>
          <a:bodyPr rIns="129200"/>
          <a:lstStyle/>
          <a:p>
            <a:pPr indent="38100" algn="r" eaLnBrk="1" hangingPunct="1">
              <a:tabLst>
                <a:tab pos="38100" algn="l"/>
                <a:tab pos="952500" algn="l"/>
                <a:tab pos="1866900" algn="l"/>
                <a:tab pos="2781300" algn="l"/>
                <a:tab pos="3695700" algn="l"/>
                <a:tab pos="4610100" algn="l"/>
                <a:tab pos="5524500" algn="l"/>
                <a:tab pos="6438900" algn="l"/>
                <a:tab pos="7353300" algn="l"/>
                <a:tab pos="8267700" algn="l"/>
                <a:tab pos="9182100" algn="l"/>
                <a:tab pos="10096500" algn="l"/>
              </a:tabLst>
            </a:pPr>
            <a:r>
              <a:rPr lang="en-US" dirty="0" smtClean="0"/>
              <a:t>Firewalls, Tunnels, and </a:t>
            </a:r>
            <a:br>
              <a:rPr lang="en-US" dirty="0" smtClean="0"/>
            </a:br>
            <a:r>
              <a:rPr lang="en-US" dirty="0" smtClean="0"/>
              <a:t>Network Intrusion Detection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891B3-1E5B-4CD0-BB8F-C29DADCAC0C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dirty="0" err="1" smtClean="0"/>
              <a:t>Statefull</a:t>
            </a:r>
            <a:r>
              <a:rPr lang="en-US" dirty="0" smtClean="0"/>
              <a:t> Firewall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Allow only requested TCP connections: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656917" y="1810487"/>
            <a:ext cx="8029883" cy="4971313"/>
            <a:chOff x="152400" y="304800"/>
            <a:chExt cx="8398773" cy="5737936"/>
          </a:xfrm>
        </p:grpSpPr>
        <p:pic>
          <p:nvPicPr>
            <p:cNvPr id="5" name="Picture 4" descr="06-17f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4343400" y="3505200"/>
              <a:ext cx="1344164" cy="1143310"/>
            </a:xfrm>
            <a:prstGeom prst="rect">
              <a:avLst/>
            </a:prstGeom>
          </p:spPr>
        </p:pic>
        <p:cxnSp>
          <p:nvCxnSpPr>
            <p:cNvPr id="6" name="Shape 5"/>
            <p:cNvCxnSpPr>
              <a:stCxn id="27" idx="1"/>
            </p:cNvCxnSpPr>
            <p:nvPr/>
          </p:nvCxnSpPr>
          <p:spPr>
            <a:xfrm rot="10800000">
              <a:off x="4419600" y="4343400"/>
              <a:ext cx="304800" cy="876300"/>
            </a:xfrm>
            <a:prstGeom prst="bentConnector2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20" idx="2"/>
            </p:cNvCxnSpPr>
            <p:nvPr/>
          </p:nvCxnSpPr>
          <p:spPr>
            <a:xfrm rot="5400000">
              <a:off x="4876800" y="3557170"/>
              <a:ext cx="2286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 descr="05-01c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43800" y="1009650"/>
              <a:ext cx="715844" cy="1581150"/>
            </a:xfrm>
            <a:prstGeom prst="rect">
              <a:avLst/>
            </a:prstGeom>
          </p:spPr>
        </p:pic>
        <p:pic>
          <p:nvPicPr>
            <p:cNvPr id="9" name="Picture 8" descr="05-09b.t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85997" y="2805550"/>
              <a:ext cx="1317942" cy="1307592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152400" y="699670"/>
              <a:ext cx="1981200" cy="2667000"/>
              <a:chOff x="152400" y="228600"/>
              <a:chExt cx="1981200" cy="266700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152400" y="228600"/>
                <a:ext cx="1981200" cy="2667000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60202" y="2133601"/>
                <a:ext cx="1953497" cy="701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 smtClean="0"/>
                  <a:t>Trusted internal</a:t>
                </a:r>
              </a:p>
              <a:p>
                <a:pPr algn="ctr"/>
                <a:r>
                  <a:rPr lang="en-US" sz="1800" dirty="0" smtClean="0"/>
                  <a:t>network</a:t>
                </a:r>
                <a:endParaRPr lang="en-US" sz="1800" dirty="0"/>
              </a:p>
            </p:txBody>
          </p:sp>
        </p:grpSp>
        <p:pic>
          <p:nvPicPr>
            <p:cNvPr id="13" name="Picture 12" descr="05-01a.wm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00" y="1295400"/>
              <a:ext cx="1066800" cy="1060970"/>
            </a:xfrm>
            <a:prstGeom prst="rect">
              <a:avLst/>
            </a:prstGeom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1809750" y="1002882"/>
              <a:ext cx="535305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1809750" y="1690269"/>
              <a:ext cx="5353050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2343150" y="699670"/>
              <a:ext cx="914400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  <a:latin typeface="Arial"/>
                  <a:cs typeface="Arial"/>
                </a:rPr>
                <a:t>SYN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x</a:t>
              </a:r>
            </a:p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Port=80</a:t>
              </a:r>
              <a:endParaRPr lang="en-US" sz="9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343150" y="1385470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  <a:latin typeface="Arial"/>
                  <a:cs typeface="Arial"/>
                </a:rPr>
                <a:t>SYN-ACK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y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x + 1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809750" y="2450682"/>
              <a:ext cx="535305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2343150" y="2147470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x + 1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y + 1</a:t>
              </a:r>
              <a:endParaRPr lang="en-US" sz="9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00600" y="775870"/>
              <a:ext cx="381000" cy="2667000"/>
            </a:xfrm>
            <a:prstGeom prst="rect">
              <a:avLst/>
            </a:prstGeom>
            <a:solidFill>
              <a:srgbClr val="DDDDDD">
                <a:alpha val="65882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7008" y="3634739"/>
              <a:ext cx="3629450" cy="701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Allow outbound TCP sessions,</a:t>
              </a:r>
            </a:p>
            <a:p>
              <a:r>
                <a:rPr lang="en-US" sz="1800" dirty="0" smtClean="0"/>
                <a:t>      destination port=80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6580" y="1399325"/>
              <a:ext cx="850509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</a:rPr>
                <a:t>Client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10800000">
              <a:off x="4953000" y="3138071"/>
              <a:ext cx="2209800" cy="95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791200" y="2842795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  <a:latin typeface="Arial"/>
                  <a:cs typeface="Arial"/>
                </a:rPr>
                <a:t>SYN-ACK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y</a:t>
              </a:r>
            </a:p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Port=80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42910" y="3029835"/>
              <a:ext cx="1132134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2"/>
                  </a:solidFill>
                </a:rPr>
                <a:t>Attacker</a:t>
              </a:r>
              <a:endParaRPr lang="en-US" sz="1800" dirty="0">
                <a:solidFill>
                  <a:schemeClr val="tx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2909470"/>
              <a:ext cx="1244786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(blocked)</a:t>
              </a:r>
              <a:endParaRPr lang="en-US" sz="18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24400" y="4800600"/>
              <a:ext cx="33528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Established TCP session:</a:t>
              </a:r>
            </a:p>
            <a:p>
              <a:pPr algn="ctr"/>
              <a:r>
                <a:rPr lang="en-US" sz="1800" dirty="0" smtClean="0">
                  <a:solidFill>
                    <a:schemeClr val="tx1"/>
                  </a:solidFill>
                </a:rPr>
                <a:t>(128.34.78.55, 76.120.54.101)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7200" y="1001493"/>
              <a:ext cx="1105733" cy="28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128.34.78.55</a:t>
              </a:r>
              <a:endParaRPr lang="en-US" sz="11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59192" y="304800"/>
              <a:ext cx="1191981" cy="288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76.120.54.101</a:t>
              </a:r>
              <a:endParaRPr lang="en-US" sz="11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34000" y="5638800"/>
              <a:ext cx="2314962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Firewall state table</a:t>
              </a:r>
              <a:endParaRPr lang="en-US" sz="18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67599" y="685800"/>
              <a:ext cx="949078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Server</a:t>
              </a:r>
              <a:endParaRPr lang="en-US" sz="1800" dirty="0"/>
            </a:p>
          </p:txBody>
        </p:sp>
        <p:pic>
          <p:nvPicPr>
            <p:cNvPr id="32" name="Picture 31" descr="06-11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48200" y="1295400"/>
              <a:ext cx="1292355" cy="1161290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5606142" y="4126468"/>
              <a:ext cx="1075809" cy="4039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Firewall</a:t>
              </a:r>
              <a:endParaRPr lang="en-US" sz="18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contents of TCP packets are </a:t>
            </a:r>
            <a:r>
              <a:rPr lang="en-US" dirty="0" smtClean="0"/>
              <a:t>not normally </a:t>
            </a:r>
            <a:r>
              <a:rPr lang="en-US" dirty="0"/>
              <a:t>encrypted, so if someone is eavesdropping on a TCP connection</a:t>
            </a:r>
            <a:r>
              <a:rPr lang="en-US" dirty="0" smtClean="0"/>
              <a:t>, he </a:t>
            </a:r>
            <a:r>
              <a:rPr lang="en-US" dirty="0"/>
              <a:t>can often see the complete contents of the payloads in this session.</a:t>
            </a:r>
          </a:p>
          <a:p>
            <a:r>
              <a:rPr lang="en-US" dirty="0"/>
              <a:t>One way to prevent such eavesdropping without changing the </a:t>
            </a:r>
            <a:r>
              <a:rPr lang="en-US" dirty="0" smtClean="0"/>
              <a:t>software performing </a:t>
            </a:r>
            <a:r>
              <a:rPr lang="en-US" dirty="0"/>
              <a:t>the communication is to use a </a:t>
            </a:r>
            <a:r>
              <a:rPr lang="en-US" b="1" dirty="0"/>
              <a:t>tunneling protocol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such </a:t>
            </a:r>
            <a:r>
              <a:rPr lang="en-US" dirty="0" smtClean="0"/>
              <a:t>a protocol</a:t>
            </a:r>
            <a:r>
              <a:rPr lang="en-US" dirty="0"/>
              <a:t>, the communication between a client and server is </a:t>
            </a:r>
            <a:r>
              <a:rPr lang="en-US" dirty="0" smtClean="0"/>
              <a:t>automatically encrypted</a:t>
            </a:r>
            <a:r>
              <a:rPr lang="en-US" dirty="0"/>
              <a:t>, so that useful eavesdropping is infeasible.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 Prevents Eavesdropping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Packets sent over the Internet are automatically encrypted.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2362201" y="5747266"/>
            <a:ext cx="4424593" cy="1588"/>
          </a:xfrm>
          <a:prstGeom prst="line">
            <a:avLst/>
          </a:prstGeom>
          <a:ln w="139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001000" y="2209800"/>
            <a:ext cx="939681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Server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55075" y="2313710"/>
            <a:ext cx="841897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15390" y="2743200"/>
            <a:ext cx="5226110" cy="636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/>
              <a:t>Tunneling protocol</a:t>
            </a:r>
          </a:p>
          <a:p>
            <a:pPr algn="ctr"/>
            <a:r>
              <a:rPr lang="en-US" sz="2000" dirty="0" smtClean="0"/>
              <a:t>(does end-to-end encryption and decryption)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2533650" y="3352800"/>
            <a:ext cx="1905000" cy="144780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95850" y="3352800"/>
            <a:ext cx="2133600" cy="144780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 rot="16200000">
            <a:off x="4591050" y="3352800"/>
            <a:ext cx="304800" cy="5791200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3295650" y="6336268"/>
            <a:ext cx="3461204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Payloads are encrypted here</a:t>
            </a:r>
            <a:endParaRPr lang="en-US" sz="2000" dirty="0"/>
          </a:p>
        </p:txBody>
      </p:sp>
      <p:pic>
        <p:nvPicPr>
          <p:cNvPr id="13" name="Picture 12" descr="05-01b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5436381"/>
            <a:ext cx="1676400" cy="575994"/>
          </a:xfrm>
          <a:prstGeom prst="rect">
            <a:avLst/>
          </a:prstGeom>
        </p:spPr>
      </p:pic>
      <p:pic>
        <p:nvPicPr>
          <p:cNvPr id="14" name="Picture 13" descr="05-01b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5436381"/>
            <a:ext cx="1676400" cy="57599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546850" y="5403850"/>
            <a:ext cx="1011815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TCP/IP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00" y="5403850"/>
            <a:ext cx="1011815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TCP/IP</a:t>
            </a:r>
            <a:endParaRPr lang="en-US" sz="2000" dirty="0"/>
          </a:p>
        </p:txBody>
      </p:sp>
      <p:sp>
        <p:nvSpPr>
          <p:cNvPr id="17" name="Cloud 16"/>
          <p:cNvSpPr/>
          <p:nvPr/>
        </p:nvSpPr>
        <p:spPr>
          <a:xfrm>
            <a:off x="3448050" y="4572000"/>
            <a:ext cx="2590800" cy="1600200"/>
          </a:xfrm>
          <a:prstGeom prst="cloud">
            <a:avLst/>
          </a:prstGeom>
          <a:solidFill>
            <a:schemeClr val="accent2">
              <a:alpha val="67843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Untrusted</a:t>
            </a:r>
            <a:r>
              <a:rPr lang="en-US" sz="2000" dirty="0" smtClean="0">
                <a:solidFill>
                  <a:schemeClr val="tx1"/>
                </a:solidFill>
              </a:rPr>
              <a:t> Internet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8" name="Picture 17" descr="06-14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4114800"/>
            <a:ext cx="1828802" cy="1354668"/>
          </a:xfrm>
          <a:prstGeom prst="rect">
            <a:avLst/>
          </a:prstGeom>
        </p:spPr>
      </p:pic>
      <p:pic>
        <p:nvPicPr>
          <p:cNvPr id="19" name="Picture 18" descr="05-01c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7200" y="2590800"/>
            <a:ext cx="859808" cy="1899138"/>
          </a:xfrm>
          <a:prstGeom prst="rect">
            <a:avLst/>
          </a:prstGeom>
        </p:spPr>
      </p:pic>
      <p:pic>
        <p:nvPicPr>
          <p:cNvPr id="20" name="Picture 19" descr="06-14c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838200" y="4114800"/>
            <a:ext cx="1819568" cy="1347828"/>
          </a:xfrm>
          <a:prstGeom prst="rect">
            <a:avLst/>
          </a:prstGeom>
        </p:spPr>
      </p:pic>
      <p:pic>
        <p:nvPicPr>
          <p:cNvPr id="21" name="Picture 20" descr="05-01a.wm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667000"/>
            <a:ext cx="1676400" cy="16809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Shell (SSH)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 secure interactive command session: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client connects to the server via a TCP session.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client and server exchange information on administrative details</a:t>
            </a:r>
            <a:r>
              <a:rPr lang="en-US" sz="1800" dirty="0" smtClean="0"/>
              <a:t>, such </a:t>
            </a:r>
            <a:r>
              <a:rPr lang="en-US" sz="1800" dirty="0"/>
              <a:t>as supported encryption methods and their protocol version</a:t>
            </a:r>
            <a:r>
              <a:rPr lang="en-US" sz="1800" dirty="0" smtClean="0"/>
              <a:t>, each </a:t>
            </a:r>
            <a:r>
              <a:rPr lang="en-US" sz="1800" dirty="0"/>
              <a:t>choosing a set of protocols that the other supports.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client and server initiate a secret-key exchange to establish </a:t>
            </a:r>
            <a:r>
              <a:rPr lang="en-US" sz="1800" dirty="0" smtClean="0"/>
              <a:t>a shared </a:t>
            </a:r>
            <a:r>
              <a:rPr lang="en-US" sz="1800" dirty="0"/>
              <a:t>secret session key, which is used to encrypt their </a:t>
            </a:r>
            <a:r>
              <a:rPr lang="en-US" sz="1800" dirty="0" smtClean="0"/>
              <a:t>communication (</a:t>
            </a:r>
            <a:r>
              <a:rPr lang="en-US" sz="1800" dirty="0"/>
              <a:t>but not for authentication). This session key is used in </a:t>
            </a:r>
            <a:r>
              <a:rPr lang="en-US" sz="1800" dirty="0" smtClean="0"/>
              <a:t>conjunction with </a:t>
            </a:r>
            <a:r>
              <a:rPr lang="en-US" sz="1800" dirty="0"/>
              <a:t>a chosen block cipher (typically AES, </a:t>
            </a:r>
            <a:r>
              <a:rPr lang="en-US" sz="1800" dirty="0" smtClean="0"/>
              <a:t>3DES) </a:t>
            </a:r>
            <a:r>
              <a:rPr lang="en-US" sz="1800" dirty="0"/>
              <a:t>to encrypt all further communications.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The </a:t>
            </a:r>
            <a:r>
              <a:rPr lang="en-US" sz="1800" dirty="0"/>
              <a:t>server sends the client a list of acceptable forms of authentication</a:t>
            </a:r>
            <a:r>
              <a:rPr lang="en-US" sz="1800" dirty="0" smtClean="0"/>
              <a:t>, which </a:t>
            </a:r>
            <a:r>
              <a:rPr lang="en-US" sz="1800" dirty="0"/>
              <a:t>the client will try in sequence. The most common mechanism </a:t>
            </a:r>
            <a:r>
              <a:rPr lang="en-US" sz="1800" dirty="0" smtClean="0"/>
              <a:t>is to </a:t>
            </a:r>
            <a:r>
              <a:rPr lang="en-US" sz="1800" dirty="0"/>
              <a:t>use a password or the following public-key authentication method: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1400" dirty="0" smtClean="0"/>
              <a:t>If </a:t>
            </a:r>
            <a:r>
              <a:rPr lang="en-US" sz="1400" dirty="0"/>
              <a:t>public-key authentication is the selected mechanism, the </a:t>
            </a:r>
            <a:r>
              <a:rPr lang="en-US" sz="1400" dirty="0" smtClean="0"/>
              <a:t>client sends </a:t>
            </a:r>
            <a:r>
              <a:rPr lang="en-US" sz="1400" dirty="0"/>
              <a:t>the server its public key.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1400" dirty="0" smtClean="0"/>
              <a:t>The </a:t>
            </a:r>
            <a:r>
              <a:rPr lang="en-US" sz="1400" dirty="0"/>
              <a:t>server then checks if this key is stored in its list of </a:t>
            </a:r>
            <a:r>
              <a:rPr lang="en-US" sz="1400" dirty="0" smtClean="0"/>
              <a:t>authorized keys</a:t>
            </a:r>
            <a:r>
              <a:rPr lang="en-US" sz="1400" dirty="0"/>
              <a:t>. If so, the server encrypts a challenge using the </a:t>
            </a:r>
            <a:r>
              <a:rPr lang="en-US" sz="1400" dirty="0" smtClean="0"/>
              <a:t>client’s public </a:t>
            </a:r>
            <a:r>
              <a:rPr lang="en-US" sz="1400" dirty="0"/>
              <a:t>key and sends it to the client.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1400" dirty="0" smtClean="0"/>
              <a:t>The </a:t>
            </a:r>
            <a:r>
              <a:rPr lang="en-US" sz="1400" dirty="0"/>
              <a:t>client decrypts the challenge with its private key and </a:t>
            </a:r>
            <a:r>
              <a:rPr lang="en-US" sz="1400" dirty="0" smtClean="0"/>
              <a:t>responds to </a:t>
            </a:r>
            <a:r>
              <a:rPr lang="en-US" sz="1400" dirty="0"/>
              <a:t>the server, proving its identity.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Once </a:t>
            </a:r>
            <a:r>
              <a:rPr lang="en-US" sz="1800" dirty="0"/>
              <a:t>authentication has been successfully completed, the server </a:t>
            </a:r>
            <a:r>
              <a:rPr lang="en-US" sz="1800" dirty="0" smtClean="0"/>
              <a:t>lets the </a:t>
            </a:r>
            <a:r>
              <a:rPr lang="en-US" sz="1800" dirty="0"/>
              <a:t>client access appropriate resources, such as a command prompt.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IPSec defines a set of protocols to provide confidentiality and authenticity for IP packets</a:t>
            </a:r>
          </a:p>
          <a:p>
            <a:r>
              <a:rPr lang="en-US" dirty="0"/>
              <a:t>Each protocol can operate in one of two modes, </a:t>
            </a:r>
            <a:r>
              <a:rPr lang="en-US" b="1" dirty="0"/>
              <a:t>transport </a:t>
            </a:r>
            <a:r>
              <a:rPr lang="en-US" b="1" dirty="0" smtClean="0"/>
              <a:t>mode </a:t>
            </a:r>
            <a:r>
              <a:rPr lang="en-US" dirty="0" smtClean="0"/>
              <a:t>or </a:t>
            </a:r>
            <a:r>
              <a:rPr lang="en-US" b="1" dirty="0"/>
              <a:t>tunnel mode. </a:t>
            </a:r>
            <a:endParaRPr lang="en-US" b="1" dirty="0" smtClean="0"/>
          </a:p>
          <a:p>
            <a:pPr lvl="1"/>
            <a:r>
              <a:rPr lang="en-US" dirty="0" smtClean="0"/>
              <a:t>In</a:t>
            </a:r>
            <a:r>
              <a:rPr lang="en-US" b="1" dirty="0" smtClean="0"/>
              <a:t> </a:t>
            </a:r>
            <a:r>
              <a:rPr lang="en-US" b="1" dirty="0"/>
              <a:t>transport mode, </a:t>
            </a:r>
            <a:r>
              <a:rPr lang="en-US" dirty="0"/>
              <a:t>additional </a:t>
            </a:r>
            <a:r>
              <a:rPr lang="en-US" dirty="0" err="1"/>
              <a:t>IPsec</a:t>
            </a:r>
            <a:r>
              <a:rPr lang="en-US" dirty="0"/>
              <a:t> header </a:t>
            </a:r>
            <a:r>
              <a:rPr lang="en-US" dirty="0" smtClean="0"/>
              <a:t>information is </a:t>
            </a:r>
            <a:r>
              <a:rPr lang="en-US" dirty="0"/>
              <a:t>inserted before the data of the original packet, and only the payload </a:t>
            </a:r>
            <a:r>
              <a:rPr lang="en-US" dirty="0" smtClean="0"/>
              <a:t>of the </a:t>
            </a:r>
            <a:r>
              <a:rPr lang="en-US" dirty="0"/>
              <a:t>packet is encrypted or authenticated.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b="1" dirty="0" smtClean="0"/>
              <a:t>tunnel mode</a:t>
            </a:r>
            <a:r>
              <a:rPr lang="en-US" dirty="0"/>
              <a:t>, a new packet is constructed with </a:t>
            </a:r>
            <a:r>
              <a:rPr lang="en-US" dirty="0" err="1"/>
              <a:t>IPsec</a:t>
            </a:r>
            <a:r>
              <a:rPr lang="en-US" dirty="0"/>
              <a:t> header information, and </a:t>
            </a:r>
            <a:r>
              <a:rPr lang="en-US" dirty="0" smtClean="0"/>
              <a:t>the entire </a:t>
            </a:r>
            <a:r>
              <a:rPr lang="en-US" dirty="0"/>
              <a:t>original packet, including its header, is encapsulated as the </a:t>
            </a:r>
            <a:r>
              <a:rPr lang="en-US" dirty="0" smtClean="0"/>
              <a:t>payload of </a:t>
            </a:r>
            <a:r>
              <a:rPr lang="en-US" dirty="0"/>
              <a:t>the new packet.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Networking (VPN)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Virtual private networking (VPN) </a:t>
            </a:r>
            <a:r>
              <a:rPr lang="en-US" dirty="0"/>
              <a:t>is a technology that allows private </a:t>
            </a:r>
            <a:r>
              <a:rPr lang="en-US" dirty="0" smtClean="0"/>
              <a:t>networks to </a:t>
            </a:r>
            <a:r>
              <a:rPr lang="en-US" dirty="0"/>
              <a:t>be safely extended over long physical distances by making use of </a:t>
            </a:r>
            <a:r>
              <a:rPr lang="en-US" dirty="0" smtClean="0"/>
              <a:t>a public </a:t>
            </a:r>
            <a:r>
              <a:rPr lang="en-US" dirty="0"/>
              <a:t>network, such as the Internet, as a means of transport. </a:t>
            </a:r>
            <a:endParaRPr lang="en-US" dirty="0" smtClean="0"/>
          </a:p>
          <a:p>
            <a:r>
              <a:rPr lang="en-US" dirty="0" smtClean="0"/>
              <a:t>VPN provides guarantees </a:t>
            </a:r>
            <a:r>
              <a:rPr lang="en-US" dirty="0"/>
              <a:t>of data confidentiality, integrity, and authentication, despite </a:t>
            </a:r>
            <a:r>
              <a:rPr lang="en-US" dirty="0" smtClean="0"/>
              <a:t>the use </a:t>
            </a:r>
            <a:r>
              <a:rPr lang="en-US" dirty="0"/>
              <a:t>of an </a:t>
            </a:r>
            <a:r>
              <a:rPr lang="en-US" dirty="0" err="1"/>
              <a:t>untrusted</a:t>
            </a:r>
            <a:r>
              <a:rPr lang="en-US" dirty="0"/>
              <a:t> network for transmission.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two primary </a:t>
            </a:r>
            <a:r>
              <a:rPr lang="en-US" dirty="0" smtClean="0"/>
              <a:t>types of </a:t>
            </a:r>
            <a:r>
              <a:rPr lang="en-US" dirty="0"/>
              <a:t>VPNs, </a:t>
            </a:r>
            <a:r>
              <a:rPr lang="en-US" b="1" dirty="0"/>
              <a:t>remote access VPN </a:t>
            </a:r>
            <a:r>
              <a:rPr lang="en-US" dirty="0"/>
              <a:t>and</a:t>
            </a:r>
            <a:r>
              <a:rPr lang="en-US" b="1" dirty="0"/>
              <a:t> site-to-site VPN.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Remote access </a:t>
            </a:r>
            <a:r>
              <a:rPr lang="en-US" dirty="0"/>
              <a:t>VPNs allow authorized clients to access a private </a:t>
            </a:r>
            <a:r>
              <a:rPr lang="en-US" dirty="0" smtClean="0"/>
              <a:t>network that </a:t>
            </a:r>
            <a:r>
              <a:rPr lang="en-US" dirty="0"/>
              <a:t>is referred to as an </a:t>
            </a:r>
            <a:r>
              <a:rPr lang="en-US" b="1" dirty="0"/>
              <a:t>intranet. </a:t>
            </a:r>
            <a:endParaRPr lang="en-US" b="1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an organization </a:t>
            </a:r>
            <a:r>
              <a:rPr lang="en-US" dirty="0" smtClean="0"/>
              <a:t>may wish </a:t>
            </a:r>
            <a:r>
              <a:rPr lang="en-US" dirty="0"/>
              <a:t>to allow employees access to the company network remotely but </a:t>
            </a:r>
            <a:r>
              <a:rPr lang="en-US" dirty="0" smtClean="0"/>
              <a:t>make it </a:t>
            </a:r>
            <a:r>
              <a:rPr lang="en-US" dirty="0"/>
              <a:t>appear as though they are local to their system and even the Internet itself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accomplish this, the organization sets up a VPN endpoint, known as </a:t>
            </a:r>
            <a:r>
              <a:rPr lang="en-US" dirty="0" smtClean="0"/>
              <a:t>a </a:t>
            </a:r>
            <a:r>
              <a:rPr lang="en-US" b="1" dirty="0" smtClean="0"/>
              <a:t>network </a:t>
            </a:r>
            <a:r>
              <a:rPr lang="en-US" b="1" dirty="0"/>
              <a:t>access server, or NAS. </a:t>
            </a:r>
            <a:r>
              <a:rPr lang="en-US" dirty="0"/>
              <a:t>Clients typically install VPN client </a:t>
            </a:r>
            <a:r>
              <a:rPr lang="en-US" dirty="0" smtClean="0"/>
              <a:t>software on </a:t>
            </a:r>
            <a:r>
              <a:rPr lang="en-US" dirty="0"/>
              <a:t>their machines, which handle negotiating a connection to the NAS </a:t>
            </a:r>
            <a:r>
              <a:rPr lang="en-US" dirty="0" smtClean="0"/>
              <a:t>and facilitating </a:t>
            </a:r>
            <a:r>
              <a:rPr lang="en-US" dirty="0"/>
              <a:t>communication.</a:t>
            </a:r>
          </a:p>
          <a:p>
            <a:r>
              <a:rPr lang="en-US" b="1" dirty="0"/>
              <a:t>Site-to-site </a:t>
            </a:r>
            <a:r>
              <a:rPr lang="en-US" dirty="0"/>
              <a:t>VPN solutions are designed to provide a secure bridge </a:t>
            </a:r>
            <a:r>
              <a:rPr lang="en-US" dirty="0" smtClean="0"/>
              <a:t>between two </a:t>
            </a:r>
            <a:r>
              <a:rPr lang="en-US" dirty="0"/>
              <a:t>or more physically distant networks. </a:t>
            </a:r>
            <a:endParaRPr lang="en-US" dirty="0" smtClean="0"/>
          </a:p>
          <a:p>
            <a:pPr lvl="1"/>
            <a:r>
              <a:rPr lang="en-US" dirty="0" smtClean="0"/>
              <a:t>Before </a:t>
            </a:r>
            <a:r>
              <a:rPr lang="en-US" dirty="0"/>
              <a:t>VPN, </a:t>
            </a:r>
            <a:r>
              <a:rPr lang="en-US" dirty="0" smtClean="0"/>
              <a:t>organizations wishing </a:t>
            </a:r>
            <a:r>
              <a:rPr lang="en-US" dirty="0"/>
              <a:t>to safely bridge their private networks purchased expensive </a:t>
            </a:r>
            <a:r>
              <a:rPr lang="en-US" dirty="0" smtClean="0"/>
              <a:t>leased lines </a:t>
            </a:r>
            <a:r>
              <a:rPr lang="en-US" dirty="0"/>
              <a:t>to directly connect their intranets with cabling.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ko-KR" dirty="0" smtClean="0">
                <a:ea typeface="굴림" pitchFamily="50" charset="-127"/>
              </a:rPr>
              <a:t>Intrusion Detection Systems</a:t>
            </a:r>
            <a:endParaRPr lang="en-GB" altLang="ko-KR" i="1" dirty="0" smtClean="0">
              <a:ea typeface="굴림" pitchFamily="50" charset="-127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GB" altLang="ko-KR" b="1" dirty="0" smtClean="0">
                <a:ea typeface="굴림" pitchFamily="50" charset="-127"/>
              </a:rPr>
              <a:t>Intrusion</a:t>
            </a:r>
            <a:endParaRPr lang="en-GB" altLang="ko-KR" b="1" dirty="0" smtClean="0">
              <a:solidFill>
                <a:srgbClr val="336699"/>
              </a:solidFill>
              <a:ea typeface="굴림" pitchFamily="50" charset="-127"/>
            </a:endParaRPr>
          </a:p>
          <a:p>
            <a:pPr marL="801688" lvl="1" indent="-344488" eaLnBrk="1" hangingPunct="1">
              <a:lnSpc>
                <a:spcPct val="90000"/>
              </a:lnSpc>
            </a:pPr>
            <a:r>
              <a:rPr lang="en-GB" dirty="0" smtClean="0"/>
              <a:t>Actions aimed at compromising the security of the target  (confidentiality, integrity, availability of computing/networking resources)</a:t>
            </a:r>
            <a:endParaRPr lang="en-GB" altLang="ko-KR" dirty="0" smtClean="0">
              <a:ea typeface="굴림" pitchFamily="50" charset="-127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GB" b="1" dirty="0" smtClean="0"/>
              <a:t>Intrusion detection</a:t>
            </a:r>
          </a:p>
          <a:p>
            <a:pPr marL="801688" lvl="1" indent="-344488" eaLnBrk="1" hangingPunct="1">
              <a:lnSpc>
                <a:spcPct val="90000"/>
              </a:lnSpc>
            </a:pPr>
            <a:r>
              <a:rPr lang="en-GB" dirty="0" smtClean="0"/>
              <a:t>The identification through intrusion signatures and report of intrusion activities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GB" altLang="ko-KR" b="1" dirty="0" smtClean="0">
                <a:ea typeface="굴림" pitchFamily="50" charset="-127"/>
              </a:rPr>
              <a:t>Intrusion prevention</a:t>
            </a:r>
          </a:p>
          <a:p>
            <a:pPr marL="801688" lvl="1" indent="-344488" eaLnBrk="1" hangingPunct="1">
              <a:lnSpc>
                <a:spcPct val="90000"/>
              </a:lnSpc>
            </a:pPr>
            <a:r>
              <a:rPr lang="en-GB" altLang="ko-KR" dirty="0" smtClean="0">
                <a:ea typeface="굴림" pitchFamily="50" charset="-127"/>
              </a:rPr>
              <a:t>The process of both detecting intrusion activities and managing automatic responsive actions throughout the network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6F3DCB-3C65-49DF-B8E6-7A90BB9E33E2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IDS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3622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IDS manager </a:t>
            </a:r>
            <a:r>
              <a:rPr lang="en-US" dirty="0"/>
              <a:t>compiles data from the IDS sensors to determine </a:t>
            </a:r>
            <a:r>
              <a:rPr lang="en-US" dirty="0" smtClean="0"/>
              <a:t>if an </a:t>
            </a:r>
            <a:r>
              <a:rPr lang="en-US" dirty="0"/>
              <a:t>intrusion has occurred.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determination is </a:t>
            </a:r>
            <a:r>
              <a:rPr lang="en-US" dirty="0" smtClean="0"/>
              <a:t>based </a:t>
            </a:r>
            <a:r>
              <a:rPr lang="en-US" dirty="0"/>
              <a:t>on a set </a:t>
            </a:r>
            <a:r>
              <a:rPr lang="en-US" dirty="0" smtClean="0"/>
              <a:t>of </a:t>
            </a:r>
            <a:r>
              <a:rPr lang="en-US" b="1" dirty="0" smtClean="0"/>
              <a:t>site </a:t>
            </a:r>
            <a:r>
              <a:rPr lang="en-US" b="1" dirty="0"/>
              <a:t>policies, </a:t>
            </a:r>
            <a:r>
              <a:rPr lang="en-US" dirty="0"/>
              <a:t>which are </a:t>
            </a:r>
            <a:r>
              <a:rPr lang="en-US" dirty="0" smtClean="0"/>
              <a:t>rules </a:t>
            </a:r>
            <a:r>
              <a:rPr lang="en-US" dirty="0"/>
              <a:t>and </a:t>
            </a:r>
            <a:r>
              <a:rPr lang="en-US" dirty="0" smtClean="0"/>
              <a:t>conditions </a:t>
            </a:r>
            <a:r>
              <a:rPr lang="en-US" dirty="0"/>
              <a:t>that </a:t>
            </a:r>
            <a:r>
              <a:rPr lang="en-US" dirty="0" smtClean="0"/>
              <a:t>define probable </a:t>
            </a:r>
            <a:r>
              <a:rPr lang="en-US" dirty="0"/>
              <a:t>intrusions.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IDS manager detects an intrusion, then it </a:t>
            </a:r>
            <a:r>
              <a:rPr lang="en-US" dirty="0" smtClean="0"/>
              <a:t>sounds an </a:t>
            </a:r>
            <a:r>
              <a:rPr lang="en-US" b="1" dirty="0" smtClean="0"/>
              <a:t>alarm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286000" y="2895600"/>
            <a:ext cx="5257800" cy="3886200"/>
            <a:chOff x="228600" y="228600"/>
            <a:chExt cx="8547100" cy="6324600"/>
          </a:xfrm>
        </p:grpSpPr>
        <p:cxnSp>
          <p:nvCxnSpPr>
            <p:cNvPr id="5" name="Straight Connector 4"/>
            <p:cNvCxnSpPr/>
            <p:nvPr/>
          </p:nvCxnSpPr>
          <p:spPr>
            <a:xfrm rot="10800000" flipH="1">
              <a:off x="1200846" y="3733801"/>
              <a:ext cx="1770954" cy="478795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648200" y="1447800"/>
              <a:ext cx="1600200" cy="9144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862642" y="3579962"/>
              <a:ext cx="1863305" cy="1362974"/>
            </a:xfrm>
            <a:custGeom>
              <a:avLst/>
              <a:gdLst>
                <a:gd name="connsiteX0" fmla="*/ 0 w 1863305"/>
                <a:gd name="connsiteY0" fmla="*/ 1362974 h 1362974"/>
                <a:gd name="connsiteX1" fmla="*/ 612475 w 1863305"/>
                <a:gd name="connsiteY1" fmla="*/ 897147 h 1362974"/>
                <a:gd name="connsiteX2" fmla="*/ 1250830 w 1863305"/>
                <a:gd name="connsiteY2" fmla="*/ 776378 h 1362974"/>
                <a:gd name="connsiteX3" fmla="*/ 1570007 w 1863305"/>
                <a:gd name="connsiteY3" fmla="*/ 232913 h 1362974"/>
                <a:gd name="connsiteX4" fmla="*/ 1863305 w 1863305"/>
                <a:gd name="connsiteY4" fmla="*/ 0 h 1362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3305" h="1362974">
                  <a:moveTo>
                    <a:pt x="0" y="1362974"/>
                  </a:moveTo>
                  <a:cubicBezTo>
                    <a:pt x="202001" y="1178943"/>
                    <a:pt x="404003" y="994913"/>
                    <a:pt x="612475" y="897147"/>
                  </a:cubicBezTo>
                  <a:cubicBezTo>
                    <a:pt x="820947" y="799381"/>
                    <a:pt x="1091241" y="887084"/>
                    <a:pt x="1250830" y="776378"/>
                  </a:cubicBezTo>
                  <a:cubicBezTo>
                    <a:pt x="1410419" y="665672"/>
                    <a:pt x="1467928" y="362309"/>
                    <a:pt x="1570007" y="232913"/>
                  </a:cubicBezTo>
                  <a:cubicBezTo>
                    <a:pt x="1672086" y="103517"/>
                    <a:pt x="1767695" y="51758"/>
                    <a:pt x="1863305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410200" y="3733800"/>
              <a:ext cx="762000" cy="3810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4287328" y="2221302"/>
              <a:ext cx="526212" cy="1207698"/>
            </a:xfrm>
            <a:custGeom>
              <a:avLst/>
              <a:gdLst>
                <a:gd name="connsiteX0" fmla="*/ 526212 w 526212"/>
                <a:gd name="connsiteY0" fmla="*/ 1207698 h 1207698"/>
                <a:gd name="connsiteX1" fmla="*/ 103517 w 526212"/>
                <a:gd name="connsiteY1" fmla="*/ 897147 h 1207698"/>
                <a:gd name="connsiteX2" fmla="*/ 0 w 526212"/>
                <a:gd name="connsiteY2" fmla="*/ 0 h 12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6212" h="1207698">
                  <a:moveTo>
                    <a:pt x="526212" y="1207698"/>
                  </a:moveTo>
                  <a:cubicBezTo>
                    <a:pt x="358715" y="1153064"/>
                    <a:pt x="191219" y="1098430"/>
                    <a:pt x="103517" y="897147"/>
                  </a:cubicBezTo>
                  <a:cubicBezTo>
                    <a:pt x="15815" y="695864"/>
                    <a:pt x="7907" y="347932"/>
                    <a:pt x="0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" name="Freeform 9"/>
            <p:cNvSpPr/>
            <p:nvPr/>
          </p:nvSpPr>
          <p:spPr>
            <a:xfrm flipH="1">
              <a:off x="3581400" y="2221302"/>
              <a:ext cx="526212" cy="1207698"/>
            </a:xfrm>
            <a:custGeom>
              <a:avLst/>
              <a:gdLst>
                <a:gd name="connsiteX0" fmla="*/ 526212 w 526212"/>
                <a:gd name="connsiteY0" fmla="*/ 1207698 h 1207698"/>
                <a:gd name="connsiteX1" fmla="*/ 103517 w 526212"/>
                <a:gd name="connsiteY1" fmla="*/ 897147 h 1207698"/>
                <a:gd name="connsiteX2" fmla="*/ 0 w 526212"/>
                <a:gd name="connsiteY2" fmla="*/ 0 h 120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6212" h="1207698">
                  <a:moveTo>
                    <a:pt x="526212" y="1207698"/>
                  </a:moveTo>
                  <a:cubicBezTo>
                    <a:pt x="358715" y="1153064"/>
                    <a:pt x="191219" y="1098430"/>
                    <a:pt x="103517" y="897147"/>
                  </a:cubicBezTo>
                  <a:cubicBezTo>
                    <a:pt x="15815" y="695864"/>
                    <a:pt x="7907" y="347932"/>
                    <a:pt x="0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5529532" y="2449902"/>
              <a:ext cx="638355" cy="914400"/>
            </a:xfrm>
            <a:custGeom>
              <a:avLst/>
              <a:gdLst>
                <a:gd name="connsiteX0" fmla="*/ 638355 w 638355"/>
                <a:gd name="connsiteY0" fmla="*/ 0 h 914400"/>
                <a:gd name="connsiteX1" fmla="*/ 483079 w 638355"/>
                <a:gd name="connsiteY1" fmla="*/ 603849 h 914400"/>
                <a:gd name="connsiteX2" fmla="*/ 0 w 638355"/>
                <a:gd name="connsiteY2" fmla="*/ 91440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8355" h="914400">
                  <a:moveTo>
                    <a:pt x="638355" y="0"/>
                  </a:moveTo>
                  <a:cubicBezTo>
                    <a:pt x="613913" y="225724"/>
                    <a:pt x="589471" y="451449"/>
                    <a:pt x="483079" y="603849"/>
                  </a:cubicBezTo>
                  <a:cubicBezTo>
                    <a:pt x="376687" y="756249"/>
                    <a:pt x="188343" y="835324"/>
                    <a:pt x="0" y="91440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564038" y="3450566"/>
              <a:ext cx="672860" cy="621102"/>
            </a:xfrm>
            <a:custGeom>
              <a:avLst/>
              <a:gdLst>
                <a:gd name="connsiteX0" fmla="*/ 672860 w 672860"/>
                <a:gd name="connsiteY0" fmla="*/ 621102 h 621102"/>
                <a:gd name="connsiteX1" fmla="*/ 543464 w 672860"/>
                <a:gd name="connsiteY1" fmla="*/ 293298 h 621102"/>
                <a:gd name="connsiteX2" fmla="*/ 0 w 672860"/>
                <a:gd name="connsiteY2" fmla="*/ 0 h 621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860" h="621102">
                  <a:moveTo>
                    <a:pt x="672860" y="621102"/>
                  </a:moveTo>
                  <a:cubicBezTo>
                    <a:pt x="664233" y="508958"/>
                    <a:pt x="655607" y="396815"/>
                    <a:pt x="543464" y="293298"/>
                  </a:cubicBezTo>
                  <a:cubicBezTo>
                    <a:pt x="431321" y="189781"/>
                    <a:pt x="215660" y="94890"/>
                    <a:pt x="0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354347" y="3433313"/>
              <a:ext cx="1388853" cy="741872"/>
            </a:xfrm>
            <a:custGeom>
              <a:avLst/>
              <a:gdLst>
                <a:gd name="connsiteX0" fmla="*/ 0 w 1388853"/>
                <a:gd name="connsiteY0" fmla="*/ 741872 h 741872"/>
                <a:gd name="connsiteX1" fmla="*/ 327804 w 1388853"/>
                <a:gd name="connsiteY1" fmla="*/ 405442 h 741872"/>
                <a:gd name="connsiteX2" fmla="*/ 1388853 w 1388853"/>
                <a:gd name="connsiteY2" fmla="*/ 0 h 74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8853" h="741872">
                  <a:moveTo>
                    <a:pt x="0" y="741872"/>
                  </a:moveTo>
                  <a:cubicBezTo>
                    <a:pt x="48164" y="635479"/>
                    <a:pt x="96329" y="529087"/>
                    <a:pt x="327804" y="405442"/>
                  </a:cubicBezTo>
                  <a:cubicBezTo>
                    <a:pt x="559280" y="281797"/>
                    <a:pt x="974066" y="140898"/>
                    <a:pt x="1388853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570008" y="3907766"/>
              <a:ext cx="1173192" cy="1121434"/>
            </a:xfrm>
            <a:custGeom>
              <a:avLst/>
              <a:gdLst>
                <a:gd name="connsiteX0" fmla="*/ 0 w 1173192"/>
                <a:gd name="connsiteY0" fmla="*/ 1121434 h 1121434"/>
                <a:gd name="connsiteX1" fmla="*/ 207034 w 1173192"/>
                <a:gd name="connsiteY1" fmla="*/ 776377 h 1121434"/>
                <a:gd name="connsiteX2" fmla="*/ 750498 w 1173192"/>
                <a:gd name="connsiteY2" fmla="*/ 500332 h 1121434"/>
                <a:gd name="connsiteX3" fmla="*/ 1026543 w 1173192"/>
                <a:gd name="connsiteY3" fmla="*/ 112143 h 1121434"/>
                <a:gd name="connsiteX4" fmla="*/ 1173192 w 1173192"/>
                <a:gd name="connsiteY4" fmla="*/ 0 h 1121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3192" h="1121434">
                  <a:moveTo>
                    <a:pt x="0" y="1121434"/>
                  </a:moveTo>
                  <a:cubicBezTo>
                    <a:pt x="40975" y="1000664"/>
                    <a:pt x="81951" y="879894"/>
                    <a:pt x="207034" y="776377"/>
                  </a:cubicBezTo>
                  <a:cubicBezTo>
                    <a:pt x="332117" y="672860"/>
                    <a:pt x="613913" y="611038"/>
                    <a:pt x="750498" y="500332"/>
                  </a:cubicBezTo>
                  <a:cubicBezTo>
                    <a:pt x="887083" y="389626"/>
                    <a:pt x="956094" y="195532"/>
                    <a:pt x="1026543" y="112143"/>
                  </a:cubicBezTo>
                  <a:cubicBezTo>
                    <a:pt x="1096992" y="28754"/>
                    <a:pt x="1135092" y="14377"/>
                    <a:pt x="1173192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2524664" y="3942272"/>
              <a:ext cx="434196" cy="1164566"/>
            </a:xfrm>
            <a:custGeom>
              <a:avLst/>
              <a:gdLst>
                <a:gd name="connsiteX0" fmla="*/ 2876 w 434196"/>
                <a:gd name="connsiteY0" fmla="*/ 1164566 h 1164566"/>
                <a:gd name="connsiteX1" fmla="*/ 71887 w 434196"/>
                <a:gd name="connsiteY1" fmla="*/ 672860 h 1164566"/>
                <a:gd name="connsiteX2" fmla="*/ 434196 w 434196"/>
                <a:gd name="connsiteY2" fmla="*/ 0 h 116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4196" h="1164566">
                  <a:moveTo>
                    <a:pt x="2876" y="1164566"/>
                  </a:moveTo>
                  <a:cubicBezTo>
                    <a:pt x="1438" y="1015760"/>
                    <a:pt x="0" y="866954"/>
                    <a:pt x="71887" y="672860"/>
                  </a:cubicBezTo>
                  <a:cubicBezTo>
                    <a:pt x="143774" y="478766"/>
                    <a:pt x="288985" y="239383"/>
                    <a:pt x="434196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5098211" y="3933645"/>
              <a:ext cx="638355" cy="1716657"/>
            </a:xfrm>
            <a:custGeom>
              <a:avLst/>
              <a:gdLst>
                <a:gd name="connsiteX0" fmla="*/ 638355 w 638355"/>
                <a:gd name="connsiteY0" fmla="*/ 1716657 h 1716657"/>
                <a:gd name="connsiteX1" fmla="*/ 129397 w 638355"/>
                <a:gd name="connsiteY1" fmla="*/ 785004 h 1716657"/>
                <a:gd name="connsiteX2" fmla="*/ 0 w 638355"/>
                <a:gd name="connsiteY2" fmla="*/ 0 h 1716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8355" h="1716657">
                  <a:moveTo>
                    <a:pt x="638355" y="1716657"/>
                  </a:moveTo>
                  <a:cubicBezTo>
                    <a:pt x="437072" y="1393885"/>
                    <a:pt x="235790" y="1071114"/>
                    <a:pt x="129397" y="785004"/>
                  </a:cubicBezTo>
                  <a:cubicBezTo>
                    <a:pt x="23005" y="498895"/>
                    <a:pt x="11502" y="249447"/>
                    <a:pt x="0" y="0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5710687" y="2191109"/>
              <a:ext cx="2035834" cy="1207699"/>
            </a:xfrm>
            <a:custGeom>
              <a:avLst/>
              <a:gdLst>
                <a:gd name="connsiteX0" fmla="*/ 2035834 w 2035834"/>
                <a:gd name="connsiteY0" fmla="*/ 0 h 1207699"/>
                <a:gd name="connsiteX1" fmla="*/ 1000664 w 2035834"/>
                <a:gd name="connsiteY1" fmla="*/ 483080 h 1207699"/>
                <a:gd name="connsiteX2" fmla="*/ 431321 w 2035834"/>
                <a:gd name="connsiteY2" fmla="*/ 1086929 h 1207699"/>
                <a:gd name="connsiteX3" fmla="*/ 0 w 2035834"/>
                <a:gd name="connsiteY3" fmla="*/ 1207699 h 1207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5834" h="1207699">
                  <a:moveTo>
                    <a:pt x="2035834" y="0"/>
                  </a:moveTo>
                  <a:cubicBezTo>
                    <a:pt x="1651958" y="150962"/>
                    <a:pt x="1268083" y="301925"/>
                    <a:pt x="1000664" y="483080"/>
                  </a:cubicBezTo>
                  <a:cubicBezTo>
                    <a:pt x="733245" y="664235"/>
                    <a:pt x="598098" y="966159"/>
                    <a:pt x="431321" y="1086929"/>
                  </a:cubicBezTo>
                  <a:cubicBezTo>
                    <a:pt x="264544" y="1207699"/>
                    <a:pt x="132272" y="1207699"/>
                    <a:pt x="0" y="1207699"/>
                  </a:cubicBezTo>
                </a:path>
              </a:pathLst>
            </a:custGeom>
            <a:ln w="38100">
              <a:solidFill>
                <a:schemeClr val="bg1">
                  <a:lumMod val="75000"/>
                </a:schemeClr>
              </a:solidFill>
              <a:prstDash val="sys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6200000" flipH="1">
              <a:off x="6400800" y="4343400"/>
              <a:ext cx="1524000" cy="12192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5486400" y="3276600"/>
              <a:ext cx="1828800" cy="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647700" y="3467100"/>
              <a:ext cx="1447800" cy="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371600" y="4191000"/>
              <a:ext cx="5029200" cy="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342900" y="4457700"/>
              <a:ext cx="990600" cy="6096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V="1">
              <a:off x="952500" y="4610100"/>
              <a:ext cx="990600" cy="1524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600200" y="4267200"/>
              <a:ext cx="990600" cy="7620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553200" y="1981200"/>
              <a:ext cx="1600200" cy="4572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6248400" y="1143000"/>
              <a:ext cx="1600200" cy="12192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 flipV="1">
              <a:off x="4495800" y="4191000"/>
              <a:ext cx="1752600" cy="15240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5067300" y="4457700"/>
              <a:ext cx="1447800" cy="9144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5791200" y="4800600"/>
              <a:ext cx="1447800" cy="2286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553200" y="2362200"/>
              <a:ext cx="1371600" cy="68580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33400" y="1905000"/>
              <a:ext cx="1676400" cy="0"/>
            </a:xfrm>
            <a:prstGeom prst="line">
              <a:avLst/>
            </a:prstGeom>
            <a:ln w="28575"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loud 31"/>
            <p:cNvSpPr/>
            <p:nvPr/>
          </p:nvSpPr>
          <p:spPr>
            <a:xfrm>
              <a:off x="228600" y="381000"/>
              <a:ext cx="2590800" cy="1600200"/>
            </a:xfrm>
            <a:prstGeom prst="cloud">
              <a:avLst/>
            </a:prstGeom>
            <a:solidFill>
              <a:srgbClr val="B2B2B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Untrusted</a:t>
              </a:r>
              <a:r>
                <a:rPr lang="en-US" sz="1400" dirty="0" smtClean="0">
                  <a:solidFill>
                    <a:schemeClr val="tx1"/>
                  </a:solidFill>
                </a:rPr>
                <a:t> Internet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81400" y="228600"/>
              <a:ext cx="2014842" cy="476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IDS Manager</a:t>
              </a:r>
              <a:endParaRPr lang="en-US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16201" y="2792968"/>
              <a:ext cx="1790739" cy="476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IDS Sensor</a:t>
              </a:r>
              <a:endParaRPr lang="en-US" sz="1400" dirty="0"/>
            </a:p>
          </p:txBody>
        </p:sp>
        <p:pic>
          <p:nvPicPr>
            <p:cNvPr id="35" name="Picture 34" descr="05-01b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4038600"/>
              <a:ext cx="849226" cy="304800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1043939" y="3962399"/>
              <a:ext cx="737975" cy="336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router</a:t>
              </a:r>
              <a:endParaRPr lang="en-US" sz="800" dirty="0"/>
            </a:p>
          </p:txBody>
        </p:sp>
        <p:pic>
          <p:nvPicPr>
            <p:cNvPr id="37" name="Picture 36" descr="05-01b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4038600"/>
              <a:ext cx="849226" cy="30480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6073140" y="3962399"/>
              <a:ext cx="737975" cy="336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router</a:t>
              </a:r>
              <a:endParaRPr lang="en-US" sz="800" dirty="0"/>
            </a:p>
          </p:txBody>
        </p:sp>
        <p:pic>
          <p:nvPicPr>
            <p:cNvPr id="39" name="Picture 38" descr="05-01a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0000" y="5486400"/>
              <a:ext cx="1063924" cy="1066800"/>
            </a:xfrm>
            <a:prstGeom prst="rect">
              <a:avLst/>
            </a:prstGeom>
          </p:spPr>
        </p:pic>
        <p:pic>
          <p:nvPicPr>
            <p:cNvPr id="40" name="Picture 39" descr="05-01a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43800" y="2946400"/>
              <a:ext cx="1063924" cy="1066800"/>
            </a:xfrm>
            <a:prstGeom prst="rect">
              <a:avLst/>
            </a:prstGeom>
          </p:spPr>
        </p:pic>
        <p:pic>
          <p:nvPicPr>
            <p:cNvPr id="41" name="Picture 40" descr="06-17a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1990" y="4867653"/>
              <a:ext cx="902210" cy="1380747"/>
            </a:xfrm>
            <a:prstGeom prst="rect">
              <a:avLst/>
            </a:prstGeom>
          </p:spPr>
        </p:pic>
        <p:pic>
          <p:nvPicPr>
            <p:cNvPr id="42" name="Picture 41" descr="06-17a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9200" y="4867653"/>
              <a:ext cx="902210" cy="1380747"/>
            </a:xfrm>
            <a:prstGeom prst="rect">
              <a:avLst/>
            </a:prstGeom>
          </p:spPr>
        </p:pic>
        <p:pic>
          <p:nvPicPr>
            <p:cNvPr id="43" name="Picture 42" descr="06-17a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8600" y="4867653"/>
              <a:ext cx="902210" cy="1380747"/>
            </a:xfrm>
            <a:prstGeom prst="rect">
              <a:avLst/>
            </a:prstGeom>
          </p:spPr>
        </p:pic>
        <p:pic>
          <p:nvPicPr>
            <p:cNvPr id="44" name="Picture 43" descr="06-17b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02909" y="558800"/>
              <a:ext cx="968356" cy="1576976"/>
            </a:xfrm>
            <a:prstGeom prst="rect">
              <a:avLst/>
            </a:prstGeom>
          </p:spPr>
        </p:pic>
        <p:pic>
          <p:nvPicPr>
            <p:cNvPr id="45" name="Picture 44" descr="05-01b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2286000"/>
              <a:ext cx="849226" cy="30480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6073140" y="2209799"/>
              <a:ext cx="737975" cy="336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router</a:t>
              </a:r>
              <a:endParaRPr lang="en-US" sz="800" dirty="0"/>
            </a:p>
          </p:txBody>
        </p:sp>
        <p:pic>
          <p:nvPicPr>
            <p:cNvPr id="47" name="Picture 46" descr="06-17c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20000" y="685800"/>
              <a:ext cx="1148898" cy="798576"/>
            </a:xfrm>
            <a:prstGeom prst="rect">
              <a:avLst/>
            </a:prstGeom>
          </p:spPr>
        </p:pic>
        <p:pic>
          <p:nvPicPr>
            <p:cNvPr id="48" name="Picture 47" descr="06-17d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695580" y="1685542"/>
              <a:ext cx="1080120" cy="1133858"/>
            </a:xfrm>
            <a:prstGeom prst="rect">
              <a:avLst/>
            </a:prstGeom>
          </p:spPr>
        </p:pic>
        <p:pic>
          <p:nvPicPr>
            <p:cNvPr id="49" name="Picture 48" descr="06-17e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19400" y="3124200"/>
              <a:ext cx="1219202" cy="1000540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4368800" y="2792968"/>
              <a:ext cx="1790739" cy="476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IDS Sensor</a:t>
              </a:r>
              <a:endParaRPr lang="en-US" sz="1400" dirty="0"/>
            </a:p>
          </p:txBody>
        </p:sp>
        <p:pic>
          <p:nvPicPr>
            <p:cNvPr id="51" name="Picture 50" descr="06-17e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72000" y="3124200"/>
              <a:ext cx="1219202" cy="1000540"/>
            </a:xfrm>
            <a:prstGeom prst="rect">
              <a:avLst/>
            </a:prstGeom>
          </p:spPr>
        </p:pic>
        <p:pic>
          <p:nvPicPr>
            <p:cNvPr id="52" name="Picture 51" descr="06-17f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85800" y="2043668"/>
              <a:ext cx="1524000" cy="1296274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952499" y="3212069"/>
              <a:ext cx="1303447" cy="476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Firewall</a:t>
              </a:r>
              <a:endParaRPr lang="en-US" sz="1400" dirty="0"/>
            </a:p>
          </p:txBody>
        </p:sp>
        <p:pic>
          <p:nvPicPr>
            <p:cNvPr id="54" name="Picture 53" descr="06-17c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81600" y="5410200"/>
              <a:ext cx="1148898" cy="798576"/>
            </a:xfrm>
            <a:prstGeom prst="rect">
              <a:avLst/>
            </a:prstGeom>
          </p:spPr>
        </p:pic>
        <p:pic>
          <p:nvPicPr>
            <p:cNvPr id="55" name="Picture 54" descr="06-17c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94902" y="5410200"/>
              <a:ext cx="1148898" cy="798576"/>
            </a:xfrm>
            <a:prstGeom prst="rect">
              <a:avLst/>
            </a:prstGeom>
          </p:spPr>
        </p:pic>
        <p:pic>
          <p:nvPicPr>
            <p:cNvPr id="56" name="Picture 55" descr="06-17c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14102" y="5410200"/>
              <a:ext cx="1148898" cy="7985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An IDS is designed to detect a number of threats, including the following: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masquerader: </a:t>
            </a:r>
            <a:r>
              <a:rPr lang="en-US" dirty="0"/>
              <a:t>an attacker who is falsely using the identity </a:t>
            </a:r>
            <a:r>
              <a:rPr lang="en-US" dirty="0" smtClean="0"/>
              <a:t>and/or credentials </a:t>
            </a:r>
            <a:r>
              <a:rPr lang="en-US" dirty="0"/>
              <a:t>of a legitimate user to gain access to a computer </a:t>
            </a:r>
            <a:r>
              <a:rPr lang="en-US" dirty="0" smtClean="0"/>
              <a:t>system or </a:t>
            </a:r>
            <a:r>
              <a:rPr lang="en-US" dirty="0"/>
              <a:t>network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Misfeasor: </a:t>
            </a:r>
            <a:r>
              <a:rPr lang="en-US" dirty="0"/>
              <a:t>a legitimate user who performs actions he is not </a:t>
            </a:r>
            <a:r>
              <a:rPr lang="en-US" dirty="0" smtClean="0"/>
              <a:t>authorized to </a:t>
            </a:r>
            <a:r>
              <a:rPr lang="en-US" dirty="0"/>
              <a:t>do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Clandestine user: </a:t>
            </a:r>
            <a:r>
              <a:rPr lang="en-US" dirty="0"/>
              <a:t>a user who tries to block or cover up his actions </a:t>
            </a:r>
            <a:r>
              <a:rPr lang="en-US" dirty="0" smtClean="0"/>
              <a:t>by deleting </a:t>
            </a:r>
            <a:r>
              <a:rPr lang="en-US" dirty="0"/>
              <a:t>audit files and/or system logs</a:t>
            </a:r>
          </a:p>
          <a:p>
            <a:r>
              <a:rPr lang="en-US" dirty="0"/>
              <a:t>In addition, an IDS is designed to detect automated attacks and threats</a:t>
            </a:r>
            <a:r>
              <a:rPr lang="en-US" dirty="0" smtClean="0"/>
              <a:t>, including </a:t>
            </a:r>
            <a:r>
              <a:rPr lang="en-US" dirty="0"/>
              <a:t>the following: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port scans: </a:t>
            </a:r>
            <a:r>
              <a:rPr lang="en-US" dirty="0"/>
              <a:t>information gathering intended to determine which </a:t>
            </a:r>
            <a:r>
              <a:rPr lang="en-US" dirty="0" smtClean="0"/>
              <a:t>ports on </a:t>
            </a:r>
            <a:r>
              <a:rPr lang="en-US" dirty="0"/>
              <a:t>a host are open for TCP </a:t>
            </a:r>
            <a:r>
              <a:rPr lang="en-US" dirty="0" smtClean="0"/>
              <a:t>connections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b="1" dirty="0"/>
              <a:t>Denial-of-service attacks: </a:t>
            </a:r>
            <a:r>
              <a:rPr lang="en-US" dirty="0"/>
              <a:t>network attacks meant to overwhelm </a:t>
            </a:r>
            <a:r>
              <a:rPr lang="en-US" dirty="0" smtClean="0"/>
              <a:t>a host </a:t>
            </a:r>
            <a:r>
              <a:rPr lang="en-US" dirty="0"/>
              <a:t>and shut out legitimate </a:t>
            </a:r>
            <a:r>
              <a:rPr lang="en-US" dirty="0" smtClean="0"/>
              <a:t>accesses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b="1" dirty="0"/>
              <a:t>Malware attacks: </a:t>
            </a:r>
            <a:r>
              <a:rPr lang="en-US" dirty="0"/>
              <a:t>replicating malicious software attacks, such </a:t>
            </a:r>
            <a:r>
              <a:rPr lang="en-US" dirty="0" smtClean="0"/>
              <a:t>as Trojan </a:t>
            </a:r>
            <a:r>
              <a:rPr lang="en-US" dirty="0"/>
              <a:t>horses, computer worms, viruses, etc. 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ARP spoofing: </a:t>
            </a:r>
            <a:r>
              <a:rPr lang="en-US" dirty="0"/>
              <a:t>an attempt to redirect IP traffic in a local-area </a:t>
            </a:r>
            <a:r>
              <a:rPr lang="en-US" dirty="0" smtClean="0"/>
              <a:t>network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b="1" dirty="0"/>
              <a:t>DNS cache poisoning: </a:t>
            </a:r>
            <a:r>
              <a:rPr lang="en-US" dirty="0"/>
              <a:t>a </a:t>
            </a:r>
            <a:r>
              <a:rPr lang="en-US" dirty="0" err="1"/>
              <a:t>pharming</a:t>
            </a:r>
            <a:r>
              <a:rPr lang="en-US" dirty="0"/>
              <a:t> attack directed at changing a </a:t>
            </a:r>
            <a:r>
              <a:rPr lang="en-US" dirty="0" smtClean="0"/>
              <a:t>host’s DNS </a:t>
            </a:r>
            <a:r>
              <a:rPr lang="en-US" dirty="0"/>
              <a:t>cache to create a falsified domain-name/IP-address association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7" name="Picture 4" descr="Firewall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402137"/>
            <a:ext cx="5270707" cy="245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Firewalls</a:t>
            </a:r>
            <a:endParaRPr 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firewall</a:t>
            </a:r>
            <a:r>
              <a:rPr lang="en-US" sz="2800" dirty="0" smtClean="0"/>
              <a:t> is an integrated collection of security measures designed to prevent unauthorized electronic access to a networked computer system. </a:t>
            </a:r>
          </a:p>
          <a:p>
            <a:pPr eaLnBrk="1" hangingPunct="1"/>
            <a:r>
              <a:rPr lang="en-US" sz="2800" dirty="0" smtClean="0"/>
              <a:t>A </a:t>
            </a:r>
            <a:r>
              <a:rPr lang="en-US" sz="2800" dirty="0" smtClean="0"/>
              <a:t>network firewall is similar to firewalls in building construction, because in both cases they are intended to isolate one "network" or "compartment" from another.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93DE8-6DAE-4DBE-A001-B64E9F194240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Possible Alarm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Alarms can be sounded (positive) or not (negative)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348663" y="1752600"/>
            <a:ext cx="6224404" cy="4953000"/>
            <a:chOff x="717455" y="76200"/>
            <a:chExt cx="7581006" cy="6248400"/>
          </a:xfrm>
        </p:grpSpPr>
        <p:sp>
          <p:nvSpPr>
            <p:cNvPr id="5" name="Rectangle 4"/>
            <p:cNvSpPr/>
            <p:nvPr/>
          </p:nvSpPr>
          <p:spPr>
            <a:xfrm>
              <a:off x="2209800" y="533400"/>
              <a:ext cx="5867400" cy="2895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09800" y="3429000"/>
              <a:ext cx="5867400" cy="2895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7" name="Straight Connector 6"/>
            <p:cNvCxnSpPr>
              <a:stCxn id="5" idx="0"/>
              <a:endCxn id="6" idx="2"/>
            </p:cNvCxnSpPr>
            <p:nvPr/>
          </p:nvCxnSpPr>
          <p:spPr>
            <a:xfrm rot="16200000" flipH="1">
              <a:off x="2247900" y="3429000"/>
              <a:ext cx="5791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743199" y="76200"/>
              <a:ext cx="2146129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Intrusion Attack</a:t>
              </a:r>
              <a:endParaRPr lang="en-US" sz="1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14999" y="76200"/>
              <a:ext cx="2583462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No Intrusion Attack</a:t>
              </a:r>
              <a:endParaRPr lang="en-US" sz="1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7455" y="1676400"/>
              <a:ext cx="1349482" cy="7665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/>
                <a:t>Alarm</a:t>
              </a:r>
            </a:p>
            <a:p>
              <a:pPr algn="ctr"/>
              <a:r>
                <a:rPr lang="en-US" sz="1800" dirty="0" smtClean="0"/>
                <a:t>Sounded</a:t>
              </a:r>
              <a:endParaRPr lang="en-US" sz="1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17455" y="4267200"/>
              <a:ext cx="1349482" cy="109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/>
                <a:t>No</a:t>
              </a:r>
            </a:p>
            <a:p>
              <a:pPr algn="ctr"/>
              <a:r>
                <a:rPr lang="en-US" sz="1800" dirty="0" smtClean="0"/>
                <a:t>Alarm</a:t>
              </a:r>
            </a:p>
            <a:p>
              <a:pPr algn="ctr"/>
              <a:r>
                <a:rPr lang="en-US" sz="1800" dirty="0" smtClean="0"/>
                <a:t>Sounded</a:t>
              </a:r>
              <a:endParaRPr lang="en-US" sz="1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95599" y="3048000"/>
              <a:ext cx="1854444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True Positive</a:t>
              </a:r>
              <a:endParaRPr lang="en-US" sz="1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19799" y="3048000"/>
              <a:ext cx="1974243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False Positive</a:t>
              </a:r>
              <a:endParaRPr lang="en-US" sz="1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43599" y="5791200"/>
              <a:ext cx="1979396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True Negative</a:t>
              </a:r>
              <a:endParaRPr lang="en-US" sz="18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399" y="5791200"/>
              <a:ext cx="2099195" cy="441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False Negative</a:t>
              </a:r>
              <a:endParaRPr lang="en-US" sz="1800" dirty="0"/>
            </a:p>
          </p:txBody>
        </p:sp>
        <p:pic>
          <p:nvPicPr>
            <p:cNvPr id="16" name="Picture 15" descr="06-18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8400" y="609600"/>
              <a:ext cx="2484125" cy="2417069"/>
            </a:xfrm>
            <a:prstGeom prst="rect">
              <a:avLst/>
            </a:prstGeom>
          </p:spPr>
        </p:pic>
        <p:pic>
          <p:nvPicPr>
            <p:cNvPr id="17" name="Picture 16" descr="06-18b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57800" y="658085"/>
              <a:ext cx="2758446" cy="2362205"/>
            </a:xfrm>
            <a:prstGeom prst="rect">
              <a:avLst/>
            </a:prstGeom>
          </p:spPr>
        </p:pic>
        <p:pic>
          <p:nvPicPr>
            <p:cNvPr id="18" name="Picture 17" descr="06-18c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19400" y="3581400"/>
              <a:ext cx="1551435" cy="2161036"/>
            </a:xfrm>
            <a:prstGeom prst="rect">
              <a:avLst/>
            </a:prstGeom>
          </p:spPr>
        </p:pic>
        <p:pic>
          <p:nvPicPr>
            <p:cNvPr id="19" name="Picture 18" descr="06-18d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2489" y="3657600"/>
              <a:ext cx="2692526" cy="191137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Base-Rate Fallacy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is </a:t>
            </a:r>
            <a:r>
              <a:rPr lang="en-US" dirty="0"/>
              <a:t>difficult to create an intrusion detection system with </a:t>
            </a:r>
            <a:r>
              <a:rPr lang="en-US" dirty="0" smtClean="0"/>
              <a:t>the desirable </a:t>
            </a:r>
            <a:r>
              <a:rPr lang="en-US" dirty="0"/>
              <a:t>properties of having both a high true-positive rate and a low </a:t>
            </a:r>
            <a:r>
              <a:rPr lang="en-US" dirty="0" smtClean="0"/>
              <a:t>false-negative rate.</a:t>
            </a:r>
          </a:p>
          <a:p>
            <a:r>
              <a:rPr lang="en-US" dirty="0"/>
              <a:t>If the number of actual intrusions is relatively small compared to </a:t>
            </a:r>
            <a:r>
              <a:rPr lang="en-US" dirty="0" smtClean="0"/>
              <a:t>the amount </a:t>
            </a:r>
            <a:r>
              <a:rPr lang="en-US" dirty="0"/>
              <a:t>of data being analyzed, then the effectiveness of an </a:t>
            </a:r>
            <a:r>
              <a:rPr lang="en-US" dirty="0" smtClean="0"/>
              <a:t>intrusion detection </a:t>
            </a:r>
            <a:r>
              <a:rPr lang="en-US" dirty="0"/>
              <a:t>system can be reduced.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particular, the effectiveness of </a:t>
            </a:r>
            <a:r>
              <a:rPr lang="en-US" dirty="0" smtClean="0"/>
              <a:t>some IDSs </a:t>
            </a:r>
            <a:r>
              <a:rPr lang="en-US" dirty="0"/>
              <a:t>can be misinterpreted due to a statistical error known as the </a:t>
            </a:r>
            <a:r>
              <a:rPr lang="en-US" b="1" dirty="0" smtClean="0"/>
              <a:t>base-rate fallacy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dirty="0" smtClean="0"/>
              <a:t>This </a:t>
            </a:r>
            <a:r>
              <a:rPr lang="en-US" dirty="0"/>
              <a:t>type of error occurs when the probability of some </a:t>
            </a:r>
            <a:r>
              <a:rPr lang="en-US" dirty="0" smtClean="0"/>
              <a:t>conditional event </a:t>
            </a:r>
            <a:r>
              <a:rPr lang="en-US" dirty="0"/>
              <a:t>is assessed without considering the “base rate” of that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Base-Rate Fallacy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Suppose an IDS is 99% accurate, having a 1% chance of false positives or false negatives. Suppose further…</a:t>
            </a:r>
          </a:p>
          <a:p>
            <a:r>
              <a:rPr lang="en-US" dirty="0" smtClean="0"/>
              <a:t>An </a:t>
            </a:r>
            <a:r>
              <a:rPr lang="en-US" dirty="0"/>
              <a:t>intrusion detection system generates 1,000,100 </a:t>
            </a:r>
            <a:r>
              <a:rPr lang="en-US" dirty="0" smtClean="0"/>
              <a:t>log entries</a:t>
            </a:r>
            <a:r>
              <a:rPr lang="en-US" dirty="0"/>
              <a:t>.</a:t>
            </a:r>
          </a:p>
          <a:p>
            <a:r>
              <a:rPr lang="en-US" dirty="0" smtClean="0"/>
              <a:t>Only </a:t>
            </a:r>
            <a:r>
              <a:rPr lang="en-US" dirty="0"/>
              <a:t>100 of the 1,000,100 entries correspond </a:t>
            </a:r>
            <a:r>
              <a:rPr lang="en-US" dirty="0" smtClean="0"/>
              <a:t>to actual </a:t>
            </a:r>
            <a:r>
              <a:rPr lang="en-US" dirty="0"/>
              <a:t>malicious events.</a:t>
            </a:r>
          </a:p>
          <a:p>
            <a:r>
              <a:rPr lang="en-US" dirty="0" smtClean="0"/>
              <a:t>Because </a:t>
            </a:r>
            <a:r>
              <a:rPr lang="en-US" dirty="0"/>
              <a:t>of the success rate of the IDS, of the 100 malicious events, </a:t>
            </a:r>
            <a:r>
              <a:rPr lang="en-US" dirty="0" smtClean="0"/>
              <a:t>99 will </a:t>
            </a:r>
            <a:r>
              <a:rPr lang="en-US" dirty="0"/>
              <a:t>be detected as malicious, which </a:t>
            </a:r>
            <a:r>
              <a:rPr lang="en-US" dirty="0" smtClean="0"/>
              <a:t>means we have </a:t>
            </a:r>
            <a:r>
              <a:rPr lang="en-US" b="1" dirty="0" smtClean="0"/>
              <a:t>1 false negative.</a:t>
            </a:r>
            <a:endParaRPr lang="en-US" b="1" dirty="0"/>
          </a:p>
          <a:p>
            <a:r>
              <a:rPr lang="en-US" dirty="0" smtClean="0"/>
              <a:t>Nevertheless</a:t>
            </a:r>
            <a:r>
              <a:rPr lang="en-US" dirty="0"/>
              <a:t>, of the 1,000,000 benign events, 10,000 will be </a:t>
            </a:r>
            <a:r>
              <a:rPr lang="en-US" dirty="0" smtClean="0"/>
              <a:t>mistakenly identified </a:t>
            </a:r>
            <a:r>
              <a:rPr lang="en-US" dirty="0"/>
              <a:t>as malicious</a:t>
            </a:r>
            <a:r>
              <a:rPr lang="en-US" dirty="0" smtClean="0"/>
              <a:t>. That is, we have </a:t>
            </a:r>
            <a:r>
              <a:rPr lang="en-US" b="1" dirty="0" smtClean="0"/>
              <a:t>10,000 false positives!</a:t>
            </a:r>
            <a:endParaRPr lang="en-US" b="1" dirty="0"/>
          </a:p>
          <a:p>
            <a:r>
              <a:rPr lang="en-US" dirty="0" smtClean="0"/>
              <a:t>Thus</a:t>
            </a:r>
            <a:r>
              <a:rPr lang="en-US" dirty="0"/>
              <a:t>, there will be 10,099 alarms sounded, 10,000 of which are </a:t>
            </a:r>
            <a:r>
              <a:rPr lang="en-US" dirty="0" smtClean="0"/>
              <a:t>false alarms. That is, roughly 99% of our alarms are false alarms.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sz="2400" dirty="0"/>
              <a:t>In an influential 1987 paper, Dorothy Denning identified several </a:t>
            </a:r>
            <a:r>
              <a:rPr lang="en-US" sz="2400" dirty="0" smtClean="0"/>
              <a:t>fields that </a:t>
            </a:r>
            <a:r>
              <a:rPr lang="en-US" sz="2400" dirty="0"/>
              <a:t>should be included in </a:t>
            </a:r>
            <a:r>
              <a:rPr lang="en-US" sz="2400" dirty="0" smtClean="0"/>
              <a:t>IDS </a:t>
            </a:r>
            <a:r>
              <a:rPr lang="en-US" sz="2400" dirty="0"/>
              <a:t>event records:</a:t>
            </a:r>
          </a:p>
          <a:p>
            <a:pPr lvl="1"/>
            <a:r>
              <a:rPr lang="en-US" sz="2400" b="1" dirty="0" smtClean="0"/>
              <a:t>Subject</a:t>
            </a:r>
            <a:r>
              <a:rPr lang="en-US" sz="2400" b="1" dirty="0"/>
              <a:t>: </a:t>
            </a:r>
            <a:r>
              <a:rPr lang="en-US" sz="2400" dirty="0"/>
              <a:t>the initiator of an action on the target</a:t>
            </a:r>
          </a:p>
          <a:p>
            <a:pPr lvl="1"/>
            <a:r>
              <a:rPr lang="en-US" sz="2400" b="1" dirty="0" smtClean="0"/>
              <a:t>Object</a:t>
            </a:r>
            <a:r>
              <a:rPr lang="en-US" sz="2400" dirty="0"/>
              <a:t>: the resource being targeted, such as a file, command, device</a:t>
            </a:r>
            <a:r>
              <a:rPr lang="en-US" sz="2400" dirty="0" smtClean="0"/>
              <a:t>, or </a:t>
            </a:r>
            <a:r>
              <a:rPr lang="en-US" sz="2400" dirty="0"/>
              <a:t>network protocol</a:t>
            </a:r>
          </a:p>
          <a:p>
            <a:pPr lvl="1"/>
            <a:r>
              <a:rPr lang="en-US" sz="2400" b="1" dirty="0" smtClean="0"/>
              <a:t>Action</a:t>
            </a:r>
            <a:r>
              <a:rPr lang="en-US" sz="2400" b="1" dirty="0"/>
              <a:t>: </a:t>
            </a:r>
            <a:r>
              <a:rPr lang="en-US" sz="2400" dirty="0"/>
              <a:t>the operation being performed by the subject towards </a:t>
            </a:r>
            <a:r>
              <a:rPr lang="en-US" sz="2400" dirty="0" smtClean="0"/>
              <a:t>the object</a:t>
            </a:r>
            <a:endParaRPr lang="en-US" sz="2400" dirty="0"/>
          </a:p>
          <a:p>
            <a:pPr lvl="1"/>
            <a:r>
              <a:rPr lang="en-US" sz="2400" b="1" dirty="0" smtClean="0"/>
              <a:t>Exception-condition</a:t>
            </a:r>
            <a:r>
              <a:rPr lang="en-US" sz="2400" b="1" dirty="0"/>
              <a:t>: </a:t>
            </a:r>
            <a:r>
              <a:rPr lang="en-US" sz="2400" dirty="0"/>
              <a:t>any error message or exception condition </a:t>
            </a:r>
            <a:r>
              <a:rPr lang="en-US" sz="2400" dirty="0" smtClean="0"/>
              <a:t>that was </a:t>
            </a:r>
            <a:r>
              <a:rPr lang="en-US" sz="2400" dirty="0"/>
              <a:t>raised by this action</a:t>
            </a:r>
          </a:p>
          <a:p>
            <a:pPr lvl="1"/>
            <a:r>
              <a:rPr lang="en-US" sz="2400" b="1" dirty="0" smtClean="0"/>
              <a:t>Resource-usage</a:t>
            </a:r>
            <a:r>
              <a:rPr lang="en-US" sz="2400" b="1" dirty="0"/>
              <a:t>: </a:t>
            </a:r>
            <a:r>
              <a:rPr lang="en-US" sz="2400" dirty="0"/>
              <a:t>quantitative items that were expended by the </a:t>
            </a:r>
            <a:r>
              <a:rPr lang="en-US" sz="2400" dirty="0" smtClean="0"/>
              <a:t>system performing </a:t>
            </a:r>
            <a:r>
              <a:rPr lang="en-US" sz="2400" dirty="0"/>
              <a:t>or responding to this action</a:t>
            </a:r>
          </a:p>
          <a:p>
            <a:pPr lvl="1"/>
            <a:r>
              <a:rPr lang="en-US" sz="2400" b="1" dirty="0" smtClean="0"/>
              <a:t>Time-stamp</a:t>
            </a:r>
            <a:r>
              <a:rPr lang="en-US" sz="2400" b="1" dirty="0"/>
              <a:t>: </a:t>
            </a:r>
            <a:r>
              <a:rPr lang="en-US" sz="2400" dirty="0"/>
              <a:t>a unique identifier for the moment in time when </a:t>
            </a:r>
            <a:r>
              <a:rPr lang="en-US" sz="2400" dirty="0" smtClean="0"/>
              <a:t>this action </a:t>
            </a:r>
            <a:r>
              <a:rPr lang="en-US" sz="2400" dirty="0"/>
              <a:t>was initiated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Intrusion Detection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r>
              <a:rPr lang="en-US" sz="2400" b="1" dirty="0"/>
              <a:t>Rule-Based Intrusion </a:t>
            </a:r>
            <a:r>
              <a:rPr lang="en-US" sz="2400" b="1" dirty="0" smtClean="0"/>
              <a:t>Detection</a:t>
            </a:r>
          </a:p>
          <a:p>
            <a:pPr lvl="1"/>
            <a:r>
              <a:rPr lang="en-US" sz="2000" dirty="0" smtClean="0"/>
              <a:t>Rules identify </a:t>
            </a:r>
            <a:r>
              <a:rPr lang="en-US" sz="2000" dirty="0"/>
              <a:t>the types </a:t>
            </a:r>
            <a:r>
              <a:rPr lang="en-US" sz="2000" dirty="0" smtClean="0"/>
              <a:t>of actions </a:t>
            </a:r>
            <a:r>
              <a:rPr lang="en-US" sz="2000" dirty="0"/>
              <a:t>that match certain known profiles for an intrusion attack, in </a:t>
            </a:r>
            <a:r>
              <a:rPr lang="en-US" sz="2000" dirty="0" smtClean="0"/>
              <a:t>which case </a:t>
            </a:r>
            <a:r>
              <a:rPr lang="en-US" sz="2000" dirty="0"/>
              <a:t>the rule would encode a </a:t>
            </a:r>
            <a:r>
              <a:rPr lang="en-US" sz="2000" b="1" dirty="0"/>
              <a:t>signature </a:t>
            </a:r>
            <a:r>
              <a:rPr lang="en-US" sz="2000" dirty="0"/>
              <a:t>for such an attack. Thus, if the </a:t>
            </a:r>
            <a:r>
              <a:rPr lang="en-US" sz="2000" dirty="0" smtClean="0"/>
              <a:t>IDS manager </a:t>
            </a:r>
            <a:r>
              <a:rPr lang="en-US" sz="2000" dirty="0"/>
              <a:t>sees an event that matches the signature for such a rule, it </a:t>
            </a:r>
            <a:r>
              <a:rPr lang="en-US" sz="2000" dirty="0" smtClean="0"/>
              <a:t>would immediately </a:t>
            </a:r>
            <a:r>
              <a:rPr lang="en-US" sz="2000" dirty="0"/>
              <a:t>sound an alarm, possibly even indicating the particular </a:t>
            </a:r>
            <a:r>
              <a:rPr lang="en-US" sz="2000" dirty="0" smtClean="0"/>
              <a:t>type of </a:t>
            </a:r>
            <a:r>
              <a:rPr lang="en-US" sz="2000" dirty="0"/>
              <a:t>attack that is suspected</a:t>
            </a:r>
            <a:r>
              <a:rPr lang="en-US" sz="2000" dirty="0" smtClean="0"/>
              <a:t>.</a:t>
            </a:r>
          </a:p>
          <a:p>
            <a:r>
              <a:rPr lang="en-US" sz="2400" b="1" dirty="0"/>
              <a:t>Statistical Intrusion </a:t>
            </a:r>
            <a:r>
              <a:rPr lang="en-US" sz="2400" b="1" dirty="0" smtClean="0"/>
              <a:t>Detection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b="1" dirty="0"/>
              <a:t>profile</a:t>
            </a:r>
            <a:r>
              <a:rPr lang="en-US" sz="2000" dirty="0"/>
              <a:t> is </a:t>
            </a:r>
            <a:r>
              <a:rPr lang="en-US" sz="2000" dirty="0" smtClean="0"/>
              <a:t>built, which is a </a:t>
            </a:r>
            <a:r>
              <a:rPr lang="en-US" sz="2000" dirty="0"/>
              <a:t>statistical representation of the typical ways that a </a:t>
            </a:r>
            <a:r>
              <a:rPr lang="en-US" sz="2000" dirty="0" smtClean="0"/>
              <a:t>user acts </a:t>
            </a:r>
            <a:r>
              <a:rPr lang="en-US" sz="2000" dirty="0"/>
              <a:t>or a host is used; hence, it can be used to determine when a user </a:t>
            </a:r>
            <a:r>
              <a:rPr lang="en-US" sz="2000" dirty="0" smtClean="0"/>
              <a:t>or host </a:t>
            </a:r>
            <a:r>
              <a:rPr lang="en-US" sz="2000" dirty="0"/>
              <a:t>is acting in highly unusual, anomalous ways. </a:t>
            </a:r>
            <a:endParaRPr lang="en-US" sz="2000" dirty="0" smtClean="0"/>
          </a:p>
          <a:p>
            <a:pPr lvl="1"/>
            <a:r>
              <a:rPr lang="en-US" sz="2000" dirty="0" smtClean="0"/>
              <a:t>Once </a:t>
            </a:r>
            <a:r>
              <a:rPr lang="en-US" sz="2000" dirty="0"/>
              <a:t>a user profile is </a:t>
            </a:r>
            <a:r>
              <a:rPr lang="en-US" sz="2000" dirty="0" smtClean="0"/>
              <a:t>in place</a:t>
            </a:r>
            <a:r>
              <a:rPr lang="en-US" sz="2000" dirty="0"/>
              <a:t>, the IDS manager can determine thresholds for anomalous </a:t>
            </a:r>
            <a:r>
              <a:rPr lang="en-US" sz="2000" dirty="0" smtClean="0"/>
              <a:t>behaviors and </a:t>
            </a:r>
            <a:r>
              <a:rPr lang="en-US" sz="2000" dirty="0"/>
              <a:t>then sound an alarm any time a user or host deviates significantly </a:t>
            </a:r>
            <a:r>
              <a:rPr lang="en-US" sz="2000" dirty="0" smtClean="0"/>
              <a:t>from the </a:t>
            </a:r>
            <a:r>
              <a:rPr lang="en-US" sz="2000" dirty="0"/>
              <a:t>stored profile for that person or machine.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Firewall Policies</a:t>
            </a:r>
            <a:endParaRPr 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To protect private networks and individual machines from the dangers of the greater Internet, a firewall can be employed to filter incoming or outgoing traffic based on a predefined set of rules called </a:t>
            </a:r>
            <a:r>
              <a:rPr lang="en-US" sz="2800" b="1" dirty="0" smtClean="0"/>
              <a:t>firewall policies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93DE8-6DAE-4DBE-A001-B64E9F194240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416629" y="3048000"/>
            <a:ext cx="6736771" cy="3733800"/>
            <a:chOff x="0" y="838200"/>
            <a:chExt cx="9446244" cy="6019800"/>
          </a:xfrm>
        </p:grpSpPr>
        <p:pic>
          <p:nvPicPr>
            <p:cNvPr id="8" name="Picture 7" descr="06-17f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3124200" y="2895600"/>
              <a:ext cx="1856236" cy="1578867"/>
            </a:xfrm>
            <a:prstGeom prst="rect">
              <a:avLst/>
            </a:prstGeom>
          </p:spPr>
        </p:pic>
        <p:pic>
          <p:nvPicPr>
            <p:cNvPr id="9" name="Picture 8" descr="6-10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886200"/>
              <a:ext cx="2353050" cy="1982238"/>
            </a:xfrm>
            <a:prstGeom prst="rect">
              <a:avLst/>
            </a:prstGeom>
          </p:spPr>
        </p:pic>
        <p:sp>
          <p:nvSpPr>
            <p:cNvPr id="10" name="Freeform 9"/>
            <p:cNvSpPr/>
            <p:nvPr/>
          </p:nvSpPr>
          <p:spPr>
            <a:xfrm>
              <a:off x="2133600" y="2208363"/>
              <a:ext cx="4991819" cy="2668438"/>
            </a:xfrm>
            <a:custGeom>
              <a:avLst/>
              <a:gdLst>
                <a:gd name="connsiteX0" fmla="*/ 71887 w 4885427"/>
                <a:gd name="connsiteY0" fmla="*/ 2665563 h 2763329"/>
                <a:gd name="connsiteX1" fmla="*/ 132272 w 4885427"/>
                <a:gd name="connsiteY1" fmla="*/ 2656936 h 2763329"/>
                <a:gd name="connsiteX2" fmla="*/ 1296838 w 4885427"/>
                <a:gd name="connsiteY2" fmla="*/ 2613804 h 2763329"/>
                <a:gd name="connsiteX3" fmla="*/ 2556295 w 4885427"/>
                <a:gd name="connsiteY3" fmla="*/ 1759789 h 2763329"/>
                <a:gd name="connsiteX4" fmla="*/ 4885427 w 4885427"/>
                <a:gd name="connsiteY4" fmla="*/ 0 h 276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85427" h="2763329">
                  <a:moveTo>
                    <a:pt x="71887" y="2665563"/>
                  </a:moveTo>
                  <a:cubicBezTo>
                    <a:pt x="0" y="2665562"/>
                    <a:pt x="132272" y="2656936"/>
                    <a:pt x="132272" y="2656936"/>
                  </a:cubicBezTo>
                  <a:cubicBezTo>
                    <a:pt x="336430" y="2648310"/>
                    <a:pt x="892834" y="2763329"/>
                    <a:pt x="1296838" y="2613804"/>
                  </a:cubicBezTo>
                  <a:cubicBezTo>
                    <a:pt x="1700842" y="2464280"/>
                    <a:pt x="1958197" y="2195423"/>
                    <a:pt x="2556295" y="1759789"/>
                  </a:cubicBezTo>
                  <a:cubicBezTo>
                    <a:pt x="3154393" y="1324155"/>
                    <a:pt x="4019910" y="662077"/>
                    <a:pt x="4885427" y="0"/>
                  </a:cubicBezTo>
                </a:path>
              </a:pathLst>
            </a:custGeom>
            <a:ln w="38100">
              <a:solidFill>
                <a:schemeClr val="tx1">
                  <a:lumMod val="50000"/>
                  <a:lumOff val="50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1890" y="838200"/>
              <a:ext cx="3334354" cy="5180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Trusted internal network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33799" y="4724400"/>
              <a:ext cx="1863807" cy="702657"/>
            </a:xfrm>
            <a:prstGeom prst="rect">
              <a:avLst/>
            </a:prstGeom>
            <a:noFill/>
            <a:scene3d>
              <a:camera prst="perspectiveHeroicExtremeLeftFacing"/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Firewall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799" y="1600200"/>
              <a:ext cx="2281883" cy="5180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Firewall policies</a:t>
              </a:r>
              <a:endParaRPr lang="en-US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5995" y="4572000"/>
              <a:ext cx="1587337" cy="8871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 smtClean="0"/>
                <a:t>Untrusted</a:t>
              </a:r>
              <a:r>
                <a:rPr lang="en-US" sz="1600" dirty="0" smtClean="0"/>
                <a:t> </a:t>
              </a:r>
            </a:p>
            <a:p>
              <a:pPr algn="ctr"/>
              <a:r>
                <a:rPr lang="en-US" sz="1600" dirty="0" smtClean="0"/>
                <a:t>Internet</a:t>
              </a:r>
            </a:p>
          </p:txBody>
        </p:sp>
        <p:pic>
          <p:nvPicPr>
            <p:cNvPr id="15" name="Picture 14" descr="06-10b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4000" y="5227317"/>
              <a:ext cx="1740412" cy="1630683"/>
            </a:xfrm>
            <a:prstGeom prst="rect">
              <a:avLst/>
            </a:prstGeom>
          </p:spPr>
        </p:pic>
        <p:pic>
          <p:nvPicPr>
            <p:cNvPr id="16" name="Picture 15" descr="06-10e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43600" y="1219200"/>
              <a:ext cx="2563373" cy="1770892"/>
            </a:xfrm>
            <a:prstGeom prst="rect">
              <a:avLst/>
            </a:prstGeom>
          </p:spPr>
        </p:pic>
        <p:pic>
          <p:nvPicPr>
            <p:cNvPr id="17" name="Picture 16" descr="06-10c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90800" y="1981200"/>
              <a:ext cx="2170180" cy="2749302"/>
            </a:xfrm>
            <a:prstGeom prst="rect">
              <a:avLst/>
            </a:prstGeom>
          </p:spPr>
        </p:pic>
        <p:pic>
          <p:nvPicPr>
            <p:cNvPr id="18" name="Picture 17" descr="06-17f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5105400" y="3352800"/>
              <a:ext cx="1856236" cy="1578867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dirty="0"/>
              <a:t>Packets flowing through </a:t>
            </a:r>
            <a:r>
              <a:rPr lang="en-US" sz="2000" dirty="0" smtClean="0"/>
              <a:t>a firewall </a:t>
            </a:r>
            <a:r>
              <a:rPr lang="en-US" sz="2000" dirty="0"/>
              <a:t>can have one of three outcomes: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/>
              <a:t>Accepted: </a:t>
            </a:r>
            <a:r>
              <a:rPr lang="en-US" sz="2000" dirty="0"/>
              <a:t>permitted through the firewall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/>
              <a:t>Dropped: </a:t>
            </a:r>
            <a:r>
              <a:rPr lang="en-US" sz="2000" dirty="0"/>
              <a:t>not allowed through with no indication of failure</a:t>
            </a:r>
          </a:p>
          <a:p>
            <a:pPr lvl="1"/>
            <a:r>
              <a:rPr lang="en-US" sz="2000" dirty="0"/>
              <a:t> </a:t>
            </a:r>
            <a:r>
              <a:rPr lang="en-US" sz="2000" b="1" dirty="0"/>
              <a:t>Rejected: </a:t>
            </a:r>
            <a:r>
              <a:rPr lang="en-US" sz="2000" dirty="0"/>
              <a:t>not allowed through, accompanied by an attempt to </a:t>
            </a:r>
            <a:r>
              <a:rPr lang="en-US" sz="2000" dirty="0" smtClean="0"/>
              <a:t>inform the </a:t>
            </a:r>
            <a:r>
              <a:rPr lang="en-US" sz="2000" dirty="0"/>
              <a:t>source that the packet was rejected</a:t>
            </a:r>
          </a:p>
          <a:p>
            <a:r>
              <a:rPr lang="en-US" sz="2000" dirty="0"/>
              <a:t>Policies used by the firewall to handle packets are based on </a:t>
            </a:r>
            <a:r>
              <a:rPr lang="en-US" sz="2000" dirty="0" smtClean="0"/>
              <a:t>several properties </a:t>
            </a:r>
            <a:r>
              <a:rPr lang="en-US" sz="2000" dirty="0"/>
              <a:t>of the packets being inspected, including the protocol </a:t>
            </a:r>
            <a:r>
              <a:rPr lang="en-US" sz="2000" dirty="0" smtClean="0"/>
              <a:t>used, such as:</a:t>
            </a:r>
            <a:endParaRPr lang="en-US" sz="2000" dirty="0"/>
          </a:p>
          <a:p>
            <a:pPr lvl="1"/>
            <a:r>
              <a:rPr lang="en-US" sz="2000" dirty="0" smtClean="0"/>
              <a:t>TCP </a:t>
            </a:r>
            <a:r>
              <a:rPr lang="en-US" sz="2000" dirty="0"/>
              <a:t>or </a:t>
            </a:r>
            <a:r>
              <a:rPr lang="en-US" sz="2000" dirty="0" smtClean="0"/>
              <a:t>UDP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source and destination IP </a:t>
            </a:r>
            <a:r>
              <a:rPr lang="en-US" sz="2000" dirty="0" smtClean="0"/>
              <a:t>addresses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source </a:t>
            </a:r>
            <a:r>
              <a:rPr lang="en-US" sz="2000" dirty="0" smtClean="0"/>
              <a:t>and destination ports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application-level payload of </a:t>
            </a:r>
            <a:r>
              <a:rPr lang="en-US" sz="2000" dirty="0" smtClean="0"/>
              <a:t>the packet </a:t>
            </a:r>
            <a:r>
              <a:rPr lang="en-US" sz="2000" dirty="0"/>
              <a:t>(e.g., whether it contains a virus).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Blacklists and White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There are two fundamental approaches to creating firewall policies (or </a:t>
            </a:r>
            <a:r>
              <a:rPr lang="en-US" sz="2000" dirty="0" err="1" smtClean="0"/>
              <a:t>rulesets</a:t>
            </a:r>
            <a:r>
              <a:rPr lang="en-US" sz="2000" dirty="0" smtClean="0"/>
              <a:t>) to effectively minimize vulnerability to the outside world while maintaining the desired functionality for the machines in the trusted internal network (or individual computer). </a:t>
            </a:r>
          </a:p>
          <a:p>
            <a:r>
              <a:rPr lang="en-US" sz="2000" b="1" dirty="0" smtClean="0"/>
              <a:t>Blacklist</a:t>
            </a:r>
            <a:r>
              <a:rPr lang="en-US" sz="2000" dirty="0" smtClean="0"/>
              <a:t> approach</a:t>
            </a:r>
          </a:p>
          <a:p>
            <a:pPr lvl="1"/>
            <a:r>
              <a:rPr lang="en-US" sz="2000" dirty="0" smtClean="0"/>
              <a:t>All packets are allowed through except those that fit the rules defined specifically in a blacklist. </a:t>
            </a:r>
          </a:p>
          <a:p>
            <a:pPr lvl="1"/>
            <a:r>
              <a:rPr lang="en-US" sz="2000" dirty="0" smtClean="0"/>
              <a:t>This type of configuration is more flexible in ensuring that service to the internal network is not disrupted by the firewall, but is naïve from a security perspective in that it assumes the network administrator can enumerate all of the properties of malicious traffic.</a:t>
            </a:r>
          </a:p>
          <a:p>
            <a:r>
              <a:rPr lang="en-US" sz="2000" b="1" dirty="0" err="1" smtClean="0"/>
              <a:t>Whitelist</a:t>
            </a:r>
            <a:r>
              <a:rPr lang="en-US" sz="2000" dirty="0" smtClean="0"/>
              <a:t> approach</a:t>
            </a:r>
            <a:endParaRPr lang="en-US" sz="2000" b="1" dirty="0" smtClean="0"/>
          </a:p>
          <a:p>
            <a:pPr lvl="1"/>
            <a:r>
              <a:rPr lang="en-US" sz="2000" dirty="0" smtClean="0"/>
              <a:t>A safer approach to defining a firewall </a:t>
            </a:r>
            <a:r>
              <a:rPr lang="en-US" sz="2000" dirty="0" err="1" smtClean="0"/>
              <a:t>ruleset</a:t>
            </a:r>
            <a:r>
              <a:rPr lang="en-US" sz="2000" dirty="0" smtClean="0"/>
              <a:t> is the default-deny policy, in which packets are dropped or rejected unless they are specifically allowed by the firewall.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Firewall Types </a:t>
            </a:r>
          </a:p>
        </p:txBody>
      </p:sp>
      <p:sp>
        <p:nvSpPr>
          <p:cNvPr id="36868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packet filters (stateless)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a packet matches the packet filter's set of rules, the packet filter will drop or accept it</a:t>
            </a:r>
            <a:endParaRPr lang="it-IT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"stateful" filters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it maintains records of all connections passing through it and can determine if a packet is either the start of a new connection, a part of an existing connection, or is an invalid packet. </a:t>
            </a:r>
            <a:endParaRPr lang="it-IT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 smtClean="0"/>
              <a:t>application layer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It works like a </a:t>
            </a:r>
            <a:r>
              <a:rPr lang="en-US" sz="2400" b="1" dirty="0" smtClean="0"/>
              <a:t>proxy </a:t>
            </a:r>
            <a:r>
              <a:rPr lang="en-US" sz="2400" dirty="0" smtClean="0"/>
              <a:t>it can “understand” certain applications and protocols.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It may inspect the contents of the traffic, blocking what it views as inappropriate content (i.e. websites, viruses, vulnerabilities, ...)</a:t>
            </a:r>
            <a:endParaRPr lang="it-IT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1AE0D-87E1-455B-B06D-5364660D5CE5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stateless firewall </a:t>
            </a:r>
            <a:r>
              <a:rPr lang="en-US" sz="2400" dirty="0"/>
              <a:t>doesn’t maintain any remembered context (or “state</a:t>
            </a:r>
            <a:r>
              <a:rPr lang="en-US" sz="2400" dirty="0" smtClean="0"/>
              <a:t>”) with </a:t>
            </a:r>
            <a:r>
              <a:rPr lang="en-US" sz="2400" dirty="0"/>
              <a:t>respect to the packets it is processing. Instead, it treats each </a:t>
            </a:r>
            <a:r>
              <a:rPr lang="en-US" sz="2400" dirty="0" smtClean="0"/>
              <a:t>packet attempting </a:t>
            </a:r>
            <a:r>
              <a:rPr lang="en-US" sz="2400" dirty="0"/>
              <a:t>to travel through it in isolation without considering packets </a:t>
            </a:r>
            <a:r>
              <a:rPr lang="en-US" sz="2400" dirty="0" smtClean="0"/>
              <a:t>that it </a:t>
            </a:r>
            <a:r>
              <a:rPr lang="en-US" sz="2400" dirty="0"/>
              <a:t>has processed previously.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990600" y="3325931"/>
            <a:ext cx="7315200" cy="3379669"/>
            <a:chOff x="152400" y="1800999"/>
            <a:chExt cx="8236212" cy="4443963"/>
          </a:xfrm>
        </p:grpSpPr>
        <p:pic>
          <p:nvPicPr>
            <p:cNvPr id="5" name="Picture 4" descr="06-17f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4191000" y="3657600"/>
              <a:ext cx="1856236" cy="1578867"/>
            </a:xfrm>
            <a:prstGeom prst="rect">
              <a:avLst/>
            </a:prstGeom>
          </p:spPr>
        </p:pic>
        <p:cxnSp>
          <p:nvCxnSpPr>
            <p:cNvPr id="6" name="Straight Connector 5"/>
            <p:cNvCxnSpPr>
              <a:stCxn id="18" idx="2"/>
            </p:cNvCxnSpPr>
            <p:nvPr/>
          </p:nvCxnSpPr>
          <p:spPr>
            <a:xfrm rot="5400000">
              <a:off x="4914900" y="3782199"/>
              <a:ext cx="1524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05-01c.w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15200" y="1828800"/>
              <a:ext cx="914400" cy="2019718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152400" y="1800999"/>
              <a:ext cx="1981200" cy="2700293"/>
              <a:chOff x="152400" y="228600"/>
              <a:chExt cx="1981200" cy="2700293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152400" y="228600"/>
                <a:ext cx="1981200" cy="2667000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2047" y="2133601"/>
                <a:ext cx="1929808" cy="795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/>
                  <a:t>Trusted internal</a:t>
                </a:r>
              </a:p>
              <a:p>
                <a:pPr algn="ctr"/>
                <a:r>
                  <a:rPr lang="en-US" sz="1600" dirty="0" smtClean="0"/>
                  <a:t>network</a:t>
                </a:r>
                <a:endParaRPr lang="en-US" sz="1600" dirty="0"/>
              </a:p>
            </p:txBody>
          </p:sp>
        </p:grpSp>
        <p:pic>
          <p:nvPicPr>
            <p:cNvPr id="11" name="Picture 10" descr="05-01a.wm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200" y="2286000"/>
              <a:ext cx="1162050" cy="1155700"/>
            </a:xfrm>
            <a:prstGeom prst="rect">
              <a:avLst/>
            </a:prstGeom>
          </p:spPr>
        </p:pic>
        <p:cxnSp>
          <p:nvCxnSpPr>
            <p:cNvPr id="12" name="Straight Arrow Connector 11"/>
            <p:cNvCxnSpPr/>
            <p:nvPr/>
          </p:nvCxnSpPr>
          <p:spPr>
            <a:xfrm>
              <a:off x="1809750" y="2104211"/>
              <a:ext cx="535305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 flipV="1">
              <a:off x="1809750" y="2791598"/>
              <a:ext cx="5353050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343150" y="1800999"/>
              <a:ext cx="914400" cy="533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Arial"/>
                  <a:cs typeface="Arial"/>
                </a:rPr>
                <a:t>SYN</a:t>
              </a:r>
            </a:p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 = x</a:t>
              </a:r>
            </a:p>
            <a:p>
              <a:pPr algn="ctr"/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Port=80</a:t>
              </a:r>
              <a:endParaRPr lang="en-US" sz="8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343150" y="2486799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Arial"/>
                  <a:cs typeface="Arial"/>
                </a:rPr>
                <a:t>SYN-ACK</a:t>
              </a:r>
            </a:p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 = y</a:t>
              </a:r>
            </a:p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 = x + 1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809750" y="3552011"/>
              <a:ext cx="535305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2343150" y="3248799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</a:p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 = x + 1</a:t>
              </a:r>
            </a:p>
            <a:p>
              <a:pPr algn="ctr"/>
              <a:r>
                <a:rPr lang="en-US" sz="8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Ack</a:t>
              </a:r>
              <a:r>
                <a:rPr lang="en-US" sz="800" dirty="0" smtClean="0">
                  <a:solidFill>
                    <a:schemeClr val="tx1"/>
                  </a:solidFill>
                  <a:latin typeface="Arial"/>
                  <a:cs typeface="Arial"/>
                </a:rPr>
                <a:t> = y + 1</a:t>
              </a:r>
              <a:endParaRPr lang="en-US" sz="8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00600" y="1877199"/>
              <a:ext cx="381000" cy="1828800"/>
            </a:xfrm>
            <a:prstGeom prst="rect">
              <a:avLst/>
            </a:prstGeom>
            <a:solidFill>
              <a:srgbClr val="DDDDDD">
                <a:alpha val="65882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66999" y="5449670"/>
              <a:ext cx="5721613" cy="7952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Allow outbound SYN packets, destination port=80 </a:t>
              </a:r>
            </a:p>
            <a:p>
              <a:r>
                <a:rPr lang="en-US" sz="1600" dirty="0" smtClean="0"/>
                <a:t>Allow inbound SYN-ACK packets, source port=80</a:t>
              </a:r>
              <a:endParaRPr lang="en-US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2000" y="2486799"/>
              <a:ext cx="851909" cy="464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Client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70620" y="3821669"/>
              <a:ext cx="950385" cy="464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Server</a:t>
              </a:r>
              <a:endParaRPr lang="en-US" sz="1600" dirty="0"/>
            </a:p>
          </p:txBody>
        </p:sp>
        <p:pic>
          <p:nvPicPr>
            <p:cNvPr id="22" name="Picture 21" descr="06-11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2000" y="2292925"/>
              <a:ext cx="1292355" cy="116129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3124200" y="4267200"/>
              <a:ext cx="1070100" cy="464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Firewall</a:t>
              </a:r>
              <a:endParaRPr lang="en-US" sz="16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676401"/>
          </a:xfrm>
        </p:spPr>
        <p:txBody>
          <a:bodyPr/>
          <a:lstStyle/>
          <a:p>
            <a:r>
              <a:rPr lang="en-US" dirty="0" smtClean="0"/>
              <a:t>Stateless firewalls may have to be fairly restrictive in order to prevent most attacks.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19350" y="2743200"/>
            <a:ext cx="8043650" cy="4022567"/>
            <a:chOff x="381000" y="2209800"/>
            <a:chExt cx="8390741" cy="4562848"/>
          </a:xfrm>
        </p:grpSpPr>
        <p:cxnSp>
          <p:nvCxnSpPr>
            <p:cNvPr id="5" name="Straight Connector 4"/>
            <p:cNvCxnSpPr>
              <a:stCxn id="14" idx="2"/>
            </p:cNvCxnSpPr>
            <p:nvPr/>
          </p:nvCxnSpPr>
          <p:spPr>
            <a:xfrm rot="5400000">
              <a:off x="3912870" y="4278630"/>
              <a:ext cx="327660" cy="1588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Picture 5" descr="06-17f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3200400" y="4191000"/>
              <a:ext cx="1856236" cy="1578867"/>
            </a:xfrm>
            <a:prstGeom prst="rect">
              <a:avLst/>
            </a:prstGeom>
          </p:spPr>
        </p:pic>
        <p:pic>
          <p:nvPicPr>
            <p:cNvPr id="7" name="Picture 6" descr="05-09b.t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91400" y="2743200"/>
              <a:ext cx="1317942" cy="1307592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381000" y="2209800"/>
              <a:ext cx="1981200" cy="2667000"/>
              <a:chOff x="152400" y="228600"/>
              <a:chExt cx="1981200" cy="266700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152400" y="228600"/>
                <a:ext cx="1981200" cy="2667000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09029" y="2133600"/>
                <a:ext cx="1855846" cy="689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 smtClean="0"/>
                  <a:t>Trusted internal</a:t>
                </a:r>
              </a:p>
              <a:p>
                <a:pPr algn="ctr"/>
                <a:r>
                  <a:rPr lang="en-US" sz="1800" dirty="0" smtClean="0"/>
                  <a:t>network</a:t>
                </a:r>
                <a:endParaRPr lang="en-US" sz="1800" dirty="0"/>
              </a:p>
            </p:txBody>
          </p:sp>
        </p:grpSp>
        <p:pic>
          <p:nvPicPr>
            <p:cNvPr id="11" name="Picture 10" descr="05-01a.wm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5800" y="2743200"/>
              <a:ext cx="1066800" cy="1060970"/>
            </a:xfrm>
            <a:prstGeom prst="rect">
              <a:avLst/>
            </a:prstGeom>
          </p:spPr>
        </p:pic>
        <p:cxnSp>
          <p:nvCxnSpPr>
            <p:cNvPr id="12" name="Straight Arrow Connector 11"/>
            <p:cNvCxnSpPr/>
            <p:nvPr/>
          </p:nvCxnSpPr>
          <p:spPr>
            <a:xfrm rot="10800000" flipV="1">
              <a:off x="4038600" y="3200398"/>
              <a:ext cx="3352800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5715000" y="2895600"/>
              <a:ext cx="9144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  <a:latin typeface="Arial"/>
                  <a:cs typeface="Arial"/>
                </a:rPr>
                <a:t>SYN</a:t>
              </a:r>
            </a:p>
            <a:p>
              <a:pPr algn="ctr"/>
              <a:r>
                <a:rPr lang="en-US" sz="900" dirty="0" err="1" smtClean="0">
                  <a:solidFill>
                    <a:schemeClr val="tx1"/>
                  </a:solidFill>
                  <a:latin typeface="Arial"/>
                  <a:cs typeface="Arial"/>
                </a:rPr>
                <a:t>Seq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= y</a:t>
              </a:r>
            </a:p>
            <a:p>
              <a:pPr algn="ctr"/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Port=80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200" y="2286000"/>
              <a:ext cx="381000" cy="1828800"/>
            </a:xfrm>
            <a:prstGeom prst="rect">
              <a:avLst/>
            </a:prstGeom>
            <a:solidFill>
              <a:srgbClr val="DDDDDD">
                <a:alpha val="65882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90799" y="5791199"/>
              <a:ext cx="5550280" cy="981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Allow outbound SYN packets, destination port=80 </a:t>
              </a:r>
            </a:p>
            <a:p>
              <a:r>
                <a:rPr lang="en-US" sz="1800" dirty="0" smtClean="0"/>
                <a:t>Drop inbound SYN packets,</a:t>
              </a:r>
            </a:p>
            <a:p>
              <a:r>
                <a:rPr lang="en-US" sz="1800" dirty="0" smtClean="0"/>
                <a:t>Allow inbound SYN-ACK packets, source port=80</a:t>
              </a:r>
              <a:endParaRPr lang="en-US" sz="1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180" y="2895600"/>
              <a:ext cx="807994" cy="396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</a:rPr>
                <a:t>Client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696199" y="2971799"/>
              <a:ext cx="1075542" cy="396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Attacker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90799" y="2971799"/>
              <a:ext cx="1182562" cy="396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(blocked)</a:t>
              </a:r>
              <a:endParaRPr lang="en-US" sz="1800" dirty="0"/>
            </a:p>
          </p:txBody>
        </p:sp>
        <p:pic>
          <p:nvPicPr>
            <p:cNvPr id="19" name="Picture 18" descr="06-11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33800" y="2743200"/>
              <a:ext cx="1292355" cy="116129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724400" y="4114800"/>
              <a:ext cx="1022032" cy="396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Firewall</a:t>
              </a:r>
              <a:endParaRPr lang="en-US" sz="18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Statefull</a:t>
            </a:r>
            <a:r>
              <a:rPr lang="en-US" dirty="0" smtClean="0"/>
              <a:t>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Stateful</a:t>
            </a:r>
            <a:r>
              <a:rPr lang="en-US" b="1" dirty="0"/>
              <a:t> </a:t>
            </a:r>
            <a:r>
              <a:rPr lang="en-US" b="1" dirty="0" smtClean="0"/>
              <a:t>firewalls </a:t>
            </a:r>
            <a:r>
              <a:rPr lang="en-US" dirty="0" smtClean="0"/>
              <a:t>can </a:t>
            </a:r>
            <a:r>
              <a:rPr lang="en-US" dirty="0"/>
              <a:t>tell when packets are part </a:t>
            </a:r>
            <a:r>
              <a:rPr lang="en-US" dirty="0" smtClean="0"/>
              <a:t>of legitimate </a:t>
            </a:r>
            <a:r>
              <a:rPr lang="en-US" dirty="0"/>
              <a:t>sessions originating within a trusted network. 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tateful</a:t>
            </a:r>
            <a:r>
              <a:rPr lang="en-US" dirty="0" smtClean="0"/>
              <a:t> </a:t>
            </a:r>
            <a:r>
              <a:rPr lang="en-US" dirty="0"/>
              <a:t>firewalls maintain tables containing information </a:t>
            </a:r>
            <a:r>
              <a:rPr lang="en-US" dirty="0" smtClean="0"/>
              <a:t>on each </a:t>
            </a:r>
            <a:r>
              <a:rPr lang="en-US" dirty="0"/>
              <a:t>active connection, including the IP addresses, ports, and </a:t>
            </a:r>
            <a:r>
              <a:rPr lang="en-US" dirty="0" smtClean="0"/>
              <a:t>sequence numbers </a:t>
            </a:r>
            <a:r>
              <a:rPr lang="en-US" dirty="0"/>
              <a:t>of packets.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these tables, </a:t>
            </a:r>
            <a:r>
              <a:rPr lang="en-US" dirty="0" err="1"/>
              <a:t>stateful</a:t>
            </a:r>
            <a:r>
              <a:rPr lang="en-US" dirty="0"/>
              <a:t> firewalls can </a:t>
            </a:r>
            <a:r>
              <a:rPr lang="en-US" dirty="0" smtClean="0"/>
              <a:t>allow only inbound </a:t>
            </a:r>
            <a:r>
              <a:rPr lang="en-US" dirty="0"/>
              <a:t>TCP packets that are in response </a:t>
            </a:r>
            <a:r>
              <a:rPr lang="en-US" dirty="0" smtClean="0"/>
              <a:t>to a </a:t>
            </a:r>
            <a:r>
              <a:rPr lang="en-US" dirty="0"/>
              <a:t>connection initiated from within the internal network.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AB179-CF02-43F4-B5CD-A75A88B0B52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23193</TotalTime>
  <Pages>0</Pages>
  <Words>2281</Words>
  <Characters>0</Characters>
  <Application>Microsoft Office PowerPoint</Application>
  <PresentationFormat>On-screen Show (4:3)</PresentationFormat>
  <Lines>0</Lines>
  <Paragraphs>233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Firewalls, Tunnels, and  Network Intrusion Detection</vt:lpstr>
      <vt:lpstr>Firewalls</vt:lpstr>
      <vt:lpstr>Firewall Policies</vt:lpstr>
      <vt:lpstr>Policy Actions</vt:lpstr>
      <vt:lpstr>Blacklists and White Lists</vt:lpstr>
      <vt:lpstr>Firewall Types </vt:lpstr>
      <vt:lpstr>Stateless Firewalls</vt:lpstr>
      <vt:lpstr>Stateless Restrictions</vt:lpstr>
      <vt:lpstr>Statefull Firewalls</vt:lpstr>
      <vt:lpstr>Statefull Firewall Example</vt:lpstr>
      <vt:lpstr>Tunnels</vt:lpstr>
      <vt:lpstr>Tunneling Prevents Eavesdropping</vt:lpstr>
      <vt:lpstr>Secure Shell (SSH)</vt:lpstr>
      <vt:lpstr>IPSec</vt:lpstr>
      <vt:lpstr>Virtual Private Networking (VPN)</vt:lpstr>
      <vt:lpstr>Types of VPNs</vt:lpstr>
      <vt:lpstr>Intrusion Detection Systems</vt:lpstr>
      <vt:lpstr>IDS Components</vt:lpstr>
      <vt:lpstr>Intrusions</vt:lpstr>
      <vt:lpstr>Possible Alarm Outcomes</vt:lpstr>
      <vt:lpstr>The Base-Rate Fallacy</vt:lpstr>
      <vt:lpstr>Base-Rate Fallacy Example</vt:lpstr>
      <vt:lpstr>IDS Data</vt:lpstr>
      <vt:lpstr>Types of Intrusion Detection Systems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Bernardo</dc:creator>
  <cp:lastModifiedBy>goodrich</cp:lastModifiedBy>
  <cp:revision>211</cp:revision>
  <dcterms:modified xsi:type="dcterms:W3CDTF">2010-11-16T22:48:55Z</dcterms:modified>
</cp:coreProperties>
</file>