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1" r:id="rId1"/>
  </p:sldMasterIdLst>
  <p:notesMasterIdLst>
    <p:notesMasterId r:id="rId34"/>
  </p:notesMasterIdLst>
  <p:sldIdLst>
    <p:sldId id="256" r:id="rId2"/>
    <p:sldId id="257" r:id="rId3"/>
    <p:sldId id="344" r:id="rId4"/>
    <p:sldId id="345" r:id="rId5"/>
    <p:sldId id="346" r:id="rId6"/>
    <p:sldId id="347" r:id="rId7"/>
    <p:sldId id="258" r:id="rId8"/>
    <p:sldId id="260" r:id="rId9"/>
    <p:sldId id="261" r:id="rId10"/>
    <p:sldId id="348" r:id="rId11"/>
    <p:sldId id="349" r:id="rId12"/>
    <p:sldId id="350" r:id="rId13"/>
    <p:sldId id="351" r:id="rId14"/>
    <p:sldId id="262" r:id="rId15"/>
    <p:sldId id="267" r:id="rId16"/>
    <p:sldId id="268" r:id="rId17"/>
    <p:sldId id="352" r:id="rId18"/>
    <p:sldId id="355" r:id="rId19"/>
    <p:sldId id="353" r:id="rId20"/>
    <p:sldId id="269" r:id="rId21"/>
    <p:sldId id="311" r:id="rId22"/>
    <p:sldId id="354" r:id="rId23"/>
    <p:sldId id="341" r:id="rId24"/>
    <p:sldId id="342" r:id="rId25"/>
    <p:sldId id="358" r:id="rId26"/>
    <p:sldId id="325" r:id="rId27"/>
    <p:sldId id="313" r:id="rId28"/>
    <p:sldId id="314" r:id="rId29"/>
    <p:sldId id="315" r:id="rId30"/>
    <p:sldId id="356" r:id="rId31"/>
    <p:sldId id="357" r:id="rId32"/>
    <p:sldId id="317" r:id="rId33"/>
  </p:sldIdLst>
  <p:sldSz cx="9144000" cy="6858000" type="screen4x3"/>
  <p:notesSz cx="6858000" cy="9144000"/>
  <p:defaultTextStyle>
    <a:defPPr>
      <a:defRPr lang="en-US"/>
    </a:defPPr>
    <a:lvl1pPr algn="l" rtl="0" fontAlgn="base">
      <a:lnSpc>
        <a:spcPct val="93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charset="0"/>
        <a:ea typeface="+mn-ea"/>
        <a:cs typeface="+mn-cs"/>
        <a:sym typeface="Arial" charset="0"/>
      </a:defRPr>
    </a:lvl1pPr>
    <a:lvl2pPr marL="457200" algn="l" rtl="0" fontAlgn="base">
      <a:lnSpc>
        <a:spcPct val="93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charset="0"/>
        <a:ea typeface="+mn-ea"/>
        <a:cs typeface="+mn-cs"/>
        <a:sym typeface="Arial" charset="0"/>
      </a:defRPr>
    </a:lvl2pPr>
    <a:lvl3pPr marL="914400" algn="l" rtl="0" fontAlgn="base">
      <a:lnSpc>
        <a:spcPct val="93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charset="0"/>
        <a:ea typeface="+mn-ea"/>
        <a:cs typeface="+mn-cs"/>
        <a:sym typeface="Arial" charset="0"/>
      </a:defRPr>
    </a:lvl3pPr>
    <a:lvl4pPr marL="1371600" algn="l" rtl="0" fontAlgn="base">
      <a:lnSpc>
        <a:spcPct val="93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charset="0"/>
        <a:ea typeface="+mn-ea"/>
        <a:cs typeface="+mn-cs"/>
        <a:sym typeface="Arial" charset="0"/>
      </a:defRPr>
    </a:lvl4pPr>
    <a:lvl5pPr marL="1828800" algn="l" rtl="0" fontAlgn="base">
      <a:lnSpc>
        <a:spcPct val="93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charset="0"/>
        <a:ea typeface="+mn-ea"/>
        <a:cs typeface="+mn-cs"/>
        <a:sym typeface="Arial" charset="0"/>
      </a:defRPr>
    </a:lvl5pPr>
    <a:lvl6pPr marL="2286000" algn="l" defTabSz="914400" rtl="0" eaLnBrk="1" latinLnBrk="0" hangingPunct="1">
      <a:defRPr sz="2400" kern="1200">
        <a:solidFill>
          <a:srgbClr val="000000"/>
        </a:solidFill>
        <a:latin typeface="Arial" charset="0"/>
        <a:ea typeface="+mn-ea"/>
        <a:cs typeface="+mn-cs"/>
        <a:sym typeface="Arial" charset="0"/>
      </a:defRPr>
    </a:lvl6pPr>
    <a:lvl7pPr marL="2743200" algn="l" defTabSz="914400" rtl="0" eaLnBrk="1" latinLnBrk="0" hangingPunct="1">
      <a:defRPr sz="2400" kern="1200">
        <a:solidFill>
          <a:srgbClr val="000000"/>
        </a:solidFill>
        <a:latin typeface="Arial" charset="0"/>
        <a:ea typeface="+mn-ea"/>
        <a:cs typeface="+mn-cs"/>
        <a:sym typeface="Arial" charset="0"/>
      </a:defRPr>
    </a:lvl7pPr>
    <a:lvl8pPr marL="3200400" algn="l" defTabSz="914400" rtl="0" eaLnBrk="1" latinLnBrk="0" hangingPunct="1">
      <a:defRPr sz="2400" kern="1200">
        <a:solidFill>
          <a:srgbClr val="000000"/>
        </a:solidFill>
        <a:latin typeface="Arial" charset="0"/>
        <a:ea typeface="+mn-ea"/>
        <a:cs typeface="+mn-cs"/>
        <a:sym typeface="Arial" charset="0"/>
      </a:defRPr>
    </a:lvl8pPr>
    <a:lvl9pPr marL="3657600" algn="l" defTabSz="914400" rtl="0" eaLnBrk="1" latinLnBrk="0" hangingPunct="1">
      <a:defRPr sz="2400" kern="1200">
        <a:solidFill>
          <a:srgbClr val="000000"/>
        </a:solidFill>
        <a:latin typeface="Arial" charset="0"/>
        <a:ea typeface="+mn-ea"/>
        <a:cs typeface="+mn-cs"/>
        <a:sym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1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73" autoAdjust="0"/>
    <p:restoredTop sz="84767" autoAdjust="0"/>
  </p:normalViewPr>
  <p:slideViewPr>
    <p:cSldViewPr>
      <p:cViewPr varScale="1">
        <p:scale>
          <a:sx n="98" d="100"/>
          <a:sy n="98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A8BD8C9-589B-4BB0-BA21-F73BD22A58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769699-0B79-42FE-AED2-7DD9982DD72A}" type="slidenum">
              <a:rPr lang="en-US" smtClean="0">
                <a:ea typeface="ヒラギノ角ゴ Pro W3" charset="0"/>
                <a:cs typeface="ヒラギノ角ゴ Pro W3" charset="0"/>
              </a:rPr>
              <a:pPr/>
              <a:t>2</a:t>
            </a:fld>
            <a:endParaRPr lang="en-US" smtClean="0">
              <a:ea typeface="ヒラギノ角ゴ Pro W3" charset="0"/>
              <a:cs typeface="ヒラギノ角ゴ Pro W3" charset="0"/>
            </a:endParaRPr>
          </a:p>
        </p:txBody>
      </p:sp>
      <p:sp>
        <p:nvSpPr>
          <p:cNvPr id="399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4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1143000" indent="-228600" algn="just" eaLnBrk="1" hangingPunct="1">
              <a:lnSpc>
                <a:spcPct val="84000"/>
              </a:lnSpc>
              <a:tabLst>
                <a:tab pos="1308100" algn="l"/>
                <a:tab pos="2222500" algn="l"/>
                <a:tab pos="3136900" algn="l"/>
                <a:tab pos="4051300" algn="l"/>
                <a:tab pos="4965700" algn="l"/>
                <a:tab pos="5880100" algn="l"/>
                <a:tab pos="6794500" algn="l"/>
                <a:tab pos="7708900" algn="l"/>
                <a:tab pos="8623300" algn="l"/>
                <a:tab pos="9537700" algn="l"/>
                <a:tab pos="10452100" algn="l"/>
                <a:tab pos="10515600" algn="l"/>
              </a:tabLst>
            </a:pPr>
            <a:endParaRPr lang="en-US" sz="1000" smtClean="0">
              <a:solidFill>
                <a:srgbClr val="000000"/>
              </a:solidFill>
              <a:cs typeface="Arial" charset="0"/>
              <a:sym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8B34B9-AA35-4493-93A1-00F9248061B1}" type="slidenum">
              <a:rPr lang="en-US" altLang="zh-TW" smtClean="0"/>
              <a:pPr/>
              <a:t>26</a:t>
            </a:fld>
            <a:endParaRPr lang="en-US" altLang="zh-TW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1DE84E-2205-4A64-8C63-AF3DB6322767}" type="slidenum">
              <a:rPr lang="en-US" smtClean="0"/>
              <a:pPr/>
              <a:t>27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220524-DA73-4941-935B-54621BFCB649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997122-C771-418A-BE1A-826BA96E121D}" type="slidenum">
              <a:rPr lang="en-US" smtClean="0">
                <a:ea typeface="ヒラギノ角ゴ Pro W3" charset="0"/>
                <a:cs typeface="ヒラギノ角ゴ Pro W3" charset="0"/>
              </a:rPr>
              <a:pPr/>
              <a:t>8</a:t>
            </a:fld>
            <a:endParaRPr lang="en-US" smtClean="0"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C6932F-67BE-44E9-A5A4-0495A03DA587}" type="slidenum">
              <a:rPr lang="en-US" smtClean="0">
                <a:ea typeface="ヒラギノ角ゴ Pro W3" charset="0"/>
                <a:cs typeface="ヒラギノ角ゴ Pro W3" charset="0"/>
              </a:rPr>
              <a:pPr/>
              <a:t>9</a:t>
            </a:fld>
            <a:endParaRPr lang="en-US" smtClean="0">
              <a:ea typeface="ヒラギノ角ゴ Pro W3" charset="0"/>
              <a:cs typeface="ヒラギノ角ゴ Pro W3" charset="0"/>
            </a:endParaRPr>
          </a:p>
        </p:txBody>
      </p:sp>
      <p:sp>
        <p:nvSpPr>
          <p:cNvPr id="430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39688" eaLnBrk="1" hangingPunct="1">
              <a:spcBef>
                <a:spcPts val="45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  <a:sym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6224E5-5DDB-4648-AE9C-3BD4856D397B}" type="slidenum">
              <a:rPr lang="en-US" smtClean="0">
                <a:ea typeface="ヒラギノ角ゴ Pro W3" charset="0"/>
                <a:cs typeface="ヒラギノ角ゴ Pro W3" charset="0"/>
              </a:rPr>
              <a:pPr/>
              <a:t>14</a:t>
            </a:fld>
            <a:endParaRPr lang="en-US" smtClean="0"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A82774-EFE4-41DE-9F27-46D464D0B406}" type="slidenum">
              <a:rPr lang="en-US" smtClean="0">
                <a:ea typeface="ヒラギノ角ゴ Pro W3" charset="0"/>
                <a:cs typeface="ヒラギノ角ゴ Pro W3" charset="0"/>
              </a:rPr>
              <a:pPr/>
              <a:t>16</a:t>
            </a:fld>
            <a:endParaRPr lang="en-US" smtClean="0">
              <a:ea typeface="ヒラギノ角ゴ Pro W3" charset="0"/>
              <a:cs typeface="ヒラギノ角ゴ Pro W3" charset="0"/>
            </a:endParaRPr>
          </a:p>
        </p:txBody>
      </p:sp>
      <p:sp>
        <p:nvSpPr>
          <p:cNvPr id="450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39688" eaLnBrk="1" hangingPunct="1">
              <a:spcBef>
                <a:spcPts val="450"/>
              </a:spcBef>
            </a:pPr>
            <a:r>
              <a:rPr lang="en-US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MAC addresses can be permanently burned in (BIA), or be a locally administered address (LAA) set by an administrator. </a:t>
            </a:r>
            <a:r>
              <a:rPr lang="en-US" sz="1100" smtClean="0">
                <a:solidFill>
                  <a:srgbClr val="000000"/>
                </a:solidFill>
                <a:cs typeface="Arial" charset="0"/>
                <a:sym typeface="Arial" charset="0"/>
              </a:rPr>
              <a:t>A MAC address starting out with 00-08-74 for instance is assigned by Dell, while one starting out with 00-0a-95 is assigned by Apple. Despite the IEEE limitations on LAAs, most OSs allow you to specify an arbitrary MAC for an interface.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ts val="500"/>
              </a:spcBef>
              <a:tabLst>
                <a:tab pos="774700" algn="l"/>
                <a:tab pos="914400" algn="l"/>
                <a:tab pos="1689100" algn="l"/>
                <a:tab pos="1828800" algn="l"/>
                <a:tab pos="2603500" algn="l"/>
                <a:tab pos="2743200" algn="l"/>
                <a:tab pos="3517900" algn="l"/>
                <a:tab pos="3657600" algn="l"/>
                <a:tab pos="4432300" algn="l"/>
                <a:tab pos="4572000" algn="l"/>
                <a:tab pos="5346700" algn="l"/>
                <a:tab pos="5486400" algn="l"/>
                <a:tab pos="6261100" algn="l"/>
                <a:tab pos="6400800" algn="l"/>
                <a:tab pos="7175500" algn="l"/>
                <a:tab pos="7315200" algn="l"/>
                <a:tab pos="8089900" algn="l"/>
                <a:tab pos="8229600" algn="l"/>
                <a:tab pos="9004300" algn="l"/>
                <a:tab pos="9144000" algn="l"/>
                <a:tab pos="9918700" algn="l"/>
                <a:tab pos="10058400" algn="l"/>
              </a:tabLst>
            </a:pPr>
            <a:r>
              <a:rPr lang="en-US" sz="1800" smtClean="0"/>
              <a:t>In other derivatives like FreeBSD, MacOSX and others stopping the network service is not required, and the hw flag is dropped, leading to a single command </a:t>
            </a:r>
            <a:r>
              <a:rPr lang="en-US" sz="1400" smtClean="0">
                <a:cs typeface="Courier New" pitchFamily="49" charset="0"/>
                <a:sym typeface="Courier New" pitchFamily="49" charset="0"/>
              </a:rPr>
              <a:t>ifconfig eth0 ether &lt;MAC-address&gt;</a:t>
            </a:r>
            <a:endParaRPr lang="en-US" sz="1400" smtClean="0">
              <a:sym typeface="Courier New" pitchFamily="49" charset="0"/>
            </a:endParaRPr>
          </a:p>
          <a:p>
            <a:pPr>
              <a:tabLst>
                <a:tab pos="774700" algn="l"/>
                <a:tab pos="914400" algn="l"/>
                <a:tab pos="1689100" algn="l"/>
                <a:tab pos="1828800" algn="l"/>
                <a:tab pos="2603500" algn="l"/>
                <a:tab pos="2743200" algn="l"/>
                <a:tab pos="3517900" algn="l"/>
                <a:tab pos="3657600" algn="l"/>
                <a:tab pos="4432300" algn="l"/>
                <a:tab pos="4572000" algn="l"/>
                <a:tab pos="5346700" algn="l"/>
                <a:tab pos="5486400" algn="l"/>
                <a:tab pos="6261100" algn="l"/>
                <a:tab pos="6400800" algn="l"/>
                <a:tab pos="7175500" algn="l"/>
                <a:tab pos="7315200" algn="l"/>
                <a:tab pos="8089900" algn="l"/>
                <a:tab pos="8229600" algn="l"/>
                <a:tab pos="9004300" algn="l"/>
                <a:tab pos="9144000" algn="l"/>
                <a:tab pos="9918700" algn="l"/>
                <a:tab pos="10058400" algn="l"/>
              </a:tabLst>
            </a:pPr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BE7DF6-0162-4156-82A5-49F1ABD4467F}" type="slidenum">
              <a:rPr lang="en-US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ヒラギノ角ゴ Pro W3" charset="0"/>
                <a:cs typeface="ヒラギノ角ゴ Pro W3" charset="0"/>
              </a:rPr>
              <a:t>CS166: Computer Networks</a:t>
            </a:r>
          </a:p>
        </p:txBody>
      </p:sp>
      <p:sp>
        <p:nvSpPr>
          <p:cNvPr id="4710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AF593A-F172-4CA5-BE77-17250A684875}" type="slidenum">
              <a:rPr lang="en-US" smtClean="0">
                <a:ea typeface="ヒラギノ角ゴ Pro W3" charset="0"/>
                <a:cs typeface="ヒラギノ角ゴ Pro W3" charset="0"/>
              </a:rPr>
              <a:pPr/>
              <a:t>21</a:t>
            </a:fld>
            <a:endParaRPr lang="en-US" smtClean="0">
              <a:ea typeface="ヒラギノ角ゴ Pro W3" charset="0"/>
              <a:cs typeface="ヒラギノ角ゴ Pro W3" charset="0"/>
            </a:endParaRPr>
          </a:p>
        </p:txBody>
      </p:sp>
      <p:sp>
        <p:nvSpPr>
          <p:cNvPr id="47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IPv6 does not use ARP, and ARP is instead replaced by Neighbor Discovery Protocol.</a:t>
            </a:r>
          </a:p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One computer can connect to another to use its services</a:t>
            </a:r>
          </a:p>
          <a:p>
            <a:endParaRPr lang="it-IT" smtClean="0"/>
          </a:p>
        </p:txBody>
      </p:sp>
      <p:sp>
        <p:nvSpPr>
          <p:cNvPr id="4813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D1E899-CAF6-4347-993A-D70ED97C6395}" type="slidenum">
              <a:rPr lang="en-US" smtClean="0">
                <a:ea typeface="ヒラギノ角ゴ Pro W3" charset="0"/>
                <a:cs typeface="ヒラギノ角ゴ Pro W3" charset="0"/>
              </a:rPr>
              <a:pPr/>
              <a:t>24</a:t>
            </a:fld>
            <a:endParaRPr lang="en-US" smtClean="0"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32936-F9FD-4477-94B7-0BD796CADCB0}" type="datetime1">
              <a:rPr lang="en-US"/>
              <a:pPr>
                <a:defRPr/>
              </a:pPr>
              <a:t>10/25/2010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Computer Networks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06368-C343-44CA-9B2A-B8FC3D487B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352D9-449C-4F46-B56A-72CB3D7D9481}" type="datetime1">
              <a:rPr lang="en-US"/>
              <a:pPr>
                <a:defRPr/>
              </a:pPr>
              <a:t>10/25/2010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Computer Networks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34585-8413-4163-B75D-D35B63CBD8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6BA18-63BD-4820-8DF6-7371C23F23AC}" type="datetime1">
              <a:rPr lang="en-US"/>
              <a:pPr>
                <a:defRPr/>
              </a:pPr>
              <a:t>10/25/2010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Computer Networks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688CE-F6B2-42DE-B847-7BD665D29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0AF92-1726-47FE-8AEE-E2314A7CA4A8}" type="datetime1">
              <a:rPr lang="en-US"/>
              <a:pPr>
                <a:defRPr/>
              </a:pPr>
              <a:t>10/25/2010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Computer Networks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AFF84-B93E-4D1E-87F5-58B8EB044E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85800" y="2057400"/>
            <a:ext cx="7848600" cy="1600200"/>
          </a:xfrm>
        </p:spPr>
        <p:txBody>
          <a:bodyPr>
            <a:normAutofit/>
          </a:bodyPr>
          <a:lstStyle>
            <a:lvl1pPr algn="ctr">
              <a:buNone/>
              <a:defRPr sz="44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EBD83-6D4D-44DC-B03E-48DC75BB0BAD}" type="datetime1">
              <a:rPr lang="en-US"/>
              <a:pPr>
                <a:defRPr/>
              </a:pPr>
              <a:t>10/25/2010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Computer Networks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F407B-8F87-42CB-B663-BD89518972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5ABE76-E486-4F38-9716-71AE4E650194}" type="datetime1">
              <a:rPr lang="en-US"/>
              <a:pPr>
                <a:defRPr/>
              </a:pPr>
              <a:t>10/25/2010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Computer Networks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C6DE09B-5CF0-47E3-912E-BD7414ADF7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wireshark.org/" TargetMode="Externa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quarter" idx="14"/>
          </p:nvPr>
        </p:nvSpPr>
        <p:spPr/>
        <p:txBody>
          <a:bodyPr/>
          <a:lstStyle/>
          <a:p>
            <a:pPr>
              <a:defRPr/>
            </a:pPr>
            <a:fld id="{A548F730-291B-414D-BB62-09052280DF6A}" type="datetime1">
              <a:rPr lang="en-US"/>
              <a:pPr>
                <a:defRPr/>
              </a:pPr>
              <a:t>10/25/2010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Computer Networks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31D6F661-E108-4120-980D-05770ED94C39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/>
          </a:p>
        </p:txBody>
      </p:sp>
      <p:sp>
        <p:nvSpPr>
          <p:cNvPr id="2054" name="Content Placeholder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Computer Networks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ounded Rectangle 62"/>
          <p:cNvSpPr/>
          <p:nvPr/>
        </p:nvSpPr>
        <p:spPr>
          <a:xfrm>
            <a:off x="457200" y="5097463"/>
            <a:ext cx="8229600" cy="838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1400" dirty="0"/>
          </a:p>
        </p:txBody>
      </p:sp>
      <p:sp>
        <p:nvSpPr>
          <p:cNvPr id="11267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Internet Layers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8CA6C45-3F9A-4728-9EBE-A2C20D12266F}" type="datetime1">
              <a:rPr lang="en-US"/>
              <a:pPr>
                <a:defRPr/>
              </a:pPr>
              <a:t>10/25/2010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ED5CEC-E91F-4C3F-B0DF-71ADC93D37D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Computer Networks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57200" y="1295400"/>
            <a:ext cx="1147763" cy="3662363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11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laptop"/>
          <p:cNvSpPr>
            <a:spLocks noEditPoints="1" noChangeArrowheads="1"/>
          </p:cNvSpPr>
          <p:nvPr/>
        </p:nvSpPr>
        <p:spPr bwMode="auto">
          <a:xfrm>
            <a:off x="577850" y="1508125"/>
            <a:ext cx="906463" cy="777875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chemeClr val="bg1">
              <a:lumMod val="50000"/>
              <a:lumOff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10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17611" y="2481696"/>
            <a:ext cx="1026984" cy="302054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Application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17611" y="3146215"/>
            <a:ext cx="1026984" cy="302054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Transport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17611" y="3810734"/>
            <a:ext cx="1026984" cy="302054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Network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17611" y="4475253"/>
            <a:ext cx="1026984" cy="302054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Link</a:t>
            </a:r>
          </a:p>
        </p:txBody>
      </p:sp>
      <p:cxnSp>
        <p:nvCxnSpPr>
          <p:cNvPr id="23" name="Straight Arrow Connector 22"/>
          <p:cNvCxnSpPr>
            <a:stCxn id="0" idx="2"/>
            <a:endCxn id="0" idx="0"/>
          </p:cNvCxnSpPr>
          <p:nvPr/>
        </p:nvCxnSpPr>
        <p:spPr>
          <a:xfrm rot="5400000">
            <a:off x="850107" y="3629819"/>
            <a:ext cx="361950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0" idx="2"/>
            <a:endCxn id="0" idx="0"/>
          </p:cNvCxnSpPr>
          <p:nvPr/>
        </p:nvCxnSpPr>
        <p:spPr>
          <a:xfrm rot="5400000">
            <a:off x="849313" y="4294188"/>
            <a:ext cx="363537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0" idx="2"/>
            <a:endCxn id="0" idx="0"/>
          </p:cNvCxnSpPr>
          <p:nvPr/>
        </p:nvCxnSpPr>
        <p:spPr>
          <a:xfrm rot="5400000">
            <a:off x="850107" y="2964656"/>
            <a:ext cx="361950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7539038" y="1295400"/>
            <a:ext cx="1147762" cy="3662363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110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laptop"/>
          <p:cNvSpPr>
            <a:spLocks noEditPoints="1" noChangeArrowheads="1"/>
          </p:cNvSpPr>
          <p:nvPr/>
        </p:nvSpPr>
        <p:spPr bwMode="auto">
          <a:xfrm>
            <a:off x="7659688" y="1508125"/>
            <a:ext cx="906462" cy="777875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chemeClr val="bg1">
              <a:lumMod val="50000"/>
              <a:lumOff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10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599406" y="2481696"/>
            <a:ext cx="1026984" cy="302054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Application</a:t>
            </a:r>
          </a:p>
        </p:txBody>
      </p:sp>
      <p:sp>
        <p:nvSpPr>
          <p:cNvPr id="29" name="Rectangle 28"/>
          <p:cNvSpPr/>
          <p:nvPr/>
        </p:nvSpPr>
        <p:spPr>
          <a:xfrm>
            <a:off x="7599406" y="3146215"/>
            <a:ext cx="1026984" cy="302054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Transport</a:t>
            </a:r>
          </a:p>
        </p:txBody>
      </p:sp>
      <p:sp>
        <p:nvSpPr>
          <p:cNvPr id="30" name="Rectangle 29"/>
          <p:cNvSpPr/>
          <p:nvPr/>
        </p:nvSpPr>
        <p:spPr>
          <a:xfrm>
            <a:off x="7599406" y="3810734"/>
            <a:ext cx="1026984" cy="302054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Network</a:t>
            </a:r>
          </a:p>
        </p:txBody>
      </p:sp>
      <p:sp>
        <p:nvSpPr>
          <p:cNvPr id="31" name="Rectangle 30"/>
          <p:cNvSpPr/>
          <p:nvPr/>
        </p:nvSpPr>
        <p:spPr>
          <a:xfrm>
            <a:off x="7599406" y="4475253"/>
            <a:ext cx="1026984" cy="302054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Link</a:t>
            </a:r>
          </a:p>
        </p:txBody>
      </p:sp>
      <p:cxnSp>
        <p:nvCxnSpPr>
          <p:cNvPr id="32" name="Straight Arrow Connector 31"/>
          <p:cNvCxnSpPr>
            <a:stCxn id="0" idx="2"/>
            <a:endCxn id="0" idx="0"/>
          </p:cNvCxnSpPr>
          <p:nvPr/>
        </p:nvCxnSpPr>
        <p:spPr>
          <a:xfrm rot="5400000">
            <a:off x="7931944" y="3629819"/>
            <a:ext cx="361950" cy="1588"/>
          </a:xfrm>
          <a:prstGeom prst="straightConnector1">
            <a:avLst/>
          </a:prstGeom>
          <a:ln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0" idx="2"/>
            <a:endCxn id="0" idx="0"/>
          </p:cNvCxnSpPr>
          <p:nvPr/>
        </p:nvCxnSpPr>
        <p:spPr>
          <a:xfrm rot="5400000">
            <a:off x="7931150" y="4294188"/>
            <a:ext cx="363537" cy="1588"/>
          </a:xfrm>
          <a:prstGeom prst="straightConnector1">
            <a:avLst/>
          </a:prstGeom>
          <a:ln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0" idx="2"/>
            <a:endCxn id="0" idx="0"/>
          </p:cNvCxnSpPr>
          <p:nvPr/>
        </p:nvCxnSpPr>
        <p:spPr>
          <a:xfrm rot="5400000">
            <a:off x="7931944" y="2964656"/>
            <a:ext cx="361950" cy="1588"/>
          </a:xfrm>
          <a:prstGeom prst="straightConnector1">
            <a:avLst/>
          </a:prstGeom>
          <a:ln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2817813" y="1295400"/>
            <a:ext cx="1147762" cy="3662363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110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modem"/>
          <p:cNvSpPr>
            <a:spLocks noEditPoints="1" noChangeArrowheads="1"/>
          </p:cNvSpPr>
          <p:nvPr/>
        </p:nvSpPr>
        <p:spPr bwMode="auto">
          <a:xfrm>
            <a:off x="2946400" y="1628775"/>
            <a:ext cx="898525" cy="241300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bg1">
              <a:lumMod val="50000"/>
              <a:lumOff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10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878209" y="3810734"/>
            <a:ext cx="1026984" cy="302054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Network</a:t>
            </a:r>
          </a:p>
        </p:txBody>
      </p:sp>
      <p:sp>
        <p:nvSpPr>
          <p:cNvPr id="36" name="Rectangle 35"/>
          <p:cNvSpPr/>
          <p:nvPr/>
        </p:nvSpPr>
        <p:spPr>
          <a:xfrm>
            <a:off x="2878209" y="4475253"/>
            <a:ext cx="1026984" cy="302054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Link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 rot="5400000">
            <a:off x="3362325" y="4294188"/>
            <a:ext cx="36195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>
            <a:off x="3059907" y="4293394"/>
            <a:ext cx="361950" cy="1587"/>
          </a:xfrm>
          <a:prstGeom prst="straightConnector1">
            <a:avLst/>
          </a:prstGeom>
          <a:ln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5178425" y="1295400"/>
            <a:ext cx="1147763" cy="3662363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110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modem"/>
          <p:cNvSpPr>
            <a:spLocks noEditPoints="1" noChangeArrowheads="1"/>
          </p:cNvSpPr>
          <p:nvPr/>
        </p:nvSpPr>
        <p:spPr bwMode="auto">
          <a:xfrm>
            <a:off x="5330825" y="1628775"/>
            <a:ext cx="898525" cy="241300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bg1">
              <a:lumMod val="50000"/>
              <a:lumOff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10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238807" y="3810734"/>
            <a:ext cx="1026984" cy="302054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Network</a:t>
            </a:r>
          </a:p>
        </p:txBody>
      </p:sp>
      <p:sp>
        <p:nvSpPr>
          <p:cNvPr id="40" name="Rectangle 39"/>
          <p:cNvSpPr/>
          <p:nvPr/>
        </p:nvSpPr>
        <p:spPr>
          <a:xfrm>
            <a:off x="5238807" y="4475253"/>
            <a:ext cx="1026984" cy="302054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Link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 rot="5400000">
            <a:off x="5722938" y="4294188"/>
            <a:ext cx="36195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5400000">
            <a:off x="5420519" y="4293394"/>
            <a:ext cx="361950" cy="1588"/>
          </a:xfrm>
          <a:prstGeom prst="straightConnector1">
            <a:avLst/>
          </a:prstGeom>
          <a:ln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Cloud 42"/>
          <p:cNvSpPr/>
          <p:nvPr/>
        </p:nvSpPr>
        <p:spPr>
          <a:xfrm>
            <a:off x="1524000" y="5208588"/>
            <a:ext cx="1371600" cy="604837"/>
          </a:xfrm>
          <a:prstGeom prst="cloud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Ethernet</a:t>
            </a:r>
          </a:p>
        </p:txBody>
      </p:sp>
      <p:sp>
        <p:nvSpPr>
          <p:cNvPr id="44" name="Cloud 43"/>
          <p:cNvSpPr/>
          <p:nvPr/>
        </p:nvSpPr>
        <p:spPr>
          <a:xfrm>
            <a:off x="4114800" y="5208588"/>
            <a:ext cx="1066800" cy="604837"/>
          </a:xfrm>
          <a:prstGeom prst="cloud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Fiber Optics</a:t>
            </a:r>
          </a:p>
        </p:txBody>
      </p:sp>
      <p:sp>
        <p:nvSpPr>
          <p:cNvPr id="45" name="Cloud 44"/>
          <p:cNvSpPr/>
          <p:nvPr/>
        </p:nvSpPr>
        <p:spPr>
          <a:xfrm>
            <a:off x="6621463" y="5208588"/>
            <a:ext cx="846137" cy="604837"/>
          </a:xfrm>
          <a:prstGeom prst="cloud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0" rIns="0" anchor="ctr"/>
          <a:lstStyle/>
          <a:p>
            <a:pPr algn="ctr">
              <a:defRPr/>
            </a:pP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Wi-Fi</a:t>
            </a:r>
          </a:p>
        </p:txBody>
      </p:sp>
      <p:cxnSp>
        <p:nvCxnSpPr>
          <p:cNvPr id="46" name="Shape 45"/>
          <p:cNvCxnSpPr>
            <a:stCxn id="0" idx="2"/>
            <a:endCxn id="43" idx="2"/>
          </p:cNvCxnSpPr>
          <p:nvPr/>
        </p:nvCxnSpPr>
        <p:spPr>
          <a:xfrm rot="16200000" flipH="1">
            <a:off x="913606" y="4895057"/>
            <a:ext cx="733425" cy="496888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hape 46"/>
          <p:cNvCxnSpPr>
            <a:stCxn id="43" idx="0"/>
          </p:cNvCxnSpPr>
          <p:nvPr/>
        </p:nvCxnSpPr>
        <p:spPr>
          <a:xfrm flipV="1">
            <a:off x="2894013" y="4800600"/>
            <a:ext cx="230187" cy="709613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hape 47"/>
          <p:cNvCxnSpPr>
            <a:endCxn id="44" idx="2"/>
          </p:cNvCxnSpPr>
          <p:nvPr/>
        </p:nvCxnSpPr>
        <p:spPr>
          <a:xfrm rot="16200000" flipH="1">
            <a:off x="3494881" y="4887119"/>
            <a:ext cx="709613" cy="536575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hape 48"/>
          <p:cNvCxnSpPr>
            <a:stCxn id="44" idx="0"/>
            <a:endCxn id="0" idx="2"/>
          </p:cNvCxnSpPr>
          <p:nvPr/>
        </p:nvCxnSpPr>
        <p:spPr>
          <a:xfrm flipV="1">
            <a:off x="5180013" y="4776788"/>
            <a:ext cx="571500" cy="733425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hape 49"/>
          <p:cNvCxnSpPr>
            <a:endCxn id="45" idx="2"/>
          </p:cNvCxnSpPr>
          <p:nvPr/>
        </p:nvCxnSpPr>
        <p:spPr>
          <a:xfrm rot="16200000" flipH="1">
            <a:off x="5967412" y="4852988"/>
            <a:ext cx="709613" cy="604838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hape 50"/>
          <p:cNvCxnSpPr>
            <a:stCxn id="45" idx="0"/>
            <a:endCxn id="0" idx="2"/>
          </p:cNvCxnSpPr>
          <p:nvPr/>
        </p:nvCxnSpPr>
        <p:spPr>
          <a:xfrm flipV="1">
            <a:off x="7467600" y="4776788"/>
            <a:ext cx="644525" cy="733425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4" idx="3"/>
            <a:endCxn id="10" idx="8"/>
          </p:cNvCxnSpPr>
          <p:nvPr/>
        </p:nvCxnSpPr>
        <p:spPr>
          <a:xfrm>
            <a:off x="1346200" y="1766888"/>
            <a:ext cx="1600200" cy="11112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  <a:headEnd type="none" w="med" len="med"/>
            <a:tailEnd type="arrow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13" idx="1"/>
            <a:endCxn id="15" idx="9"/>
          </p:cNvCxnSpPr>
          <p:nvPr/>
        </p:nvCxnSpPr>
        <p:spPr>
          <a:xfrm flipH="1">
            <a:off x="6229350" y="1766888"/>
            <a:ext cx="1571625" cy="11112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  <a:headEnd type="arrow" w="med" len="med"/>
            <a:tailEnd type="non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5" idx="8"/>
            <a:endCxn id="10" idx="9"/>
          </p:cNvCxnSpPr>
          <p:nvPr/>
        </p:nvCxnSpPr>
        <p:spPr>
          <a:xfrm flipH="1">
            <a:off x="3844925" y="1778000"/>
            <a:ext cx="1485900" cy="0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  <a:headEnd type="arrow" w="med" len="med"/>
            <a:tailEnd type="non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3449638" y="5943600"/>
            <a:ext cx="2189162" cy="4365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Physical Layer</a:t>
            </a:r>
          </a:p>
        </p:txBody>
      </p:sp>
      <p:cxnSp>
        <p:nvCxnSpPr>
          <p:cNvPr id="53" name="Straight Arrow Connector 52"/>
          <p:cNvCxnSpPr>
            <a:stCxn id="0" idx="3"/>
            <a:endCxn id="0" idx="1"/>
          </p:cNvCxnSpPr>
          <p:nvPr/>
        </p:nvCxnSpPr>
        <p:spPr>
          <a:xfrm>
            <a:off x="1544638" y="4625975"/>
            <a:ext cx="1333500" cy="158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0" idx="3"/>
            <a:endCxn id="0" idx="1"/>
          </p:cNvCxnSpPr>
          <p:nvPr/>
        </p:nvCxnSpPr>
        <p:spPr>
          <a:xfrm>
            <a:off x="3905250" y="4625975"/>
            <a:ext cx="1333500" cy="158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0" idx="3"/>
            <a:endCxn id="0" idx="1"/>
          </p:cNvCxnSpPr>
          <p:nvPr/>
        </p:nvCxnSpPr>
        <p:spPr>
          <a:xfrm>
            <a:off x="6265863" y="4625975"/>
            <a:ext cx="1333500" cy="158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1531938" y="3960813"/>
            <a:ext cx="1333500" cy="1587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3892550" y="3960813"/>
            <a:ext cx="1333500" cy="1587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6253163" y="3960813"/>
            <a:ext cx="1333500" cy="1587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0" idx="3"/>
            <a:endCxn id="0" idx="1"/>
          </p:cNvCxnSpPr>
          <p:nvPr/>
        </p:nvCxnSpPr>
        <p:spPr>
          <a:xfrm>
            <a:off x="1544638" y="3297238"/>
            <a:ext cx="6054725" cy="1587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0" idx="3"/>
            <a:endCxn id="0" idx="1"/>
          </p:cNvCxnSpPr>
          <p:nvPr/>
        </p:nvCxnSpPr>
        <p:spPr>
          <a:xfrm>
            <a:off x="1544638" y="2632075"/>
            <a:ext cx="6054725" cy="158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Intermediate Layers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en-US" dirty="0" smtClean="0"/>
              <a:t>Link layer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Local area network: Ethernet, </a:t>
            </a:r>
            <a:r>
              <a:rPr lang="en-US" dirty="0" err="1" smtClean="0"/>
              <a:t>WiFi</a:t>
            </a:r>
            <a:r>
              <a:rPr lang="en-US" dirty="0" smtClean="0"/>
              <a:t>, optical fiber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48-bit media access control (</a:t>
            </a:r>
            <a:r>
              <a:rPr lang="en-US" dirty="0" smtClean="0">
                <a:solidFill>
                  <a:schemeClr val="accent6"/>
                </a:solidFill>
              </a:rPr>
              <a:t>MAC</a:t>
            </a:r>
            <a:r>
              <a:rPr lang="en-US" dirty="0" smtClean="0"/>
              <a:t>) addresses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Packets called </a:t>
            </a:r>
            <a:r>
              <a:rPr lang="en-US" dirty="0" smtClean="0">
                <a:solidFill>
                  <a:schemeClr val="accent6"/>
                </a:solidFill>
              </a:rPr>
              <a:t>frames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dirty="0" smtClean="0"/>
              <a:t>Network layer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Internet-wide communication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Best efforts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32-bit internet protocol (</a:t>
            </a:r>
            <a:r>
              <a:rPr lang="en-US" dirty="0" smtClean="0">
                <a:solidFill>
                  <a:schemeClr val="accent6"/>
                </a:solidFill>
              </a:rPr>
              <a:t>IP</a:t>
            </a:r>
            <a:r>
              <a:rPr lang="en-US" dirty="0" smtClean="0"/>
              <a:t>) addresses in IPv4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128-bit IP addresses in IPv6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dirty="0" smtClean="0"/>
              <a:t>Transport layer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16-bit addresses (</a:t>
            </a:r>
            <a:r>
              <a:rPr lang="en-US" dirty="0" smtClean="0">
                <a:solidFill>
                  <a:schemeClr val="accent6"/>
                </a:solidFill>
              </a:rPr>
              <a:t>ports</a:t>
            </a:r>
            <a:r>
              <a:rPr lang="en-US" dirty="0" smtClean="0"/>
              <a:t>) for classes of applications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Connection-oriented transmission layer protocol (</a:t>
            </a:r>
            <a:r>
              <a:rPr lang="en-US" dirty="0" smtClean="0">
                <a:solidFill>
                  <a:schemeClr val="accent6"/>
                </a:solidFill>
              </a:rPr>
              <a:t>TCP</a:t>
            </a:r>
            <a:r>
              <a:rPr lang="en-US" dirty="0" smtClean="0"/>
              <a:t>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Connectionless user datagram protocol (</a:t>
            </a:r>
            <a:r>
              <a:rPr lang="en-US" dirty="0" smtClean="0">
                <a:solidFill>
                  <a:schemeClr val="accent6"/>
                </a:solidFill>
              </a:rPr>
              <a:t>UDP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E39F270-030C-48D7-AC30-09802B486F10}" type="datetime1">
              <a:rPr lang="en-US"/>
              <a:pPr>
                <a:defRPr/>
              </a:pPr>
              <a:t>10/25/2010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Computer Networks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5E72B5-D022-47BA-93A6-06E6EE952CF0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609600" y="5334000"/>
            <a:ext cx="5486400" cy="91440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524000" y="4038600"/>
            <a:ext cx="3657600" cy="914400"/>
          </a:xfrm>
          <a:prstGeom prst="rect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331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Internet Packet Encapsulation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8CA6C45-3F9A-4728-9EBE-A2C20D12266F}" type="datetime1">
              <a:rPr lang="en-US"/>
              <a:pPr>
                <a:defRPr/>
              </a:pPr>
              <a:t>10/25/2010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Computer Networks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9ED87D-FA06-465B-BAAE-8DD14EA6518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438400" y="2590800"/>
            <a:ext cx="2743200" cy="91440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352800" y="1219200"/>
            <a:ext cx="1828800" cy="91440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Application Packet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352800" y="2590800"/>
            <a:ext cx="1828800" cy="91440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TCP Data</a:t>
            </a:r>
          </a:p>
        </p:txBody>
      </p:sp>
      <p:sp>
        <p:nvSpPr>
          <p:cNvPr id="13323" name="TextBox 16"/>
          <p:cNvSpPr txBox="1">
            <a:spLocks noChangeArrowheads="1"/>
          </p:cNvSpPr>
          <p:nvPr/>
        </p:nvSpPr>
        <p:spPr bwMode="auto">
          <a:xfrm>
            <a:off x="2397125" y="2687638"/>
            <a:ext cx="1025525" cy="66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>
                <a:cs typeface="Arial" charset="0"/>
              </a:rPr>
              <a:t>TCP</a:t>
            </a:r>
          </a:p>
          <a:p>
            <a:pPr algn="ctr"/>
            <a:r>
              <a:rPr lang="en-US" sz="2000">
                <a:cs typeface="Arial" charset="0"/>
              </a:rPr>
              <a:t>Header</a:t>
            </a:r>
          </a:p>
        </p:txBody>
      </p:sp>
      <p:sp>
        <p:nvSpPr>
          <p:cNvPr id="13324" name="TextBox 17"/>
          <p:cNvSpPr txBox="1">
            <a:spLocks noChangeArrowheads="1"/>
          </p:cNvSpPr>
          <p:nvPr/>
        </p:nvSpPr>
        <p:spPr bwMode="auto">
          <a:xfrm>
            <a:off x="1479550" y="4152900"/>
            <a:ext cx="1025525" cy="66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>
                <a:cs typeface="Arial" charset="0"/>
              </a:rPr>
              <a:t>IP</a:t>
            </a:r>
          </a:p>
          <a:p>
            <a:pPr algn="ctr"/>
            <a:r>
              <a:rPr lang="en-US" sz="2000">
                <a:cs typeface="Arial" charset="0"/>
              </a:rPr>
              <a:t>Header</a:t>
            </a:r>
          </a:p>
        </p:txBody>
      </p:sp>
      <p:sp>
        <p:nvSpPr>
          <p:cNvPr id="13325" name="TextBox 19"/>
          <p:cNvSpPr txBox="1">
            <a:spLocks noChangeArrowheads="1"/>
          </p:cNvSpPr>
          <p:nvPr/>
        </p:nvSpPr>
        <p:spPr bwMode="auto">
          <a:xfrm>
            <a:off x="533400" y="5486400"/>
            <a:ext cx="1025525" cy="66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>
                <a:cs typeface="Arial" charset="0"/>
              </a:rPr>
              <a:t>Frame</a:t>
            </a:r>
          </a:p>
          <a:p>
            <a:pPr algn="ctr"/>
            <a:r>
              <a:rPr lang="en-US" sz="2000">
                <a:cs typeface="Arial" charset="0"/>
              </a:rPr>
              <a:t>Header</a:t>
            </a:r>
          </a:p>
        </p:txBody>
      </p:sp>
      <p:sp>
        <p:nvSpPr>
          <p:cNvPr id="13326" name="TextBox 20"/>
          <p:cNvSpPr txBox="1">
            <a:spLocks noChangeArrowheads="1"/>
          </p:cNvSpPr>
          <p:nvPr/>
        </p:nvSpPr>
        <p:spPr bwMode="auto">
          <a:xfrm>
            <a:off x="5156200" y="5486400"/>
            <a:ext cx="925513" cy="66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>
                <a:cs typeface="Arial" charset="0"/>
              </a:rPr>
              <a:t>Frame</a:t>
            </a:r>
          </a:p>
          <a:p>
            <a:pPr algn="ctr"/>
            <a:r>
              <a:rPr lang="en-US" sz="2000">
                <a:cs typeface="Arial" charset="0"/>
              </a:rPr>
              <a:t>Footer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352800" y="2590800"/>
            <a:ext cx="1828800" cy="914400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438400" y="2590800"/>
            <a:ext cx="27432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524000" y="5334000"/>
            <a:ext cx="3657600" cy="91440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 rot="5400000">
            <a:off x="3124200" y="2362200"/>
            <a:ext cx="457200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>
            <a:off x="4953000" y="2362200"/>
            <a:ext cx="457200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4914900" y="3771900"/>
            <a:ext cx="533400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>
            <a:off x="2171700" y="3771900"/>
            <a:ext cx="533400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4953000" y="5181600"/>
            <a:ext cx="457200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1295400" y="5105400"/>
            <a:ext cx="457200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36" name="TextBox 34"/>
          <p:cNvSpPr txBox="1">
            <a:spLocks noChangeArrowheads="1"/>
          </p:cNvSpPr>
          <p:nvPr/>
        </p:nvSpPr>
        <p:spPr bwMode="auto">
          <a:xfrm>
            <a:off x="6340475" y="5562600"/>
            <a:ext cx="184626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tx1"/>
                </a:solidFill>
                <a:cs typeface="Arial" charset="0"/>
              </a:rPr>
              <a:t>Link Layer</a:t>
            </a:r>
          </a:p>
        </p:txBody>
      </p:sp>
      <p:sp>
        <p:nvSpPr>
          <p:cNvPr id="13337" name="TextBox 35"/>
          <p:cNvSpPr txBox="1">
            <a:spLocks noChangeArrowheads="1"/>
          </p:cNvSpPr>
          <p:nvPr/>
        </p:nvSpPr>
        <p:spPr bwMode="auto">
          <a:xfrm>
            <a:off x="6011863" y="4267200"/>
            <a:ext cx="250348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tx1"/>
                </a:solidFill>
                <a:cs typeface="Arial" charset="0"/>
              </a:rPr>
              <a:t>Network Layer</a:t>
            </a:r>
          </a:p>
        </p:txBody>
      </p:sp>
      <p:sp>
        <p:nvSpPr>
          <p:cNvPr id="13338" name="TextBox 36"/>
          <p:cNvSpPr txBox="1">
            <a:spLocks noChangeArrowheads="1"/>
          </p:cNvSpPr>
          <p:nvPr/>
        </p:nvSpPr>
        <p:spPr bwMode="auto">
          <a:xfrm>
            <a:off x="5907088" y="2895600"/>
            <a:ext cx="27130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tx1"/>
                </a:solidFill>
                <a:cs typeface="Arial" charset="0"/>
              </a:rPr>
              <a:t>Transport Layer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322638" y="4065588"/>
            <a:ext cx="1828800" cy="83820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454275" y="4065588"/>
            <a:ext cx="854075" cy="838200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3341" name="TextBox 40"/>
          <p:cNvSpPr txBox="1">
            <a:spLocks noChangeArrowheads="1"/>
          </p:cNvSpPr>
          <p:nvPr/>
        </p:nvSpPr>
        <p:spPr bwMode="auto">
          <a:xfrm>
            <a:off x="2514600" y="4249738"/>
            <a:ext cx="2438400" cy="55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>
                <a:cs typeface="Arial" charset="0"/>
              </a:rPr>
              <a:t>IP Data</a:t>
            </a:r>
          </a:p>
        </p:txBody>
      </p:sp>
      <p:sp>
        <p:nvSpPr>
          <p:cNvPr id="42" name="Rectangle 41"/>
          <p:cNvSpPr/>
          <p:nvPr/>
        </p:nvSpPr>
        <p:spPr>
          <a:xfrm>
            <a:off x="1539875" y="5349875"/>
            <a:ext cx="3657600" cy="914400"/>
          </a:xfrm>
          <a:prstGeom prst="rect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338513" y="5387975"/>
            <a:ext cx="1828800" cy="838200"/>
          </a:xfrm>
          <a:prstGeom prst="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2470150" y="5387975"/>
            <a:ext cx="852488" cy="838200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3345" name="TextBox 21"/>
          <p:cNvSpPr txBox="1">
            <a:spLocks noChangeArrowheads="1"/>
          </p:cNvSpPr>
          <p:nvPr/>
        </p:nvSpPr>
        <p:spPr bwMode="auto">
          <a:xfrm>
            <a:off x="1828800" y="5410200"/>
            <a:ext cx="316547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>
                <a:cs typeface="Arial" charset="0"/>
              </a:rPr>
              <a:t>Frame Data</a:t>
            </a:r>
          </a:p>
        </p:txBody>
      </p:sp>
      <p:sp>
        <p:nvSpPr>
          <p:cNvPr id="13346" name="TextBox 45"/>
          <p:cNvSpPr txBox="1">
            <a:spLocks noChangeArrowheads="1"/>
          </p:cNvSpPr>
          <p:nvPr/>
        </p:nvSpPr>
        <p:spPr bwMode="auto">
          <a:xfrm>
            <a:off x="5791200" y="1447800"/>
            <a:ext cx="29448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tx1"/>
                </a:solidFill>
                <a:cs typeface="Arial" charset="0"/>
              </a:rPr>
              <a:t>Application Layer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Internet Packet Encapsulation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E39F270-030C-48D7-AC30-09802B486F10}" type="datetime1">
              <a:rPr lang="en-US"/>
              <a:pPr>
                <a:defRPr/>
              </a:pPr>
              <a:t>10/25/2010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8A42A-5813-4384-8B9A-E00991F0C22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Computer Networks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447800" y="1371600"/>
            <a:ext cx="6400800" cy="2362200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dirty="0"/>
              <a:t>Data link frame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981200" y="1828800"/>
            <a:ext cx="5486400" cy="1752600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dirty="0"/>
              <a:t>IP packet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2514600" y="2286000"/>
            <a:ext cx="4572000" cy="1143000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dirty="0"/>
              <a:t>TCP or UDP packet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971800" y="2819400"/>
            <a:ext cx="3733800" cy="457200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dirty="0"/>
              <a:t>Application packet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447800" y="4038600"/>
            <a:ext cx="6400800" cy="2362200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/>
          <a:lstStyle/>
          <a:p>
            <a:pPr algn="r">
              <a:defRPr/>
            </a:pPr>
            <a:r>
              <a:rPr lang="en-US" dirty="0"/>
              <a:t>Data link header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1943100" y="4038600"/>
            <a:ext cx="5410200" cy="2362200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vert270"/>
          <a:lstStyle/>
          <a:p>
            <a:pPr algn="r">
              <a:defRPr/>
            </a:pPr>
            <a:r>
              <a:rPr lang="en-US" dirty="0"/>
              <a:t>IP header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438400" y="4038600"/>
            <a:ext cx="4876800" cy="2362200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/>
          <a:lstStyle/>
          <a:p>
            <a:pPr algn="r">
              <a:defRPr/>
            </a:pPr>
            <a:r>
              <a:rPr lang="en-US" dirty="0"/>
              <a:t>TCP or UDP header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895600" y="4038600"/>
            <a:ext cx="4495800" cy="2362200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vert270"/>
          <a:lstStyle/>
          <a:p>
            <a:pPr algn="r">
              <a:defRPr/>
            </a:pPr>
            <a:r>
              <a:rPr lang="en-US" dirty="0"/>
              <a:t>Application packet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91400" y="4038600"/>
            <a:ext cx="461665" cy="2362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vert270">
            <a:spAutoFit/>
          </a:bodyPr>
          <a:lstStyle/>
          <a:p>
            <a:pPr algn="r">
              <a:defRPr/>
            </a:pPr>
            <a:r>
              <a:rPr lang="en-US" dirty="0"/>
              <a:t>Data link footer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/>
        <p:txBody>
          <a:bodyPr rIns="129200"/>
          <a:lstStyle/>
          <a:p>
            <a:pPr eaLnBrk="1" hangingPunct="1"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</a:pPr>
            <a:r>
              <a:rPr lang="en-US" smtClean="0"/>
              <a:t>The OSI Model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3733800" cy="5029200"/>
          </a:xfrm>
        </p:spPr>
        <p:txBody>
          <a:bodyPr rIns="129200"/>
          <a:lstStyle/>
          <a:p>
            <a:pPr eaLnBrk="1" hangingPunct="1">
              <a:spcBef>
                <a:spcPct val="0"/>
              </a:spcBef>
              <a:tabLst>
                <a:tab pos="774700" algn="l"/>
                <a:tab pos="1689100" algn="l"/>
                <a:tab pos="2603500" algn="l"/>
                <a:tab pos="3517900" algn="l"/>
                <a:tab pos="4432300" algn="l"/>
                <a:tab pos="5346700" algn="l"/>
                <a:tab pos="6261100" algn="l"/>
                <a:tab pos="7175500" algn="l"/>
                <a:tab pos="8089900" algn="l"/>
                <a:tab pos="9004300" algn="l"/>
                <a:tab pos="9918700" algn="l"/>
              </a:tabLst>
            </a:pPr>
            <a:r>
              <a:rPr lang="en-US" sz="2400" smtClean="0"/>
              <a:t>The OSI (Open System Interconnect) Reference Model is a network model consisting of seven layers</a:t>
            </a:r>
          </a:p>
          <a:p>
            <a:pPr eaLnBrk="1" hangingPunct="1">
              <a:spcBef>
                <a:spcPts val="500"/>
              </a:spcBef>
              <a:tabLst>
                <a:tab pos="774700" algn="l"/>
                <a:tab pos="1689100" algn="l"/>
                <a:tab pos="2603500" algn="l"/>
                <a:tab pos="3517900" algn="l"/>
                <a:tab pos="4432300" algn="l"/>
                <a:tab pos="5346700" algn="l"/>
                <a:tab pos="6261100" algn="l"/>
                <a:tab pos="7175500" algn="l"/>
                <a:tab pos="8089900" algn="l"/>
                <a:tab pos="9004300" algn="l"/>
                <a:tab pos="9918700" algn="l"/>
              </a:tabLst>
            </a:pPr>
            <a:r>
              <a:rPr lang="en-US" sz="2400" smtClean="0"/>
              <a:t>Created in 1983, OSI is promoted by the International Standard Organization (ISO)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AE87C97-0D4E-41D3-A151-B2AD8B7AD2CA}" type="datetime1">
              <a:rPr lang="en-US"/>
              <a:pPr>
                <a:defRPr/>
              </a:pPr>
              <a:t>10/25/2010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Computer Networks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490EA8-E53F-4569-B69E-C2011D89DE7C}" type="slidenum">
              <a:rPr lang="en-US"/>
              <a:pPr>
                <a:defRPr/>
              </a:pPr>
              <a:t>14</a:t>
            </a:fld>
            <a:endParaRPr lang="en-US"/>
          </a:p>
        </p:txBody>
      </p:sp>
      <p:pic>
        <p:nvPicPr>
          <p:cNvPr id="15367" name="Picture 2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1257300"/>
            <a:ext cx="4775200" cy="521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type="title"/>
          </p:nvPr>
        </p:nvSpPr>
        <p:spPr/>
        <p:txBody>
          <a:bodyPr rIns="129200"/>
          <a:lstStyle/>
          <a:p>
            <a:pPr eaLnBrk="1" hangingPunct="1"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</a:pPr>
            <a:r>
              <a:rPr lang="en-US" smtClean="0"/>
              <a:t>Network Interfaces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 rIns="129200"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spcBef>
                <a:spcPct val="0"/>
              </a:spcBef>
              <a:tabLst>
                <a:tab pos="292100" algn="l"/>
                <a:tab pos="762000" algn="l"/>
                <a:tab pos="1206500" algn="l"/>
                <a:tab pos="1676400" algn="l"/>
                <a:tab pos="2120900" algn="l"/>
                <a:tab pos="2590800" algn="l"/>
                <a:tab pos="3035300" algn="l"/>
                <a:tab pos="3505200" algn="l"/>
                <a:tab pos="3949700" algn="l"/>
                <a:tab pos="4419600" algn="l"/>
                <a:tab pos="4864100" algn="l"/>
                <a:tab pos="5334000" algn="l"/>
                <a:tab pos="5778500" algn="l"/>
                <a:tab pos="6248400" algn="l"/>
                <a:tab pos="6692900" algn="l"/>
                <a:tab pos="7162800" algn="l"/>
                <a:tab pos="7607300" algn="l"/>
                <a:tab pos="8077200" algn="l"/>
                <a:tab pos="8521700" algn="l"/>
                <a:tab pos="8991600" algn="l"/>
                <a:tab pos="9436100" algn="l"/>
                <a:tab pos="9448800" algn="l"/>
                <a:tab pos="9906000" algn="l"/>
              </a:tabLst>
              <a:defRPr/>
            </a:pPr>
            <a:r>
              <a:rPr lang="en-US" dirty="0" smtClean="0"/>
              <a:t>Network interface: device connecting a computer to a network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tabLst>
                <a:tab pos="292100" algn="l"/>
                <a:tab pos="762000" algn="l"/>
                <a:tab pos="1206500" algn="l"/>
                <a:tab pos="1676400" algn="l"/>
                <a:tab pos="2120900" algn="l"/>
                <a:tab pos="2590800" algn="l"/>
                <a:tab pos="3035300" algn="l"/>
                <a:tab pos="3505200" algn="l"/>
                <a:tab pos="3949700" algn="l"/>
                <a:tab pos="4419600" algn="l"/>
                <a:tab pos="4864100" algn="l"/>
                <a:tab pos="5334000" algn="l"/>
                <a:tab pos="5778500" algn="l"/>
                <a:tab pos="6248400" algn="l"/>
                <a:tab pos="6692900" algn="l"/>
                <a:tab pos="7162800" algn="l"/>
                <a:tab pos="7607300" algn="l"/>
                <a:tab pos="8077200" algn="l"/>
                <a:tab pos="8521700" algn="l"/>
                <a:tab pos="8991600" algn="l"/>
                <a:tab pos="9436100" algn="l"/>
                <a:tab pos="9448800" algn="l"/>
                <a:tab pos="9906000" algn="l"/>
              </a:tabLst>
              <a:defRPr/>
            </a:pPr>
            <a:r>
              <a:rPr lang="en-US" dirty="0" smtClean="0"/>
              <a:t>Ethernet card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tabLst>
                <a:tab pos="292100" algn="l"/>
                <a:tab pos="762000" algn="l"/>
                <a:tab pos="1206500" algn="l"/>
                <a:tab pos="1676400" algn="l"/>
                <a:tab pos="2120900" algn="l"/>
                <a:tab pos="2590800" algn="l"/>
                <a:tab pos="3035300" algn="l"/>
                <a:tab pos="3505200" algn="l"/>
                <a:tab pos="3949700" algn="l"/>
                <a:tab pos="4419600" algn="l"/>
                <a:tab pos="4864100" algn="l"/>
                <a:tab pos="5334000" algn="l"/>
                <a:tab pos="5778500" algn="l"/>
                <a:tab pos="6248400" algn="l"/>
                <a:tab pos="6692900" algn="l"/>
                <a:tab pos="7162800" algn="l"/>
                <a:tab pos="7607300" algn="l"/>
                <a:tab pos="8077200" algn="l"/>
                <a:tab pos="8521700" algn="l"/>
                <a:tab pos="8991600" algn="l"/>
                <a:tab pos="9436100" algn="l"/>
                <a:tab pos="9448800" algn="l"/>
                <a:tab pos="9906000" algn="l"/>
              </a:tabLst>
              <a:defRPr/>
            </a:pPr>
            <a:r>
              <a:rPr lang="en-US" dirty="0" err="1" smtClean="0"/>
              <a:t>WiFi</a:t>
            </a:r>
            <a:r>
              <a:rPr lang="en-US" dirty="0" smtClean="0"/>
              <a:t> adapter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tabLst>
                <a:tab pos="292100" algn="l"/>
                <a:tab pos="762000" algn="l"/>
                <a:tab pos="1206500" algn="l"/>
                <a:tab pos="1676400" algn="l"/>
                <a:tab pos="2120900" algn="l"/>
                <a:tab pos="2590800" algn="l"/>
                <a:tab pos="3035300" algn="l"/>
                <a:tab pos="3505200" algn="l"/>
                <a:tab pos="3949700" algn="l"/>
                <a:tab pos="4419600" algn="l"/>
                <a:tab pos="4864100" algn="l"/>
                <a:tab pos="5334000" algn="l"/>
                <a:tab pos="5778500" algn="l"/>
                <a:tab pos="6248400" algn="l"/>
                <a:tab pos="6692900" algn="l"/>
                <a:tab pos="7162800" algn="l"/>
                <a:tab pos="7607300" algn="l"/>
                <a:tab pos="8077200" algn="l"/>
                <a:tab pos="8521700" algn="l"/>
                <a:tab pos="8991600" algn="l"/>
                <a:tab pos="9436100" algn="l"/>
                <a:tab pos="9448800" algn="l"/>
                <a:tab pos="9906000" algn="l"/>
              </a:tabLst>
              <a:defRPr/>
            </a:pPr>
            <a:r>
              <a:rPr lang="en-US" dirty="0" smtClean="0"/>
              <a:t>A computer may have multiple network interfaces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tabLst>
                <a:tab pos="292100" algn="l"/>
                <a:tab pos="762000" algn="l"/>
                <a:tab pos="1206500" algn="l"/>
                <a:tab pos="1676400" algn="l"/>
                <a:tab pos="2120900" algn="l"/>
                <a:tab pos="2590800" algn="l"/>
                <a:tab pos="3035300" algn="l"/>
                <a:tab pos="3505200" algn="l"/>
                <a:tab pos="3949700" algn="l"/>
                <a:tab pos="4419600" algn="l"/>
                <a:tab pos="4864100" algn="l"/>
                <a:tab pos="5334000" algn="l"/>
                <a:tab pos="5778500" algn="l"/>
                <a:tab pos="6248400" algn="l"/>
                <a:tab pos="6692900" algn="l"/>
                <a:tab pos="7162800" algn="l"/>
                <a:tab pos="7607300" algn="l"/>
                <a:tab pos="8077200" algn="l"/>
                <a:tab pos="8521700" algn="l"/>
                <a:tab pos="8991600" algn="l"/>
                <a:tab pos="9436100" algn="l"/>
                <a:tab pos="9448800" algn="l"/>
                <a:tab pos="9906000" algn="l"/>
              </a:tabLst>
              <a:defRPr/>
            </a:pPr>
            <a:r>
              <a:rPr lang="en-US" dirty="0" smtClean="0"/>
              <a:t>Packets transmitted between network interfaces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tabLst>
                <a:tab pos="292100" algn="l"/>
                <a:tab pos="762000" algn="l"/>
                <a:tab pos="1206500" algn="l"/>
                <a:tab pos="1676400" algn="l"/>
                <a:tab pos="2120900" algn="l"/>
                <a:tab pos="2590800" algn="l"/>
                <a:tab pos="3035300" algn="l"/>
                <a:tab pos="3505200" algn="l"/>
                <a:tab pos="3949700" algn="l"/>
                <a:tab pos="4419600" algn="l"/>
                <a:tab pos="4864100" algn="l"/>
                <a:tab pos="5334000" algn="l"/>
                <a:tab pos="5778500" algn="l"/>
                <a:tab pos="6248400" algn="l"/>
                <a:tab pos="6692900" algn="l"/>
                <a:tab pos="7162800" algn="l"/>
                <a:tab pos="7607300" algn="l"/>
                <a:tab pos="8077200" algn="l"/>
                <a:tab pos="8521700" algn="l"/>
                <a:tab pos="8991600" algn="l"/>
                <a:tab pos="9436100" algn="l"/>
                <a:tab pos="9448800" algn="l"/>
                <a:tab pos="9906000" algn="l"/>
              </a:tabLst>
              <a:defRPr/>
            </a:pPr>
            <a:r>
              <a:rPr lang="en-US" dirty="0" smtClean="0"/>
              <a:t>Most local area networks, (including Ethernet and </a:t>
            </a:r>
            <a:r>
              <a:rPr lang="en-US" dirty="0" err="1" smtClean="0"/>
              <a:t>WiFi</a:t>
            </a:r>
            <a:r>
              <a:rPr lang="en-US" dirty="0" smtClean="0"/>
              <a:t>) broadcast frames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tabLst>
                <a:tab pos="292100" algn="l"/>
                <a:tab pos="762000" algn="l"/>
                <a:tab pos="1206500" algn="l"/>
                <a:tab pos="1676400" algn="l"/>
                <a:tab pos="2120900" algn="l"/>
                <a:tab pos="2590800" algn="l"/>
                <a:tab pos="3035300" algn="l"/>
                <a:tab pos="3505200" algn="l"/>
                <a:tab pos="3949700" algn="l"/>
                <a:tab pos="4419600" algn="l"/>
                <a:tab pos="4864100" algn="l"/>
                <a:tab pos="5334000" algn="l"/>
                <a:tab pos="5778500" algn="l"/>
                <a:tab pos="6248400" algn="l"/>
                <a:tab pos="6692900" algn="l"/>
                <a:tab pos="7162800" algn="l"/>
                <a:tab pos="7607300" algn="l"/>
                <a:tab pos="8077200" algn="l"/>
                <a:tab pos="8521700" algn="l"/>
                <a:tab pos="8991600" algn="l"/>
                <a:tab pos="9436100" algn="l"/>
                <a:tab pos="9448800" algn="l"/>
                <a:tab pos="9906000" algn="l"/>
              </a:tabLst>
              <a:defRPr/>
            </a:pPr>
            <a:r>
              <a:rPr lang="en-US" dirty="0" smtClean="0"/>
              <a:t>In regular mode, each network interface gets the frames intended for it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tabLst>
                <a:tab pos="292100" algn="l"/>
                <a:tab pos="762000" algn="l"/>
                <a:tab pos="1206500" algn="l"/>
                <a:tab pos="1676400" algn="l"/>
                <a:tab pos="2120900" algn="l"/>
                <a:tab pos="2590800" algn="l"/>
                <a:tab pos="3035300" algn="l"/>
                <a:tab pos="3505200" algn="l"/>
                <a:tab pos="3949700" algn="l"/>
                <a:tab pos="4419600" algn="l"/>
                <a:tab pos="4864100" algn="l"/>
                <a:tab pos="5334000" algn="l"/>
                <a:tab pos="5778500" algn="l"/>
                <a:tab pos="6248400" algn="l"/>
                <a:tab pos="6692900" algn="l"/>
                <a:tab pos="7162800" algn="l"/>
                <a:tab pos="7607300" algn="l"/>
                <a:tab pos="8077200" algn="l"/>
                <a:tab pos="8521700" algn="l"/>
                <a:tab pos="8991600" algn="l"/>
                <a:tab pos="9436100" algn="l"/>
                <a:tab pos="9448800" algn="l"/>
                <a:tab pos="9906000" algn="l"/>
              </a:tabLst>
              <a:defRPr/>
            </a:pPr>
            <a:r>
              <a:rPr lang="en-US" dirty="0" smtClean="0"/>
              <a:t>Traffic sniffing can be accomplished by configuring the network interface to read all frames (</a:t>
            </a:r>
            <a:r>
              <a:rPr lang="en-US" dirty="0" smtClean="0">
                <a:solidFill>
                  <a:schemeClr val="accent6"/>
                </a:solidFill>
              </a:rPr>
              <a:t>promiscuous mode</a:t>
            </a:r>
            <a:r>
              <a:rPr lang="en-US" dirty="0" smtClean="0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A4C42EF-30BA-4928-94EF-AA335684E5A2}" type="datetime1">
              <a:rPr lang="en-US"/>
              <a:pPr>
                <a:defRPr/>
              </a:pPr>
              <a:t>10/25/2010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Computer Networks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49520-1EBD-45AD-9F31-A73AF152F8A2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title"/>
          </p:nvPr>
        </p:nvSpPr>
        <p:spPr/>
        <p:txBody>
          <a:bodyPr rIns="129200"/>
          <a:lstStyle/>
          <a:p>
            <a:pPr eaLnBrk="1" hangingPunct="1"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</a:pPr>
            <a:r>
              <a:rPr lang="en-US" smtClean="0"/>
              <a:t>MAC Addresses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idx="1"/>
          </p:nvPr>
        </p:nvSpPr>
        <p:spPr/>
        <p:txBody>
          <a:bodyPr rIns="129200">
            <a:normAutofit fontScale="92500" lnSpcReduction="20000"/>
          </a:bodyPr>
          <a:lstStyle/>
          <a:p>
            <a:pPr eaLnBrk="1" hangingPunct="1">
              <a:lnSpc>
                <a:spcPct val="110000"/>
              </a:lnSpc>
              <a:spcBef>
                <a:spcPct val="0"/>
              </a:spcBef>
              <a:tabLst>
                <a:tab pos="774700" algn="l"/>
                <a:tab pos="1689100" algn="l"/>
                <a:tab pos="2603500" algn="l"/>
                <a:tab pos="3517900" algn="l"/>
                <a:tab pos="4432300" algn="l"/>
                <a:tab pos="5346700" algn="l"/>
                <a:tab pos="6261100" algn="l"/>
                <a:tab pos="7175500" algn="l"/>
                <a:tab pos="8089900" algn="l"/>
                <a:tab pos="9004300" algn="l"/>
                <a:tab pos="9918700" algn="l"/>
              </a:tabLst>
              <a:defRPr/>
            </a:pPr>
            <a:r>
              <a:rPr lang="en-US" sz="2500" dirty="0" smtClean="0"/>
              <a:t>Most network interfaces come with a predefined MAC address </a:t>
            </a:r>
          </a:p>
          <a:p>
            <a:pPr eaLnBrk="1" hangingPunct="1">
              <a:lnSpc>
                <a:spcPct val="110000"/>
              </a:lnSpc>
              <a:spcBef>
                <a:spcPts val="500"/>
              </a:spcBef>
              <a:tabLst>
                <a:tab pos="774700" algn="l"/>
                <a:tab pos="1689100" algn="l"/>
                <a:tab pos="2603500" algn="l"/>
                <a:tab pos="3517900" algn="l"/>
                <a:tab pos="4432300" algn="l"/>
                <a:tab pos="5346700" algn="l"/>
                <a:tab pos="6261100" algn="l"/>
                <a:tab pos="7175500" algn="l"/>
                <a:tab pos="8089900" algn="l"/>
                <a:tab pos="9004300" algn="l"/>
                <a:tab pos="9918700" algn="l"/>
              </a:tabLst>
              <a:defRPr/>
            </a:pPr>
            <a:r>
              <a:rPr lang="en-US" sz="2500" dirty="0" smtClean="0"/>
              <a:t>A MAC address is a 48-bit number usually represented in hex</a:t>
            </a:r>
          </a:p>
          <a:p>
            <a:pPr lvl="1" eaLnBrk="1" hangingPunct="1">
              <a:lnSpc>
                <a:spcPct val="110000"/>
              </a:lnSpc>
              <a:spcBef>
                <a:spcPts val="500"/>
              </a:spcBef>
              <a:tabLst>
                <a:tab pos="774700" algn="l"/>
                <a:tab pos="1689100" algn="l"/>
                <a:tab pos="2603500" algn="l"/>
                <a:tab pos="3517900" algn="l"/>
                <a:tab pos="4432300" algn="l"/>
                <a:tab pos="5346700" algn="l"/>
                <a:tab pos="6261100" algn="l"/>
                <a:tab pos="7175500" algn="l"/>
                <a:tab pos="8089900" algn="l"/>
                <a:tab pos="9004300" algn="l"/>
                <a:tab pos="9918700" algn="l"/>
              </a:tabLst>
              <a:defRPr/>
            </a:pPr>
            <a:r>
              <a:rPr lang="en-US" sz="2100" dirty="0" smtClean="0"/>
              <a:t>E.g., 00-1A-92-D4-BF-86</a:t>
            </a:r>
          </a:p>
          <a:p>
            <a:pPr eaLnBrk="1" hangingPunct="1">
              <a:lnSpc>
                <a:spcPct val="110000"/>
              </a:lnSpc>
              <a:spcBef>
                <a:spcPts val="500"/>
              </a:spcBef>
              <a:tabLst>
                <a:tab pos="774700" algn="l"/>
                <a:tab pos="1689100" algn="l"/>
                <a:tab pos="2603500" algn="l"/>
                <a:tab pos="3517900" algn="l"/>
                <a:tab pos="4432300" algn="l"/>
                <a:tab pos="5346700" algn="l"/>
                <a:tab pos="6261100" algn="l"/>
                <a:tab pos="7175500" algn="l"/>
                <a:tab pos="8089900" algn="l"/>
                <a:tab pos="9004300" algn="l"/>
                <a:tab pos="9918700" algn="l"/>
              </a:tabLst>
              <a:defRPr/>
            </a:pPr>
            <a:r>
              <a:rPr lang="en-US" sz="2500" dirty="0" smtClean="0"/>
              <a:t>The first three octets of any MAC address are IEEE-assigned Organizationally Unique Identifiers</a:t>
            </a:r>
          </a:p>
          <a:p>
            <a:pPr lvl="1" eaLnBrk="1" hangingPunct="1">
              <a:lnSpc>
                <a:spcPct val="110000"/>
              </a:lnSpc>
              <a:spcBef>
                <a:spcPts val="500"/>
              </a:spcBef>
              <a:tabLst>
                <a:tab pos="774700" algn="l"/>
                <a:tab pos="1689100" algn="l"/>
                <a:tab pos="2603500" algn="l"/>
                <a:tab pos="3517900" algn="l"/>
                <a:tab pos="4432300" algn="l"/>
                <a:tab pos="5346700" algn="l"/>
                <a:tab pos="6261100" algn="l"/>
                <a:tab pos="7175500" algn="l"/>
                <a:tab pos="8089900" algn="l"/>
                <a:tab pos="9004300" algn="l"/>
                <a:tab pos="9918700" algn="l"/>
              </a:tabLst>
              <a:defRPr/>
            </a:pPr>
            <a:r>
              <a:rPr lang="en-US" sz="2100" dirty="0" smtClean="0"/>
              <a:t>E.g., Cisco 00-1A-A1, D-Link 00-1B-11, </a:t>
            </a:r>
            <a:r>
              <a:rPr lang="en-US" sz="2100" dirty="0" err="1" smtClean="0"/>
              <a:t>ASUSTek</a:t>
            </a:r>
            <a:r>
              <a:rPr lang="en-US" sz="2100" dirty="0" smtClean="0"/>
              <a:t> 00-1A-92</a:t>
            </a:r>
          </a:p>
          <a:p>
            <a:pPr eaLnBrk="1" hangingPunct="1">
              <a:lnSpc>
                <a:spcPct val="110000"/>
              </a:lnSpc>
              <a:spcBef>
                <a:spcPts val="500"/>
              </a:spcBef>
              <a:tabLst>
                <a:tab pos="774700" algn="l"/>
                <a:tab pos="1689100" algn="l"/>
                <a:tab pos="2603500" algn="l"/>
                <a:tab pos="3517900" algn="l"/>
                <a:tab pos="4432300" algn="l"/>
                <a:tab pos="5346700" algn="l"/>
                <a:tab pos="6261100" algn="l"/>
                <a:tab pos="7175500" algn="l"/>
                <a:tab pos="8089900" algn="l"/>
                <a:tab pos="9004300" algn="l"/>
                <a:tab pos="9918700" algn="l"/>
              </a:tabLst>
              <a:defRPr/>
            </a:pPr>
            <a:r>
              <a:rPr lang="en-US" sz="2500" dirty="0" smtClean="0"/>
              <a:t>The next three can be assigned by organizations as they please, with uniqueness being the only constraint</a:t>
            </a:r>
          </a:p>
          <a:p>
            <a:pPr eaLnBrk="1" hangingPunct="1">
              <a:lnSpc>
                <a:spcPct val="110000"/>
              </a:lnSpc>
              <a:spcBef>
                <a:spcPts val="500"/>
              </a:spcBef>
              <a:tabLst>
                <a:tab pos="774700" algn="l"/>
                <a:tab pos="1689100" algn="l"/>
                <a:tab pos="2603500" algn="l"/>
                <a:tab pos="3517900" algn="l"/>
                <a:tab pos="4432300" algn="l"/>
                <a:tab pos="5346700" algn="l"/>
                <a:tab pos="6261100" algn="l"/>
                <a:tab pos="7175500" algn="l"/>
                <a:tab pos="8089900" algn="l"/>
                <a:tab pos="9004300" algn="l"/>
                <a:tab pos="9918700" algn="l"/>
              </a:tabLst>
              <a:defRPr/>
            </a:pPr>
            <a:r>
              <a:rPr lang="en-US" sz="2500" dirty="0" smtClean="0"/>
              <a:t>Organizations can utilize MAC addresses to identify computers on their network</a:t>
            </a:r>
          </a:p>
          <a:p>
            <a:pPr eaLnBrk="1" hangingPunct="1">
              <a:lnSpc>
                <a:spcPct val="110000"/>
              </a:lnSpc>
              <a:spcBef>
                <a:spcPts val="500"/>
              </a:spcBef>
              <a:tabLst>
                <a:tab pos="774700" algn="l"/>
                <a:tab pos="1689100" algn="l"/>
                <a:tab pos="2603500" algn="l"/>
                <a:tab pos="3517900" algn="l"/>
                <a:tab pos="4432300" algn="l"/>
                <a:tab pos="5346700" algn="l"/>
                <a:tab pos="6261100" algn="l"/>
                <a:tab pos="7175500" algn="l"/>
                <a:tab pos="8089900" algn="l"/>
                <a:tab pos="9004300" algn="l"/>
                <a:tab pos="9918700" algn="l"/>
              </a:tabLst>
              <a:defRPr/>
            </a:pPr>
            <a:r>
              <a:rPr lang="en-US" sz="2500" dirty="0" smtClean="0"/>
              <a:t>MAC address can be reconfigured by network interface driver software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52EFF36-9BE4-4EB6-8696-9A1113CF3F69}" type="datetime1">
              <a:rPr lang="en-US"/>
              <a:pPr>
                <a:defRPr/>
              </a:pPr>
              <a:t>10/25/2010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Computer Networks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288A8B-245F-41E4-BF9C-9702A1E720D2}" type="slidenum">
              <a:rPr lang="en-US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Switch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4419600" cy="4525963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en-US" dirty="0" smtClean="0"/>
              <a:t>A </a:t>
            </a:r>
            <a:r>
              <a:rPr lang="en-US" dirty="0" smtClean="0">
                <a:solidFill>
                  <a:schemeClr val="accent6"/>
                </a:solidFill>
              </a:rPr>
              <a:t>switch</a:t>
            </a:r>
            <a:r>
              <a:rPr lang="en-US" dirty="0" smtClean="0"/>
              <a:t> is a common network device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Operates at the link layer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Has multiple ports, each connected to a computer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dirty="0" smtClean="0"/>
              <a:t>Operation of a switch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Learn the MAC address of each computer connected to it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Forward frames only to the destination computer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8CA6C45-3F9A-4728-9EBE-A2C20D12266F}" type="datetime1">
              <a:rPr lang="en-US"/>
              <a:pPr>
                <a:defRPr/>
              </a:pPr>
              <a:t>10/25/2010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Computer Networks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3214AE-77D3-4A73-B746-7A229F4DE1B6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7" name="laptop"/>
          <p:cNvSpPr>
            <a:spLocks noEditPoints="1" noChangeArrowheads="1"/>
          </p:cNvSpPr>
          <p:nvPr/>
        </p:nvSpPr>
        <p:spPr bwMode="auto">
          <a:xfrm>
            <a:off x="5029200" y="3810000"/>
            <a:ext cx="709613" cy="60960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chemeClr val="tx1">
              <a:lumMod val="6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modem"/>
          <p:cNvSpPr>
            <a:spLocks noEditPoints="1" noChangeArrowheads="1"/>
          </p:cNvSpPr>
          <p:nvPr/>
        </p:nvSpPr>
        <p:spPr bwMode="auto">
          <a:xfrm>
            <a:off x="5638800" y="2971800"/>
            <a:ext cx="2362200" cy="381000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accent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10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laptop"/>
          <p:cNvSpPr>
            <a:spLocks noEditPoints="1" noChangeArrowheads="1"/>
          </p:cNvSpPr>
          <p:nvPr/>
        </p:nvSpPr>
        <p:spPr bwMode="auto">
          <a:xfrm>
            <a:off x="6553200" y="4572000"/>
            <a:ext cx="709613" cy="60960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chemeClr val="tx1">
              <a:lumMod val="6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laptop"/>
          <p:cNvSpPr>
            <a:spLocks noEditPoints="1" noChangeArrowheads="1"/>
          </p:cNvSpPr>
          <p:nvPr/>
        </p:nvSpPr>
        <p:spPr bwMode="auto">
          <a:xfrm>
            <a:off x="8077200" y="4038600"/>
            <a:ext cx="709613" cy="60960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chemeClr val="tx1">
              <a:lumMod val="6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laptop"/>
          <p:cNvSpPr>
            <a:spLocks noEditPoints="1" noChangeArrowheads="1"/>
          </p:cNvSpPr>
          <p:nvPr/>
        </p:nvSpPr>
        <p:spPr bwMode="auto">
          <a:xfrm>
            <a:off x="5181600" y="1828800"/>
            <a:ext cx="709613" cy="60960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chemeClr val="tx1">
              <a:lumMod val="6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laptop"/>
          <p:cNvSpPr>
            <a:spLocks noEditPoints="1" noChangeArrowheads="1"/>
          </p:cNvSpPr>
          <p:nvPr/>
        </p:nvSpPr>
        <p:spPr bwMode="auto">
          <a:xfrm>
            <a:off x="6400800" y="1295400"/>
            <a:ext cx="709613" cy="60960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chemeClr val="tx1">
              <a:lumMod val="6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laptop"/>
          <p:cNvSpPr>
            <a:spLocks noEditPoints="1" noChangeArrowheads="1"/>
          </p:cNvSpPr>
          <p:nvPr/>
        </p:nvSpPr>
        <p:spPr bwMode="auto">
          <a:xfrm>
            <a:off x="7620000" y="1676400"/>
            <a:ext cx="709613" cy="60960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chemeClr val="tx1">
              <a:lumMod val="6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" name="Straight Connector 17"/>
          <p:cNvCxnSpPr>
            <a:stCxn id="13" idx="5"/>
            <a:endCxn id="8" idx="6"/>
          </p:cNvCxnSpPr>
          <p:nvPr/>
        </p:nvCxnSpPr>
        <p:spPr>
          <a:xfrm>
            <a:off x="6756400" y="1905000"/>
            <a:ext cx="63500" cy="10668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2" idx="5"/>
          </p:cNvCxnSpPr>
          <p:nvPr/>
        </p:nvCxnSpPr>
        <p:spPr>
          <a:xfrm>
            <a:off x="5537200" y="2438400"/>
            <a:ext cx="863600" cy="533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7" idx="4"/>
          </p:cNvCxnSpPr>
          <p:nvPr/>
        </p:nvCxnSpPr>
        <p:spPr>
          <a:xfrm rot="10800000" flipV="1">
            <a:off x="5384800" y="3352800"/>
            <a:ext cx="711200" cy="457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8" idx="7"/>
            <a:endCxn id="9" idx="4"/>
          </p:cNvCxnSpPr>
          <p:nvPr/>
        </p:nvCxnSpPr>
        <p:spPr>
          <a:xfrm>
            <a:off x="6819900" y="3352800"/>
            <a:ext cx="88900" cy="1219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4" idx="5"/>
          </p:cNvCxnSpPr>
          <p:nvPr/>
        </p:nvCxnSpPr>
        <p:spPr>
          <a:xfrm flipH="1">
            <a:off x="7239000" y="2286000"/>
            <a:ext cx="736600" cy="6858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1" idx="4"/>
          </p:cNvCxnSpPr>
          <p:nvPr/>
        </p:nvCxnSpPr>
        <p:spPr>
          <a:xfrm flipH="1" flipV="1">
            <a:off x="7467600" y="3352800"/>
            <a:ext cx="965200" cy="6858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Combining Switches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3657600" cy="452596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en-US" dirty="0" smtClean="0"/>
              <a:t>Switches can be arranged into a </a:t>
            </a:r>
            <a:r>
              <a:rPr lang="en-US" dirty="0" smtClean="0">
                <a:solidFill>
                  <a:schemeClr val="accent6"/>
                </a:solidFill>
              </a:rPr>
              <a:t>tree</a:t>
            </a:r>
          </a:p>
          <a:p>
            <a:pPr>
              <a:lnSpc>
                <a:spcPct val="120000"/>
              </a:lnSpc>
              <a:defRPr/>
            </a:pPr>
            <a:r>
              <a:rPr lang="en-US" dirty="0" smtClean="0"/>
              <a:t>Each port learns the MAC addresses of the machines in the segment (subtree) connected to it</a:t>
            </a:r>
          </a:p>
          <a:p>
            <a:pPr>
              <a:lnSpc>
                <a:spcPct val="120000"/>
              </a:lnSpc>
              <a:defRPr/>
            </a:pPr>
            <a:r>
              <a:rPr lang="en-US" dirty="0" smtClean="0"/>
              <a:t>Fragments to unknown MAC addresses are broadcast</a:t>
            </a:r>
          </a:p>
          <a:p>
            <a:pPr>
              <a:lnSpc>
                <a:spcPct val="120000"/>
              </a:lnSpc>
              <a:defRPr/>
            </a:pPr>
            <a:r>
              <a:rPr lang="en-US" dirty="0" smtClean="0"/>
              <a:t>Frames to MAC addresses in the same segment as the sender are ignored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0BD2831-4BB8-4B73-99D2-951A952C3A11}" type="datetime1">
              <a:rPr lang="en-US" smtClean="0"/>
              <a:pPr>
                <a:defRPr/>
              </a:pPr>
              <a:t>10/25/2010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Computer Networks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76FCE2-33D2-441D-B69E-4A089C6CA85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7" name="laptop"/>
          <p:cNvSpPr>
            <a:spLocks noEditPoints="1" noChangeArrowheads="1"/>
          </p:cNvSpPr>
          <p:nvPr/>
        </p:nvSpPr>
        <p:spPr bwMode="auto">
          <a:xfrm>
            <a:off x="3962400" y="3810000"/>
            <a:ext cx="457200" cy="38100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chemeClr val="tx1">
              <a:lumMod val="6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modem"/>
          <p:cNvSpPr>
            <a:spLocks noEditPoints="1" noChangeArrowheads="1"/>
          </p:cNvSpPr>
          <p:nvPr/>
        </p:nvSpPr>
        <p:spPr bwMode="auto">
          <a:xfrm>
            <a:off x="5638800" y="2514600"/>
            <a:ext cx="1143000" cy="238125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accent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10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laptop"/>
          <p:cNvSpPr>
            <a:spLocks noEditPoints="1" noChangeArrowheads="1"/>
          </p:cNvSpPr>
          <p:nvPr/>
        </p:nvSpPr>
        <p:spPr bwMode="auto">
          <a:xfrm>
            <a:off x="7239000" y="5715000"/>
            <a:ext cx="457200" cy="38100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chemeClr val="tx1">
              <a:lumMod val="6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laptop"/>
          <p:cNvSpPr>
            <a:spLocks noEditPoints="1" noChangeArrowheads="1"/>
          </p:cNvSpPr>
          <p:nvPr/>
        </p:nvSpPr>
        <p:spPr bwMode="auto">
          <a:xfrm>
            <a:off x="7696200" y="2590800"/>
            <a:ext cx="457200" cy="38100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chemeClr val="tx1">
              <a:lumMod val="6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laptop"/>
          <p:cNvSpPr>
            <a:spLocks noEditPoints="1" noChangeArrowheads="1"/>
          </p:cNvSpPr>
          <p:nvPr/>
        </p:nvSpPr>
        <p:spPr bwMode="auto">
          <a:xfrm>
            <a:off x="4953000" y="1676400"/>
            <a:ext cx="457200" cy="38100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chemeClr val="tx1">
              <a:lumMod val="6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laptop"/>
          <p:cNvSpPr>
            <a:spLocks noEditPoints="1" noChangeArrowheads="1"/>
          </p:cNvSpPr>
          <p:nvPr/>
        </p:nvSpPr>
        <p:spPr bwMode="auto">
          <a:xfrm>
            <a:off x="5791200" y="1295400"/>
            <a:ext cx="457200" cy="38100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chemeClr val="tx1">
              <a:lumMod val="6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laptop"/>
          <p:cNvSpPr>
            <a:spLocks noEditPoints="1" noChangeArrowheads="1"/>
          </p:cNvSpPr>
          <p:nvPr/>
        </p:nvSpPr>
        <p:spPr bwMode="auto">
          <a:xfrm>
            <a:off x="7315200" y="1676400"/>
            <a:ext cx="457200" cy="38100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chemeClr val="tx1">
              <a:lumMod val="6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Straight Connector 13"/>
          <p:cNvCxnSpPr>
            <a:stCxn id="12" idx="5"/>
            <a:endCxn id="8" idx="6"/>
          </p:cNvCxnSpPr>
          <p:nvPr/>
        </p:nvCxnSpPr>
        <p:spPr>
          <a:xfrm>
            <a:off x="6019800" y="1676400"/>
            <a:ext cx="190500" cy="838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1" idx="5"/>
            <a:endCxn id="8" idx="6"/>
          </p:cNvCxnSpPr>
          <p:nvPr/>
        </p:nvCxnSpPr>
        <p:spPr>
          <a:xfrm>
            <a:off x="5181600" y="2057400"/>
            <a:ext cx="1028700" cy="457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41" idx="7"/>
            <a:endCxn id="51" idx="6"/>
          </p:cNvCxnSpPr>
          <p:nvPr/>
        </p:nvCxnSpPr>
        <p:spPr>
          <a:xfrm flipH="1">
            <a:off x="5829300" y="3743325"/>
            <a:ext cx="914400" cy="1057275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8" idx="7"/>
            <a:endCxn id="41" idx="6"/>
          </p:cNvCxnSpPr>
          <p:nvPr/>
        </p:nvCxnSpPr>
        <p:spPr>
          <a:xfrm>
            <a:off x="6210300" y="2752725"/>
            <a:ext cx="533400" cy="752475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3" idx="5"/>
            <a:endCxn id="8" idx="6"/>
          </p:cNvCxnSpPr>
          <p:nvPr/>
        </p:nvCxnSpPr>
        <p:spPr>
          <a:xfrm flipH="1">
            <a:off x="6210300" y="2057400"/>
            <a:ext cx="1333500" cy="457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0" idx="5"/>
            <a:endCxn id="41" idx="9"/>
          </p:cNvCxnSpPr>
          <p:nvPr/>
        </p:nvCxnSpPr>
        <p:spPr>
          <a:xfrm flipH="1">
            <a:off x="7315200" y="2971800"/>
            <a:ext cx="609600" cy="68103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0" name="modem"/>
          <p:cNvSpPr>
            <a:spLocks noEditPoints="1" noChangeArrowheads="1"/>
          </p:cNvSpPr>
          <p:nvPr/>
        </p:nvSpPr>
        <p:spPr bwMode="auto">
          <a:xfrm>
            <a:off x="4267200" y="3352800"/>
            <a:ext cx="1143000" cy="238125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accent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10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modem"/>
          <p:cNvSpPr>
            <a:spLocks noEditPoints="1" noChangeArrowheads="1"/>
          </p:cNvSpPr>
          <p:nvPr/>
        </p:nvSpPr>
        <p:spPr bwMode="auto">
          <a:xfrm>
            <a:off x="6172200" y="3505200"/>
            <a:ext cx="1143000" cy="238125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accent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10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modem"/>
          <p:cNvSpPr>
            <a:spLocks noEditPoints="1" noChangeArrowheads="1"/>
          </p:cNvSpPr>
          <p:nvPr/>
        </p:nvSpPr>
        <p:spPr bwMode="auto">
          <a:xfrm>
            <a:off x="7315200" y="5105400"/>
            <a:ext cx="1143000" cy="238125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accent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10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4" name="Straight Connector 43"/>
          <p:cNvCxnSpPr>
            <a:stCxn id="8" idx="7"/>
            <a:endCxn id="40" idx="6"/>
          </p:cNvCxnSpPr>
          <p:nvPr/>
        </p:nvCxnSpPr>
        <p:spPr>
          <a:xfrm flipH="1">
            <a:off x="4838700" y="2752725"/>
            <a:ext cx="1371600" cy="600075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41" idx="7"/>
            <a:endCxn id="42" idx="6"/>
          </p:cNvCxnSpPr>
          <p:nvPr/>
        </p:nvCxnSpPr>
        <p:spPr>
          <a:xfrm>
            <a:off x="6743700" y="3743325"/>
            <a:ext cx="1143000" cy="1362075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1" name="modem"/>
          <p:cNvSpPr>
            <a:spLocks noEditPoints="1" noChangeArrowheads="1"/>
          </p:cNvSpPr>
          <p:nvPr/>
        </p:nvSpPr>
        <p:spPr bwMode="auto">
          <a:xfrm>
            <a:off x="5257800" y="4800600"/>
            <a:ext cx="1143000" cy="238125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accent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100"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laptop"/>
          <p:cNvSpPr>
            <a:spLocks noEditPoints="1" noChangeArrowheads="1"/>
          </p:cNvSpPr>
          <p:nvPr/>
        </p:nvSpPr>
        <p:spPr bwMode="auto">
          <a:xfrm>
            <a:off x="8229600" y="3200400"/>
            <a:ext cx="457200" cy="38100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chemeClr val="tx1">
              <a:lumMod val="6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laptop"/>
          <p:cNvSpPr>
            <a:spLocks noEditPoints="1" noChangeArrowheads="1"/>
          </p:cNvSpPr>
          <p:nvPr/>
        </p:nvSpPr>
        <p:spPr bwMode="auto">
          <a:xfrm>
            <a:off x="8077200" y="3886200"/>
            <a:ext cx="457200" cy="38100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chemeClr val="tx1">
              <a:lumMod val="6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1" name="Straight Connector 70"/>
          <p:cNvCxnSpPr>
            <a:stCxn id="69" idx="1"/>
            <a:endCxn id="41" idx="9"/>
          </p:cNvCxnSpPr>
          <p:nvPr/>
        </p:nvCxnSpPr>
        <p:spPr>
          <a:xfrm flipH="1">
            <a:off x="7315200" y="3327400"/>
            <a:ext cx="985838" cy="32543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70" idx="1"/>
            <a:endCxn id="41" idx="9"/>
          </p:cNvCxnSpPr>
          <p:nvPr/>
        </p:nvCxnSpPr>
        <p:spPr>
          <a:xfrm flipH="1" flipV="1">
            <a:off x="7315200" y="3652838"/>
            <a:ext cx="833438" cy="36036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1" name="laptop"/>
          <p:cNvSpPr>
            <a:spLocks noEditPoints="1" noChangeArrowheads="1"/>
          </p:cNvSpPr>
          <p:nvPr/>
        </p:nvSpPr>
        <p:spPr bwMode="auto">
          <a:xfrm>
            <a:off x="4648200" y="3962400"/>
            <a:ext cx="457200" cy="38100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chemeClr val="tx1">
              <a:lumMod val="6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laptop"/>
          <p:cNvSpPr>
            <a:spLocks noEditPoints="1" noChangeArrowheads="1"/>
          </p:cNvSpPr>
          <p:nvPr/>
        </p:nvSpPr>
        <p:spPr bwMode="auto">
          <a:xfrm>
            <a:off x="4572000" y="5410200"/>
            <a:ext cx="457200" cy="38100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chemeClr val="tx1">
              <a:lumMod val="6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laptop"/>
          <p:cNvSpPr>
            <a:spLocks noEditPoints="1" noChangeArrowheads="1"/>
          </p:cNvSpPr>
          <p:nvPr/>
        </p:nvSpPr>
        <p:spPr bwMode="auto">
          <a:xfrm>
            <a:off x="8153400" y="5715000"/>
            <a:ext cx="457200" cy="38100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chemeClr val="tx1">
              <a:lumMod val="6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laptop"/>
          <p:cNvSpPr>
            <a:spLocks noEditPoints="1" noChangeArrowheads="1"/>
          </p:cNvSpPr>
          <p:nvPr/>
        </p:nvSpPr>
        <p:spPr bwMode="auto">
          <a:xfrm>
            <a:off x="5867400" y="5486400"/>
            <a:ext cx="457200" cy="38100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chemeClr val="tx1">
              <a:lumMod val="6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laptop"/>
          <p:cNvSpPr>
            <a:spLocks noEditPoints="1" noChangeArrowheads="1"/>
          </p:cNvSpPr>
          <p:nvPr/>
        </p:nvSpPr>
        <p:spPr bwMode="auto">
          <a:xfrm>
            <a:off x="5257800" y="3810000"/>
            <a:ext cx="457200" cy="38100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chemeClr val="tx1">
              <a:lumMod val="6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laptop"/>
          <p:cNvSpPr>
            <a:spLocks noEditPoints="1" noChangeArrowheads="1"/>
          </p:cNvSpPr>
          <p:nvPr/>
        </p:nvSpPr>
        <p:spPr bwMode="auto">
          <a:xfrm>
            <a:off x="5257800" y="5638800"/>
            <a:ext cx="457200" cy="38100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chemeClr val="tx1">
              <a:lumMod val="6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laptop"/>
          <p:cNvSpPr>
            <a:spLocks noEditPoints="1" noChangeArrowheads="1"/>
          </p:cNvSpPr>
          <p:nvPr/>
        </p:nvSpPr>
        <p:spPr bwMode="auto">
          <a:xfrm>
            <a:off x="6553200" y="1371600"/>
            <a:ext cx="457200" cy="38100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chemeClr val="tx1">
              <a:lumMod val="6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9" name="Straight Connector 98"/>
          <p:cNvCxnSpPr>
            <a:stCxn id="97" idx="5"/>
            <a:endCxn id="8" idx="6"/>
          </p:cNvCxnSpPr>
          <p:nvPr/>
        </p:nvCxnSpPr>
        <p:spPr>
          <a:xfrm flipH="1">
            <a:off x="6210300" y="1752600"/>
            <a:ext cx="571500" cy="7620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stCxn id="40" idx="7"/>
            <a:endCxn id="7" idx="4"/>
          </p:cNvCxnSpPr>
          <p:nvPr/>
        </p:nvCxnSpPr>
        <p:spPr>
          <a:xfrm flipH="1">
            <a:off x="4191000" y="3590925"/>
            <a:ext cx="647700" cy="219075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40" idx="7"/>
            <a:endCxn id="91" idx="4"/>
          </p:cNvCxnSpPr>
          <p:nvPr/>
        </p:nvCxnSpPr>
        <p:spPr>
          <a:xfrm>
            <a:off x="4838700" y="3590925"/>
            <a:ext cx="38100" cy="371475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40" idx="7"/>
            <a:endCxn id="95" idx="4"/>
          </p:cNvCxnSpPr>
          <p:nvPr/>
        </p:nvCxnSpPr>
        <p:spPr>
          <a:xfrm>
            <a:off x="4838700" y="3590925"/>
            <a:ext cx="647700" cy="219075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stCxn id="92" idx="4"/>
            <a:endCxn id="51" idx="7"/>
          </p:cNvCxnSpPr>
          <p:nvPr/>
        </p:nvCxnSpPr>
        <p:spPr>
          <a:xfrm flipV="1">
            <a:off x="4800600" y="5038725"/>
            <a:ext cx="1028700" cy="371475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>
            <a:stCxn id="96" idx="4"/>
            <a:endCxn id="51" idx="7"/>
          </p:cNvCxnSpPr>
          <p:nvPr/>
        </p:nvCxnSpPr>
        <p:spPr>
          <a:xfrm flipV="1">
            <a:off x="5486400" y="5038725"/>
            <a:ext cx="342900" cy="600075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94" idx="4"/>
            <a:endCxn id="51" idx="7"/>
          </p:cNvCxnSpPr>
          <p:nvPr/>
        </p:nvCxnSpPr>
        <p:spPr>
          <a:xfrm flipH="1" flipV="1">
            <a:off x="5829300" y="5038725"/>
            <a:ext cx="266700" cy="447675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>
            <a:stCxn id="9" idx="4"/>
            <a:endCxn id="42" idx="7"/>
          </p:cNvCxnSpPr>
          <p:nvPr/>
        </p:nvCxnSpPr>
        <p:spPr>
          <a:xfrm flipV="1">
            <a:off x="7467600" y="5343525"/>
            <a:ext cx="419100" cy="371475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stCxn id="93" idx="4"/>
            <a:endCxn id="42" idx="7"/>
          </p:cNvCxnSpPr>
          <p:nvPr/>
        </p:nvCxnSpPr>
        <p:spPr>
          <a:xfrm flipH="1" flipV="1">
            <a:off x="7886700" y="5343525"/>
            <a:ext cx="495300" cy="371475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MAC Address Filtering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 smtClean="0"/>
              <a:t>A switch can be configured to provide service only to machines with specific MAC addresses</a:t>
            </a:r>
          </a:p>
          <a:p>
            <a:pPr>
              <a:defRPr/>
            </a:pPr>
            <a:r>
              <a:rPr lang="en-US" dirty="0" smtClean="0"/>
              <a:t>Allowed MAC addresses need to be registered with a network administrator</a:t>
            </a:r>
          </a:p>
          <a:p>
            <a:pPr>
              <a:defRPr/>
            </a:pPr>
            <a:r>
              <a:rPr lang="en-US" dirty="0" smtClean="0"/>
              <a:t>A MAC spoofing attack impersonates another machine</a:t>
            </a:r>
          </a:p>
          <a:p>
            <a:pPr lvl="1">
              <a:defRPr/>
            </a:pPr>
            <a:r>
              <a:rPr lang="en-US" dirty="0" smtClean="0"/>
              <a:t>Find out MAC address of target machine</a:t>
            </a:r>
          </a:p>
          <a:p>
            <a:pPr lvl="1">
              <a:defRPr/>
            </a:pPr>
            <a:r>
              <a:rPr lang="en-US" dirty="0" smtClean="0"/>
              <a:t>Reconfigure MAC address of rogue machine</a:t>
            </a:r>
          </a:p>
          <a:p>
            <a:pPr lvl="1">
              <a:defRPr/>
            </a:pPr>
            <a:r>
              <a:rPr lang="en-US" dirty="0" smtClean="0"/>
              <a:t>Turn off or unplug target machine</a:t>
            </a:r>
          </a:p>
          <a:p>
            <a:pPr>
              <a:defRPr/>
            </a:pPr>
            <a:r>
              <a:rPr lang="en-US" dirty="0" smtClean="0"/>
              <a:t>Countermeasures</a:t>
            </a:r>
          </a:p>
          <a:p>
            <a:pPr lvl="1">
              <a:defRPr/>
            </a:pPr>
            <a:r>
              <a:rPr lang="en-US" dirty="0" smtClean="0"/>
              <a:t>Block port of switch when machine is turned off or unplugged</a:t>
            </a:r>
          </a:p>
          <a:p>
            <a:pPr lvl="1">
              <a:defRPr/>
            </a:pPr>
            <a:r>
              <a:rPr lang="en-US" dirty="0" smtClean="0"/>
              <a:t>Disable duplicate MAC addresses</a:t>
            </a:r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06CA317-532B-42B7-8D73-AFF634372874}" type="datetime1">
              <a:rPr lang="en-US" smtClean="0"/>
              <a:pPr>
                <a:defRPr/>
              </a:pPr>
              <a:t>10/25/2010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Computer Networks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8EFDAB-169A-41AE-A2E0-4017DF38370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/>
        <p:txBody>
          <a:bodyPr rIns="129200"/>
          <a:lstStyle/>
          <a:p>
            <a:pPr eaLnBrk="1" hangingPunct="1"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</a:pPr>
            <a:r>
              <a:rPr lang="en-US" smtClean="0"/>
              <a:t>Circuit and Packet Switching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 rIns="129200" numCol="2">
            <a:normAutofit lnSpcReduction="10000"/>
          </a:bodyPr>
          <a:lstStyle/>
          <a:p>
            <a:pPr eaLnBrk="1" hangingPunct="1">
              <a:lnSpc>
                <a:spcPct val="120000"/>
              </a:lnSpc>
              <a:tabLst>
                <a:tab pos="723900" algn="l"/>
                <a:tab pos="1638300" algn="l"/>
                <a:tab pos="2552700" algn="l"/>
                <a:tab pos="3467100" algn="l"/>
                <a:tab pos="4381500" algn="l"/>
                <a:tab pos="5295900" algn="l"/>
                <a:tab pos="6210300" algn="l"/>
                <a:tab pos="7124700" algn="l"/>
                <a:tab pos="8039100" algn="l"/>
                <a:tab pos="8953500" algn="l"/>
                <a:tab pos="9867900" algn="l"/>
                <a:tab pos="9880600" algn="l"/>
              </a:tabLst>
              <a:defRPr/>
            </a:pPr>
            <a:r>
              <a:rPr lang="en-US" sz="2800" dirty="0" smtClean="0"/>
              <a:t>Circuit switching</a:t>
            </a:r>
          </a:p>
          <a:p>
            <a:pPr lvl="1" eaLnBrk="1" hangingPunct="1">
              <a:lnSpc>
                <a:spcPct val="120000"/>
              </a:lnSpc>
              <a:tabLst>
                <a:tab pos="723900" algn="l"/>
                <a:tab pos="1638300" algn="l"/>
                <a:tab pos="2552700" algn="l"/>
                <a:tab pos="3467100" algn="l"/>
                <a:tab pos="4381500" algn="l"/>
                <a:tab pos="5295900" algn="l"/>
                <a:tab pos="6210300" algn="l"/>
                <a:tab pos="7124700" algn="l"/>
                <a:tab pos="8039100" algn="l"/>
                <a:tab pos="8953500" algn="l"/>
                <a:tab pos="9867900" algn="l"/>
                <a:tab pos="9880600" algn="l"/>
              </a:tabLst>
              <a:defRPr/>
            </a:pPr>
            <a:r>
              <a:rPr lang="en-US" sz="2400" dirty="0" smtClean="0"/>
              <a:t>Legacy phone network</a:t>
            </a:r>
          </a:p>
          <a:p>
            <a:pPr lvl="1" eaLnBrk="1" hangingPunct="1">
              <a:lnSpc>
                <a:spcPct val="120000"/>
              </a:lnSpc>
              <a:tabLst>
                <a:tab pos="723900" algn="l"/>
                <a:tab pos="1638300" algn="l"/>
                <a:tab pos="2552700" algn="l"/>
                <a:tab pos="3467100" algn="l"/>
                <a:tab pos="4381500" algn="l"/>
                <a:tab pos="5295900" algn="l"/>
                <a:tab pos="6210300" algn="l"/>
                <a:tab pos="7124700" algn="l"/>
                <a:tab pos="8039100" algn="l"/>
                <a:tab pos="8953500" algn="l"/>
                <a:tab pos="9867900" algn="l"/>
                <a:tab pos="9880600" algn="l"/>
              </a:tabLst>
              <a:defRPr/>
            </a:pPr>
            <a:r>
              <a:rPr lang="en-US" sz="2400" dirty="0" smtClean="0"/>
              <a:t>Single route through sequence of hardware devices established  when two nodes start communication</a:t>
            </a:r>
          </a:p>
          <a:p>
            <a:pPr lvl="1" eaLnBrk="1" hangingPunct="1">
              <a:lnSpc>
                <a:spcPct val="120000"/>
              </a:lnSpc>
              <a:tabLst>
                <a:tab pos="723900" algn="l"/>
                <a:tab pos="1638300" algn="l"/>
                <a:tab pos="2552700" algn="l"/>
                <a:tab pos="3467100" algn="l"/>
                <a:tab pos="4381500" algn="l"/>
                <a:tab pos="5295900" algn="l"/>
                <a:tab pos="6210300" algn="l"/>
                <a:tab pos="7124700" algn="l"/>
                <a:tab pos="8039100" algn="l"/>
                <a:tab pos="8953500" algn="l"/>
                <a:tab pos="9867900" algn="l"/>
                <a:tab pos="9880600" algn="l"/>
              </a:tabLst>
              <a:defRPr/>
            </a:pPr>
            <a:r>
              <a:rPr lang="en-US" sz="2400" dirty="0" smtClean="0"/>
              <a:t>Data sent along route</a:t>
            </a:r>
          </a:p>
          <a:p>
            <a:pPr lvl="1" eaLnBrk="1" hangingPunct="1">
              <a:lnSpc>
                <a:spcPct val="120000"/>
              </a:lnSpc>
              <a:tabLst>
                <a:tab pos="723900" algn="l"/>
                <a:tab pos="1638300" algn="l"/>
                <a:tab pos="2552700" algn="l"/>
                <a:tab pos="3467100" algn="l"/>
                <a:tab pos="4381500" algn="l"/>
                <a:tab pos="5295900" algn="l"/>
                <a:tab pos="6210300" algn="l"/>
                <a:tab pos="7124700" algn="l"/>
                <a:tab pos="8039100" algn="l"/>
                <a:tab pos="8953500" algn="l"/>
                <a:tab pos="9867900" algn="l"/>
                <a:tab pos="9880600" algn="l"/>
              </a:tabLst>
              <a:defRPr/>
            </a:pPr>
            <a:r>
              <a:rPr lang="en-US" sz="2400" dirty="0" smtClean="0"/>
              <a:t>Route maintained until communication ends</a:t>
            </a:r>
          </a:p>
          <a:p>
            <a:pPr eaLnBrk="1" hangingPunct="1">
              <a:lnSpc>
                <a:spcPct val="120000"/>
              </a:lnSpc>
              <a:tabLst>
                <a:tab pos="723900" algn="l"/>
                <a:tab pos="1638300" algn="l"/>
                <a:tab pos="2552700" algn="l"/>
                <a:tab pos="3467100" algn="l"/>
                <a:tab pos="4381500" algn="l"/>
                <a:tab pos="5295900" algn="l"/>
                <a:tab pos="6210300" algn="l"/>
                <a:tab pos="7124700" algn="l"/>
                <a:tab pos="8039100" algn="l"/>
                <a:tab pos="8953500" algn="l"/>
                <a:tab pos="9867900" algn="l"/>
                <a:tab pos="9880600" algn="l"/>
              </a:tabLst>
              <a:defRPr/>
            </a:pPr>
            <a:r>
              <a:rPr lang="en-US" sz="2800" dirty="0" smtClean="0"/>
              <a:t>Packet switching</a:t>
            </a:r>
          </a:p>
          <a:p>
            <a:pPr lvl="1" eaLnBrk="1" hangingPunct="1">
              <a:lnSpc>
                <a:spcPct val="120000"/>
              </a:lnSpc>
              <a:tabLst>
                <a:tab pos="723900" algn="l"/>
                <a:tab pos="1638300" algn="l"/>
                <a:tab pos="2552700" algn="l"/>
                <a:tab pos="3467100" algn="l"/>
                <a:tab pos="4381500" algn="l"/>
                <a:tab pos="5295900" algn="l"/>
                <a:tab pos="6210300" algn="l"/>
                <a:tab pos="7124700" algn="l"/>
                <a:tab pos="8039100" algn="l"/>
                <a:tab pos="8953500" algn="l"/>
                <a:tab pos="9867900" algn="l"/>
                <a:tab pos="9880600" algn="l"/>
              </a:tabLst>
              <a:defRPr/>
            </a:pPr>
            <a:r>
              <a:rPr lang="en-US" sz="2400" dirty="0" smtClean="0"/>
              <a:t>Internet</a:t>
            </a:r>
          </a:p>
          <a:p>
            <a:pPr lvl="1" eaLnBrk="1" hangingPunct="1">
              <a:lnSpc>
                <a:spcPct val="120000"/>
              </a:lnSpc>
              <a:tabLst>
                <a:tab pos="723900" algn="l"/>
                <a:tab pos="1638300" algn="l"/>
                <a:tab pos="2552700" algn="l"/>
                <a:tab pos="3467100" algn="l"/>
                <a:tab pos="4381500" algn="l"/>
                <a:tab pos="5295900" algn="l"/>
                <a:tab pos="6210300" algn="l"/>
                <a:tab pos="7124700" algn="l"/>
                <a:tab pos="8039100" algn="l"/>
                <a:tab pos="8953500" algn="l"/>
                <a:tab pos="9867900" algn="l"/>
                <a:tab pos="9880600" algn="l"/>
              </a:tabLst>
              <a:defRPr/>
            </a:pPr>
            <a:r>
              <a:rPr lang="en-US" sz="2400" dirty="0" smtClean="0"/>
              <a:t>Data split into </a:t>
            </a:r>
            <a:r>
              <a:rPr lang="en-US" sz="2400" dirty="0" smtClean="0">
                <a:solidFill>
                  <a:schemeClr val="accent6"/>
                </a:solidFill>
              </a:rPr>
              <a:t>packets</a:t>
            </a:r>
          </a:p>
          <a:p>
            <a:pPr lvl="1" eaLnBrk="1" hangingPunct="1">
              <a:lnSpc>
                <a:spcPct val="120000"/>
              </a:lnSpc>
              <a:tabLst>
                <a:tab pos="723900" algn="l"/>
                <a:tab pos="1638300" algn="l"/>
                <a:tab pos="2552700" algn="l"/>
                <a:tab pos="3467100" algn="l"/>
                <a:tab pos="4381500" algn="l"/>
                <a:tab pos="5295900" algn="l"/>
                <a:tab pos="6210300" algn="l"/>
                <a:tab pos="7124700" algn="l"/>
                <a:tab pos="8039100" algn="l"/>
                <a:tab pos="8953500" algn="l"/>
                <a:tab pos="9867900" algn="l"/>
                <a:tab pos="9880600" algn="l"/>
              </a:tabLst>
              <a:defRPr/>
            </a:pPr>
            <a:r>
              <a:rPr lang="en-US" sz="2400" dirty="0" smtClean="0"/>
              <a:t>Packets transported independently through network</a:t>
            </a:r>
          </a:p>
          <a:p>
            <a:pPr lvl="1" eaLnBrk="1" hangingPunct="1">
              <a:lnSpc>
                <a:spcPct val="120000"/>
              </a:lnSpc>
              <a:tabLst>
                <a:tab pos="723900" algn="l"/>
                <a:tab pos="1638300" algn="l"/>
                <a:tab pos="2552700" algn="l"/>
                <a:tab pos="3467100" algn="l"/>
                <a:tab pos="4381500" algn="l"/>
                <a:tab pos="5295900" algn="l"/>
                <a:tab pos="6210300" algn="l"/>
                <a:tab pos="7124700" algn="l"/>
                <a:tab pos="8039100" algn="l"/>
                <a:tab pos="8953500" algn="l"/>
                <a:tab pos="9867900" algn="l"/>
                <a:tab pos="9880600" algn="l"/>
              </a:tabLst>
              <a:defRPr/>
            </a:pPr>
            <a:r>
              <a:rPr lang="en-US" sz="2400" dirty="0" smtClean="0"/>
              <a:t>Each packet handled on a </a:t>
            </a:r>
            <a:r>
              <a:rPr lang="en-US" sz="2400" dirty="0" smtClean="0">
                <a:solidFill>
                  <a:schemeClr val="accent6"/>
                </a:solidFill>
              </a:rPr>
              <a:t>best efforts</a:t>
            </a:r>
            <a:r>
              <a:rPr lang="en-US" sz="2400" dirty="0" smtClean="0"/>
              <a:t> basis</a:t>
            </a:r>
          </a:p>
          <a:p>
            <a:pPr lvl="1" eaLnBrk="1" hangingPunct="1">
              <a:lnSpc>
                <a:spcPct val="120000"/>
              </a:lnSpc>
              <a:tabLst>
                <a:tab pos="723900" algn="l"/>
                <a:tab pos="1638300" algn="l"/>
                <a:tab pos="2552700" algn="l"/>
                <a:tab pos="3467100" algn="l"/>
                <a:tab pos="4381500" algn="l"/>
                <a:tab pos="5295900" algn="l"/>
                <a:tab pos="6210300" algn="l"/>
                <a:tab pos="7124700" algn="l"/>
                <a:tab pos="8039100" algn="l"/>
                <a:tab pos="8953500" algn="l"/>
                <a:tab pos="9867900" algn="l"/>
                <a:tab pos="9880600" algn="l"/>
              </a:tabLst>
              <a:defRPr/>
            </a:pPr>
            <a:r>
              <a:rPr lang="en-US" sz="2400" dirty="0" smtClean="0"/>
              <a:t>Packets may follow different routes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31B97DB-D291-4BEB-8F3F-C8EBB94A4E6F}" type="datetime1">
              <a:rPr lang="en-US"/>
              <a:pPr>
                <a:defRPr/>
              </a:pPr>
              <a:t>10/25/2010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Computer Networks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13294-A2C7-4E9B-B048-BF9038D3DCFD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/>
          </p:nvPr>
        </p:nvSpPr>
        <p:spPr/>
        <p:txBody>
          <a:bodyPr rIns="129200">
            <a:normAutofit fontScale="90000"/>
          </a:bodyPr>
          <a:lstStyle/>
          <a:p>
            <a:pPr eaLnBrk="1" hangingPunct="1"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/>
            </a:pPr>
            <a:r>
              <a:rPr lang="en-US" dirty="0" smtClean="0"/>
              <a:t>Viewing and Changing MAC Addresses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 rIns="129200">
            <a:normAutofit lnSpcReduction="10000"/>
          </a:bodyPr>
          <a:lstStyle/>
          <a:p>
            <a:pPr eaLnBrk="1" hangingPunct="1">
              <a:spcBef>
                <a:spcPts val="500"/>
              </a:spcBef>
              <a:tabLst>
                <a:tab pos="774700" algn="l"/>
                <a:tab pos="914400" algn="l"/>
                <a:tab pos="1689100" algn="l"/>
                <a:tab pos="1828800" algn="l"/>
                <a:tab pos="2603500" algn="l"/>
                <a:tab pos="2743200" algn="l"/>
                <a:tab pos="3517900" algn="l"/>
                <a:tab pos="3657600" algn="l"/>
                <a:tab pos="4432300" algn="l"/>
                <a:tab pos="4572000" algn="l"/>
                <a:tab pos="5346700" algn="l"/>
                <a:tab pos="5486400" algn="l"/>
                <a:tab pos="6261100" algn="l"/>
                <a:tab pos="6400800" algn="l"/>
                <a:tab pos="7175500" algn="l"/>
                <a:tab pos="7315200" algn="l"/>
                <a:tab pos="8089900" algn="l"/>
                <a:tab pos="8229600" algn="l"/>
                <a:tab pos="9004300" algn="l"/>
                <a:tab pos="9144000" algn="l"/>
                <a:tab pos="9918700" algn="l"/>
                <a:tab pos="10058400" algn="l"/>
              </a:tabLst>
              <a:defRPr/>
            </a:pPr>
            <a:r>
              <a:rPr lang="en-US" sz="2400" dirty="0" smtClean="0">
                <a:latin typeface="+mj-lt"/>
              </a:rPr>
              <a:t>Viewing the MAC addresses of the interfaces of a machine</a:t>
            </a:r>
          </a:p>
          <a:p>
            <a:pPr lvl="1" eaLnBrk="1" hangingPunct="1">
              <a:spcBef>
                <a:spcPts val="500"/>
              </a:spcBef>
              <a:tabLst>
                <a:tab pos="774700" algn="l"/>
                <a:tab pos="914400" algn="l"/>
                <a:tab pos="1689100" algn="l"/>
                <a:tab pos="1828800" algn="l"/>
                <a:tab pos="2603500" algn="l"/>
                <a:tab pos="2743200" algn="l"/>
                <a:tab pos="3517900" algn="l"/>
                <a:tab pos="3657600" algn="l"/>
                <a:tab pos="4432300" algn="l"/>
                <a:tab pos="4572000" algn="l"/>
                <a:tab pos="5346700" algn="l"/>
                <a:tab pos="5486400" algn="l"/>
                <a:tab pos="6261100" algn="l"/>
                <a:tab pos="6400800" algn="l"/>
                <a:tab pos="7175500" algn="l"/>
                <a:tab pos="7315200" algn="l"/>
                <a:tab pos="8089900" algn="l"/>
                <a:tab pos="8229600" algn="l"/>
                <a:tab pos="9004300" algn="l"/>
                <a:tab pos="9144000" algn="l"/>
                <a:tab pos="9918700" algn="l"/>
                <a:tab pos="10058400" algn="l"/>
              </a:tabLst>
              <a:defRPr/>
            </a:pPr>
            <a:r>
              <a:rPr lang="en-US" sz="2000" dirty="0" smtClean="0">
                <a:latin typeface="+mj-lt"/>
              </a:rPr>
              <a:t>Linux:  </a:t>
            </a:r>
            <a:r>
              <a:rPr lang="en-US" sz="2000" dirty="0" err="1" smtClean="0">
                <a:solidFill>
                  <a:schemeClr val="accent6"/>
                </a:solidFill>
                <a:latin typeface="+mj-lt"/>
              </a:rPr>
              <a:t>ifconfig</a:t>
            </a:r>
            <a:endParaRPr lang="en-US" sz="2000" dirty="0" smtClean="0">
              <a:solidFill>
                <a:schemeClr val="accent6"/>
              </a:solidFill>
              <a:latin typeface="+mj-lt"/>
            </a:endParaRPr>
          </a:p>
          <a:p>
            <a:pPr lvl="1" eaLnBrk="1" hangingPunct="1">
              <a:spcBef>
                <a:spcPts val="500"/>
              </a:spcBef>
              <a:tabLst>
                <a:tab pos="774700" algn="l"/>
                <a:tab pos="914400" algn="l"/>
                <a:tab pos="1689100" algn="l"/>
                <a:tab pos="1828800" algn="l"/>
                <a:tab pos="2603500" algn="l"/>
                <a:tab pos="2743200" algn="l"/>
                <a:tab pos="3517900" algn="l"/>
                <a:tab pos="3657600" algn="l"/>
                <a:tab pos="4432300" algn="l"/>
                <a:tab pos="4572000" algn="l"/>
                <a:tab pos="5346700" algn="l"/>
                <a:tab pos="5486400" algn="l"/>
                <a:tab pos="6261100" algn="l"/>
                <a:tab pos="6400800" algn="l"/>
                <a:tab pos="7175500" algn="l"/>
                <a:tab pos="7315200" algn="l"/>
                <a:tab pos="8089900" algn="l"/>
                <a:tab pos="8229600" algn="l"/>
                <a:tab pos="9004300" algn="l"/>
                <a:tab pos="9144000" algn="l"/>
                <a:tab pos="9918700" algn="l"/>
                <a:tab pos="10058400" algn="l"/>
              </a:tabLst>
              <a:defRPr/>
            </a:pPr>
            <a:r>
              <a:rPr lang="en-US" sz="2000" dirty="0" smtClean="0">
                <a:latin typeface="+mj-lt"/>
              </a:rPr>
              <a:t>Windows: </a:t>
            </a:r>
            <a:r>
              <a:rPr lang="en-US" sz="2000" dirty="0" err="1" smtClean="0">
                <a:solidFill>
                  <a:schemeClr val="accent6"/>
                </a:solidFill>
                <a:latin typeface="+mj-lt"/>
              </a:rPr>
              <a:t>ipconfig</a:t>
            </a:r>
            <a:r>
              <a:rPr lang="en-US" sz="2000" dirty="0" smtClean="0">
                <a:solidFill>
                  <a:schemeClr val="accent6"/>
                </a:solidFill>
                <a:latin typeface="+mj-lt"/>
              </a:rPr>
              <a:t> /all</a:t>
            </a:r>
          </a:p>
          <a:p>
            <a:pPr eaLnBrk="1" hangingPunct="1">
              <a:spcBef>
                <a:spcPts val="500"/>
              </a:spcBef>
              <a:tabLst>
                <a:tab pos="774700" algn="l"/>
                <a:tab pos="914400" algn="l"/>
                <a:tab pos="1689100" algn="l"/>
                <a:tab pos="1828800" algn="l"/>
                <a:tab pos="2603500" algn="l"/>
                <a:tab pos="2743200" algn="l"/>
                <a:tab pos="3517900" algn="l"/>
                <a:tab pos="3657600" algn="l"/>
                <a:tab pos="4432300" algn="l"/>
                <a:tab pos="4572000" algn="l"/>
                <a:tab pos="5346700" algn="l"/>
                <a:tab pos="5486400" algn="l"/>
                <a:tab pos="6261100" algn="l"/>
                <a:tab pos="6400800" algn="l"/>
                <a:tab pos="7175500" algn="l"/>
                <a:tab pos="7315200" algn="l"/>
                <a:tab pos="8089900" algn="l"/>
                <a:tab pos="8229600" algn="l"/>
                <a:tab pos="9004300" algn="l"/>
                <a:tab pos="9144000" algn="l"/>
                <a:tab pos="9918700" algn="l"/>
                <a:tab pos="10058400" algn="l"/>
              </a:tabLst>
              <a:defRPr/>
            </a:pPr>
            <a:r>
              <a:rPr lang="en-US" sz="2400" dirty="0" smtClean="0">
                <a:latin typeface="+mj-lt"/>
              </a:rPr>
              <a:t>Changing a MAC address in Linux</a:t>
            </a:r>
          </a:p>
          <a:p>
            <a:pPr lvl="1" eaLnBrk="1" hangingPunct="1">
              <a:spcBef>
                <a:spcPts val="500"/>
              </a:spcBef>
              <a:tabLst>
                <a:tab pos="774700" algn="l"/>
                <a:tab pos="914400" algn="l"/>
                <a:tab pos="1689100" algn="l"/>
                <a:tab pos="1828800" algn="l"/>
                <a:tab pos="2603500" algn="l"/>
                <a:tab pos="2743200" algn="l"/>
                <a:tab pos="3517900" algn="l"/>
                <a:tab pos="3657600" algn="l"/>
                <a:tab pos="4432300" algn="l"/>
                <a:tab pos="4572000" algn="l"/>
                <a:tab pos="5346700" algn="l"/>
                <a:tab pos="5486400" algn="l"/>
                <a:tab pos="6261100" algn="l"/>
                <a:tab pos="6400800" algn="l"/>
                <a:tab pos="7175500" algn="l"/>
                <a:tab pos="7315200" algn="l"/>
                <a:tab pos="8089900" algn="l"/>
                <a:tab pos="8229600" algn="l"/>
                <a:tab pos="9004300" algn="l"/>
                <a:tab pos="9144000" algn="l"/>
                <a:tab pos="9918700" algn="l"/>
                <a:tab pos="10058400" algn="l"/>
              </a:tabLst>
              <a:defRPr/>
            </a:pPr>
            <a:r>
              <a:rPr lang="en-US" sz="2000" dirty="0" smtClean="0"/>
              <a:t>Stop the networking service: </a:t>
            </a:r>
            <a:r>
              <a:rPr lang="en-US" sz="2000" dirty="0" smtClean="0">
                <a:solidFill>
                  <a:schemeClr val="accent6"/>
                </a:solidFill>
                <a:latin typeface="+mj-lt"/>
              </a:rPr>
              <a:t>/etc/</a:t>
            </a:r>
            <a:r>
              <a:rPr lang="en-US" sz="2000" dirty="0" err="1" smtClean="0">
                <a:solidFill>
                  <a:schemeClr val="accent6"/>
                </a:solidFill>
                <a:latin typeface="+mj-lt"/>
              </a:rPr>
              <a:t>init.d</a:t>
            </a:r>
            <a:r>
              <a:rPr lang="en-US" sz="2000" dirty="0" smtClean="0">
                <a:solidFill>
                  <a:schemeClr val="accent6"/>
                </a:solidFill>
                <a:latin typeface="+mj-lt"/>
              </a:rPr>
              <a:t>/network stop</a:t>
            </a:r>
            <a:endParaRPr lang="en-US" sz="2000" dirty="0" smtClean="0">
              <a:latin typeface="+mj-lt"/>
            </a:endParaRPr>
          </a:p>
          <a:p>
            <a:pPr lvl="1" eaLnBrk="1" hangingPunct="1">
              <a:spcBef>
                <a:spcPts val="500"/>
              </a:spcBef>
              <a:tabLst>
                <a:tab pos="774700" algn="l"/>
                <a:tab pos="914400" algn="l"/>
                <a:tab pos="1689100" algn="l"/>
                <a:tab pos="1828800" algn="l"/>
                <a:tab pos="2603500" algn="l"/>
                <a:tab pos="2743200" algn="l"/>
                <a:tab pos="3517900" algn="l"/>
                <a:tab pos="3657600" algn="l"/>
                <a:tab pos="4432300" algn="l"/>
                <a:tab pos="4572000" algn="l"/>
                <a:tab pos="5346700" algn="l"/>
                <a:tab pos="5486400" algn="l"/>
                <a:tab pos="6261100" algn="l"/>
                <a:tab pos="6400800" algn="l"/>
                <a:tab pos="7175500" algn="l"/>
                <a:tab pos="7315200" algn="l"/>
                <a:tab pos="8089900" algn="l"/>
                <a:tab pos="8229600" algn="l"/>
                <a:tab pos="9004300" algn="l"/>
                <a:tab pos="9144000" algn="l"/>
                <a:tab pos="9918700" algn="l"/>
                <a:tab pos="10058400" algn="l"/>
              </a:tabLst>
              <a:defRPr/>
            </a:pPr>
            <a:r>
              <a:rPr lang="en-US" sz="2000" dirty="0" smtClean="0"/>
              <a:t>Change the MAC address: </a:t>
            </a:r>
            <a:r>
              <a:rPr lang="en-US" sz="2000" dirty="0" err="1" smtClean="0">
                <a:solidFill>
                  <a:schemeClr val="accent6"/>
                </a:solidFill>
                <a:latin typeface="+mj-lt"/>
              </a:rPr>
              <a:t>ifconfig</a:t>
            </a:r>
            <a:r>
              <a:rPr lang="en-US" sz="2000" dirty="0" smtClean="0">
                <a:solidFill>
                  <a:schemeClr val="accent6"/>
                </a:solidFill>
                <a:latin typeface="+mj-lt"/>
              </a:rPr>
              <a:t> eth0 hw ether &lt;MAC-address&gt;</a:t>
            </a:r>
            <a:endParaRPr lang="en-US" sz="2000" dirty="0" smtClean="0">
              <a:latin typeface="+mj-lt"/>
            </a:endParaRPr>
          </a:p>
          <a:p>
            <a:pPr lvl="1" eaLnBrk="1" hangingPunct="1">
              <a:spcBef>
                <a:spcPts val="500"/>
              </a:spcBef>
              <a:tabLst>
                <a:tab pos="774700" algn="l"/>
                <a:tab pos="914400" algn="l"/>
                <a:tab pos="1689100" algn="l"/>
                <a:tab pos="1828800" algn="l"/>
                <a:tab pos="2603500" algn="l"/>
                <a:tab pos="2743200" algn="l"/>
                <a:tab pos="3517900" algn="l"/>
                <a:tab pos="3657600" algn="l"/>
                <a:tab pos="4432300" algn="l"/>
                <a:tab pos="4572000" algn="l"/>
                <a:tab pos="5346700" algn="l"/>
                <a:tab pos="5486400" algn="l"/>
                <a:tab pos="6261100" algn="l"/>
                <a:tab pos="6400800" algn="l"/>
                <a:tab pos="7175500" algn="l"/>
                <a:tab pos="7315200" algn="l"/>
                <a:tab pos="8089900" algn="l"/>
                <a:tab pos="8229600" algn="l"/>
                <a:tab pos="9004300" algn="l"/>
                <a:tab pos="9144000" algn="l"/>
                <a:tab pos="9918700" algn="l"/>
                <a:tab pos="10058400" algn="l"/>
              </a:tabLst>
              <a:defRPr/>
            </a:pPr>
            <a:r>
              <a:rPr lang="en-US" sz="2000" dirty="0" smtClean="0"/>
              <a:t>Start the networking service: </a:t>
            </a:r>
            <a:r>
              <a:rPr lang="en-US" sz="2000" dirty="0" smtClean="0">
                <a:solidFill>
                  <a:schemeClr val="accent6"/>
                </a:solidFill>
                <a:latin typeface="+mj-lt"/>
              </a:rPr>
              <a:t>/etc/</a:t>
            </a:r>
            <a:r>
              <a:rPr lang="en-US" sz="2000" dirty="0" err="1" smtClean="0">
                <a:solidFill>
                  <a:schemeClr val="accent6"/>
                </a:solidFill>
                <a:latin typeface="+mj-lt"/>
              </a:rPr>
              <a:t>init.d</a:t>
            </a:r>
            <a:r>
              <a:rPr lang="en-US" sz="2000" dirty="0" smtClean="0">
                <a:solidFill>
                  <a:schemeClr val="accent6"/>
                </a:solidFill>
                <a:latin typeface="+mj-lt"/>
              </a:rPr>
              <a:t>/network start</a:t>
            </a:r>
          </a:p>
          <a:p>
            <a:pPr eaLnBrk="1" hangingPunct="1">
              <a:spcBef>
                <a:spcPts val="500"/>
              </a:spcBef>
              <a:tabLst>
                <a:tab pos="774700" algn="l"/>
                <a:tab pos="914400" algn="l"/>
                <a:tab pos="1689100" algn="l"/>
                <a:tab pos="1828800" algn="l"/>
                <a:tab pos="2603500" algn="l"/>
                <a:tab pos="2743200" algn="l"/>
                <a:tab pos="3517900" algn="l"/>
                <a:tab pos="3657600" algn="l"/>
                <a:tab pos="4432300" algn="l"/>
                <a:tab pos="4572000" algn="l"/>
                <a:tab pos="5346700" algn="l"/>
                <a:tab pos="5486400" algn="l"/>
                <a:tab pos="6261100" algn="l"/>
                <a:tab pos="6400800" algn="l"/>
                <a:tab pos="7175500" algn="l"/>
                <a:tab pos="7315200" algn="l"/>
                <a:tab pos="8089900" algn="l"/>
                <a:tab pos="8229600" algn="l"/>
                <a:tab pos="9004300" algn="l"/>
                <a:tab pos="9144000" algn="l"/>
                <a:tab pos="9918700" algn="l"/>
                <a:tab pos="10058400" algn="l"/>
              </a:tabLst>
              <a:defRPr/>
            </a:pPr>
            <a:r>
              <a:rPr lang="en-US" sz="2400" dirty="0" smtClean="0"/>
              <a:t>Changing a MAC address in</a:t>
            </a:r>
            <a:r>
              <a:rPr lang="en-US" sz="2400" dirty="0" smtClean="0">
                <a:latin typeface="+mj-lt"/>
              </a:rPr>
              <a:t> Windows</a:t>
            </a:r>
          </a:p>
          <a:p>
            <a:pPr lvl="1" eaLnBrk="1" hangingPunct="1">
              <a:spcBef>
                <a:spcPts val="500"/>
              </a:spcBef>
              <a:tabLst>
                <a:tab pos="774700" algn="l"/>
                <a:tab pos="914400" algn="l"/>
                <a:tab pos="1689100" algn="l"/>
                <a:tab pos="1828800" algn="l"/>
                <a:tab pos="2603500" algn="l"/>
                <a:tab pos="2743200" algn="l"/>
                <a:tab pos="3517900" algn="l"/>
                <a:tab pos="3657600" algn="l"/>
                <a:tab pos="4432300" algn="l"/>
                <a:tab pos="4572000" algn="l"/>
                <a:tab pos="5346700" algn="l"/>
                <a:tab pos="5486400" algn="l"/>
                <a:tab pos="6261100" algn="l"/>
                <a:tab pos="6400800" algn="l"/>
                <a:tab pos="7175500" algn="l"/>
                <a:tab pos="7315200" algn="l"/>
                <a:tab pos="8089900" algn="l"/>
                <a:tab pos="8229600" algn="l"/>
                <a:tab pos="9004300" algn="l"/>
                <a:tab pos="9144000" algn="l"/>
                <a:tab pos="9918700" algn="l"/>
                <a:tab pos="10058400" algn="l"/>
              </a:tabLst>
              <a:defRPr/>
            </a:pPr>
            <a:r>
              <a:rPr lang="en-US" sz="2000" dirty="0" smtClean="0">
                <a:latin typeface="+mj-lt"/>
              </a:rPr>
              <a:t>Open the Network Connections applet</a:t>
            </a:r>
          </a:p>
          <a:p>
            <a:pPr lvl="1" eaLnBrk="1" hangingPunct="1">
              <a:spcBef>
                <a:spcPts val="500"/>
              </a:spcBef>
              <a:tabLst>
                <a:tab pos="774700" algn="l"/>
                <a:tab pos="914400" algn="l"/>
                <a:tab pos="1689100" algn="l"/>
                <a:tab pos="1828800" algn="l"/>
                <a:tab pos="2603500" algn="l"/>
                <a:tab pos="2743200" algn="l"/>
                <a:tab pos="3517900" algn="l"/>
                <a:tab pos="3657600" algn="l"/>
                <a:tab pos="4432300" algn="l"/>
                <a:tab pos="4572000" algn="l"/>
                <a:tab pos="5346700" algn="l"/>
                <a:tab pos="5486400" algn="l"/>
                <a:tab pos="6261100" algn="l"/>
                <a:tab pos="6400800" algn="l"/>
                <a:tab pos="7175500" algn="l"/>
                <a:tab pos="7315200" algn="l"/>
                <a:tab pos="8089900" algn="l"/>
                <a:tab pos="8229600" algn="l"/>
                <a:tab pos="9004300" algn="l"/>
                <a:tab pos="9144000" algn="l"/>
                <a:tab pos="9918700" algn="l"/>
                <a:tab pos="10058400" algn="l"/>
              </a:tabLst>
              <a:defRPr/>
            </a:pPr>
            <a:r>
              <a:rPr lang="en-US" sz="2000" dirty="0" smtClean="0">
                <a:latin typeface="+mj-lt"/>
              </a:rPr>
              <a:t>Access the properties for the network interface</a:t>
            </a:r>
          </a:p>
          <a:p>
            <a:pPr lvl="1" eaLnBrk="1" hangingPunct="1">
              <a:spcBef>
                <a:spcPts val="500"/>
              </a:spcBef>
              <a:tabLst>
                <a:tab pos="774700" algn="l"/>
                <a:tab pos="914400" algn="l"/>
                <a:tab pos="1689100" algn="l"/>
                <a:tab pos="1828800" algn="l"/>
                <a:tab pos="2603500" algn="l"/>
                <a:tab pos="2743200" algn="l"/>
                <a:tab pos="3517900" algn="l"/>
                <a:tab pos="3657600" algn="l"/>
                <a:tab pos="4432300" algn="l"/>
                <a:tab pos="4572000" algn="l"/>
                <a:tab pos="5346700" algn="l"/>
                <a:tab pos="5486400" algn="l"/>
                <a:tab pos="6261100" algn="l"/>
                <a:tab pos="6400800" algn="l"/>
                <a:tab pos="7175500" algn="l"/>
                <a:tab pos="7315200" algn="l"/>
                <a:tab pos="8089900" algn="l"/>
                <a:tab pos="8229600" algn="l"/>
                <a:tab pos="9004300" algn="l"/>
                <a:tab pos="9144000" algn="l"/>
                <a:tab pos="9918700" algn="l"/>
                <a:tab pos="10058400" algn="l"/>
              </a:tabLst>
              <a:defRPr/>
            </a:pPr>
            <a:r>
              <a:rPr lang="en-US" sz="2000" dirty="0" smtClean="0">
                <a:latin typeface="+mj-lt"/>
              </a:rPr>
              <a:t>Click “Configure …”</a:t>
            </a:r>
          </a:p>
          <a:p>
            <a:pPr lvl="1" eaLnBrk="1" hangingPunct="1">
              <a:spcBef>
                <a:spcPts val="500"/>
              </a:spcBef>
              <a:tabLst>
                <a:tab pos="774700" algn="l"/>
                <a:tab pos="914400" algn="l"/>
                <a:tab pos="1689100" algn="l"/>
                <a:tab pos="1828800" algn="l"/>
                <a:tab pos="2603500" algn="l"/>
                <a:tab pos="2743200" algn="l"/>
                <a:tab pos="3517900" algn="l"/>
                <a:tab pos="3657600" algn="l"/>
                <a:tab pos="4432300" algn="l"/>
                <a:tab pos="4572000" algn="l"/>
                <a:tab pos="5346700" algn="l"/>
                <a:tab pos="5486400" algn="l"/>
                <a:tab pos="6261100" algn="l"/>
                <a:tab pos="6400800" algn="l"/>
                <a:tab pos="7175500" algn="l"/>
                <a:tab pos="7315200" algn="l"/>
                <a:tab pos="8089900" algn="l"/>
                <a:tab pos="8229600" algn="l"/>
                <a:tab pos="9004300" algn="l"/>
                <a:tab pos="9144000" algn="l"/>
                <a:tab pos="9918700" algn="l"/>
                <a:tab pos="10058400" algn="l"/>
              </a:tabLst>
              <a:defRPr/>
            </a:pPr>
            <a:r>
              <a:rPr lang="en-US" sz="2000" dirty="0" smtClean="0">
                <a:latin typeface="+mj-lt"/>
              </a:rPr>
              <a:t>In the advanced tab, change  the network address to the desired value</a:t>
            </a:r>
          </a:p>
          <a:p>
            <a:pPr eaLnBrk="1" hangingPunct="1">
              <a:spcBef>
                <a:spcPts val="500"/>
              </a:spcBef>
              <a:tabLst>
                <a:tab pos="774700" algn="l"/>
                <a:tab pos="914400" algn="l"/>
                <a:tab pos="1689100" algn="l"/>
                <a:tab pos="1828800" algn="l"/>
                <a:tab pos="2603500" algn="l"/>
                <a:tab pos="2743200" algn="l"/>
                <a:tab pos="3517900" algn="l"/>
                <a:tab pos="3657600" algn="l"/>
                <a:tab pos="4432300" algn="l"/>
                <a:tab pos="4572000" algn="l"/>
                <a:tab pos="5346700" algn="l"/>
                <a:tab pos="5486400" algn="l"/>
                <a:tab pos="6261100" algn="l"/>
                <a:tab pos="6400800" algn="l"/>
                <a:tab pos="7175500" algn="l"/>
                <a:tab pos="7315200" algn="l"/>
                <a:tab pos="8089900" algn="l"/>
                <a:tab pos="8229600" algn="l"/>
                <a:tab pos="9004300" algn="l"/>
                <a:tab pos="9144000" algn="l"/>
                <a:tab pos="9918700" algn="l"/>
                <a:tab pos="10058400" algn="l"/>
              </a:tabLst>
              <a:defRPr/>
            </a:pPr>
            <a:r>
              <a:rPr lang="en-US" sz="2400" dirty="0" smtClean="0">
                <a:latin typeface="+mj-lt"/>
              </a:rPr>
              <a:t>Changing a MAC address requires administrator privileges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5D90186-7F2F-4C06-A49A-C90711435290}" type="datetime1">
              <a:rPr lang="en-US"/>
              <a:pPr>
                <a:defRPr/>
              </a:pPr>
              <a:t>10/25/2010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Computer Networks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586ED9-DCC2-48C4-A38F-6675E7D3DF0F}" type="slidenum">
              <a:rPr lang="en-US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ARP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sz="2000" dirty="0" smtClean="0"/>
              <a:t>The </a:t>
            </a:r>
            <a:r>
              <a:rPr lang="en-US" sz="2000" dirty="0" smtClean="0">
                <a:solidFill>
                  <a:schemeClr val="accent6"/>
                </a:solidFill>
              </a:rPr>
              <a:t>address resolution protocol</a:t>
            </a:r>
            <a:r>
              <a:rPr lang="en-US" sz="2000" dirty="0" smtClean="0"/>
              <a:t> (</a:t>
            </a:r>
            <a:r>
              <a:rPr lang="en-US" sz="2000" dirty="0" smtClean="0">
                <a:solidFill>
                  <a:schemeClr val="accent6"/>
                </a:solidFill>
              </a:rPr>
              <a:t>ARP</a:t>
            </a:r>
            <a:r>
              <a:rPr lang="en-US" sz="2000" dirty="0" smtClean="0"/>
              <a:t>) connects the network layer to the data layer by converting IP addresses to MAC addresses</a:t>
            </a:r>
          </a:p>
          <a:p>
            <a:pPr eaLnBrk="1" hangingPunct="1">
              <a:defRPr/>
            </a:pPr>
            <a:r>
              <a:rPr lang="en-US" sz="2000" dirty="0" smtClean="0"/>
              <a:t>ARP works by </a:t>
            </a:r>
            <a:r>
              <a:rPr lang="en-US" sz="2000" dirty="0" smtClean="0">
                <a:solidFill>
                  <a:schemeClr val="accent6"/>
                </a:solidFill>
              </a:rPr>
              <a:t>broadcasting</a:t>
            </a:r>
            <a:r>
              <a:rPr lang="en-US" sz="2000" dirty="0" smtClean="0"/>
              <a:t> requests and caching responses for future use</a:t>
            </a:r>
          </a:p>
          <a:p>
            <a:pPr eaLnBrk="1" hangingPunct="1">
              <a:defRPr/>
            </a:pPr>
            <a:r>
              <a:rPr lang="en-US" sz="2000" dirty="0" smtClean="0"/>
              <a:t>The protocol begins with a computer broadcasting a message of the form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en-US" sz="2000" dirty="0" smtClean="0">
                <a:solidFill>
                  <a:schemeClr val="accent6"/>
                </a:solidFill>
              </a:rPr>
              <a:t>who has &lt;IP address1&gt; tell &lt;IP address2&gt;</a:t>
            </a:r>
            <a:endParaRPr lang="en-US" sz="2000" dirty="0" smtClean="0"/>
          </a:p>
          <a:p>
            <a:pPr eaLnBrk="1" hangingPunct="1">
              <a:defRPr/>
            </a:pPr>
            <a:r>
              <a:rPr lang="en-US" sz="2200" dirty="0" smtClean="0"/>
              <a:t>When the machine with </a:t>
            </a:r>
            <a:r>
              <a:rPr lang="en-US" sz="2200" dirty="0" smtClean="0">
                <a:solidFill>
                  <a:schemeClr val="accent6"/>
                </a:solidFill>
              </a:rPr>
              <a:t>&lt;IP address1&gt; </a:t>
            </a:r>
            <a:r>
              <a:rPr lang="en-US" sz="2200" dirty="0" smtClean="0"/>
              <a:t>or an ARP server receives this message, its broadcasts the response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en-US" sz="2200" dirty="0" smtClean="0">
                <a:solidFill>
                  <a:schemeClr val="accent6"/>
                </a:solidFill>
              </a:rPr>
              <a:t>&lt;IP address1&gt; is &lt;MAC address&gt;</a:t>
            </a:r>
            <a:endParaRPr lang="en-US" sz="2200" dirty="0" smtClean="0"/>
          </a:p>
          <a:p>
            <a:pPr eaLnBrk="1" hangingPunct="1">
              <a:defRPr/>
            </a:pPr>
            <a:r>
              <a:rPr lang="en-US" sz="2200" dirty="0" smtClean="0"/>
              <a:t>The requestor’s IP address </a:t>
            </a:r>
            <a:r>
              <a:rPr lang="en-US" sz="2200" dirty="0" smtClean="0">
                <a:solidFill>
                  <a:schemeClr val="accent6"/>
                </a:solidFill>
              </a:rPr>
              <a:t>&lt;IP address2&gt;  </a:t>
            </a:r>
            <a:r>
              <a:rPr lang="en-US" sz="2200" dirty="0" smtClean="0"/>
              <a:t>is contained in the link header</a:t>
            </a:r>
          </a:p>
          <a:p>
            <a:pPr eaLnBrk="1" hangingPunct="1">
              <a:defRPr/>
            </a:pPr>
            <a:r>
              <a:rPr lang="en-US" sz="2000" dirty="0" smtClean="0"/>
              <a:t>The Linux and Windows command </a:t>
            </a:r>
            <a:r>
              <a:rPr lang="en-US" sz="2000" dirty="0" err="1" smtClean="0">
                <a:solidFill>
                  <a:schemeClr val="accent6"/>
                </a:solidFill>
              </a:rPr>
              <a:t>arp</a:t>
            </a:r>
            <a:r>
              <a:rPr lang="en-US" sz="2000" dirty="0" smtClean="0">
                <a:solidFill>
                  <a:schemeClr val="accent6"/>
                </a:solidFill>
              </a:rPr>
              <a:t> - a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smtClean="0"/>
              <a:t>displays the ARP table </a:t>
            </a:r>
          </a:p>
          <a:p>
            <a:pPr lvl="1" eaLnBrk="1" hangingPunct="1">
              <a:buFont typeface="Arial" charset="0"/>
              <a:buNone/>
              <a:defRPr/>
            </a:pPr>
            <a:r>
              <a:rPr lang="en-US" sz="1600" dirty="0" smtClean="0">
                <a:latin typeface="Lucida Console" pitchFamily="49" charset="0"/>
              </a:rPr>
              <a:t>  </a:t>
            </a:r>
            <a:r>
              <a:rPr lang="en-US" sz="1600" dirty="0" smtClean="0">
                <a:solidFill>
                  <a:schemeClr val="accent6"/>
                </a:solidFill>
                <a:latin typeface="Lucida Console" pitchFamily="49" charset="0"/>
              </a:rPr>
              <a:t>Internet Address      Physical Address      Type</a:t>
            </a:r>
          </a:p>
          <a:p>
            <a:pPr lvl="1" eaLnBrk="1" hangingPunct="1">
              <a:buFont typeface="Arial" charset="0"/>
              <a:buNone/>
              <a:defRPr/>
            </a:pPr>
            <a:r>
              <a:rPr lang="en-US" sz="1600" dirty="0" smtClean="0">
                <a:latin typeface="Lucida Console" pitchFamily="49" charset="0"/>
              </a:rPr>
              <a:t>  128.148.31.1          00-00-0c-07-ac-00     dynamic</a:t>
            </a:r>
          </a:p>
          <a:p>
            <a:pPr lvl="1" eaLnBrk="1" hangingPunct="1">
              <a:buFont typeface="Arial" charset="0"/>
              <a:buNone/>
              <a:defRPr/>
            </a:pPr>
            <a:r>
              <a:rPr lang="en-US" sz="1600" dirty="0" smtClean="0">
                <a:latin typeface="Lucida Console" pitchFamily="49" charset="0"/>
              </a:rPr>
              <a:t>  128.148.31.15         00-0c-76-b2-d7-1d     dynamic</a:t>
            </a:r>
          </a:p>
          <a:p>
            <a:pPr lvl="1" eaLnBrk="1" hangingPunct="1">
              <a:buFont typeface="Arial" charset="0"/>
              <a:buNone/>
              <a:defRPr/>
            </a:pPr>
            <a:r>
              <a:rPr lang="en-US" sz="1600" dirty="0" smtClean="0">
                <a:latin typeface="Lucida Console" pitchFamily="49" charset="0"/>
              </a:rPr>
              <a:t>  128.148.31.71         00-0c-76-b2-d0-d2     dynamic</a:t>
            </a:r>
          </a:p>
          <a:p>
            <a:pPr lvl="1" eaLnBrk="1" hangingPunct="1">
              <a:buFont typeface="Arial" charset="0"/>
              <a:buNone/>
              <a:defRPr/>
            </a:pPr>
            <a:r>
              <a:rPr lang="en-US" sz="1600" dirty="0" smtClean="0">
                <a:latin typeface="Lucida Console" pitchFamily="49" charset="0"/>
              </a:rPr>
              <a:t>  128.148.31.75         00-0c-76-b2-d7-1d     dynamic</a:t>
            </a:r>
          </a:p>
          <a:p>
            <a:pPr lvl="1" eaLnBrk="1" hangingPunct="1">
              <a:buFont typeface="Arial" charset="0"/>
              <a:buNone/>
              <a:defRPr/>
            </a:pPr>
            <a:r>
              <a:rPr lang="en-US" sz="1600" dirty="0" smtClean="0">
                <a:latin typeface="Lucida Console" pitchFamily="49" charset="0"/>
              </a:rPr>
              <a:t>  128.148.31.102        00-22-0c-a3-e4-00     dynamic</a:t>
            </a:r>
          </a:p>
          <a:p>
            <a:pPr lvl="1" eaLnBrk="1" hangingPunct="1">
              <a:buFont typeface="Arial" charset="0"/>
              <a:buNone/>
              <a:defRPr/>
            </a:pPr>
            <a:r>
              <a:rPr lang="en-US" sz="1600" dirty="0" smtClean="0">
                <a:latin typeface="Lucida Console" pitchFamily="49" charset="0"/>
              </a:rPr>
              <a:t>  128.148.31.137        00-1d-92-b6-f1-a9     dynamic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5B7109A-E56A-4BED-973A-10CA4426BE22}" type="datetime1">
              <a:rPr lang="en-US"/>
              <a:pPr>
                <a:defRPr/>
              </a:pPr>
              <a:t>10/25/2010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Computer Networks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1AEA19-5E1F-48E8-9AC6-5B7711B91AD2}" type="slidenum">
              <a:rPr lang="en-US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ARP Spoofing</a:t>
            </a:r>
          </a:p>
        </p:txBody>
      </p:sp>
      <p:sp>
        <p:nvSpPr>
          <p:cNvPr id="23555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ARP table is updated whenever an ARP response is received</a:t>
            </a:r>
          </a:p>
          <a:p>
            <a:r>
              <a:rPr lang="en-US" smtClean="0"/>
              <a:t>Requests are not tracked</a:t>
            </a:r>
          </a:p>
          <a:p>
            <a:r>
              <a:rPr lang="en-US" smtClean="0"/>
              <a:t>ARP announcements are not authenticated</a:t>
            </a:r>
          </a:p>
          <a:p>
            <a:r>
              <a:rPr lang="en-US" smtClean="0"/>
              <a:t>Machines trust each other</a:t>
            </a:r>
          </a:p>
          <a:p>
            <a:r>
              <a:rPr lang="en-US" smtClean="0"/>
              <a:t>A rogue machine can spoof other machines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06CA317-532B-42B7-8D73-AFF634372874}" type="datetime1">
              <a:rPr lang="en-US" smtClean="0"/>
              <a:pPr>
                <a:defRPr/>
              </a:pPr>
              <a:t>10/25/2010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 Networks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C0203E-F115-4AAA-B404-D911AF4A89A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ARP Poisoning (ARP Spoofing)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According to the standard, almost all ARP implementations are stateless</a:t>
            </a:r>
          </a:p>
          <a:p>
            <a:pPr eaLnBrk="1" hangingPunct="1">
              <a:defRPr/>
            </a:pPr>
            <a:r>
              <a:rPr lang="en-US" sz="2800" dirty="0" smtClean="0"/>
              <a:t>An </a:t>
            </a:r>
            <a:r>
              <a:rPr lang="en-US" sz="2800" dirty="0" err="1" smtClean="0"/>
              <a:t>arp</a:t>
            </a:r>
            <a:r>
              <a:rPr lang="en-US" sz="2800" dirty="0" smtClean="0"/>
              <a:t> cache updates every time that it receives an </a:t>
            </a:r>
            <a:r>
              <a:rPr lang="en-US" sz="2800" dirty="0" err="1" smtClean="0"/>
              <a:t>arp</a:t>
            </a:r>
            <a:r>
              <a:rPr lang="en-US" sz="2800" dirty="0" smtClean="0"/>
              <a:t> reply… even if it did not send any </a:t>
            </a:r>
            <a:r>
              <a:rPr lang="en-US" sz="2800" dirty="0" err="1" smtClean="0"/>
              <a:t>arp</a:t>
            </a:r>
            <a:r>
              <a:rPr lang="en-US" sz="2800" dirty="0" smtClean="0"/>
              <a:t> request!</a:t>
            </a:r>
          </a:p>
          <a:p>
            <a:pPr eaLnBrk="1" hangingPunct="1">
              <a:defRPr/>
            </a:pPr>
            <a:r>
              <a:rPr lang="en-US" sz="2800" dirty="0" smtClean="0"/>
              <a:t>It is possible to “poison” an </a:t>
            </a:r>
            <a:r>
              <a:rPr lang="en-US" sz="2800" dirty="0" err="1" smtClean="0"/>
              <a:t>arp</a:t>
            </a:r>
            <a:r>
              <a:rPr lang="en-US" sz="2800" dirty="0" smtClean="0"/>
              <a:t> cache by sending </a:t>
            </a:r>
            <a:r>
              <a:rPr lang="en-US" sz="2800" dirty="0" smtClean="0">
                <a:solidFill>
                  <a:schemeClr val="accent6"/>
                </a:solidFill>
              </a:rPr>
              <a:t>gratuitous </a:t>
            </a:r>
            <a:r>
              <a:rPr lang="en-US" sz="2800" dirty="0" err="1" smtClean="0">
                <a:solidFill>
                  <a:schemeClr val="accent6"/>
                </a:solidFill>
              </a:rPr>
              <a:t>arp</a:t>
            </a:r>
            <a:r>
              <a:rPr lang="en-US" sz="2800" dirty="0" smtClean="0">
                <a:solidFill>
                  <a:schemeClr val="accent6"/>
                </a:solidFill>
              </a:rPr>
              <a:t> replies</a:t>
            </a:r>
          </a:p>
          <a:p>
            <a:pPr eaLnBrk="1" hangingPunct="1">
              <a:defRPr/>
            </a:pPr>
            <a:r>
              <a:rPr lang="en-US" sz="2800" dirty="0" smtClean="0"/>
              <a:t>Using static entries solves the problem but it is almost impossible to manage</a:t>
            </a:r>
            <a:r>
              <a:rPr lang="en-US" sz="2500" dirty="0" smtClean="0"/>
              <a:t>!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F8929B4-9A5A-46CF-B491-01C1D72A2E61}" type="datetime1">
              <a:rPr lang="en-US"/>
              <a:pPr>
                <a:defRPr/>
              </a:pPr>
              <a:t>10/25/2010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Computer Networks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FED03C-2838-4BF0-999E-F31770E22670}" type="slidenum">
              <a:rPr lang="en-US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Telnet Protocol (RFC 854)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Telnet is a protocol that provides a general, bi-directional, not encrypted communication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solidFill>
                  <a:schemeClr val="accent6"/>
                </a:solidFill>
                <a:latin typeface="Courier New" pitchFamily="49" charset="0"/>
              </a:rPr>
              <a:t>telnet</a:t>
            </a:r>
            <a:r>
              <a:rPr lang="en-US" sz="2800" b="1" dirty="0" smtClean="0">
                <a:latin typeface="Courier New" pitchFamily="49" charset="0"/>
              </a:rPr>
              <a:t> </a:t>
            </a:r>
            <a:r>
              <a:rPr lang="en-US" sz="2800" dirty="0" smtClean="0"/>
              <a:t>is a generic TCP client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Allows a computer to connect to another one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Provides remote login capabilities to computers on the Internet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Sends whatever you type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Prints whatever comes back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Useful for testing TCP servers (ASCII based protocols)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F450E0F-4F39-4BEA-AA71-ADD8295D04C5}" type="datetime1">
              <a:rPr lang="en-US"/>
              <a:pPr>
                <a:defRPr/>
              </a:pPr>
              <a:t>10/25/2010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Computer Networks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20FBD1-28AA-4B3F-9D34-235C6C48F483}" type="slidenum">
              <a:rPr lang="en-US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Wireshark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fontAlgn="auto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774700" algn="l"/>
                <a:tab pos="1689100" algn="l"/>
                <a:tab pos="2603500" algn="l"/>
                <a:tab pos="3517900" algn="l"/>
                <a:tab pos="4432300" algn="l"/>
                <a:tab pos="5346700" algn="l"/>
                <a:tab pos="6261100" algn="l"/>
                <a:tab pos="7175500" algn="l"/>
                <a:tab pos="8089900" algn="l"/>
                <a:tab pos="9004300" algn="l"/>
                <a:tab pos="9918700" algn="l"/>
              </a:tabLst>
              <a:defRPr/>
            </a:pPr>
            <a:r>
              <a:rPr lang="en-US" dirty="0" err="1" smtClean="0"/>
              <a:t>Wireshark</a:t>
            </a:r>
            <a:r>
              <a:rPr lang="en-US" dirty="0" smtClean="0"/>
              <a:t> is a packet sniffer and protocol analyzer</a:t>
            </a:r>
          </a:p>
          <a:p>
            <a:pPr lvl="1" eaLnBrk="1" fontAlgn="auto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774700" algn="l"/>
                <a:tab pos="1689100" algn="l"/>
                <a:tab pos="2603500" algn="l"/>
                <a:tab pos="3517900" algn="l"/>
                <a:tab pos="4432300" algn="l"/>
                <a:tab pos="5346700" algn="l"/>
                <a:tab pos="6261100" algn="l"/>
                <a:tab pos="7175500" algn="l"/>
                <a:tab pos="8089900" algn="l"/>
                <a:tab pos="9004300" algn="l"/>
                <a:tab pos="9918700" algn="l"/>
              </a:tabLst>
              <a:defRPr/>
            </a:pPr>
            <a:r>
              <a:rPr lang="en-US" dirty="0" smtClean="0"/>
              <a:t>Captures and analyzes frames</a:t>
            </a:r>
          </a:p>
          <a:p>
            <a:pPr lvl="1" eaLnBrk="1" fontAlgn="auto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774700" algn="l"/>
                <a:tab pos="1689100" algn="l"/>
                <a:tab pos="2603500" algn="l"/>
                <a:tab pos="3517900" algn="l"/>
                <a:tab pos="4432300" algn="l"/>
                <a:tab pos="5346700" algn="l"/>
                <a:tab pos="6261100" algn="l"/>
                <a:tab pos="7175500" algn="l"/>
                <a:tab pos="8089900" algn="l"/>
                <a:tab pos="9004300" algn="l"/>
                <a:tab pos="9918700" algn="l"/>
              </a:tabLst>
              <a:defRPr/>
            </a:pPr>
            <a:r>
              <a:rPr lang="en-US" dirty="0" smtClean="0"/>
              <a:t>Supports </a:t>
            </a:r>
            <a:r>
              <a:rPr lang="en-US" dirty="0" err="1" smtClean="0"/>
              <a:t>plugins</a:t>
            </a:r>
            <a:endParaRPr lang="en-US" dirty="0" smtClean="0"/>
          </a:p>
          <a:p>
            <a:pPr eaLnBrk="1" fontAlgn="auto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774700" algn="l"/>
                <a:tab pos="1689100" algn="l"/>
                <a:tab pos="2603500" algn="l"/>
                <a:tab pos="3517900" algn="l"/>
                <a:tab pos="4432300" algn="l"/>
                <a:tab pos="5346700" algn="l"/>
                <a:tab pos="6261100" algn="l"/>
                <a:tab pos="7175500" algn="l"/>
                <a:tab pos="8089900" algn="l"/>
                <a:tab pos="9004300" algn="l"/>
                <a:tab pos="9918700" algn="l"/>
              </a:tabLst>
              <a:defRPr/>
            </a:pPr>
            <a:r>
              <a:rPr lang="en-US" dirty="0" smtClean="0"/>
              <a:t>Usually required to run with administrator privileges</a:t>
            </a:r>
          </a:p>
          <a:p>
            <a:pPr eaLnBrk="1" fontAlgn="auto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774700" algn="l"/>
                <a:tab pos="1689100" algn="l"/>
                <a:tab pos="2603500" algn="l"/>
                <a:tab pos="3517900" algn="l"/>
                <a:tab pos="4432300" algn="l"/>
                <a:tab pos="5346700" algn="l"/>
                <a:tab pos="6261100" algn="l"/>
                <a:tab pos="7175500" algn="l"/>
                <a:tab pos="8089900" algn="l"/>
                <a:tab pos="9004300" algn="l"/>
                <a:tab pos="9918700" algn="l"/>
              </a:tabLst>
              <a:defRPr/>
            </a:pPr>
            <a:r>
              <a:rPr lang="en-US" dirty="0" smtClean="0"/>
              <a:t>Setting the network interface in promiscuous mode captures traffic across the entire LAN segment and not just frames addressed to the machine</a:t>
            </a:r>
          </a:p>
          <a:p>
            <a:pPr eaLnBrk="1" fontAlgn="auto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774700" algn="l"/>
                <a:tab pos="1689100" algn="l"/>
                <a:tab pos="2603500" algn="l"/>
                <a:tab pos="3517900" algn="l"/>
                <a:tab pos="4432300" algn="l"/>
                <a:tab pos="5346700" algn="l"/>
                <a:tab pos="6261100" algn="l"/>
                <a:tab pos="7175500" algn="l"/>
                <a:tab pos="8089900" algn="l"/>
                <a:tab pos="9004300" algn="l"/>
                <a:tab pos="9918700" algn="l"/>
              </a:tabLst>
              <a:defRPr/>
            </a:pPr>
            <a:r>
              <a:rPr lang="en-US" dirty="0" smtClean="0"/>
              <a:t>Freely available on </a:t>
            </a:r>
            <a:r>
              <a:rPr lang="en-US" dirty="0" smtClean="0">
                <a:solidFill>
                  <a:schemeClr val="accent6"/>
                </a:solidFill>
                <a:hlinkClick r:id="rId2"/>
              </a:rPr>
              <a:t> www.wireshark.org</a:t>
            </a:r>
            <a:r>
              <a:rPr lang="en-US" dirty="0" smtClean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0BD2831-4BB8-4B73-99D2-951A952C3A11}" type="datetime1">
              <a:rPr lang="en-US" smtClean="0"/>
              <a:pPr>
                <a:defRPr/>
              </a:pPr>
              <a:t>10/25/2010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 Networks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6A3E0D-6617-4EC4-823E-F593C11F4B8E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pic>
        <p:nvPicPr>
          <p:cNvPr id="27655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6200" y="304800"/>
            <a:ext cx="990600" cy="990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73025" y="0"/>
            <a:ext cx="9290050" cy="68580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</p:pic>
      <p:sp>
        <p:nvSpPr>
          <p:cNvPr id="28675" name="Text Box 8"/>
          <p:cNvSpPr txBox="1">
            <a:spLocks noChangeArrowheads="1"/>
          </p:cNvSpPr>
          <p:nvPr/>
        </p:nvSpPr>
        <p:spPr bwMode="auto">
          <a:xfrm>
            <a:off x="3563938" y="228600"/>
            <a:ext cx="1312862" cy="377825"/>
          </a:xfrm>
          <a:prstGeom prst="rect">
            <a:avLst/>
          </a:prstGeom>
          <a:solidFill>
            <a:srgbClr val="CCF1FF">
              <a:alpha val="79999"/>
            </a:srgbClr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000" b="1">
                <a:solidFill>
                  <a:srgbClr val="FF0000"/>
                </a:solidFill>
                <a:sym typeface="Wingdings" pitchFamily="2" charset="2"/>
              </a:rPr>
              <a:t> </a:t>
            </a:r>
            <a:r>
              <a:rPr lang="en-US" altLang="zh-TW" sz="2000" b="1">
                <a:solidFill>
                  <a:srgbClr val="FF0000"/>
                </a:solidFill>
              </a:rPr>
              <a:t>menu</a:t>
            </a:r>
          </a:p>
        </p:txBody>
      </p:sp>
      <p:sp>
        <p:nvSpPr>
          <p:cNvPr id="28676" name="Text Box 9"/>
          <p:cNvSpPr txBox="1">
            <a:spLocks noChangeArrowheads="1"/>
          </p:cNvSpPr>
          <p:nvPr/>
        </p:nvSpPr>
        <p:spPr bwMode="auto">
          <a:xfrm>
            <a:off x="6877050" y="517525"/>
            <a:ext cx="2160588" cy="396875"/>
          </a:xfrm>
          <a:prstGeom prst="rect">
            <a:avLst/>
          </a:prstGeom>
          <a:solidFill>
            <a:srgbClr val="CCF1FF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000" b="1">
                <a:solidFill>
                  <a:srgbClr val="FF0000"/>
                </a:solidFill>
                <a:sym typeface="Wingdings" pitchFamily="2" charset="2"/>
              </a:rPr>
              <a:t> </a:t>
            </a:r>
            <a:r>
              <a:rPr lang="en-US" altLang="zh-TW" sz="2000" b="1">
                <a:solidFill>
                  <a:srgbClr val="FF0000"/>
                </a:solidFill>
              </a:rPr>
              <a:t>main toolbar</a:t>
            </a:r>
          </a:p>
        </p:txBody>
      </p:sp>
      <p:sp>
        <p:nvSpPr>
          <p:cNvPr id="28677" name="Text Box 10"/>
          <p:cNvSpPr txBox="1">
            <a:spLocks noChangeArrowheads="1"/>
          </p:cNvSpPr>
          <p:nvPr/>
        </p:nvSpPr>
        <p:spPr bwMode="auto">
          <a:xfrm>
            <a:off x="6232525" y="868363"/>
            <a:ext cx="2160588" cy="396875"/>
          </a:xfrm>
          <a:prstGeom prst="rect">
            <a:avLst/>
          </a:prstGeom>
          <a:solidFill>
            <a:srgbClr val="CCF1FF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000" b="1">
                <a:solidFill>
                  <a:srgbClr val="FF0000"/>
                </a:solidFill>
                <a:sym typeface="Wingdings" pitchFamily="2" charset="2"/>
              </a:rPr>
              <a:t> </a:t>
            </a:r>
            <a:r>
              <a:rPr lang="en-US" altLang="zh-TW" sz="2000" b="1">
                <a:solidFill>
                  <a:srgbClr val="FF0000"/>
                </a:solidFill>
              </a:rPr>
              <a:t>filter toolbar</a:t>
            </a:r>
          </a:p>
        </p:txBody>
      </p:sp>
      <p:sp>
        <p:nvSpPr>
          <p:cNvPr id="28678" name="Text Box 11"/>
          <p:cNvSpPr txBox="1">
            <a:spLocks noChangeArrowheads="1"/>
          </p:cNvSpPr>
          <p:nvPr/>
        </p:nvSpPr>
        <p:spPr bwMode="auto">
          <a:xfrm>
            <a:off x="6300788" y="2120900"/>
            <a:ext cx="2519362" cy="396875"/>
          </a:xfrm>
          <a:prstGeom prst="rect">
            <a:avLst/>
          </a:prstGeom>
          <a:solidFill>
            <a:srgbClr val="CCF1FF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000" b="1">
                <a:solidFill>
                  <a:srgbClr val="FF0000"/>
                </a:solidFill>
                <a:sym typeface="Wingdings" pitchFamily="2" charset="2"/>
              </a:rPr>
              <a:t> </a:t>
            </a:r>
            <a:r>
              <a:rPr lang="en-US" altLang="zh-TW" sz="2000" b="1">
                <a:solidFill>
                  <a:srgbClr val="FF0000"/>
                </a:solidFill>
              </a:rPr>
              <a:t>packet list pane</a:t>
            </a:r>
          </a:p>
        </p:txBody>
      </p:sp>
      <p:sp>
        <p:nvSpPr>
          <p:cNvPr id="28679" name="Text Box 12"/>
          <p:cNvSpPr txBox="1">
            <a:spLocks noChangeArrowheads="1"/>
          </p:cNvSpPr>
          <p:nvPr/>
        </p:nvSpPr>
        <p:spPr bwMode="auto">
          <a:xfrm>
            <a:off x="5651500" y="4941888"/>
            <a:ext cx="2879725" cy="396875"/>
          </a:xfrm>
          <a:prstGeom prst="rect">
            <a:avLst/>
          </a:prstGeom>
          <a:solidFill>
            <a:srgbClr val="CCF1FF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000" b="1">
                <a:solidFill>
                  <a:srgbClr val="FF0000"/>
                </a:solidFill>
                <a:sym typeface="Wingdings" pitchFamily="2" charset="2"/>
              </a:rPr>
              <a:t> </a:t>
            </a:r>
            <a:r>
              <a:rPr lang="en-US" altLang="zh-TW" sz="2000" b="1">
                <a:solidFill>
                  <a:srgbClr val="FF0000"/>
                </a:solidFill>
              </a:rPr>
              <a:t>packet details pane</a:t>
            </a:r>
          </a:p>
        </p:txBody>
      </p:sp>
      <p:sp>
        <p:nvSpPr>
          <p:cNvPr id="28680" name="Text Box 13"/>
          <p:cNvSpPr txBox="1">
            <a:spLocks noChangeArrowheads="1"/>
          </p:cNvSpPr>
          <p:nvPr/>
        </p:nvSpPr>
        <p:spPr bwMode="auto">
          <a:xfrm>
            <a:off x="6264275" y="5961063"/>
            <a:ext cx="2879725" cy="396875"/>
          </a:xfrm>
          <a:prstGeom prst="rect">
            <a:avLst/>
          </a:prstGeom>
          <a:solidFill>
            <a:srgbClr val="CCF1FF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000" b="1">
                <a:solidFill>
                  <a:srgbClr val="FF0000"/>
                </a:solidFill>
                <a:sym typeface="Wingdings" pitchFamily="2" charset="2"/>
              </a:rPr>
              <a:t> </a:t>
            </a:r>
            <a:r>
              <a:rPr lang="en-US" altLang="zh-TW" sz="2000" b="1">
                <a:solidFill>
                  <a:srgbClr val="FF0000"/>
                </a:solidFill>
              </a:rPr>
              <a:t>packet bytes pane</a:t>
            </a:r>
          </a:p>
        </p:txBody>
      </p:sp>
      <p:sp>
        <p:nvSpPr>
          <p:cNvPr id="28681" name="Text Box 14"/>
          <p:cNvSpPr txBox="1">
            <a:spLocks noChangeArrowheads="1"/>
          </p:cNvSpPr>
          <p:nvPr/>
        </p:nvSpPr>
        <p:spPr bwMode="auto">
          <a:xfrm>
            <a:off x="5748338" y="6461125"/>
            <a:ext cx="1830387" cy="396875"/>
          </a:xfrm>
          <a:prstGeom prst="rect">
            <a:avLst/>
          </a:prstGeom>
          <a:solidFill>
            <a:srgbClr val="CCF1FF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000" b="1">
                <a:solidFill>
                  <a:srgbClr val="FF0000"/>
                </a:solidFill>
                <a:sym typeface="Wingdings" pitchFamily="2" charset="2"/>
              </a:rPr>
              <a:t> </a:t>
            </a:r>
            <a:r>
              <a:rPr lang="en-US" altLang="zh-TW" sz="2000" b="1">
                <a:solidFill>
                  <a:srgbClr val="FF0000"/>
                </a:solidFill>
              </a:rPr>
              <a:t>status bar</a:t>
            </a:r>
          </a:p>
        </p:txBody>
      </p:sp>
      <p:sp>
        <p:nvSpPr>
          <p:cNvPr id="34826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010400" y="6477000"/>
            <a:ext cx="2133600" cy="244475"/>
          </a:xfrm>
        </p:spPr>
        <p:txBody>
          <a:bodyPr/>
          <a:lstStyle/>
          <a:p>
            <a:pPr>
              <a:defRPr/>
            </a:pPr>
            <a:fld id="{7D4983C4-D3A9-4F53-809B-FD1AD7237508}" type="slidenum">
              <a:rPr lang="en-US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mtClean="0"/>
              <a:t>DEMO 1: Configuration using Telnet </a:t>
            </a:r>
          </a:p>
        </p:txBody>
      </p:sp>
      <p:sp>
        <p:nvSpPr>
          <p:cNvPr id="34" name="Date Placeholder 3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0CA8751-9D61-4EAF-ADEA-FFA1F80422E5}" type="datetime1">
              <a:rPr lang="en-US"/>
              <a:pPr>
                <a:defRPr/>
              </a:pPr>
              <a:t>10/25/2010</a:t>
            </a:fld>
            <a:endParaRPr lang="en-US" dirty="0"/>
          </a:p>
        </p:txBody>
      </p:sp>
      <p:sp>
        <p:nvSpPr>
          <p:cNvPr id="33" name="Footer Placeholder 3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Computer Networks</a:t>
            </a: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DBF2BA-E1EF-4114-8E65-7010FE438605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30726" name="computr3"/>
          <p:cNvSpPr>
            <a:spLocks noEditPoints="1" noChangeArrowheads="1"/>
          </p:cNvSpPr>
          <p:nvPr/>
        </p:nvSpPr>
        <p:spPr bwMode="auto">
          <a:xfrm>
            <a:off x="868363" y="1914525"/>
            <a:ext cx="1204912" cy="776288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7811 w 21600"/>
              <a:gd name="T13" fmla="*/ 2584 h 21600"/>
              <a:gd name="T14" fmla="*/ 16359 w 21600"/>
              <a:gd name="T15" fmla="*/ 1176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8250" y="17743"/>
                </a:moveTo>
                <a:lnTo>
                  <a:pt x="17557" y="16971"/>
                </a:lnTo>
                <a:lnTo>
                  <a:pt x="5429" y="16971"/>
                </a:lnTo>
                <a:lnTo>
                  <a:pt x="4736" y="17743"/>
                </a:lnTo>
                <a:lnTo>
                  <a:pt x="18250" y="17743"/>
                </a:lnTo>
                <a:close/>
              </a:path>
              <a:path w="21600" h="21600" extrusionOk="0">
                <a:moveTo>
                  <a:pt x="18250" y="17743"/>
                </a:moveTo>
                <a:moveTo>
                  <a:pt x="19405" y="19131"/>
                </a:moveTo>
                <a:lnTo>
                  <a:pt x="18712" y="18360"/>
                </a:lnTo>
                <a:lnTo>
                  <a:pt x="4274" y="18360"/>
                </a:lnTo>
                <a:lnTo>
                  <a:pt x="3581" y="19131"/>
                </a:lnTo>
                <a:lnTo>
                  <a:pt x="19405" y="19131"/>
                </a:lnTo>
                <a:close/>
              </a:path>
              <a:path w="21600" h="21600" extrusionOk="0">
                <a:moveTo>
                  <a:pt x="19405" y="19131"/>
                </a:moveTo>
                <a:moveTo>
                  <a:pt x="20560" y="20520"/>
                </a:moveTo>
                <a:lnTo>
                  <a:pt x="19867" y="19749"/>
                </a:lnTo>
                <a:lnTo>
                  <a:pt x="3119" y="19749"/>
                </a:lnTo>
                <a:lnTo>
                  <a:pt x="2426" y="20520"/>
                </a:lnTo>
                <a:lnTo>
                  <a:pt x="20560" y="20520"/>
                </a:lnTo>
                <a:close/>
              </a:path>
              <a:path w="21600" h="21600" extrusionOk="0">
                <a:moveTo>
                  <a:pt x="20560" y="20520"/>
                </a:moveTo>
                <a:moveTo>
                  <a:pt x="4620" y="16971"/>
                </a:moveTo>
                <a:lnTo>
                  <a:pt x="5313" y="16200"/>
                </a:lnTo>
                <a:lnTo>
                  <a:pt x="7624" y="16200"/>
                </a:lnTo>
                <a:lnTo>
                  <a:pt x="7624" y="14194"/>
                </a:lnTo>
                <a:lnTo>
                  <a:pt x="5891" y="14194"/>
                </a:lnTo>
                <a:lnTo>
                  <a:pt x="5891" y="0"/>
                </a:lnTo>
                <a:lnTo>
                  <a:pt x="12013" y="0"/>
                </a:lnTo>
                <a:lnTo>
                  <a:pt x="18135" y="0"/>
                </a:lnTo>
                <a:lnTo>
                  <a:pt x="18135" y="10800"/>
                </a:lnTo>
                <a:lnTo>
                  <a:pt x="18135" y="14194"/>
                </a:lnTo>
                <a:lnTo>
                  <a:pt x="16402" y="14194"/>
                </a:lnTo>
                <a:lnTo>
                  <a:pt x="16402" y="16200"/>
                </a:lnTo>
                <a:lnTo>
                  <a:pt x="17788" y="16200"/>
                </a:lnTo>
                <a:lnTo>
                  <a:pt x="19059" y="17743"/>
                </a:lnTo>
                <a:lnTo>
                  <a:pt x="21022" y="19903"/>
                </a:lnTo>
                <a:lnTo>
                  <a:pt x="21253" y="20057"/>
                </a:lnTo>
                <a:lnTo>
                  <a:pt x="21369" y="20366"/>
                </a:lnTo>
                <a:lnTo>
                  <a:pt x="21600" y="20674"/>
                </a:lnTo>
                <a:lnTo>
                  <a:pt x="21600" y="20829"/>
                </a:lnTo>
                <a:lnTo>
                  <a:pt x="21600" y="20983"/>
                </a:lnTo>
                <a:lnTo>
                  <a:pt x="21600" y="21137"/>
                </a:lnTo>
                <a:lnTo>
                  <a:pt x="21600" y="21291"/>
                </a:lnTo>
                <a:lnTo>
                  <a:pt x="21484" y="21446"/>
                </a:lnTo>
                <a:lnTo>
                  <a:pt x="21369" y="21446"/>
                </a:lnTo>
                <a:lnTo>
                  <a:pt x="21138" y="21600"/>
                </a:lnTo>
                <a:lnTo>
                  <a:pt x="21022" y="21600"/>
                </a:lnTo>
                <a:lnTo>
                  <a:pt x="10973" y="21600"/>
                </a:lnTo>
                <a:lnTo>
                  <a:pt x="2079" y="21600"/>
                </a:lnTo>
                <a:lnTo>
                  <a:pt x="1848" y="21600"/>
                </a:lnTo>
                <a:lnTo>
                  <a:pt x="1733" y="21446"/>
                </a:lnTo>
                <a:lnTo>
                  <a:pt x="1617" y="21446"/>
                </a:lnTo>
                <a:lnTo>
                  <a:pt x="1502" y="21291"/>
                </a:lnTo>
                <a:lnTo>
                  <a:pt x="1386" y="21291"/>
                </a:lnTo>
                <a:lnTo>
                  <a:pt x="1386" y="21137"/>
                </a:lnTo>
                <a:lnTo>
                  <a:pt x="1386" y="20983"/>
                </a:lnTo>
                <a:lnTo>
                  <a:pt x="1386" y="20829"/>
                </a:lnTo>
                <a:lnTo>
                  <a:pt x="1502" y="20674"/>
                </a:lnTo>
                <a:lnTo>
                  <a:pt x="1617" y="20366"/>
                </a:lnTo>
                <a:lnTo>
                  <a:pt x="1733" y="20057"/>
                </a:lnTo>
                <a:lnTo>
                  <a:pt x="1964" y="19903"/>
                </a:lnTo>
                <a:lnTo>
                  <a:pt x="0" y="19903"/>
                </a:lnTo>
                <a:lnTo>
                  <a:pt x="0" y="10800"/>
                </a:lnTo>
                <a:lnTo>
                  <a:pt x="0" y="2777"/>
                </a:lnTo>
                <a:lnTo>
                  <a:pt x="4620" y="2777"/>
                </a:lnTo>
                <a:lnTo>
                  <a:pt x="4620" y="16971"/>
                </a:lnTo>
                <a:moveTo>
                  <a:pt x="4620" y="16971"/>
                </a:moveTo>
                <a:moveTo>
                  <a:pt x="4620" y="16971"/>
                </a:moveTo>
                <a:lnTo>
                  <a:pt x="4158" y="17434"/>
                </a:lnTo>
                <a:lnTo>
                  <a:pt x="2541" y="19286"/>
                </a:lnTo>
                <a:lnTo>
                  <a:pt x="1964" y="19903"/>
                </a:lnTo>
                <a:lnTo>
                  <a:pt x="4620" y="16971"/>
                </a:lnTo>
                <a:close/>
              </a:path>
              <a:path w="21600" h="21600" extrusionOk="0">
                <a:moveTo>
                  <a:pt x="7624" y="2314"/>
                </a:moveTo>
                <a:moveTo>
                  <a:pt x="16402" y="2314"/>
                </a:moveTo>
                <a:lnTo>
                  <a:pt x="16402" y="11880"/>
                </a:lnTo>
                <a:lnTo>
                  <a:pt x="7624" y="11880"/>
                </a:lnTo>
                <a:lnTo>
                  <a:pt x="7624" y="2314"/>
                </a:lnTo>
                <a:close/>
              </a:path>
              <a:path w="21600" h="21600" extrusionOk="0">
                <a:moveTo>
                  <a:pt x="578" y="4011"/>
                </a:moveTo>
                <a:moveTo>
                  <a:pt x="4043" y="4011"/>
                </a:moveTo>
                <a:lnTo>
                  <a:pt x="4043" y="4320"/>
                </a:lnTo>
                <a:lnTo>
                  <a:pt x="578" y="4320"/>
                </a:lnTo>
                <a:lnTo>
                  <a:pt x="578" y="4011"/>
                </a:lnTo>
                <a:close/>
                <a:moveTo>
                  <a:pt x="7624" y="14194"/>
                </a:moveTo>
                <a:lnTo>
                  <a:pt x="16402" y="14194"/>
                </a:lnTo>
                <a:lnTo>
                  <a:pt x="16402" y="16200"/>
                </a:lnTo>
                <a:lnTo>
                  <a:pt x="7624" y="16200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3668" name="computr3"/>
          <p:cNvSpPr>
            <a:spLocks noEditPoints="1" noChangeArrowheads="1"/>
          </p:cNvSpPr>
          <p:nvPr/>
        </p:nvSpPr>
        <p:spPr bwMode="auto">
          <a:xfrm>
            <a:off x="7296150" y="1987550"/>
            <a:ext cx="1204913" cy="776288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7811 w 21600"/>
              <a:gd name="T13" fmla="*/ 2584 h 21600"/>
              <a:gd name="T14" fmla="*/ 16359 w 21600"/>
              <a:gd name="T15" fmla="*/ 1176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8250" y="17743"/>
                </a:moveTo>
                <a:lnTo>
                  <a:pt x="17557" y="16971"/>
                </a:lnTo>
                <a:lnTo>
                  <a:pt x="5429" y="16971"/>
                </a:lnTo>
                <a:lnTo>
                  <a:pt x="4736" y="17743"/>
                </a:lnTo>
                <a:lnTo>
                  <a:pt x="18250" y="17743"/>
                </a:lnTo>
                <a:close/>
              </a:path>
              <a:path w="21600" h="21600" extrusionOk="0">
                <a:moveTo>
                  <a:pt x="18250" y="17743"/>
                </a:moveTo>
                <a:moveTo>
                  <a:pt x="19405" y="19131"/>
                </a:moveTo>
                <a:lnTo>
                  <a:pt x="18712" y="18360"/>
                </a:lnTo>
                <a:lnTo>
                  <a:pt x="4274" y="18360"/>
                </a:lnTo>
                <a:lnTo>
                  <a:pt x="3581" y="19131"/>
                </a:lnTo>
                <a:lnTo>
                  <a:pt x="19405" y="19131"/>
                </a:lnTo>
                <a:close/>
              </a:path>
              <a:path w="21600" h="21600" extrusionOk="0">
                <a:moveTo>
                  <a:pt x="19405" y="19131"/>
                </a:moveTo>
                <a:moveTo>
                  <a:pt x="20560" y="20520"/>
                </a:moveTo>
                <a:lnTo>
                  <a:pt x="19867" y="19749"/>
                </a:lnTo>
                <a:lnTo>
                  <a:pt x="3119" y="19749"/>
                </a:lnTo>
                <a:lnTo>
                  <a:pt x="2426" y="20520"/>
                </a:lnTo>
                <a:lnTo>
                  <a:pt x="20560" y="20520"/>
                </a:lnTo>
                <a:close/>
              </a:path>
              <a:path w="21600" h="21600" extrusionOk="0">
                <a:moveTo>
                  <a:pt x="20560" y="20520"/>
                </a:moveTo>
                <a:moveTo>
                  <a:pt x="4620" y="16971"/>
                </a:moveTo>
                <a:lnTo>
                  <a:pt x="5313" y="16200"/>
                </a:lnTo>
                <a:lnTo>
                  <a:pt x="7624" y="16200"/>
                </a:lnTo>
                <a:lnTo>
                  <a:pt x="7624" y="14194"/>
                </a:lnTo>
                <a:lnTo>
                  <a:pt x="5891" y="14194"/>
                </a:lnTo>
                <a:lnTo>
                  <a:pt x="5891" y="0"/>
                </a:lnTo>
                <a:lnTo>
                  <a:pt x="12013" y="0"/>
                </a:lnTo>
                <a:lnTo>
                  <a:pt x="18135" y="0"/>
                </a:lnTo>
                <a:lnTo>
                  <a:pt x="18135" y="10800"/>
                </a:lnTo>
                <a:lnTo>
                  <a:pt x="18135" y="14194"/>
                </a:lnTo>
                <a:lnTo>
                  <a:pt x="16402" y="14194"/>
                </a:lnTo>
                <a:lnTo>
                  <a:pt x="16402" y="16200"/>
                </a:lnTo>
                <a:lnTo>
                  <a:pt x="17788" y="16200"/>
                </a:lnTo>
                <a:lnTo>
                  <a:pt x="19059" y="17743"/>
                </a:lnTo>
                <a:lnTo>
                  <a:pt x="21022" y="19903"/>
                </a:lnTo>
                <a:lnTo>
                  <a:pt x="21253" y="20057"/>
                </a:lnTo>
                <a:lnTo>
                  <a:pt x="21369" y="20366"/>
                </a:lnTo>
                <a:lnTo>
                  <a:pt x="21600" y="20674"/>
                </a:lnTo>
                <a:lnTo>
                  <a:pt x="21600" y="20829"/>
                </a:lnTo>
                <a:lnTo>
                  <a:pt x="21600" y="20983"/>
                </a:lnTo>
                <a:lnTo>
                  <a:pt x="21600" y="21137"/>
                </a:lnTo>
                <a:lnTo>
                  <a:pt x="21600" y="21291"/>
                </a:lnTo>
                <a:lnTo>
                  <a:pt x="21484" y="21446"/>
                </a:lnTo>
                <a:lnTo>
                  <a:pt x="21369" y="21446"/>
                </a:lnTo>
                <a:lnTo>
                  <a:pt x="21138" y="21600"/>
                </a:lnTo>
                <a:lnTo>
                  <a:pt x="21022" y="21600"/>
                </a:lnTo>
                <a:lnTo>
                  <a:pt x="10973" y="21600"/>
                </a:lnTo>
                <a:lnTo>
                  <a:pt x="2079" y="21600"/>
                </a:lnTo>
                <a:lnTo>
                  <a:pt x="1848" y="21600"/>
                </a:lnTo>
                <a:lnTo>
                  <a:pt x="1733" y="21446"/>
                </a:lnTo>
                <a:lnTo>
                  <a:pt x="1617" y="21446"/>
                </a:lnTo>
                <a:lnTo>
                  <a:pt x="1502" y="21291"/>
                </a:lnTo>
                <a:lnTo>
                  <a:pt x="1386" y="21291"/>
                </a:lnTo>
                <a:lnTo>
                  <a:pt x="1386" y="21137"/>
                </a:lnTo>
                <a:lnTo>
                  <a:pt x="1386" y="20983"/>
                </a:lnTo>
                <a:lnTo>
                  <a:pt x="1386" y="20829"/>
                </a:lnTo>
                <a:lnTo>
                  <a:pt x="1502" y="20674"/>
                </a:lnTo>
                <a:lnTo>
                  <a:pt x="1617" y="20366"/>
                </a:lnTo>
                <a:lnTo>
                  <a:pt x="1733" y="20057"/>
                </a:lnTo>
                <a:lnTo>
                  <a:pt x="1964" y="19903"/>
                </a:lnTo>
                <a:lnTo>
                  <a:pt x="0" y="19903"/>
                </a:lnTo>
                <a:lnTo>
                  <a:pt x="0" y="10800"/>
                </a:lnTo>
                <a:lnTo>
                  <a:pt x="0" y="2777"/>
                </a:lnTo>
                <a:lnTo>
                  <a:pt x="4620" y="2777"/>
                </a:lnTo>
                <a:lnTo>
                  <a:pt x="4620" y="16971"/>
                </a:lnTo>
                <a:moveTo>
                  <a:pt x="4620" y="16971"/>
                </a:moveTo>
                <a:moveTo>
                  <a:pt x="4620" y="16971"/>
                </a:moveTo>
                <a:lnTo>
                  <a:pt x="4158" y="17434"/>
                </a:lnTo>
                <a:lnTo>
                  <a:pt x="2541" y="19286"/>
                </a:lnTo>
                <a:lnTo>
                  <a:pt x="1964" y="19903"/>
                </a:lnTo>
                <a:lnTo>
                  <a:pt x="4620" y="16971"/>
                </a:lnTo>
                <a:close/>
              </a:path>
              <a:path w="21600" h="21600" extrusionOk="0">
                <a:moveTo>
                  <a:pt x="7624" y="2314"/>
                </a:moveTo>
                <a:moveTo>
                  <a:pt x="16402" y="2314"/>
                </a:moveTo>
                <a:lnTo>
                  <a:pt x="16402" y="11880"/>
                </a:lnTo>
                <a:lnTo>
                  <a:pt x="7624" y="11880"/>
                </a:lnTo>
                <a:lnTo>
                  <a:pt x="7624" y="2314"/>
                </a:lnTo>
                <a:close/>
              </a:path>
              <a:path w="21600" h="21600" extrusionOk="0">
                <a:moveTo>
                  <a:pt x="578" y="4011"/>
                </a:moveTo>
                <a:moveTo>
                  <a:pt x="4043" y="4011"/>
                </a:moveTo>
                <a:lnTo>
                  <a:pt x="4043" y="4320"/>
                </a:lnTo>
                <a:lnTo>
                  <a:pt x="578" y="4320"/>
                </a:lnTo>
                <a:lnTo>
                  <a:pt x="578" y="4011"/>
                </a:lnTo>
                <a:close/>
                <a:moveTo>
                  <a:pt x="7624" y="14194"/>
                </a:moveTo>
                <a:lnTo>
                  <a:pt x="16402" y="14194"/>
                </a:lnTo>
                <a:lnTo>
                  <a:pt x="16402" y="16200"/>
                </a:lnTo>
                <a:lnTo>
                  <a:pt x="7624" y="16200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28" name="Text Box 5"/>
          <p:cNvSpPr txBox="1">
            <a:spLocks noChangeArrowheads="1"/>
          </p:cNvSpPr>
          <p:nvPr/>
        </p:nvSpPr>
        <p:spPr bwMode="auto">
          <a:xfrm>
            <a:off x="871538" y="2697163"/>
            <a:ext cx="9636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800">
                <a:solidFill>
                  <a:schemeClr val="tx1"/>
                </a:solidFill>
              </a:rPr>
              <a:t>Alice</a:t>
            </a:r>
          </a:p>
        </p:txBody>
      </p:sp>
      <p:sp>
        <p:nvSpPr>
          <p:cNvPr id="113670" name="Text Box 6"/>
          <p:cNvSpPr txBox="1">
            <a:spLocks noChangeArrowheads="1"/>
          </p:cNvSpPr>
          <p:nvPr/>
        </p:nvSpPr>
        <p:spPr bwMode="auto">
          <a:xfrm>
            <a:off x="7489825" y="2779713"/>
            <a:ext cx="8239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800">
                <a:solidFill>
                  <a:schemeClr val="tx1"/>
                </a:solidFill>
              </a:rPr>
              <a:t>Bob</a:t>
            </a:r>
          </a:p>
        </p:txBody>
      </p:sp>
      <p:sp>
        <p:nvSpPr>
          <p:cNvPr id="113671" name="laptop"/>
          <p:cNvSpPr>
            <a:spLocks noEditPoints="1" noChangeArrowheads="1"/>
          </p:cNvSpPr>
          <p:nvPr/>
        </p:nvSpPr>
        <p:spPr bwMode="auto">
          <a:xfrm>
            <a:off x="4103688" y="4572000"/>
            <a:ext cx="1152525" cy="86677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2147483647 h 21600"/>
              <a:gd name="T8" fmla="*/ 2147483647 w 21600"/>
              <a:gd name="T9" fmla="*/ 0 h 21600"/>
              <a:gd name="T10" fmla="*/ 2147483647 w 21600"/>
              <a:gd name="T11" fmla="*/ 2147483647 h 21600"/>
              <a:gd name="T12" fmla="*/ 0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4445 w 21600"/>
              <a:gd name="T25" fmla="*/ 1858 h 21600"/>
              <a:gd name="T26" fmla="*/ 17311 w 21600"/>
              <a:gd name="T27" fmla="*/ 1232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3672" name="Text Box 8"/>
          <p:cNvSpPr txBox="1">
            <a:spLocks noChangeArrowheads="1"/>
          </p:cNvSpPr>
          <p:nvPr/>
        </p:nvSpPr>
        <p:spPr bwMode="auto">
          <a:xfrm>
            <a:off x="3765550" y="5410200"/>
            <a:ext cx="18288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800">
                <a:solidFill>
                  <a:schemeClr val="tx1"/>
                </a:solidFill>
              </a:rPr>
              <a:t>Cracker</a:t>
            </a:r>
          </a:p>
        </p:txBody>
      </p:sp>
      <p:sp>
        <p:nvSpPr>
          <p:cNvPr id="113678" name="modem"/>
          <p:cNvSpPr>
            <a:spLocks noEditPoints="1" noChangeArrowheads="1"/>
          </p:cNvSpPr>
          <p:nvPr/>
        </p:nvSpPr>
        <p:spPr bwMode="auto">
          <a:xfrm>
            <a:off x="3676650" y="2212975"/>
            <a:ext cx="1871663" cy="411163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0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0 w 21600"/>
              <a:gd name="T11" fmla="*/ 2147483647 h 21600"/>
              <a:gd name="T12" fmla="*/ 2147483647 w 21600"/>
              <a:gd name="T13" fmla="*/ 0 h 21600"/>
              <a:gd name="T14" fmla="*/ 2147483647 w 21600"/>
              <a:gd name="T15" fmla="*/ 2147483647 h 21600"/>
              <a:gd name="T16" fmla="*/ 0 w 21600"/>
              <a:gd name="T17" fmla="*/ 2147483647 h 21600"/>
              <a:gd name="T18" fmla="*/ 2147483647 w 21600"/>
              <a:gd name="T19" fmla="*/ 2147483647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400 w 21600"/>
              <a:gd name="T31" fmla="*/ 22400 h 21600"/>
              <a:gd name="T32" fmla="*/ 21200 w 21600"/>
              <a:gd name="T33" fmla="*/ 30000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3683" name="Text Box 19"/>
          <p:cNvSpPr txBox="1">
            <a:spLocks noChangeArrowheads="1"/>
          </p:cNvSpPr>
          <p:nvPr/>
        </p:nvSpPr>
        <p:spPr bwMode="auto">
          <a:xfrm>
            <a:off x="3155950" y="1524000"/>
            <a:ext cx="30241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800" b="1">
                <a:solidFill>
                  <a:schemeClr val="tx1"/>
                </a:solidFill>
              </a:rPr>
              <a:t>LAN: 192.168.1.</a:t>
            </a:r>
            <a:r>
              <a:rPr lang="it-IT" sz="2800" b="1" i="1">
                <a:solidFill>
                  <a:schemeClr val="tx1"/>
                </a:solidFill>
                <a:latin typeface="Times New Roman" pitchFamily="18" charset="0"/>
              </a:rPr>
              <a:t>x</a:t>
            </a:r>
          </a:p>
        </p:txBody>
      </p:sp>
      <p:sp>
        <p:nvSpPr>
          <p:cNvPr id="113684" name="Text Box 20"/>
          <p:cNvSpPr txBox="1">
            <a:spLocks noChangeArrowheads="1"/>
          </p:cNvSpPr>
          <p:nvPr/>
        </p:nvSpPr>
        <p:spPr bwMode="auto">
          <a:xfrm>
            <a:off x="1009650" y="3186113"/>
            <a:ext cx="6842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800">
                <a:solidFill>
                  <a:schemeClr val="tx1"/>
                </a:solidFill>
              </a:rPr>
              <a:t>.10</a:t>
            </a:r>
          </a:p>
        </p:txBody>
      </p:sp>
      <p:sp>
        <p:nvSpPr>
          <p:cNvPr id="113685" name="Text Box 21"/>
          <p:cNvSpPr txBox="1">
            <a:spLocks noChangeArrowheads="1"/>
          </p:cNvSpPr>
          <p:nvPr/>
        </p:nvSpPr>
        <p:spPr bwMode="auto">
          <a:xfrm>
            <a:off x="7423150" y="3262313"/>
            <a:ext cx="8858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800">
                <a:solidFill>
                  <a:schemeClr val="tx1"/>
                </a:solidFill>
              </a:rPr>
              <a:t>.100</a:t>
            </a:r>
          </a:p>
        </p:txBody>
      </p:sp>
      <p:sp>
        <p:nvSpPr>
          <p:cNvPr id="30736" name="Text Box 22"/>
          <p:cNvSpPr txBox="1">
            <a:spLocks noChangeArrowheads="1"/>
          </p:cNvSpPr>
          <p:nvPr/>
        </p:nvSpPr>
        <p:spPr bwMode="auto">
          <a:xfrm>
            <a:off x="412750" y="1509713"/>
            <a:ext cx="1295400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>
                <a:solidFill>
                  <a:schemeClr val="tx1"/>
                </a:solidFill>
              </a:rPr>
              <a:t>CLIENT</a:t>
            </a:r>
          </a:p>
        </p:txBody>
      </p:sp>
      <p:sp>
        <p:nvSpPr>
          <p:cNvPr id="113687" name="Text Box 23"/>
          <p:cNvSpPr txBox="1">
            <a:spLocks noChangeArrowheads="1"/>
          </p:cNvSpPr>
          <p:nvPr/>
        </p:nvSpPr>
        <p:spPr bwMode="auto">
          <a:xfrm>
            <a:off x="7499350" y="1585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it-IT" b="1">
              <a:solidFill>
                <a:srgbClr val="0080FF"/>
              </a:solidFill>
            </a:endParaRPr>
          </a:p>
        </p:txBody>
      </p:sp>
      <p:sp>
        <p:nvSpPr>
          <p:cNvPr id="113688" name="Text Box 24"/>
          <p:cNvSpPr txBox="1">
            <a:spLocks noChangeArrowheads="1"/>
          </p:cNvSpPr>
          <p:nvPr/>
        </p:nvSpPr>
        <p:spPr bwMode="auto">
          <a:xfrm>
            <a:off x="7499350" y="1585913"/>
            <a:ext cx="1446213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>
                <a:solidFill>
                  <a:schemeClr val="tx1"/>
                </a:solidFill>
              </a:rPr>
              <a:t>SERVER</a:t>
            </a:r>
          </a:p>
        </p:txBody>
      </p:sp>
      <p:pic>
        <p:nvPicPr>
          <p:cNvPr id="113689" name="Picture 25" descr="User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13750" y="1951038"/>
            <a:ext cx="509588" cy="62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0" name="Picture 26" descr="Us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4150" y="1874838"/>
            <a:ext cx="533400" cy="62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3691" name="Text Box 27"/>
          <p:cNvSpPr txBox="1">
            <a:spLocks noChangeArrowheads="1"/>
          </p:cNvSpPr>
          <p:nvPr/>
        </p:nvSpPr>
        <p:spPr bwMode="auto">
          <a:xfrm>
            <a:off x="4451350" y="2270125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b="1" dirty="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switch</a:t>
            </a:r>
          </a:p>
        </p:txBody>
      </p:sp>
      <p:sp>
        <p:nvSpPr>
          <p:cNvPr id="113692" name="Line 28"/>
          <p:cNvSpPr>
            <a:spLocks noChangeShapeType="1"/>
          </p:cNvSpPr>
          <p:nvPr/>
        </p:nvSpPr>
        <p:spPr bwMode="auto">
          <a:xfrm>
            <a:off x="1993900" y="2484438"/>
            <a:ext cx="160020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 type="oval" w="lg" len="lg"/>
            <a:tailEnd type="oval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13693" name="Line 29"/>
          <p:cNvSpPr>
            <a:spLocks noChangeShapeType="1"/>
          </p:cNvSpPr>
          <p:nvPr/>
        </p:nvSpPr>
        <p:spPr bwMode="auto">
          <a:xfrm>
            <a:off x="5622925" y="2484438"/>
            <a:ext cx="160020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 type="oval" w="lg" len="lg"/>
            <a:tailEnd type="oval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13694" name="Line 30"/>
          <p:cNvSpPr>
            <a:spLocks noChangeShapeType="1"/>
          </p:cNvSpPr>
          <p:nvPr/>
        </p:nvSpPr>
        <p:spPr bwMode="auto">
          <a:xfrm flipH="1">
            <a:off x="4618038" y="2703513"/>
            <a:ext cx="14287" cy="1716087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 type="oval" w="lg" len="lg"/>
            <a:tailEnd type="oval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13695" name="Text Box 31"/>
          <p:cNvSpPr txBox="1">
            <a:spLocks noChangeArrowheads="1"/>
          </p:cNvSpPr>
          <p:nvPr/>
        </p:nvSpPr>
        <p:spPr bwMode="auto">
          <a:xfrm>
            <a:off x="2165350" y="2103438"/>
            <a:ext cx="1536700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>
                <a:solidFill>
                  <a:schemeClr val="tx1"/>
                </a:solidFill>
              </a:rPr>
              <a:t>&lt;&lt; link &gt;&gt;</a:t>
            </a:r>
          </a:p>
        </p:txBody>
      </p:sp>
      <p:sp>
        <p:nvSpPr>
          <p:cNvPr id="113696" name="Rectangle 32"/>
          <p:cNvSpPr>
            <a:spLocks noChangeArrowheads="1"/>
          </p:cNvSpPr>
          <p:nvPr/>
        </p:nvSpPr>
        <p:spPr bwMode="auto">
          <a:xfrm>
            <a:off x="5822950" y="2103438"/>
            <a:ext cx="1536700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>
                <a:solidFill>
                  <a:schemeClr val="tx1"/>
                </a:solidFill>
              </a:rPr>
              <a:t>&lt;&lt; link &gt;&gt;</a:t>
            </a:r>
          </a:p>
        </p:txBody>
      </p:sp>
      <p:sp>
        <p:nvSpPr>
          <p:cNvPr id="113697" name="Rectangle 33"/>
          <p:cNvSpPr>
            <a:spLocks noChangeArrowheads="1"/>
          </p:cNvSpPr>
          <p:nvPr/>
        </p:nvSpPr>
        <p:spPr bwMode="auto">
          <a:xfrm rot="-5400000">
            <a:off x="3826669" y="3628232"/>
            <a:ext cx="1187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/>
              <a:t>&lt;&lt; link &gt;&gt;</a:t>
            </a:r>
          </a:p>
        </p:txBody>
      </p:sp>
      <p:sp>
        <p:nvSpPr>
          <p:cNvPr id="113700" name="Text Box 36"/>
          <p:cNvSpPr txBox="1">
            <a:spLocks noChangeArrowheads="1"/>
          </p:cNvSpPr>
          <p:nvPr/>
        </p:nvSpPr>
        <p:spPr bwMode="auto">
          <a:xfrm>
            <a:off x="4438650" y="5867400"/>
            <a:ext cx="4841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800">
                <a:solidFill>
                  <a:schemeClr val="tx1"/>
                </a:solidFill>
              </a:rPr>
              <a:t>.1</a:t>
            </a:r>
          </a:p>
        </p:txBody>
      </p:sp>
      <p:sp>
        <p:nvSpPr>
          <p:cNvPr id="113701" name="Text Box 37"/>
          <p:cNvSpPr txBox="1">
            <a:spLocks noChangeArrowheads="1"/>
          </p:cNvSpPr>
          <p:nvPr/>
        </p:nvSpPr>
        <p:spPr bwMode="auto">
          <a:xfrm>
            <a:off x="6477000" y="5811838"/>
            <a:ext cx="1006475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>
                <a:solidFill>
                  <a:schemeClr val="tx1"/>
                </a:solidFill>
              </a:rPr>
              <a:t>RJ 45</a:t>
            </a:r>
          </a:p>
        </p:txBody>
      </p:sp>
      <p:sp>
        <p:nvSpPr>
          <p:cNvPr id="113703" name="Oval 39"/>
          <p:cNvSpPr>
            <a:spLocks noChangeArrowheads="1"/>
          </p:cNvSpPr>
          <p:nvPr/>
        </p:nvSpPr>
        <p:spPr bwMode="auto">
          <a:xfrm>
            <a:off x="6172200" y="5911850"/>
            <a:ext cx="152400" cy="152400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13704" name="Line 40"/>
          <p:cNvSpPr>
            <a:spLocks noChangeShapeType="1"/>
          </p:cNvSpPr>
          <p:nvPr/>
        </p:nvSpPr>
        <p:spPr bwMode="auto">
          <a:xfrm>
            <a:off x="6096000" y="5568950"/>
            <a:ext cx="3810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3705" name="Text Box 41"/>
          <p:cNvSpPr txBox="1">
            <a:spLocks noChangeArrowheads="1"/>
          </p:cNvSpPr>
          <p:nvPr/>
        </p:nvSpPr>
        <p:spPr bwMode="auto">
          <a:xfrm>
            <a:off x="6477000" y="5354638"/>
            <a:ext cx="2133600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>
                <a:solidFill>
                  <a:schemeClr val="tx1"/>
                </a:solidFill>
              </a:rPr>
              <a:t>Ethernet UTP</a:t>
            </a:r>
          </a:p>
        </p:txBody>
      </p:sp>
      <p:sp>
        <p:nvSpPr>
          <p:cNvPr id="113706" name="Rectangle 42"/>
          <p:cNvSpPr>
            <a:spLocks noChangeArrowheads="1"/>
          </p:cNvSpPr>
          <p:nvPr/>
        </p:nvSpPr>
        <p:spPr bwMode="auto">
          <a:xfrm>
            <a:off x="488950" y="3657600"/>
            <a:ext cx="3246438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GB" sz="2000">
                <a:solidFill>
                  <a:schemeClr val="tx1"/>
                </a:solidFill>
              </a:rPr>
              <a:t>In a switched network, </a:t>
            </a:r>
          </a:p>
          <a:p>
            <a:pPr>
              <a:lnSpc>
                <a:spcPct val="100000"/>
              </a:lnSpc>
            </a:pPr>
            <a:r>
              <a:rPr lang="en-GB" sz="2000">
                <a:solidFill>
                  <a:schemeClr val="tx1"/>
                </a:solidFill>
              </a:rPr>
              <a:t>packets are sent only</a:t>
            </a:r>
          </a:p>
          <a:p>
            <a:pPr>
              <a:lnSpc>
                <a:spcPct val="100000"/>
              </a:lnSpc>
            </a:pPr>
            <a:r>
              <a:rPr lang="en-GB" sz="2000">
                <a:solidFill>
                  <a:schemeClr val="tx1"/>
                </a:solidFill>
              </a:rPr>
              <a:t>to the destination </a:t>
            </a:r>
          </a:p>
          <a:p>
            <a:pPr>
              <a:lnSpc>
                <a:spcPct val="100000"/>
              </a:lnSpc>
            </a:pPr>
            <a:r>
              <a:rPr lang="en-GB" sz="2000">
                <a:solidFill>
                  <a:schemeClr val="tx1"/>
                </a:solidFill>
              </a:rPr>
              <a:t>computer</a:t>
            </a:r>
          </a:p>
          <a:p>
            <a:pPr>
              <a:lnSpc>
                <a:spcPct val="100000"/>
              </a:lnSpc>
            </a:pPr>
            <a:r>
              <a:rPr lang="en-GB" sz="2000">
                <a:solidFill>
                  <a:schemeClr val="tx1"/>
                </a:solidFill>
              </a:rPr>
              <a:t>One would think that </a:t>
            </a:r>
          </a:p>
          <a:p>
            <a:pPr>
              <a:lnSpc>
                <a:spcPct val="100000"/>
              </a:lnSpc>
            </a:pPr>
            <a:r>
              <a:rPr lang="en-GB" sz="2000">
                <a:solidFill>
                  <a:schemeClr val="tx1"/>
                </a:solidFill>
              </a:rPr>
              <a:t>another computer plugged</a:t>
            </a:r>
            <a:br>
              <a:rPr lang="en-GB" sz="2000">
                <a:solidFill>
                  <a:schemeClr val="tx1"/>
                </a:solidFill>
              </a:rPr>
            </a:br>
            <a:r>
              <a:rPr lang="en-GB" sz="2000">
                <a:solidFill>
                  <a:schemeClr val="tx1"/>
                </a:solidFill>
              </a:rPr>
              <a:t>to the switch cannot</a:t>
            </a:r>
            <a:br>
              <a:rPr lang="en-GB" sz="2000">
                <a:solidFill>
                  <a:schemeClr val="tx1"/>
                </a:solidFill>
              </a:rPr>
            </a:br>
            <a:r>
              <a:rPr lang="en-GB" sz="2000">
                <a:solidFill>
                  <a:schemeClr val="tx1"/>
                </a:solidFill>
              </a:rPr>
              <a:t>sniff traffic</a:t>
            </a:r>
            <a:endParaRPr lang="it-IT" sz="2000">
              <a:solidFill>
                <a:schemeClr val="tx1"/>
              </a:solidFill>
            </a:endParaRPr>
          </a:p>
        </p:txBody>
      </p:sp>
      <p:sp>
        <p:nvSpPr>
          <p:cNvPr id="113707" name="Rectangle 43"/>
          <p:cNvSpPr>
            <a:spLocks noChangeArrowheads="1"/>
          </p:cNvSpPr>
          <p:nvPr/>
        </p:nvSpPr>
        <p:spPr bwMode="auto">
          <a:xfrm>
            <a:off x="4891088" y="2879725"/>
            <a:ext cx="26082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en-GB" sz="2000" dirty="0">
                <a:solidFill>
                  <a:schemeClr val="tx1"/>
                </a:solidFill>
              </a:rPr>
              <a:t>Add a user on server:</a:t>
            </a:r>
          </a:p>
          <a:p>
            <a:pPr>
              <a:lnSpc>
                <a:spcPct val="100000"/>
              </a:lnSpc>
              <a:defRPr/>
            </a:pPr>
            <a:r>
              <a:rPr lang="en-GB" sz="2000" dirty="0" err="1">
                <a:solidFill>
                  <a:schemeClr val="accent3"/>
                </a:solidFill>
                <a:latin typeface="Tahoma" pitchFamily="34" charset="0"/>
              </a:rPr>
              <a:t>adduser</a:t>
            </a:r>
            <a:r>
              <a:rPr lang="en-GB" sz="2000" b="1" dirty="0">
                <a:solidFill>
                  <a:schemeClr val="accent3"/>
                </a:solidFill>
                <a:latin typeface="Tahoma" pitchFamily="34" charset="0"/>
              </a:rPr>
              <a:t> </a:t>
            </a:r>
            <a:r>
              <a:rPr lang="en-GB" sz="2000" dirty="0">
                <a:solidFill>
                  <a:schemeClr val="accent3"/>
                </a:solidFill>
                <a:latin typeface="Tahoma" pitchFamily="34" charset="0"/>
              </a:rPr>
              <a:t>user</a:t>
            </a:r>
          </a:p>
          <a:p>
            <a:pPr>
              <a:lnSpc>
                <a:spcPct val="100000"/>
              </a:lnSpc>
              <a:defRPr/>
            </a:pPr>
            <a:r>
              <a:rPr lang="en-GB" sz="2000" dirty="0">
                <a:solidFill>
                  <a:schemeClr val="tx1"/>
                </a:solidFill>
                <a:latin typeface="Tahoma" pitchFamily="34" charset="0"/>
              </a:rPr>
              <a:t>and then follow </a:t>
            </a:r>
            <a:br>
              <a:rPr lang="en-GB" sz="2000" dirty="0">
                <a:solidFill>
                  <a:schemeClr val="tx1"/>
                </a:solidFill>
                <a:latin typeface="Tahoma" pitchFamily="34" charset="0"/>
              </a:rPr>
            </a:br>
            <a:r>
              <a:rPr lang="en-GB" sz="2000" dirty="0">
                <a:solidFill>
                  <a:schemeClr val="tx1"/>
                </a:solidFill>
                <a:latin typeface="Tahoma" pitchFamily="34" charset="0"/>
              </a:rPr>
              <a:t>program instructions</a:t>
            </a:r>
            <a:endParaRPr lang="it-IT" sz="2000" dirty="0">
              <a:solidFill>
                <a:schemeClr val="tx1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3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3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13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13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13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13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3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3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3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3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13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13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13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13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13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13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13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13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13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13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13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13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13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13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113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8" grpId="0" animBg="1"/>
      <p:bldP spid="113670" grpId="0"/>
      <p:bldP spid="113671" grpId="0" animBg="1"/>
      <p:bldP spid="113672" grpId="0"/>
      <p:bldP spid="113678" grpId="0" animBg="1"/>
      <p:bldP spid="113683" grpId="0"/>
      <p:bldP spid="113684" grpId="0"/>
      <p:bldP spid="113685" grpId="0"/>
      <p:bldP spid="113687" grpId="0"/>
      <p:bldP spid="113688" grpId="0"/>
      <p:bldP spid="113691" grpId="0"/>
      <p:bldP spid="113692" grpId="0" animBg="1"/>
      <p:bldP spid="113693" grpId="0" animBg="1"/>
      <p:bldP spid="113694" grpId="0" animBg="1"/>
      <p:bldP spid="113695" grpId="0"/>
      <p:bldP spid="113696" grpId="0"/>
      <p:bldP spid="113697" grpId="0"/>
      <p:bldP spid="113700" grpId="0"/>
      <p:bldP spid="113701" grpId="0"/>
      <p:bldP spid="113703" grpId="0" animBg="1"/>
      <p:bldP spid="113704" grpId="0" animBg="1"/>
      <p:bldP spid="113705" grpId="0"/>
      <p:bldP spid="113706" grpId="0"/>
      <p:bldP spid="11370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DEMO 1: ARP Spoofing </a:t>
            </a:r>
          </a:p>
        </p:txBody>
      </p:sp>
      <p:sp>
        <p:nvSpPr>
          <p:cNvPr id="40" name="Date Placeholder 39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EA46286-D518-4F89-89F7-7CBCB9844234}" type="datetime1">
              <a:rPr lang="en-US"/>
              <a:pPr>
                <a:defRPr/>
              </a:pPr>
              <a:t>10/25/2010</a:t>
            </a:fld>
            <a:endParaRPr lang="en-US"/>
          </a:p>
        </p:txBody>
      </p:sp>
      <p:sp>
        <p:nvSpPr>
          <p:cNvPr id="39" name="Footer Placeholder 3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Computer Networks</a:t>
            </a:r>
          </a:p>
        </p:txBody>
      </p:sp>
      <p:sp>
        <p:nvSpPr>
          <p:cNvPr id="38" name="Slide Number Placehold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9D07B4-0586-4CCD-9F43-208AF24F6475}" type="slidenum">
              <a:rPr lang="en-US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31750" name="computr3"/>
          <p:cNvSpPr>
            <a:spLocks noEditPoints="1" noChangeArrowheads="1"/>
          </p:cNvSpPr>
          <p:nvPr/>
        </p:nvSpPr>
        <p:spPr bwMode="auto">
          <a:xfrm>
            <a:off x="836613" y="1792288"/>
            <a:ext cx="1204912" cy="776287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7811 w 21600"/>
              <a:gd name="T13" fmla="*/ 2584 h 21600"/>
              <a:gd name="T14" fmla="*/ 16359 w 21600"/>
              <a:gd name="T15" fmla="*/ 1176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8250" y="17743"/>
                </a:moveTo>
                <a:lnTo>
                  <a:pt x="17557" y="16971"/>
                </a:lnTo>
                <a:lnTo>
                  <a:pt x="5429" y="16971"/>
                </a:lnTo>
                <a:lnTo>
                  <a:pt x="4736" y="17743"/>
                </a:lnTo>
                <a:lnTo>
                  <a:pt x="18250" y="17743"/>
                </a:lnTo>
                <a:close/>
              </a:path>
              <a:path w="21600" h="21600" extrusionOk="0">
                <a:moveTo>
                  <a:pt x="18250" y="17743"/>
                </a:moveTo>
                <a:moveTo>
                  <a:pt x="19405" y="19131"/>
                </a:moveTo>
                <a:lnTo>
                  <a:pt x="18712" y="18360"/>
                </a:lnTo>
                <a:lnTo>
                  <a:pt x="4274" y="18360"/>
                </a:lnTo>
                <a:lnTo>
                  <a:pt x="3581" y="19131"/>
                </a:lnTo>
                <a:lnTo>
                  <a:pt x="19405" y="19131"/>
                </a:lnTo>
                <a:close/>
              </a:path>
              <a:path w="21600" h="21600" extrusionOk="0">
                <a:moveTo>
                  <a:pt x="19405" y="19131"/>
                </a:moveTo>
                <a:moveTo>
                  <a:pt x="20560" y="20520"/>
                </a:moveTo>
                <a:lnTo>
                  <a:pt x="19867" y="19749"/>
                </a:lnTo>
                <a:lnTo>
                  <a:pt x="3119" y="19749"/>
                </a:lnTo>
                <a:lnTo>
                  <a:pt x="2426" y="20520"/>
                </a:lnTo>
                <a:lnTo>
                  <a:pt x="20560" y="20520"/>
                </a:lnTo>
                <a:close/>
              </a:path>
              <a:path w="21600" h="21600" extrusionOk="0">
                <a:moveTo>
                  <a:pt x="20560" y="20520"/>
                </a:moveTo>
                <a:moveTo>
                  <a:pt x="4620" y="16971"/>
                </a:moveTo>
                <a:lnTo>
                  <a:pt x="5313" y="16200"/>
                </a:lnTo>
                <a:lnTo>
                  <a:pt x="7624" y="16200"/>
                </a:lnTo>
                <a:lnTo>
                  <a:pt x="7624" y="14194"/>
                </a:lnTo>
                <a:lnTo>
                  <a:pt x="5891" y="14194"/>
                </a:lnTo>
                <a:lnTo>
                  <a:pt x="5891" y="0"/>
                </a:lnTo>
                <a:lnTo>
                  <a:pt x="12013" y="0"/>
                </a:lnTo>
                <a:lnTo>
                  <a:pt x="18135" y="0"/>
                </a:lnTo>
                <a:lnTo>
                  <a:pt x="18135" y="10800"/>
                </a:lnTo>
                <a:lnTo>
                  <a:pt x="18135" y="14194"/>
                </a:lnTo>
                <a:lnTo>
                  <a:pt x="16402" y="14194"/>
                </a:lnTo>
                <a:lnTo>
                  <a:pt x="16402" y="16200"/>
                </a:lnTo>
                <a:lnTo>
                  <a:pt x="17788" y="16200"/>
                </a:lnTo>
                <a:lnTo>
                  <a:pt x="19059" y="17743"/>
                </a:lnTo>
                <a:lnTo>
                  <a:pt x="21022" y="19903"/>
                </a:lnTo>
                <a:lnTo>
                  <a:pt x="21253" y="20057"/>
                </a:lnTo>
                <a:lnTo>
                  <a:pt x="21369" y="20366"/>
                </a:lnTo>
                <a:lnTo>
                  <a:pt x="21600" y="20674"/>
                </a:lnTo>
                <a:lnTo>
                  <a:pt x="21600" y="20829"/>
                </a:lnTo>
                <a:lnTo>
                  <a:pt x="21600" y="20983"/>
                </a:lnTo>
                <a:lnTo>
                  <a:pt x="21600" y="21137"/>
                </a:lnTo>
                <a:lnTo>
                  <a:pt x="21600" y="21291"/>
                </a:lnTo>
                <a:lnTo>
                  <a:pt x="21484" y="21446"/>
                </a:lnTo>
                <a:lnTo>
                  <a:pt x="21369" y="21446"/>
                </a:lnTo>
                <a:lnTo>
                  <a:pt x="21138" y="21600"/>
                </a:lnTo>
                <a:lnTo>
                  <a:pt x="21022" y="21600"/>
                </a:lnTo>
                <a:lnTo>
                  <a:pt x="10973" y="21600"/>
                </a:lnTo>
                <a:lnTo>
                  <a:pt x="2079" y="21600"/>
                </a:lnTo>
                <a:lnTo>
                  <a:pt x="1848" y="21600"/>
                </a:lnTo>
                <a:lnTo>
                  <a:pt x="1733" y="21446"/>
                </a:lnTo>
                <a:lnTo>
                  <a:pt x="1617" y="21446"/>
                </a:lnTo>
                <a:lnTo>
                  <a:pt x="1502" y="21291"/>
                </a:lnTo>
                <a:lnTo>
                  <a:pt x="1386" y="21291"/>
                </a:lnTo>
                <a:lnTo>
                  <a:pt x="1386" y="21137"/>
                </a:lnTo>
                <a:lnTo>
                  <a:pt x="1386" y="20983"/>
                </a:lnTo>
                <a:lnTo>
                  <a:pt x="1386" y="20829"/>
                </a:lnTo>
                <a:lnTo>
                  <a:pt x="1502" y="20674"/>
                </a:lnTo>
                <a:lnTo>
                  <a:pt x="1617" y="20366"/>
                </a:lnTo>
                <a:lnTo>
                  <a:pt x="1733" y="20057"/>
                </a:lnTo>
                <a:lnTo>
                  <a:pt x="1964" y="19903"/>
                </a:lnTo>
                <a:lnTo>
                  <a:pt x="0" y="19903"/>
                </a:lnTo>
                <a:lnTo>
                  <a:pt x="0" y="10800"/>
                </a:lnTo>
                <a:lnTo>
                  <a:pt x="0" y="2777"/>
                </a:lnTo>
                <a:lnTo>
                  <a:pt x="4620" y="2777"/>
                </a:lnTo>
                <a:lnTo>
                  <a:pt x="4620" y="16971"/>
                </a:lnTo>
                <a:moveTo>
                  <a:pt x="4620" y="16971"/>
                </a:moveTo>
                <a:moveTo>
                  <a:pt x="4620" y="16971"/>
                </a:moveTo>
                <a:lnTo>
                  <a:pt x="4158" y="17434"/>
                </a:lnTo>
                <a:lnTo>
                  <a:pt x="2541" y="19286"/>
                </a:lnTo>
                <a:lnTo>
                  <a:pt x="1964" y="19903"/>
                </a:lnTo>
                <a:lnTo>
                  <a:pt x="4620" y="16971"/>
                </a:lnTo>
                <a:close/>
              </a:path>
              <a:path w="21600" h="21600" extrusionOk="0">
                <a:moveTo>
                  <a:pt x="7624" y="2314"/>
                </a:moveTo>
                <a:moveTo>
                  <a:pt x="16402" y="2314"/>
                </a:moveTo>
                <a:lnTo>
                  <a:pt x="16402" y="11880"/>
                </a:lnTo>
                <a:lnTo>
                  <a:pt x="7624" y="11880"/>
                </a:lnTo>
                <a:lnTo>
                  <a:pt x="7624" y="2314"/>
                </a:lnTo>
                <a:close/>
              </a:path>
              <a:path w="21600" h="21600" extrusionOk="0">
                <a:moveTo>
                  <a:pt x="578" y="4011"/>
                </a:moveTo>
                <a:moveTo>
                  <a:pt x="4043" y="4011"/>
                </a:moveTo>
                <a:lnTo>
                  <a:pt x="4043" y="4320"/>
                </a:lnTo>
                <a:lnTo>
                  <a:pt x="578" y="4320"/>
                </a:lnTo>
                <a:lnTo>
                  <a:pt x="578" y="4011"/>
                </a:lnTo>
                <a:close/>
                <a:moveTo>
                  <a:pt x="7624" y="14194"/>
                </a:moveTo>
                <a:lnTo>
                  <a:pt x="16402" y="14194"/>
                </a:lnTo>
                <a:lnTo>
                  <a:pt x="16402" y="16200"/>
                </a:lnTo>
                <a:lnTo>
                  <a:pt x="7624" y="16200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1" name="computr3"/>
          <p:cNvSpPr>
            <a:spLocks noEditPoints="1" noChangeArrowheads="1"/>
          </p:cNvSpPr>
          <p:nvPr/>
        </p:nvSpPr>
        <p:spPr bwMode="auto">
          <a:xfrm>
            <a:off x="7264400" y="1865313"/>
            <a:ext cx="1204913" cy="776287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7811 w 21600"/>
              <a:gd name="T13" fmla="*/ 2584 h 21600"/>
              <a:gd name="T14" fmla="*/ 16359 w 21600"/>
              <a:gd name="T15" fmla="*/ 1176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8250" y="17743"/>
                </a:moveTo>
                <a:lnTo>
                  <a:pt x="17557" y="16971"/>
                </a:lnTo>
                <a:lnTo>
                  <a:pt x="5429" y="16971"/>
                </a:lnTo>
                <a:lnTo>
                  <a:pt x="4736" y="17743"/>
                </a:lnTo>
                <a:lnTo>
                  <a:pt x="18250" y="17743"/>
                </a:lnTo>
                <a:close/>
              </a:path>
              <a:path w="21600" h="21600" extrusionOk="0">
                <a:moveTo>
                  <a:pt x="18250" y="17743"/>
                </a:moveTo>
                <a:moveTo>
                  <a:pt x="19405" y="19131"/>
                </a:moveTo>
                <a:lnTo>
                  <a:pt x="18712" y="18360"/>
                </a:lnTo>
                <a:lnTo>
                  <a:pt x="4274" y="18360"/>
                </a:lnTo>
                <a:lnTo>
                  <a:pt x="3581" y="19131"/>
                </a:lnTo>
                <a:lnTo>
                  <a:pt x="19405" y="19131"/>
                </a:lnTo>
                <a:close/>
              </a:path>
              <a:path w="21600" h="21600" extrusionOk="0">
                <a:moveTo>
                  <a:pt x="19405" y="19131"/>
                </a:moveTo>
                <a:moveTo>
                  <a:pt x="20560" y="20520"/>
                </a:moveTo>
                <a:lnTo>
                  <a:pt x="19867" y="19749"/>
                </a:lnTo>
                <a:lnTo>
                  <a:pt x="3119" y="19749"/>
                </a:lnTo>
                <a:lnTo>
                  <a:pt x="2426" y="20520"/>
                </a:lnTo>
                <a:lnTo>
                  <a:pt x="20560" y="20520"/>
                </a:lnTo>
                <a:close/>
              </a:path>
              <a:path w="21600" h="21600" extrusionOk="0">
                <a:moveTo>
                  <a:pt x="20560" y="20520"/>
                </a:moveTo>
                <a:moveTo>
                  <a:pt x="4620" y="16971"/>
                </a:moveTo>
                <a:lnTo>
                  <a:pt x="5313" y="16200"/>
                </a:lnTo>
                <a:lnTo>
                  <a:pt x="7624" y="16200"/>
                </a:lnTo>
                <a:lnTo>
                  <a:pt x="7624" y="14194"/>
                </a:lnTo>
                <a:lnTo>
                  <a:pt x="5891" y="14194"/>
                </a:lnTo>
                <a:lnTo>
                  <a:pt x="5891" y="0"/>
                </a:lnTo>
                <a:lnTo>
                  <a:pt x="12013" y="0"/>
                </a:lnTo>
                <a:lnTo>
                  <a:pt x="18135" y="0"/>
                </a:lnTo>
                <a:lnTo>
                  <a:pt x="18135" y="10800"/>
                </a:lnTo>
                <a:lnTo>
                  <a:pt x="18135" y="14194"/>
                </a:lnTo>
                <a:lnTo>
                  <a:pt x="16402" y="14194"/>
                </a:lnTo>
                <a:lnTo>
                  <a:pt x="16402" y="16200"/>
                </a:lnTo>
                <a:lnTo>
                  <a:pt x="17788" y="16200"/>
                </a:lnTo>
                <a:lnTo>
                  <a:pt x="19059" y="17743"/>
                </a:lnTo>
                <a:lnTo>
                  <a:pt x="21022" y="19903"/>
                </a:lnTo>
                <a:lnTo>
                  <a:pt x="21253" y="20057"/>
                </a:lnTo>
                <a:lnTo>
                  <a:pt x="21369" y="20366"/>
                </a:lnTo>
                <a:lnTo>
                  <a:pt x="21600" y="20674"/>
                </a:lnTo>
                <a:lnTo>
                  <a:pt x="21600" y="20829"/>
                </a:lnTo>
                <a:lnTo>
                  <a:pt x="21600" y="20983"/>
                </a:lnTo>
                <a:lnTo>
                  <a:pt x="21600" y="21137"/>
                </a:lnTo>
                <a:lnTo>
                  <a:pt x="21600" y="21291"/>
                </a:lnTo>
                <a:lnTo>
                  <a:pt x="21484" y="21446"/>
                </a:lnTo>
                <a:lnTo>
                  <a:pt x="21369" y="21446"/>
                </a:lnTo>
                <a:lnTo>
                  <a:pt x="21138" y="21600"/>
                </a:lnTo>
                <a:lnTo>
                  <a:pt x="21022" y="21600"/>
                </a:lnTo>
                <a:lnTo>
                  <a:pt x="10973" y="21600"/>
                </a:lnTo>
                <a:lnTo>
                  <a:pt x="2079" y="21600"/>
                </a:lnTo>
                <a:lnTo>
                  <a:pt x="1848" y="21600"/>
                </a:lnTo>
                <a:lnTo>
                  <a:pt x="1733" y="21446"/>
                </a:lnTo>
                <a:lnTo>
                  <a:pt x="1617" y="21446"/>
                </a:lnTo>
                <a:lnTo>
                  <a:pt x="1502" y="21291"/>
                </a:lnTo>
                <a:lnTo>
                  <a:pt x="1386" y="21291"/>
                </a:lnTo>
                <a:lnTo>
                  <a:pt x="1386" y="21137"/>
                </a:lnTo>
                <a:lnTo>
                  <a:pt x="1386" y="20983"/>
                </a:lnTo>
                <a:lnTo>
                  <a:pt x="1386" y="20829"/>
                </a:lnTo>
                <a:lnTo>
                  <a:pt x="1502" y="20674"/>
                </a:lnTo>
                <a:lnTo>
                  <a:pt x="1617" y="20366"/>
                </a:lnTo>
                <a:lnTo>
                  <a:pt x="1733" y="20057"/>
                </a:lnTo>
                <a:lnTo>
                  <a:pt x="1964" y="19903"/>
                </a:lnTo>
                <a:lnTo>
                  <a:pt x="0" y="19903"/>
                </a:lnTo>
                <a:lnTo>
                  <a:pt x="0" y="10800"/>
                </a:lnTo>
                <a:lnTo>
                  <a:pt x="0" y="2777"/>
                </a:lnTo>
                <a:lnTo>
                  <a:pt x="4620" y="2777"/>
                </a:lnTo>
                <a:lnTo>
                  <a:pt x="4620" y="16971"/>
                </a:lnTo>
                <a:moveTo>
                  <a:pt x="4620" y="16971"/>
                </a:moveTo>
                <a:moveTo>
                  <a:pt x="4620" y="16971"/>
                </a:moveTo>
                <a:lnTo>
                  <a:pt x="4158" y="17434"/>
                </a:lnTo>
                <a:lnTo>
                  <a:pt x="2541" y="19286"/>
                </a:lnTo>
                <a:lnTo>
                  <a:pt x="1964" y="19903"/>
                </a:lnTo>
                <a:lnTo>
                  <a:pt x="4620" y="16971"/>
                </a:lnTo>
                <a:close/>
              </a:path>
              <a:path w="21600" h="21600" extrusionOk="0">
                <a:moveTo>
                  <a:pt x="7624" y="2314"/>
                </a:moveTo>
                <a:moveTo>
                  <a:pt x="16402" y="2314"/>
                </a:moveTo>
                <a:lnTo>
                  <a:pt x="16402" y="11880"/>
                </a:lnTo>
                <a:lnTo>
                  <a:pt x="7624" y="11880"/>
                </a:lnTo>
                <a:lnTo>
                  <a:pt x="7624" y="2314"/>
                </a:lnTo>
                <a:close/>
              </a:path>
              <a:path w="21600" h="21600" extrusionOk="0">
                <a:moveTo>
                  <a:pt x="578" y="4011"/>
                </a:moveTo>
                <a:moveTo>
                  <a:pt x="4043" y="4011"/>
                </a:moveTo>
                <a:lnTo>
                  <a:pt x="4043" y="4320"/>
                </a:lnTo>
                <a:lnTo>
                  <a:pt x="578" y="4320"/>
                </a:lnTo>
                <a:lnTo>
                  <a:pt x="578" y="4011"/>
                </a:lnTo>
                <a:close/>
                <a:moveTo>
                  <a:pt x="7624" y="14194"/>
                </a:moveTo>
                <a:lnTo>
                  <a:pt x="16402" y="14194"/>
                </a:lnTo>
                <a:lnTo>
                  <a:pt x="16402" y="16200"/>
                </a:lnTo>
                <a:lnTo>
                  <a:pt x="7624" y="16200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2" name="Text Box 21"/>
          <p:cNvSpPr txBox="1">
            <a:spLocks noChangeArrowheads="1"/>
          </p:cNvSpPr>
          <p:nvPr/>
        </p:nvSpPr>
        <p:spPr bwMode="auto">
          <a:xfrm>
            <a:off x="547688" y="2574925"/>
            <a:ext cx="742950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000">
                <a:solidFill>
                  <a:schemeClr val="tx1"/>
                </a:solidFill>
              </a:rPr>
              <a:t>Alice</a:t>
            </a:r>
          </a:p>
        </p:txBody>
      </p:sp>
      <p:sp>
        <p:nvSpPr>
          <p:cNvPr id="31753" name="Text Box 22"/>
          <p:cNvSpPr txBox="1">
            <a:spLocks noChangeArrowheads="1"/>
          </p:cNvSpPr>
          <p:nvPr/>
        </p:nvSpPr>
        <p:spPr bwMode="auto">
          <a:xfrm>
            <a:off x="7729538" y="2657475"/>
            <a:ext cx="641350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000">
                <a:solidFill>
                  <a:schemeClr val="tx1"/>
                </a:solidFill>
              </a:rPr>
              <a:t>Bob</a:t>
            </a:r>
          </a:p>
        </p:txBody>
      </p:sp>
      <p:sp>
        <p:nvSpPr>
          <p:cNvPr id="31754" name="laptop"/>
          <p:cNvSpPr>
            <a:spLocks noEditPoints="1" noChangeArrowheads="1"/>
          </p:cNvSpPr>
          <p:nvPr/>
        </p:nvSpPr>
        <p:spPr bwMode="auto">
          <a:xfrm>
            <a:off x="4035425" y="4800600"/>
            <a:ext cx="1152525" cy="86677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2147483647 h 21600"/>
              <a:gd name="T8" fmla="*/ 2147483647 w 21600"/>
              <a:gd name="T9" fmla="*/ 0 h 21600"/>
              <a:gd name="T10" fmla="*/ 2147483647 w 21600"/>
              <a:gd name="T11" fmla="*/ 2147483647 h 21600"/>
              <a:gd name="T12" fmla="*/ 0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4445 w 21600"/>
              <a:gd name="T25" fmla="*/ 1858 h 21600"/>
              <a:gd name="T26" fmla="*/ 17311 w 21600"/>
              <a:gd name="T27" fmla="*/ 1232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5" name="Text Box 24"/>
          <p:cNvSpPr txBox="1">
            <a:spLocks noChangeArrowheads="1"/>
          </p:cNvSpPr>
          <p:nvPr/>
        </p:nvSpPr>
        <p:spPr bwMode="auto">
          <a:xfrm>
            <a:off x="3889375" y="5630863"/>
            <a:ext cx="14446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2800">
                <a:solidFill>
                  <a:schemeClr val="tx1"/>
                </a:solidFill>
              </a:rPr>
              <a:t>Cracker</a:t>
            </a:r>
          </a:p>
        </p:txBody>
      </p:sp>
      <p:sp>
        <p:nvSpPr>
          <p:cNvPr id="111641" name="Line 25"/>
          <p:cNvSpPr>
            <a:spLocks noChangeShapeType="1"/>
          </p:cNvSpPr>
          <p:nvPr/>
        </p:nvSpPr>
        <p:spPr bwMode="auto">
          <a:xfrm flipH="1" flipV="1">
            <a:off x="1987550" y="2800350"/>
            <a:ext cx="1800225" cy="2089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1642" name="Text Box 26"/>
          <p:cNvSpPr txBox="1">
            <a:spLocks noChangeArrowheads="1"/>
          </p:cNvSpPr>
          <p:nvPr/>
        </p:nvSpPr>
        <p:spPr bwMode="auto">
          <a:xfrm>
            <a:off x="171450" y="4357688"/>
            <a:ext cx="4095750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it-IT" sz="1800" dirty="0">
                <a:solidFill>
                  <a:schemeClr val="tx1"/>
                </a:solidFill>
              </a:rPr>
              <a:t>gratuitous arp reply</a:t>
            </a:r>
          </a:p>
          <a:p>
            <a:pPr algn="ctr">
              <a:defRPr/>
            </a:pPr>
            <a:r>
              <a:rPr lang="it-IT" sz="1800" dirty="0">
                <a:solidFill>
                  <a:schemeClr val="tx1"/>
                </a:solidFill>
              </a:rPr>
              <a:t>Bob’s IP</a:t>
            </a:r>
            <a:r>
              <a:rPr lang="it-IT" sz="1800" dirty="0">
                <a:solidFill>
                  <a:schemeClr val="tx1"/>
                </a:solidFill>
                <a:cs typeface="Arial" charset="0"/>
              </a:rPr>
              <a:t>→ Cracker’s MAC</a:t>
            </a:r>
          </a:p>
          <a:p>
            <a:pPr algn="ctr">
              <a:defRPr/>
            </a:pPr>
            <a:r>
              <a:rPr lang="it-IT" sz="1800" dirty="0">
                <a:solidFill>
                  <a:schemeClr val="accent6"/>
                </a:solidFill>
                <a:cs typeface="Arial" charset="0"/>
              </a:rPr>
              <a:t>arpspoof 192.168.1.10  192.168.1.100</a:t>
            </a:r>
          </a:p>
        </p:txBody>
      </p:sp>
      <p:sp>
        <p:nvSpPr>
          <p:cNvPr id="111643" name="Line 27"/>
          <p:cNvSpPr>
            <a:spLocks noChangeShapeType="1"/>
          </p:cNvSpPr>
          <p:nvPr/>
        </p:nvSpPr>
        <p:spPr bwMode="auto">
          <a:xfrm flipV="1">
            <a:off x="5011738" y="2800350"/>
            <a:ext cx="2233612" cy="2089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9" name="modem"/>
          <p:cNvSpPr>
            <a:spLocks noEditPoints="1" noChangeArrowheads="1"/>
          </p:cNvSpPr>
          <p:nvPr/>
        </p:nvSpPr>
        <p:spPr bwMode="auto">
          <a:xfrm>
            <a:off x="3644900" y="2152650"/>
            <a:ext cx="1871663" cy="411163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0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0 w 21600"/>
              <a:gd name="T11" fmla="*/ 2147483647 h 21600"/>
              <a:gd name="T12" fmla="*/ 2147483647 w 21600"/>
              <a:gd name="T13" fmla="*/ 0 h 21600"/>
              <a:gd name="T14" fmla="*/ 2147483647 w 21600"/>
              <a:gd name="T15" fmla="*/ 2147483647 h 21600"/>
              <a:gd name="T16" fmla="*/ 0 w 21600"/>
              <a:gd name="T17" fmla="*/ 2147483647 h 21600"/>
              <a:gd name="T18" fmla="*/ 2147483647 w 21600"/>
              <a:gd name="T19" fmla="*/ 2147483647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400 w 21600"/>
              <a:gd name="T31" fmla="*/ 22400 h 21600"/>
              <a:gd name="T32" fmla="*/ 21200 w 21600"/>
              <a:gd name="T33" fmla="*/ 30000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47" name="Line 31"/>
          <p:cNvSpPr>
            <a:spLocks noChangeShapeType="1"/>
          </p:cNvSpPr>
          <p:nvPr/>
        </p:nvSpPr>
        <p:spPr bwMode="auto">
          <a:xfrm>
            <a:off x="2225675" y="2081213"/>
            <a:ext cx="4784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11648" name="Text Box 32"/>
          <p:cNvSpPr txBox="1">
            <a:spLocks noChangeArrowheads="1"/>
          </p:cNvSpPr>
          <p:nvPr/>
        </p:nvSpPr>
        <p:spPr bwMode="auto">
          <a:xfrm>
            <a:off x="3286125" y="1697038"/>
            <a:ext cx="2590800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>
                <a:solidFill>
                  <a:schemeClr val="tx1"/>
                </a:solidFill>
              </a:rPr>
              <a:t>Regular traffic</a:t>
            </a:r>
          </a:p>
        </p:txBody>
      </p:sp>
      <p:sp>
        <p:nvSpPr>
          <p:cNvPr id="111649" name="Text Box 33"/>
          <p:cNvSpPr txBox="1">
            <a:spLocks noChangeArrowheads="1"/>
          </p:cNvSpPr>
          <p:nvPr/>
        </p:nvSpPr>
        <p:spPr bwMode="auto">
          <a:xfrm>
            <a:off x="2209800" y="2681288"/>
            <a:ext cx="2224088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1800" dirty="0">
                <a:solidFill>
                  <a:schemeClr val="accent6"/>
                </a:solidFill>
              </a:rPr>
              <a:t>Using arp poisoning</a:t>
            </a:r>
          </a:p>
        </p:txBody>
      </p:sp>
      <p:sp>
        <p:nvSpPr>
          <p:cNvPr id="31763" name="Text Box 34"/>
          <p:cNvSpPr txBox="1">
            <a:spLocks noChangeArrowheads="1"/>
          </p:cNvSpPr>
          <p:nvPr/>
        </p:nvSpPr>
        <p:spPr bwMode="auto">
          <a:xfrm>
            <a:off x="3506788" y="1335088"/>
            <a:ext cx="2208212" cy="37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000" b="1">
                <a:solidFill>
                  <a:schemeClr val="tx1"/>
                </a:solidFill>
              </a:rPr>
              <a:t>LAN: 192.168.1.</a:t>
            </a:r>
            <a:r>
              <a:rPr lang="it-IT" sz="2000" b="1" i="1">
                <a:solidFill>
                  <a:schemeClr val="tx1"/>
                </a:solidFill>
                <a:latin typeface="Times New Roman" pitchFamily="18" charset="0"/>
              </a:rPr>
              <a:t>x</a:t>
            </a:r>
          </a:p>
        </p:txBody>
      </p:sp>
      <p:sp>
        <p:nvSpPr>
          <p:cNvPr id="31764" name="Text Box 35"/>
          <p:cNvSpPr txBox="1">
            <a:spLocks noChangeArrowheads="1"/>
          </p:cNvSpPr>
          <p:nvPr/>
        </p:nvSpPr>
        <p:spPr bwMode="auto">
          <a:xfrm>
            <a:off x="649288" y="2895600"/>
            <a:ext cx="539750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000">
                <a:solidFill>
                  <a:schemeClr val="tx1"/>
                </a:solidFill>
              </a:rPr>
              <a:t>.10</a:t>
            </a:r>
          </a:p>
        </p:txBody>
      </p:sp>
      <p:sp>
        <p:nvSpPr>
          <p:cNvPr id="31765" name="Text Box 36"/>
          <p:cNvSpPr txBox="1">
            <a:spLocks noChangeArrowheads="1"/>
          </p:cNvSpPr>
          <p:nvPr/>
        </p:nvSpPr>
        <p:spPr bwMode="auto">
          <a:xfrm>
            <a:off x="7708900" y="2971800"/>
            <a:ext cx="682625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000">
                <a:solidFill>
                  <a:schemeClr val="tx1"/>
                </a:solidFill>
              </a:rPr>
              <a:t>.100</a:t>
            </a:r>
          </a:p>
        </p:txBody>
      </p:sp>
      <p:sp>
        <p:nvSpPr>
          <p:cNvPr id="31766" name="Text Box 37"/>
          <p:cNvSpPr txBox="1">
            <a:spLocks noChangeArrowheads="1"/>
          </p:cNvSpPr>
          <p:nvPr/>
        </p:nvSpPr>
        <p:spPr bwMode="auto">
          <a:xfrm>
            <a:off x="381000" y="1387475"/>
            <a:ext cx="12954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>
                <a:solidFill>
                  <a:schemeClr val="tx1"/>
                </a:solidFill>
              </a:rPr>
              <a:t>CLIENT</a:t>
            </a:r>
          </a:p>
        </p:txBody>
      </p:sp>
      <p:sp>
        <p:nvSpPr>
          <p:cNvPr id="31767" name="Text Box 38"/>
          <p:cNvSpPr txBox="1">
            <a:spLocks noChangeArrowheads="1"/>
          </p:cNvSpPr>
          <p:nvPr/>
        </p:nvSpPr>
        <p:spPr bwMode="auto">
          <a:xfrm>
            <a:off x="7467600" y="14636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it-IT" b="1">
              <a:solidFill>
                <a:srgbClr val="0080FF"/>
              </a:solidFill>
            </a:endParaRPr>
          </a:p>
        </p:txBody>
      </p:sp>
      <p:sp>
        <p:nvSpPr>
          <p:cNvPr id="31768" name="Text Box 39"/>
          <p:cNvSpPr txBox="1">
            <a:spLocks noChangeArrowheads="1"/>
          </p:cNvSpPr>
          <p:nvPr/>
        </p:nvSpPr>
        <p:spPr bwMode="auto">
          <a:xfrm>
            <a:off x="7467600" y="1463675"/>
            <a:ext cx="1446213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>
                <a:solidFill>
                  <a:schemeClr val="tx1"/>
                </a:solidFill>
              </a:rPr>
              <a:t>SERVER</a:t>
            </a:r>
          </a:p>
        </p:txBody>
      </p:sp>
      <p:pic>
        <p:nvPicPr>
          <p:cNvPr id="31769" name="Picture 40" descr="User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1828800"/>
            <a:ext cx="509588" cy="62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70" name="Picture 41" descr="Us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752600"/>
            <a:ext cx="533400" cy="62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1658" name="Text Box 42"/>
          <p:cNvSpPr txBox="1">
            <a:spLocks noChangeArrowheads="1"/>
          </p:cNvSpPr>
          <p:nvPr/>
        </p:nvSpPr>
        <p:spPr bwMode="auto">
          <a:xfrm>
            <a:off x="4419600" y="2224088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b="1" dirty="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switch</a:t>
            </a:r>
          </a:p>
        </p:txBody>
      </p:sp>
      <p:sp>
        <p:nvSpPr>
          <p:cNvPr id="111659" name="Freeform 43"/>
          <p:cNvSpPr>
            <a:spLocks/>
          </p:cNvSpPr>
          <p:nvPr/>
        </p:nvSpPr>
        <p:spPr bwMode="auto">
          <a:xfrm>
            <a:off x="2276475" y="2673350"/>
            <a:ext cx="4752975" cy="2660650"/>
          </a:xfrm>
          <a:custGeom>
            <a:avLst/>
            <a:gdLst>
              <a:gd name="T0" fmla="*/ 0 w 2994"/>
              <a:gd name="T1" fmla="*/ 0 h 1750"/>
              <a:gd name="T2" fmla="*/ 2147483647 w 2994"/>
              <a:gd name="T3" fmla="*/ 2147483647 h 1750"/>
              <a:gd name="T4" fmla="*/ 2147483647 w 2994"/>
              <a:gd name="T5" fmla="*/ 2147483647 h 1750"/>
              <a:gd name="T6" fmla="*/ 2147483647 w 2994"/>
              <a:gd name="T7" fmla="*/ 2147483647 h 1750"/>
              <a:gd name="T8" fmla="*/ 2147483647 w 2994"/>
              <a:gd name="T9" fmla="*/ 0 h 1750"/>
              <a:gd name="T10" fmla="*/ 2147483647 w 2994"/>
              <a:gd name="T11" fmla="*/ 0 h 175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994"/>
              <a:gd name="T19" fmla="*/ 0 h 1750"/>
              <a:gd name="T20" fmla="*/ 2994 w 2994"/>
              <a:gd name="T21" fmla="*/ 1750 h 175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994" h="1750">
                <a:moveTo>
                  <a:pt x="0" y="0"/>
                </a:moveTo>
                <a:lnTo>
                  <a:pt x="1380" y="1"/>
                </a:lnTo>
                <a:lnTo>
                  <a:pt x="1366" y="1750"/>
                </a:lnTo>
                <a:lnTo>
                  <a:pt x="1542" y="1734"/>
                </a:lnTo>
                <a:lnTo>
                  <a:pt x="1542" y="0"/>
                </a:lnTo>
                <a:lnTo>
                  <a:pt x="2994" y="0"/>
                </a:lnTo>
              </a:path>
            </a:pathLst>
          </a:custGeom>
          <a:ln>
            <a:headEnd type="triangle" w="lg" len="lg"/>
            <a:tailEnd type="triangle" w="lg" len="lg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1773" name="Line 44"/>
          <p:cNvSpPr>
            <a:spLocks noChangeShapeType="1"/>
          </p:cNvSpPr>
          <p:nvPr/>
        </p:nvSpPr>
        <p:spPr bwMode="auto">
          <a:xfrm>
            <a:off x="1962150" y="2362200"/>
            <a:ext cx="160020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 type="oval" w="lg" len="lg"/>
            <a:tailEnd type="oval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1774" name="Line 45"/>
          <p:cNvSpPr>
            <a:spLocks noChangeShapeType="1"/>
          </p:cNvSpPr>
          <p:nvPr/>
        </p:nvSpPr>
        <p:spPr bwMode="auto">
          <a:xfrm>
            <a:off x="5591175" y="2362200"/>
            <a:ext cx="160020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 type="oval" w="lg" len="lg"/>
            <a:tailEnd type="oval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1775" name="Line 46"/>
          <p:cNvSpPr>
            <a:spLocks noChangeShapeType="1"/>
          </p:cNvSpPr>
          <p:nvPr/>
        </p:nvSpPr>
        <p:spPr bwMode="auto">
          <a:xfrm flipH="1">
            <a:off x="4581525" y="2667000"/>
            <a:ext cx="19050" cy="2143125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 type="oval" w="lg" len="lg"/>
            <a:tailEnd type="oval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1776" name="Text Box 47"/>
          <p:cNvSpPr txBox="1">
            <a:spLocks noChangeArrowheads="1"/>
          </p:cNvSpPr>
          <p:nvPr/>
        </p:nvSpPr>
        <p:spPr bwMode="auto">
          <a:xfrm>
            <a:off x="4370388" y="6042025"/>
            <a:ext cx="4826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2800">
                <a:solidFill>
                  <a:schemeClr val="tx1"/>
                </a:solidFill>
              </a:rPr>
              <a:t>.1</a:t>
            </a:r>
          </a:p>
        </p:txBody>
      </p:sp>
      <p:sp>
        <p:nvSpPr>
          <p:cNvPr id="31777" name="Text Box 48"/>
          <p:cNvSpPr txBox="1">
            <a:spLocks noChangeArrowheads="1"/>
          </p:cNvSpPr>
          <p:nvPr/>
        </p:nvSpPr>
        <p:spPr bwMode="auto">
          <a:xfrm>
            <a:off x="152400" y="3581400"/>
            <a:ext cx="2770188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solidFill>
                  <a:schemeClr val="tx1"/>
                </a:solidFill>
              </a:rPr>
              <a:t>MAC: 00:0A:E4:2E:9B:11</a:t>
            </a:r>
          </a:p>
        </p:txBody>
      </p:sp>
      <p:sp>
        <p:nvSpPr>
          <p:cNvPr id="31778" name="Text Box 49"/>
          <p:cNvSpPr txBox="1">
            <a:spLocks noChangeArrowheads="1"/>
          </p:cNvSpPr>
          <p:nvPr/>
        </p:nvSpPr>
        <p:spPr bwMode="auto">
          <a:xfrm>
            <a:off x="609600" y="5867400"/>
            <a:ext cx="2960688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000">
                <a:solidFill>
                  <a:schemeClr val="tx1"/>
                </a:solidFill>
              </a:rPr>
              <a:t>MAC: 00:22:64:34:60:88</a:t>
            </a:r>
          </a:p>
        </p:txBody>
      </p:sp>
      <p:sp>
        <p:nvSpPr>
          <p:cNvPr id="111666" name="Rectangle 50"/>
          <p:cNvSpPr>
            <a:spLocks noChangeArrowheads="1"/>
          </p:cNvSpPr>
          <p:nvPr/>
        </p:nvSpPr>
        <p:spPr bwMode="auto">
          <a:xfrm>
            <a:off x="4876800" y="4343400"/>
            <a:ext cx="4191000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1800" dirty="0">
                <a:solidFill>
                  <a:schemeClr val="tx1"/>
                </a:solidFill>
              </a:rPr>
              <a:t>gratuitous arp reply</a:t>
            </a:r>
          </a:p>
          <a:p>
            <a:pPr algn="ctr">
              <a:defRPr/>
            </a:pPr>
            <a:r>
              <a:rPr lang="it-IT" sz="1800" dirty="0">
                <a:solidFill>
                  <a:schemeClr val="tx1"/>
                </a:solidFill>
              </a:rPr>
              <a:t>Alice’s IP→ Cracker’s MAC</a:t>
            </a:r>
          </a:p>
          <a:p>
            <a:pPr algn="ctr">
              <a:defRPr/>
            </a:pPr>
            <a:r>
              <a:rPr lang="it-IT" sz="1800" dirty="0">
                <a:solidFill>
                  <a:schemeClr val="accent6"/>
                </a:solidFill>
              </a:rPr>
              <a:t>arpspoof 192.168.1.100  192.168.1.10</a:t>
            </a:r>
          </a:p>
        </p:txBody>
      </p:sp>
      <p:sp>
        <p:nvSpPr>
          <p:cNvPr id="31780" name="Text Box 51"/>
          <p:cNvSpPr txBox="1">
            <a:spLocks noChangeArrowheads="1"/>
          </p:cNvSpPr>
          <p:nvPr/>
        </p:nvSpPr>
        <p:spPr bwMode="auto">
          <a:xfrm>
            <a:off x="6356350" y="3536950"/>
            <a:ext cx="278765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solidFill>
                  <a:schemeClr val="tx1"/>
                </a:solidFill>
              </a:rPr>
              <a:t>MAC: 00:0A:E4:3B:47:7E</a:t>
            </a:r>
          </a:p>
        </p:txBody>
      </p:sp>
      <p:sp>
        <p:nvSpPr>
          <p:cNvPr id="111668" name="Rectangle 52"/>
          <p:cNvSpPr>
            <a:spLocks noChangeArrowheads="1"/>
          </p:cNvSpPr>
          <p:nvPr/>
        </p:nvSpPr>
        <p:spPr bwMode="auto">
          <a:xfrm>
            <a:off x="1295400" y="5199063"/>
            <a:ext cx="13716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it-IT" sz="1800" i="1" dirty="0">
                <a:solidFill>
                  <a:schemeClr val="accent6"/>
                </a:solidFill>
              </a:rPr>
              <a:t>victim ip</a:t>
            </a:r>
          </a:p>
        </p:txBody>
      </p:sp>
      <p:sp>
        <p:nvSpPr>
          <p:cNvPr id="111669" name="Rectangle 53"/>
          <p:cNvSpPr>
            <a:spLocks noChangeArrowheads="1"/>
          </p:cNvSpPr>
          <p:nvPr/>
        </p:nvSpPr>
        <p:spPr bwMode="auto">
          <a:xfrm>
            <a:off x="6400800" y="5213350"/>
            <a:ext cx="13716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it-IT" sz="1800" i="1" dirty="0">
                <a:solidFill>
                  <a:schemeClr val="accent6"/>
                </a:solidFill>
              </a:rPr>
              <a:t>victim ip</a:t>
            </a:r>
          </a:p>
        </p:txBody>
      </p:sp>
      <p:sp>
        <p:nvSpPr>
          <p:cNvPr id="111670" name="Rectangle 54"/>
          <p:cNvSpPr>
            <a:spLocks noChangeArrowheads="1"/>
          </p:cNvSpPr>
          <p:nvPr/>
        </p:nvSpPr>
        <p:spPr bwMode="auto">
          <a:xfrm>
            <a:off x="2667000" y="5213350"/>
            <a:ext cx="13716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it-IT" sz="1800" i="1" dirty="0">
                <a:solidFill>
                  <a:schemeClr val="accent6"/>
                </a:solidFill>
              </a:rPr>
              <a:t>gateway ip</a:t>
            </a:r>
          </a:p>
        </p:txBody>
      </p:sp>
      <p:sp>
        <p:nvSpPr>
          <p:cNvPr id="111671" name="Rectangle 55"/>
          <p:cNvSpPr>
            <a:spLocks noChangeArrowheads="1"/>
          </p:cNvSpPr>
          <p:nvPr/>
        </p:nvSpPr>
        <p:spPr bwMode="auto">
          <a:xfrm>
            <a:off x="7696200" y="5213350"/>
            <a:ext cx="13716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it-IT" sz="1800" i="1" dirty="0">
                <a:solidFill>
                  <a:schemeClr val="accent6"/>
                </a:solidFill>
              </a:rPr>
              <a:t>gateway ip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1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1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1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1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1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1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1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1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1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1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1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1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41" grpId="0" animBg="1"/>
      <p:bldP spid="111642" grpId="0"/>
      <p:bldP spid="111643" grpId="0" animBg="1"/>
      <p:bldP spid="111647" grpId="0" animBg="1"/>
      <p:bldP spid="111648" grpId="0"/>
      <p:bldP spid="111649" grpId="0"/>
      <p:bldP spid="111666" grpId="0"/>
      <p:bldP spid="111668" grpId="0"/>
      <p:bldP spid="111669" grpId="0"/>
      <p:bldP spid="111670" grpId="0"/>
      <p:bldP spid="11167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DEMO 1: catch  telnet password</a:t>
            </a:r>
          </a:p>
        </p:txBody>
      </p:sp>
      <p:sp>
        <p:nvSpPr>
          <p:cNvPr id="31" name="Date Placeholder 30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57D3C49-CF5C-443C-873E-0EFDCB6A6B80}" type="datetime1">
              <a:rPr lang="en-US"/>
              <a:pPr>
                <a:defRPr/>
              </a:pPr>
              <a:t>10/25/2010</a:t>
            </a:fld>
            <a:endParaRPr lang="en-US"/>
          </a:p>
        </p:txBody>
      </p:sp>
      <p:sp>
        <p:nvSpPr>
          <p:cNvPr id="30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Computer Networks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A49B29-3025-41AC-ABEE-EAF5A8BA5993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32774" name="computr3"/>
          <p:cNvSpPr>
            <a:spLocks noEditPoints="1" noChangeArrowheads="1"/>
          </p:cNvSpPr>
          <p:nvPr/>
        </p:nvSpPr>
        <p:spPr bwMode="auto">
          <a:xfrm>
            <a:off x="838200" y="1792288"/>
            <a:ext cx="1204913" cy="776287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7811 w 21600"/>
              <a:gd name="T13" fmla="*/ 2584 h 21600"/>
              <a:gd name="T14" fmla="*/ 16359 w 21600"/>
              <a:gd name="T15" fmla="*/ 1176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8250" y="17743"/>
                </a:moveTo>
                <a:lnTo>
                  <a:pt x="17557" y="16971"/>
                </a:lnTo>
                <a:lnTo>
                  <a:pt x="5429" y="16971"/>
                </a:lnTo>
                <a:lnTo>
                  <a:pt x="4736" y="17743"/>
                </a:lnTo>
                <a:lnTo>
                  <a:pt x="18250" y="17743"/>
                </a:lnTo>
                <a:close/>
              </a:path>
              <a:path w="21600" h="21600" extrusionOk="0">
                <a:moveTo>
                  <a:pt x="18250" y="17743"/>
                </a:moveTo>
                <a:moveTo>
                  <a:pt x="19405" y="19131"/>
                </a:moveTo>
                <a:lnTo>
                  <a:pt x="18712" y="18360"/>
                </a:lnTo>
                <a:lnTo>
                  <a:pt x="4274" y="18360"/>
                </a:lnTo>
                <a:lnTo>
                  <a:pt x="3581" y="19131"/>
                </a:lnTo>
                <a:lnTo>
                  <a:pt x="19405" y="19131"/>
                </a:lnTo>
                <a:close/>
              </a:path>
              <a:path w="21600" h="21600" extrusionOk="0">
                <a:moveTo>
                  <a:pt x="19405" y="19131"/>
                </a:moveTo>
                <a:moveTo>
                  <a:pt x="20560" y="20520"/>
                </a:moveTo>
                <a:lnTo>
                  <a:pt x="19867" y="19749"/>
                </a:lnTo>
                <a:lnTo>
                  <a:pt x="3119" y="19749"/>
                </a:lnTo>
                <a:lnTo>
                  <a:pt x="2426" y="20520"/>
                </a:lnTo>
                <a:lnTo>
                  <a:pt x="20560" y="20520"/>
                </a:lnTo>
                <a:close/>
              </a:path>
              <a:path w="21600" h="21600" extrusionOk="0">
                <a:moveTo>
                  <a:pt x="20560" y="20520"/>
                </a:moveTo>
                <a:moveTo>
                  <a:pt x="4620" y="16971"/>
                </a:moveTo>
                <a:lnTo>
                  <a:pt x="5313" y="16200"/>
                </a:lnTo>
                <a:lnTo>
                  <a:pt x="7624" y="16200"/>
                </a:lnTo>
                <a:lnTo>
                  <a:pt x="7624" y="14194"/>
                </a:lnTo>
                <a:lnTo>
                  <a:pt x="5891" y="14194"/>
                </a:lnTo>
                <a:lnTo>
                  <a:pt x="5891" y="0"/>
                </a:lnTo>
                <a:lnTo>
                  <a:pt x="12013" y="0"/>
                </a:lnTo>
                <a:lnTo>
                  <a:pt x="18135" y="0"/>
                </a:lnTo>
                <a:lnTo>
                  <a:pt x="18135" y="10800"/>
                </a:lnTo>
                <a:lnTo>
                  <a:pt x="18135" y="14194"/>
                </a:lnTo>
                <a:lnTo>
                  <a:pt x="16402" y="14194"/>
                </a:lnTo>
                <a:lnTo>
                  <a:pt x="16402" y="16200"/>
                </a:lnTo>
                <a:lnTo>
                  <a:pt x="17788" y="16200"/>
                </a:lnTo>
                <a:lnTo>
                  <a:pt x="19059" y="17743"/>
                </a:lnTo>
                <a:lnTo>
                  <a:pt x="21022" y="19903"/>
                </a:lnTo>
                <a:lnTo>
                  <a:pt x="21253" y="20057"/>
                </a:lnTo>
                <a:lnTo>
                  <a:pt x="21369" y="20366"/>
                </a:lnTo>
                <a:lnTo>
                  <a:pt x="21600" y="20674"/>
                </a:lnTo>
                <a:lnTo>
                  <a:pt x="21600" y="20829"/>
                </a:lnTo>
                <a:lnTo>
                  <a:pt x="21600" y="20983"/>
                </a:lnTo>
                <a:lnTo>
                  <a:pt x="21600" y="21137"/>
                </a:lnTo>
                <a:lnTo>
                  <a:pt x="21600" y="21291"/>
                </a:lnTo>
                <a:lnTo>
                  <a:pt x="21484" y="21446"/>
                </a:lnTo>
                <a:lnTo>
                  <a:pt x="21369" y="21446"/>
                </a:lnTo>
                <a:lnTo>
                  <a:pt x="21138" y="21600"/>
                </a:lnTo>
                <a:lnTo>
                  <a:pt x="21022" y="21600"/>
                </a:lnTo>
                <a:lnTo>
                  <a:pt x="10973" y="21600"/>
                </a:lnTo>
                <a:lnTo>
                  <a:pt x="2079" y="21600"/>
                </a:lnTo>
                <a:lnTo>
                  <a:pt x="1848" y="21600"/>
                </a:lnTo>
                <a:lnTo>
                  <a:pt x="1733" y="21446"/>
                </a:lnTo>
                <a:lnTo>
                  <a:pt x="1617" y="21446"/>
                </a:lnTo>
                <a:lnTo>
                  <a:pt x="1502" y="21291"/>
                </a:lnTo>
                <a:lnTo>
                  <a:pt x="1386" y="21291"/>
                </a:lnTo>
                <a:lnTo>
                  <a:pt x="1386" y="21137"/>
                </a:lnTo>
                <a:lnTo>
                  <a:pt x="1386" y="20983"/>
                </a:lnTo>
                <a:lnTo>
                  <a:pt x="1386" y="20829"/>
                </a:lnTo>
                <a:lnTo>
                  <a:pt x="1502" y="20674"/>
                </a:lnTo>
                <a:lnTo>
                  <a:pt x="1617" y="20366"/>
                </a:lnTo>
                <a:lnTo>
                  <a:pt x="1733" y="20057"/>
                </a:lnTo>
                <a:lnTo>
                  <a:pt x="1964" y="19903"/>
                </a:lnTo>
                <a:lnTo>
                  <a:pt x="0" y="19903"/>
                </a:lnTo>
                <a:lnTo>
                  <a:pt x="0" y="10800"/>
                </a:lnTo>
                <a:lnTo>
                  <a:pt x="0" y="2777"/>
                </a:lnTo>
                <a:lnTo>
                  <a:pt x="4620" y="2777"/>
                </a:lnTo>
                <a:lnTo>
                  <a:pt x="4620" y="16971"/>
                </a:lnTo>
                <a:moveTo>
                  <a:pt x="4620" y="16971"/>
                </a:moveTo>
                <a:moveTo>
                  <a:pt x="4620" y="16971"/>
                </a:moveTo>
                <a:lnTo>
                  <a:pt x="4158" y="17434"/>
                </a:lnTo>
                <a:lnTo>
                  <a:pt x="2541" y="19286"/>
                </a:lnTo>
                <a:lnTo>
                  <a:pt x="1964" y="19903"/>
                </a:lnTo>
                <a:lnTo>
                  <a:pt x="4620" y="16971"/>
                </a:lnTo>
                <a:close/>
              </a:path>
              <a:path w="21600" h="21600" extrusionOk="0">
                <a:moveTo>
                  <a:pt x="7624" y="2314"/>
                </a:moveTo>
                <a:moveTo>
                  <a:pt x="16402" y="2314"/>
                </a:moveTo>
                <a:lnTo>
                  <a:pt x="16402" y="11880"/>
                </a:lnTo>
                <a:lnTo>
                  <a:pt x="7624" y="11880"/>
                </a:lnTo>
                <a:lnTo>
                  <a:pt x="7624" y="2314"/>
                </a:lnTo>
                <a:close/>
              </a:path>
              <a:path w="21600" h="21600" extrusionOk="0">
                <a:moveTo>
                  <a:pt x="578" y="4011"/>
                </a:moveTo>
                <a:moveTo>
                  <a:pt x="4043" y="4011"/>
                </a:moveTo>
                <a:lnTo>
                  <a:pt x="4043" y="4320"/>
                </a:lnTo>
                <a:lnTo>
                  <a:pt x="578" y="4320"/>
                </a:lnTo>
                <a:lnTo>
                  <a:pt x="578" y="4011"/>
                </a:lnTo>
                <a:close/>
                <a:moveTo>
                  <a:pt x="7624" y="14194"/>
                </a:moveTo>
                <a:lnTo>
                  <a:pt x="16402" y="14194"/>
                </a:lnTo>
                <a:lnTo>
                  <a:pt x="16402" y="16200"/>
                </a:lnTo>
                <a:lnTo>
                  <a:pt x="7624" y="16200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5" name="computr3"/>
          <p:cNvSpPr>
            <a:spLocks noEditPoints="1" noChangeArrowheads="1"/>
          </p:cNvSpPr>
          <p:nvPr/>
        </p:nvSpPr>
        <p:spPr bwMode="auto">
          <a:xfrm>
            <a:off x="7265988" y="1865313"/>
            <a:ext cx="1204912" cy="776287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7811 w 21600"/>
              <a:gd name="T13" fmla="*/ 2584 h 21600"/>
              <a:gd name="T14" fmla="*/ 16359 w 21600"/>
              <a:gd name="T15" fmla="*/ 1176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8250" y="17743"/>
                </a:moveTo>
                <a:lnTo>
                  <a:pt x="17557" y="16971"/>
                </a:lnTo>
                <a:lnTo>
                  <a:pt x="5429" y="16971"/>
                </a:lnTo>
                <a:lnTo>
                  <a:pt x="4736" y="17743"/>
                </a:lnTo>
                <a:lnTo>
                  <a:pt x="18250" y="17743"/>
                </a:lnTo>
                <a:close/>
              </a:path>
              <a:path w="21600" h="21600" extrusionOk="0">
                <a:moveTo>
                  <a:pt x="18250" y="17743"/>
                </a:moveTo>
                <a:moveTo>
                  <a:pt x="19405" y="19131"/>
                </a:moveTo>
                <a:lnTo>
                  <a:pt x="18712" y="18360"/>
                </a:lnTo>
                <a:lnTo>
                  <a:pt x="4274" y="18360"/>
                </a:lnTo>
                <a:lnTo>
                  <a:pt x="3581" y="19131"/>
                </a:lnTo>
                <a:lnTo>
                  <a:pt x="19405" y="19131"/>
                </a:lnTo>
                <a:close/>
              </a:path>
              <a:path w="21600" h="21600" extrusionOk="0">
                <a:moveTo>
                  <a:pt x="19405" y="19131"/>
                </a:moveTo>
                <a:moveTo>
                  <a:pt x="20560" y="20520"/>
                </a:moveTo>
                <a:lnTo>
                  <a:pt x="19867" y="19749"/>
                </a:lnTo>
                <a:lnTo>
                  <a:pt x="3119" y="19749"/>
                </a:lnTo>
                <a:lnTo>
                  <a:pt x="2426" y="20520"/>
                </a:lnTo>
                <a:lnTo>
                  <a:pt x="20560" y="20520"/>
                </a:lnTo>
                <a:close/>
              </a:path>
              <a:path w="21600" h="21600" extrusionOk="0">
                <a:moveTo>
                  <a:pt x="20560" y="20520"/>
                </a:moveTo>
                <a:moveTo>
                  <a:pt x="4620" y="16971"/>
                </a:moveTo>
                <a:lnTo>
                  <a:pt x="5313" y="16200"/>
                </a:lnTo>
                <a:lnTo>
                  <a:pt x="7624" y="16200"/>
                </a:lnTo>
                <a:lnTo>
                  <a:pt x="7624" y="14194"/>
                </a:lnTo>
                <a:lnTo>
                  <a:pt x="5891" y="14194"/>
                </a:lnTo>
                <a:lnTo>
                  <a:pt x="5891" y="0"/>
                </a:lnTo>
                <a:lnTo>
                  <a:pt x="12013" y="0"/>
                </a:lnTo>
                <a:lnTo>
                  <a:pt x="18135" y="0"/>
                </a:lnTo>
                <a:lnTo>
                  <a:pt x="18135" y="10800"/>
                </a:lnTo>
                <a:lnTo>
                  <a:pt x="18135" y="14194"/>
                </a:lnTo>
                <a:lnTo>
                  <a:pt x="16402" y="14194"/>
                </a:lnTo>
                <a:lnTo>
                  <a:pt x="16402" y="16200"/>
                </a:lnTo>
                <a:lnTo>
                  <a:pt x="17788" y="16200"/>
                </a:lnTo>
                <a:lnTo>
                  <a:pt x="19059" y="17743"/>
                </a:lnTo>
                <a:lnTo>
                  <a:pt x="21022" y="19903"/>
                </a:lnTo>
                <a:lnTo>
                  <a:pt x="21253" y="20057"/>
                </a:lnTo>
                <a:lnTo>
                  <a:pt x="21369" y="20366"/>
                </a:lnTo>
                <a:lnTo>
                  <a:pt x="21600" y="20674"/>
                </a:lnTo>
                <a:lnTo>
                  <a:pt x="21600" y="20829"/>
                </a:lnTo>
                <a:lnTo>
                  <a:pt x="21600" y="20983"/>
                </a:lnTo>
                <a:lnTo>
                  <a:pt x="21600" y="21137"/>
                </a:lnTo>
                <a:lnTo>
                  <a:pt x="21600" y="21291"/>
                </a:lnTo>
                <a:lnTo>
                  <a:pt x="21484" y="21446"/>
                </a:lnTo>
                <a:lnTo>
                  <a:pt x="21369" y="21446"/>
                </a:lnTo>
                <a:lnTo>
                  <a:pt x="21138" y="21600"/>
                </a:lnTo>
                <a:lnTo>
                  <a:pt x="21022" y="21600"/>
                </a:lnTo>
                <a:lnTo>
                  <a:pt x="10973" y="21600"/>
                </a:lnTo>
                <a:lnTo>
                  <a:pt x="2079" y="21600"/>
                </a:lnTo>
                <a:lnTo>
                  <a:pt x="1848" y="21600"/>
                </a:lnTo>
                <a:lnTo>
                  <a:pt x="1733" y="21446"/>
                </a:lnTo>
                <a:lnTo>
                  <a:pt x="1617" y="21446"/>
                </a:lnTo>
                <a:lnTo>
                  <a:pt x="1502" y="21291"/>
                </a:lnTo>
                <a:lnTo>
                  <a:pt x="1386" y="21291"/>
                </a:lnTo>
                <a:lnTo>
                  <a:pt x="1386" y="21137"/>
                </a:lnTo>
                <a:lnTo>
                  <a:pt x="1386" y="20983"/>
                </a:lnTo>
                <a:lnTo>
                  <a:pt x="1386" y="20829"/>
                </a:lnTo>
                <a:lnTo>
                  <a:pt x="1502" y="20674"/>
                </a:lnTo>
                <a:lnTo>
                  <a:pt x="1617" y="20366"/>
                </a:lnTo>
                <a:lnTo>
                  <a:pt x="1733" y="20057"/>
                </a:lnTo>
                <a:lnTo>
                  <a:pt x="1964" y="19903"/>
                </a:lnTo>
                <a:lnTo>
                  <a:pt x="0" y="19903"/>
                </a:lnTo>
                <a:lnTo>
                  <a:pt x="0" y="10800"/>
                </a:lnTo>
                <a:lnTo>
                  <a:pt x="0" y="2777"/>
                </a:lnTo>
                <a:lnTo>
                  <a:pt x="4620" y="2777"/>
                </a:lnTo>
                <a:lnTo>
                  <a:pt x="4620" y="16971"/>
                </a:lnTo>
                <a:moveTo>
                  <a:pt x="4620" y="16971"/>
                </a:moveTo>
                <a:moveTo>
                  <a:pt x="4620" y="16971"/>
                </a:moveTo>
                <a:lnTo>
                  <a:pt x="4158" y="17434"/>
                </a:lnTo>
                <a:lnTo>
                  <a:pt x="2541" y="19286"/>
                </a:lnTo>
                <a:lnTo>
                  <a:pt x="1964" y="19903"/>
                </a:lnTo>
                <a:lnTo>
                  <a:pt x="4620" y="16971"/>
                </a:lnTo>
                <a:close/>
              </a:path>
              <a:path w="21600" h="21600" extrusionOk="0">
                <a:moveTo>
                  <a:pt x="7624" y="2314"/>
                </a:moveTo>
                <a:moveTo>
                  <a:pt x="16402" y="2314"/>
                </a:moveTo>
                <a:lnTo>
                  <a:pt x="16402" y="11880"/>
                </a:lnTo>
                <a:lnTo>
                  <a:pt x="7624" y="11880"/>
                </a:lnTo>
                <a:lnTo>
                  <a:pt x="7624" y="2314"/>
                </a:lnTo>
                <a:close/>
              </a:path>
              <a:path w="21600" h="21600" extrusionOk="0">
                <a:moveTo>
                  <a:pt x="578" y="4011"/>
                </a:moveTo>
                <a:moveTo>
                  <a:pt x="4043" y="4011"/>
                </a:moveTo>
                <a:lnTo>
                  <a:pt x="4043" y="4320"/>
                </a:lnTo>
                <a:lnTo>
                  <a:pt x="578" y="4320"/>
                </a:lnTo>
                <a:lnTo>
                  <a:pt x="578" y="4011"/>
                </a:lnTo>
                <a:close/>
                <a:moveTo>
                  <a:pt x="7624" y="14194"/>
                </a:moveTo>
                <a:lnTo>
                  <a:pt x="16402" y="14194"/>
                </a:lnTo>
                <a:lnTo>
                  <a:pt x="16402" y="16200"/>
                </a:lnTo>
                <a:lnTo>
                  <a:pt x="7624" y="16200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6" name="Text Box 6"/>
          <p:cNvSpPr txBox="1">
            <a:spLocks noChangeArrowheads="1"/>
          </p:cNvSpPr>
          <p:nvPr/>
        </p:nvSpPr>
        <p:spPr bwMode="auto">
          <a:xfrm>
            <a:off x="549275" y="2574925"/>
            <a:ext cx="1074738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200">
                <a:solidFill>
                  <a:schemeClr val="tx1"/>
                </a:solidFill>
              </a:rPr>
              <a:t>Alice</a:t>
            </a:r>
          </a:p>
        </p:txBody>
      </p:sp>
      <p:sp>
        <p:nvSpPr>
          <p:cNvPr id="32777" name="Text Box 7"/>
          <p:cNvSpPr txBox="1">
            <a:spLocks noChangeArrowheads="1"/>
          </p:cNvSpPr>
          <p:nvPr/>
        </p:nvSpPr>
        <p:spPr bwMode="auto">
          <a:xfrm>
            <a:off x="7764463" y="2657475"/>
            <a:ext cx="91440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200">
                <a:solidFill>
                  <a:schemeClr val="tx1"/>
                </a:solidFill>
              </a:rPr>
              <a:t>Bob</a:t>
            </a:r>
          </a:p>
        </p:txBody>
      </p:sp>
      <p:sp>
        <p:nvSpPr>
          <p:cNvPr id="32778" name="laptop"/>
          <p:cNvSpPr>
            <a:spLocks noEditPoints="1" noChangeArrowheads="1"/>
          </p:cNvSpPr>
          <p:nvPr/>
        </p:nvSpPr>
        <p:spPr bwMode="auto">
          <a:xfrm>
            <a:off x="4008438" y="4648200"/>
            <a:ext cx="1152525" cy="86677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2147483647 h 21600"/>
              <a:gd name="T8" fmla="*/ 2147483647 w 21600"/>
              <a:gd name="T9" fmla="*/ 0 h 21600"/>
              <a:gd name="T10" fmla="*/ 2147483647 w 21600"/>
              <a:gd name="T11" fmla="*/ 2147483647 h 21600"/>
              <a:gd name="T12" fmla="*/ 0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4445 w 21600"/>
              <a:gd name="T25" fmla="*/ 1858 h 21600"/>
              <a:gd name="T26" fmla="*/ 17311 w 21600"/>
              <a:gd name="T27" fmla="*/ 1232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9" name="Text Box 9"/>
          <p:cNvSpPr txBox="1">
            <a:spLocks noChangeArrowheads="1"/>
          </p:cNvSpPr>
          <p:nvPr/>
        </p:nvSpPr>
        <p:spPr bwMode="auto">
          <a:xfrm>
            <a:off x="3730625" y="5478463"/>
            <a:ext cx="1619250" cy="55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200">
                <a:solidFill>
                  <a:schemeClr val="tx1"/>
                </a:solidFill>
              </a:rPr>
              <a:t>Cracker</a:t>
            </a:r>
          </a:p>
        </p:txBody>
      </p:sp>
      <p:sp>
        <p:nvSpPr>
          <p:cNvPr id="32780" name="modem"/>
          <p:cNvSpPr>
            <a:spLocks noEditPoints="1" noChangeArrowheads="1"/>
          </p:cNvSpPr>
          <p:nvPr/>
        </p:nvSpPr>
        <p:spPr bwMode="auto">
          <a:xfrm>
            <a:off x="3646488" y="2152650"/>
            <a:ext cx="1871662" cy="411163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0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0 w 21600"/>
              <a:gd name="T11" fmla="*/ 2147483647 h 21600"/>
              <a:gd name="T12" fmla="*/ 2147483647 w 21600"/>
              <a:gd name="T13" fmla="*/ 0 h 21600"/>
              <a:gd name="T14" fmla="*/ 2147483647 w 21600"/>
              <a:gd name="T15" fmla="*/ 2147483647 h 21600"/>
              <a:gd name="T16" fmla="*/ 0 w 21600"/>
              <a:gd name="T17" fmla="*/ 2147483647 h 21600"/>
              <a:gd name="T18" fmla="*/ 2147483647 w 21600"/>
              <a:gd name="T19" fmla="*/ 2147483647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400 w 21600"/>
              <a:gd name="T31" fmla="*/ 22400 h 21600"/>
              <a:gd name="T32" fmla="*/ 21200 w 21600"/>
              <a:gd name="T33" fmla="*/ 30000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4702" name="Line 14"/>
          <p:cNvSpPr>
            <a:spLocks noChangeShapeType="1"/>
          </p:cNvSpPr>
          <p:nvPr/>
        </p:nvSpPr>
        <p:spPr bwMode="auto">
          <a:xfrm>
            <a:off x="2227263" y="2081213"/>
            <a:ext cx="4784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14703" name="Text Box 15"/>
          <p:cNvSpPr txBox="1">
            <a:spLocks noChangeArrowheads="1"/>
          </p:cNvSpPr>
          <p:nvPr/>
        </p:nvSpPr>
        <p:spPr bwMode="auto">
          <a:xfrm>
            <a:off x="3729038" y="1676400"/>
            <a:ext cx="20955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>
                <a:solidFill>
                  <a:schemeClr val="tx1"/>
                </a:solidFill>
              </a:rPr>
              <a:t>Regular traffic</a:t>
            </a:r>
          </a:p>
        </p:txBody>
      </p:sp>
      <p:sp>
        <p:nvSpPr>
          <p:cNvPr id="114704" name="Text Box 16"/>
          <p:cNvSpPr txBox="1">
            <a:spLocks noChangeArrowheads="1"/>
          </p:cNvSpPr>
          <p:nvPr/>
        </p:nvSpPr>
        <p:spPr bwMode="auto">
          <a:xfrm>
            <a:off x="2744788" y="2681288"/>
            <a:ext cx="205740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it-IT" dirty="0">
                <a:solidFill>
                  <a:schemeClr val="accent6"/>
                </a:solidFill>
              </a:rPr>
              <a:t>Using arp poisoning</a:t>
            </a:r>
          </a:p>
        </p:txBody>
      </p:sp>
      <p:sp>
        <p:nvSpPr>
          <p:cNvPr id="32784" name="Text Box 17"/>
          <p:cNvSpPr txBox="1">
            <a:spLocks noChangeArrowheads="1"/>
          </p:cNvSpPr>
          <p:nvPr/>
        </p:nvSpPr>
        <p:spPr bwMode="auto">
          <a:xfrm>
            <a:off x="3508375" y="1298575"/>
            <a:ext cx="2208213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000" b="1">
                <a:solidFill>
                  <a:schemeClr val="tx1"/>
                </a:solidFill>
              </a:rPr>
              <a:t>LAN: 192.168.1.</a:t>
            </a:r>
            <a:r>
              <a:rPr lang="it-IT" sz="2000" b="1" i="1">
                <a:solidFill>
                  <a:schemeClr val="tx1"/>
                </a:solidFill>
                <a:latin typeface="Times New Roman" pitchFamily="18" charset="0"/>
              </a:rPr>
              <a:t>x</a:t>
            </a:r>
          </a:p>
        </p:txBody>
      </p:sp>
      <p:sp>
        <p:nvSpPr>
          <p:cNvPr id="32785" name="Text Box 18"/>
          <p:cNvSpPr txBox="1">
            <a:spLocks noChangeArrowheads="1"/>
          </p:cNvSpPr>
          <p:nvPr/>
        </p:nvSpPr>
        <p:spPr bwMode="auto">
          <a:xfrm>
            <a:off x="687388" y="3063875"/>
            <a:ext cx="754062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200">
                <a:solidFill>
                  <a:schemeClr val="tx1"/>
                </a:solidFill>
              </a:rPr>
              <a:t>.10</a:t>
            </a:r>
          </a:p>
        </p:txBody>
      </p:sp>
      <p:sp>
        <p:nvSpPr>
          <p:cNvPr id="32786" name="Text Box 19"/>
          <p:cNvSpPr txBox="1">
            <a:spLocks noChangeArrowheads="1"/>
          </p:cNvSpPr>
          <p:nvPr/>
        </p:nvSpPr>
        <p:spPr bwMode="auto">
          <a:xfrm>
            <a:off x="7697788" y="3140075"/>
            <a:ext cx="981075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200">
                <a:solidFill>
                  <a:schemeClr val="tx1"/>
                </a:solidFill>
              </a:rPr>
              <a:t>.100</a:t>
            </a:r>
          </a:p>
        </p:txBody>
      </p:sp>
      <p:sp>
        <p:nvSpPr>
          <p:cNvPr id="32787" name="Text Box 20"/>
          <p:cNvSpPr txBox="1">
            <a:spLocks noChangeArrowheads="1"/>
          </p:cNvSpPr>
          <p:nvPr/>
        </p:nvSpPr>
        <p:spPr bwMode="auto">
          <a:xfrm>
            <a:off x="382588" y="1387475"/>
            <a:ext cx="12954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>
                <a:solidFill>
                  <a:schemeClr val="tx1"/>
                </a:solidFill>
              </a:rPr>
              <a:t>CLIENT</a:t>
            </a:r>
          </a:p>
        </p:txBody>
      </p:sp>
      <p:sp>
        <p:nvSpPr>
          <p:cNvPr id="32788" name="Text Box 21"/>
          <p:cNvSpPr txBox="1">
            <a:spLocks noChangeArrowheads="1"/>
          </p:cNvSpPr>
          <p:nvPr/>
        </p:nvSpPr>
        <p:spPr bwMode="auto">
          <a:xfrm>
            <a:off x="7469188" y="14636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it-IT" b="1">
              <a:solidFill>
                <a:srgbClr val="0080FF"/>
              </a:solidFill>
            </a:endParaRPr>
          </a:p>
        </p:txBody>
      </p:sp>
      <p:sp>
        <p:nvSpPr>
          <p:cNvPr id="32789" name="Text Box 22"/>
          <p:cNvSpPr txBox="1">
            <a:spLocks noChangeArrowheads="1"/>
          </p:cNvSpPr>
          <p:nvPr/>
        </p:nvSpPr>
        <p:spPr bwMode="auto">
          <a:xfrm>
            <a:off x="7469188" y="1463675"/>
            <a:ext cx="1446212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>
                <a:solidFill>
                  <a:schemeClr val="tx1"/>
                </a:solidFill>
              </a:rPr>
              <a:t>SERVER</a:t>
            </a:r>
          </a:p>
        </p:txBody>
      </p:sp>
      <p:pic>
        <p:nvPicPr>
          <p:cNvPr id="32790" name="Picture 23" descr="User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3588" y="1828800"/>
            <a:ext cx="509587" cy="62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91" name="Picture 24" descr="Us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3988" y="1752600"/>
            <a:ext cx="533400" cy="62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4713" name="Text Box 25"/>
          <p:cNvSpPr txBox="1">
            <a:spLocks noChangeArrowheads="1"/>
          </p:cNvSpPr>
          <p:nvPr/>
        </p:nvSpPr>
        <p:spPr bwMode="auto">
          <a:xfrm>
            <a:off x="4497388" y="2209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b="1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switch</a:t>
            </a:r>
          </a:p>
        </p:txBody>
      </p:sp>
      <p:sp>
        <p:nvSpPr>
          <p:cNvPr id="114714" name="Freeform 26"/>
          <p:cNvSpPr>
            <a:spLocks/>
          </p:cNvSpPr>
          <p:nvPr/>
        </p:nvSpPr>
        <p:spPr bwMode="auto">
          <a:xfrm>
            <a:off x="2278063" y="2673350"/>
            <a:ext cx="4752975" cy="2660650"/>
          </a:xfrm>
          <a:custGeom>
            <a:avLst/>
            <a:gdLst>
              <a:gd name="T0" fmla="*/ 0 w 2994"/>
              <a:gd name="T1" fmla="*/ 0 h 1750"/>
              <a:gd name="T2" fmla="*/ 2147483647 w 2994"/>
              <a:gd name="T3" fmla="*/ 2147483647 h 1750"/>
              <a:gd name="T4" fmla="*/ 2147483647 w 2994"/>
              <a:gd name="T5" fmla="*/ 2147483647 h 1750"/>
              <a:gd name="T6" fmla="*/ 2147483647 w 2994"/>
              <a:gd name="T7" fmla="*/ 2147483647 h 1750"/>
              <a:gd name="T8" fmla="*/ 2147483647 w 2994"/>
              <a:gd name="T9" fmla="*/ 0 h 1750"/>
              <a:gd name="T10" fmla="*/ 2147483647 w 2994"/>
              <a:gd name="T11" fmla="*/ 0 h 175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994"/>
              <a:gd name="T19" fmla="*/ 0 h 1750"/>
              <a:gd name="T20" fmla="*/ 2994 w 2994"/>
              <a:gd name="T21" fmla="*/ 1750 h 175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994" h="1750">
                <a:moveTo>
                  <a:pt x="0" y="0"/>
                </a:moveTo>
                <a:lnTo>
                  <a:pt x="1380" y="1"/>
                </a:lnTo>
                <a:lnTo>
                  <a:pt x="1366" y="1750"/>
                </a:lnTo>
                <a:lnTo>
                  <a:pt x="1542" y="1734"/>
                </a:lnTo>
                <a:lnTo>
                  <a:pt x="1542" y="0"/>
                </a:lnTo>
                <a:lnTo>
                  <a:pt x="2994" y="0"/>
                </a:lnTo>
              </a:path>
            </a:pathLst>
          </a:custGeom>
          <a:ln>
            <a:headEnd type="triangle" w="lg" len="lg"/>
            <a:tailEnd type="triangle" w="lg" len="lg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2794" name="Line 27"/>
          <p:cNvSpPr>
            <a:spLocks noChangeShapeType="1"/>
          </p:cNvSpPr>
          <p:nvPr/>
        </p:nvSpPr>
        <p:spPr bwMode="auto">
          <a:xfrm>
            <a:off x="1963738" y="2362200"/>
            <a:ext cx="160020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 type="oval" w="lg" len="lg"/>
            <a:tailEnd type="oval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2795" name="Line 28"/>
          <p:cNvSpPr>
            <a:spLocks noChangeShapeType="1"/>
          </p:cNvSpPr>
          <p:nvPr/>
        </p:nvSpPr>
        <p:spPr bwMode="auto">
          <a:xfrm>
            <a:off x="5592763" y="2362200"/>
            <a:ext cx="160020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 type="oval" w="lg" len="lg"/>
            <a:tailEnd type="oval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2796" name="Line 29"/>
          <p:cNvSpPr>
            <a:spLocks noChangeShapeType="1"/>
          </p:cNvSpPr>
          <p:nvPr/>
        </p:nvSpPr>
        <p:spPr bwMode="auto">
          <a:xfrm flipH="1">
            <a:off x="4583113" y="2581275"/>
            <a:ext cx="19050" cy="222885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 type="oval" w="lg" len="lg"/>
            <a:tailEnd type="oval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7917" name="Text Box 33"/>
          <p:cNvSpPr txBox="1">
            <a:spLocks noChangeArrowheads="1"/>
          </p:cNvSpPr>
          <p:nvPr/>
        </p:nvSpPr>
        <p:spPr bwMode="auto">
          <a:xfrm>
            <a:off x="5564188" y="5105400"/>
            <a:ext cx="2047875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it-IT" sz="2000" dirty="0">
                <a:solidFill>
                  <a:schemeClr val="accent6"/>
                </a:solidFill>
                <a:cs typeface="Arial" charset="0"/>
              </a:rPr>
              <a:t>Acts as a router </a:t>
            </a:r>
          </a:p>
        </p:txBody>
      </p:sp>
      <p:sp>
        <p:nvSpPr>
          <p:cNvPr id="32798" name="Text Box 34"/>
          <p:cNvSpPr txBox="1">
            <a:spLocks noChangeArrowheads="1"/>
          </p:cNvSpPr>
          <p:nvPr/>
        </p:nvSpPr>
        <p:spPr bwMode="auto">
          <a:xfrm>
            <a:off x="4264025" y="5889625"/>
            <a:ext cx="525463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200">
                <a:solidFill>
                  <a:schemeClr val="tx1"/>
                </a:solidFill>
              </a:rPr>
              <a:t>.1</a:t>
            </a:r>
          </a:p>
        </p:txBody>
      </p:sp>
      <p:sp>
        <p:nvSpPr>
          <p:cNvPr id="37919" name="Text Box 35"/>
          <p:cNvSpPr txBox="1">
            <a:spLocks noChangeArrowheads="1"/>
          </p:cNvSpPr>
          <p:nvPr/>
        </p:nvSpPr>
        <p:spPr bwMode="auto">
          <a:xfrm>
            <a:off x="458788" y="3657600"/>
            <a:ext cx="3200400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it-IT" dirty="0">
                <a:solidFill>
                  <a:schemeClr val="tx1"/>
                </a:solidFill>
                <a:cs typeface="Arial" charset="0"/>
              </a:rPr>
              <a:t>With dsniff, we catch the passwords used to log in to a telnet service:</a:t>
            </a:r>
          </a:p>
          <a:p>
            <a:pPr>
              <a:defRPr/>
            </a:pPr>
            <a:r>
              <a:rPr lang="it-IT" dirty="0">
                <a:solidFill>
                  <a:schemeClr val="accent6"/>
                </a:solidFill>
                <a:cs typeface="Arial" charset="0"/>
              </a:rPr>
              <a:t>dsniff  -n</a:t>
            </a:r>
            <a:r>
              <a:rPr lang="it-IT" dirty="0">
                <a:solidFill>
                  <a:schemeClr val="tx1"/>
                </a:solidFill>
                <a:cs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4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4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4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4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702" grpId="0" animBg="1"/>
      <p:bldP spid="114703" grpId="0"/>
      <p:bldP spid="11470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Packet Switching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D6ED8F5-38FD-41B2-A46A-3B8C85415414}" type="datetime1">
              <a:rPr lang="en-US"/>
              <a:pPr>
                <a:defRPr/>
              </a:pPr>
              <a:t>10/25/2010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DF81D1-4E66-4733-9BA7-5A244A25212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Computer Networks</a:t>
            </a:r>
          </a:p>
        </p:txBody>
      </p:sp>
      <p:sp>
        <p:nvSpPr>
          <p:cNvPr id="8" name="Oval 7"/>
          <p:cNvSpPr/>
          <p:nvPr/>
        </p:nvSpPr>
        <p:spPr>
          <a:xfrm>
            <a:off x="1524000" y="2971800"/>
            <a:ext cx="838200" cy="8382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9" name="Oval 8"/>
          <p:cNvSpPr/>
          <p:nvPr/>
        </p:nvSpPr>
        <p:spPr>
          <a:xfrm>
            <a:off x="2971800" y="4800600"/>
            <a:ext cx="838200" cy="8382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0" name="Oval 9"/>
          <p:cNvSpPr/>
          <p:nvPr/>
        </p:nvSpPr>
        <p:spPr>
          <a:xfrm>
            <a:off x="3200400" y="1828800"/>
            <a:ext cx="838200" cy="8382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1" name="Oval 10"/>
          <p:cNvSpPr/>
          <p:nvPr/>
        </p:nvSpPr>
        <p:spPr>
          <a:xfrm>
            <a:off x="4572000" y="3429000"/>
            <a:ext cx="838200" cy="8382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2" name="Oval 11"/>
          <p:cNvSpPr/>
          <p:nvPr/>
        </p:nvSpPr>
        <p:spPr>
          <a:xfrm>
            <a:off x="6553200" y="2438400"/>
            <a:ext cx="838200" cy="8382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sp>
        <p:nvSpPr>
          <p:cNvPr id="13" name="Oval 12"/>
          <p:cNvSpPr/>
          <p:nvPr/>
        </p:nvSpPr>
        <p:spPr>
          <a:xfrm>
            <a:off x="6324600" y="5105400"/>
            <a:ext cx="838200" cy="8382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04800" y="32004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93738" y="32004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82675" y="32004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cxnSp>
        <p:nvCxnSpPr>
          <p:cNvPr id="18" name="Straight Connector 17"/>
          <p:cNvCxnSpPr>
            <a:stCxn id="8" idx="7"/>
            <a:endCxn id="10" idx="3"/>
          </p:cNvCxnSpPr>
          <p:nvPr/>
        </p:nvCxnSpPr>
        <p:spPr>
          <a:xfrm rot="5400000" flipH="1" flipV="1">
            <a:off x="2506663" y="2278063"/>
            <a:ext cx="549275" cy="1082675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8" idx="5"/>
            <a:endCxn id="9" idx="1"/>
          </p:cNvCxnSpPr>
          <p:nvPr/>
        </p:nvCxnSpPr>
        <p:spPr>
          <a:xfrm rot="16200000" flipH="1">
            <a:off x="2049463" y="3878263"/>
            <a:ext cx="1235075" cy="854075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1" idx="3"/>
            <a:endCxn id="9" idx="7"/>
          </p:cNvCxnSpPr>
          <p:nvPr/>
        </p:nvCxnSpPr>
        <p:spPr>
          <a:xfrm rot="5400000">
            <a:off x="3802063" y="4030663"/>
            <a:ext cx="777875" cy="1006475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1" idx="1"/>
            <a:endCxn id="10" idx="5"/>
          </p:cNvCxnSpPr>
          <p:nvPr/>
        </p:nvCxnSpPr>
        <p:spPr>
          <a:xfrm rot="16200000" flipV="1">
            <a:off x="3802063" y="2659063"/>
            <a:ext cx="1006475" cy="777875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2" idx="1"/>
            <a:endCxn id="10" idx="6"/>
          </p:cNvCxnSpPr>
          <p:nvPr/>
        </p:nvCxnSpPr>
        <p:spPr>
          <a:xfrm rot="16200000" flipV="1">
            <a:off x="5200650" y="1085850"/>
            <a:ext cx="312738" cy="263683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3" idx="1"/>
            <a:endCxn id="11" idx="5"/>
          </p:cNvCxnSpPr>
          <p:nvPr/>
        </p:nvCxnSpPr>
        <p:spPr>
          <a:xfrm rot="16200000" flipV="1">
            <a:off x="5326063" y="4106863"/>
            <a:ext cx="1082675" cy="1158875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3" idx="2"/>
            <a:endCxn id="9" idx="6"/>
          </p:cNvCxnSpPr>
          <p:nvPr/>
        </p:nvCxnSpPr>
        <p:spPr>
          <a:xfrm rot="10800000">
            <a:off x="3810000" y="5219700"/>
            <a:ext cx="2514600" cy="30480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2" idx="4"/>
            <a:endCxn id="13" idx="0"/>
          </p:cNvCxnSpPr>
          <p:nvPr/>
        </p:nvCxnSpPr>
        <p:spPr>
          <a:xfrm rot="5400000">
            <a:off x="5943600" y="4076700"/>
            <a:ext cx="1828800" cy="22860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ARP Caches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6CD82EC-3D1D-4954-A6FF-2852794E0FD2}" type="datetime1">
              <a:rPr lang="en-US" smtClean="0"/>
              <a:pPr>
                <a:defRPr/>
              </a:pPr>
              <a:t>10/25/2010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17988D-87D0-4181-BEAB-FDDAB86F9670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33798" name="modem"/>
          <p:cNvSpPr>
            <a:spLocks noEditPoints="1" noChangeArrowheads="1"/>
          </p:cNvSpPr>
          <p:nvPr/>
        </p:nvSpPr>
        <p:spPr bwMode="auto">
          <a:xfrm>
            <a:off x="1436688" y="3200400"/>
            <a:ext cx="849312" cy="406400"/>
          </a:xfrm>
          <a:custGeom>
            <a:avLst/>
            <a:gdLst>
              <a:gd name="T0" fmla="*/ 0 w 21600"/>
              <a:gd name="T1" fmla="*/ 96934 h 21600"/>
              <a:gd name="T2" fmla="*/ 115748 w 21600"/>
              <a:gd name="T3" fmla="*/ 0 h 21600"/>
              <a:gd name="T4" fmla="*/ 733020 w 21600"/>
              <a:gd name="T5" fmla="*/ 0 h 21600"/>
              <a:gd name="T6" fmla="*/ 850106 w 21600"/>
              <a:gd name="T7" fmla="*/ 96934 h 21600"/>
              <a:gd name="T8" fmla="*/ 850106 w 21600"/>
              <a:gd name="T9" fmla="*/ 406400 h 21600"/>
              <a:gd name="T10" fmla="*/ 0 w 21600"/>
              <a:gd name="T11" fmla="*/ 406400 h 21600"/>
              <a:gd name="T12" fmla="*/ 425053 w 21600"/>
              <a:gd name="T13" fmla="*/ 0 h 21600"/>
              <a:gd name="T14" fmla="*/ 425053 w 21600"/>
              <a:gd name="T15" fmla="*/ 406400 h 21600"/>
              <a:gd name="T16" fmla="*/ 0 w 21600"/>
              <a:gd name="T17" fmla="*/ 251667 h 21600"/>
              <a:gd name="T18" fmla="*/ 850106 w 21600"/>
              <a:gd name="T19" fmla="*/ 251667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400 w 21600"/>
              <a:gd name="T31" fmla="*/ 22400 h 21600"/>
              <a:gd name="T32" fmla="*/ 21200 w 21600"/>
              <a:gd name="T33" fmla="*/ 30000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8" name="Straight Arrow Connector 7"/>
          <p:cNvCxnSpPr>
            <a:stCxn id="33798" idx="3"/>
            <a:endCxn id="14" idx="1"/>
          </p:cNvCxnSpPr>
          <p:nvPr/>
        </p:nvCxnSpPr>
        <p:spPr>
          <a:xfrm flipV="1">
            <a:off x="2286000" y="2819400"/>
            <a:ext cx="1676400" cy="477838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00" name="laptop"/>
          <p:cNvSpPr>
            <a:spLocks noEditPoints="1" noChangeArrowheads="1"/>
          </p:cNvSpPr>
          <p:nvPr/>
        </p:nvSpPr>
        <p:spPr bwMode="auto">
          <a:xfrm>
            <a:off x="6858000" y="2971800"/>
            <a:ext cx="914400" cy="787400"/>
          </a:xfrm>
          <a:custGeom>
            <a:avLst/>
            <a:gdLst>
              <a:gd name="T0" fmla="*/ 142325 w 21600"/>
              <a:gd name="T1" fmla="*/ 0 h 21600"/>
              <a:gd name="T2" fmla="*/ 142325 w 21600"/>
              <a:gd name="T3" fmla="*/ 261482 h 21600"/>
              <a:gd name="T4" fmla="*/ 775843 w 21600"/>
              <a:gd name="T5" fmla="*/ 0 h 21600"/>
              <a:gd name="T6" fmla="*/ 775843 w 21600"/>
              <a:gd name="T7" fmla="*/ 261482 h 21600"/>
              <a:gd name="T8" fmla="*/ 457200 w 21600"/>
              <a:gd name="T9" fmla="*/ 0 h 21600"/>
              <a:gd name="T10" fmla="*/ 457200 w 21600"/>
              <a:gd name="T11" fmla="*/ 787399 h 21600"/>
              <a:gd name="T12" fmla="*/ 0 w 21600"/>
              <a:gd name="T13" fmla="*/ 787399 h 21600"/>
              <a:gd name="T14" fmla="*/ 914400 w 21600"/>
              <a:gd name="T15" fmla="*/ 78739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4445 w 21600"/>
              <a:gd name="T25" fmla="*/ 1858 h 21600"/>
              <a:gd name="T26" fmla="*/ 17311 w 21600"/>
              <a:gd name="T27" fmla="*/ 1232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01" name="TextBox 9"/>
          <p:cNvSpPr txBox="1">
            <a:spLocks noChangeArrowheads="1"/>
          </p:cNvSpPr>
          <p:nvPr/>
        </p:nvSpPr>
        <p:spPr bwMode="auto">
          <a:xfrm>
            <a:off x="304800" y="2438400"/>
            <a:ext cx="2668588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IP: 192.168.1.</a:t>
            </a:r>
            <a:r>
              <a:rPr lang="en-US" sz="1800" b="1">
                <a:solidFill>
                  <a:schemeClr val="tx1"/>
                </a:solidFill>
              </a:rPr>
              <a:t>1</a:t>
            </a:r>
          </a:p>
          <a:p>
            <a:r>
              <a:rPr lang="en-US" sz="1800">
                <a:solidFill>
                  <a:schemeClr val="tx1"/>
                </a:solidFill>
              </a:rPr>
              <a:t>MAC: 00:11:22:33:44:</a:t>
            </a:r>
            <a:r>
              <a:rPr lang="en-US" sz="1800" b="1">
                <a:solidFill>
                  <a:schemeClr val="tx1"/>
                </a:solidFill>
              </a:rPr>
              <a:t>01</a:t>
            </a:r>
          </a:p>
        </p:txBody>
      </p:sp>
      <p:sp>
        <p:nvSpPr>
          <p:cNvPr id="33802" name="TextBox 10"/>
          <p:cNvSpPr txBox="1">
            <a:spLocks noChangeArrowheads="1"/>
          </p:cNvSpPr>
          <p:nvPr/>
        </p:nvSpPr>
        <p:spPr bwMode="auto">
          <a:xfrm>
            <a:off x="6324600" y="2362200"/>
            <a:ext cx="2668588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IP: 192.168.1.</a:t>
            </a:r>
            <a:r>
              <a:rPr lang="en-US" sz="1800" b="1">
                <a:solidFill>
                  <a:schemeClr val="tx1"/>
                </a:solidFill>
              </a:rPr>
              <a:t>105</a:t>
            </a:r>
          </a:p>
          <a:p>
            <a:r>
              <a:rPr lang="en-US" sz="1800">
                <a:solidFill>
                  <a:schemeClr val="tx1"/>
                </a:solidFill>
              </a:rPr>
              <a:t>MAC: 00:11:22:33:44:</a:t>
            </a:r>
            <a:r>
              <a:rPr lang="en-US" sz="1800" b="1">
                <a:solidFill>
                  <a:schemeClr val="tx1"/>
                </a:solidFill>
              </a:rPr>
              <a:t>02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09563" y="4000500"/>
          <a:ext cx="3271273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1974"/>
                <a:gridCol w="1869299"/>
              </a:tblGrid>
              <a:tr h="1905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ARP Cache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192.168.1</a:t>
                      </a:r>
                      <a:r>
                        <a:rPr lang="en-US" sz="1600" b="1" dirty="0" smtClean="0"/>
                        <a:t>.105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00:11:22:33:44:</a:t>
                      </a:r>
                      <a:r>
                        <a:rPr lang="en-US" sz="1600" b="1" dirty="0" smtClean="0"/>
                        <a:t>02</a:t>
                      </a:r>
                      <a:endParaRPr lang="en-US" sz="16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715000" y="4000500"/>
          <a:ext cx="3200400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828800"/>
              </a:tblGrid>
              <a:tr h="1905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ARP Cache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192.168.1.</a:t>
                      </a:r>
                      <a:r>
                        <a:rPr lang="en-US" sz="1600" b="1" dirty="0" smtClean="0"/>
                        <a:t>1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00:11:22:33:44:</a:t>
                      </a:r>
                      <a:r>
                        <a:rPr lang="en-US" sz="1600" b="1" dirty="0" smtClean="0"/>
                        <a:t>01</a:t>
                      </a:r>
                      <a:endParaRPr lang="en-US" sz="16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3962400" y="2590800"/>
            <a:ext cx="13716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Data</a:t>
            </a:r>
          </a:p>
        </p:txBody>
      </p:sp>
      <p:cxnSp>
        <p:nvCxnSpPr>
          <p:cNvPr id="15" name="Straight Arrow Connector 14"/>
          <p:cNvCxnSpPr>
            <a:stCxn id="33798" idx="9"/>
            <a:endCxn id="16" idx="1"/>
          </p:cNvCxnSpPr>
          <p:nvPr/>
        </p:nvCxnSpPr>
        <p:spPr>
          <a:xfrm flipV="1">
            <a:off x="2286000" y="3406775"/>
            <a:ext cx="1524000" cy="4603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810000" y="3216275"/>
            <a:ext cx="16764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bg1"/>
                </a:solidFill>
              </a:rPr>
              <a:t>192.168.1.</a:t>
            </a:r>
            <a:r>
              <a:rPr lang="en-US" sz="1400" b="1" dirty="0">
                <a:solidFill>
                  <a:schemeClr val="bg1"/>
                </a:solidFill>
              </a:rPr>
              <a:t>1</a:t>
            </a:r>
            <a:r>
              <a:rPr lang="en-US" sz="1400" dirty="0">
                <a:solidFill>
                  <a:schemeClr val="bg1"/>
                </a:solidFill>
              </a:rPr>
              <a:t> is at 00:11:22:33:44:</a:t>
            </a:r>
            <a:r>
              <a:rPr lang="en-US" sz="1400" b="1" dirty="0">
                <a:solidFill>
                  <a:schemeClr val="bg1"/>
                </a:solidFill>
              </a:rPr>
              <a:t>01</a:t>
            </a:r>
          </a:p>
        </p:txBody>
      </p:sp>
      <p:cxnSp>
        <p:nvCxnSpPr>
          <p:cNvPr id="17" name="Straight Arrow Connector 16"/>
          <p:cNvCxnSpPr>
            <a:stCxn id="18" idx="3"/>
          </p:cNvCxnSpPr>
          <p:nvPr/>
        </p:nvCxnSpPr>
        <p:spPr>
          <a:xfrm flipV="1">
            <a:off x="5486400" y="3657600"/>
            <a:ext cx="1371600" cy="1905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810000" y="3657600"/>
            <a:ext cx="16764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bg1"/>
                </a:solidFill>
              </a:rPr>
              <a:t>192.168.1.</a:t>
            </a:r>
            <a:r>
              <a:rPr lang="en-US" sz="1400" b="1" dirty="0">
                <a:solidFill>
                  <a:schemeClr val="bg1"/>
                </a:solidFill>
              </a:rPr>
              <a:t>105</a:t>
            </a:r>
            <a:r>
              <a:rPr lang="en-US" sz="1400" dirty="0">
                <a:solidFill>
                  <a:schemeClr val="bg1"/>
                </a:solidFill>
              </a:rPr>
              <a:t> is at 00:11:22:33:44:</a:t>
            </a:r>
            <a:r>
              <a:rPr lang="en-US" sz="1400" b="1" dirty="0">
                <a:solidFill>
                  <a:schemeClr val="bg1"/>
                </a:solidFill>
              </a:rPr>
              <a:t>02</a:t>
            </a:r>
          </a:p>
        </p:txBody>
      </p:sp>
      <p:cxnSp>
        <p:nvCxnSpPr>
          <p:cNvPr id="19" name="Straight Arrow Connector 18"/>
          <p:cNvCxnSpPr>
            <a:stCxn id="16" idx="3"/>
          </p:cNvCxnSpPr>
          <p:nvPr/>
        </p:nvCxnSpPr>
        <p:spPr>
          <a:xfrm>
            <a:off x="5486400" y="3406775"/>
            <a:ext cx="1524000" cy="22225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4" idx="3"/>
            <a:endCxn id="33800" idx="1"/>
          </p:cNvCxnSpPr>
          <p:nvPr/>
        </p:nvCxnSpPr>
        <p:spPr>
          <a:xfrm>
            <a:off x="5334000" y="2819400"/>
            <a:ext cx="1666875" cy="414338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33798" idx="4"/>
            <a:endCxn id="18" idx="1"/>
          </p:cNvCxnSpPr>
          <p:nvPr/>
        </p:nvCxnSpPr>
        <p:spPr>
          <a:xfrm>
            <a:off x="2286000" y="3606800"/>
            <a:ext cx="1524000" cy="2413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Poisoned ARP Caches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6CD82EC-3D1D-4954-A6FF-2852794E0FD2}" type="datetime1">
              <a:rPr lang="en-US" smtClean="0"/>
              <a:pPr>
                <a:defRPr/>
              </a:pPr>
              <a:t>10/25/2010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C65F43-886E-41C1-939C-98816B75861F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34822" name="modem"/>
          <p:cNvSpPr>
            <a:spLocks noEditPoints="1" noChangeArrowheads="1"/>
          </p:cNvSpPr>
          <p:nvPr/>
        </p:nvSpPr>
        <p:spPr bwMode="auto">
          <a:xfrm>
            <a:off x="2278063" y="4683125"/>
            <a:ext cx="850900" cy="406400"/>
          </a:xfrm>
          <a:custGeom>
            <a:avLst/>
            <a:gdLst>
              <a:gd name="T0" fmla="*/ 0 w 21600"/>
              <a:gd name="T1" fmla="*/ 96934 h 21600"/>
              <a:gd name="T2" fmla="*/ 115748 w 21600"/>
              <a:gd name="T3" fmla="*/ 0 h 21600"/>
              <a:gd name="T4" fmla="*/ 733020 w 21600"/>
              <a:gd name="T5" fmla="*/ 0 h 21600"/>
              <a:gd name="T6" fmla="*/ 850106 w 21600"/>
              <a:gd name="T7" fmla="*/ 96934 h 21600"/>
              <a:gd name="T8" fmla="*/ 850106 w 21600"/>
              <a:gd name="T9" fmla="*/ 406400 h 21600"/>
              <a:gd name="T10" fmla="*/ 0 w 21600"/>
              <a:gd name="T11" fmla="*/ 406400 h 21600"/>
              <a:gd name="T12" fmla="*/ 425053 w 21600"/>
              <a:gd name="T13" fmla="*/ 0 h 21600"/>
              <a:gd name="T14" fmla="*/ 425053 w 21600"/>
              <a:gd name="T15" fmla="*/ 406400 h 21600"/>
              <a:gd name="T16" fmla="*/ 0 w 21600"/>
              <a:gd name="T17" fmla="*/ 251667 h 21600"/>
              <a:gd name="T18" fmla="*/ 850106 w 21600"/>
              <a:gd name="T19" fmla="*/ 251667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400 w 21600"/>
              <a:gd name="T31" fmla="*/ 22400 h 21600"/>
              <a:gd name="T32" fmla="*/ 21200 w 21600"/>
              <a:gd name="T33" fmla="*/ 30000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3" name="laptop"/>
          <p:cNvSpPr>
            <a:spLocks noEditPoints="1" noChangeArrowheads="1"/>
          </p:cNvSpPr>
          <p:nvPr/>
        </p:nvSpPr>
        <p:spPr bwMode="auto">
          <a:xfrm>
            <a:off x="6280150" y="4419600"/>
            <a:ext cx="914400" cy="787400"/>
          </a:xfrm>
          <a:custGeom>
            <a:avLst/>
            <a:gdLst>
              <a:gd name="T0" fmla="*/ 142325 w 21600"/>
              <a:gd name="T1" fmla="*/ 0 h 21600"/>
              <a:gd name="T2" fmla="*/ 142325 w 21600"/>
              <a:gd name="T3" fmla="*/ 261482 h 21600"/>
              <a:gd name="T4" fmla="*/ 775843 w 21600"/>
              <a:gd name="T5" fmla="*/ 0 h 21600"/>
              <a:gd name="T6" fmla="*/ 775843 w 21600"/>
              <a:gd name="T7" fmla="*/ 261482 h 21600"/>
              <a:gd name="T8" fmla="*/ 457200 w 21600"/>
              <a:gd name="T9" fmla="*/ 0 h 21600"/>
              <a:gd name="T10" fmla="*/ 457200 w 21600"/>
              <a:gd name="T11" fmla="*/ 787399 h 21600"/>
              <a:gd name="T12" fmla="*/ 0 w 21600"/>
              <a:gd name="T13" fmla="*/ 787399 h 21600"/>
              <a:gd name="T14" fmla="*/ 914400 w 21600"/>
              <a:gd name="T15" fmla="*/ 78739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4445 w 21600"/>
              <a:gd name="T25" fmla="*/ 1858 h 21600"/>
              <a:gd name="T26" fmla="*/ 17311 w 21600"/>
              <a:gd name="T27" fmla="*/ 1232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aptop"/>
          <p:cNvSpPr>
            <a:spLocks noEditPoints="1" noChangeArrowheads="1"/>
          </p:cNvSpPr>
          <p:nvPr/>
        </p:nvSpPr>
        <p:spPr bwMode="auto">
          <a:xfrm>
            <a:off x="4265613" y="1752600"/>
            <a:ext cx="914400" cy="78740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cxnSp>
        <p:nvCxnSpPr>
          <p:cNvPr id="9" name="Straight Arrow Connector 8"/>
          <p:cNvCxnSpPr>
            <a:stCxn id="10" idx="2"/>
            <a:endCxn id="34822" idx="9"/>
          </p:cNvCxnSpPr>
          <p:nvPr/>
        </p:nvCxnSpPr>
        <p:spPr>
          <a:xfrm rot="5400000">
            <a:off x="2963069" y="4128294"/>
            <a:ext cx="973138" cy="6413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sp>
        <p:nvSpPr>
          <p:cNvPr id="10" name="Rectangle 9"/>
          <p:cNvSpPr/>
          <p:nvPr/>
        </p:nvSpPr>
        <p:spPr>
          <a:xfrm>
            <a:off x="2894013" y="3505200"/>
            <a:ext cx="1752600" cy="4572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bg1"/>
                </a:solidFill>
              </a:rPr>
              <a:t>192.168.1.</a:t>
            </a:r>
            <a:r>
              <a:rPr lang="en-US" sz="1600" b="1" dirty="0">
                <a:solidFill>
                  <a:schemeClr val="bg1"/>
                </a:solidFill>
              </a:rPr>
              <a:t>105</a:t>
            </a:r>
            <a:r>
              <a:rPr lang="en-US" sz="1600" dirty="0">
                <a:solidFill>
                  <a:schemeClr val="bg1"/>
                </a:solidFill>
              </a:rPr>
              <a:t> is at 00:11:22:33:44:</a:t>
            </a:r>
            <a:r>
              <a:rPr lang="en-US" sz="1600" b="1" dirty="0">
                <a:solidFill>
                  <a:schemeClr val="bg1"/>
                </a:solidFill>
              </a:rPr>
              <a:t>03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5270500" y="5318125"/>
          <a:ext cx="3111129" cy="6705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33342"/>
                <a:gridCol w="1777787"/>
              </a:tblGrid>
              <a:tr h="1905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Poisoned ARP Cache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192.168.1.</a:t>
                      </a:r>
                      <a:r>
                        <a:rPr lang="en-US" sz="1600" b="1" dirty="0" smtClean="0"/>
                        <a:t>1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00:11:22:33:44:</a:t>
                      </a:r>
                      <a:r>
                        <a:rPr lang="en-US" sz="1600" b="1" dirty="0" smtClean="0"/>
                        <a:t>03</a:t>
                      </a:r>
                      <a:endParaRPr lang="en-US" sz="16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143000" y="5318125"/>
          <a:ext cx="3311847" cy="6705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19363"/>
                <a:gridCol w="1892484"/>
              </a:tblGrid>
              <a:tr h="1905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Poisoned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ARP Cache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192.168.1.</a:t>
                      </a:r>
                      <a:r>
                        <a:rPr lang="en-US" sz="1600" b="1" dirty="0" smtClean="0"/>
                        <a:t>105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00:11:22:33:44:</a:t>
                      </a:r>
                      <a:r>
                        <a:rPr lang="en-US" sz="1600" b="1" dirty="0" smtClean="0"/>
                        <a:t>03</a:t>
                      </a:r>
                      <a:endParaRPr lang="en-US" sz="16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2514600" y="2438400"/>
            <a:ext cx="685800" cy="381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bg1"/>
                </a:solidFill>
              </a:rPr>
              <a:t>Data</a:t>
            </a:r>
          </a:p>
        </p:txBody>
      </p:sp>
      <p:cxnSp>
        <p:nvCxnSpPr>
          <p:cNvPr id="14" name="Straight Arrow Connector 13"/>
          <p:cNvCxnSpPr>
            <a:stCxn id="13" idx="0"/>
            <a:endCxn id="8" idx="1"/>
          </p:cNvCxnSpPr>
          <p:nvPr/>
        </p:nvCxnSpPr>
        <p:spPr>
          <a:xfrm rot="5400000" flipH="1" flipV="1">
            <a:off x="3421063" y="1450975"/>
            <a:ext cx="423862" cy="1550988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34822" idx="6"/>
            <a:endCxn id="13" idx="2"/>
          </p:cNvCxnSpPr>
          <p:nvPr/>
        </p:nvCxnSpPr>
        <p:spPr>
          <a:xfrm flipV="1">
            <a:off x="2703513" y="2819400"/>
            <a:ext cx="153987" cy="1863725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6172200" y="2438400"/>
            <a:ext cx="685800" cy="381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bg1"/>
                </a:solidFill>
              </a:rPr>
              <a:t>Data</a:t>
            </a:r>
          </a:p>
        </p:txBody>
      </p:sp>
      <p:cxnSp>
        <p:nvCxnSpPr>
          <p:cNvPr id="17" name="Straight Arrow Connector 16"/>
          <p:cNvCxnSpPr>
            <a:stCxn id="8" idx="3"/>
            <a:endCxn id="16" idx="0"/>
          </p:cNvCxnSpPr>
          <p:nvPr/>
        </p:nvCxnSpPr>
        <p:spPr>
          <a:xfrm>
            <a:off x="5041900" y="2014538"/>
            <a:ext cx="1473200" cy="423862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6" idx="2"/>
            <a:endCxn id="34823" idx="4"/>
          </p:cNvCxnSpPr>
          <p:nvPr/>
        </p:nvCxnSpPr>
        <p:spPr>
          <a:xfrm rot="16200000" flipH="1">
            <a:off x="5826125" y="3508375"/>
            <a:ext cx="1600200" cy="222250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5"/>
            <a:endCxn id="10" idx="0"/>
          </p:cNvCxnSpPr>
          <p:nvPr/>
        </p:nvCxnSpPr>
        <p:spPr>
          <a:xfrm flipH="1">
            <a:off x="3770313" y="2540000"/>
            <a:ext cx="952500" cy="965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sp>
        <p:nvSpPr>
          <p:cNvPr id="20" name="Rectangle 19"/>
          <p:cNvSpPr/>
          <p:nvPr/>
        </p:nvSpPr>
        <p:spPr>
          <a:xfrm>
            <a:off x="4799013" y="3505200"/>
            <a:ext cx="1752600" cy="4572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bg1"/>
                </a:solidFill>
              </a:rPr>
              <a:t>192.168.1.</a:t>
            </a:r>
            <a:r>
              <a:rPr lang="en-US" sz="1600" b="1" dirty="0">
                <a:solidFill>
                  <a:schemeClr val="bg1"/>
                </a:solidFill>
              </a:rPr>
              <a:t>1</a:t>
            </a:r>
            <a:r>
              <a:rPr lang="en-US" sz="1600" dirty="0">
                <a:solidFill>
                  <a:schemeClr val="bg1"/>
                </a:solidFill>
              </a:rPr>
              <a:t> is at 00:11:22:33:44:</a:t>
            </a:r>
            <a:r>
              <a:rPr lang="en-US" sz="1600" b="1" dirty="0">
                <a:solidFill>
                  <a:schemeClr val="bg1"/>
                </a:solidFill>
              </a:rPr>
              <a:t>03</a:t>
            </a:r>
          </a:p>
        </p:txBody>
      </p:sp>
      <p:cxnSp>
        <p:nvCxnSpPr>
          <p:cNvPr id="21" name="Straight Arrow Connector 20"/>
          <p:cNvCxnSpPr>
            <a:stCxn id="8" idx="5"/>
            <a:endCxn id="20" idx="0"/>
          </p:cNvCxnSpPr>
          <p:nvPr/>
        </p:nvCxnSpPr>
        <p:spPr>
          <a:xfrm>
            <a:off x="4722813" y="2540000"/>
            <a:ext cx="952500" cy="965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cxnSp>
        <p:nvCxnSpPr>
          <p:cNvPr id="22" name="Straight Arrow Connector 21"/>
          <p:cNvCxnSpPr>
            <a:stCxn id="20" idx="2"/>
            <a:endCxn id="34823" idx="1"/>
          </p:cNvCxnSpPr>
          <p:nvPr/>
        </p:nvCxnSpPr>
        <p:spPr>
          <a:xfrm rot="16200000" flipH="1">
            <a:off x="5689600" y="3948113"/>
            <a:ext cx="719138" cy="7477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sp>
        <p:nvSpPr>
          <p:cNvPr id="34857" name="TextBox 22"/>
          <p:cNvSpPr txBox="1">
            <a:spLocks noChangeArrowheads="1"/>
          </p:cNvSpPr>
          <p:nvPr/>
        </p:nvSpPr>
        <p:spPr bwMode="auto">
          <a:xfrm>
            <a:off x="457200" y="3886200"/>
            <a:ext cx="2027238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192.168.1.</a:t>
            </a:r>
            <a:r>
              <a:rPr lang="en-US" sz="1800" b="1">
                <a:solidFill>
                  <a:schemeClr val="tx1"/>
                </a:solidFill>
              </a:rPr>
              <a:t>1</a:t>
            </a:r>
          </a:p>
          <a:p>
            <a:pPr algn="ctr"/>
            <a:r>
              <a:rPr lang="en-US" sz="1800">
                <a:solidFill>
                  <a:schemeClr val="tx1"/>
                </a:solidFill>
              </a:rPr>
              <a:t>00:11:22:33:44:</a:t>
            </a:r>
            <a:r>
              <a:rPr lang="en-US" sz="1800" b="1">
                <a:solidFill>
                  <a:schemeClr val="tx1"/>
                </a:solidFill>
              </a:rPr>
              <a:t>01</a:t>
            </a:r>
          </a:p>
        </p:txBody>
      </p:sp>
      <p:sp>
        <p:nvSpPr>
          <p:cNvPr id="34858" name="TextBox 23"/>
          <p:cNvSpPr txBox="1">
            <a:spLocks noChangeArrowheads="1"/>
          </p:cNvSpPr>
          <p:nvPr/>
        </p:nvSpPr>
        <p:spPr bwMode="auto">
          <a:xfrm>
            <a:off x="6858000" y="3886200"/>
            <a:ext cx="2027238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192.168.1.</a:t>
            </a:r>
            <a:r>
              <a:rPr lang="en-US" sz="1800" b="1">
                <a:solidFill>
                  <a:schemeClr val="tx1"/>
                </a:solidFill>
              </a:rPr>
              <a:t>105</a:t>
            </a:r>
          </a:p>
          <a:p>
            <a:pPr algn="ctr"/>
            <a:r>
              <a:rPr lang="en-US" sz="1800">
                <a:solidFill>
                  <a:schemeClr val="tx1"/>
                </a:solidFill>
              </a:rPr>
              <a:t>00:11:22:33:44:</a:t>
            </a:r>
            <a:r>
              <a:rPr lang="en-US" sz="1800" b="1">
                <a:solidFill>
                  <a:schemeClr val="tx1"/>
                </a:solidFill>
              </a:rPr>
              <a:t>02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657600" y="1143000"/>
            <a:ext cx="2027238" cy="6080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chemeClr val="accent6"/>
                </a:solidFill>
              </a:rPr>
              <a:t>192.168.1.</a:t>
            </a:r>
            <a:r>
              <a:rPr lang="en-US" sz="1800" b="1" dirty="0">
                <a:solidFill>
                  <a:schemeClr val="accent6"/>
                </a:solidFill>
              </a:rPr>
              <a:t>106</a:t>
            </a:r>
          </a:p>
          <a:p>
            <a:pPr algn="ctr">
              <a:defRPr/>
            </a:pPr>
            <a:r>
              <a:rPr lang="en-US" sz="1800" dirty="0">
                <a:solidFill>
                  <a:schemeClr val="accent6"/>
                </a:solidFill>
              </a:rPr>
              <a:t>00:11:22:33:44:</a:t>
            </a:r>
            <a:r>
              <a:rPr lang="en-US" sz="1800" b="1" dirty="0">
                <a:solidFill>
                  <a:schemeClr val="accent6"/>
                </a:solidFill>
              </a:rPr>
              <a:t>03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DEMO 2: network DOS using ARP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927C9B7-53BA-497F-BA9C-09EFE5E7F8CF}" type="datetime1">
              <a:rPr lang="en-US"/>
              <a:pPr>
                <a:defRPr/>
              </a:pPr>
              <a:t>10/25/2010</a:t>
            </a:fld>
            <a:endParaRPr lang="en-US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Computer Networks</a:t>
            </a: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14F01C-876B-46D4-A36D-DF03D3FBE0B8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36870" name="computr3"/>
          <p:cNvSpPr>
            <a:spLocks noEditPoints="1" noChangeArrowheads="1"/>
          </p:cNvSpPr>
          <p:nvPr/>
        </p:nvSpPr>
        <p:spPr bwMode="auto">
          <a:xfrm>
            <a:off x="684213" y="1792288"/>
            <a:ext cx="1204912" cy="776287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7811 w 21600"/>
              <a:gd name="T13" fmla="*/ 2584 h 21600"/>
              <a:gd name="T14" fmla="*/ 16359 w 21600"/>
              <a:gd name="T15" fmla="*/ 1176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8250" y="17743"/>
                </a:moveTo>
                <a:lnTo>
                  <a:pt x="17557" y="16971"/>
                </a:lnTo>
                <a:lnTo>
                  <a:pt x="5429" y="16971"/>
                </a:lnTo>
                <a:lnTo>
                  <a:pt x="4736" y="17743"/>
                </a:lnTo>
                <a:lnTo>
                  <a:pt x="18250" y="17743"/>
                </a:lnTo>
                <a:close/>
              </a:path>
              <a:path w="21600" h="21600" extrusionOk="0">
                <a:moveTo>
                  <a:pt x="18250" y="17743"/>
                </a:moveTo>
                <a:moveTo>
                  <a:pt x="19405" y="19131"/>
                </a:moveTo>
                <a:lnTo>
                  <a:pt x="18712" y="18360"/>
                </a:lnTo>
                <a:lnTo>
                  <a:pt x="4274" y="18360"/>
                </a:lnTo>
                <a:lnTo>
                  <a:pt x="3581" y="19131"/>
                </a:lnTo>
                <a:lnTo>
                  <a:pt x="19405" y="19131"/>
                </a:lnTo>
                <a:close/>
              </a:path>
              <a:path w="21600" h="21600" extrusionOk="0">
                <a:moveTo>
                  <a:pt x="19405" y="19131"/>
                </a:moveTo>
                <a:moveTo>
                  <a:pt x="20560" y="20520"/>
                </a:moveTo>
                <a:lnTo>
                  <a:pt x="19867" y="19749"/>
                </a:lnTo>
                <a:lnTo>
                  <a:pt x="3119" y="19749"/>
                </a:lnTo>
                <a:lnTo>
                  <a:pt x="2426" y="20520"/>
                </a:lnTo>
                <a:lnTo>
                  <a:pt x="20560" y="20520"/>
                </a:lnTo>
                <a:close/>
              </a:path>
              <a:path w="21600" h="21600" extrusionOk="0">
                <a:moveTo>
                  <a:pt x="20560" y="20520"/>
                </a:moveTo>
                <a:moveTo>
                  <a:pt x="4620" y="16971"/>
                </a:moveTo>
                <a:lnTo>
                  <a:pt x="5313" y="16200"/>
                </a:lnTo>
                <a:lnTo>
                  <a:pt x="7624" y="16200"/>
                </a:lnTo>
                <a:lnTo>
                  <a:pt x="7624" y="14194"/>
                </a:lnTo>
                <a:lnTo>
                  <a:pt x="5891" y="14194"/>
                </a:lnTo>
                <a:lnTo>
                  <a:pt x="5891" y="0"/>
                </a:lnTo>
                <a:lnTo>
                  <a:pt x="12013" y="0"/>
                </a:lnTo>
                <a:lnTo>
                  <a:pt x="18135" y="0"/>
                </a:lnTo>
                <a:lnTo>
                  <a:pt x="18135" y="10800"/>
                </a:lnTo>
                <a:lnTo>
                  <a:pt x="18135" y="14194"/>
                </a:lnTo>
                <a:lnTo>
                  <a:pt x="16402" y="14194"/>
                </a:lnTo>
                <a:lnTo>
                  <a:pt x="16402" y="16200"/>
                </a:lnTo>
                <a:lnTo>
                  <a:pt x="17788" y="16200"/>
                </a:lnTo>
                <a:lnTo>
                  <a:pt x="19059" y="17743"/>
                </a:lnTo>
                <a:lnTo>
                  <a:pt x="21022" y="19903"/>
                </a:lnTo>
                <a:lnTo>
                  <a:pt x="21253" y="20057"/>
                </a:lnTo>
                <a:lnTo>
                  <a:pt x="21369" y="20366"/>
                </a:lnTo>
                <a:lnTo>
                  <a:pt x="21600" y="20674"/>
                </a:lnTo>
                <a:lnTo>
                  <a:pt x="21600" y="20829"/>
                </a:lnTo>
                <a:lnTo>
                  <a:pt x="21600" y="20983"/>
                </a:lnTo>
                <a:lnTo>
                  <a:pt x="21600" y="21137"/>
                </a:lnTo>
                <a:lnTo>
                  <a:pt x="21600" y="21291"/>
                </a:lnTo>
                <a:lnTo>
                  <a:pt x="21484" y="21446"/>
                </a:lnTo>
                <a:lnTo>
                  <a:pt x="21369" y="21446"/>
                </a:lnTo>
                <a:lnTo>
                  <a:pt x="21138" y="21600"/>
                </a:lnTo>
                <a:lnTo>
                  <a:pt x="21022" y="21600"/>
                </a:lnTo>
                <a:lnTo>
                  <a:pt x="10973" y="21600"/>
                </a:lnTo>
                <a:lnTo>
                  <a:pt x="2079" y="21600"/>
                </a:lnTo>
                <a:lnTo>
                  <a:pt x="1848" y="21600"/>
                </a:lnTo>
                <a:lnTo>
                  <a:pt x="1733" y="21446"/>
                </a:lnTo>
                <a:lnTo>
                  <a:pt x="1617" y="21446"/>
                </a:lnTo>
                <a:lnTo>
                  <a:pt x="1502" y="21291"/>
                </a:lnTo>
                <a:lnTo>
                  <a:pt x="1386" y="21291"/>
                </a:lnTo>
                <a:lnTo>
                  <a:pt x="1386" y="21137"/>
                </a:lnTo>
                <a:lnTo>
                  <a:pt x="1386" y="20983"/>
                </a:lnTo>
                <a:lnTo>
                  <a:pt x="1386" y="20829"/>
                </a:lnTo>
                <a:lnTo>
                  <a:pt x="1502" y="20674"/>
                </a:lnTo>
                <a:lnTo>
                  <a:pt x="1617" y="20366"/>
                </a:lnTo>
                <a:lnTo>
                  <a:pt x="1733" y="20057"/>
                </a:lnTo>
                <a:lnTo>
                  <a:pt x="1964" y="19903"/>
                </a:lnTo>
                <a:lnTo>
                  <a:pt x="0" y="19903"/>
                </a:lnTo>
                <a:lnTo>
                  <a:pt x="0" y="10800"/>
                </a:lnTo>
                <a:lnTo>
                  <a:pt x="0" y="2777"/>
                </a:lnTo>
                <a:lnTo>
                  <a:pt x="4620" y="2777"/>
                </a:lnTo>
                <a:lnTo>
                  <a:pt x="4620" y="16971"/>
                </a:lnTo>
                <a:moveTo>
                  <a:pt x="4620" y="16971"/>
                </a:moveTo>
                <a:moveTo>
                  <a:pt x="4620" y="16971"/>
                </a:moveTo>
                <a:lnTo>
                  <a:pt x="4158" y="17434"/>
                </a:lnTo>
                <a:lnTo>
                  <a:pt x="2541" y="19286"/>
                </a:lnTo>
                <a:lnTo>
                  <a:pt x="1964" y="19903"/>
                </a:lnTo>
                <a:lnTo>
                  <a:pt x="4620" y="16971"/>
                </a:lnTo>
                <a:close/>
              </a:path>
              <a:path w="21600" h="21600" extrusionOk="0">
                <a:moveTo>
                  <a:pt x="7624" y="2314"/>
                </a:moveTo>
                <a:moveTo>
                  <a:pt x="16402" y="2314"/>
                </a:moveTo>
                <a:lnTo>
                  <a:pt x="16402" y="11880"/>
                </a:lnTo>
                <a:lnTo>
                  <a:pt x="7624" y="11880"/>
                </a:lnTo>
                <a:lnTo>
                  <a:pt x="7624" y="2314"/>
                </a:lnTo>
                <a:close/>
              </a:path>
              <a:path w="21600" h="21600" extrusionOk="0">
                <a:moveTo>
                  <a:pt x="578" y="4011"/>
                </a:moveTo>
                <a:moveTo>
                  <a:pt x="4043" y="4011"/>
                </a:moveTo>
                <a:lnTo>
                  <a:pt x="4043" y="4320"/>
                </a:lnTo>
                <a:lnTo>
                  <a:pt x="578" y="4320"/>
                </a:lnTo>
                <a:lnTo>
                  <a:pt x="578" y="4011"/>
                </a:lnTo>
                <a:close/>
                <a:moveTo>
                  <a:pt x="7624" y="14194"/>
                </a:moveTo>
                <a:lnTo>
                  <a:pt x="16402" y="14194"/>
                </a:lnTo>
                <a:lnTo>
                  <a:pt x="16402" y="16200"/>
                </a:lnTo>
                <a:lnTo>
                  <a:pt x="7624" y="16200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71" name="computr3"/>
          <p:cNvSpPr>
            <a:spLocks noEditPoints="1" noChangeArrowheads="1"/>
          </p:cNvSpPr>
          <p:nvPr/>
        </p:nvSpPr>
        <p:spPr bwMode="auto">
          <a:xfrm>
            <a:off x="7112000" y="1865313"/>
            <a:ext cx="1204913" cy="776287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7811 w 21600"/>
              <a:gd name="T13" fmla="*/ 2584 h 21600"/>
              <a:gd name="T14" fmla="*/ 16359 w 21600"/>
              <a:gd name="T15" fmla="*/ 1176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8250" y="17743"/>
                </a:moveTo>
                <a:lnTo>
                  <a:pt x="17557" y="16971"/>
                </a:lnTo>
                <a:lnTo>
                  <a:pt x="5429" y="16971"/>
                </a:lnTo>
                <a:lnTo>
                  <a:pt x="4736" y="17743"/>
                </a:lnTo>
                <a:lnTo>
                  <a:pt x="18250" y="17743"/>
                </a:lnTo>
                <a:close/>
              </a:path>
              <a:path w="21600" h="21600" extrusionOk="0">
                <a:moveTo>
                  <a:pt x="18250" y="17743"/>
                </a:moveTo>
                <a:moveTo>
                  <a:pt x="19405" y="19131"/>
                </a:moveTo>
                <a:lnTo>
                  <a:pt x="18712" y="18360"/>
                </a:lnTo>
                <a:lnTo>
                  <a:pt x="4274" y="18360"/>
                </a:lnTo>
                <a:lnTo>
                  <a:pt x="3581" y="19131"/>
                </a:lnTo>
                <a:lnTo>
                  <a:pt x="19405" y="19131"/>
                </a:lnTo>
                <a:close/>
              </a:path>
              <a:path w="21600" h="21600" extrusionOk="0">
                <a:moveTo>
                  <a:pt x="19405" y="19131"/>
                </a:moveTo>
                <a:moveTo>
                  <a:pt x="20560" y="20520"/>
                </a:moveTo>
                <a:lnTo>
                  <a:pt x="19867" y="19749"/>
                </a:lnTo>
                <a:lnTo>
                  <a:pt x="3119" y="19749"/>
                </a:lnTo>
                <a:lnTo>
                  <a:pt x="2426" y="20520"/>
                </a:lnTo>
                <a:lnTo>
                  <a:pt x="20560" y="20520"/>
                </a:lnTo>
                <a:close/>
              </a:path>
              <a:path w="21600" h="21600" extrusionOk="0">
                <a:moveTo>
                  <a:pt x="20560" y="20520"/>
                </a:moveTo>
                <a:moveTo>
                  <a:pt x="4620" y="16971"/>
                </a:moveTo>
                <a:lnTo>
                  <a:pt x="5313" y="16200"/>
                </a:lnTo>
                <a:lnTo>
                  <a:pt x="7624" y="16200"/>
                </a:lnTo>
                <a:lnTo>
                  <a:pt x="7624" y="14194"/>
                </a:lnTo>
                <a:lnTo>
                  <a:pt x="5891" y="14194"/>
                </a:lnTo>
                <a:lnTo>
                  <a:pt x="5891" y="0"/>
                </a:lnTo>
                <a:lnTo>
                  <a:pt x="12013" y="0"/>
                </a:lnTo>
                <a:lnTo>
                  <a:pt x="18135" y="0"/>
                </a:lnTo>
                <a:lnTo>
                  <a:pt x="18135" y="10800"/>
                </a:lnTo>
                <a:lnTo>
                  <a:pt x="18135" y="14194"/>
                </a:lnTo>
                <a:lnTo>
                  <a:pt x="16402" y="14194"/>
                </a:lnTo>
                <a:lnTo>
                  <a:pt x="16402" y="16200"/>
                </a:lnTo>
                <a:lnTo>
                  <a:pt x="17788" y="16200"/>
                </a:lnTo>
                <a:lnTo>
                  <a:pt x="19059" y="17743"/>
                </a:lnTo>
                <a:lnTo>
                  <a:pt x="21022" y="19903"/>
                </a:lnTo>
                <a:lnTo>
                  <a:pt x="21253" y="20057"/>
                </a:lnTo>
                <a:lnTo>
                  <a:pt x="21369" y="20366"/>
                </a:lnTo>
                <a:lnTo>
                  <a:pt x="21600" y="20674"/>
                </a:lnTo>
                <a:lnTo>
                  <a:pt x="21600" y="20829"/>
                </a:lnTo>
                <a:lnTo>
                  <a:pt x="21600" y="20983"/>
                </a:lnTo>
                <a:lnTo>
                  <a:pt x="21600" y="21137"/>
                </a:lnTo>
                <a:lnTo>
                  <a:pt x="21600" y="21291"/>
                </a:lnTo>
                <a:lnTo>
                  <a:pt x="21484" y="21446"/>
                </a:lnTo>
                <a:lnTo>
                  <a:pt x="21369" y="21446"/>
                </a:lnTo>
                <a:lnTo>
                  <a:pt x="21138" y="21600"/>
                </a:lnTo>
                <a:lnTo>
                  <a:pt x="21022" y="21600"/>
                </a:lnTo>
                <a:lnTo>
                  <a:pt x="10973" y="21600"/>
                </a:lnTo>
                <a:lnTo>
                  <a:pt x="2079" y="21600"/>
                </a:lnTo>
                <a:lnTo>
                  <a:pt x="1848" y="21600"/>
                </a:lnTo>
                <a:lnTo>
                  <a:pt x="1733" y="21446"/>
                </a:lnTo>
                <a:lnTo>
                  <a:pt x="1617" y="21446"/>
                </a:lnTo>
                <a:lnTo>
                  <a:pt x="1502" y="21291"/>
                </a:lnTo>
                <a:lnTo>
                  <a:pt x="1386" y="21291"/>
                </a:lnTo>
                <a:lnTo>
                  <a:pt x="1386" y="21137"/>
                </a:lnTo>
                <a:lnTo>
                  <a:pt x="1386" y="20983"/>
                </a:lnTo>
                <a:lnTo>
                  <a:pt x="1386" y="20829"/>
                </a:lnTo>
                <a:lnTo>
                  <a:pt x="1502" y="20674"/>
                </a:lnTo>
                <a:lnTo>
                  <a:pt x="1617" y="20366"/>
                </a:lnTo>
                <a:lnTo>
                  <a:pt x="1733" y="20057"/>
                </a:lnTo>
                <a:lnTo>
                  <a:pt x="1964" y="19903"/>
                </a:lnTo>
                <a:lnTo>
                  <a:pt x="0" y="19903"/>
                </a:lnTo>
                <a:lnTo>
                  <a:pt x="0" y="10800"/>
                </a:lnTo>
                <a:lnTo>
                  <a:pt x="0" y="2777"/>
                </a:lnTo>
                <a:lnTo>
                  <a:pt x="4620" y="2777"/>
                </a:lnTo>
                <a:lnTo>
                  <a:pt x="4620" y="16971"/>
                </a:lnTo>
                <a:moveTo>
                  <a:pt x="4620" y="16971"/>
                </a:moveTo>
                <a:moveTo>
                  <a:pt x="4620" y="16971"/>
                </a:moveTo>
                <a:lnTo>
                  <a:pt x="4158" y="17434"/>
                </a:lnTo>
                <a:lnTo>
                  <a:pt x="2541" y="19286"/>
                </a:lnTo>
                <a:lnTo>
                  <a:pt x="1964" y="19903"/>
                </a:lnTo>
                <a:lnTo>
                  <a:pt x="4620" y="16971"/>
                </a:lnTo>
                <a:close/>
              </a:path>
              <a:path w="21600" h="21600" extrusionOk="0">
                <a:moveTo>
                  <a:pt x="7624" y="2314"/>
                </a:moveTo>
                <a:moveTo>
                  <a:pt x="16402" y="2314"/>
                </a:moveTo>
                <a:lnTo>
                  <a:pt x="16402" y="11880"/>
                </a:lnTo>
                <a:lnTo>
                  <a:pt x="7624" y="11880"/>
                </a:lnTo>
                <a:lnTo>
                  <a:pt x="7624" y="2314"/>
                </a:lnTo>
                <a:close/>
              </a:path>
              <a:path w="21600" h="21600" extrusionOk="0">
                <a:moveTo>
                  <a:pt x="578" y="4011"/>
                </a:moveTo>
                <a:moveTo>
                  <a:pt x="4043" y="4011"/>
                </a:moveTo>
                <a:lnTo>
                  <a:pt x="4043" y="4320"/>
                </a:lnTo>
                <a:lnTo>
                  <a:pt x="578" y="4320"/>
                </a:lnTo>
                <a:lnTo>
                  <a:pt x="578" y="4011"/>
                </a:lnTo>
                <a:close/>
                <a:moveTo>
                  <a:pt x="7624" y="14194"/>
                </a:moveTo>
                <a:lnTo>
                  <a:pt x="16402" y="14194"/>
                </a:lnTo>
                <a:lnTo>
                  <a:pt x="16402" y="16200"/>
                </a:lnTo>
                <a:lnTo>
                  <a:pt x="7624" y="16200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72" name="Text Box 6"/>
          <p:cNvSpPr txBox="1">
            <a:spLocks noChangeArrowheads="1"/>
          </p:cNvSpPr>
          <p:nvPr/>
        </p:nvSpPr>
        <p:spPr bwMode="auto">
          <a:xfrm>
            <a:off x="228600" y="2590800"/>
            <a:ext cx="2154238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>
                <a:solidFill>
                  <a:schemeClr val="tx1"/>
                </a:solidFill>
              </a:rPr>
              <a:t>192.168.1.101</a:t>
            </a:r>
          </a:p>
        </p:txBody>
      </p:sp>
      <p:sp>
        <p:nvSpPr>
          <p:cNvPr id="36873" name="modem"/>
          <p:cNvSpPr>
            <a:spLocks noEditPoints="1" noChangeArrowheads="1"/>
          </p:cNvSpPr>
          <p:nvPr/>
        </p:nvSpPr>
        <p:spPr bwMode="auto">
          <a:xfrm>
            <a:off x="3492500" y="2090738"/>
            <a:ext cx="1871663" cy="411162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0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0 w 21600"/>
              <a:gd name="T11" fmla="*/ 2147483647 h 21600"/>
              <a:gd name="T12" fmla="*/ 2147483647 w 21600"/>
              <a:gd name="T13" fmla="*/ 0 h 21600"/>
              <a:gd name="T14" fmla="*/ 2147483647 w 21600"/>
              <a:gd name="T15" fmla="*/ 2147483647 h 21600"/>
              <a:gd name="T16" fmla="*/ 0 w 21600"/>
              <a:gd name="T17" fmla="*/ 2147483647 h 21600"/>
              <a:gd name="T18" fmla="*/ 2147483647 w 21600"/>
              <a:gd name="T19" fmla="*/ 2147483647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400 w 21600"/>
              <a:gd name="T31" fmla="*/ 22400 h 21600"/>
              <a:gd name="T32" fmla="*/ 21200 w 21600"/>
              <a:gd name="T33" fmla="*/ 30000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74" name="Text Box 9"/>
          <p:cNvSpPr txBox="1">
            <a:spLocks noChangeArrowheads="1"/>
          </p:cNvSpPr>
          <p:nvPr/>
        </p:nvSpPr>
        <p:spPr bwMode="auto">
          <a:xfrm>
            <a:off x="7315200" y="14636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it-IT" b="1">
              <a:solidFill>
                <a:srgbClr val="0080FF"/>
              </a:solidFill>
            </a:endParaRPr>
          </a:p>
        </p:txBody>
      </p:sp>
      <p:sp>
        <p:nvSpPr>
          <p:cNvPr id="115724" name="Text Box 12"/>
          <p:cNvSpPr txBox="1">
            <a:spLocks noChangeArrowheads="1"/>
          </p:cNvSpPr>
          <p:nvPr/>
        </p:nvSpPr>
        <p:spPr bwMode="auto">
          <a:xfrm>
            <a:off x="4343400" y="2147888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b="1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switch</a:t>
            </a:r>
          </a:p>
        </p:txBody>
      </p:sp>
      <p:sp>
        <p:nvSpPr>
          <p:cNvPr id="36876" name="Line 13"/>
          <p:cNvSpPr>
            <a:spLocks noChangeShapeType="1"/>
          </p:cNvSpPr>
          <p:nvPr/>
        </p:nvSpPr>
        <p:spPr bwMode="auto">
          <a:xfrm>
            <a:off x="1809750" y="2362200"/>
            <a:ext cx="160020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 type="oval" w="lg" len="lg"/>
            <a:tailEnd type="oval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6877" name="Line 14"/>
          <p:cNvSpPr>
            <a:spLocks noChangeShapeType="1"/>
          </p:cNvSpPr>
          <p:nvPr/>
        </p:nvSpPr>
        <p:spPr bwMode="auto">
          <a:xfrm>
            <a:off x="5438775" y="2362200"/>
            <a:ext cx="160020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 type="oval" w="lg" len="lg"/>
            <a:tailEnd type="oval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6878" name="Text Box 17"/>
          <p:cNvSpPr txBox="1">
            <a:spLocks noChangeArrowheads="1"/>
          </p:cNvSpPr>
          <p:nvPr/>
        </p:nvSpPr>
        <p:spPr bwMode="auto">
          <a:xfrm>
            <a:off x="6704013" y="2667000"/>
            <a:ext cx="2154237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>
                <a:solidFill>
                  <a:schemeClr val="tx1"/>
                </a:solidFill>
              </a:rPr>
              <a:t>192.168.1.102</a:t>
            </a:r>
          </a:p>
        </p:txBody>
      </p:sp>
      <p:sp>
        <p:nvSpPr>
          <p:cNvPr id="115731" name="Freeform 19"/>
          <p:cNvSpPr>
            <a:spLocks/>
          </p:cNvSpPr>
          <p:nvPr/>
        </p:nvSpPr>
        <p:spPr bwMode="auto">
          <a:xfrm>
            <a:off x="3975100" y="2590800"/>
            <a:ext cx="1079500" cy="2298700"/>
          </a:xfrm>
          <a:custGeom>
            <a:avLst/>
            <a:gdLst>
              <a:gd name="T0" fmla="*/ 2147483647 w 680"/>
              <a:gd name="T1" fmla="*/ 0 h 1448"/>
              <a:gd name="T2" fmla="*/ 2147483647 w 680"/>
              <a:gd name="T3" fmla="*/ 2147483647 h 1448"/>
              <a:gd name="T4" fmla="*/ 2147483647 w 680"/>
              <a:gd name="T5" fmla="*/ 2147483647 h 1448"/>
              <a:gd name="T6" fmla="*/ 2147483647 w 680"/>
              <a:gd name="T7" fmla="*/ 0 h 1448"/>
              <a:gd name="T8" fmla="*/ 0 60000 65536"/>
              <a:gd name="T9" fmla="*/ 0 60000 65536"/>
              <a:gd name="T10" fmla="*/ 0 60000 65536"/>
              <a:gd name="T11" fmla="*/ 0 60000 65536"/>
              <a:gd name="T12" fmla="*/ 0 w 680"/>
              <a:gd name="T13" fmla="*/ 0 h 1448"/>
              <a:gd name="T14" fmla="*/ 680 w 680"/>
              <a:gd name="T15" fmla="*/ 1448 h 14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0" h="1448">
                <a:moveTo>
                  <a:pt x="88" y="0"/>
                </a:moveTo>
                <a:cubicBezTo>
                  <a:pt x="44" y="524"/>
                  <a:pt x="0" y="1048"/>
                  <a:pt x="88" y="1248"/>
                </a:cubicBezTo>
                <a:cubicBezTo>
                  <a:pt x="176" y="1448"/>
                  <a:pt x="552" y="1408"/>
                  <a:pt x="616" y="1200"/>
                </a:cubicBezTo>
                <a:cubicBezTo>
                  <a:pt x="680" y="992"/>
                  <a:pt x="496" y="200"/>
                  <a:pt x="472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 type="oval" w="lg" len="lg"/>
            <a:tailEnd type="oval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15732" name="Text Box 20"/>
          <p:cNvSpPr txBox="1">
            <a:spLocks noChangeArrowheads="1"/>
          </p:cNvSpPr>
          <p:nvPr/>
        </p:nvSpPr>
        <p:spPr bwMode="auto">
          <a:xfrm>
            <a:off x="4800600" y="3124200"/>
            <a:ext cx="1762125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>
                <a:solidFill>
                  <a:schemeClr val="tx1"/>
                </a:solidFill>
              </a:rPr>
              <a:t>Cable Loop</a:t>
            </a:r>
          </a:p>
        </p:txBody>
      </p:sp>
      <p:sp>
        <p:nvSpPr>
          <p:cNvPr id="115733" name="Rectangle 21"/>
          <p:cNvSpPr>
            <a:spLocks noChangeArrowheads="1"/>
          </p:cNvSpPr>
          <p:nvPr/>
        </p:nvSpPr>
        <p:spPr bwMode="auto">
          <a:xfrm>
            <a:off x="4572000" y="3048000"/>
            <a:ext cx="152400" cy="3048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15735" name="Rectangle 23"/>
          <p:cNvSpPr>
            <a:spLocks noChangeArrowheads="1"/>
          </p:cNvSpPr>
          <p:nvPr/>
        </p:nvSpPr>
        <p:spPr bwMode="auto">
          <a:xfrm rot="-5400000">
            <a:off x="3048000" y="2209800"/>
            <a:ext cx="152400" cy="304800"/>
          </a:xfrm>
          <a:prstGeom prst="rect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15736" name="Rectangle 24"/>
          <p:cNvSpPr>
            <a:spLocks noChangeArrowheads="1"/>
          </p:cNvSpPr>
          <p:nvPr/>
        </p:nvSpPr>
        <p:spPr bwMode="auto">
          <a:xfrm rot="-5400000">
            <a:off x="5638800" y="2209800"/>
            <a:ext cx="152400" cy="3048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15737" name="Line 25"/>
          <p:cNvSpPr>
            <a:spLocks noChangeShapeType="1"/>
          </p:cNvSpPr>
          <p:nvPr/>
        </p:nvSpPr>
        <p:spPr bwMode="auto">
          <a:xfrm flipH="1">
            <a:off x="1752600" y="1981200"/>
            <a:ext cx="52578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5738" name="Rectangle 26"/>
          <p:cNvSpPr>
            <a:spLocks noChangeArrowheads="1"/>
          </p:cNvSpPr>
          <p:nvPr/>
        </p:nvSpPr>
        <p:spPr bwMode="auto">
          <a:xfrm rot="-5400000">
            <a:off x="6934200" y="1828800"/>
            <a:ext cx="152400" cy="304800"/>
          </a:xfrm>
          <a:prstGeom prst="rect">
            <a:avLst/>
          </a:prstGeom>
          <a:solidFill>
            <a:schemeClr val="hlink"/>
          </a:solidFill>
          <a:ln w="9525" algn="ctr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15739" name="Text Box 27"/>
          <p:cNvSpPr txBox="1">
            <a:spLocks noChangeArrowheads="1"/>
          </p:cNvSpPr>
          <p:nvPr/>
        </p:nvSpPr>
        <p:spPr bwMode="auto">
          <a:xfrm>
            <a:off x="6248400" y="1385888"/>
            <a:ext cx="2905125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>
                <a:solidFill>
                  <a:schemeClr val="tx1"/>
                </a:solidFill>
              </a:rPr>
              <a:t>Ping 192.168.1.101</a:t>
            </a:r>
          </a:p>
        </p:txBody>
      </p:sp>
      <p:sp>
        <p:nvSpPr>
          <p:cNvPr id="115740" name="Rectangle 28"/>
          <p:cNvSpPr>
            <a:spLocks noChangeArrowheads="1"/>
          </p:cNvSpPr>
          <p:nvPr/>
        </p:nvSpPr>
        <p:spPr bwMode="auto">
          <a:xfrm rot="-5400000">
            <a:off x="7010400" y="4724400"/>
            <a:ext cx="152400" cy="3048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15741" name="Text Box 29"/>
          <p:cNvSpPr txBox="1">
            <a:spLocks noChangeArrowheads="1"/>
          </p:cNvSpPr>
          <p:nvPr/>
        </p:nvSpPr>
        <p:spPr bwMode="auto">
          <a:xfrm>
            <a:off x="7391400" y="4662488"/>
            <a:ext cx="1743075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>
                <a:solidFill>
                  <a:schemeClr val="tx1"/>
                </a:solidFill>
              </a:rPr>
              <a:t>arp request</a:t>
            </a:r>
          </a:p>
        </p:txBody>
      </p:sp>
      <p:sp>
        <p:nvSpPr>
          <p:cNvPr id="115742" name="Rectangle 30"/>
          <p:cNvSpPr>
            <a:spLocks noChangeArrowheads="1"/>
          </p:cNvSpPr>
          <p:nvPr/>
        </p:nvSpPr>
        <p:spPr bwMode="auto">
          <a:xfrm rot="-5400000">
            <a:off x="7010400" y="4329113"/>
            <a:ext cx="152400" cy="304800"/>
          </a:xfrm>
          <a:prstGeom prst="rect">
            <a:avLst/>
          </a:prstGeom>
          <a:solidFill>
            <a:schemeClr val="hlink"/>
          </a:solidFill>
          <a:ln w="9525" algn="ctr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15743" name="Text Box 31"/>
          <p:cNvSpPr txBox="1">
            <a:spLocks noChangeArrowheads="1"/>
          </p:cNvSpPr>
          <p:nvPr/>
        </p:nvSpPr>
        <p:spPr bwMode="auto">
          <a:xfrm>
            <a:off x="7391400" y="4267200"/>
            <a:ext cx="76835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>
                <a:solidFill>
                  <a:schemeClr val="tx1"/>
                </a:solidFill>
              </a:rPr>
              <a:t>ping</a:t>
            </a:r>
          </a:p>
        </p:txBody>
      </p:sp>
      <p:sp>
        <p:nvSpPr>
          <p:cNvPr id="36891" name="Text Box 32"/>
          <p:cNvSpPr txBox="1">
            <a:spLocks noChangeArrowheads="1"/>
          </p:cNvSpPr>
          <p:nvPr/>
        </p:nvSpPr>
        <p:spPr bwMode="auto">
          <a:xfrm>
            <a:off x="457200" y="5410200"/>
            <a:ext cx="3387725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>
                <a:solidFill>
                  <a:schemeClr val="tx1"/>
                </a:solidFill>
              </a:rPr>
              <a:t>How can it be avoided?</a:t>
            </a:r>
          </a:p>
        </p:txBody>
      </p:sp>
      <p:sp>
        <p:nvSpPr>
          <p:cNvPr id="28" name="Text Box 32"/>
          <p:cNvSpPr txBox="1">
            <a:spLocks noChangeArrowheads="1"/>
          </p:cNvSpPr>
          <p:nvPr/>
        </p:nvSpPr>
        <p:spPr bwMode="auto">
          <a:xfrm>
            <a:off x="457200" y="4897438"/>
            <a:ext cx="2425700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dirty="0">
                <a:solidFill>
                  <a:schemeClr val="accent6"/>
                </a:solidFill>
              </a:rPr>
              <a:t>Broadcast storm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5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5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5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111E-6 L -0.56667 1.11111E-6 " pathEditMode="relative" rAng="0" ptsTypes="AA">
                                      <p:cBhvr>
                                        <p:cTn id="15" dur="3000" fill="hold"/>
                                        <p:tgtEl>
                                          <p:spTgt spid="1157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3" y="0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5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5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5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5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5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5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5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37 -0.09167 C 0.00122 -0.04746 0.02743 0.12662 0.02084 0.175 C 0.01424 0.22338 -0.03836 0.24282 -0.04895 0.19861 C -0.05955 0.15439 -0.04948 -0.0419 -0.0427 -0.09028 C -0.03593 -0.13866 -0.01996 -0.13588 -0.00937 -0.09167 Z " pathEditMode="relative" rAng="0" ptsTypes="aaaaa">
                                      <p:cBhvr>
                                        <p:cTn id="44" dur="500" fill="hold"/>
                                        <p:tgtEl>
                                          <p:spTgt spid="1157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5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5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44444E-6 L 0.14167 -4.44444E-6 " pathEditMode="relative" ptsTypes="AA">
                                      <p:cBhvr>
                                        <p:cTn id="54" dur="500" fill="hold"/>
                                        <p:tgtEl>
                                          <p:spTgt spid="1157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5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44444E-6 L -0.15 -4.44444E-6 " pathEditMode="relative" ptsTypes="AA">
                                      <p:cBhvr>
                                        <p:cTn id="56" dur="500" fill="hold"/>
                                        <p:tgtEl>
                                          <p:spTgt spid="1157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xit" presetSubtype="0" repeatCount="indefinite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3000"/>
                                        <p:tgtEl>
                                          <p:spTgt spid="115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000"/>
                                        <p:tgtEl>
                                          <p:spTgt spid="115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3000"/>
                                        <p:tgtEl>
                                          <p:spTgt spid="1157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15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31" grpId="0" animBg="1"/>
      <p:bldP spid="115732" grpId="0"/>
      <p:bldP spid="115733" grpId="0" animBg="1"/>
      <p:bldP spid="115733" grpId="1" animBg="1"/>
      <p:bldP spid="115735" grpId="0" animBg="1"/>
      <p:bldP spid="115735" grpId="1" animBg="1"/>
      <p:bldP spid="115736" grpId="0" animBg="1"/>
      <p:bldP spid="115736" grpId="1" animBg="1"/>
      <p:bldP spid="115737" grpId="0" animBg="1"/>
      <p:bldP spid="115738" grpId="0" animBg="1"/>
      <p:bldP spid="115738" grpId="1" animBg="1"/>
      <p:bldP spid="115738" grpId="2" animBg="1"/>
      <p:bldP spid="115739" grpId="0"/>
      <p:bldP spid="115740" grpId="0" animBg="1"/>
      <p:bldP spid="115741" grpId="0"/>
      <p:bldP spid="115742" grpId="0" animBg="1"/>
      <p:bldP spid="115743" grpId="0"/>
      <p:bldP spid="36891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Packet Switching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D6ED8F5-38FD-41B2-A46A-3B8C85415414}" type="datetime1">
              <a:rPr lang="en-US"/>
              <a:pPr>
                <a:defRPr/>
              </a:pPr>
              <a:t>10/25/2010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E0284F-56DF-475F-BDF8-26734F9E24A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Computer Networks</a:t>
            </a:r>
          </a:p>
        </p:txBody>
      </p:sp>
      <p:sp>
        <p:nvSpPr>
          <p:cNvPr id="8" name="Oval 7"/>
          <p:cNvSpPr/>
          <p:nvPr/>
        </p:nvSpPr>
        <p:spPr>
          <a:xfrm>
            <a:off x="1524000" y="2971800"/>
            <a:ext cx="838200" cy="8382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9" name="Oval 8"/>
          <p:cNvSpPr/>
          <p:nvPr/>
        </p:nvSpPr>
        <p:spPr>
          <a:xfrm>
            <a:off x="2971800" y="4800600"/>
            <a:ext cx="838200" cy="8382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0" name="Oval 9"/>
          <p:cNvSpPr/>
          <p:nvPr/>
        </p:nvSpPr>
        <p:spPr>
          <a:xfrm>
            <a:off x="3200400" y="1828800"/>
            <a:ext cx="838200" cy="8382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1" name="Oval 10"/>
          <p:cNvSpPr/>
          <p:nvPr/>
        </p:nvSpPr>
        <p:spPr>
          <a:xfrm>
            <a:off x="4572000" y="3429000"/>
            <a:ext cx="838200" cy="8382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2" name="Oval 11"/>
          <p:cNvSpPr/>
          <p:nvPr/>
        </p:nvSpPr>
        <p:spPr>
          <a:xfrm>
            <a:off x="6553200" y="2438400"/>
            <a:ext cx="838200" cy="8382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sp>
        <p:nvSpPr>
          <p:cNvPr id="13" name="Oval 12"/>
          <p:cNvSpPr/>
          <p:nvPr/>
        </p:nvSpPr>
        <p:spPr>
          <a:xfrm>
            <a:off x="6324600" y="5105400"/>
            <a:ext cx="838200" cy="8382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04800" y="32004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93738" y="32004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467600" y="26670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cxnSp>
        <p:nvCxnSpPr>
          <p:cNvPr id="18" name="Straight Connector 17"/>
          <p:cNvCxnSpPr>
            <a:stCxn id="8" idx="7"/>
            <a:endCxn id="10" idx="3"/>
          </p:cNvCxnSpPr>
          <p:nvPr/>
        </p:nvCxnSpPr>
        <p:spPr>
          <a:xfrm rot="5400000" flipH="1" flipV="1">
            <a:off x="2506663" y="2278063"/>
            <a:ext cx="549275" cy="108267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8" idx="5"/>
            <a:endCxn id="9" idx="1"/>
          </p:cNvCxnSpPr>
          <p:nvPr/>
        </p:nvCxnSpPr>
        <p:spPr>
          <a:xfrm rot="16200000" flipH="1">
            <a:off x="2049463" y="3878263"/>
            <a:ext cx="1235075" cy="854075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1" idx="3"/>
            <a:endCxn id="9" idx="7"/>
          </p:cNvCxnSpPr>
          <p:nvPr/>
        </p:nvCxnSpPr>
        <p:spPr>
          <a:xfrm rot="5400000">
            <a:off x="3802063" y="4030663"/>
            <a:ext cx="777875" cy="1006475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1" idx="1"/>
            <a:endCxn id="10" idx="5"/>
          </p:cNvCxnSpPr>
          <p:nvPr/>
        </p:nvCxnSpPr>
        <p:spPr>
          <a:xfrm rot="16200000" flipV="1">
            <a:off x="3802063" y="2659063"/>
            <a:ext cx="1006475" cy="777875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2" idx="1"/>
            <a:endCxn id="10" idx="6"/>
          </p:cNvCxnSpPr>
          <p:nvPr/>
        </p:nvCxnSpPr>
        <p:spPr>
          <a:xfrm rot="16200000" flipV="1">
            <a:off x="5200650" y="1085850"/>
            <a:ext cx="312738" cy="263683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3" idx="1"/>
            <a:endCxn id="11" idx="5"/>
          </p:cNvCxnSpPr>
          <p:nvPr/>
        </p:nvCxnSpPr>
        <p:spPr>
          <a:xfrm rot="16200000" flipV="1">
            <a:off x="5326063" y="4106863"/>
            <a:ext cx="1082675" cy="1158875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3" idx="2"/>
            <a:endCxn id="9" idx="6"/>
          </p:cNvCxnSpPr>
          <p:nvPr/>
        </p:nvCxnSpPr>
        <p:spPr>
          <a:xfrm rot="10800000">
            <a:off x="3810000" y="5219700"/>
            <a:ext cx="2514600" cy="30480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2" idx="4"/>
            <a:endCxn id="13" idx="0"/>
          </p:cNvCxnSpPr>
          <p:nvPr/>
        </p:nvCxnSpPr>
        <p:spPr>
          <a:xfrm rot="5400000">
            <a:off x="5943600" y="4076700"/>
            <a:ext cx="1828800" cy="22860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Packet Switching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D6ED8F5-38FD-41B2-A46A-3B8C85415414}" type="datetime1">
              <a:rPr lang="en-US"/>
              <a:pPr>
                <a:defRPr/>
              </a:pPr>
              <a:t>10/25/2010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8B0D94-17D6-4C33-8496-F8575203402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Computer Networks</a:t>
            </a:r>
          </a:p>
        </p:txBody>
      </p:sp>
      <p:sp>
        <p:nvSpPr>
          <p:cNvPr id="8" name="Oval 7"/>
          <p:cNvSpPr/>
          <p:nvPr/>
        </p:nvSpPr>
        <p:spPr>
          <a:xfrm>
            <a:off x="1524000" y="2971800"/>
            <a:ext cx="838200" cy="8382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9" name="Oval 8"/>
          <p:cNvSpPr/>
          <p:nvPr/>
        </p:nvSpPr>
        <p:spPr>
          <a:xfrm>
            <a:off x="2971800" y="4800600"/>
            <a:ext cx="838200" cy="8382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0" name="Oval 9"/>
          <p:cNvSpPr/>
          <p:nvPr/>
        </p:nvSpPr>
        <p:spPr>
          <a:xfrm>
            <a:off x="3200400" y="1828800"/>
            <a:ext cx="838200" cy="8382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1" name="Oval 10"/>
          <p:cNvSpPr/>
          <p:nvPr/>
        </p:nvSpPr>
        <p:spPr>
          <a:xfrm>
            <a:off x="4572000" y="3429000"/>
            <a:ext cx="838200" cy="8382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2" name="Oval 11"/>
          <p:cNvSpPr/>
          <p:nvPr/>
        </p:nvSpPr>
        <p:spPr>
          <a:xfrm>
            <a:off x="6553200" y="2438400"/>
            <a:ext cx="838200" cy="8382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sp>
        <p:nvSpPr>
          <p:cNvPr id="13" name="Oval 12"/>
          <p:cNvSpPr/>
          <p:nvPr/>
        </p:nvSpPr>
        <p:spPr>
          <a:xfrm>
            <a:off x="6324600" y="5105400"/>
            <a:ext cx="838200" cy="8382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04800" y="32004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864475" y="26670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467600" y="26670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cxnSp>
        <p:nvCxnSpPr>
          <p:cNvPr id="18" name="Straight Connector 17"/>
          <p:cNvCxnSpPr>
            <a:stCxn id="8" idx="7"/>
            <a:endCxn id="10" idx="3"/>
          </p:cNvCxnSpPr>
          <p:nvPr/>
        </p:nvCxnSpPr>
        <p:spPr>
          <a:xfrm rot="5400000" flipH="1" flipV="1">
            <a:off x="2506663" y="2278063"/>
            <a:ext cx="549275" cy="1082675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8" idx="5"/>
            <a:endCxn id="9" idx="1"/>
          </p:cNvCxnSpPr>
          <p:nvPr/>
        </p:nvCxnSpPr>
        <p:spPr>
          <a:xfrm rot="16200000" flipH="1">
            <a:off x="2049463" y="3878263"/>
            <a:ext cx="1235075" cy="85407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1" idx="3"/>
            <a:endCxn id="9" idx="7"/>
          </p:cNvCxnSpPr>
          <p:nvPr/>
        </p:nvCxnSpPr>
        <p:spPr>
          <a:xfrm rot="5400000">
            <a:off x="3802063" y="4030663"/>
            <a:ext cx="777875" cy="100647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1" idx="1"/>
            <a:endCxn id="10" idx="5"/>
          </p:cNvCxnSpPr>
          <p:nvPr/>
        </p:nvCxnSpPr>
        <p:spPr>
          <a:xfrm rot="16200000" flipV="1">
            <a:off x="3802063" y="2659063"/>
            <a:ext cx="1006475" cy="777875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2" idx="1"/>
            <a:endCxn id="10" idx="6"/>
          </p:cNvCxnSpPr>
          <p:nvPr/>
        </p:nvCxnSpPr>
        <p:spPr>
          <a:xfrm rot="16200000" flipV="1">
            <a:off x="5200650" y="1085850"/>
            <a:ext cx="312738" cy="263683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3" idx="1"/>
            <a:endCxn id="11" idx="5"/>
          </p:cNvCxnSpPr>
          <p:nvPr/>
        </p:nvCxnSpPr>
        <p:spPr>
          <a:xfrm rot="16200000" flipV="1">
            <a:off x="5326063" y="4106863"/>
            <a:ext cx="1082675" cy="115887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3" idx="2"/>
            <a:endCxn id="9" idx="6"/>
          </p:cNvCxnSpPr>
          <p:nvPr/>
        </p:nvCxnSpPr>
        <p:spPr>
          <a:xfrm rot="10800000">
            <a:off x="3810000" y="5219700"/>
            <a:ext cx="2514600" cy="30480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2" idx="4"/>
            <a:endCxn id="13" idx="0"/>
          </p:cNvCxnSpPr>
          <p:nvPr/>
        </p:nvCxnSpPr>
        <p:spPr>
          <a:xfrm rot="5400000">
            <a:off x="5943600" y="4076700"/>
            <a:ext cx="1828800" cy="2286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Packet Switching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D6ED8F5-38FD-41B2-A46A-3B8C85415414}" type="datetime1">
              <a:rPr lang="en-US"/>
              <a:pPr>
                <a:defRPr/>
              </a:pPr>
              <a:t>10/25/2010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A841A9-2063-4367-B196-1ECAB1BE80F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Computer Networks</a:t>
            </a:r>
          </a:p>
        </p:txBody>
      </p:sp>
      <p:sp>
        <p:nvSpPr>
          <p:cNvPr id="8" name="Oval 7"/>
          <p:cNvSpPr/>
          <p:nvPr/>
        </p:nvSpPr>
        <p:spPr>
          <a:xfrm>
            <a:off x="1524000" y="2971800"/>
            <a:ext cx="838200" cy="8382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9" name="Oval 8"/>
          <p:cNvSpPr/>
          <p:nvPr/>
        </p:nvSpPr>
        <p:spPr>
          <a:xfrm>
            <a:off x="2971800" y="4800600"/>
            <a:ext cx="838200" cy="8382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0" name="Oval 9"/>
          <p:cNvSpPr/>
          <p:nvPr/>
        </p:nvSpPr>
        <p:spPr>
          <a:xfrm>
            <a:off x="3200400" y="1828800"/>
            <a:ext cx="838200" cy="8382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1" name="Oval 10"/>
          <p:cNvSpPr/>
          <p:nvPr/>
        </p:nvSpPr>
        <p:spPr>
          <a:xfrm>
            <a:off x="4572000" y="3429000"/>
            <a:ext cx="838200" cy="8382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2" name="Oval 11"/>
          <p:cNvSpPr/>
          <p:nvPr/>
        </p:nvSpPr>
        <p:spPr>
          <a:xfrm>
            <a:off x="6553200" y="2438400"/>
            <a:ext cx="838200" cy="8382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sp>
        <p:nvSpPr>
          <p:cNvPr id="13" name="Oval 12"/>
          <p:cNvSpPr/>
          <p:nvPr/>
        </p:nvSpPr>
        <p:spPr>
          <a:xfrm>
            <a:off x="6324600" y="5105400"/>
            <a:ext cx="838200" cy="8382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245475" y="26670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864475" y="26670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467600" y="26670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cxnSp>
        <p:nvCxnSpPr>
          <p:cNvPr id="18" name="Straight Connector 17"/>
          <p:cNvCxnSpPr>
            <a:stCxn id="8" idx="7"/>
            <a:endCxn id="10" idx="3"/>
          </p:cNvCxnSpPr>
          <p:nvPr/>
        </p:nvCxnSpPr>
        <p:spPr>
          <a:xfrm rot="5400000" flipH="1" flipV="1">
            <a:off x="2506663" y="2278063"/>
            <a:ext cx="549275" cy="1082675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8" idx="5"/>
            <a:endCxn id="9" idx="1"/>
          </p:cNvCxnSpPr>
          <p:nvPr/>
        </p:nvCxnSpPr>
        <p:spPr>
          <a:xfrm rot="16200000" flipH="1">
            <a:off x="2049463" y="3878263"/>
            <a:ext cx="1235075" cy="85407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1" idx="3"/>
            <a:endCxn id="9" idx="7"/>
          </p:cNvCxnSpPr>
          <p:nvPr/>
        </p:nvCxnSpPr>
        <p:spPr>
          <a:xfrm rot="5400000">
            <a:off x="3802063" y="4030663"/>
            <a:ext cx="777875" cy="1006475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1" idx="1"/>
            <a:endCxn id="10" idx="5"/>
          </p:cNvCxnSpPr>
          <p:nvPr/>
        </p:nvCxnSpPr>
        <p:spPr>
          <a:xfrm rot="16200000" flipV="1">
            <a:off x="3802063" y="2659063"/>
            <a:ext cx="1006475" cy="777875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2" idx="1"/>
            <a:endCxn id="10" idx="6"/>
          </p:cNvCxnSpPr>
          <p:nvPr/>
        </p:nvCxnSpPr>
        <p:spPr>
          <a:xfrm rot="16200000" flipV="1">
            <a:off x="5200650" y="1085850"/>
            <a:ext cx="312738" cy="263683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3" idx="1"/>
            <a:endCxn id="11" idx="5"/>
          </p:cNvCxnSpPr>
          <p:nvPr/>
        </p:nvCxnSpPr>
        <p:spPr>
          <a:xfrm rot="16200000" flipV="1">
            <a:off x="5326063" y="4106863"/>
            <a:ext cx="1082675" cy="1158875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3" idx="2"/>
            <a:endCxn id="9" idx="6"/>
          </p:cNvCxnSpPr>
          <p:nvPr/>
        </p:nvCxnSpPr>
        <p:spPr>
          <a:xfrm rot="10800000">
            <a:off x="3810000" y="5219700"/>
            <a:ext cx="2514600" cy="3048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2" idx="4"/>
            <a:endCxn id="13" idx="0"/>
          </p:cNvCxnSpPr>
          <p:nvPr/>
        </p:nvCxnSpPr>
        <p:spPr>
          <a:xfrm rot="5400000">
            <a:off x="5943600" y="4076700"/>
            <a:ext cx="1828800" cy="2286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/>
          </p:nvPr>
        </p:nvSpPr>
        <p:spPr/>
        <p:txBody>
          <a:bodyPr rIns="129200"/>
          <a:lstStyle/>
          <a:p>
            <a:pPr eaLnBrk="1" hangingPunct="1"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</a:pPr>
            <a:r>
              <a:rPr lang="en-US" smtClean="0"/>
              <a:t>Protocols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idx="1"/>
          </p:nvPr>
        </p:nvSpPr>
        <p:spPr/>
        <p:txBody>
          <a:bodyPr rIns="129200"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tabLst>
                <a:tab pos="723900" algn="l"/>
                <a:tab pos="1638300" algn="l"/>
                <a:tab pos="2552700" algn="l"/>
                <a:tab pos="3467100" algn="l"/>
                <a:tab pos="4381500" algn="l"/>
                <a:tab pos="5295900" algn="l"/>
                <a:tab pos="6210300" algn="l"/>
                <a:tab pos="7124700" algn="l"/>
                <a:tab pos="8039100" algn="l"/>
                <a:tab pos="8953500" algn="l"/>
                <a:tab pos="9867900" algn="l"/>
                <a:tab pos="9880600" algn="l"/>
              </a:tabLst>
              <a:defRPr/>
            </a:pPr>
            <a:r>
              <a:rPr lang="en-US" sz="2400" dirty="0" smtClean="0"/>
              <a:t>A </a:t>
            </a:r>
            <a:r>
              <a:rPr lang="en-US" sz="2400" dirty="0" smtClean="0">
                <a:solidFill>
                  <a:schemeClr val="accent6"/>
                </a:solidFill>
              </a:rPr>
              <a:t>protocol</a:t>
            </a:r>
            <a:r>
              <a:rPr lang="en-US" sz="2400" dirty="0" smtClean="0"/>
              <a:t> defines the rules for communication between computers</a:t>
            </a:r>
          </a:p>
          <a:p>
            <a:pPr eaLnBrk="1" hangingPunct="1">
              <a:lnSpc>
                <a:spcPct val="90000"/>
              </a:lnSpc>
              <a:spcBef>
                <a:spcPts val="500"/>
              </a:spcBef>
              <a:tabLst>
                <a:tab pos="723900" algn="l"/>
                <a:tab pos="1638300" algn="l"/>
                <a:tab pos="2552700" algn="l"/>
                <a:tab pos="3467100" algn="l"/>
                <a:tab pos="4381500" algn="l"/>
                <a:tab pos="5295900" algn="l"/>
                <a:tab pos="6210300" algn="l"/>
                <a:tab pos="7124700" algn="l"/>
                <a:tab pos="8039100" algn="l"/>
                <a:tab pos="8953500" algn="l"/>
                <a:tab pos="9867900" algn="l"/>
                <a:tab pos="9880600" algn="l"/>
              </a:tabLst>
              <a:defRPr/>
            </a:pPr>
            <a:r>
              <a:rPr lang="en-US" sz="2400" dirty="0" smtClean="0"/>
              <a:t>Protocols are broadly classified as connectionless and connection oriented</a:t>
            </a:r>
          </a:p>
          <a:p>
            <a:pPr eaLnBrk="1" hangingPunct="1">
              <a:tabLst>
                <a:tab pos="723900" algn="l"/>
                <a:tab pos="1638300" algn="l"/>
                <a:tab pos="2552700" algn="l"/>
                <a:tab pos="3467100" algn="l"/>
                <a:tab pos="4381500" algn="l"/>
                <a:tab pos="5295900" algn="l"/>
                <a:tab pos="6210300" algn="l"/>
                <a:tab pos="7124700" algn="l"/>
                <a:tab pos="8039100" algn="l"/>
                <a:tab pos="8953500" algn="l"/>
                <a:tab pos="9867900" algn="l"/>
                <a:tab pos="9880600" algn="l"/>
              </a:tabLst>
              <a:defRPr/>
            </a:pPr>
            <a:r>
              <a:rPr lang="en-US" sz="2400" dirty="0" smtClean="0">
                <a:solidFill>
                  <a:schemeClr val="accent6"/>
                </a:solidFill>
              </a:rPr>
              <a:t>Connectionless protocol </a:t>
            </a:r>
          </a:p>
          <a:p>
            <a:pPr lvl="1" eaLnBrk="1" hangingPunct="1">
              <a:tabLst>
                <a:tab pos="723900" algn="l"/>
                <a:tab pos="1638300" algn="l"/>
                <a:tab pos="2552700" algn="l"/>
                <a:tab pos="3467100" algn="l"/>
                <a:tab pos="4381500" algn="l"/>
                <a:tab pos="5295900" algn="l"/>
                <a:tab pos="6210300" algn="l"/>
                <a:tab pos="7124700" algn="l"/>
                <a:tab pos="8039100" algn="l"/>
                <a:tab pos="8953500" algn="l"/>
                <a:tab pos="9867900" algn="l"/>
                <a:tab pos="9880600" algn="l"/>
              </a:tabLst>
              <a:defRPr/>
            </a:pPr>
            <a:r>
              <a:rPr lang="en-US" sz="2000" dirty="0" smtClean="0"/>
              <a:t>Sends data out as soon as there is enough data to be transmitted</a:t>
            </a:r>
          </a:p>
          <a:p>
            <a:pPr lvl="1" eaLnBrk="1" hangingPunct="1">
              <a:tabLst>
                <a:tab pos="723900" algn="l"/>
                <a:tab pos="1638300" algn="l"/>
                <a:tab pos="2552700" algn="l"/>
                <a:tab pos="3467100" algn="l"/>
                <a:tab pos="4381500" algn="l"/>
                <a:tab pos="5295900" algn="l"/>
                <a:tab pos="6210300" algn="l"/>
                <a:tab pos="7124700" algn="l"/>
                <a:tab pos="8039100" algn="l"/>
                <a:tab pos="8953500" algn="l"/>
                <a:tab pos="9867900" algn="l"/>
                <a:tab pos="9880600" algn="l"/>
              </a:tabLst>
              <a:defRPr/>
            </a:pPr>
            <a:r>
              <a:rPr lang="en-US" sz="2000" dirty="0" smtClean="0"/>
              <a:t>E.g., user datagram protocol (UDP)</a:t>
            </a:r>
          </a:p>
          <a:p>
            <a:pPr eaLnBrk="1" hangingPunct="1">
              <a:lnSpc>
                <a:spcPct val="90000"/>
              </a:lnSpc>
              <a:tabLst>
                <a:tab pos="723900" algn="l"/>
                <a:tab pos="1638300" algn="l"/>
                <a:tab pos="2552700" algn="l"/>
                <a:tab pos="3467100" algn="l"/>
                <a:tab pos="4381500" algn="l"/>
                <a:tab pos="5295900" algn="l"/>
                <a:tab pos="6210300" algn="l"/>
                <a:tab pos="7124700" algn="l"/>
                <a:tab pos="8039100" algn="l"/>
                <a:tab pos="8953500" algn="l"/>
                <a:tab pos="9867900" algn="l"/>
                <a:tab pos="9880600" algn="l"/>
              </a:tabLst>
              <a:defRPr/>
            </a:pPr>
            <a:r>
              <a:rPr lang="en-US" sz="2400" dirty="0" smtClean="0">
                <a:solidFill>
                  <a:schemeClr val="accent6"/>
                </a:solidFill>
              </a:rPr>
              <a:t>Connection-oriented protocol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638300" algn="l"/>
                <a:tab pos="2552700" algn="l"/>
                <a:tab pos="3467100" algn="l"/>
                <a:tab pos="4381500" algn="l"/>
                <a:tab pos="5295900" algn="l"/>
                <a:tab pos="6210300" algn="l"/>
                <a:tab pos="7124700" algn="l"/>
                <a:tab pos="8039100" algn="l"/>
                <a:tab pos="8953500" algn="l"/>
                <a:tab pos="9867900" algn="l"/>
                <a:tab pos="9880600" algn="l"/>
              </a:tabLst>
              <a:defRPr/>
            </a:pPr>
            <a:r>
              <a:rPr lang="en-US" sz="2000" dirty="0" smtClean="0"/>
              <a:t>Provides a reliable connection stream between two nodes</a:t>
            </a:r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638300" algn="l"/>
                <a:tab pos="2552700" algn="l"/>
                <a:tab pos="3467100" algn="l"/>
                <a:tab pos="4381500" algn="l"/>
                <a:tab pos="5295900" algn="l"/>
                <a:tab pos="6210300" algn="l"/>
                <a:tab pos="7124700" algn="l"/>
                <a:tab pos="8039100" algn="l"/>
                <a:tab pos="8953500" algn="l"/>
                <a:tab pos="9867900" algn="l"/>
                <a:tab pos="9880600" algn="l"/>
              </a:tabLst>
              <a:defRPr/>
            </a:pPr>
            <a:r>
              <a:rPr lang="en-US" sz="2000" dirty="0" smtClean="0"/>
              <a:t>Consists  of set up, transmission, and tear down phases</a:t>
            </a:r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638300" algn="l"/>
                <a:tab pos="2552700" algn="l"/>
                <a:tab pos="3467100" algn="l"/>
                <a:tab pos="4381500" algn="l"/>
                <a:tab pos="5295900" algn="l"/>
                <a:tab pos="6210300" algn="l"/>
                <a:tab pos="7124700" algn="l"/>
                <a:tab pos="8039100" algn="l"/>
                <a:tab pos="8953500" algn="l"/>
                <a:tab pos="9867900" algn="l"/>
                <a:tab pos="9880600" algn="l"/>
              </a:tabLst>
              <a:defRPr/>
            </a:pPr>
            <a:r>
              <a:rPr lang="en-US" sz="2000" dirty="0" smtClean="0"/>
              <a:t>Creates virtual circuit-switched network</a:t>
            </a:r>
          </a:p>
          <a:p>
            <a:pPr lvl="1" eaLnBrk="1" hangingPunct="1">
              <a:lnSpc>
                <a:spcPct val="90000"/>
              </a:lnSpc>
              <a:tabLst>
                <a:tab pos="723900" algn="l"/>
                <a:tab pos="1638300" algn="l"/>
                <a:tab pos="2552700" algn="l"/>
                <a:tab pos="3467100" algn="l"/>
                <a:tab pos="4381500" algn="l"/>
                <a:tab pos="5295900" algn="l"/>
                <a:tab pos="6210300" algn="l"/>
                <a:tab pos="7124700" algn="l"/>
                <a:tab pos="8039100" algn="l"/>
                <a:tab pos="8953500" algn="l"/>
                <a:tab pos="9867900" algn="l"/>
                <a:tab pos="9880600" algn="l"/>
              </a:tabLst>
              <a:defRPr/>
            </a:pPr>
            <a:r>
              <a:rPr lang="en-US" sz="2000" dirty="0" smtClean="0"/>
              <a:t>E.g., transmission control protocol (TCP)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2F28526-2D18-40E1-B42A-2FE08062FAE3}" type="datetime1">
              <a:rPr lang="en-US"/>
              <a:pPr>
                <a:defRPr/>
              </a:pPr>
              <a:t>10/25/2010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Computer Networks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DD23F0-819C-4B6C-8B7B-6E92854CAD17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686800" cy="1447800"/>
          </a:xfrm>
        </p:spPr>
        <p:txBody>
          <a:bodyPr rIns="129200"/>
          <a:lstStyle/>
          <a:p>
            <a:pPr eaLnBrk="1" hangingPunct="1"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</a:pPr>
            <a:r>
              <a:rPr lang="en-US" smtClean="0"/>
              <a:t>Encapsulation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3200400"/>
          </a:xfrm>
        </p:spPr>
        <p:txBody>
          <a:bodyPr rIns="129200"/>
          <a:lstStyle/>
          <a:p>
            <a:pPr eaLnBrk="1" hangingPunct="1">
              <a:spcBef>
                <a:spcPts val="500"/>
              </a:spcBef>
              <a:tabLst>
                <a:tab pos="762000" algn="l"/>
                <a:tab pos="1676400" algn="l"/>
                <a:tab pos="2590800" algn="l"/>
                <a:tab pos="3505200" algn="l"/>
                <a:tab pos="4419600" algn="l"/>
                <a:tab pos="5334000" algn="l"/>
                <a:tab pos="6248400" algn="l"/>
                <a:tab pos="7162800" algn="l"/>
                <a:tab pos="8077200" algn="l"/>
                <a:tab pos="8991600" algn="l"/>
                <a:tab pos="9906000" algn="l"/>
              </a:tabLst>
              <a:defRPr/>
            </a:pPr>
            <a:r>
              <a:rPr lang="en-US" sz="2400" dirty="0" smtClean="0"/>
              <a:t>A packet typically consists of </a:t>
            </a:r>
          </a:p>
          <a:p>
            <a:pPr lvl="1" eaLnBrk="1" hangingPunct="1">
              <a:spcBef>
                <a:spcPts val="500"/>
              </a:spcBef>
              <a:tabLst>
                <a:tab pos="762000" algn="l"/>
                <a:tab pos="1676400" algn="l"/>
                <a:tab pos="2590800" algn="l"/>
                <a:tab pos="3505200" algn="l"/>
                <a:tab pos="4419600" algn="l"/>
                <a:tab pos="5334000" algn="l"/>
                <a:tab pos="6248400" algn="l"/>
                <a:tab pos="7162800" algn="l"/>
                <a:tab pos="8077200" algn="l"/>
                <a:tab pos="8991600" algn="l"/>
                <a:tab pos="9906000" algn="l"/>
              </a:tabLst>
              <a:defRPr/>
            </a:pPr>
            <a:r>
              <a:rPr lang="en-US" sz="2000" dirty="0" smtClean="0"/>
              <a:t>Control information for addressing the packet: </a:t>
            </a:r>
            <a:r>
              <a:rPr lang="en-US" sz="2000" dirty="0" smtClean="0">
                <a:solidFill>
                  <a:schemeClr val="accent6"/>
                </a:solidFill>
              </a:rPr>
              <a:t>header</a:t>
            </a:r>
            <a:r>
              <a:rPr lang="en-US" sz="2000" dirty="0" smtClean="0"/>
              <a:t> and </a:t>
            </a:r>
            <a:r>
              <a:rPr lang="en-US" sz="2000" dirty="0" smtClean="0">
                <a:solidFill>
                  <a:schemeClr val="accent6"/>
                </a:solidFill>
              </a:rPr>
              <a:t>footer</a:t>
            </a:r>
          </a:p>
          <a:p>
            <a:pPr lvl="1" eaLnBrk="1" hangingPunct="1">
              <a:spcBef>
                <a:spcPts val="500"/>
              </a:spcBef>
              <a:tabLst>
                <a:tab pos="762000" algn="l"/>
                <a:tab pos="1676400" algn="l"/>
                <a:tab pos="2590800" algn="l"/>
                <a:tab pos="3505200" algn="l"/>
                <a:tab pos="4419600" algn="l"/>
                <a:tab pos="5334000" algn="l"/>
                <a:tab pos="6248400" algn="l"/>
                <a:tab pos="7162800" algn="l"/>
                <a:tab pos="8077200" algn="l"/>
                <a:tab pos="8991600" algn="l"/>
                <a:tab pos="9906000" algn="l"/>
              </a:tabLst>
              <a:defRPr/>
            </a:pPr>
            <a:r>
              <a:rPr lang="en-US" sz="2000" dirty="0" smtClean="0"/>
              <a:t>Data: </a:t>
            </a:r>
            <a:r>
              <a:rPr lang="en-US" sz="2000" dirty="0" smtClean="0">
                <a:solidFill>
                  <a:schemeClr val="accent6"/>
                </a:solidFill>
              </a:rPr>
              <a:t>payload</a:t>
            </a:r>
          </a:p>
          <a:p>
            <a:pPr eaLnBrk="1" hangingPunct="1">
              <a:spcBef>
                <a:spcPts val="500"/>
              </a:spcBef>
              <a:tabLst>
                <a:tab pos="762000" algn="l"/>
                <a:tab pos="1676400" algn="l"/>
                <a:tab pos="2590800" algn="l"/>
                <a:tab pos="3505200" algn="l"/>
                <a:tab pos="4419600" algn="l"/>
                <a:tab pos="5334000" algn="l"/>
                <a:tab pos="6248400" algn="l"/>
                <a:tab pos="7162800" algn="l"/>
                <a:tab pos="8077200" algn="l"/>
                <a:tab pos="8991600" algn="l"/>
                <a:tab pos="9906000" algn="l"/>
              </a:tabLst>
              <a:defRPr/>
            </a:pPr>
            <a:r>
              <a:rPr lang="en-US" sz="2400" dirty="0" smtClean="0"/>
              <a:t>A network protocol N1 can use the services of another network protocol N2</a:t>
            </a:r>
          </a:p>
          <a:p>
            <a:pPr lvl="1" eaLnBrk="1" hangingPunct="1">
              <a:spcBef>
                <a:spcPts val="500"/>
              </a:spcBef>
              <a:tabLst>
                <a:tab pos="762000" algn="l"/>
                <a:tab pos="1676400" algn="l"/>
                <a:tab pos="2590800" algn="l"/>
                <a:tab pos="3505200" algn="l"/>
                <a:tab pos="4419600" algn="l"/>
                <a:tab pos="5334000" algn="l"/>
                <a:tab pos="6248400" algn="l"/>
                <a:tab pos="7162800" algn="l"/>
                <a:tab pos="8077200" algn="l"/>
                <a:tab pos="8991600" algn="l"/>
                <a:tab pos="9906000" algn="l"/>
              </a:tabLst>
              <a:defRPr/>
            </a:pPr>
            <a:r>
              <a:rPr lang="en-US" sz="2000" dirty="0" smtClean="0"/>
              <a:t>A packet p1 of N1 is encapsulated into a packet p2 of N2</a:t>
            </a:r>
          </a:p>
          <a:p>
            <a:pPr lvl="1" eaLnBrk="1" hangingPunct="1">
              <a:spcBef>
                <a:spcPts val="500"/>
              </a:spcBef>
              <a:tabLst>
                <a:tab pos="762000" algn="l"/>
                <a:tab pos="1676400" algn="l"/>
                <a:tab pos="2590800" algn="l"/>
                <a:tab pos="3505200" algn="l"/>
                <a:tab pos="4419600" algn="l"/>
                <a:tab pos="5334000" algn="l"/>
                <a:tab pos="6248400" algn="l"/>
                <a:tab pos="7162800" algn="l"/>
                <a:tab pos="8077200" algn="l"/>
                <a:tab pos="8991600" algn="l"/>
                <a:tab pos="9906000" algn="l"/>
              </a:tabLst>
              <a:defRPr/>
            </a:pPr>
            <a:r>
              <a:rPr lang="en-US" sz="2000" dirty="0" smtClean="0"/>
              <a:t>The payload of p2 is p1</a:t>
            </a:r>
          </a:p>
          <a:p>
            <a:pPr lvl="1" eaLnBrk="1" hangingPunct="1">
              <a:spcBef>
                <a:spcPts val="500"/>
              </a:spcBef>
              <a:tabLst>
                <a:tab pos="762000" algn="l"/>
                <a:tab pos="1676400" algn="l"/>
                <a:tab pos="2590800" algn="l"/>
                <a:tab pos="3505200" algn="l"/>
                <a:tab pos="4419600" algn="l"/>
                <a:tab pos="5334000" algn="l"/>
                <a:tab pos="6248400" algn="l"/>
                <a:tab pos="7162800" algn="l"/>
                <a:tab pos="8077200" algn="l"/>
                <a:tab pos="8991600" algn="l"/>
                <a:tab pos="9906000" algn="l"/>
              </a:tabLst>
              <a:defRPr/>
            </a:pPr>
            <a:r>
              <a:rPr lang="en-US" sz="2000" dirty="0" smtClean="0"/>
              <a:t>The control information of p2 is derived from that of p1</a:t>
            </a:r>
          </a:p>
        </p:txBody>
      </p:sp>
      <p:sp>
        <p:nvSpPr>
          <p:cNvPr id="20" name="Date Placeholder 19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8B75C26-E2C8-4FE5-90B4-22DC21663A2C}" type="datetime1">
              <a:rPr lang="en-US"/>
              <a:pPr>
                <a:defRPr/>
              </a:pPr>
              <a:t>10/25/2010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Computer Networks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93B9EF-4EFB-40CE-80C7-844941E73E5A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7186" name="Rectangle 3"/>
          <p:cNvSpPr>
            <a:spLocks/>
          </p:cNvSpPr>
          <p:nvPr/>
        </p:nvSpPr>
        <p:spPr bwMode="auto">
          <a:xfrm>
            <a:off x="685800" y="4495800"/>
            <a:ext cx="7848600" cy="1828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187" name="Line 4"/>
          <p:cNvSpPr>
            <a:spLocks noChangeShapeType="1"/>
          </p:cNvSpPr>
          <p:nvPr/>
        </p:nvSpPr>
        <p:spPr bwMode="auto">
          <a:xfrm>
            <a:off x="2286000" y="4495800"/>
            <a:ext cx="1588" cy="182880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188" name="Line 5"/>
          <p:cNvSpPr>
            <a:spLocks noChangeShapeType="1"/>
          </p:cNvSpPr>
          <p:nvPr/>
        </p:nvSpPr>
        <p:spPr bwMode="auto">
          <a:xfrm>
            <a:off x="7010400" y="4495800"/>
            <a:ext cx="1588" cy="182880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226" name="Rectangle 9"/>
          <p:cNvSpPr>
            <a:spLocks/>
          </p:cNvSpPr>
          <p:nvPr/>
        </p:nvSpPr>
        <p:spPr bwMode="auto">
          <a:xfrm>
            <a:off x="990600" y="5226050"/>
            <a:ext cx="10668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39200" bIns="0"/>
          <a:lstStyle/>
          <a:p>
            <a:pPr marL="38100">
              <a:lnSpc>
                <a:spcPct val="100000"/>
              </a:lnSpc>
              <a:spcBef>
                <a:spcPts val="1125"/>
              </a:spcBef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</a:pPr>
            <a:r>
              <a:rPr lang="en-US" sz="1800">
                <a:solidFill>
                  <a:schemeClr val="tx1"/>
                </a:solidFill>
                <a:cs typeface="Arial" charset="0"/>
              </a:rPr>
              <a:t>Header</a:t>
            </a:r>
          </a:p>
        </p:txBody>
      </p:sp>
      <p:sp>
        <p:nvSpPr>
          <p:cNvPr id="9227" name="Rectangle 12"/>
          <p:cNvSpPr>
            <a:spLocks/>
          </p:cNvSpPr>
          <p:nvPr/>
        </p:nvSpPr>
        <p:spPr bwMode="auto">
          <a:xfrm>
            <a:off x="4038600" y="5980113"/>
            <a:ext cx="11430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39200" bIns="0"/>
          <a:lstStyle/>
          <a:p>
            <a:pPr marL="38100">
              <a:lnSpc>
                <a:spcPct val="100000"/>
              </a:lnSpc>
              <a:spcBef>
                <a:spcPts val="1125"/>
              </a:spcBef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</a:pPr>
            <a:r>
              <a:rPr lang="en-US" sz="1800">
                <a:solidFill>
                  <a:schemeClr val="tx1"/>
                </a:solidFill>
                <a:cs typeface="Arial" charset="0"/>
              </a:rPr>
              <a:t>Payload</a:t>
            </a:r>
          </a:p>
        </p:txBody>
      </p:sp>
      <p:sp>
        <p:nvSpPr>
          <p:cNvPr id="9228" name="Rectangle 14"/>
          <p:cNvSpPr>
            <a:spLocks/>
          </p:cNvSpPr>
          <p:nvPr/>
        </p:nvSpPr>
        <p:spPr bwMode="auto">
          <a:xfrm>
            <a:off x="7315200" y="5227638"/>
            <a:ext cx="9144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39200" bIns="0"/>
          <a:lstStyle/>
          <a:p>
            <a:pPr marL="38100">
              <a:lnSpc>
                <a:spcPct val="100000"/>
              </a:lnSpc>
              <a:spcBef>
                <a:spcPts val="1125"/>
              </a:spcBef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</a:pPr>
            <a:r>
              <a:rPr lang="en-US" sz="1800">
                <a:solidFill>
                  <a:schemeClr val="tx1"/>
                </a:solidFill>
                <a:cs typeface="Arial" charset="0"/>
              </a:rPr>
              <a:t>Footer</a:t>
            </a:r>
          </a:p>
        </p:txBody>
      </p:sp>
      <p:sp>
        <p:nvSpPr>
          <p:cNvPr id="7180" name="Rectangle 6"/>
          <p:cNvSpPr>
            <a:spLocks/>
          </p:cNvSpPr>
          <p:nvPr/>
        </p:nvSpPr>
        <p:spPr bwMode="auto">
          <a:xfrm>
            <a:off x="2590800" y="4800600"/>
            <a:ext cx="4038600" cy="1066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230" name="Rectangle 10"/>
          <p:cNvSpPr>
            <a:spLocks/>
          </p:cNvSpPr>
          <p:nvPr/>
        </p:nvSpPr>
        <p:spPr bwMode="auto">
          <a:xfrm>
            <a:off x="2743200" y="5227638"/>
            <a:ext cx="10668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39200" bIns="0"/>
          <a:lstStyle/>
          <a:p>
            <a:pPr marL="38100" algn="ctr">
              <a:lnSpc>
                <a:spcPct val="100000"/>
              </a:lnSpc>
              <a:spcBef>
                <a:spcPts val="1125"/>
              </a:spcBef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</a:pPr>
            <a:r>
              <a:rPr lang="en-US" sz="1800">
                <a:solidFill>
                  <a:schemeClr val="tx1"/>
                </a:solidFill>
                <a:cs typeface="Arial" charset="0"/>
              </a:rPr>
              <a:t>Header</a:t>
            </a:r>
          </a:p>
        </p:txBody>
      </p:sp>
      <p:sp>
        <p:nvSpPr>
          <p:cNvPr id="9231" name="Rectangle 11"/>
          <p:cNvSpPr>
            <a:spLocks/>
          </p:cNvSpPr>
          <p:nvPr/>
        </p:nvSpPr>
        <p:spPr bwMode="auto">
          <a:xfrm>
            <a:off x="4152900" y="5227638"/>
            <a:ext cx="10668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39200" bIns="0"/>
          <a:lstStyle/>
          <a:p>
            <a:pPr marL="38100" algn="ctr">
              <a:lnSpc>
                <a:spcPct val="100000"/>
              </a:lnSpc>
              <a:spcBef>
                <a:spcPts val="1125"/>
              </a:spcBef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</a:pPr>
            <a:r>
              <a:rPr lang="en-US" sz="1800">
                <a:solidFill>
                  <a:schemeClr val="tx1"/>
                </a:solidFill>
                <a:cs typeface="Arial" charset="0"/>
              </a:rPr>
              <a:t>Payload</a:t>
            </a:r>
          </a:p>
        </p:txBody>
      </p:sp>
      <p:sp>
        <p:nvSpPr>
          <p:cNvPr id="9232" name="Rectangle 13"/>
          <p:cNvSpPr>
            <a:spLocks/>
          </p:cNvSpPr>
          <p:nvPr/>
        </p:nvSpPr>
        <p:spPr bwMode="auto">
          <a:xfrm>
            <a:off x="5638800" y="5227638"/>
            <a:ext cx="9144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39200" bIns="0"/>
          <a:lstStyle/>
          <a:p>
            <a:pPr marL="38100" algn="ctr">
              <a:lnSpc>
                <a:spcPct val="100000"/>
              </a:lnSpc>
              <a:spcBef>
                <a:spcPts val="1125"/>
              </a:spcBef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</a:pPr>
            <a:r>
              <a:rPr lang="en-US" sz="1800">
                <a:solidFill>
                  <a:schemeClr val="tx1"/>
                </a:solidFill>
                <a:cs typeface="Arial" charset="0"/>
              </a:rPr>
              <a:t>Footer</a:t>
            </a:r>
          </a:p>
        </p:txBody>
      </p:sp>
      <p:cxnSp>
        <p:nvCxnSpPr>
          <p:cNvPr id="9233" name="Straight Connector 18"/>
          <p:cNvCxnSpPr>
            <a:cxnSpLocks noChangeShapeType="1"/>
          </p:cNvCxnSpPr>
          <p:nvPr/>
        </p:nvCxnSpPr>
        <p:spPr bwMode="auto">
          <a:xfrm rot="5400000" flipH="1" flipV="1">
            <a:off x="3371851" y="5334000"/>
            <a:ext cx="1066800" cy="3175"/>
          </a:xfrm>
          <a:prstGeom prst="line">
            <a:avLst/>
          </a:prstGeom>
          <a:noFill/>
          <a:ln w="12700" algn="ctr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9234" name="Straight Connector 19"/>
          <p:cNvCxnSpPr>
            <a:cxnSpLocks noChangeShapeType="1"/>
          </p:cNvCxnSpPr>
          <p:nvPr/>
        </p:nvCxnSpPr>
        <p:spPr bwMode="auto">
          <a:xfrm rot="5400000" flipH="1" flipV="1">
            <a:off x="4933951" y="5332412"/>
            <a:ext cx="1066800" cy="3175"/>
          </a:xfrm>
          <a:prstGeom prst="line">
            <a:avLst/>
          </a:prstGeom>
          <a:noFill/>
          <a:ln w="12700" algn="ctr">
            <a:solidFill>
              <a:srgbClr val="000000"/>
            </a:solidFill>
            <a:round/>
            <a:headEnd/>
            <a:tailEnd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/>
        <p:txBody>
          <a:bodyPr rIns="129200"/>
          <a:lstStyle/>
          <a:p>
            <a:pPr eaLnBrk="1" hangingPunct="1"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</a:pPr>
            <a:r>
              <a:rPr lang="en-US" smtClean="0"/>
              <a:t>Network Layers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 rIns="129200">
            <a:normAutofit/>
          </a:bodyPr>
          <a:lstStyle/>
          <a:p>
            <a:pPr eaLnBrk="1" hangingPunct="1">
              <a:spcBef>
                <a:spcPts val="500"/>
              </a:spcBef>
              <a:tabLst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  <a:defRPr/>
            </a:pPr>
            <a:r>
              <a:rPr lang="en-US" sz="2800" dirty="0" smtClean="0"/>
              <a:t>Network models typically use a </a:t>
            </a:r>
            <a:r>
              <a:rPr lang="en-US" sz="2800" dirty="0" smtClean="0">
                <a:solidFill>
                  <a:schemeClr val="accent6"/>
                </a:solidFill>
              </a:rPr>
              <a:t>stack</a:t>
            </a:r>
            <a:r>
              <a:rPr lang="en-US" sz="2800" dirty="0" smtClean="0"/>
              <a:t> of layers</a:t>
            </a:r>
          </a:p>
          <a:p>
            <a:pPr lvl="1" eaLnBrk="1" hangingPunct="1">
              <a:spcBef>
                <a:spcPts val="500"/>
              </a:spcBef>
              <a:tabLst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  <a:defRPr/>
            </a:pPr>
            <a:r>
              <a:rPr lang="en-US" sz="2400" dirty="0" smtClean="0"/>
              <a:t>Higher layers use the services of lower layers via encapsulation</a:t>
            </a:r>
          </a:p>
          <a:p>
            <a:pPr lvl="1" eaLnBrk="1" hangingPunct="1">
              <a:tabLst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  <a:defRPr/>
            </a:pPr>
            <a:r>
              <a:rPr lang="en-US" sz="2400" dirty="0" smtClean="0"/>
              <a:t>A layer can be implemented in hardware or software</a:t>
            </a:r>
          </a:p>
          <a:p>
            <a:pPr lvl="1" eaLnBrk="1" hangingPunct="1">
              <a:tabLst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  <a:defRPr/>
            </a:pPr>
            <a:r>
              <a:rPr lang="en-US" sz="2400" dirty="0" smtClean="0"/>
              <a:t>The bottommost layer must be in hardware</a:t>
            </a:r>
          </a:p>
          <a:p>
            <a:pPr eaLnBrk="1" hangingPunct="1">
              <a:tabLst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  <a:defRPr/>
            </a:pPr>
            <a:r>
              <a:rPr lang="en-US" sz="2800" dirty="0" smtClean="0"/>
              <a:t>A network device may implement several layers</a:t>
            </a:r>
          </a:p>
          <a:p>
            <a:pPr eaLnBrk="1" hangingPunct="1">
              <a:tabLst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  <a:defRPr/>
            </a:pPr>
            <a:r>
              <a:rPr lang="en-US" sz="2800" dirty="0" smtClean="0"/>
              <a:t>A communication channel between two nodes is established for each layer</a:t>
            </a:r>
          </a:p>
          <a:p>
            <a:pPr lvl="1" eaLnBrk="1" hangingPunct="1">
              <a:tabLst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  <a:defRPr/>
            </a:pPr>
            <a:r>
              <a:rPr lang="en-US" sz="2400" dirty="0" smtClean="0"/>
              <a:t>Actual channel at the bottom layer</a:t>
            </a:r>
          </a:p>
          <a:p>
            <a:pPr lvl="1" eaLnBrk="1" hangingPunct="1">
              <a:tabLst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  <a:defRPr/>
            </a:pPr>
            <a:r>
              <a:rPr lang="en-US" sz="2400" dirty="0" smtClean="0"/>
              <a:t>Virtual channel at higher layers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66828BB-622B-47A6-B3E9-2EA46B8CE504}" type="datetime1">
              <a:rPr lang="en-US"/>
              <a:pPr>
                <a:defRPr/>
              </a:pPr>
              <a:t>10/25/2010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Computer Networks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AC0CFE-6013-4C3A-B749-EC4DD3D7C636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770</TotalTime>
  <Pages>0</Pages>
  <Words>1818</Words>
  <Characters>0</Characters>
  <Application>Microsoft Office PowerPoint</Application>
  <PresentationFormat>On-screen Show (4:3)</PresentationFormat>
  <Lines>0</Lines>
  <Paragraphs>469</Paragraphs>
  <Slides>32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Slide 1</vt:lpstr>
      <vt:lpstr>Circuit and Packet Switching</vt:lpstr>
      <vt:lpstr>Packet Switching</vt:lpstr>
      <vt:lpstr>Packet Switching</vt:lpstr>
      <vt:lpstr>Packet Switching</vt:lpstr>
      <vt:lpstr>Packet Switching</vt:lpstr>
      <vt:lpstr>Protocols</vt:lpstr>
      <vt:lpstr>Encapsulation</vt:lpstr>
      <vt:lpstr>Network Layers</vt:lpstr>
      <vt:lpstr>Internet Layers</vt:lpstr>
      <vt:lpstr>Intermediate Layers</vt:lpstr>
      <vt:lpstr>Internet Packet Encapsulation</vt:lpstr>
      <vt:lpstr>Internet Packet Encapsulation</vt:lpstr>
      <vt:lpstr>The OSI Model</vt:lpstr>
      <vt:lpstr>Network Interfaces</vt:lpstr>
      <vt:lpstr>MAC Addresses</vt:lpstr>
      <vt:lpstr>Switch</vt:lpstr>
      <vt:lpstr>Combining Switches</vt:lpstr>
      <vt:lpstr>MAC Address Filtering</vt:lpstr>
      <vt:lpstr>Viewing and Changing MAC Addresses</vt:lpstr>
      <vt:lpstr>ARP</vt:lpstr>
      <vt:lpstr>ARP Spoofing</vt:lpstr>
      <vt:lpstr>ARP Poisoning (ARP Spoofing)</vt:lpstr>
      <vt:lpstr>Telnet Protocol (RFC 854)</vt:lpstr>
      <vt:lpstr>Wireshark</vt:lpstr>
      <vt:lpstr>Slide 26</vt:lpstr>
      <vt:lpstr>DEMO 1: Configuration using Telnet </vt:lpstr>
      <vt:lpstr>DEMO 1: ARP Spoofing </vt:lpstr>
      <vt:lpstr>DEMO 1: catch  telnet password</vt:lpstr>
      <vt:lpstr>ARP Caches</vt:lpstr>
      <vt:lpstr>Poisoned ARP Caches</vt:lpstr>
      <vt:lpstr>DEMO 2: network DOS using ARP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Networks</dc:title>
  <dc:creator>Bernardo</dc:creator>
  <cp:lastModifiedBy>goodrich</cp:lastModifiedBy>
  <cp:revision>162</cp:revision>
  <dcterms:modified xsi:type="dcterms:W3CDTF">2010-10-25T22:40:53Z</dcterms:modified>
</cp:coreProperties>
</file>