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6" r:id="rId1"/>
  </p:sldMasterIdLst>
  <p:notesMasterIdLst>
    <p:notesMasterId r:id="rId57"/>
  </p:notesMasterIdLst>
  <p:sldIdLst>
    <p:sldId id="256" r:id="rId2"/>
    <p:sldId id="257" r:id="rId3"/>
    <p:sldId id="295" r:id="rId4"/>
    <p:sldId id="296" r:id="rId5"/>
    <p:sldId id="316" r:id="rId6"/>
    <p:sldId id="299" r:id="rId7"/>
    <p:sldId id="315" r:id="rId8"/>
    <p:sldId id="258" r:id="rId9"/>
    <p:sldId id="317" r:id="rId10"/>
    <p:sldId id="259" r:id="rId11"/>
    <p:sldId id="260" r:id="rId12"/>
    <p:sldId id="261" r:id="rId13"/>
    <p:sldId id="262" r:id="rId14"/>
    <p:sldId id="263" r:id="rId15"/>
    <p:sldId id="264" r:id="rId16"/>
    <p:sldId id="265" r:id="rId17"/>
    <p:sldId id="266" r:id="rId18"/>
    <p:sldId id="267" r:id="rId19"/>
    <p:sldId id="268" r:id="rId20"/>
    <p:sldId id="269" r:id="rId21"/>
    <p:sldId id="272" r:id="rId22"/>
    <p:sldId id="273" r:id="rId23"/>
    <p:sldId id="275" r:id="rId24"/>
    <p:sldId id="276" r:id="rId25"/>
    <p:sldId id="277" r:id="rId26"/>
    <p:sldId id="278" r:id="rId27"/>
    <p:sldId id="279" r:id="rId28"/>
    <p:sldId id="282" r:id="rId29"/>
    <p:sldId id="283" r:id="rId30"/>
    <p:sldId id="284" r:id="rId31"/>
    <p:sldId id="285" r:id="rId32"/>
    <p:sldId id="286" r:id="rId33"/>
    <p:sldId id="287" r:id="rId34"/>
    <p:sldId id="288" r:id="rId35"/>
    <p:sldId id="289" r:id="rId36"/>
    <p:sldId id="290" r:id="rId37"/>
    <p:sldId id="291" r:id="rId38"/>
    <p:sldId id="292" r:id="rId39"/>
    <p:sldId id="300" r:id="rId40"/>
    <p:sldId id="318" r:id="rId41"/>
    <p:sldId id="301" r:id="rId42"/>
    <p:sldId id="302" r:id="rId43"/>
    <p:sldId id="308" r:id="rId44"/>
    <p:sldId id="303" r:id="rId45"/>
    <p:sldId id="304" r:id="rId46"/>
    <p:sldId id="305" r:id="rId47"/>
    <p:sldId id="306" r:id="rId48"/>
    <p:sldId id="307" r:id="rId49"/>
    <p:sldId id="309" r:id="rId50"/>
    <p:sldId id="314" r:id="rId51"/>
    <p:sldId id="310" r:id="rId52"/>
    <p:sldId id="311" r:id="rId53"/>
    <p:sldId id="312" r:id="rId54"/>
    <p:sldId id="313" r:id="rId55"/>
    <p:sldId id="294" r:id="rId56"/>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Arial" pitchFamily="34" charset="0"/>
        <a:ea typeface="ヒラギノ角ゴ Pro W3"/>
        <a:cs typeface="ヒラギノ角ゴ Pro W3"/>
        <a:sym typeface="Arial" pitchFamily="34" charset="0"/>
      </a:defRPr>
    </a:lvl1pPr>
    <a:lvl2pPr marL="457200" algn="l" rtl="0" fontAlgn="base">
      <a:spcBef>
        <a:spcPct val="0"/>
      </a:spcBef>
      <a:spcAft>
        <a:spcPct val="0"/>
      </a:spcAft>
      <a:defRPr sz="2400" kern="1200">
        <a:solidFill>
          <a:srgbClr val="000000"/>
        </a:solidFill>
        <a:latin typeface="Arial" pitchFamily="34" charset="0"/>
        <a:ea typeface="ヒラギノ角ゴ Pro W3"/>
        <a:cs typeface="ヒラギノ角ゴ Pro W3"/>
        <a:sym typeface="Arial" pitchFamily="34" charset="0"/>
      </a:defRPr>
    </a:lvl2pPr>
    <a:lvl3pPr marL="914400" algn="l" rtl="0" fontAlgn="base">
      <a:spcBef>
        <a:spcPct val="0"/>
      </a:spcBef>
      <a:spcAft>
        <a:spcPct val="0"/>
      </a:spcAft>
      <a:defRPr sz="2400" kern="1200">
        <a:solidFill>
          <a:srgbClr val="000000"/>
        </a:solidFill>
        <a:latin typeface="Arial" pitchFamily="34" charset="0"/>
        <a:ea typeface="ヒラギノ角ゴ Pro W3"/>
        <a:cs typeface="ヒラギノ角ゴ Pro W3"/>
        <a:sym typeface="Arial" pitchFamily="34" charset="0"/>
      </a:defRPr>
    </a:lvl3pPr>
    <a:lvl4pPr marL="1371600" algn="l" rtl="0" fontAlgn="base">
      <a:spcBef>
        <a:spcPct val="0"/>
      </a:spcBef>
      <a:spcAft>
        <a:spcPct val="0"/>
      </a:spcAft>
      <a:defRPr sz="2400" kern="1200">
        <a:solidFill>
          <a:srgbClr val="000000"/>
        </a:solidFill>
        <a:latin typeface="Arial" pitchFamily="34" charset="0"/>
        <a:ea typeface="ヒラギノ角ゴ Pro W3"/>
        <a:cs typeface="ヒラギノ角ゴ Pro W3"/>
        <a:sym typeface="Arial" pitchFamily="34" charset="0"/>
      </a:defRPr>
    </a:lvl4pPr>
    <a:lvl5pPr marL="1828800" algn="l" rtl="0" fontAlgn="base">
      <a:spcBef>
        <a:spcPct val="0"/>
      </a:spcBef>
      <a:spcAft>
        <a:spcPct val="0"/>
      </a:spcAft>
      <a:defRPr sz="2400" kern="1200">
        <a:solidFill>
          <a:srgbClr val="000000"/>
        </a:solidFill>
        <a:latin typeface="Arial" pitchFamily="34" charset="0"/>
        <a:ea typeface="ヒラギノ角ゴ Pro W3"/>
        <a:cs typeface="ヒラギノ角ゴ Pro W3"/>
        <a:sym typeface="Arial" pitchFamily="34" charset="0"/>
      </a:defRPr>
    </a:lvl5pPr>
    <a:lvl6pPr marL="2286000" algn="l" defTabSz="914400" rtl="0" eaLnBrk="1" latinLnBrk="0" hangingPunct="1">
      <a:defRPr sz="2400" kern="1200">
        <a:solidFill>
          <a:srgbClr val="000000"/>
        </a:solidFill>
        <a:latin typeface="Arial" pitchFamily="34" charset="0"/>
        <a:ea typeface="ヒラギノ角ゴ Pro W3"/>
        <a:cs typeface="ヒラギノ角ゴ Pro W3"/>
        <a:sym typeface="Arial" pitchFamily="34" charset="0"/>
      </a:defRPr>
    </a:lvl6pPr>
    <a:lvl7pPr marL="2743200" algn="l" defTabSz="914400" rtl="0" eaLnBrk="1" latinLnBrk="0" hangingPunct="1">
      <a:defRPr sz="2400" kern="1200">
        <a:solidFill>
          <a:srgbClr val="000000"/>
        </a:solidFill>
        <a:latin typeface="Arial" pitchFamily="34" charset="0"/>
        <a:ea typeface="ヒラギノ角ゴ Pro W3"/>
        <a:cs typeface="ヒラギノ角ゴ Pro W3"/>
        <a:sym typeface="Arial" pitchFamily="34" charset="0"/>
      </a:defRPr>
    </a:lvl7pPr>
    <a:lvl8pPr marL="3200400" algn="l" defTabSz="914400" rtl="0" eaLnBrk="1" latinLnBrk="0" hangingPunct="1">
      <a:defRPr sz="2400" kern="1200">
        <a:solidFill>
          <a:srgbClr val="000000"/>
        </a:solidFill>
        <a:latin typeface="Arial" pitchFamily="34" charset="0"/>
        <a:ea typeface="ヒラギノ角ゴ Pro W3"/>
        <a:cs typeface="ヒラギノ角ゴ Pro W3"/>
        <a:sym typeface="Arial" pitchFamily="34" charset="0"/>
      </a:defRPr>
    </a:lvl8pPr>
    <a:lvl9pPr marL="3657600" algn="l" defTabSz="914400" rtl="0" eaLnBrk="1" latinLnBrk="0" hangingPunct="1">
      <a:defRPr sz="2400" kern="1200">
        <a:solidFill>
          <a:srgbClr val="000000"/>
        </a:solidFill>
        <a:latin typeface="Arial" pitchFamily="34" charset="0"/>
        <a:ea typeface="ヒラギノ角ゴ Pro W3"/>
        <a:cs typeface="ヒラギノ角ゴ Pro W3"/>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1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84767" autoAdjust="0"/>
  </p:normalViewPr>
  <p:slideViewPr>
    <p:cSldViewPr>
      <p:cViewPr varScale="1">
        <p:scale>
          <a:sx n="98" d="100"/>
          <a:sy n="98" d="100"/>
        </p:scale>
        <p:origin x="-99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4"/>
    </p:cViewPr>
  </p:sorterViewPr>
  <p:notesViewPr>
    <p:cSldViewPr>
      <p:cViewPr varScale="1">
        <p:scale>
          <a:sx n="138" d="100"/>
          <a:sy n="138" d="100"/>
        </p:scale>
        <p:origin x="-3174"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latin typeface="Arial" charset="0"/>
                <a:ea typeface="+mn-ea"/>
                <a:cs typeface="+mn-cs"/>
                <a:sym typeface="Arial" charset="0"/>
              </a:defRPr>
            </a:lvl1pPr>
          </a:lstStyle>
          <a:p>
            <a:pPr>
              <a:defRPr/>
            </a:pPr>
            <a:endParaRPr lang="en-US"/>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latin typeface="Arial" charset="0"/>
                <a:ea typeface="+mn-ea"/>
                <a:cs typeface="+mn-cs"/>
                <a:sym typeface="Arial" charset="0"/>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latin typeface="Arial" charset="0"/>
                <a:ea typeface="+mn-ea"/>
                <a:cs typeface="+mn-cs"/>
                <a:sym typeface="Arial" charset="0"/>
              </a:defRPr>
            </a:lvl1pPr>
          </a:lstStyle>
          <a:p>
            <a:pPr>
              <a:defRPr/>
            </a:pPr>
            <a:endParaRPr 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latin typeface="Arial" charset="0"/>
                <a:ea typeface="+mn-ea"/>
                <a:cs typeface="+mn-cs"/>
                <a:sym typeface="Arial" charset="0"/>
              </a:defRPr>
            </a:lvl1pPr>
          </a:lstStyle>
          <a:p>
            <a:pPr>
              <a:defRPr/>
            </a:pPr>
            <a:fld id="{CE50E4B0-019B-4C9B-A5C8-24A2A27E872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it-IT"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09D83EAE-B131-43D2-BE99-773FB66AEB7A}" type="slidenum">
              <a:rPr lang="en-US" smtClean="0">
                <a:latin typeface="Arial" pitchFamily="34" charset="0"/>
                <a:ea typeface="ヒラギノ角ゴ Pro W3"/>
                <a:cs typeface="ヒラギノ角ゴ Pro W3"/>
                <a:sym typeface="Arial" pitchFamily="34" charset="0"/>
              </a:rPr>
              <a:pPr/>
              <a:t>1</a:t>
            </a:fld>
            <a:endParaRPr lang="en-US" smtClean="0">
              <a:latin typeface="Arial" pitchFamily="34" charset="0"/>
              <a:ea typeface="ヒラギノ角ゴ Pro W3"/>
              <a:cs typeface="ヒラギノ角ゴ Pro W3"/>
              <a:sym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CBCB2694-DC73-45C4-BA32-E6DFB6015208}" type="slidenum">
              <a:rPr lang="en-GB"/>
              <a:pPr>
                <a:defRPr/>
              </a:pPr>
              <a:t>14</a:t>
            </a:fld>
            <a:endParaRPr lang="en-GB"/>
          </a:p>
        </p:txBody>
      </p:sp>
      <p:sp>
        <p:nvSpPr>
          <p:cNvPr id="70659"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70660" name="Text Box 2"/>
          <p:cNvSpPr>
            <a:spLocks noGrp="1" noChangeArrowheads="1"/>
          </p:cNvSpPr>
          <p:nvPr>
            <p:ph type="body"/>
          </p:nvPr>
        </p:nvSpPr>
        <p:spPr>
          <a:xfrm>
            <a:off x="685800" y="4343400"/>
            <a:ext cx="5478463" cy="515938"/>
          </a:xfrm>
          <a:noFill/>
          <a:ln/>
        </p:spPr>
        <p:txBody>
          <a:bodyPr lIns="0" tIns="0" rIns="0" bIns="0">
            <a:spAutoFit/>
          </a:bodyPr>
          <a:lstStyle/>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r>
              <a:rPr lang="en-GB" smtClean="0">
                <a:latin typeface="Arial" pitchFamily="34" charset="0"/>
              </a:rPr>
              <a:t>Creating and adding users to groups in Linux requires root.  Thus, groups, in a sense, are not “dynamic.”  The example on this slide hints at a problem with this permission system: it is difficult to manage by-user access to files.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2BB3DDE2-B065-4928-A056-BE72D24AC85A}" type="slidenum">
              <a:rPr lang="en-GB"/>
              <a:pPr>
                <a:defRPr/>
              </a:pPr>
              <a:t>15</a:t>
            </a:fld>
            <a:endParaRPr lang="en-GB"/>
          </a:p>
        </p:txBody>
      </p:sp>
      <p:sp>
        <p:nvSpPr>
          <p:cNvPr id="71683"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71684"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F93C60EA-1499-499F-8433-E8ACAA874DC3}" type="slidenum">
              <a:rPr lang="en-GB"/>
              <a:pPr>
                <a:defRPr/>
              </a:pPr>
              <a:t>16</a:t>
            </a:fld>
            <a:endParaRPr lang="en-GB"/>
          </a:p>
        </p:txBody>
      </p:sp>
      <p:sp>
        <p:nvSpPr>
          <p:cNvPr id="72707"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72708"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7146D64C-5E49-4C2D-9A05-3B90FCEF3D9A}" type="slidenum">
              <a:rPr lang="en-GB"/>
              <a:pPr>
                <a:defRPr/>
              </a:pPr>
              <a:t>17</a:t>
            </a:fld>
            <a:endParaRPr lang="en-GB"/>
          </a:p>
        </p:txBody>
      </p:sp>
      <p:sp>
        <p:nvSpPr>
          <p:cNvPr id="73731"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73732"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55D91A30-428A-42D7-97FD-44A941EBF4DA}" type="slidenum">
              <a:rPr lang="en-GB"/>
              <a:pPr>
                <a:defRPr/>
              </a:pPr>
              <a:t>18</a:t>
            </a:fld>
            <a:endParaRPr lang="en-GB"/>
          </a:p>
        </p:txBody>
      </p:sp>
      <p:sp>
        <p:nvSpPr>
          <p:cNvPr id="74755"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74756" name="Text Box 2"/>
          <p:cNvSpPr>
            <a:spLocks noGrp="1" noChangeArrowheads="1"/>
          </p:cNvSpPr>
          <p:nvPr>
            <p:ph type="body"/>
          </p:nvPr>
        </p:nvSpPr>
        <p:spPr>
          <a:xfrm>
            <a:off x="685800" y="4343400"/>
            <a:ext cx="5484813" cy="515938"/>
          </a:xfrm>
          <a:noFill/>
          <a:ln/>
        </p:spPr>
        <p:txBody>
          <a:bodyPr lIns="0" tIns="0" rIns="0" bIns="0">
            <a:spAutoFit/>
          </a:bodyPr>
          <a:lstStyle/>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r>
              <a:rPr lang="en-GB" smtClean="0">
                <a:latin typeface="Arial" pitchFamily="34" charset="0"/>
              </a:rPr>
              <a:t>The setgid bit is used by many games.  The executable files are in group games and are setgid.  No users are in group games, but the high-score files are.  Being setgid games allows games to update high scores!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11087A13-C009-44EB-AA1B-58CB755456CA}" type="slidenum">
              <a:rPr lang="en-GB"/>
              <a:pPr>
                <a:defRPr/>
              </a:pPr>
              <a:t>19</a:t>
            </a:fld>
            <a:endParaRPr lang="en-GB"/>
          </a:p>
        </p:txBody>
      </p:sp>
      <p:sp>
        <p:nvSpPr>
          <p:cNvPr id="75779"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75780"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2A3931D7-90F1-40F7-AD08-95393D486718}" type="slidenum">
              <a:rPr lang="en-GB"/>
              <a:pPr>
                <a:defRPr/>
              </a:pPr>
              <a:t>20</a:t>
            </a:fld>
            <a:endParaRPr lang="en-GB"/>
          </a:p>
        </p:txBody>
      </p:sp>
      <p:sp>
        <p:nvSpPr>
          <p:cNvPr id="76803"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76804"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7D45E86B-3F43-4DB4-98CB-ADF5F3103A29}" type="slidenum">
              <a:rPr lang="en-GB"/>
              <a:pPr>
                <a:defRPr/>
              </a:pPr>
              <a:t>21</a:t>
            </a:fld>
            <a:endParaRPr lang="en-GB"/>
          </a:p>
        </p:txBody>
      </p:sp>
      <p:sp>
        <p:nvSpPr>
          <p:cNvPr id="77827"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77828" name="Text Box 2"/>
          <p:cNvSpPr>
            <a:spLocks noGrp="1" noChangeArrowheads="1"/>
          </p:cNvSpPr>
          <p:nvPr>
            <p:ph type="body"/>
          </p:nvPr>
        </p:nvSpPr>
        <p:spPr>
          <a:xfrm>
            <a:off x="685800" y="4343400"/>
            <a:ext cx="5484813" cy="1717675"/>
          </a:xfrm>
          <a:noFill/>
          <a:ln/>
        </p:spPr>
        <p:txBody>
          <a:bodyPr lIns="0" tIns="0" rIns="0" bIns="0">
            <a:spAutoFit/>
          </a:bodyPr>
          <a:lstStyle/>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r>
              <a:rPr lang="en-GB" smtClean="0">
                <a:latin typeface="Arial" pitchFamily="34" charset="0"/>
              </a:rPr>
              <a:t>There can be multiple root accounts, but root is the conventional name. Any account with user ID 0 has root powers. This is like the Windows Administrators group.  As the system administrator, root can change any file’s owner, group, or permissions, or delete the file, regardless of who owns it or its permissions.  This is clearly dangerous, but necessary, and in practice can be secure.  Choosing a good root password is very important, as well as minimizing programs and commands which are run as root.  Finally, root is the entity charged with making sure that permissions allow no other users to disrupt the system (accidentally or intentionally), but there is nobody doing oversight on root.  Thus, it is wise to think twice before doing anything as root, to guard against mistakes.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0A2ED7DA-0A7C-4C02-BC2F-A53A2F5F9F2A}" type="slidenum">
              <a:rPr lang="en-GB"/>
              <a:pPr>
                <a:defRPr/>
              </a:pPr>
              <a:t>22</a:t>
            </a:fld>
            <a:endParaRPr lang="en-GB"/>
          </a:p>
        </p:txBody>
      </p:sp>
      <p:sp>
        <p:nvSpPr>
          <p:cNvPr id="78851"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78852" name="Text Box 2"/>
          <p:cNvSpPr>
            <a:spLocks noGrp="1" noChangeArrowheads="1"/>
          </p:cNvSpPr>
          <p:nvPr>
            <p:ph type="body"/>
          </p:nvPr>
        </p:nvSpPr>
        <p:spPr>
          <a:xfrm>
            <a:off x="685800" y="4343400"/>
            <a:ext cx="5483225" cy="344488"/>
          </a:xfrm>
          <a:noFill/>
          <a:ln/>
        </p:spPr>
        <p:txBody>
          <a:bodyPr lIns="0" tIns="0" rIns="0" bIns="0">
            <a:spAutoFit/>
          </a:bodyPr>
          <a:lstStyle/>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r>
              <a:rPr lang="en-GB" smtClean="0">
                <a:latin typeface="Arial" pitchFamily="34" charset="0"/>
              </a:rPr>
              <a:t>To become root, type su or su - and put in the root password when prompted.  Sudo functions similarly, but only for the duration of one command.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C4B527CE-A259-468D-880F-2C1BC82560E2}" type="slidenum">
              <a:rPr lang="en-GB"/>
              <a:pPr>
                <a:defRPr/>
              </a:pPr>
              <a:t>23</a:t>
            </a:fld>
            <a:endParaRPr lang="en-GB"/>
          </a:p>
        </p:txBody>
      </p:sp>
      <p:sp>
        <p:nvSpPr>
          <p:cNvPr id="79875"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79876"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20381C-6E0B-496E-8981-1400F4CC8BFE}" type="slidenum">
              <a:rPr lang="it-IT"/>
              <a:pPr>
                <a:defRPr/>
              </a:pPr>
              <a:t>3</a:t>
            </a:fld>
            <a:endParaRPr lang="it-IT"/>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it-IT" smtClean="0">
                <a:latin typeface="Arial" pitchFamily="34" charset="0"/>
              </a:rPr>
              <a:t>Ripasso DAC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343AFAEA-8112-47ED-868C-669C3C56C465}" type="slidenum">
              <a:rPr lang="en-GB"/>
              <a:pPr>
                <a:defRPr/>
              </a:pPr>
              <a:t>24</a:t>
            </a:fld>
            <a:endParaRPr lang="en-GB"/>
          </a:p>
        </p:txBody>
      </p:sp>
      <p:sp>
        <p:nvSpPr>
          <p:cNvPr id="80899"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80900"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F097A3B5-0CC3-40CF-B61F-535D755659DF}" type="slidenum">
              <a:rPr lang="en-GB"/>
              <a:pPr>
                <a:defRPr/>
              </a:pPr>
              <a:t>25</a:t>
            </a:fld>
            <a:endParaRPr lang="en-GB"/>
          </a:p>
        </p:txBody>
      </p:sp>
      <p:sp>
        <p:nvSpPr>
          <p:cNvPr id="81923"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81924"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2014C7E9-C21D-4C11-A85F-02D2ABF1FE98}" type="slidenum">
              <a:rPr lang="en-GB"/>
              <a:pPr>
                <a:defRPr/>
              </a:pPr>
              <a:t>26</a:t>
            </a:fld>
            <a:endParaRPr lang="en-GB"/>
          </a:p>
        </p:txBody>
      </p:sp>
      <p:sp>
        <p:nvSpPr>
          <p:cNvPr id="82947"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82948"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1E5D0FD7-97D6-4E22-80B3-F34C5EE14D96}" type="slidenum">
              <a:rPr lang="en-GB"/>
              <a:pPr>
                <a:defRPr/>
              </a:pPr>
              <a:t>27</a:t>
            </a:fld>
            <a:endParaRPr lang="en-GB"/>
          </a:p>
        </p:txBody>
      </p:sp>
      <p:sp>
        <p:nvSpPr>
          <p:cNvPr id="83971"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AA3EEC78-8CA0-4EAE-9B68-8A851B5BB344}"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27</a:t>
            </a:fld>
            <a:endParaRPr lang="en-GB" sz="1200"/>
          </a:p>
        </p:txBody>
      </p:sp>
      <p:sp>
        <p:nvSpPr>
          <p:cNvPr id="83972"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3973"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3974"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3975"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83976" name="Text Box 6"/>
          <p:cNvSpPr>
            <a:spLocks noGrp="1" noChangeArrowheads="1"/>
          </p:cNvSpPr>
          <p:nvPr>
            <p:ph type="body"/>
          </p:nvPr>
        </p:nvSpPr>
        <p:spPr>
          <a:xfrm>
            <a:off x="685800" y="4343400"/>
            <a:ext cx="5484813" cy="858838"/>
          </a:xfrm>
          <a:noFill/>
          <a:ln/>
        </p:spPr>
        <p:txBody>
          <a:bodyPr lIns="0" tIns="0" rIns="0" bIns="0">
            <a:spAutoFit/>
          </a:bodyPr>
          <a:lstStyle/>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r>
              <a:rPr lang="en-GB" smtClean="0">
                <a:latin typeface="Arial" pitchFamily="34" charset="0"/>
              </a:rPr>
              <a:t>Unix permissions are not perfect.  There is, for instance, no way to have specific permissions for two or three users, groups, etc.  There is also limited ability to set permissions on newly created files, and non-root users cannot create groups and may only use the groups provided by root.  At some risk of giving away the next slide, an optional solution is provided in POSIX ACLs.</a:t>
            </a:r>
          </a:p>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mtClean="0">
              <a:latin typeface="Arial" pitchFamily="34" charset="0"/>
            </a:endParaRPr>
          </a:p>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r>
              <a:rPr lang="en-GB" smtClean="0">
                <a:latin typeface="Arial" pitchFamily="34" charset="0"/>
              </a:rPr>
              <a:t>Linux supports Access Control Lists (ACLs) specified by a POSIX draft standard, which works with Linux filesystems such as Ext2, Ext3, XFS, JFS, and ReiserFS.  ACLs build on top of traditional Unix permissions, which still work, but allow for finer-grained access control.  Several users and groups can be named in ACLs, each with different permissions.  POSIX ACLs also permits a default ACLs for new files within directories.</a:t>
            </a:r>
          </a:p>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417F4CB6-2BE9-4CB7-9BF4-BE18353DE82A}" type="slidenum">
              <a:rPr lang="en-GB"/>
              <a:pPr>
                <a:defRPr/>
              </a:pPr>
              <a:t>28</a:t>
            </a:fld>
            <a:endParaRPr lang="en-GB"/>
          </a:p>
        </p:txBody>
      </p:sp>
      <p:sp>
        <p:nvSpPr>
          <p:cNvPr id="84995"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E52FB77E-628E-4F4B-9D93-B4D4DF525502}"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28</a:t>
            </a:fld>
            <a:endParaRPr lang="en-GB" sz="1200"/>
          </a:p>
        </p:txBody>
      </p:sp>
      <p:sp>
        <p:nvSpPr>
          <p:cNvPr id="84996"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4997"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4998"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4999"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85000"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9F90A6AB-DE30-42D9-86D5-2AAB07F241CD}" type="slidenum">
              <a:rPr lang="en-GB"/>
              <a:pPr>
                <a:defRPr/>
              </a:pPr>
              <a:t>29</a:t>
            </a:fld>
            <a:endParaRPr lang="en-GB"/>
          </a:p>
        </p:txBody>
      </p:sp>
      <p:sp>
        <p:nvSpPr>
          <p:cNvPr id="86019"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31FE64E3-91DB-4321-959B-5B0F2A0B3A21}"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29</a:t>
            </a:fld>
            <a:endParaRPr lang="en-GB" sz="1200"/>
          </a:p>
        </p:txBody>
      </p:sp>
      <p:sp>
        <p:nvSpPr>
          <p:cNvPr id="86020"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6021"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6022"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6023"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86024"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774484C1-74FE-448A-9FCF-E77320ABB089}" type="slidenum">
              <a:rPr lang="en-GB"/>
              <a:pPr>
                <a:defRPr/>
              </a:pPr>
              <a:t>30</a:t>
            </a:fld>
            <a:endParaRPr lang="en-GB"/>
          </a:p>
        </p:txBody>
      </p:sp>
      <p:sp>
        <p:nvSpPr>
          <p:cNvPr id="87043"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6B3E4E85-EB14-4911-8C29-6052CCB979AC}"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30</a:t>
            </a:fld>
            <a:endParaRPr lang="en-GB" sz="1200"/>
          </a:p>
        </p:txBody>
      </p:sp>
      <p:sp>
        <p:nvSpPr>
          <p:cNvPr id="87044"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7045"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7046"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7047"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87048" name="Text Box 6"/>
          <p:cNvSpPr>
            <a:spLocks noGrp="1" noChangeArrowheads="1"/>
          </p:cNvSpPr>
          <p:nvPr>
            <p:ph type="body"/>
          </p:nvPr>
        </p:nvSpPr>
        <p:spPr>
          <a:xfrm>
            <a:off x="685800" y="4343400"/>
            <a:ext cx="5483225" cy="515938"/>
          </a:xfrm>
          <a:noFill/>
          <a:ln/>
        </p:spPr>
        <p:txBody>
          <a:bodyPr lIns="0" tIns="0" rIns="0" bIns="0">
            <a:spAutoFit/>
          </a:bodyPr>
          <a:lstStyle/>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r>
              <a:rPr lang="en-GB" smtClean="0">
                <a:latin typeface="Arial" pitchFamily="34" charset="0"/>
              </a:rPr>
              <a:t>Note that in the first example, the setfacl command changed the permissions just like chmod would.  In the second, chmod's permissions change is reflected in the getfacl output.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B49713B4-838D-4CBF-91A4-ECF545BFAC0E}" type="slidenum">
              <a:rPr lang="en-GB"/>
              <a:pPr>
                <a:defRPr/>
              </a:pPr>
              <a:t>31</a:t>
            </a:fld>
            <a:endParaRPr lang="en-GB"/>
          </a:p>
        </p:txBody>
      </p:sp>
      <p:sp>
        <p:nvSpPr>
          <p:cNvPr id="88067"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B80D276C-CBD5-4F62-81A6-FF712B96E798}"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31</a:t>
            </a:fld>
            <a:endParaRPr lang="en-GB" sz="1200"/>
          </a:p>
        </p:txBody>
      </p:sp>
      <p:sp>
        <p:nvSpPr>
          <p:cNvPr id="88068"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8069"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8070"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8071"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88072"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FDAE38E3-EFDF-4EB2-89C3-7753C6BFE495}" type="slidenum">
              <a:rPr lang="en-GB"/>
              <a:pPr>
                <a:defRPr/>
              </a:pPr>
              <a:t>32</a:t>
            </a:fld>
            <a:endParaRPr lang="en-GB"/>
          </a:p>
        </p:txBody>
      </p:sp>
      <p:sp>
        <p:nvSpPr>
          <p:cNvPr id="89091"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2DCEEE59-CFDB-4F7F-AA49-BB76C719ED15}"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32</a:t>
            </a:fld>
            <a:endParaRPr lang="en-GB" sz="1200"/>
          </a:p>
        </p:txBody>
      </p:sp>
      <p:sp>
        <p:nvSpPr>
          <p:cNvPr id="89092"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9093"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9094"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89095"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89096"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81AB9951-756A-45F4-BAF9-11ACAAB023C1}" type="slidenum">
              <a:rPr lang="en-GB"/>
              <a:pPr>
                <a:defRPr/>
              </a:pPr>
              <a:t>33</a:t>
            </a:fld>
            <a:endParaRPr lang="en-GB"/>
          </a:p>
        </p:txBody>
      </p:sp>
      <p:sp>
        <p:nvSpPr>
          <p:cNvPr id="90115"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36D301AD-39A2-46E1-964A-BDBBFBC3F21D}"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33</a:t>
            </a:fld>
            <a:endParaRPr lang="en-GB" sz="1200"/>
          </a:p>
        </p:txBody>
      </p:sp>
      <p:sp>
        <p:nvSpPr>
          <p:cNvPr id="90116"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0117"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0118"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0119"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90120"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9B410F-3E14-4112-A935-D98A49059533}" type="slidenum">
              <a:rPr lang="it-IT"/>
              <a:pPr>
                <a:defRPr/>
              </a:pPr>
              <a:t>4</a:t>
            </a:fld>
            <a:endParaRPr lang="it-IT"/>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it-IT" smtClean="0">
                <a:latin typeface="Arial" pitchFamily="34" charset="0"/>
              </a:rPr>
              <a:t>Default sicuro</a:t>
            </a:r>
          </a:p>
          <a:p>
            <a:endParaRPr lang="it-IT"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70770BD0-4D42-4A8C-9033-7E2A65D586A4}" type="slidenum">
              <a:rPr lang="en-GB"/>
              <a:pPr>
                <a:defRPr/>
              </a:pPr>
              <a:t>34</a:t>
            </a:fld>
            <a:endParaRPr lang="en-GB"/>
          </a:p>
        </p:txBody>
      </p:sp>
      <p:sp>
        <p:nvSpPr>
          <p:cNvPr id="91139"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6806BA88-D2FC-4115-A1F6-6271AECE04BD}"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34</a:t>
            </a:fld>
            <a:endParaRPr lang="en-GB" sz="1200"/>
          </a:p>
        </p:txBody>
      </p:sp>
      <p:sp>
        <p:nvSpPr>
          <p:cNvPr id="91140"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1141"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1142"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1143"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91144"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3638C5AA-3A15-43FB-ACDD-CE0CAF49BF6F}" type="slidenum">
              <a:rPr lang="en-GB"/>
              <a:pPr>
                <a:defRPr/>
              </a:pPr>
              <a:t>35</a:t>
            </a:fld>
            <a:endParaRPr lang="en-GB"/>
          </a:p>
        </p:txBody>
      </p:sp>
      <p:sp>
        <p:nvSpPr>
          <p:cNvPr id="92163"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8AE06E85-0E91-4139-875C-10677383F0CA}"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35</a:t>
            </a:fld>
            <a:endParaRPr lang="en-GB" sz="1200"/>
          </a:p>
        </p:txBody>
      </p:sp>
      <p:sp>
        <p:nvSpPr>
          <p:cNvPr id="92164"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2165"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2166"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2167"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92168"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22B5152C-F4FE-414E-B8C8-8B9B30A06F72}" type="slidenum">
              <a:rPr lang="en-GB"/>
              <a:pPr>
                <a:defRPr/>
              </a:pPr>
              <a:t>36</a:t>
            </a:fld>
            <a:endParaRPr lang="en-GB"/>
          </a:p>
        </p:txBody>
      </p:sp>
      <p:sp>
        <p:nvSpPr>
          <p:cNvPr id="93187"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6F0CE975-590F-4138-9159-3AB994DBB6E9}"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36</a:t>
            </a:fld>
            <a:endParaRPr lang="en-GB" sz="1200"/>
          </a:p>
        </p:txBody>
      </p:sp>
      <p:sp>
        <p:nvSpPr>
          <p:cNvPr id="93188"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3189"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3190"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3191"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93192"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19E8EFC7-A9E7-4211-8538-587C8C1DBFB3}" type="slidenum">
              <a:rPr lang="en-GB"/>
              <a:pPr>
                <a:defRPr/>
              </a:pPr>
              <a:t>37</a:t>
            </a:fld>
            <a:endParaRPr lang="en-GB"/>
          </a:p>
        </p:txBody>
      </p:sp>
      <p:sp>
        <p:nvSpPr>
          <p:cNvPr id="94211"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F12FB929-EF1D-43ED-8879-E6ACA6F1A2CE}"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37</a:t>
            </a:fld>
            <a:endParaRPr lang="en-GB" sz="1200"/>
          </a:p>
        </p:txBody>
      </p:sp>
      <p:sp>
        <p:nvSpPr>
          <p:cNvPr id="94212"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4213"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4214"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4215"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94216"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5EBDDAEC-C4DD-46B7-AFC7-236CD7700800}" type="slidenum">
              <a:rPr lang="en-GB"/>
              <a:pPr>
                <a:defRPr/>
              </a:pPr>
              <a:t>38</a:t>
            </a:fld>
            <a:endParaRPr lang="en-GB"/>
          </a:p>
        </p:txBody>
      </p:sp>
      <p:sp>
        <p:nvSpPr>
          <p:cNvPr id="95235"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0CB2DCFC-4571-4798-8596-B3C1F8F43209}"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38</a:t>
            </a:fld>
            <a:endParaRPr lang="en-GB" sz="1200"/>
          </a:p>
        </p:txBody>
      </p:sp>
      <p:sp>
        <p:nvSpPr>
          <p:cNvPr id="95236"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5237"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5238"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95239"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95240"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2493CF-70F5-4DA6-A84F-E327EFFF7918}" type="slidenum">
              <a:rPr lang="it-IT"/>
              <a:pPr>
                <a:defRPr/>
              </a:pPr>
              <a:t>39</a:t>
            </a:fld>
            <a:endParaRPr lang="it-IT"/>
          </a:p>
        </p:txBody>
      </p:sp>
      <p:sp>
        <p:nvSpPr>
          <p:cNvPr id="96259" name="Rectangle 2"/>
          <p:cNvSpPr>
            <a:spLocks noGrp="1" noRot="1" noChangeAspect="1" noChangeArrowheads="1" noTextEdit="1"/>
          </p:cNvSpPr>
          <p:nvPr>
            <p:ph type="sldImg"/>
          </p:nvPr>
        </p:nvSpPr>
        <p:spPr>
          <a:xfrm>
            <a:off x="1154113" y="682625"/>
            <a:ext cx="4556125" cy="3416300"/>
          </a:xfrm>
          <a:ln/>
        </p:spPr>
      </p:sp>
      <p:sp>
        <p:nvSpPr>
          <p:cNvPr id="96260" name="Rectangle 3"/>
          <p:cNvSpPr>
            <a:spLocks noGrp="1" noChangeArrowheads="1"/>
          </p:cNvSpPr>
          <p:nvPr>
            <p:ph type="body" idx="1"/>
          </p:nvPr>
        </p:nvSpPr>
        <p:spPr>
          <a:xfrm>
            <a:off x="914400" y="4325938"/>
            <a:ext cx="5029200" cy="4098925"/>
          </a:xfrm>
          <a:noFill/>
          <a:ln/>
        </p:spPr>
        <p:txBody>
          <a:bodyPr lIns="84553" tIns="42275" rIns="84553" bIns="42275"/>
          <a:lstStyle/>
          <a:p>
            <a:endParaRPr lang="it-IT"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egnaposto immagine diapositiva 1"/>
          <p:cNvSpPr>
            <a:spLocks noGrp="1" noRot="1" noChangeAspect="1" noTextEdit="1"/>
          </p:cNvSpPr>
          <p:nvPr>
            <p:ph type="sldImg"/>
          </p:nvPr>
        </p:nvSpPr>
        <p:spPr>
          <a:ln/>
        </p:spPr>
      </p:sp>
      <p:sp>
        <p:nvSpPr>
          <p:cNvPr id="97283" name="Segnaposto note 2"/>
          <p:cNvSpPr>
            <a:spLocks noGrp="1"/>
          </p:cNvSpPr>
          <p:nvPr>
            <p:ph type="body" idx="1"/>
          </p:nvPr>
        </p:nvSpPr>
        <p:spPr>
          <a:noFill/>
          <a:ln/>
        </p:spPr>
        <p:txBody>
          <a:bodyPr/>
          <a:lstStyle/>
          <a:p>
            <a:endParaRPr lang="it-IT"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8C828585-5FCF-4876-ABC4-A76CBB0C2036}" type="slidenum">
              <a:rPr lang="it-IT" smtClean="0"/>
              <a:pPr>
                <a:defRPr/>
              </a:pPr>
              <a:t>42</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egnaposto immagine diapositiva 1"/>
          <p:cNvSpPr>
            <a:spLocks noGrp="1" noRot="1" noChangeAspect="1" noTextEdit="1"/>
          </p:cNvSpPr>
          <p:nvPr>
            <p:ph type="sldImg"/>
          </p:nvPr>
        </p:nvSpPr>
        <p:spPr>
          <a:ln/>
        </p:spPr>
      </p:sp>
      <p:sp>
        <p:nvSpPr>
          <p:cNvPr id="98307" name="Segnaposto note 2"/>
          <p:cNvSpPr>
            <a:spLocks noGrp="1"/>
          </p:cNvSpPr>
          <p:nvPr>
            <p:ph type="body" idx="1"/>
          </p:nvPr>
        </p:nvSpPr>
        <p:spPr>
          <a:noFill/>
          <a:ln/>
        </p:spPr>
        <p:txBody>
          <a:bodyPr/>
          <a:lstStyle/>
          <a:p>
            <a:endParaRPr lang="it-IT"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0F5A2DF5-1E7E-4331-A208-71F20967549F}" type="slidenum">
              <a:rPr lang="it-IT" smtClean="0"/>
              <a:pPr>
                <a:defRPr/>
              </a:pPr>
              <a:t>43</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C5DE4C-299D-484E-8A76-60AAD9BE06FA}" type="slidenum">
              <a:rPr lang="it-IT"/>
              <a:pPr>
                <a:defRPr/>
              </a:pPr>
              <a:t>45</a:t>
            </a:fld>
            <a:endParaRPr lang="it-IT"/>
          </a:p>
        </p:txBody>
      </p:sp>
      <p:sp>
        <p:nvSpPr>
          <p:cNvPr id="99331" name="Rectangle 2"/>
          <p:cNvSpPr>
            <a:spLocks noGrp="1" noRot="1" noChangeAspect="1" noChangeArrowheads="1" noTextEdit="1"/>
          </p:cNvSpPr>
          <p:nvPr>
            <p:ph type="sldImg"/>
          </p:nvPr>
        </p:nvSpPr>
        <p:spPr>
          <a:xfrm>
            <a:off x="1154113" y="682625"/>
            <a:ext cx="4556125" cy="3416300"/>
          </a:xfrm>
          <a:ln/>
        </p:spPr>
      </p:sp>
      <p:sp>
        <p:nvSpPr>
          <p:cNvPr id="99332" name="Rectangle 3"/>
          <p:cNvSpPr>
            <a:spLocks noGrp="1" noChangeArrowheads="1"/>
          </p:cNvSpPr>
          <p:nvPr>
            <p:ph type="body" idx="1"/>
          </p:nvPr>
        </p:nvSpPr>
        <p:spPr>
          <a:xfrm>
            <a:off x="914400" y="4325938"/>
            <a:ext cx="5029200" cy="4098925"/>
          </a:xfrm>
          <a:noFill/>
          <a:ln/>
        </p:spPr>
        <p:txBody>
          <a:bodyPr lIns="86657" tIns="43327" rIns="86657" bIns="43327"/>
          <a:lstStyle/>
          <a:p>
            <a:endParaRPr lang="it-IT"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egnaposto immagine diapositiva 1"/>
          <p:cNvSpPr>
            <a:spLocks noGrp="1" noRot="1" noChangeAspect="1" noTextEdit="1"/>
          </p:cNvSpPr>
          <p:nvPr>
            <p:ph type="sldImg"/>
          </p:nvPr>
        </p:nvSpPr>
        <p:spPr>
          <a:ln/>
        </p:spPr>
      </p:sp>
      <p:sp>
        <p:nvSpPr>
          <p:cNvPr id="100355" name="Segnaposto note 2"/>
          <p:cNvSpPr>
            <a:spLocks noGrp="1"/>
          </p:cNvSpPr>
          <p:nvPr>
            <p:ph type="body" idx="1"/>
          </p:nvPr>
        </p:nvSpPr>
        <p:spPr>
          <a:noFill/>
          <a:ln/>
        </p:spPr>
        <p:txBody>
          <a:bodyPr/>
          <a:lstStyle/>
          <a:p>
            <a:pPr eaLnBrk="1" hangingPunct="1"/>
            <a:r>
              <a:rPr lang="it-IT" smtClean="0">
                <a:latin typeface="Arial" pitchFamily="34" charset="0"/>
              </a:rPr>
              <a:t>Qui devo cambiare le immagini dalla versione in inglese di windows</a:t>
            </a:r>
          </a:p>
        </p:txBody>
      </p:sp>
      <p:sp>
        <p:nvSpPr>
          <p:cNvPr id="29700" name="Segnaposto numero diapositiva 3"/>
          <p:cNvSpPr>
            <a:spLocks noGrp="1"/>
          </p:cNvSpPr>
          <p:nvPr>
            <p:ph type="sldNum" sz="quarter" idx="5"/>
          </p:nvPr>
        </p:nvSpPr>
        <p:spPr/>
        <p:txBody>
          <a:bodyPr/>
          <a:lstStyle/>
          <a:p>
            <a:pPr>
              <a:defRPr/>
            </a:pPr>
            <a:fld id="{1CAC6238-286C-4BBB-8682-0838C33C974D}" type="slidenum">
              <a:rPr lang="it-IT" smtClean="0"/>
              <a:pPr>
                <a:defRPr/>
              </a:pPr>
              <a:t>48</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it-IT"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922E561-433E-4C97-9066-55503295A415}" type="slidenum">
              <a:rPr lang="en-US" smtClean="0"/>
              <a:pPr>
                <a:defRPr/>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egnaposto immagine diapositiva 1"/>
          <p:cNvSpPr>
            <a:spLocks noGrp="1" noRot="1" noChangeAspect="1" noTextEdit="1"/>
          </p:cNvSpPr>
          <p:nvPr>
            <p:ph type="sldImg"/>
          </p:nvPr>
        </p:nvSpPr>
        <p:spPr>
          <a:ln/>
        </p:spPr>
      </p:sp>
      <p:sp>
        <p:nvSpPr>
          <p:cNvPr id="101379" name="Segnaposto note 2"/>
          <p:cNvSpPr>
            <a:spLocks noGrp="1"/>
          </p:cNvSpPr>
          <p:nvPr>
            <p:ph type="body" idx="1"/>
          </p:nvPr>
        </p:nvSpPr>
        <p:spPr>
          <a:noFill/>
          <a:ln/>
        </p:spPr>
        <p:txBody>
          <a:bodyPr/>
          <a:lstStyle/>
          <a:p>
            <a:endParaRPr lang="it-IT"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01B1CD24-7DAD-4206-AFB1-A215152E97F6}" type="slidenum">
              <a:rPr lang="it-IT" smtClean="0"/>
              <a:pPr>
                <a:defRPr/>
              </a:pPr>
              <a:t>53</a:t>
            </a:fld>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3"/>
          <p:cNvSpPr>
            <a:spLocks noGrp="1" noChangeArrowheads="1"/>
          </p:cNvSpPr>
          <p:nvPr>
            <p:ph type="sldNum" sz="quarter" idx="5"/>
          </p:nvPr>
        </p:nvSpPr>
        <p:spPr/>
        <p:txBody>
          <a:bodyPr/>
          <a:lstStyle/>
          <a:p>
            <a:pPr>
              <a:defRPr/>
            </a:pPr>
            <a:fld id="{7D79CFA5-0F66-4E82-9BEA-197FA32BE7BE}" type="slidenum">
              <a:rPr lang="en-GB"/>
              <a:pPr>
                <a:defRPr/>
              </a:pPr>
              <a:t>55</a:t>
            </a:fld>
            <a:endParaRPr lang="en-GB"/>
          </a:p>
        </p:txBody>
      </p:sp>
      <p:sp>
        <p:nvSpPr>
          <p:cNvPr id="102403" name="Text Box 1"/>
          <p:cNvSpPr txBox="1">
            <a:spLocks noChangeArrowheads="1"/>
          </p:cNvSpPr>
          <p:nvPr/>
        </p:nvSpPr>
        <p:spPr bwMode="auto">
          <a:xfrm>
            <a:off x="3884613" y="8870950"/>
            <a:ext cx="2971800" cy="277813"/>
          </a:xfrm>
          <a:prstGeom prst="rect">
            <a:avLst/>
          </a:prstGeom>
          <a:noFill/>
          <a:ln w="9525">
            <a:noFill/>
            <a:round/>
            <a:headEnd/>
            <a:tailEnd/>
          </a:ln>
        </p:spPr>
        <p:txBody>
          <a:bodyPr lIns="91366" tIns="45683" rIns="91366" bIns="45683" anchor="b">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fld id="{378B9323-23D9-4D63-995C-B29DEE750BB7}" type="slidenum">
              <a:rPr lang="en-GB" sz="1200"/>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t>55</a:t>
            </a:fld>
            <a:endParaRPr lang="en-GB" sz="1200"/>
          </a:p>
        </p:txBody>
      </p:sp>
      <p:sp>
        <p:nvSpPr>
          <p:cNvPr id="102404" name="Text Box 2"/>
          <p:cNvSpPr txBox="1">
            <a:spLocks noChangeArrowheads="1"/>
          </p:cNvSpPr>
          <p:nvPr/>
        </p:nvSpPr>
        <p:spPr bwMode="auto">
          <a:xfrm>
            <a:off x="0" y="8870950"/>
            <a:ext cx="2971800" cy="277813"/>
          </a:xfrm>
          <a:prstGeom prst="rect">
            <a:avLst/>
          </a:prstGeom>
          <a:noFill/>
          <a:ln w="9525">
            <a:noFill/>
            <a:round/>
            <a:headEnd/>
            <a:tailEnd/>
          </a:ln>
        </p:spPr>
        <p:txBody>
          <a:bodyPr lIns="91366" tIns="45683" rIns="91366" bIns="45683" anchor="b">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102405" name="Text Box 3"/>
          <p:cNvSpPr txBox="1">
            <a:spLocks noChangeArrowheads="1"/>
          </p:cNvSpPr>
          <p:nvPr/>
        </p:nvSpPr>
        <p:spPr bwMode="auto">
          <a:xfrm>
            <a:off x="0" y="0"/>
            <a:ext cx="2971800" cy="276225"/>
          </a:xfrm>
          <a:prstGeom prst="rect">
            <a:avLst/>
          </a:prstGeom>
          <a:noFill/>
          <a:ln w="9525">
            <a:noFill/>
            <a:round/>
            <a:headEnd/>
            <a:tailEnd/>
          </a:ln>
        </p:spPr>
        <p:txBody>
          <a:bodyPr lIns="91366" tIns="45683" rIns="91366" bIns="45683">
            <a:spAutoFit/>
          </a:bodyPr>
          <a:lstStyle/>
          <a:p>
            <a:pP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102406" name="Text Box 4"/>
          <p:cNvSpPr txBox="1">
            <a:spLocks noChangeArrowheads="1"/>
          </p:cNvSpPr>
          <p:nvPr/>
        </p:nvSpPr>
        <p:spPr bwMode="auto">
          <a:xfrm>
            <a:off x="3884613" y="0"/>
            <a:ext cx="2971800" cy="276225"/>
          </a:xfrm>
          <a:prstGeom prst="rect">
            <a:avLst/>
          </a:prstGeom>
          <a:noFill/>
          <a:ln w="9525">
            <a:noFill/>
            <a:round/>
            <a:headEnd/>
            <a:tailEnd/>
          </a:ln>
        </p:spPr>
        <p:txBody>
          <a:bodyPr lIns="91366" tIns="45683" rIns="91366" bIns="45683">
            <a:spAutoFit/>
          </a:bodyPr>
          <a:lstStyle/>
          <a:p>
            <a:pPr algn="r">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endParaRPr lang="en-GB" sz="1200"/>
          </a:p>
        </p:txBody>
      </p:sp>
      <p:sp>
        <p:nvSpPr>
          <p:cNvPr id="102407" name="Text Box 5"/>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102408" name="Rectangle 6"/>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C60492C1-86AE-47AD-BAFD-FE7BF6BEC2BD}" type="slidenum">
              <a:rPr lang="en-GB"/>
              <a:pPr>
                <a:defRPr/>
              </a:pPr>
              <a:t>8</a:t>
            </a:fld>
            <a:endParaRPr lang="en-GB"/>
          </a:p>
        </p:txBody>
      </p:sp>
      <p:sp>
        <p:nvSpPr>
          <p:cNvPr id="65539"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65540" name="Text Box 2"/>
          <p:cNvSpPr>
            <a:spLocks noGrp="1" noChangeArrowheads="1"/>
          </p:cNvSpPr>
          <p:nvPr>
            <p:ph type="body"/>
          </p:nvPr>
        </p:nvSpPr>
        <p:spPr>
          <a:xfrm>
            <a:off x="685800" y="4343400"/>
            <a:ext cx="5484813" cy="515938"/>
          </a:xfrm>
          <a:noFill/>
          <a:ln/>
        </p:spPr>
        <p:txBody>
          <a:bodyPr lIns="0" tIns="0" rIns="0" bIns="0">
            <a:spAutoFit/>
          </a:bodyPr>
          <a:lstStyle/>
          <a:p>
            <a:pPr>
              <a:lnSpc>
                <a:spcPct val="93000"/>
              </a:lnSpc>
              <a:spcBef>
                <a:spcPts val="438"/>
              </a:spcBef>
              <a:tabLst>
                <a:tab pos="0" algn="l"/>
                <a:tab pos="449263" algn="l"/>
                <a:tab pos="898525" algn="l"/>
                <a:tab pos="1347788" algn="l"/>
                <a:tab pos="1798638" algn="l"/>
                <a:tab pos="2247900" algn="l"/>
                <a:tab pos="2697163" algn="l"/>
                <a:tab pos="3148013" algn="l"/>
                <a:tab pos="3597275" algn="l"/>
                <a:tab pos="4046538" algn="l"/>
                <a:tab pos="4497388" algn="l"/>
                <a:tab pos="4946650" algn="l"/>
                <a:tab pos="5395913" algn="l"/>
                <a:tab pos="5845175" algn="l"/>
                <a:tab pos="6296025" algn="l"/>
                <a:tab pos="6745288" algn="l"/>
                <a:tab pos="7194550" algn="l"/>
                <a:tab pos="7645400" algn="l"/>
                <a:tab pos="8094663" algn="l"/>
                <a:tab pos="8543925" algn="l"/>
                <a:tab pos="8994775" algn="l"/>
              </a:tabLst>
            </a:pPr>
            <a:r>
              <a:rPr lang="en-GB" smtClean="0">
                <a:latin typeface="Arial" pitchFamily="34" charset="0"/>
              </a:rPr>
              <a:t>Because of the way devices and mounted file systems are represented in Linux as part of the file system, they are also covered by the same access control scheme as normal files.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C7F34D25-D894-4C92-B2DB-016526C9A963}" type="slidenum">
              <a:rPr lang="en-GB"/>
              <a:pPr>
                <a:defRPr/>
              </a:pPr>
              <a:t>10</a:t>
            </a:fld>
            <a:endParaRPr lang="en-GB"/>
          </a:p>
        </p:txBody>
      </p:sp>
      <p:sp>
        <p:nvSpPr>
          <p:cNvPr id="66563" name="Text Box 1"/>
          <p:cNvSpPr txBox="1">
            <a:spLocks noChangeArrowheads="1"/>
          </p:cNvSpPr>
          <p:nvPr/>
        </p:nvSpPr>
        <p:spPr bwMode="auto">
          <a:xfrm>
            <a:off x="1157288" y="685800"/>
            <a:ext cx="4543425" cy="3429000"/>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66564"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12EFCF7E-1D0D-4CDA-8A71-2EEE490B45A1}" type="slidenum">
              <a:rPr lang="en-GB"/>
              <a:pPr>
                <a:defRPr/>
              </a:pPr>
              <a:t>11</a:t>
            </a:fld>
            <a:endParaRPr lang="en-GB"/>
          </a:p>
        </p:txBody>
      </p:sp>
      <p:sp>
        <p:nvSpPr>
          <p:cNvPr id="67587"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67588"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9BBF1216-4EF5-4673-B18B-7E7E8DC62810}" type="slidenum">
              <a:rPr lang="en-GB"/>
              <a:pPr>
                <a:defRPr/>
              </a:pPr>
              <a:t>12</a:t>
            </a:fld>
            <a:endParaRPr lang="en-GB"/>
          </a:p>
        </p:txBody>
      </p:sp>
      <p:sp>
        <p:nvSpPr>
          <p:cNvPr id="68611"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68612"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p:txBody>
          <a:bodyPr/>
          <a:lstStyle/>
          <a:p>
            <a:pPr>
              <a:defRPr/>
            </a:pPr>
            <a:fld id="{49027255-9F6C-4176-9491-C1C162454868}" type="slidenum">
              <a:rPr lang="en-GB"/>
              <a:pPr>
                <a:defRPr/>
              </a:pPr>
              <a:t>13</a:t>
            </a:fld>
            <a:endParaRPr lang="en-GB"/>
          </a:p>
        </p:txBody>
      </p:sp>
      <p:sp>
        <p:nvSpPr>
          <p:cNvPr id="69635" name="Text Box 1"/>
          <p:cNvSpPr txBox="1">
            <a:spLocks noChangeArrowheads="1"/>
          </p:cNvSpPr>
          <p:nvPr/>
        </p:nvSpPr>
        <p:spPr bwMode="auto">
          <a:xfrm>
            <a:off x="1157288" y="685800"/>
            <a:ext cx="4543425" cy="3430588"/>
          </a:xfrm>
          <a:prstGeom prst="rect">
            <a:avLst/>
          </a:prstGeom>
          <a:solidFill>
            <a:srgbClr val="FFFFFF"/>
          </a:solidFill>
          <a:ln w="9360">
            <a:solidFill>
              <a:srgbClr val="000000"/>
            </a:solidFill>
            <a:miter lim="800000"/>
            <a:headEnd/>
            <a:tailEnd/>
          </a:ln>
        </p:spPr>
        <p:txBody>
          <a:bodyPr wrap="none" lIns="89950" tIns="44975" rIns="89950" bIns="44975" anchor="ctr"/>
          <a:lstStyle/>
          <a:p>
            <a:pPr>
              <a:lnSpc>
                <a:spcPct val="93000"/>
              </a:lnSpc>
            </a:pPr>
            <a:endParaRPr lang="it-IT"/>
          </a:p>
        </p:txBody>
      </p:sp>
      <p:sp>
        <p:nvSpPr>
          <p:cNvPr id="69636" name="Rectangle 2"/>
          <p:cNvSpPr>
            <a:spLocks noGrp="1" noChangeArrowheads="1"/>
          </p:cNvSpPr>
          <p:nvPr>
            <p:ph type="body"/>
          </p:nvPr>
        </p:nvSpPr>
        <p:spPr>
          <a:xfrm>
            <a:off x="685800" y="4343400"/>
            <a:ext cx="5476875" cy="4108450"/>
          </a:xfrm>
          <a:noFill/>
          <a:ln/>
        </p:spPr>
        <p:txBody>
          <a:bodyPr wrap="none" anchor="ctr"/>
          <a:lstStyle/>
          <a:p>
            <a:endParaRPr lang="it-IT"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7C2D72-6B70-42BD-A61D-3203C727D8FA}" type="datetime1">
              <a:rPr lang="en-US" smtClean="0"/>
              <a:t>12/7/2010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File Permissions</a:t>
            </a:r>
          </a:p>
        </p:txBody>
      </p:sp>
      <p:sp>
        <p:nvSpPr>
          <p:cNvPr id="6" name="Slide Number Placeholder 5"/>
          <p:cNvSpPr>
            <a:spLocks noGrp="1"/>
          </p:cNvSpPr>
          <p:nvPr>
            <p:ph type="sldNum" sz="quarter" idx="12"/>
          </p:nvPr>
        </p:nvSpPr>
        <p:spPr/>
        <p:txBody>
          <a:bodyPr/>
          <a:lstStyle>
            <a:lvl1pPr>
              <a:defRPr/>
            </a:lvl1pPr>
          </a:lstStyle>
          <a:p>
            <a:pPr>
              <a:defRPr/>
            </a:pPr>
            <a:fld id="{80C1F2E5-DC3C-4D64-B369-F066A95AA0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014FDC-0DCB-4F5A-AA4E-3270AC55A0B5}" type="datetime1">
              <a:rPr lang="en-US" smtClean="0"/>
              <a:t>12/7/2010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File Permissions</a:t>
            </a:r>
          </a:p>
        </p:txBody>
      </p:sp>
      <p:sp>
        <p:nvSpPr>
          <p:cNvPr id="6" name="Slide Number Placeholder 5"/>
          <p:cNvSpPr>
            <a:spLocks noGrp="1"/>
          </p:cNvSpPr>
          <p:nvPr>
            <p:ph type="sldNum" sz="quarter" idx="12"/>
          </p:nvPr>
        </p:nvSpPr>
        <p:spPr/>
        <p:txBody>
          <a:bodyPr/>
          <a:lstStyle>
            <a:lvl1pPr>
              <a:defRPr/>
            </a:lvl1pPr>
          </a:lstStyle>
          <a:p>
            <a:pPr>
              <a:defRPr/>
            </a:pPr>
            <a:fld id="{14F93A4F-58F4-414F-91EF-E3B4CE6952A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E569C7-BDA1-4D3C-919A-94E2FC9D33C0}" type="datetime1">
              <a:rPr lang="en-US" smtClean="0"/>
              <a:t>12/7/2010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File Permissions</a:t>
            </a:r>
          </a:p>
        </p:txBody>
      </p:sp>
      <p:sp>
        <p:nvSpPr>
          <p:cNvPr id="6" name="Slide Number Placeholder 5"/>
          <p:cNvSpPr>
            <a:spLocks noGrp="1"/>
          </p:cNvSpPr>
          <p:nvPr>
            <p:ph type="sldNum" sz="quarter" idx="12"/>
          </p:nvPr>
        </p:nvSpPr>
        <p:spPr/>
        <p:txBody>
          <a:bodyPr/>
          <a:lstStyle>
            <a:lvl1pPr>
              <a:defRPr/>
            </a:lvl1pPr>
          </a:lstStyle>
          <a:p>
            <a:pPr>
              <a:defRPr/>
            </a:pPr>
            <a:fld id="{3E746C52-9A64-4D21-A516-80BC5403AC8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18488" cy="1138237"/>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18488" cy="4973638"/>
          </a:xfrm>
        </p:spPr>
        <p:txBody>
          <a:bodyPr rtlCol="0">
            <a:normAutofit/>
          </a:bodyPr>
          <a:lstStyle/>
          <a:p>
            <a:pPr lvl="0"/>
            <a:endParaRPr lang="it-IT" noProof="0">
              <a:sym typeface="Arial" pitchFamily="34" charset="0"/>
            </a:endParaRPr>
          </a:p>
        </p:txBody>
      </p:sp>
      <p:sp>
        <p:nvSpPr>
          <p:cNvPr id="4" name="Segnaposto data 3"/>
          <p:cNvSpPr>
            <a:spLocks noGrp="1"/>
          </p:cNvSpPr>
          <p:nvPr>
            <p:ph type="dt" idx="10"/>
          </p:nvPr>
        </p:nvSpPr>
        <p:spPr>
          <a:xfrm>
            <a:off x="457200" y="6478588"/>
            <a:ext cx="2122488" cy="455612"/>
          </a:xfrm>
        </p:spPr>
        <p:txBody>
          <a:bodyPr/>
          <a:lstStyle>
            <a:lvl1pPr>
              <a:defRPr/>
            </a:lvl1pPr>
          </a:lstStyle>
          <a:p>
            <a:pPr>
              <a:defRPr/>
            </a:pPr>
            <a:fld id="{1DC52C44-FCA2-40A9-AC3D-9D427CFA98FB}" type="datetime1">
              <a:rPr lang="en-US" smtClean="0"/>
              <a:t>12/7/2010</a:t>
            </a:fld>
            <a:endParaRPr lang="en-GB"/>
          </a:p>
        </p:txBody>
      </p:sp>
      <p:sp>
        <p:nvSpPr>
          <p:cNvPr id="5" name="Segnaposto piè di pagina 4"/>
          <p:cNvSpPr>
            <a:spLocks noGrp="1"/>
          </p:cNvSpPr>
          <p:nvPr>
            <p:ph type="ftr" idx="11"/>
          </p:nvPr>
        </p:nvSpPr>
        <p:spPr>
          <a:xfrm>
            <a:off x="2590800" y="6478588"/>
            <a:ext cx="3951288" cy="455612"/>
          </a:xfrm>
        </p:spPr>
        <p:txBody>
          <a:bodyPr/>
          <a:lstStyle>
            <a:lvl1pPr>
              <a:defRPr/>
            </a:lvl1pPr>
          </a:lstStyle>
          <a:p>
            <a:pPr>
              <a:defRPr/>
            </a:pPr>
            <a:r>
              <a:rPr lang="en-GB"/>
              <a:t>File Permissions</a:t>
            </a:r>
          </a:p>
        </p:txBody>
      </p:sp>
      <p:sp>
        <p:nvSpPr>
          <p:cNvPr id="6" name="Segnaposto numero diapositiva 5"/>
          <p:cNvSpPr>
            <a:spLocks noGrp="1"/>
          </p:cNvSpPr>
          <p:nvPr>
            <p:ph type="sldNum" idx="12"/>
          </p:nvPr>
        </p:nvSpPr>
        <p:spPr>
          <a:xfrm>
            <a:off x="6553200" y="6478588"/>
            <a:ext cx="2122488" cy="455612"/>
          </a:xfrm>
        </p:spPr>
        <p:txBody>
          <a:bodyPr/>
          <a:lstStyle>
            <a:lvl1pPr>
              <a:defRPr/>
            </a:lvl1pPr>
          </a:lstStyle>
          <a:p>
            <a:pPr>
              <a:defRPr/>
            </a:pPr>
            <a:fld id="{E95635A6-4A45-4CE1-9B99-CEA974B8714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53A60-52A9-46FD-81C2-50A1E7A76FBC}" type="datetime1">
              <a:rPr lang="en-US" smtClean="0"/>
              <a:t>12/7/2010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File Permissions</a:t>
            </a:r>
          </a:p>
        </p:txBody>
      </p:sp>
      <p:sp>
        <p:nvSpPr>
          <p:cNvPr id="6" name="Slide Number Placeholder 5"/>
          <p:cNvSpPr>
            <a:spLocks noGrp="1"/>
          </p:cNvSpPr>
          <p:nvPr>
            <p:ph type="sldNum" sz="quarter" idx="12"/>
          </p:nvPr>
        </p:nvSpPr>
        <p:spPr/>
        <p:txBody>
          <a:bodyPr/>
          <a:lstStyle>
            <a:lvl1pPr>
              <a:defRPr/>
            </a:lvl1pPr>
          </a:lstStyle>
          <a:p>
            <a:pPr>
              <a:defRPr/>
            </a:pPr>
            <a:fld id="{BA847D45-FF56-467C-A16B-FC3ACD04248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E3A6F6-B53D-497D-9F49-A38C4BE9A6BA}" type="datetime1">
              <a:rPr lang="en-US" smtClean="0"/>
              <a:t>12/7/2010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File Permissions</a:t>
            </a:r>
          </a:p>
        </p:txBody>
      </p:sp>
      <p:sp>
        <p:nvSpPr>
          <p:cNvPr id="6" name="Slide Number Placeholder 5"/>
          <p:cNvSpPr>
            <a:spLocks noGrp="1"/>
          </p:cNvSpPr>
          <p:nvPr>
            <p:ph type="sldNum" sz="quarter" idx="12"/>
          </p:nvPr>
        </p:nvSpPr>
        <p:spPr/>
        <p:txBody>
          <a:bodyPr/>
          <a:lstStyle>
            <a:lvl1pPr>
              <a:defRPr/>
            </a:lvl1pPr>
          </a:lstStyle>
          <a:p>
            <a:pPr>
              <a:defRPr/>
            </a:pPr>
            <a:fld id="{8E7B28AB-1D01-4452-98CC-455FAAAD45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7310B1F-9E35-4EF1-848B-0C0BE613C4E5}" type="datetime1">
              <a:rPr lang="en-US" smtClean="0"/>
              <a:t>12/7/2010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File Permissions</a:t>
            </a:r>
          </a:p>
        </p:txBody>
      </p:sp>
      <p:sp>
        <p:nvSpPr>
          <p:cNvPr id="7" name="Slide Number Placeholder 5"/>
          <p:cNvSpPr>
            <a:spLocks noGrp="1"/>
          </p:cNvSpPr>
          <p:nvPr>
            <p:ph type="sldNum" sz="quarter" idx="12"/>
          </p:nvPr>
        </p:nvSpPr>
        <p:spPr/>
        <p:txBody>
          <a:bodyPr/>
          <a:lstStyle>
            <a:lvl1pPr>
              <a:defRPr/>
            </a:lvl1pPr>
          </a:lstStyle>
          <a:p>
            <a:pPr>
              <a:defRPr/>
            </a:pPr>
            <a:fld id="{A40FB45C-8904-4938-B062-8DB6452104B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5C6BA22-CFCD-4DD9-9644-B92A9036EF3D}" type="datetime1">
              <a:rPr lang="en-US" smtClean="0"/>
              <a:t>12/7/2010</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File Permissions</a:t>
            </a:r>
          </a:p>
        </p:txBody>
      </p:sp>
      <p:sp>
        <p:nvSpPr>
          <p:cNvPr id="9" name="Slide Number Placeholder 5"/>
          <p:cNvSpPr>
            <a:spLocks noGrp="1"/>
          </p:cNvSpPr>
          <p:nvPr>
            <p:ph type="sldNum" sz="quarter" idx="12"/>
          </p:nvPr>
        </p:nvSpPr>
        <p:spPr/>
        <p:txBody>
          <a:bodyPr/>
          <a:lstStyle>
            <a:lvl1pPr>
              <a:defRPr/>
            </a:lvl1pPr>
          </a:lstStyle>
          <a:p>
            <a:pPr>
              <a:defRPr/>
            </a:pPr>
            <a:fld id="{A2CC7773-49DF-4D9A-B963-353B3912AEF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61F557-0044-45D1-93AE-44C001590783}" type="datetime1">
              <a:rPr lang="en-US" smtClean="0"/>
              <a:t>12/7/2010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File Permissions</a:t>
            </a:r>
          </a:p>
        </p:txBody>
      </p:sp>
      <p:sp>
        <p:nvSpPr>
          <p:cNvPr id="5" name="Slide Number Placeholder 5"/>
          <p:cNvSpPr>
            <a:spLocks noGrp="1"/>
          </p:cNvSpPr>
          <p:nvPr>
            <p:ph type="sldNum" sz="quarter" idx="12"/>
          </p:nvPr>
        </p:nvSpPr>
        <p:spPr/>
        <p:txBody>
          <a:bodyPr/>
          <a:lstStyle>
            <a:lvl1pPr>
              <a:defRPr/>
            </a:lvl1pPr>
          </a:lstStyle>
          <a:p>
            <a:pPr>
              <a:defRPr/>
            </a:pPr>
            <a:fld id="{40B062F1-CA48-430C-9C55-9FA9313EA8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9D33D-8737-4993-BC83-F5D0B7FA505B}" type="datetime1">
              <a:rPr lang="en-US" smtClean="0"/>
              <a:t>12/7/2010</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File Permissions</a:t>
            </a:r>
          </a:p>
        </p:txBody>
      </p:sp>
      <p:sp>
        <p:nvSpPr>
          <p:cNvPr id="4" name="Slide Number Placeholder 5"/>
          <p:cNvSpPr>
            <a:spLocks noGrp="1"/>
          </p:cNvSpPr>
          <p:nvPr>
            <p:ph type="sldNum" sz="quarter" idx="12"/>
          </p:nvPr>
        </p:nvSpPr>
        <p:spPr/>
        <p:txBody>
          <a:bodyPr/>
          <a:lstStyle>
            <a:lvl1pPr>
              <a:defRPr/>
            </a:lvl1pPr>
          </a:lstStyle>
          <a:p>
            <a:pPr>
              <a:defRPr/>
            </a:pPr>
            <a:fld id="{08260D03-ECB2-4FBE-9664-A6F2CBDCABF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58D11E-D46E-4AB9-9F14-BD3F7E270020}" type="datetime1">
              <a:rPr lang="en-US" smtClean="0"/>
              <a:t>12/7/2010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File Permissions</a:t>
            </a:r>
          </a:p>
        </p:txBody>
      </p:sp>
      <p:sp>
        <p:nvSpPr>
          <p:cNvPr id="7" name="Slide Number Placeholder 5"/>
          <p:cNvSpPr>
            <a:spLocks noGrp="1"/>
          </p:cNvSpPr>
          <p:nvPr>
            <p:ph type="sldNum" sz="quarter" idx="12"/>
          </p:nvPr>
        </p:nvSpPr>
        <p:spPr/>
        <p:txBody>
          <a:bodyPr/>
          <a:lstStyle>
            <a:lvl1pPr>
              <a:defRPr/>
            </a:lvl1pPr>
          </a:lstStyle>
          <a:p>
            <a:pPr>
              <a:defRPr/>
            </a:pPr>
            <a:fld id="{13EB33C2-5583-4C48-A11D-FF7226D30A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8E439F-CE3F-40B8-8439-EB13D219EF18}" type="datetime1">
              <a:rPr lang="en-US" smtClean="0"/>
              <a:t>12/7/2010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File Permissions</a:t>
            </a:r>
          </a:p>
        </p:txBody>
      </p:sp>
      <p:sp>
        <p:nvSpPr>
          <p:cNvPr id="7" name="Slide Number Placeholder 5"/>
          <p:cNvSpPr>
            <a:spLocks noGrp="1"/>
          </p:cNvSpPr>
          <p:nvPr>
            <p:ph type="sldNum" sz="quarter" idx="12"/>
          </p:nvPr>
        </p:nvSpPr>
        <p:spPr/>
        <p:txBody>
          <a:bodyPr/>
          <a:lstStyle>
            <a:lvl1pPr>
              <a:defRPr/>
            </a:lvl1pPr>
          </a:lstStyle>
          <a:p>
            <a:pPr>
              <a:defRPr/>
            </a:pPr>
            <a:fld id="{164E188D-E354-4582-896B-F0F2D57E38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491D4C5-C992-44F5-9B6A-6B5ADD08E213}" type="datetime1">
              <a:rPr lang="en-US" smtClean="0"/>
              <a:t>12/7/2010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File Permissions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2550340-7133-4349-A5E5-2A18DA57B32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ctrTitle"/>
          </p:nvPr>
        </p:nvSpPr>
        <p:spPr/>
        <p:txBody>
          <a:bodyPr rIns="129200"/>
          <a:lstStyle/>
          <a:p>
            <a:pPr indent="38100" eaLnBrk="1" hangingPunct="1">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US" dirty="0" err="1" smtClean="0"/>
              <a:t>Filesystem</a:t>
            </a:r>
            <a:r>
              <a:rPr lang="en-US" dirty="0" smtClean="0"/>
              <a:t> Security</a:t>
            </a:r>
            <a:endParaRPr lang="en-US" dirty="0" smtClean="0"/>
          </a:p>
        </p:txBody>
      </p:sp>
      <p:sp>
        <p:nvSpPr>
          <p:cNvPr id="4" name="Slide Number Placeholder 3"/>
          <p:cNvSpPr>
            <a:spLocks noGrp="1"/>
          </p:cNvSpPr>
          <p:nvPr>
            <p:ph type="sldNum" sz="quarter" idx="12"/>
          </p:nvPr>
        </p:nvSpPr>
        <p:spPr/>
        <p:txBody>
          <a:bodyPr/>
          <a:lstStyle/>
          <a:p>
            <a:pPr>
              <a:defRPr/>
            </a:pPr>
            <a:fld id="{7428CEE3-0AC8-4B2D-8C1D-F075B640FBF9}" type="slidenum">
              <a:rPr lang="en-US"/>
              <a:pPr>
                <a:defRPr/>
              </a:pPr>
              <a:t>1</a:t>
            </a:fld>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57200" y="461963"/>
            <a:ext cx="8229600" cy="76835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Unix Permissions</a:t>
            </a:r>
          </a:p>
        </p:txBody>
      </p:sp>
      <p:sp>
        <p:nvSpPr>
          <p:cNvPr id="31750" name="Rectangle 2"/>
          <p:cNvSpPr>
            <a:spLocks noGrp="1" noChangeArrowheads="1"/>
          </p:cNvSpPr>
          <p:nvPr>
            <p:ph idx="1"/>
          </p:nvPr>
        </p:nvSpPr>
        <p:spPr>
          <a:xfrm>
            <a:off x="457200" y="1600200"/>
            <a:ext cx="8229600" cy="4327525"/>
          </a:xfrm>
        </p:spPr>
        <p:txBody>
          <a:bodyPr rtlCol="0">
            <a:spAutoFit/>
          </a:bodyPr>
          <a:lstStyle/>
          <a:p>
            <a:pPr eaLnBrk="1" fontAlgn="auto" hangingPunct="1">
              <a:lnSpc>
                <a:spcPct val="9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smtClean="0"/>
              <a:t>Standard for all </a:t>
            </a:r>
            <a:r>
              <a:rPr lang="en-GB" sz="2800" dirty="0" err="1" smtClean="0"/>
              <a:t>UNIXes</a:t>
            </a:r>
            <a:endParaRPr lang="en-GB" sz="2800" dirty="0" smtClean="0"/>
          </a:p>
          <a:p>
            <a:pPr eaLnBrk="1" fontAlgn="auto" hangingPunct="1">
              <a:lnSpc>
                <a:spcPct val="9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smtClean="0"/>
              <a:t>Every file is owned by a user and has an associated group</a:t>
            </a:r>
          </a:p>
          <a:p>
            <a:pPr eaLnBrk="1" fontAlgn="auto" hangingPunct="1">
              <a:lnSpc>
                <a:spcPct val="9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smtClean="0"/>
              <a:t>Permissions often displayed in compact 10-character notation</a:t>
            </a:r>
          </a:p>
          <a:p>
            <a:pPr eaLnBrk="1" fontAlgn="auto" hangingPunct="1">
              <a:lnSpc>
                <a:spcPct val="9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smtClean="0"/>
              <a:t>To see permissions, use </a:t>
            </a:r>
            <a:r>
              <a:rPr lang="en-GB" sz="2800" dirty="0" err="1" smtClean="0">
                <a:solidFill>
                  <a:schemeClr val="accent6"/>
                </a:solidFill>
                <a:latin typeface="Lucida Sans Typewriter" pitchFamily="49" charset="0"/>
              </a:rPr>
              <a:t>ls</a:t>
            </a:r>
            <a:r>
              <a:rPr lang="en-GB" sz="2800" dirty="0" smtClean="0">
                <a:solidFill>
                  <a:schemeClr val="accent6"/>
                </a:solidFill>
                <a:latin typeface="Lucida Sans Typewriter" pitchFamily="49" charset="0"/>
              </a:rPr>
              <a:t> –l</a:t>
            </a:r>
            <a:endParaRPr lang="en-GB" sz="2800" dirty="0" smtClean="0"/>
          </a:p>
          <a:p>
            <a:pPr eaLnBrk="1" fontAlgn="auto" hangingPunct="1">
              <a:lnSpc>
                <a:spcPct val="9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1800" dirty="0" smtClean="0">
              <a:latin typeface="Lucida Sans Typewriter" pitchFamily="49" charset="0"/>
            </a:endParaRPr>
          </a:p>
          <a:p>
            <a:pPr eaLnBrk="1" fontAlgn="auto" hangingPunct="1">
              <a:lnSpc>
                <a:spcPct val="9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err="1" smtClean="0">
                <a:solidFill>
                  <a:schemeClr val="accent6"/>
                </a:solidFill>
                <a:latin typeface="Lucida Sans Typewriter" pitchFamily="49" charset="0"/>
              </a:rPr>
              <a:t>jk@sphere</a:t>
            </a:r>
            <a:r>
              <a:rPr lang="en-GB" sz="2000" dirty="0" smtClean="0">
                <a:solidFill>
                  <a:schemeClr val="accent6"/>
                </a:solidFill>
                <a:latin typeface="Lucida Sans Typewriter" pitchFamily="49" charset="0"/>
              </a:rPr>
              <a:t>:~/test$ </a:t>
            </a:r>
            <a:r>
              <a:rPr lang="en-GB" sz="2000" dirty="0" err="1" smtClean="0">
                <a:solidFill>
                  <a:schemeClr val="accent6"/>
                </a:solidFill>
                <a:latin typeface="Lucida Sans Typewriter" pitchFamily="49" charset="0"/>
              </a:rPr>
              <a:t>ls</a:t>
            </a:r>
            <a:r>
              <a:rPr lang="en-GB" sz="2000" dirty="0" smtClean="0">
                <a:solidFill>
                  <a:schemeClr val="accent6"/>
                </a:solidFill>
                <a:latin typeface="Lucida Sans Typewriter" pitchFamily="49" charset="0"/>
              </a:rPr>
              <a:t> –l</a:t>
            </a:r>
          </a:p>
          <a:p>
            <a:pPr eaLnBrk="1" fontAlgn="auto" hangingPunct="1">
              <a:lnSpc>
                <a:spcPct val="9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latin typeface="Lucida Sans Typewriter" pitchFamily="49" charset="0"/>
              </a:rPr>
              <a:t>total 0</a:t>
            </a:r>
          </a:p>
          <a:p>
            <a:pPr eaLnBrk="1" fontAlgn="auto" hangingPunct="1">
              <a:lnSpc>
                <a:spcPct val="9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latin typeface="Lucida Sans Typewriter" pitchFamily="49" charset="0"/>
              </a:rPr>
              <a:t>-</a:t>
            </a:r>
            <a:r>
              <a:rPr lang="en-GB" sz="2000" dirty="0" err="1" smtClean="0">
                <a:solidFill>
                  <a:schemeClr val="accent6"/>
                </a:solidFill>
                <a:latin typeface="Lucida Sans Typewriter" pitchFamily="49" charset="0"/>
              </a:rPr>
              <a:t>rw</a:t>
            </a:r>
            <a:r>
              <a:rPr lang="en-GB" sz="2000" dirty="0" smtClean="0">
                <a:solidFill>
                  <a:schemeClr val="accent6"/>
                </a:solidFill>
                <a:latin typeface="Lucida Sans Typewriter" pitchFamily="49" charset="0"/>
              </a:rPr>
              <a:t>-r-----  1 </a:t>
            </a:r>
            <a:r>
              <a:rPr lang="en-GB" sz="2000" dirty="0" err="1" smtClean="0">
                <a:solidFill>
                  <a:schemeClr val="accent6"/>
                </a:solidFill>
                <a:latin typeface="Lucida Sans Typewriter" pitchFamily="49" charset="0"/>
              </a:rPr>
              <a:t>jk</a:t>
            </a:r>
            <a:r>
              <a:rPr lang="en-GB" sz="2000" dirty="0" smtClean="0">
                <a:solidFill>
                  <a:schemeClr val="accent6"/>
                </a:solidFill>
                <a:latin typeface="Lucida Sans Typewriter" pitchFamily="49" charset="0"/>
              </a:rPr>
              <a:t> </a:t>
            </a:r>
            <a:r>
              <a:rPr lang="en-GB" sz="2000" dirty="0" err="1" smtClean="0">
                <a:solidFill>
                  <a:schemeClr val="accent6"/>
                </a:solidFill>
                <a:latin typeface="Lucida Sans Typewriter" pitchFamily="49" charset="0"/>
              </a:rPr>
              <a:t>ugrad</a:t>
            </a:r>
            <a:r>
              <a:rPr lang="en-GB" sz="2000" dirty="0" smtClean="0">
                <a:solidFill>
                  <a:schemeClr val="accent6"/>
                </a:solidFill>
                <a:latin typeface="Lucida Sans Typewriter" pitchFamily="49" charset="0"/>
              </a:rPr>
              <a:t> 0 2005-10-13 07:18 file1</a:t>
            </a:r>
          </a:p>
          <a:p>
            <a:pPr eaLnBrk="1" fontAlgn="auto" hangingPunct="1">
              <a:lnSpc>
                <a:spcPct val="9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latin typeface="Lucida Sans Typewriter" pitchFamily="49" charset="0"/>
              </a:rPr>
              <a:t>-</a:t>
            </a:r>
            <a:r>
              <a:rPr lang="en-GB" sz="2000" dirty="0" err="1" smtClean="0">
                <a:solidFill>
                  <a:schemeClr val="accent6"/>
                </a:solidFill>
                <a:latin typeface="Lucida Sans Typewriter" pitchFamily="49" charset="0"/>
              </a:rPr>
              <a:t>rwxrwxrwx</a:t>
            </a:r>
            <a:r>
              <a:rPr lang="en-GB" sz="2000" dirty="0" smtClean="0">
                <a:solidFill>
                  <a:schemeClr val="accent6"/>
                </a:solidFill>
                <a:latin typeface="Lucida Sans Typewriter" pitchFamily="49" charset="0"/>
              </a:rPr>
              <a:t>  1 </a:t>
            </a:r>
            <a:r>
              <a:rPr lang="en-GB" sz="2000" dirty="0" err="1" smtClean="0">
                <a:solidFill>
                  <a:schemeClr val="accent6"/>
                </a:solidFill>
                <a:latin typeface="Lucida Sans Typewriter" pitchFamily="49" charset="0"/>
              </a:rPr>
              <a:t>jk</a:t>
            </a:r>
            <a:r>
              <a:rPr lang="en-GB" sz="2000" dirty="0" smtClean="0">
                <a:solidFill>
                  <a:schemeClr val="accent6"/>
                </a:solidFill>
                <a:latin typeface="Lucida Sans Typewriter" pitchFamily="49" charset="0"/>
              </a:rPr>
              <a:t> </a:t>
            </a:r>
            <a:r>
              <a:rPr lang="en-GB" sz="2000" dirty="0" err="1" smtClean="0">
                <a:solidFill>
                  <a:schemeClr val="accent6"/>
                </a:solidFill>
                <a:latin typeface="Lucida Sans Typewriter" pitchFamily="49" charset="0"/>
              </a:rPr>
              <a:t>ugrad</a:t>
            </a:r>
            <a:r>
              <a:rPr lang="en-GB" sz="2000" dirty="0" smtClean="0">
                <a:solidFill>
                  <a:schemeClr val="accent6"/>
                </a:solidFill>
                <a:latin typeface="Lucida Sans Typewriter" pitchFamily="49" charset="0"/>
              </a:rPr>
              <a:t> 0 2005-10-13 07:18 file2</a:t>
            </a:r>
          </a:p>
        </p:txBody>
      </p:sp>
      <p:sp>
        <p:nvSpPr>
          <p:cNvPr id="6" name="Segnaposto numero diapositiva 5"/>
          <p:cNvSpPr>
            <a:spLocks noGrp="1"/>
          </p:cNvSpPr>
          <p:nvPr>
            <p:ph type="sldNum" sz="quarter" idx="12"/>
          </p:nvPr>
        </p:nvSpPr>
        <p:spPr/>
        <p:txBody>
          <a:bodyPr/>
          <a:lstStyle/>
          <a:p>
            <a:pPr>
              <a:defRPr/>
            </a:pPr>
            <a:fld id="{2ED220FC-FB82-4BA0-96F1-44E6F81EB811}" type="slidenum">
              <a:rPr lang="en-GB"/>
              <a:pPr>
                <a:defRPr/>
              </a:pPr>
              <a:t>10</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457200" y="274638"/>
            <a:ext cx="8229600" cy="114300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400" smtClean="0"/>
              <a:t>Permissions Examples (Regular Files)</a:t>
            </a:r>
          </a:p>
        </p:txBody>
      </p:sp>
      <p:sp>
        <p:nvSpPr>
          <p:cNvPr id="25" name="Segnaposto numero diapositiva 5"/>
          <p:cNvSpPr>
            <a:spLocks noGrp="1"/>
          </p:cNvSpPr>
          <p:nvPr>
            <p:ph type="sldNum" sz="quarter" idx="12"/>
          </p:nvPr>
        </p:nvSpPr>
        <p:spPr/>
        <p:txBody>
          <a:bodyPr/>
          <a:lstStyle/>
          <a:p>
            <a:pPr>
              <a:defRPr/>
            </a:pPr>
            <a:fld id="{DF00C439-838C-4072-AC6F-3234C17BFF46}" type="slidenum">
              <a:rPr lang="en-GB"/>
              <a:pPr>
                <a:defRPr/>
              </a:pPr>
              <a:t>11</a:t>
            </a:fld>
            <a:endParaRPr lang="en-GB"/>
          </a:p>
        </p:txBody>
      </p:sp>
      <p:grpSp>
        <p:nvGrpSpPr>
          <p:cNvPr id="15366" name="Group 2"/>
          <p:cNvGrpSpPr>
            <a:grpSpLocks/>
          </p:cNvGrpSpPr>
          <p:nvPr/>
        </p:nvGrpSpPr>
        <p:grpSpPr bwMode="auto">
          <a:xfrm>
            <a:off x="457200" y="1600200"/>
            <a:ext cx="8228013" cy="4721225"/>
            <a:chOff x="288" y="1008"/>
            <a:chExt cx="5183" cy="2974"/>
          </a:xfrm>
        </p:grpSpPr>
        <p:sp>
          <p:nvSpPr>
            <p:cNvPr id="32775" name="Rectangle 3"/>
            <p:cNvSpPr>
              <a:spLocks noChangeArrowheads="1"/>
            </p:cNvSpPr>
            <p:nvPr/>
          </p:nvSpPr>
          <p:spPr bwMode="auto">
            <a:xfrm>
              <a:off x="2160" y="3387"/>
              <a:ext cx="331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dirty="0">
                  <a:solidFill>
                    <a:schemeClr val="tx1"/>
                  </a:solidFill>
                  <a:latin typeface="+mn-lt"/>
                </a:rPr>
                <a:t>read/write/execute to everyone</a:t>
              </a:r>
              <a:endParaRPr lang="en-GB" sz="2800" i="1" dirty="0">
                <a:solidFill>
                  <a:schemeClr val="tx1"/>
                </a:solidFill>
                <a:latin typeface="+mn-lt"/>
              </a:endParaRPr>
            </a:p>
          </p:txBody>
        </p:sp>
        <p:sp>
          <p:nvSpPr>
            <p:cNvPr id="32776" name="Rectangle 4"/>
            <p:cNvSpPr>
              <a:spLocks noChangeArrowheads="1"/>
            </p:cNvSpPr>
            <p:nvPr/>
          </p:nvSpPr>
          <p:spPr bwMode="auto">
            <a:xfrm>
              <a:off x="288" y="3387"/>
              <a:ext cx="187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-rwxrwxrwx</a:t>
              </a:r>
            </a:p>
          </p:txBody>
        </p:sp>
        <p:sp>
          <p:nvSpPr>
            <p:cNvPr id="32777" name="Rectangle 5"/>
            <p:cNvSpPr>
              <a:spLocks noChangeArrowheads="1"/>
            </p:cNvSpPr>
            <p:nvPr/>
          </p:nvSpPr>
          <p:spPr bwMode="auto">
            <a:xfrm>
              <a:off x="2160" y="2792"/>
              <a:ext cx="331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read-only to everyone, including owner</a:t>
              </a:r>
            </a:p>
          </p:txBody>
        </p:sp>
        <p:sp>
          <p:nvSpPr>
            <p:cNvPr id="32778" name="Rectangle 6"/>
            <p:cNvSpPr>
              <a:spLocks noChangeArrowheads="1"/>
            </p:cNvSpPr>
            <p:nvPr/>
          </p:nvSpPr>
          <p:spPr bwMode="auto">
            <a:xfrm>
              <a:off x="288" y="2792"/>
              <a:ext cx="187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-r--r--r--</a:t>
              </a:r>
            </a:p>
          </p:txBody>
        </p:sp>
        <p:sp>
          <p:nvSpPr>
            <p:cNvPr id="32779" name="Rectangle 7"/>
            <p:cNvSpPr>
              <a:spLocks noChangeArrowheads="1"/>
            </p:cNvSpPr>
            <p:nvPr/>
          </p:nvSpPr>
          <p:spPr bwMode="auto">
            <a:xfrm>
              <a:off x="2160" y="2198"/>
              <a:ext cx="331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dirty="0">
                  <a:solidFill>
                    <a:schemeClr val="tx1"/>
                  </a:solidFill>
                  <a:latin typeface="+mn-lt"/>
                </a:rPr>
                <a:t>read/write/execute for owner, forbidden to everyone else</a:t>
              </a:r>
            </a:p>
          </p:txBody>
        </p:sp>
        <p:sp>
          <p:nvSpPr>
            <p:cNvPr id="32780" name="Rectangle 8"/>
            <p:cNvSpPr>
              <a:spLocks noChangeArrowheads="1"/>
            </p:cNvSpPr>
            <p:nvPr/>
          </p:nvSpPr>
          <p:spPr bwMode="auto">
            <a:xfrm>
              <a:off x="288" y="2198"/>
              <a:ext cx="187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-rwx------</a:t>
              </a:r>
            </a:p>
          </p:txBody>
        </p:sp>
        <p:sp>
          <p:nvSpPr>
            <p:cNvPr id="32781" name="Rectangle 9"/>
            <p:cNvSpPr>
              <a:spLocks noChangeArrowheads="1"/>
            </p:cNvSpPr>
            <p:nvPr/>
          </p:nvSpPr>
          <p:spPr bwMode="auto">
            <a:xfrm>
              <a:off x="2160" y="1603"/>
              <a:ext cx="331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dirty="0">
                  <a:solidFill>
                    <a:schemeClr val="tx1"/>
                  </a:solidFill>
                  <a:latin typeface="+mn-lt"/>
                </a:rPr>
                <a:t>read/write for owner, read-only for group, forbidden to others</a:t>
              </a:r>
            </a:p>
          </p:txBody>
        </p:sp>
        <p:sp>
          <p:nvSpPr>
            <p:cNvPr id="32782" name="Rectangle 10"/>
            <p:cNvSpPr>
              <a:spLocks noChangeArrowheads="1"/>
            </p:cNvSpPr>
            <p:nvPr/>
          </p:nvSpPr>
          <p:spPr bwMode="auto">
            <a:xfrm>
              <a:off x="288" y="1603"/>
              <a:ext cx="187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-rw-r-----</a:t>
              </a:r>
            </a:p>
          </p:txBody>
        </p:sp>
        <p:sp>
          <p:nvSpPr>
            <p:cNvPr id="32783" name="Rectangle 11"/>
            <p:cNvSpPr>
              <a:spLocks noChangeArrowheads="1"/>
            </p:cNvSpPr>
            <p:nvPr/>
          </p:nvSpPr>
          <p:spPr bwMode="auto">
            <a:xfrm>
              <a:off x="2160" y="1008"/>
              <a:ext cx="331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dirty="0">
                  <a:solidFill>
                    <a:schemeClr val="tx1"/>
                  </a:solidFill>
                  <a:latin typeface="+mn-lt"/>
                </a:rPr>
                <a:t>read/write for owner, read-only for everyone else</a:t>
              </a:r>
            </a:p>
          </p:txBody>
        </p:sp>
        <p:sp>
          <p:nvSpPr>
            <p:cNvPr id="32784" name="Rectangle 12"/>
            <p:cNvSpPr>
              <a:spLocks noChangeArrowheads="1"/>
            </p:cNvSpPr>
            <p:nvPr/>
          </p:nvSpPr>
          <p:spPr bwMode="auto">
            <a:xfrm>
              <a:off x="288" y="1008"/>
              <a:ext cx="187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-rw-r—r--</a:t>
              </a:r>
            </a:p>
          </p:txBody>
        </p:sp>
        <p:sp>
          <p:nvSpPr>
            <p:cNvPr id="32785" name="Line 13"/>
            <p:cNvSpPr>
              <a:spLocks noChangeShapeType="1"/>
            </p:cNvSpPr>
            <p:nvPr/>
          </p:nvSpPr>
          <p:spPr bwMode="auto">
            <a:xfrm>
              <a:off x="288" y="1008"/>
              <a:ext cx="5183" cy="1"/>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32786" name="Line 14"/>
            <p:cNvSpPr>
              <a:spLocks noChangeShapeType="1"/>
            </p:cNvSpPr>
            <p:nvPr/>
          </p:nvSpPr>
          <p:spPr bwMode="auto">
            <a:xfrm>
              <a:off x="288" y="1603"/>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32787" name="Line 15"/>
            <p:cNvSpPr>
              <a:spLocks noChangeShapeType="1"/>
            </p:cNvSpPr>
            <p:nvPr/>
          </p:nvSpPr>
          <p:spPr bwMode="auto">
            <a:xfrm>
              <a:off x="288" y="2198"/>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32788" name="Line 16"/>
            <p:cNvSpPr>
              <a:spLocks noChangeShapeType="1"/>
            </p:cNvSpPr>
            <p:nvPr/>
          </p:nvSpPr>
          <p:spPr bwMode="auto">
            <a:xfrm>
              <a:off x="288" y="2792"/>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32789" name="Line 17"/>
            <p:cNvSpPr>
              <a:spLocks noChangeShapeType="1"/>
            </p:cNvSpPr>
            <p:nvPr/>
          </p:nvSpPr>
          <p:spPr bwMode="auto">
            <a:xfrm>
              <a:off x="288" y="3387"/>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32790" name="Line 18"/>
            <p:cNvSpPr>
              <a:spLocks noChangeShapeType="1"/>
            </p:cNvSpPr>
            <p:nvPr/>
          </p:nvSpPr>
          <p:spPr bwMode="auto">
            <a:xfrm>
              <a:off x="288" y="3982"/>
              <a:ext cx="5183" cy="1"/>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32791" name="Line 19"/>
            <p:cNvSpPr>
              <a:spLocks noChangeShapeType="1"/>
            </p:cNvSpPr>
            <p:nvPr/>
          </p:nvSpPr>
          <p:spPr bwMode="auto">
            <a:xfrm>
              <a:off x="288" y="1008"/>
              <a:ext cx="1" cy="2974"/>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32792" name="Line 20"/>
            <p:cNvSpPr>
              <a:spLocks noChangeShapeType="1"/>
            </p:cNvSpPr>
            <p:nvPr/>
          </p:nvSpPr>
          <p:spPr bwMode="auto">
            <a:xfrm>
              <a:off x="2160" y="1008"/>
              <a:ext cx="1" cy="2974"/>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32793" name="Line 21"/>
            <p:cNvSpPr>
              <a:spLocks noChangeShapeType="1"/>
            </p:cNvSpPr>
            <p:nvPr/>
          </p:nvSpPr>
          <p:spPr bwMode="auto">
            <a:xfrm>
              <a:off x="5471" y="1008"/>
              <a:ext cx="1" cy="2974"/>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Permissions for Directories</a:t>
            </a:r>
          </a:p>
        </p:txBody>
      </p:sp>
      <p:sp>
        <p:nvSpPr>
          <p:cNvPr id="33798" name="Rectangle 2"/>
          <p:cNvSpPr>
            <a:spLocks noGrp="1" noChangeArrowheads="1"/>
          </p:cNvSpPr>
          <p:nvPr>
            <p:ph idx="1"/>
          </p:nvPr>
        </p:nvSpPr>
        <p:spPr>
          <a:xfrm>
            <a:off x="457200" y="1600200"/>
            <a:ext cx="8229600" cy="4595813"/>
          </a:xfrm>
        </p:spPr>
        <p:txBody>
          <a:bodyPr rtlCol="0">
            <a:spAutoFit/>
          </a:bodyPr>
          <a:lstStyle/>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Permissions bits interpreted differently for directories</a:t>
            </a:r>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i="1" dirty="0" smtClean="0">
                <a:solidFill>
                  <a:schemeClr val="accent6"/>
                </a:solidFill>
              </a:rPr>
              <a:t>Read</a:t>
            </a:r>
            <a:r>
              <a:rPr lang="en-GB" sz="2400" dirty="0" smtClean="0"/>
              <a:t> bit allows listing names of files in directory, but not their properties like size and permissions</a:t>
            </a:r>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i="1" dirty="0" smtClean="0">
                <a:solidFill>
                  <a:schemeClr val="accent6"/>
                </a:solidFill>
              </a:rPr>
              <a:t>Write</a:t>
            </a:r>
            <a:r>
              <a:rPr lang="en-GB" sz="2400" dirty="0" smtClean="0"/>
              <a:t> bit allows creating and deleting files within the directory</a:t>
            </a:r>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i="1" dirty="0" smtClean="0">
                <a:solidFill>
                  <a:schemeClr val="accent6"/>
                </a:solidFill>
              </a:rPr>
              <a:t>Execute</a:t>
            </a:r>
            <a:r>
              <a:rPr lang="en-GB" sz="2400" dirty="0" smtClean="0"/>
              <a:t> bit allows entering the directory and getting properties of files in the directory</a:t>
            </a:r>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Lines for directories in </a:t>
            </a:r>
            <a:r>
              <a:rPr lang="en-GB" sz="2400" dirty="0" err="1" smtClean="0">
                <a:solidFill>
                  <a:schemeClr val="accent6"/>
                </a:solidFill>
                <a:latin typeface="Lucida Sans Typewriter" pitchFamily="49" charset="0"/>
              </a:rPr>
              <a:t>ls</a:t>
            </a:r>
            <a:r>
              <a:rPr lang="en-GB" sz="2400" dirty="0" smtClean="0">
                <a:solidFill>
                  <a:schemeClr val="accent6"/>
                </a:solidFill>
                <a:latin typeface="Lucida Sans Typewriter" pitchFamily="49" charset="0"/>
              </a:rPr>
              <a:t> –l</a:t>
            </a:r>
            <a:r>
              <a:rPr lang="en-GB" sz="2400" dirty="0" smtClean="0"/>
              <a:t> output begin with </a:t>
            </a:r>
            <a:r>
              <a:rPr lang="en-GB" sz="2400" dirty="0" smtClean="0">
                <a:latin typeface="Lucida Sans Typewriter" pitchFamily="49" charset="0"/>
              </a:rPr>
              <a:t>d</a:t>
            </a:r>
            <a:r>
              <a:rPr lang="en-GB" sz="2400" dirty="0" smtClean="0"/>
              <a:t>, as below:</a:t>
            </a:r>
            <a:br>
              <a:rPr lang="en-GB" sz="2400" dirty="0" smtClean="0"/>
            </a:br>
            <a:endParaRPr lang="en-GB" sz="2400" dirty="0" smtClean="0"/>
          </a:p>
          <a:p>
            <a:pPr eaLnBrk="1" fontAlgn="auto" hangingPunct="1">
              <a:lnSpc>
                <a:spcPct val="8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err="1" smtClean="0">
                <a:solidFill>
                  <a:schemeClr val="accent6"/>
                </a:solidFill>
                <a:latin typeface="Lucida Sans Typewriter" pitchFamily="49" charset="0"/>
              </a:rPr>
              <a:t>jk@sphere</a:t>
            </a:r>
            <a:r>
              <a:rPr lang="en-GB" sz="2000" dirty="0" smtClean="0">
                <a:solidFill>
                  <a:schemeClr val="accent6"/>
                </a:solidFill>
                <a:latin typeface="Lucida Sans Typewriter" pitchFamily="49" charset="0"/>
              </a:rPr>
              <a:t>:~/test$ </a:t>
            </a:r>
            <a:r>
              <a:rPr lang="en-GB" sz="2000" dirty="0" err="1" smtClean="0">
                <a:solidFill>
                  <a:schemeClr val="accent6"/>
                </a:solidFill>
                <a:latin typeface="Lucida Sans Typewriter" pitchFamily="49" charset="0"/>
              </a:rPr>
              <a:t>ls</a:t>
            </a:r>
            <a:r>
              <a:rPr lang="en-GB" sz="2000" dirty="0" smtClean="0">
                <a:solidFill>
                  <a:schemeClr val="accent6"/>
                </a:solidFill>
                <a:latin typeface="Lucida Sans Typewriter" pitchFamily="49" charset="0"/>
              </a:rPr>
              <a:t> –l</a:t>
            </a:r>
          </a:p>
          <a:p>
            <a:pPr eaLnBrk="1" fontAlgn="auto" hangingPunct="1">
              <a:lnSpc>
                <a:spcPct val="8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latin typeface="Lucida Sans Typewriter" pitchFamily="49" charset="0"/>
              </a:rPr>
              <a:t>Total 4</a:t>
            </a:r>
          </a:p>
          <a:p>
            <a:pPr eaLnBrk="1" fontAlgn="auto" hangingPunct="1">
              <a:lnSpc>
                <a:spcPct val="8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err="1" smtClean="0">
                <a:solidFill>
                  <a:schemeClr val="accent6"/>
                </a:solidFill>
                <a:latin typeface="Lucida Sans Typewriter" pitchFamily="49" charset="0"/>
              </a:rPr>
              <a:t>drwxr</a:t>
            </a:r>
            <a:r>
              <a:rPr lang="en-GB" sz="2000" dirty="0" smtClean="0">
                <a:solidFill>
                  <a:schemeClr val="accent6"/>
                </a:solidFill>
                <a:latin typeface="Lucida Sans Typewriter" pitchFamily="49" charset="0"/>
              </a:rPr>
              <a:t>-</a:t>
            </a:r>
            <a:r>
              <a:rPr lang="en-GB" sz="2000" dirty="0" err="1" smtClean="0">
                <a:solidFill>
                  <a:schemeClr val="accent6"/>
                </a:solidFill>
                <a:latin typeface="Lucida Sans Typewriter" pitchFamily="49" charset="0"/>
              </a:rPr>
              <a:t>xr</a:t>
            </a:r>
            <a:r>
              <a:rPr lang="en-GB" sz="2000" dirty="0" smtClean="0">
                <a:solidFill>
                  <a:schemeClr val="accent6"/>
                </a:solidFill>
                <a:latin typeface="Lucida Sans Typewriter" pitchFamily="49" charset="0"/>
              </a:rPr>
              <a:t>-x  2 </a:t>
            </a:r>
            <a:r>
              <a:rPr lang="en-GB" sz="2000" dirty="0" err="1" smtClean="0">
                <a:solidFill>
                  <a:schemeClr val="accent6"/>
                </a:solidFill>
                <a:latin typeface="Lucida Sans Typewriter" pitchFamily="49" charset="0"/>
              </a:rPr>
              <a:t>jk</a:t>
            </a:r>
            <a:r>
              <a:rPr lang="en-GB" sz="2000" dirty="0" smtClean="0">
                <a:solidFill>
                  <a:schemeClr val="accent6"/>
                </a:solidFill>
                <a:latin typeface="Lucida Sans Typewriter" pitchFamily="49" charset="0"/>
              </a:rPr>
              <a:t> </a:t>
            </a:r>
            <a:r>
              <a:rPr lang="en-GB" sz="2000" dirty="0" err="1" smtClean="0">
                <a:solidFill>
                  <a:schemeClr val="accent6"/>
                </a:solidFill>
                <a:latin typeface="Lucida Sans Typewriter" pitchFamily="49" charset="0"/>
              </a:rPr>
              <a:t>ugrad</a:t>
            </a:r>
            <a:r>
              <a:rPr lang="en-GB" sz="2000" dirty="0" smtClean="0">
                <a:solidFill>
                  <a:schemeClr val="accent6"/>
                </a:solidFill>
                <a:latin typeface="Lucida Sans Typewriter" pitchFamily="49" charset="0"/>
              </a:rPr>
              <a:t> 4096 2005-10-13 07:37 dir1</a:t>
            </a:r>
          </a:p>
          <a:p>
            <a:pPr eaLnBrk="1" fontAlgn="auto" hangingPunct="1">
              <a:lnSpc>
                <a:spcPct val="80000"/>
              </a:lnSpc>
              <a:spcBef>
                <a:spcPts val="50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latin typeface="Lucida Sans Typewriter" pitchFamily="49" charset="0"/>
              </a:rPr>
              <a:t>-</a:t>
            </a:r>
            <a:r>
              <a:rPr lang="en-GB" sz="2000" dirty="0" err="1" smtClean="0">
                <a:solidFill>
                  <a:schemeClr val="accent6"/>
                </a:solidFill>
                <a:latin typeface="Lucida Sans Typewriter" pitchFamily="49" charset="0"/>
              </a:rPr>
              <a:t>rw</a:t>
            </a:r>
            <a:r>
              <a:rPr lang="en-GB" sz="2000" dirty="0" smtClean="0">
                <a:solidFill>
                  <a:schemeClr val="accent6"/>
                </a:solidFill>
                <a:latin typeface="Lucida Sans Typewriter" pitchFamily="49" charset="0"/>
              </a:rPr>
              <a:t>-r--r--  1 </a:t>
            </a:r>
            <a:r>
              <a:rPr lang="en-GB" sz="2000" dirty="0" err="1" smtClean="0">
                <a:solidFill>
                  <a:schemeClr val="accent6"/>
                </a:solidFill>
                <a:latin typeface="Lucida Sans Typewriter" pitchFamily="49" charset="0"/>
              </a:rPr>
              <a:t>jk</a:t>
            </a:r>
            <a:r>
              <a:rPr lang="en-GB" sz="2000" dirty="0" smtClean="0">
                <a:solidFill>
                  <a:schemeClr val="accent6"/>
                </a:solidFill>
                <a:latin typeface="Lucida Sans Typewriter" pitchFamily="49" charset="0"/>
              </a:rPr>
              <a:t> </a:t>
            </a:r>
            <a:r>
              <a:rPr lang="en-GB" sz="2000" dirty="0" err="1" smtClean="0">
                <a:solidFill>
                  <a:schemeClr val="accent6"/>
                </a:solidFill>
                <a:latin typeface="Lucida Sans Typewriter" pitchFamily="49" charset="0"/>
              </a:rPr>
              <a:t>ugrad</a:t>
            </a:r>
            <a:r>
              <a:rPr lang="en-GB" sz="2000" dirty="0" smtClean="0">
                <a:solidFill>
                  <a:schemeClr val="accent6"/>
                </a:solidFill>
                <a:latin typeface="Lucida Sans Typewriter" pitchFamily="49" charset="0"/>
              </a:rPr>
              <a:t>    0 2005-10-13 07:18 file1</a:t>
            </a:r>
          </a:p>
        </p:txBody>
      </p:sp>
      <p:sp>
        <p:nvSpPr>
          <p:cNvPr id="6" name="Segnaposto numero diapositiva 5"/>
          <p:cNvSpPr>
            <a:spLocks noGrp="1"/>
          </p:cNvSpPr>
          <p:nvPr>
            <p:ph type="sldNum" sz="quarter" idx="12"/>
          </p:nvPr>
        </p:nvSpPr>
        <p:spPr/>
        <p:txBody>
          <a:bodyPr/>
          <a:lstStyle/>
          <a:p>
            <a:pPr>
              <a:defRPr/>
            </a:pPr>
            <a:fld id="{D9677CEE-D720-43D5-AA8B-B8475665A370}" type="slidenum">
              <a:rPr lang="en-GB"/>
              <a:pPr>
                <a:defRPr/>
              </a:pPr>
              <a:t>12</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7200" y="274638"/>
            <a:ext cx="8229600" cy="114300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Permissions Examples (Directories)</a:t>
            </a:r>
          </a:p>
        </p:txBody>
      </p:sp>
      <p:sp>
        <p:nvSpPr>
          <p:cNvPr id="22" name="Segnaposto numero diapositiva 5"/>
          <p:cNvSpPr>
            <a:spLocks noGrp="1"/>
          </p:cNvSpPr>
          <p:nvPr>
            <p:ph type="sldNum" sz="quarter" idx="12"/>
          </p:nvPr>
        </p:nvSpPr>
        <p:spPr/>
        <p:txBody>
          <a:bodyPr/>
          <a:lstStyle/>
          <a:p>
            <a:pPr>
              <a:defRPr/>
            </a:pPr>
            <a:fld id="{A0AA8953-F2F7-4302-9211-478C202722C4}" type="slidenum">
              <a:rPr lang="en-GB"/>
              <a:pPr>
                <a:defRPr/>
              </a:pPr>
              <a:t>13</a:t>
            </a:fld>
            <a:endParaRPr lang="en-GB"/>
          </a:p>
        </p:txBody>
      </p:sp>
      <p:grpSp>
        <p:nvGrpSpPr>
          <p:cNvPr id="17414" name="Group 2"/>
          <p:cNvGrpSpPr>
            <a:grpSpLocks/>
          </p:cNvGrpSpPr>
          <p:nvPr/>
        </p:nvGrpSpPr>
        <p:grpSpPr bwMode="auto">
          <a:xfrm>
            <a:off x="457200" y="1600200"/>
            <a:ext cx="8228013" cy="4630738"/>
            <a:chOff x="288" y="1008"/>
            <a:chExt cx="5183" cy="2917"/>
          </a:xfrm>
        </p:grpSpPr>
        <p:sp>
          <p:nvSpPr>
            <p:cNvPr id="34823" name="Rectangle 3"/>
            <p:cNvSpPr>
              <a:spLocks noChangeArrowheads="1"/>
            </p:cNvSpPr>
            <p:nvPr/>
          </p:nvSpPr>
          <p:spPr bwMode="auto">
            <a:xfrm>
              <a:off x="2160" y="3330"/>
              <a:ext cx="331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dirty="0">
                  <a:solidFill>
                    <a:schemeClr val="tx1"/>
                  </a:solidFill>
                  <a:latin typeface="+mn-lt"/>
                </a:rPr>
                <a:t>full access to everyone</a:t>
              </a:r>
              <a:endParaRPr lang="en-GB" sz="2800" i="1" dirty="0">
                <a:solidFill>
                  <a:schemeClr val="tx1"/>
                </a:solidFill>
                <a:latin typeface="+mn-lt"/>
              </a:endParaRPr>
            </a:p>
          </p:txBody>
        </p:sp>
        <p:sp>
          <p:nvSpPr>
            <p:cNvPr id="34824" name="Rectangle 4"/>
            <p:cNvSpPr>
              <a:spLocks noChangeArrowheads="1"/>
            </p:cNvSpPr>
            <p:nvPr/>
          </p:nvSpPr>
          <p:spPr bwMode="auto">
            <a:xfrm>
              <a:off x="288" y="3330"/>
              <a:ext cx="187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-rwxrwxrwx</a:t>
              </a:r>
            </a:p>
          </p:txBody>
        </p:sp>
        <p:sp>
          <p:nvSpPr>
            <p:cNvPr id="34825" name="Rectangle 5"/>
            <p:cNvSpPr>
              <a:spLocks noChangeArrowheads="1"/>
            </p:cNvSpPr>
            <p:nvPr/>
          </p:nvSpPr>
          <p:spPr bwMode="auto">
            <a:xfrm>
              <a:off x="2160" y="2467"/>
              <a:ext cx="3312" cy="864"/>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full access to owner, group can access known filenames in directory, forbidden to others</a:t>
              </a:r>
            </a:p>
          </p:txBody>
        </p:sp>
        <p:sp>
          <p:nvSpPr>
            <p:cNvPr id="34826" name="Rectangle 6"/>
            <p:cNvSpPr>
              <a:spLocks noChangeArrowheads="1"/>
            </p:cNvSpPr>
            <p:nvPr/>
          </p:nvSpPr>
          <p:spPr bwMode="auto">
            <a:xfrm>
              <a:off x="288" y="2467"/>
              <a:ext cx="1872" cy="864"/>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drwx--x---</a:t>
              </a:r>
            </a:p>
          </p:txBody>
        </p:sp>
        <p:sp>
          <p:nvSpPr>
            <p:cNvPr id="34827" name="Rectangle 7"/>
            <p:cNvSpPr>
              <a:spLocks noChangeArrowheads="1"/>
            </p:cNvSpPr>
            <p:nvPr/>
          </p:nvSpPr>
          <p:spPr bwMode="auto">
            <a:xfrm>
              <a:off x="2160" y="1872"/>
              <a:ext cx="331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full access to owner and group, forbidden to others</a:t>
              </a:r>
            </a:p>
          </p:txBody>
        </p:sp>
        <p:sp>
          <p:nvSpPr>
            <p:cNvPr id="34828" name="Rectangle 8"/>
            <p:cNvSpPr>
              <a:spLocks noChangeArrowheads="1"/>
            </p:cNvSpPr>
            <p:nvPr/>
          </p:nvSpPr>
          <p:spPr bwMode="auto">
            <a:xfrm>
              <a:off x="288" y="1872"/>
              <a:ext cx="1872" cy="595"/>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drwxrwx---</a:t>
              </a:r>
            </a:p>
          </p:txBody>
        </p:sp>
        <p:sp>
          <p:nvSpPr>
            <p:cNvPr id="34829" name="Rectangle 9"/>
            <p:cNvSpPr>
              <a:spLocks noChangeArrowheads="1"/>
            </p:cNvSpPr>
            <p:nvPr/>
          </p:nvSpPr>
          <p:spPr bwMode="auto">
            <a:xfrm>
              <a:off x="2160" y="1008"/>
              <a:ext cx="3312" cy="864"/>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all can enter and list the directory, only owner can add/delete files</a:t>
              </a:r>
            </a:p>
          </p:txBody>
        </p:sp>
        <p:sp>
          <p:nvSpPr>
            <p:cNvPr id="34830" name="Rectangle 10"/>
            <p:cNvSpPr>
              <a:spLocks noChangeArrowheads="1"/>
            </p:cNvSpPr>
            <p:nvPr/>
          </p:nvSpPr>
          <p:spPr bwMode="auto">
            <a:xfrm>
              <a:off x="288" y="1008"/>
              <a:ext cx="1872" cy="864"/>
            </a:xfrm>
            <a:prstGeom prst="rect">
              <a:avLst/>
            </a:prstGeom>
            <a:noFill/>
            <a:ln w="9525">
              <a:noFill/>
              <a:round/>
              <a:headEnd/>
              <a:tailEnd/>
            </a:ln>
          </p:spPr>
          <p:txBody>
            <a:bodyPr lIns="90000" tIns="46800" rIns="90000" bIns="46800"/>
            <a:lstStyle/>
            <a:p>
              <a:pPr>
                <a:spcBef>
                  <a:spcPts val="7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800">
                  <a:solidFill>
                    <a:schemeClr val="tx1"/>
                  </a:solidFill>
                  <a:latin typeface="+mn-lt"/>
                </a:rPr>
                <a:t>drwxr-xr-x</a:t>
              </a:r>
            </a:p>
          </p:txBody>
        </p:sp>
        <p:sp>
          <p:nvSpPr>
            <p:cNvPr id="34831" name="Line 11"/>
            <p:cNvSpPr>
              <a:spLocks noChangeShapeType="1"/>
            </p:cNvSpPr>
            <p:nvPr/>
          </p:nvSpPr>
          <p:spPr bwMode="auto">
            <a:xfrm>
              <a:off x="288" y="1008"/>
              <a:ext cx="5183" cy="1"/>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34832" name="Line 12"/>
            <p:cNvSpPr>
              <a:spLocks noChangeShapeType="1"/>
            </p:cNvSpPr>
            <p:nvPr/>
          </p:nvSpPr>
          <p:spPr bwMode="auto">
            <a:xfrm>
              <a:off x="288" y="1872"/>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34833" name="Line 13"/>
            <p:cNvSpPr>
              <a:spLocks noChangeShapeType="1"/>
            </p:cNvSpPr>
            <p:nvPr/>
          </p:nvSpPr>
          <p:spPr bwMode="auto">
            <a:xfrm>
              <a:off x="288" y="2467"/>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34834" name="Line 14"/>
            <p:cNvSpPr>
              <a:spLocks noChangeShapeType="1"/>
            </p:cNvSpPr>
            <p:nvPr/>
          </p:nvSpPr>
          <p:spPr bwMode="auto">
            <a:xfrm>
              <a:off x="288" y="3330"/>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34835" name="Line 15"/>
            <p:cNvSpPr>
              <a:spLocks noChangeShapeType="1"/>
            </p:cNvSpPr>
            <p:nvPr/>
          </p:nvSpPr>
          <p:spPr bwMode="auto">
            <a:xfrm>
              <a:off x="288" y="3925"/>
              <a:ext cx="5183" cy="1"/>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34836" name="Line 16"/>
            <p:cNvSpPr>
              <a:spLocks noChangeShapeType="1"/>
            </p:cNvSpPr>
            <p:nvPr/>
          </p:nvSpPr>
          <p:spPr bwMode="auto">
            <a:xfrm>
              <a:off x="288" y="1008"/>
              <a:ext cx="1" cy="2917"/>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34837" name="Line 17"/>
            <p:cNvSpPr>
              <a:spLocks noChangeShapeType="1"/>
            </p:cNvSpPr>
            <p:nvPr/>
          </p:nvSpPr>
          <p:spPr bwMode="auto">
            <a:xfrm>
              <a:off x="2160" y="1008"/>
              <a:ext cx="1" cy="2917"/>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34838" name="Line 18"/>
            <p:cNvSpPr>
              <a:spLocks noChangeShapeType="1"/>
            </p:cNvSpPr>
            <p:nvPr/>
          </p:nvSpPr>
          <p:spPr bwMode="auto">
            <a:xfrm>
              <a:off x="5471" y="1008"/>
              <a:ext cx="1" cy="2917"/>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457200" y="508000"/>
            <a:ext cx="8229600" cy="676275"/>
          </a:xfrm>
        </p:spPr>
        <p:txBody>
          <a:bodyPr lIns="0" tIns="0" rIns="0" bIns="0">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File Sharing Challenge</a:t>
            </a:r>
          </a:p>
        </p:txBody>
      </p:sp>
      <p:sp>
        <p:nvSpPr>
          <p:cNvPr id="7" name="Content Placeholder 6"/>
          <p:cNvSpPr>
            <a:spLocks noGrp="1"/>
          </p:cNvSpPr>
          <p:nvPr>
            <p:ph idx="1"/>
          </p:nvPr>
        </p:nvSpPr>
        <p:spPr>
          <a:xfrm>
            <a:off x="457200" y="1447800"/>
            <a:ext cx="8229600" cy="5029200"/>
          </a:xfrm>
        </p:spPr>
        <p:txBody>
          <a:bodyPr rtlCol="0">
            <a:normAutofit fontScale="70000" lnSpcReduction="20000"/>
          </a:bodyPr>
          <a:lstStyle/>
          <a:p>
            <a:pPr eaLnBrk="1" fontAlgn="auto" hangingPunct="1">
              <a:lnSpc>
                <a:spcPct val="120000"/>
              </a:lnSpc>
              <a:spcAft>
                <a:spcPts val="0"/>
              </a:spcAft>
              <a:defRPr/>
            </a:pPr>
            <a:r>
              <a:rPr lang="en-US" dirty="0" smtClean="0"/>
              <a:t>Creating and modifying groups requires root</a:t>
            </a:r>
          </a:p>
          <a:p>
            <a:pPr eaLnBrk="1" fontAlgn="auto" hangingPunct="1">
              <a:lnSpc>
                <a:spcPct val="120000"/>
              </a:lnSpc>
              <a:spcAft>
                <a:spcPts val="0"/>
              </a:spcAft>
              <a:defRPr/>
            </a:pPr>
            <a:r>
              <a:rPr lang="en-US" dirty="0" smtClean="0"/>
              <a:t>Given a directory with permissions </a:t>
            </a:r>
            <a:r>
              <a:rPr lang="en-US" dirty="0" err="1" smtClean="0">
                <a:solidFill>
                  <a:schemeClr val="accent6"/>
                </a:solidFill>
              </a:rPr>
              <a:t>drwx</a:t>
            </a:r>
            <a:r>
              <a:rPr lang="en-US" dirty="0" smtClean="0">
                <a:solidFill>
                  <a:schemeClr val="accent6"/>
                </a:solidFill>
              </a:rPr>
              <a:t>------x</a:t>
            </a:r>
            <a:r>
              <a:rPr lang="en-US" dirty="0" smtClean="0"/>
              <a:t> and a file in it</a:t>
            </a:r>
          </a:p>
          <a:p>
            <a:pPr lvl="1" eaLnBrk="1" fontAlgn="auto" hangingPunct="1">
              <a:lnSpc>
                <a:spcPct val="120000"/>
              </a:lnSpc>
              <a:spcAft>
                <a:spcPts val="0"/>
              </a:spcAft>
              <a:defRPr/>
            </a:pPr>
            <a:r>
              <a:rPr lang="en-US" dirty="0" smtClean="0"/>
              <a:t>Give permission to write the file to user1, user2, user3, … without creating a new group</a:t>
            </a:r>
          </a:p>
          <a:p>
            <a:pPr lvl="1" eaLnBrk="1" fontAlgn="auto" hangingPunct="1">
              <a:lnSpc>
                <a:spcPct val="120000"/>
              </a:lnSpc>
              <a:spcAft>
                <a:spcPts val="0"/>
              </a:spcAft>
              <a:defRPr/>
            </a:pPr>
            <a:r>
              <a:rPr lang="en-US" dirty="0" smtClean="0"/>
              <a:t>Selectively revoke a user</a:t>
            </a:r>
          </a:p>
          <a:p>
            <a:pPr eaLnBrk="1" fontAlgn="auto" hangingPunct="1">
              <a:lnSpc>
                <a:spcPct val="120000"/>
              </a:lnSpc>
              <a:spcAft>
                <a:spcPts val="0"/>
              </a:spcAft>
              <a:defRPr/>
            </a:pPr>
            <a:r>
              <a:rPr lang="en-US" dirty="0" smtClean="0"/>
              <a:t>Solution 1</a:t>
            </a:r>
          </a:p>
          <a:p>
            <a:pPr lvl="1" eaLnBrk="1" fontAlgn="auto" hangingPunct="1">
              <a:lnSpc>
                <a:spcPct val="120000"/>
              </a:lnSpc>
              <a:spcAft>
                <a:spcPts val="0"/>
              </a:spcAft>
              <a:defRPr/>
            </a:pPr>
            <a:r>
              <a:rPr lang="en-US" dirty="0" smtClean="0"/>
              <a:t>Give file write permission for everyone</a:t>
            </a:r>
          </a:p>
          <a:p>
            <a:pPr lvl="1" eaLnBrk="1" fontAlgn="auto" hangingPunct="1">
              <a:lnSpc>
                <a:spcPct val="120000"/>
              </a:lnSpc>
              <a:spcAft>
                <a:spcPts val="0"/>
              </a:spcAft>
              <a:defRPr/>
            </a:pPr>
            <a:r>
              <a:rPr lang="en-US" dirty="0" smtClean="0"/>
              <a:t>Create different random hard links: user1-23421, user2-56784, …</a:t>
            </a:r>
          </a:p>
          <a:p>
            <a:pPr eaLnBrk="1" fontAlgn="auto" hangingPunct="1">
              <a:lnSpc>
                <a:spcPct val="120000"/>
              </a:lnSpc>
              <a:spcAft>
                <a:spcPts val="0"/>
              </a:spcAft>
              <a:defRPr/>
            </a:pPr>
            <a:r>
              <a:rPr lang="en-US" dirty="0" smtClean="0">
                <a:solidFill>
                  <a:schemeClr val="accent6"/>
                </a:solidFill>
              </a:rPr>
              <a:t>Problem! </a:t>
            </a:r>
            <a:r>
              <a:rPr lang="en-US" dirty="0" smtClean="0"/>
              <a:t>Selectively removing access: hard link can be copied</a:t>
            </a:r>
          </a:p>
          <a:p>
            <a:pPr eaLnBrk="1" fontAlgn="auto" hangingPunct="1">
              <a:lnSpc>
                <a:spcPct val="120000"/>
              </a:lnSpc>
              <a:spcAft>
                <a:spcPts val="0"/>
              </a:spcAft>
              <a:defRPr/>
            </a:pPr>
            <a:r>
              <a:rPr lang="en-US" dirty="0" smtClean="0"/>
              <a:t>Solution 2</a:t>
            </a:r>
          </a:p>
          <a:p>
            <a:pPr lvl="1" eaLnBrk="1" fontAlgn="auto" hangingPunct="1">
              <a:lnSpc>
                <a:spcPct val="120000"/>
              </a:lnSpc>
              <a:spcAft>
                <a:spcPts val="0"/>
              </a:spcAft>
              <a:defRPr/>
            </a:pPr>
            <a:r>
              <a:rPr lang="en-US" dirty="0" smtClean="0"/>
              <a:t>Create random symbolic links</a:t>
            </a:r>
          </a:p>
          <a:p>
            <a:pPr eaLnBrk="1" fontAlgn="auto" hangingPunct="1">
              <a:lnSpc>
                <a:spcPct val="120000"/>
              </a:lnSpc>
              <a:spcAft>
                <a:spcPts val="0"/>
              </a:spcAft>
              <a:defRPr/>
            </a:pPr>
            <a:r>
              <a:rPr lang="en-US" dirty="0" smtClean="0">
                <a:solidFill>
                  <a:schemeClr val="accent6"/>
                </a:solidFill>
              </a:rPr>
              <a:t>Problem!</a:t>
            </a:r>
            <a:r>
              <a:rPr lang="en-US" dirty="0" smtClean="0"/>
              <a:t> Symbolic link tells where it points</a:t>
            </a:r>
          </a:p>
        </p:txBody>
      </p:sp>
      <p:sp>
        <p:nvSpPr>
          <p:cNvPr id="6" name="Segnaposto numero diapositiva 5"/>
          <p:cNvSpPr>
            <a:spLocks noGrp="1"/>
          </p:cNvSpPr>
          <p:nvPr>
            <p:ph type="sldNum" sz="quarter" idx="12"/>
          </p:nvPr>
        </p:nvSpPr>
        <p:spPr/>
        <p:txBody>
          <a:bodyPr/>
          <a:lstStyle/>
          <a:p>
            <a:pPr>
              <a:defRPr/>
            </a:pPr>
            <a:fld id="{71820C89-5511-4FC1-ADEC-E0290288A3C4}" type="slidenum">
              <a:rPr lang="en-GB"/>
              <a:pPr>
                <a:defRPr/>
              </a:pPr>
              <a:t>14</a:t>
            </a:fld>
            <a:endParaRPr lang="en-GB"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400" smtClean="0"/>
              <a:t>Working Graphically with Permissions</a:t>
            </a:r>
          </a:p>
        </p:txBody>
      </p:sp>
      <p:sp>
        <p:nvSpPr>
          <p:cNvPr id="19459" name="Rectangle 2"/>
          <p:cNvSpPr>
            <a:spLocks noGrp="1" noChangeArrowheads="1"/>
          </p:cNvSpPr>
          <p:nvPr>
            <p:ph idx="1"/>
          </p:nvPr>
        </p:nvSpPr>
        <p:spPr>
          <a:xfrm>
            <a:off x="457200" y="1600200"/>
            <a:ext cx="4267200" cy="3544888"/>
          </a:xfrm>
        </p:spPr>
        <p:txBody>
          <a:bodyPr>
            <a:spAutoFit/>
          </a:bodyPr>
          <a:lstStyle/>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Several Linux GUIs exist for displaying and changing permissions</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In KDE’s file manager Konqueror, right-click on a file and choose Properties, and click on the Permissions tab:</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Changes can be made here</a:t>
            </a:r>
            <a:br>
              <a:rPr lang="en-GB" sz="2400" smtClean="0"/>
            </a:br>
            <a:r>
              <a:rPr lang="en-GB" sz="2400" smtClean="0"/>
              <a:t>(more about changes later)</a:t>
            </a:r>
          </a:p>
        </p:txBody>
      </p:sp>
      <p:sp>
        <p:nvSpPr>
          <p:cNvPr id="7" name="Segnaposto numero diapositiva 5"/>
          <p:cNvSpPr>
            <a:spLocks noGrp="1"/>
          </p:cNvSpPr>
          <p:nvPr>
            <p:ph type="sldNum" sz="quarter" idx="12"/>
          </p:nvPr>
        </p:nvSpPr>
        <p:spPr/>
        <p:txBody>
          <a:bodyPr/>
          <a:lstStyle/>
          <a:p>
            <a:pPr>
              <a:defRPr/>
            </a:pPr>
            <a:fld id="{AD5A43D2-8B2B-45A7-8590-E977790B2B49}" type="slidenum">
              <a:rPr lang="en-GB"/>
              <a:pPr>
                <a:defRPr/>
              </a:pPr>
              <a:t>15</a:t>
            </a:fld>
            <a:endParaRPr lang="en-GB"/>
          </a:p>
        </p:txBody>
      </p:sp>
      <p:pic>
        <p:nvPicPr>
          <p:cNvPr id="19463" name="Picture 3"/>
          <p:cNvPicPr>
            <a:picLocks noChangeAspect="1" noChangeArrowheads="1"/>
          </p:cNvPicPr>
          <p:nvPr/>
        </p:nvPicPr>
        <p:blipFill>
          <a:blip r:embed="rId3" cstate="print"/>
          <a:srcRect/>
          <a:stretch>
            <a:fillRect/>
          </a:stretch>
        </p:blipFill>
        <p:spPr bwMode="auto">
          <a:xfrm>
            <a:off x="4953000" y="1600200"/>
            <a:ext cx="3351213" cy="39624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Special Permission Bits</a:t>
            </a:r>
          </a:p>
        </p:txBody>
      </p:sp>
      <p:sp>
        <p:nvSpPr>
          <p:cNvPr id="37894" name="Rectangle 2"/>
          <p:cNvSpPr>
            <a:spLocks noGrp="1" noChangeArrowheads="1"/>
          </p:cNvSpPr>
          <p:nvPr>
            <p:ph idx="1"/>
          </p:nvPr>
        </p:nvSpPr>
        <p:spPr>
          <a:xfrm>
            <a:off x="457200" y="1600200"/>
            <a:ext cx="8229600" cy="1997075"/>
          </a:xfrm>
        </p:spPr>
        <p:txBody>
          <a:bodyPr rtlCol="0">
            <a:spAutoFit/>
          </a:bodyPr>
          <a:lstStyle/>
          <a:p>
            <a:pPr eaLnBrk="1" fontAlgn="auto" hangingPunct="1">
              <a:lnSpc>
                <a:spcPct val="9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Three other permission bits exist</a:t>
            </a:r>
          </a:p>
          <a:p>
            <a:pPr lvl="1" eaLnBrk="1" fontAlgn="auto" hangingPunct="1">
              <a:lnSpc>
                <a:spcPct val="93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Set-user-ID</a:t>
            </a:r>
            <a:r>
              <a:rPr lang="en-GB" dirty="0" smtClean="0"/>
              <a:t> (“</a:t>
            </a:r>
            <a:r>
              <a:rPr lang="en-GB" dirty="0" err="1" smtClean="0"/>
              <a:t>suid</a:t>
            </a:r>
            <a:r>
              <a:rPr lang="en-GB" dirty="0" smtClean="0"/>
              <a:t>” or “</a:t>
            </a:r>
            <a:r>
              <a:rPr lang="en-GB" dirty="0" err="1" smtClean="0"/>
              <a:t>setuid</a:t>
            </a:r>
            <a:r>
              <a:rPr lang="en-GB" dirty="0" smtClean="0"/>
              <a:t>”) bit</a:t>
            </a:r>
          </a:p>
          <a:p>
            <a:pPr lvl="1" eaLnBrk="1" fontAlgn="auto" hangingPunct="1">
              <a:lnSpc>
                <a:spcPct val="93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Set-group-ID</a:t>
            </a:r>
            <a:r>
              <a:rPr lang="en-GB" dirty="0" smtClean="0"/>
              <a:t> (“</a:t>
            </a:r>
            <a:r>
              <a:rPr lang="en-GB" dirty="0" err="1" smtClean="0"/>
              <a:t>sgid</a:t>
            </a:r>
            <a:r>
              <a:rPr lang="en-GB" dirty="0" smtClean="0"/>
              <a:t>” or “</a:t>
            </a:r>
            <a:r>
              <a:rPr lang="en-GB" dirty="0" err="1" smtClean="0"/>
              <a:t>setgid</a:t>
            </a:r>
            <a:r>
              <a:rPr lang="en-GB" dirty="0" smtClean="0"/>
              <a:t>”) bit</a:t>
            </a:r>
          </a:p>
          <a:p>
            <a:pPr lvl="1" eaLnBrk="1" fontAlgn="auto" hangingPunct="1">
              <a:lnSpc>
                <a:spcPct val="93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Sticky bit</a:t>
            </a:r>
          </a:p>
        </p:txBody>
      </p:sp>
      <p:sp>
        <p:nvSpPr>
          <p:cNvPr id="6" name="Segnaposto numero diapositiva 5"/>
          <p:cNvSpPr>
            <a:spLocks noGrp="1"/>
          </p:cNvSpPr>
          <p:nvPr>
            <p:ph type="sldNum" sz="quarter" idx="12"/>
          </p:nvPr>
        </p:nvSpPr>
        <p:spPr/>
        <p:txBody>
          <a:bodyPr/>
          <a:lstStyle/>
          <a:p>
            <a:pPr>
              <a:defRPr/>
            </a:pPr>
            <a:fld id="{314165DC-EA14-45E9-A0BC-D106AF3BED3D}" type="slidenum">
              <a:rPr lang="en-GB"/>
              <a:pPr>
                <a:defRPr/>
              </a:pPr>
              <a:t>16</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457200" y="461963"/>
            <a:ext cx="8229600" cy="76835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Set-user-ID</a:t>
            </a:r>
          </a:p>
        </p:txBody>
      </p:sp>
      <p:sp>
        <p:nvSpPr>
          <p:cNvPr id="38918" name="Rectangle 2"/>
          <p:cNvSpPr>
            <a:spLocks noGrp="1" noChangeArrowheads="1"/>
          </p:cNvSpPr>
          <p:nvPr>
            <p:ph idx="1"/>
          </p:nvPr>
        </p:nvSpPr>
        <p:spPr>
          <a:xfrm>
            <a:off x="457200" y="1600200"/>
            <a:ext cx="8229600" cy="3951288"/>
          </a:xfrm>
        </p:spPr>
        <p:txBody>
          <a:bodyPr rtlCol="0">
            <a:spAutoFit/>
          </a:bodyPr>
          <a:lstStyle/>
          <a:p>
            <a:pPr eaLnBrk="1" fontAlgn="auto" hangingPunct="1">
              <a:lnSpc>
                <a:spcPct val="9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Set-user-ID (“</a:t>
            </a:r>
            <a:r>
              <a:rPr lang="en-GB" dirty="0" err="1" smtClean="0"/>
              <a:t>suid</a:t>
            </a:r>
            <a:r>
              <a:rPr lang="en-GB" dirty="0" smtClean="0"/>
              <a:t>” or “</a:t>
            </a:r>
            <a:r>
              <a:rPr lang="en-GB" dirty="0" err="1" smtClean="0"/>
              <a:t>setuid</a:t>
            </a:r>
            <a:r>
              <a:rPr lang="en-GB" dirty="0" smtClean="0"/>
              <a:t>”) bit</a:t>
            </a:r>
          </a:p>
          <a:p>
            <a:pPr lvl="1" eaLnBrk="1" fontAlgn="auto" hangingPunct="1">
              <a:lnSpc>
                <a:spcPct val="9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On executable files, causes the program to run as file owner regardless of who runs it</a:t>
            </a:r>
          </a:p>
          <a:p>
            <a:pPr lvl="1" eaLnBrk="1" fontAlgn="auto" hangingPunct="1">
              <a:lnSpc>
                <a:spcPct val="9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Ignored for everything else</a:t>
            </a:r>
          </a:p>
          <a:p>
            <a:pPr lvl="1" eaLnBrk="1" fontAlgn="auto" hangingPunct="1">
              <a:lnSpc>
                <a:spcPct val="9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In 10-character display, replaces the 4</a:t>
            </a:r>
            <a:r>
              <a:rPr lang="en-GB" baseline="30000" dirty="0" smtClean="0"/>
              <a:t>th</a:t>
            </a:r>
            <a:r>
              <a:rPr lang="en-GB" dirty="0" smtClean="0"/>
              <a:t> character (</a:t>
            </a:r>
            <a:r>
              <a:rPr lang="en-GB" dirty="0" smtClean="0">
                <a:latin typeface="HE_TERMINAL"/>
              </a:rPr>
              <a:t>x</a:t>
            </a:r>
            <a:r>
              <a:rPr lang="en-GB" dirty="0" smtClean="0"/>
              <a:t> or </a:t>
            </a:r>
            <a:r>
              <a:rPr lang="en-GB" dirty="0" smtClean="0">
                <a:latin typeface="HE_TERMINAL"/>
              </a:rPr>
              <a:t>-</a:t>
            </a:r>
            <a:r>
              <a:rPr lang="en-GB" dirty="0" smtClean="0"/>
              <a:t>) with </a:t>
            </a:r>
            <a:r>
              <a:rPr lang="en-GB" dirty="0" smtClean="0">
                <a:latin typeface="HE_TERMINAL"/>
              </a:rPr>
              <a:t>s</a:t>
            </a:r>
            <a:r>
              <a:rPr lang="en-GB" dirty="0" smtClean="0"/>
              <a:t> (or </a:t>
            </a:r>
            <a:r>
              <a:rPr lang="en-GB" dirty="0" smtClean="0">
                <a:latin typeface="HE_TERMINAL"/>
              </a:rPr>
              <a:t>S</a:t>
            </a:r>
            <a:r>
              <a:rPr lang="en-GB" dirty="0" smtClean="0"/>
              <a:t> if not also executable)</a:t>
            </a:r>
          </a:p>
          <a:p>
            <a:pPr lvl="2" eaLnBrk="1" fontAlgn="auto" hangingPunct="1">
              <a:lnSpc>
                <a:spcPct val="90000"/>
              </a:lnSpc>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a:t>
            </a:r>
            <a:r>
              <a:rPr lang="en-GB" dirty="0" err="1" smtClean="0">
                <a:solidFill>
                  <a:schemeClr val="accent6"/>
                </a:solidFill>
              </a:rPr>
              <a:t>rwsr</a:t>
            </a:r>
            <a:r>
              <a:rPr lang="en-GB" dirty="0" smtClean="0">
                <a:solidFill>
                  <a:schemeClr val="accent6"/>
                </a:solidFill>
              </a:rPr>
              <a:t>-</a:t>
            </a:r>
            <a:r>
              <a:rPr lang="en-GB" dirty="0" err="1" smtClean="0">
                <a:solidFill>
                  <a:schemeClr val="accent6"/>
                </a:solidFill>
              </a:rPr>
              <a:t>xr</a:t>
            </a:r>
            <a:r>
              <a:rPr lang="en-GB" dirty="0" smtClean="0">
                <a:solidFill>
                  <a:schemeClr val="accent6"/>
                </a:solidFill>
              </a:rPr>
              <a:t>-x</a:t>
            </a:r>
            <a:r>
              <a:rPr lang="en-GB" dirty="0" smtClean="0"/>
              <a:t>: </a:t>
            </a:r>
            <a:r>
              <a:rPr lang="en-GB" dirty="0" err="1" smtClean="0"/>
              <a:t>setuid</a:t>
            </a:r>
            <a:r>
              <a:rPr lang="en-GB" dirty="0" smtClean="0"/>
              <a:t>, executable by all</a:t>
            </a:r>
          </a:p>
          <a:p>
            <a:pPr lvl="2" eaLnBrk="1" fontAlgn="auto" hangingPunct="1">
              <a:lnSpc>
                <a:spcPct val="90000"/>
              </a:lnSpc>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a:t>
            </a:r>
            <a:r>
              <a:rPr lang="en-GB" dirty="0" err="1" smtClean="0">
                <a:solidFill>
                  <a:schemeClr val="accent6"/>
                </a:solidFill>
              </a:rPr>
              <a:t>rwxr</a:t>
            </a:r>
            <a:r>
              <a:rPr lang="en-GB" dirty="0" smtClean="0">
                <a:solidFill>
                  <a:schemeClr val="accent6"/>
                </a:solidFill>
              </a:rPr>
              <a:t>-</a:t>
            </a:r>
            <a:r>
              <a:rPr lang="en-GB" dirty="0" err="1" smtClean="0">
                <a:solidFill>
                  <a:schemeClr val="accent6"/>
                </a:solidFill>
              </a:rPr>
              <a:t>xr</a:t>
            </a:r>
            <a:r>
              <a:rPr lang="en-GB" dirty="0" smtClean="0">
                <a:solidFill>
                  <a:schemeClr val="accent6"/>
                </a:solidFill>
              </a:rPr>
              <a:t>-x</a:t>
            </a:r>
            <a:r>
              <a:rPr lang="en-GB" dirty="0" smtClean="0"/>
              <a:t>: executable by all, but not </a:t>
            </a:r>
            <a:r>
              <a:rPr lang="en-GB" dirty="0" err="1" smtClean="0"/>
              <a:t>setuid</a:t>
            </a:r>
            <a:endParaRPr lang="en-GB" dirty="0" smtClean="0"/>
          </a:p>
          <a:p>
            <a:pPr lvl="2" eaLnBrk="1" fontAlgn="auto" hangingPunct="1">
              <a:lnSpc>
                <a:spcPct val="90000"/>
              </a:lnSpc>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a:t>
            </a:r>
            <a:r>
              <a:rPr lang="en-GB" dirty="0" err="1" smtClean="0">
                <a:solidFill>
                  <a:schemeClr val="accent6"/>
                </a:solidFill>
              </a:rPr>
              <a:t>rwSr</a:t>
            </a:r>
            <a:r>
              <a:rPr lang="en-GB" dirty="0" smtClean="0">
                <a:solidFill>
                  <a:schemeClr val="accent6"/>
                </a:solidFill>
              </a:rPr>
              <a:t>--r--</a:t>
            </a:r>
            <a:r>
              <a:rPr lang="en-GB" dirty="0" smtClean="0"/>
              <a:t>: </a:t>
            </a:r>
            <a:r>
              <a:rPr lang="en-GB" dirty="0" err="1" smtClean="0"/>
              <a:t>setuid</a:t>
            </a:r>
            <a:r>
              <a:rPr lang="en-GB" dirty="0" smtClean="0"/>
              <a:t>, but not executable - not useful</a:t>
            </a:r>
          </a:p>
        </p:txBody>
      </p:sp>
      <p:sp>
        <p:nvSpPr>
          <p:cNvPr id="6" name="Segnaposto numero diapositiva 5"/>
          <p:cNvSpPr>
            <a:spLocks noGrp="1"/>
          </p:cNvSpPr>
          <p:nvPr>
            <p:ph type="sldNum" sz="quarter" idx="12"/>
          </p:nvPr>
        </p:nvSpPr>
        <p:spPr/>
        <p:txBody>
          <a:bodyPr/>
          <a:lstStyle/>
          <a:p>
            <a:pPr>
              <a:defRPr/>
            </a:pPr>
            <a:fld id="{88C765B2-619D-4D91-96C3-1A044C4AAB30}" type="slidenum">
              <a:rPr lang="en-GB"/>
              <a:pPr>
                <a:defRPr/>
              </a:pPr>
              <a:t>17</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Set-group-ID</a:t>
            </a:r>
          </a:p>
        </p:txBody>
      </p:sp>
      <p:sp>
        <p:nvSpPr>
          <p:cNvPr id="7" name="Content Placeholder 6"/>
          <p:cNvSpPr>
            <a:spLocks noGrp="1"/>
          </p:cNvSpPr>
          <p:nvPr>
            <p:ph idx="1"/>
          </p:nvPr>
        </p:nvSpPr>
        <p:spPr>
          <a:xfrm>
            <a:off x="457200" y="1524000"/>
            <a:ext cx="8229600" cy="4876800"/>
          </a:xfrm>
        </p:spPr>
        <p:txBody>
          <a:bodyPr rtlCol="0">
            <a:normAutofit/>
          </a:bodyPr>
          <a:lstStyle/>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Set-group-ID (“</a:t>
            </a:r>
            <a:r>
              <a:rPr lang="en-GB" sz="2400" dirty="0" err="1" smtClean="0"/>
              <a:t>sgid</a:t>
            </a:r>
            <a:r>
              <a:rPr lang="en-GB" sz="2400" dirty="0" smtClean="0"/>
              <a:t>” or “</a:t>
            </a:r>
            <a:r>
              <a:rPr lang="en-GB" sz="2400" dirty="0" err="1" smtClean="0"/>
              <a:t>setgid</a:t>
            </a:r>
            <a:r>
              <a:rPr lang="en-GB" sz="2400" dirty="0" smtClean="0"/>
              <a:t>”) bit</a:t>
            </a:r>
          </a:p>
          <a:p>
            <a:pPr lvl="1" eaLnBrk="1" fontAlgn="auto" hangingPunct="1">
              <a:spcBef>
                <a:spcPts val="5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On executable files, causes the program to run with the file’s group, regardless of whether the user who runs it is in that group</a:t>
            </a:r>
          </a:p>
          <a:p>
            <a:pPr lvl="1" eaLnBrk="1" fontAlgn="auto" hangingPunct="1">
              <a:spcBef>
                <a:spcPts val="5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On directories, causes files created within the directory to have the same group as the directory, useful for directories shared by multiple users with different default groups</a:t>
            </a:r>
          </a:p>
          <a:p>
            <a:pPr lvl="1" eaLnBrk="1" fontAlgn="auto" hangingPunct="1">
              <a:spcBef>
                <a:spcPts val="5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Ignored for everything else</a:t>
            </a:r>
          </a:p>
          <a:p>
            <a:pPr lvl="1" eaLnBrk="1" fontAlgn="auto" hangingPunct="1">
              <a:spcBef>
                <a:spcPts val="5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In 10-character display, replaces 7</a:t>
            </a:r>
            <a:r>
              <a:rPr lang="en-GB" sz="2000" baseline="30000" dirty="0" smtClean="0"/>
              <a:t>th</a:t>
            </a:r>
            <a:r>
              <a:rPr lang="en-GB" sz="2000" dirty="0" smtClean="0"/>
              <a:t> character (</a:t>
            </a:r>
            <a:r>
              <a:rPr lang="en-GB" sz="2000" dirty="0" smtClean="0">
                <a:latin typeface="HE_TERMINAL"/>
              </a:rPr>
              <a:t>x</a:t>
            </a:r>
            <a:r>
              <a:rPr lang="en-GB" sz="2000" dirty="0" smtClean="0"/>
              <a:t> or </a:t>
            </a:r>
            <a:r>
              <a:rPr lang="en-GB" sz="2000" dirty="0" smtClean="0">
                <a:latin typeface="HE_TERMINAL"/>
              </a:rPr>
              <a:t>-</a:t>
            </a:r>
            <a:r>
              <a:rPr lang="en-GB" sz="2000" dirty="0" smtClean="0"/>
              <a:t>) with </a:t>
            </a:r>
            <a:r>
              <a:rPr lang="en-GB" sz="2000" dirty="0" smtClean="0">
                <a:latin typeface="HE_TERMINAL"/>
              </a:rPr>
              <a:t>s</a:t>
            </a:r>
            <a:r>
              <a:rPr lang="en-GB" sz="2000" dirty="0" smtClean="0"/>
              <a:t> (or </a:t>
            </a:r>
            <a:r>
              <a:rPr lang="en-GB" sz="2000" dirty="0" smtClean="0">
                <a:latin typeface="HE_TERMINAL"/>
              </a:rPr>
              <a:t>S</a:t>
            </a:r>
            <a:r>
              <a:rPr lang="en-GB" sz="2000" dirty="0" smtClean="0"/>
              <a:t> if not also executable)</a:t>
            </a:r>
          </a:p>
          <a:p>
            <a:pPr lvl="2" eaLnBrk="1" fontAlgn="auto" hangingPunct="1">
              <a:spcBef>
                <a:spcPts val="450"/>
              </a:spcBef>
              <a:spcAft>
                <a:spcPts val="0"/>
              </a:spcAft>
              <a:buFont typeface="Arial"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solidFill>
                  <a:schemeClr val="accent6"/>
                </a:solidFill>
                <a:latin typeface="HE_TERMINAL"/>
              </a:rPr>
              <a:t>-</a:t>
            </a:r>
            <a:r>
              <a:rPr lang="en-GB" sz="1800" dirty="0" err="1" smtClean="0">
                <a:solidFill>
                  <a:schemeClr val="accent6"/>
                </a:solidFill>
                <a:latin typeface="HE_TERMINAL"/>
              </a:rPr>
              <a:t>rwxr</a:t>
            </a:r>
            <a:r>
              <a:rPr lang="en-GB" sz="1800" dirty="0" smtClean="0">
                <a:solidFill>
                  <a:schemeClr val="accent6"/>
                </a:solidFill>
                <a:latin typeface="HE_TERMINAL"/>
              </a:rPr>
              <a:t>-</a:t>
            </a:r>
            <a:r>
              <a:rPr lang="en-GB" sz="1800" dirty="0" err="1" smtClean="0">
                <a:solidFill>
                  <a:schemeClr val="accent6"/>
                </a:solidFill>
                <a:latin typeface="HE_TERMINAL"/>
              </a:rPr>
              <a:t>sr</a:t>
            </a:r>
            <a:r>
              <a:rPr lang="en-GB" sz="1800" dirty="0" smtClean="0">
                <a:solidFill>
                  <a:schemeClr val="accent6"/>
                </a:solidFill>
                <a:latin typeface="HE_TERMINAL"/>
              </a:rPr>
              <a:t>-x</a:t>
            </a:r>
            <a:r>
              <a:rPr lang="en-GB" sz="1800" dirty="0" smtClean="0"/>
              <a:t>: </a:t>
            </a:r>
            <a:r>
              <a:rPr lang="en-GB" sz="1800" dirty="0" err="1" smtClean="0"/>
              <a:t>setgid</a:t>
            </a:r>
            <a:r>
              <a:rPr lang="en-GB" sz="1800" dirty="0" smtClean="0"/>
              <a:t> file, executable by all</a:t>
            </a:r>
          </a:p>
          <a:p>
            <a:pPr lvl="2" eaLnBrk="1" fontAlgn="auto" hangingPunct="1">
              <a:spcBef>
                <a:spcPts val="450"/>
              </a:spcBef>
              <a:spcAft>
                <a:spcPts val="0"/>
              </a:spcAft>
              <a:buFont typeface="Arial"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err="1" smtClean="0">
                <a:solidFill>
                  <a:schemeClr val="accent6"/>
                </a:solidFill>
                <a:latin typeface="HE_TERMINAL"/>
              </a:rPr>
              <a:t>drwxrwsr</a:t>
            </a:r>
            <a:r>
              <a:rPr lang="en-GB" sz="1800" dirty="0" smtClean="0">
                <a:solidFill>
                  <a:schemeClr val="accent6"/>
                </a:solidFill>
                <a:latin typeface="HE_TERMINAL"/>
              </a:rPr>
              <a:t>-x</a:t>
            </a:r>
            <a:r>
              <a:rPr lang="en-GB" sz="1800" dirty="0" smtClean="0"/>
              <a:t>: </a:t>
            </a:r>
            <a:r>
              <a:rPr lang="en-GB" sz="1800" dirty="0" err="1" smtClean="0"/>
              <a:t>setgid</a:t>
            </a:r>
            <a:r>
              <a:rPr lang="en-GB" sz="1800" dirty="0" smtClean="0"/>
              <a:t> directory; files within will have group of directory</a:t>
            </a:r>
          </a:p>
          <a:p>
            <a:pPr lvl="2" eaLnBrk="1" fontAlgn="auto" hangingPunct="1">
              <a:spcBef>
                <a:spcPts val="450"/>
              </a:spcBef>
              <a:spcAft>
                <a:spcPts val="0"/>
              </a:spcAft>
              <a:buFont typeface="Arial"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1800" dirty="0" smtClean="0">
                <a:solidFill>
                  <a:schemeClr val="accent6"/>
                </a:solidFill>
                <a:latin typeface="HE_TERMINAL"/>
              </a:rPr>
              <a:t>-</a:t>
            </a:r>
            <a:r>
              <a:rPr lang="en-GB" sz="1800" dirty="0" err="1" smtClean="0">
                <a:solidFill>
                  <a:schemeClr val="accent6"/>
                </a:solidFill>
                <a:latin typeface="HE_TERMINAL"/>
              </a:rPr>
              <a:t>rw</a:t>
            </a:r>
            <a:r>
              <a:rPr lang="en-GB" sz="1800" dirty="0" smtClean="0">
                <a:solidFill>
                  <a:schemeClr val="accent6"/>
                </a:solidFill>
                <a:latin typeface="HE_TERMINAL"/>
              </a:rPr>
              <a:t>-r-</a:t>
            </a:r>
            <a:r>
              <a:rPr lang="en-GB" sz="1800" dirty="0" err="1" smtClean="0">
                <a:solidFill>
                  <a:schemeClr val="accent6"/>
                </a:solidFill>
                <a:latin typeface="HE_TERMINAL"/>
              </a:rPr>
              <a:t>Sr</a:t>
            </a:r>
            <a:r>
              <a:rPr lang="en-GB" sz="1800" dirty="0" smtClean="0">
                <a:solidFill>
                  <a:schemeClr val="accent6"/>
                </a:solidFill>
                <a:latin typeface="HE_TERMINAL"/>
              </a:rPr>
              <a:t>--</a:t>
            </a:r>
            <a:r>
              <a:rPr lang="en-GB" sz="1800" dirty="0" smtClean="0"/>
              <a:t>: </a:t>
            </a:r>
            <a:r>
              <a:rPr lang="en-GB" sz="1800" dirty="0" err="1" smtClean="0"/>
              <a:t>setgid</a:t>
            </a:r>
            <a:r>
              <a:rPr lang="en-GB" sz="1800" dirty="0" smtClean="0"/>
              <a:t> file, but not executable - not useful</a:t>
            </a:r>
          </a:p>
        </p:txBody>
      </p:sp>
      <p:sp>
        <p:nvSpPr>
          <p:cNvPr id="6" name="Segnaposto numero diapositiva 5"/>
          <p:cNvSpPr>
            <a:spLocks noGrp="1"/>
          </p:cNvSpPr>
          <p:nvPr>
            <p:ph type="sldNum" sz="quarter" idx="12"/>
          </p:nvPr>
        </p:nvSpPr>
        <p:spPr/>
        <p:txBody>
          <a:bodyPr/>
          <a:lstStyle/>
          <a:p>
            <a:pPr>
              <a:defRPr/>
            </a:pPr>
            <a:fld id="{ABAA8DE2-61A1-4634-A9EC-D94E56D712C8}" type="slidenum">
              <a:rPr lang="en-GB"/>
              <a:pPr>
                <a:defRPr/>
              </a:pPr>
              <a:t>18</a:t>
            </a:fld>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457200" y="461963"/>
            <a:ext cx="8229600" cy="76835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Sticky Bit</a:t>
            </a:r>
          </a:p>
        </p:txBody>
      </p:sp>
      <p:sp>
        <p:nvSpPr>
          <p:cNvPr id="40966" name="Rectangle 2"/>
          <p:cNvSpPr>
            <a:spLocks noGrp="1" noChangeArrowheads="1"/>
          </p:cNvSpPr>
          <p:nvPr>
            <p:ph idx="1"/>
          </p:nvPr>
        </p:nvSpPr>
        <p:spPr>
          <a:xfrm>
            <a:off x="457200" y="1600200"/>
            <a:ext cx="8229600" cy="3797300"/>
          </a:xfrm>
        </p:spPr>
        <p:txBody>
          <a:bodyPr rtlCol="0">
            <a:spAutoFit/>
          </a:bodyPr>
          <a:lstStyle/>
          <a:p>
            <a:pPr eaLnBrk="1" fontAlgn="auto" hangingPunct="1">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On directories, prevents users from deleting or renaming files they do not own</a:t>
            </a:r>
          </a:p>
          <a:p>
            <a:pPr eaLnBrk="1" fontAlgn="auto" hangingPunct="1">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Ignored for everything else</a:t>
            </a:r>
          </a:p>
          <a:p>
            <a:pPr eaLnBrk="1" fontAlgn="auto" hangingPunct="1">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In 10-character display, replaces 10</a:t>
            </a:r>
            <a:r>
              <a:rPr lang="en-GB" sz="2400" baseline="30000" dirty="0" smtClean="0"/>
              <a:t>th</a:t>
            </a:r>
            <a:r>
              <a:rPr lang="en-GB" sz="2400" dirty="0" smtClean="0"/>
              <a:t> character (</a:t>
            </a:r>
            <a:r>
              <a:rPr lang="en-GB" sz="2400" dirty="0" smtClean="0">
                <a:latin typeface="HE_TERMINAL"/>
              </a:rPr>
              <a:t>x</a:t>
            </a:r>
            <a:r>
              <a:rPr lang="en-GB" sz="2400" dirty="0" smtClean="0"/>
              <a:t> or </a:t>
            </a:r>
            <a:r>
              <a:rPr lang="en-GB" sz="2400" dirty="0" smtClean="0">
                <a:latin typeface="HE_TERMINAL"/>
              </a:rPr>
              <a:t>-</a:t>
            </a:r>
            <a:r>
              <a:rPr lang="en-GB" sz="2400" dirty="0" smtClean="0"/>
              <a:t>) with </a:t>
            </a:r>
            <a:r>
              <a:rPr lang="en-GB" sz="2400" dirty="0" smtClean="0">
                <a:latin typeface="HE_TERMINAL"/>
              </a:rPr>
              <a:t>t</a:t>
            </a:r>
            <a:r>
              <a:rPr lang="en-GB" sz="2400" dirty="0" smtClean="0"/>
              <a:t> (or </a:t>
            </a:r>
            <a:r>
              <a:rPr lang="en-GB" sz="2400" dirty="0" smtClean="0">
                <a:latin typeface="HE_TERMINAL"/>
              </a:rPr>
              <a:t>T</a:t>
            </a:r>
            <a:r>
              <a:rPr lang="en-GB" sz="2400" dirty="0" smtClean="0"/>
              <a:t> if not also executable)</a:t>
            </a:r>
          </a:p>
          <a:p>
            <a:pPr lvl="2" eaLnBrk="1" fontAlgn="auto" hangingPunct="1">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dirty="0" smtClean="0">
              <a:latin typeface="HE_TERMINAL"/>
            </a:endParaRPr>
          </a:p>
          <a:p>
            <a:pPr lvl="1" eaLnBrk="1" fontAlgn="auto" hangingPunct="1">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300" dirty="0" err="1" smtClean="0">
                <a:solidFill>
                  <a:schemeClr val="accent6"/>
                </a:solidFill>
                <a:latin typeface="HE_TERMINAL"/>
              </a:rPr>
              <a:t>drwxrwxrwt</a:t>
            </a:r>
            <a:r>
              <a:rPr lang="en-GB" sz="2300" dirty="0" smtClean="0"/>
              <a:t>: sticky bit set, full access for everyone</a:t>
            </a:r>
          </a:p>
          <a:p>
            <a:pPr lvl="1" eaLnBrk="1" fontAlgn="auto" hangingPunct="1">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300" dirty="0" err="1" smtClean="0">
                <a:solidFill>
                  <a:schemeClr val="accent6"/>
                </a:solidFill>
                <a:latin typeface="HE_TERMINAL"/>
              </a:rPr>
              <a:t>drwxrwx</a:t>
            </a:r>
            <a:r>
              <a:rPr lang="en-GB" sz="2300" dirty="0" smtClean="0">
                <a:solidFill>
                  <a:schemeClr val="accent6"/>
                </a:solidFill>
                <a:latin typeface="HE_TERMINAL"/>
              </a:rPr>
              <a:t>--T</a:t>
            </a:r>
            <a:r>
              <a:rPr lang="en-GB" sz="2300" dirty="0" smtClean="0"/>
              <a:t>: sticky bit set, full access by user/group</a:t>
            </a:r>
          </a:p>
          <a:p>
            <a:pPr lvl="1" eaLnBrk="1" fontAlgn="auto" hangingPunct="1">
              <a:spcBef>
                <a:spcPts val="450"/>
              </a:spcBef>
              <a:spcAft>
                <a:spcPts val="0"/>
              </a:spcAft>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300" dirty="0" err="1" smtClean="0">
                <a:solidFill>
                  <a:schemeClr val="accent6"/>
                </a:solidFill>
                <a:latin typeface="HE_TERMINAL"/>
              </a:rPr>
              <a:t>drwxr</a:t>
            </a:r>
            <a:r>
              <a:rPr lang="en-GB" sz="2300" dirty="0" smtClean="0">
                <a:solidFill>
                  <a:schemeClr val="accent6"/>
                </a:solidFill>
                <a:latin typeface="HE_TERMINAL"/>
              </a:rPr>
              <a:t>--r-T</a:t>
            </a:r>
            <a:r>
              <a:rPr lang="en-GB" sz="2300" dirty="0" smtClean="0"/>
              <a:t>: sticky, full owner access, others can read </a:t>
            </a:r>
            <a:r>
              <a:rPr lang="en-GB" sz="2300" i="1" dirty="0" smtClean="0"/>
              <a:t>(useless)</a:t>
            </a:r>
          </a:p>
        </p:txBody>
      </p:sp>
      <p:sp>
        <p:nvSpPr>
          <p:cNvPr id="6" name="Segnaposto numero diapositiva 5"/>
          <p:cNvSpPr>
            <a:spLocks noGrp="1"/>
          </p:cNvSpPr>
          <p:nvPr>
            <p:ph type="sldNum" sz="quarter" idx="12"/>
          </p:nvPr>
        </p:nvSpPr>
        <p:spPr/>
        <p:txBody>
          <a:bodyPr/>
          <a:lstStyle/>
          <a:p>
            <a:pPr>
              <a:defRPr/>
            </a:pPr>
            <a:fld id="{EC5D87A3-D055-4654-9815-C1AB462384C3}" type="slidenum">
              <a:rPr lang="en-GB"/>
              <a:pPr>
                <a:defRPr/>
              </a:pPr>
              <a:t>19</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General Principles</a:t>
            </a:r>
          </a:p>
        </p:txBody>
      </p:sp>
      <p:sp>
        <p:nvSpPr>
          <p:cNvPr id="7171" name="Content Placeholder 2"/>
          <p:cNvSpPr>
            <a:spLocks noGrp="1"/>
          </p:cNvSpPr>
          <p:nvPr>
            <p:ph idx="1"/>
          </p:nvPr>
        </p:nvSpPr>
        <p:spPr/>
        <p:txBody>
          <a:bodyPr numCol="2" rtlCol="0">
            <a:normAutofit fontScale="70000" lnSpcReduction="20000"/>
          </a:bodyPr>
          <a:lstStyle/>
          <a:p>
            <a:pPr eaLnBrk="1" fontAlgn="auto" hangingPunct="1">
              <a:lnSpc>
                <a:spcPct val="120000"/>
              </a:lnSpc>
              <a:spcAft>
                <a:spcPts val="0"/>
              </a:spcAft>
              <a:defRPr/>
            </a:pPr>
            <a:r>
              <a:rPr lang="en-US" dirty="0" smtClean="0"/>
              <a:t>Files and folders are managed by the operating system</a:t>
            </a:r>
          </a:p>
          <a:p>
            <a:pPr eaLnBrk="1" fontAlgn="auto" hangingPunct="1">
              <a:lnSpc>
                <a:spcPct val="120000"/>
              </a:lnSpc>
              <a:spcAft>
                <a:spcPts val="0"/>
              </a:spcAft>
              <a:defRPr/>
            </a:pPr>
            <a:r>
              <a:rPr lang="en-US" dirty="0" smtClean="0"/>
              <a:t>Applications, including shells, access files through an API</a:t>
            </a:r>
          </a:p>
          <a:p>
            <a:pPr eaLnBrk="1" fontAlgn="auto" hangingPunct="1">
              <a:lnSpc>
                <a:spcPct val="120000"/>
              </a:lnSpc>
              <a:spcAft>
                <a:spcPts val="0"/>
              </a:spcAft>
              <a:defRPr/>
            </a:pPr>
            <a:r>
              <a:rPr lang="en-US" dirty="0" smtClean="0"/>
              <a:t>Access control entry (</a:t>
            </a:r>
            <a:r>
              <a:rPr lang="en-US" dirty="0" smtClean="0">
                <a:solidFill>
                  <a:schemeClr val="accent6"/>
                </a:solidFill>
              </a:rPr>
              <a:t>ACE</a:t>
            </a:r>
            <a:r>
              <a:rPr lang="en-US" dirty="0" smtClean="0"/>
              <a:t>)</a:t>
            </a:r>
          </a:p>
          <a:p>
            <a:pPr lvl="1" eaLnBrk="1" fontAlgn="auto" hangingPunct="1">
              <a:lnSpc>
                <a:spcPct val="120000"/>
              </a:lnSpc>
              <a:spcAft>
                <a:spcPts val="0"/>
              </a:spcAft>
              <a:defRPr/>
            </a:pPr>
            <a:r>
              <a:rPr lang="en-US" dirty="0" smtClean="0"/>
              <a:t>Allow/deny a certain type of access to a file/folder by user/group</a:t>
            </a:r>
          </a:p>
          <a:p>
            <a:pPr eaLnBrk="1" fontAlgn="auto" hangingPunct="1">
              <a:lnSpc>
                <a:spcPct val="120000"/>
              </a:lnSpc>
              <a:spcAft>
                <a:spcPts val="0"/>
              </a:spcAft>
              <a:defRPr/>
            </a:pPr>
            <a:r>
              <a:rPr lang="en-US" dirty="0" smtClean="0"/>
              <a:t>Access control list (</a:t>
            </a:r>
            <a:r>
              <a:rPr lang="en-US" dirty="0" smtClean="0">
                <a:solidFill>
                  <a:schemeClr val="accent6"/>
                </a:solidFill>
              </a:rPr>
              <a:t>ACL</a:t>
            </a:r>
            <a:r>
              <a:rPr lang="en-US" dirty="0" smtClean="0"/>
              <a:t>)</a:t>
            </a:r>
          </a:p>
          <a:p>
            <a:pPr lvl="1" eaLnBrk="1" fontAlgn="auto" hangingPunct="1">
              <a:lnSpc>
                <a:spcPct val="120000"/>
              </a:lnSpc>
              <a:spcAft>
                <a:spcPts val="0"/>
              </a:spcAft>
              <a:defRPr/>
            </a:pPr>
            <a:r>
              <a:rPr lang="en-US" dirty="0" smtClean="0"/>
              <a:t>Collection of ACEs for a file/folder</a:t>
            </a:r>
            <a:br>
              <a:rPr lang="en-US" dirty="0" smtClean="0"/>
            </a:br>
            <a:endParaRPr lang="en-US" dirty="0" smtClean="0"/>
          </a:p>
          <a:p>
            <a:pPr eaLnBrk="1" fontAlgn="auto" hangingPunct="1">
              <a:lnSpc>
                <a:spcPct val="120000"/>
              </a:lnSpc>
              <a:spcAft>
                <a:spcPts val="0"/>
              </a:spcAft>
              <a:defRPr/>
            </a:pPr>
            <a:r>
              <a:rPr lang="en-US" dirty="0" smtClean="0"/>
              <a:t>A </a:t>
            </a:r>
            <a:r>
              <a:rPr lang="en-US" dirty="0" smtClean="0">
                <a:solidFill>
                  <a:schemeClr val="accent6"/>
                </a:solidFill>
              </a:rPr>
              <a:t>file handle</a:t>
            </a:r>
            <a:r>
              <a:rPr lang="en-US" dirty="0" smtClean="0"/>
              <a:t> provides an opaque identifier for a file/folder</a:t>
            </a:r>
          </a:p>
          <a:p>
            <a:pPr eaLnBrk="1" fontAlgn="auto" hangingPunct="1">
              <a:lnSpc>
                <a:spcPct val="120000"/>
              </a:lnSpc>
              <a:spcAft>
                <a:spcPts val="0"/>
              </a:spcAft>
              <a:defRPr/>
            </a:pPr>
            <a:r>
              <a:rPr lang="en-US" dirty="0" smtClean="0"/>
              <a:t>File operations</a:t>
            </a:r>
          </a:p>
          <a:p>
            <a:pPr lvl="1" eaLnBrk="1" fontAlgn="auto" hangingPunct="1">
              <a:lnSpc>
                <a:spcPct val="120000"/>
              </a:lnSpc>
              <a:spcAft>
                <a:spcPts val="0"/>
              </a:spcAft>
              <a:defRPr/>
            </a:pPr>
            <a:r>
              <a:rPr lang="en-US" dirty="0" smtClean="0"/>
              <a:t>Open file: returns file handle</a:t>
            </a:r>
          </a:p>
          <a:p>
            <a:pPr lvl="1" eaLnBrk="1" fontAlgn="auto" hangingPunct="1">
              <a:lnSpc>
                <a:spcPct val="120000"/>
              </a:lnSpc>
              <a:spcAft>
                <a:spcPts val="0"/>
              </a:spcAft>
              <a:defRPr/>
            </a:pPr>
            <a:r>
              <a:rPr lang="en-US" dirty="0" smtClean="0"/>
              <a:t>Read/write/execute file</a:t>
            </a:r>
          </a:p>
          <a:p>
            <a:pPr lvl="1" eaLnBrk="1" fontAlgn="auto" hangingPunct="1">
              <a:lnSpc>
                <a:spcPct val="120000"/>
              </a:lnSpc>
              <a:spcAft>
                <a:spcPts val="0"/>
              </a:spcAft>
              <a:defRPr/>
            </a:pPr>
            <a:r>
              <a:rPr lang="en-US" dirty="0" smtClean="0"/>
              <a:t>Close file: invalidates file handle</a:t>
            </a:r>
          </a:p>
          <a:p>
            <a:pPr eaLnBrk="1" fontAlgn="auto" hangingPunct="1">
              <a:lnSpc>
                <a:spcPct val="120000"/>
              </a:lnSpc>
              <a:spcAft>
                <a:spcPts val="0"/>
              </a:spcAft>
              <a:defRPr/>
            </a:pPr>
            <a:r>
              <a:rPr lang="en-US" dirty="0" smtClean="0"/>
              <a:t>Hierarchical file organization</a:t>
            </a:r>
          </a:p>
          <a:p>
            <a:pPr lvl="1" eaLnBrk="1" fontAlgn="auto" hangingPunct="1">
              <a:lnSpc>
                <a:spcPct val="120000"/>
              </a:lnSpc>
              <a:spcAft>
                <a:spcPts val="0"/>
              </a:spcAft>
              <a:defRPr/>
            </a:pPr>
            <a:r>
              <a:rPr lang="en-US" dirty="0" smtClean="0"/>
              <a:t>Tree (Windows)</a:t>
            </a:r>
          </a:p>
          <a:p>
            <a:pPr lvl="1" eaLnBrk="1" fontAlgn="auto" hangingPunct="1">
              <a:lnSpc>
                <a:spcPct val="120000"/>
              </a:lnSpc>
              <a:spcAft>
                <a:spcPts val="0"/>
              </a:spcAft>
              <a:defRPr/>
            </a:pPr>
            <a:r>
              <a:rPr lang="en-US" dirty="0" smtClean="0"/>
              <a:t>DAG (Linux)</a:t>
            </a:r>
          </a:p>
        </p:txBody>
      </p:sp>
      <p:sp>
        <p:nvSpPr>
          <p:cNvPr id="6" name="Slide Number Placeholder 5"/>
          <p:cNvSpPr>
            <a:spLocks noGrp="1"/>
          </p:cNvSpPr>
          <p:nvPr>
            <p:ph type="sldNum" sz="quarter" idx="12"/>
          </p:nvPr>
        </p:nvSpPr>
        <p:spPr/>
        <p:txBody>
          <a:bodyPr/>
          <a:lstStyle/>
          <a:p>
            <a:pPr>
              <a:defRPr/>
            </a:pPr>
            <a:fld id="{DA1DD825-33F0-4976-A760-5EED9A6EC18D}" type="slidenum">
              <a:rPr lang="en-US"/>
              <a:pPr>
                <a:defRPr/>
              </a:pPr>
              <a:t>2</a:t>
            </a:fld>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457200" y="492125"/>
            <a:ext cx="8229600" cy="708025"/>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smtClean="0"/>
              <a:t>Working Graphically with Special Bits</a:t>
            </a:r>
          </a:p>
        </p:txBody>
      </p:sp>
      <p:sp>
        <p:nvSpPr>
          <p:cNvPr id="24579" name="Rectangle 2"/>
          <p:cNvSpPr>
            <a:spLocks noGrp="1" noChangeArrowheads="1"/>
          </p:cNvSpPr>
          <p:nvPr>
            <p:ph idx="1"/>
          </p:nvPr>
        </p:nvSpPr>
        <p:spPr>
          <a:xfrm>
            <a:off x="457200" y="1600200"/>
            <a:ext cx="8229600" cy="4979988"/>
          </a:xfrm>
        </p:spPr>
        <p:txBody>
          <a:bodyPr>
            <a:spAutoFit/>
          </a:bodyPr>
          <a:lstStyle/>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Special permission bits can also be displayed and changed through a GUI</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In Konqueror’s Permissions window, click Advanced Permissions:</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Changes can be made here (more about changes later)</a:t>
            </a:r>
          </a:p>
        </p:txBody>
      </p:sp>
      <p:sp>
        <p:nvSpPr>
          <p:cNvPr id="7" name="Segnaposto numero diapositiva 5"/>
          <p:cNvSpPr>
            <a:spLocks noGrp="1"/>
          </p:cNvSpPr>
          <p:nvPr>
            <p:ph type="sldNum" sz="quarter" idx="12"/>
          </p:nvPr>
        </p:nvSpPr>
        <p:spPr/>
        <p:txBody>
          <a:bodyPr/>
          <a:lstStyle/>
          <a:p>
            <a:pPr>
              <a:defRPr/>
            </a:pPr>
            <a:fld id="{B047EBF0-2222-4839-98DB-11D531283786}" type="slidenum">
              <a:rPr lang="en-GB"/>
              <a:pPr>
                <a:defRPr/>
              </a:pPr>
              <a:t>20</a:t>
            </a:fld>
            <a:endParaRPr lang="en-GB"/>
          </a:p>
        </p:txBody>
      </p:sp>
      <p:pic>
        <p:nvPicPr>
          <p:cNvPr id="24583" name="Picture 3"/>
          <p:cNvPicPr>
            <a:picLocks noChangeAspect="1" noChangeArrowheads="1"/>
          </p:cNvPicPr>
          <p:nvPr/>
        </p:nvPicPr>
        <p:blipFill>
          <a:blip r:embed="rId3" cstate="print"/>
          <a:srcRect/>
          <a:stretch>
            <a:fillRect/>
          </a:stretch>
        </p:blipFill>
        <p:spPr bwMode="auto">
          <a:xfrm>
            <a:off x="3124200" y="3733800"/>
            <a:ext cx="2933700" cy="20955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7200" y="461963"/>
            <a:ext cx="8229600" cy="76835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Root</a:t>
            </a:r>
          </a:p>
        </p:txBody>
      </p:sp>
      <p:sp>
        <p:nvSpPr>
          <p:cNvPr id="25603" name="Rectangle 2"/>
          <p:cNvSpPr>
            <a:spLocks noGrp="1" noChangeArrowheads="1"/>
          </p:cNvSpPr>
          <p:nvPr>
            <p:ph idx="1"/>
          </p:nvPr>
        </p:nvSpPr>
        <p:spPr>
          <a:xfrm>
            <a:off x="457200" y="1600200"/>
            <a:ext cx="8229600" cy="3425825"/>
          </a:xfrm>
        </p:spPr>
        <p:txBody>
          <a:bodyPr>
            <a:spAutoFit/>
          </a:bodyPr>
          <a:lstStyle/>
          <a:p>
            <a:pPr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smtClean="0"/>
              <a:t>“root” account is a super-user account, like Administrator on Windows</a:t>
            </a:r>
            <a:br>
              <a:rPr lang="en-GB" sz="2800" smtClean="0"/>
            </a:br>
            <a:endParaRPr lang="en-GB" sz="2800" smtClean="0"/>
          </a:p>
          <a:p>
            <a:pPr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smtClean="0"/>
              <a:t>Multiple roots possible</a:t>
            </a:r>
            <a:br>
              <a:rPr lang="en-GB" sz="2800" smtClean="0"/>
            </a:br>
            <a:endParaRPr lang="en-GB" sz="2800" smtClean="0"/>
          </a:p>
          <a:p>
            <a:pPr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smtClean="0"/>
              <a:t>File permissions do not restrict root</a:t>
            </a:r>
            <a:br>
              <a:rPr lang="en-GB" sz="2800" smtClean="0"/>
            </a:br>
            <a:endParaRPr lang="en-GB" sz="2800" smtClean="0"/>
          </a:p>
          <a:p>
            <a:pPr eaLnBrk="1" hangingPunct="1">
              <a:lnSpc>
                <a:spcPct val="8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smtClean="0"/>
              <a:t>This is </a:t>
            </a:r>
            <a:r>
              <a:rPr lang="en-GB" sz="2800" i="1" smtClean="0"/>
              <a:t>dangerous</a:t>
            </a:r>
            <a:r>
              <a:rPr lang="en-GB" sz="2800" smtClean="0"/>
              <a:t>, but necessary, and OK with good practices</a:t>
            </a:r>
          </a:p>
        </p:txBody>
      </p:sp>
      <p:sp>
        <p:nvSpPr>
          <p:cNvPr id="6" name="Segnaposto numero diapositiva 5"/>
          <p:cNvSpPr>
            <a:spLocks noGrp="1"/>
          </p:cNvSpPr>
          <p:nvPr>
            <p:ph type="sldNum" sz="quarter" idx="12"/>
          </p:nvPr>
        </p:nvSpPr>
        <p:spPr/>
        <p:txBody>
          <a:bodyPr/>
          <a:lstStyle/>
          <a:p>
            <a:pPr>
              <a:defRPr/>
            </a:pPr>
            <a:fld id="{C5CD7669-CA99-404D-89F8-124D0E919451}" type="slidenum">
              <a:rPr lang="en-GB"/>
              <a:pPr>
                <a:defRPr/>
              </a:pPr>
              <a:t>21</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Becoming Root</a:t>
            </a:r>
          </a:p>
        </p:txBody>
      </p:sp>
      <p:sp>
        <p:nvSpPr>
          <p:cNvPr id="46086" name="Rectangle 2"/>
          <p:cNvSpPr>
            <a:spLocks noGrp="1" noChangeArrowheads="1"/>
          </p:cNvSpPr>
          <p:nvPr>
            <p:ph idx="1"/>
          </p:nvPr>
        </p:nvSpPr>
        <p:spPr/>
        <p:txBody>
          <a:bodyPr rtlCol="0">
            <a:normAutofit fontScale="70000" lnSpcReduction="20000"/>
          </a:bodyPr>
          <a:lstStyle/>
          <a:p>
            <a:pPr eaLnBrk="1" fontAlgn="auto" hangingPunct="1">
              <a:lnSpc>
                <a:spcPct val="12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err="1" smtClean="0">
                <a:solidFill>
                  <a:schemeClr val="accent6"/>
                </a:solidFill>
                <a:latin typeface="HE_TERMINAL"/>
              </a:rPr>
              <a:t>su</a:t>
            </a:r>
            <a:endParaRPr lang="en-GB" dirty="0" smtClean="0">
              <a:solidFill>
                <a:schemeClr val="accent6"/>
              </a:solidFill>
              <a:latin typeface="HE_TERMINAL"/>
            </a:endParaRPr>
          </a:p>
          <a:p>
            <a:pPr lvl="1" eaLnBrk="1" fontAlgn="auto" hangingPunct="1">
              <a:lnSpc>
                <a:spcPct val="12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Changes home directory, PATH, and shell to that of root, but doesn’t touch most of environment and doesn’t run login scripts</a:t>
            </a:r>
          </a:p>
          <a:p>
            <a:pPr eaLnBrk="1" fontAlgn="auto" hangingPunct="1">
              <a:lnSpc>
                <a:spcPct val="12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err="1" smtClean="0">
                <a:solidFill>
                  <a:schemeClr val="accent6"/>
                </a:solidFill>
              </a:rPr>
              <a:t>su</a:t>
            </a:r>
            <a:r>
              <a:rPr lang="en-GB" dirty="0" smtClean="0">
                <a:solidFill>
                  <a:schemeClr val="accent6"/>
                </a:solidFill>
              </a:rPr>
              <a:t> - </a:t>
            </a:r>
          </a:p>
          <a:p>
            <a:pPr lvl="1" eaLnBrk="1" fontAlgn="auto" hangingPunct="1">
              <a:lnSpc>
                <a:spcPct val="12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Logs in as root just as if root had done so normally</a:t>
            </a:r>
            <a:br>
              <a:rPr lang="en-GB" dirty="0" smtClean="0"/>
            </a:br>
            <a:endParaRPr lang="en-GB" dirty="0" smtClean="0"/>
          </a:p>
          <a:p>
            <a:pPr eaLnBrk="1" fontAlgn="auto" hangingPunct="1">
              <a:lnSpc>
                <a:spcPct val="12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err="1" smtClean="0">
                <a:solidFill>
                  <a:schemeClr val="accent6"/>
                </a:solidFill>
              </a:rPr>
              <a:t>sudo</a:t>
            </a:r>
            <a:r>
              <a:rPr lang="en-GB" dirty="0" smtClean="0">
                <a:solidFill>
                  <a:schemeClr val="accent6"/>
                </a:solidFill>
              </a:rPr>
              <a:t> &lt;command&gt;</a:t>
            </a:r>
          </a:p>
          <a:p>
            <a:pPr lvl="1" eaLnBrk="1" fontAlgn="auto" hangingPunct="1">
              <a:lnSpc>
                <a:spcPct val="120000"/>
              </a:lnSpc>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Run just one command as root</a:t>
            </a:r>
          </a:p>
          <a:p>
            <a:pPr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err="1" smtClean="0">
                <a:solidFill>
                  <a:schemeClr val="accent6"/>
                </a:solidFill>
              </a:rPr>
              <a:t>su</a:t>
            </a:r>
            <a:r>
              <a:rPr lang="en-GB" dirty="0" smtClean="0">
                <a:solidFill>
                  <a:schemeClr val="accent6"/>
                </a:solidFill>
              </a:rPr>
              <a:t> [-] &lt;user&gt;</a:t>
            </a:r>
            <a:endParaRPr lang="en-GB" dirty="0" smtClean="0"/>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Become another non-root user</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Root does not require to enter password</a:t>
            </a:r>
          </a:p>
        </p:txBody>
      </p:sp>
      <p:sp>
        <p:nvSpPr>
          <p:cNvPr id="6" name="Segnaposto numero diapositiva 5"/>
          <p:cNvSpPr>
            <a:spLocks noGrp="1"/>
          </p:cNvSpPr>
          <p:nvPr>
            <p:ph type="sldNum" sz="quarter" idx="12"/>
          </p:nvPr>
        </p:nvSpPr>
        <p:spPr/>
        <p:txBody>
          <a:bodyPr/>
          <a:lstStyle/>
          <a:p>
            <a:pPr>
              <a:defRPr/>
            </a:pPr>
            <a:fld id="{8989DA15-D0A5-4153-AD3B-24F10909A60F}" type="slidenum">
              <a:rPr lang="en-GB"/>
              <a:pPr>
                <a:defRPr/>
              </a:pPr>
              <a:t>22</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Changing Permissions</a:t>
            </a:r>
          </a:p>
        </p:txBody>
      </p:sp>
      <p:sp>
        <p:nvSpPr>
          <p:cNvPr id="48134" name="Rectangle 2"/>
          <p:cNvSpPr>
            <a:spLocks noGrp="1" noChangeArrowheads="1"/>
          </p:cNvSpPr>
          <p:nvPr>
            <p:ph idx="1"/>
          </p:nvPr>
        </p:nvSpPr>
        <p:spPr>
          <a:xfrm>
            <a:off x="457200" y="1600200"/>
            <a:ext cx="8229600" cy="3724275"/>
          </a:xfrm>
        </p:spPr>
        <p:txBody>
          <a:bodyPr rtlCol="0">
            <a:spAutoFit/>
          </a:bodyPr>
          <a:lstStyle/>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Permissions are changed with </a:t>
            </a:r>
            <a:r>
              <a:rPr lang="en-GB" sz="2400" dirty="0" err="1" smtClean="0">
                <a:solidFill>
                  <a:schemeClr val="accent6"/>
                </a:solidFill>
              </a:rPr>
              <a:t>chmod</a:t>
            </a:r>
            <a:r>
              <a:rPr lang="en-GB" sz="2400" dirty="0" smtClean="0"/>
              <a:t> or through a GUI like </a:t>
            </a:r>
            <a:r>
              <a:rPr lang="en-GB" sz="2400" dirty="0" err="1" smtClean="0"/>
              <a:t>Konqueror</a:t>
            </a:r>
            <a:endParaRPr lang="en-GB" sz="2400" dirty="0" smtClean="0"/>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Only the file owner or root can change permissions</a:t>
            </a:r>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If a user owns a file, the user can use </a:t>
            </a:r>
            <a:r>
              <a:rPr lang="en-GB" sz="2400" dirty="0" err="1" smtClean="0">
                <a:solidFill>
                  <a:schemeClr val="accent6"/>
                </a:solidFill>
              </a:rPr>
              <a:t>chgrp</a:t>
            </a:r>
            <a:r>
              <a:rPr lang="en-GB" sz="2400" dirty="0" smtClean="0"/>
              <a:t> to set its group to any group of which the user is a member</a:t>
            </a:r>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root can change file ownership with </a:t>
            </a:r>
            <a:r>
              <a:rPr lang="en-GB" sz="2400" dirty="0" err="1" smtClean="0">
                <a:solidFill>
                  <a:schemeClr val="accent6"/>
                </a:solidFill>
              </a:rPr>
              <a:t>chown</a:t>
            </a:r>
            <a:r>
              <a:rPr lang="en-GB" sz="2400" dirty="0" smtClean="0"/>
              <a:t> (and can optionally change group in the same command)</a:t>
            </a:r>
          </a:p>
          <a:p>
            <a:pPr eaLnBrk="1" fontAlgn="auto" hangingPunct="1">
              <a:spcBef>
                <a:spcPts val="6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err="1" smtClean="0"/>
              <a:t>chown</a:t>
            </a:r>
            <a:r>
              <a:rPr lang="en-GB" sz="2400" dirty="0" smtClean="0"/>
              <a:t>, </a:t>
            </a:r>
            <a:r>
              <a:rPr lang="en-GB" sz="2400" dirty="0" err="1" smtClean="0"/>
              <a:t>chmod</a:t>
            </a:r>
            <a:r>
              <a:rPr lang="en-GB" sz="2400" dirty="0" smtClean="0"/>
              <a:t>, and </a:t>
            </a:r>
            <a:r>
              <a:rPr lang="en-GB" sz="2400" dirty="0" err="1" smtClean="0"/>
              <a:t>chgrp</a:t>
            </a:r>
            <a:r>
              <a:rPr lang="en-GB" sz="2400" dirty="0" smtClean="0"/>
              <a:t> can take the </a:t>
            </a:r>
            <a:r>
              <a:rPr lang="en-GB" sz="2400" dirty="0" smtClean="0">
                <a:solidFill>
                  <a:schemeClr val="accent6"/>
                </a:solidFill>
              </a:rPr>
              <a:t>-R </a:t>
            </a:r>
            <a:r>
              <a:rPr lang="en-GB" sz="2400" dirty="0" smtClean="0"/>
              <a:t>option to recur through subdirectories</a:t>
            </a:r>
          </a:p>
        </p:txBody>
      </p:sp>
      <p:sp>
        <p:nvSpPr>
          <p:cNvPr id="6" name="Segnaposto numero diapositiva 5"/>
          <p:cNvSpPr>
            <a:spLocks noGrp="1"/>
          </p:cNvSpPr>
          <p:nvPr>
            <p:ph type="sldNum" sz="quarter" idx="12"/>
          </p:nvPr>
        </p:nvSpPr>
        <p:spPr/>
        <p:txBody>
          <a:bodyPr/>
          <a:lstStyle/>
          <a:p>
            <a:pPr>
              <a:defRPr/>
            </a:pPr>
            <a:fld id="{5B922ABA-9AEE-4F05-B53D-A50C292A0814}" type="slidenum">
              <a:rPr lang="en-GB"/>
              <a:pPr>
                <a:defRPr/>
              </a:pPr>
              <a:t>23</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457200" y="274638"/>
            <a:ext cx="8229600" cy="114300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Examples of Changing Permissions</a:t>
            </a:r>
          </a:p>
        </p:txBody>
      </p:sp>
      <p:sp>
        <p:nvSpPr>
          <p:cNvPr id="25" name="Segnaposto numero diapositiva 5"/>
          <p:cNvSpPr>
            <a:spLocks noGrp="1"/>
          </p:cNvSpPr>
          <p:nvPr>
            <p:ph type="sldNum" sz="quarter" idx="12"/>
          </p:nvPr>
        </p:nvSpPr>
        <p:spPr/>
        <p:txBody>
          <a:bodyPr/>
          <a:lstStyle/>
          <a:p>
            <a:pPr>
              <a:defRPr/>
            </a:pPr>
            <a:fld id="{9BBD3389-CA6D-45E7-BE96-AFA63D46FEB0}" type="slidenum">
              <a:rPr lang="en-GB"/>
              <a:pPr>
                <a:defRPr/>
              </a:pPr>
              <a:t>24</a:t>
            </a:fld>
            <a:endParaRPr lang="en-GB"/>
          </a:p>
        </p:txBody>
      </p:sp>
      <p:grpSp>
        <p:nvGrpSpPr>
          <p:cNvPr id="28678" name="Group 23"/>
          <p:cNvGrpSpPr>
            <a:grpSpLocks/>
          </p:cNvGrpSpPr>
          <p:nvPr/>
        </p:nvGrpSpPr>
        <p:grpSpPr bwMode="auto">
          <a:xfrm>
            <a:off x="457200" y="1457325"/>
            <a:ext cx="8229600" cy="4953000"/>
            <a:chOff x="288" y="960"/>
            <a:chExt cx="5184" cy="3120"/>
          </a:xfrm>
        </p:grpSpPr>
        <p:sp>
          <p:nvSpPr>
            <p:cNvPr id="49159" name="Rectangle 3"/>
            <p:cNvSpPr>
              <a:spLocks noChangeArrowheads="1"/>
            </p:cNvSpPr>
            <p:nvPr/>
          </p:nvSpPr>
          <p:spPr bwMode="auto">
            <a:xfrm>
              <a:off x="3119" y="3620"/>
              <a:ext cx="2352" cy="460"/>
            </a:xfrm>
            <a:prstGeom prst="rect">
              <a:avLst/>
            </a:prstGeom>
            <a:noFill/>
            <a:ln w="9525">
              <a:noFill/>
              <a:round/>
              <a:headEnd/>
              <a:tailEnd/>
            </a:ln>
          </p:spPr>
          <p:txBody>
            <a:bodyPr lIns="90000" tIns="46800" rIns="90000" bIns="46800"/>
            <a:lstStyle/>
            <a:p>
              <a:pPr>
                <a:spcBef>
                  <a:spcPts val="5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schemeClr val="tx1"/>
                  </a:solidFill>
                  <a:latin typeface="+mn-lt"/>
                </a:rPr>
                <a:t>Sets the setuid bit on file1. (Doesn’t change execute bit.)</a:t>
              </a:r>
            </a:p>
          </p:txBody>
        </p:sp>
        <p:sp>
          <p:nvSpPr>
            <p:cNvPr id="49160" name="Rectangle 4"/>
            <p:cNvSpPr>
              <a:spLocks noChangeArrowheads="1"/>
            </p:cNvSpPr>
            <p:nvPr/>
          </p:nvSpPr>
          <p:spPr bwMode="auto">
            <a:xfrm>
              <a:off x="288" y="3620"/>
              <a:ext cx="2831" cy="460"/>
            </a:xfrm>
            <a:prstGeom prst="rect">
              <a:avLst/>
            </a:prstGeom>
            <a:noFill/>
            <a:ln w="9525">
              <a:noFill/>
              <a:round/>
              <a:headEnd/>
              <a:tailEnd/>
            </a:ln>
          </p:spPr>
          <p:txBody>
            <a:bodyPr lIns="90000" tIns="46800" rIns="90000" bIns="46800"/>
            <a:lstStyle/>
            <a:p>
              <a:pPr>
                <a:spcBef>
                  <a:spcPts val="5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schemeClr val="tx1"/>
                  </a:solidFill>
                  <a:latin typeface="+mn-lt"/>
                </a:rPr>
                <a:t>chmod u+s file1</a:t>
              </a:r>
            </a:p>
          </p:txBody>
        </p:sp>
        <p:sp>
          <p:nvSpPr>
            <p:cNvPr id="49161" name="Rectangle 5"/>
            <p:cNvSpPr>
              <a:spLocks noChangeArrowheads="1"/>
            </p:cNvSpPr>
            <p:nvPr/>
          </p:nvSpPr>
          <p:spPr bwMode="auto">
            <a:xfrm>
              <a:off x="3119" y="2987"/>
              <a:ext cx="2352" cy="633"/>
            </a:xfrm>
            <a:prstGeom prst="rect">
              <a:avLst/>
            </a:prstGeom>
            <a:noFill/>
            <a:ln w="9525">
              <a:noFill/>
              <a:round/>
              <a:headEnd/>
              <a:tailEnd/>
            </a:ln>
          </p:spPr>
          <p:txBody>
            <a:bodyPr lIns="90000" tIns="46800" rIns="90000" bIns="46800"/>
            <a:lstStyle/>
            <a:p>
              <a:pPr>
                <a:spcBef>
                  <a:spcPts val="5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schemeClr val="tx1"/>
                  </a:solidFill>
                  <a:latin typeface="+mn-lt"/>
                </a:rPr>
                <a:t>Sets file1’s group to testgrp, if the user is a member of that group</a:t>
              </a:r>
            </a:p>
          </p:txBody>
        </p:sp>
        <p:sp>
          <p:nvSpPr>
            <p:cNvPr id="49162" name="Rectangle 6"/>
            <p:cNvSpPr>
              <a:spLocks noChangeArrowheads="1"/>
            </p:cNvSpPr>
            <p:nvPr/>
          </p:nvSpPr>
          <p:spPr bwMode="auto">
            <a:xfrm>
              <a:off x="288" y="2987"/>
              <a:ext cx="2831" cy="633"/>
            </a:xfrm>
            <a:prstGeom prst="rect">
              <a:avLst/>
            </a:prstGeom>
            <a:noFill/>
            <a:ln w="9525">
              <a:noFill/>
              <a:round/>
              <a:headEnd/>
              <a:tailEnd/>
            </a:ln>
          </p:spPr>
          <p:txBody>
            <a:bodyPr lIns="90000" tIns="46800" rIns="90000" bIns="46800"/>
            <a:lstStyle/>
            <a:p>
              <a:pPr>
                <a:spcBef>
                  <a:spcPts val="5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schemeClr val="tx1"/>
                  </a:solidFill>
                  <a:latin typeface="+mn-lt"/>
                </a:rPr>
                <a:t>chgrp testgrp file1</a:t>
              </a:r>
            </a:p>
          </p:txBody>
        </p:sp>
        <p:sp>
          <p:nvSpPr>
            <p:cNvPr id="49163" name="Rectangle 7"/>
            <p:cNvSpPr>
              <a:spLocks noChangeArrowheads="1"/>
            </p:cNvSpPr>
            <p:nvPr/>
          </p:nvSpPr>
          <p:spPr bwMode="auto">
            <a:xfrm>
              <a:off x="3119" y="2115"/>
              <a:ext cx="2352" cy="872"/>
            </a:xfrm>
            <a:prstGeom prst="rect">
              <a:avLst/>
            </a:prstGeom>
            <a:noFill/>
            <a:ln w="9525">
              <a:noFill/>
              <a:round/>
              <a:headEnd/>
              <a:tailEnd/>
            </a:ln>
          </p:spPr>
          <p:txBody>
            <a:bodyPr lIns="90000" tIns="46800" rIns="90000" bIns="46800"/>
            <a:lstStyle/>
            <a:p>
              <a:pPr>
                <a:spcBef>
                  <a:spcPts val="425"/>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700">
                  <a:solidFill>
                    <a:schemeClr val="tx1"/>
                  </a:solidFill>
                  <a:latin typeface="+mn-lt"/>
                </a:rPr>
                <a:t>Adds group read/write permission to dir1 and everything within it, and group execute permission on files or directories where someone has execute permission</a:t>
              </a:r>
            </a:p>
          </p:txBody>
        </p:sp>
        <p:sp>
          <p:nvSpPr>
            <p:cNvPr id="49164" name="Rectangle 8"/>
            <p:cNvSpPr>
              <a:spLocks noChangeArrowheads="1"/>
            </p:cNvSpPr>
            <p:nvPr/>
          </p:nvSpPr>
          <p:spPr bwMode="auto">
            <a:xfrm>
              <a:off x="288" y="2115"/>
              <a:ext cx="2831" cy="872"/>
            </a:xfrm>
            <a:prstGeom prst="rect">
              <a:avLst/>
            </a:prstGeom>
            <a:noFill/>
            <a:ln w="9525">
              <a:noFill/>
              <a:round/>
              <a:headEnd/>
              <a:tailEnd/>
            </a:ln>
          </p:spPr>
          <p:txBody>
            <a:bodyPr lIns="90000" tIns="46800" rIns="90000" bIns="46800"/>
            <a:lstStyle/>
            <a:p>
              <a:pPr>
                <a:spcBef>
                  <a:spcPts val="5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schemeClr val="tx1"/>
                  </a:solidFill>
                  <a:latin typeface="+mn-lt"/>
                </a:rPr>
                <a:t>chmod -R g=rwX dir1</a:t>
              </a:r>
            </a:p>
          </p:txBody>
        </p:sp>
        <p:sp>
          <p:nvSpPr>
            <p:cNvPr id="49165" name="Rectangle 9"/>
            <p:cNvSpPr>
              <a:spLocks noChangeArrowheads="1"/>
            </p:cNvSpPr>
            <p:nvPr/>
          </p:nvSpPr>
          <p:spPr bwMode="auto">
            <a:xfrm>
              <a:off x="3119" y="1483"/>
              <a:ext cx="2352" cy="633"/>
            </a:xfrm>
            <a:prstGeom prst="rect">
              <a:avLst/>
            </a:prstGeom>
            <a:noFill/>
            <a:ln w="9525">
              <a:noFill/>
              <a:round/>
              <a:headEnd/>
              <a:tailEnd/>
            </a:ln>
          </p:spPr>
          <p:txBody>
            <a:bodyPr lIns="90000" tIns="46800" rIns="90000" bIns="46800"/>
            <a:lstStyle/>
            <a:p>
              <a:pPr>
                <a:spcBef>
                  <a:spcPts val="5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schemeClr val="tx1"/>
                  </a:solidFill>
                  <a:latin typeface="+mn-lt"/>
                </a:rPr>
                <a:t>Adds group write permission to file1 and file2, denying all access to others</a:t>
              </a:r>
            </a:p>
          </p:txBody>
        </p:sp>
        <p:sp>
          <p:nvSpPr>
            <p:cNvPr id="49166" name="Rectangle 10"/>
            <p:cNvSpPr>
              <a:spLocks noChangeArrowheads="1"/>
            </p:cNvSpPr>
            <p:nvPr/>
          </p:nvSpPr>
          <p:spPr bwMode="auto">
            <a:xfrm>
              <a:off x="288" y="1483"/>
              <a:ext cx="2831" cy="633"/>
            </a:xfrm>
            <a:prstGeom prst="rect">
              <a:avLst/>
            </a:prstGeom>
            <a:noFill/>
            <a:ln w="9525">
              <a:noFill/>
              <a:round/>
              <a:headEnd/>
              <a:tailEnd/>
            </a:ln>
          </p:spPr>
          <p:txBody>
            <a:bodyPr lIns="90000" tIns="46800" rIns="90000" bIns="46800"/>
            <a:lstStyle/>
            <a:p>
              <a:pPr>
                <a:spcBef>
                  <a:spcPts val="5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schemeClr val="tx1"/>
                  </a:solidFill>
                  <a:latin typeface="+mn-lt"/>
                </a:rPr>
                <a:t>chmod g+w,o-rwx file1 file2</a:t>
              </a:r>
            </a:p>
          </p:txBody>
        </p:sp>
        <p:sp>
          <p:nvSpPr>
            <p:cNvPr id="49167" name="Rectangle 11"/>
            <p:cNvSpPr>
              <a:spLocks noChangeArrowheads="1"/>
            </p:cNvSpPr>
            <p:nvPr/>
          </p:nvSpPr>
          <p:spPr bwMode="auto">
            <a:xfrm>
              <a:off x="3119" y="1008"/>
              <a:ext cx="2352" cy="475"/>
            </a:xfrm>
            <a:prstGeom prst="rect">
              <a:avLst/>
            </a:prstGeom>
            <a:noFill/>
            <a:ln w="9525">
              <a:noFill/>
              <a:round/>
              <a:headEnd/>
              <a:tailEnd/>
            </a:ln>
          </p:spPr>
          <p:txBody>
            <a:bodyPr lIns="90000" tIns="46800" rIns="90000" bIns="46800"/>
            <a:lstStyle/>
            <a:p>
              <a:pPr>
                <a:spcBef>
                  <a:spcPts val="5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schemeClr val="tx1"/>
                  </a:solidFill>
                  <a:latin typeface="+mn-lt"/>
                </a:rPr>
                <a:t>Changes ownership of dir1 and everything within it to root</a:t>
              </a:r>
            </a:p>
          </p:txBody>
        </p:sp>
        <p:sp>
          <p:nvSpPr>
            <p:cNvPr id="49168" name="Rectangle 12"/>
            <p:cNvSpPr>
              <a:spLocks noChangeArrowheads="1"/>
            </p:cNvSpPr>
            <p:nvPr/>
          </p:nvSpPr>
          <p:spPr bwMode="auto">
            <a:xfrm>
              <a:off x="288" y="1008"/>
              <a:ext cx="2831" cy="475"/>
            </a:xfrm>
            <a:prstGeom prst="rect">
              <a:avLst/>
            </a:prstGeom>
            <a:noFill/>
            <a:ln w="9525">
              <a:noFill/>
              <a:round/>
              <a:headEnd/>
              <a:tailEnd/>
            </a:ln>
          </p:spPr>
          <p:txBody>
            <a:bodyPr lIns="90000" tIns="46800" rIns="90000" bIns="46800"/>
            <a:lstStyle/>
            <a:p>
              <a:pPr>
                <a:spcBef>
                  <a:spcPts val="5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a:solidFill>
                    <a:schemeClr val="tx1"/>
                  </a:solidFill>
                  <a:latin typeface="+mn-lt"/>
                </a:rPr>
                <a:t>chown -R root dir1</a:t>
              </a:r>
            </a:p>
          </p:txBody>
        </p:sp>
        <p:sp>
          <p:nvSpPr>
            <p:cNvPr id="49169" name="Line 13"/>
            <p:cNvSpPr>
              <a:spLocks noChangeShapeType="1"/>
            </p:cNvSpPr>
            <p:nvPr/>
          </p:nvSpPr>
          <p:spPr bwMode="auto">
            <a:xfrm>
              <a:off x="288" y="960"/>
              <a:ext cx="5184" cy="0"/>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49170" name="Line 14"/>
            <p:cNvSpPr>
              <a:spLocks noChangeShapeType="1"/>
            </p:cNvSpPr>
            <p:nvPr/>
          </p:nvSpPr>
          <p:spPr bwMode="auto">
            <a:xfrm>
              <a:off x="288" y="1483"/>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49171" name="Line 15"/>
            <p:cNvSpPr>
              <a:spLocks noChangeShapeType="1"/>
            </p:cNvSpPr>
            <p:nvPr/>
          </p:nvSpPr>
          <p:spPr bwMode="auto">
            <a:xfrm>
              <a:off x="288" y="2115"/>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49172" name="Line 16"/>
            <p:cNvSpPr>
              <a:spLocks noChangeShapeType="1"/>
            </p:cNvSpPr>
            <p:nvPr/>
          </p:nvSpPr>
          <p:spPr bwMode="auto">
            <a:xfrm>
              <a:off x="288" y="2987"/>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49173" name="Line 17"/>
            <p:cNvSpPr>
              <a:spLocks noChangeShapeType="1"/>
            </p:cNvSpPr>
            <p:nvPr/>
          </p:nvSpPr>
          <p:spPr bwMode="auto">
            <a:xfrm>
              <a:off x="288" y="3620"/>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49174" name="Line 18"/>
            <p:cNvSpPr>
              <a:spLocks noChangeShapeType="1"/>
            </p:cNvSpPr>
            <p:nvPr/>
          </p:nvSpPr>
          <p:spPr bwMode="auto">
            <a:xfrm flipV="1">
              <a:off x="288" y="4080"/>
              <a:ext cx="5184" cy="0"/>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49175" name="Line 19"/>
            <p:cNvSpPr>
              <a:spLocks noChangeShapeType="1"/>
            </p:cNvSpPr>
            <p:nvPr/>
          </p:nvSpPr>
          <p:spPr bwMode="auto">
            <a:xfrm flipH="1">
              <a:off x="288" y="960"/>
              <a:ext cx="0" cy="3120"/>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49176" name="Line 20"/>
            <p:cNvSpPr>
              <a:spLocks noChangeShapeType="1"/>
            </p:cNvSpPr>
            <p:nvPr/>
          </p:nvSpPr>
          <p:spPr bwMode="auto">
            <a:xfrm>
              <a:off x="3120" y="960"/>
              <a:ext cx="0" cy="3120"/>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49177" name="Line 21"/>
            <p:cNvSpPr>
              <a:spLocks noChangeShapeType="1"/>
            </p:cNvSpPr>
            <p:nvPr/>
          </p:nvSpPr>
          <p:spPr bwMode="auto">
            <a:xfrm>
              <a:off x="5472" y="960"/>
              <a:ext cx="0" cy="3120"/>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Octal Notation</a:t>
            </a:r>
          </a:p>
        </p:txBody>
      </p:sp>
      <p:sp>
        <p:nvSpPr>
          <p:cNvPr id="30722" name="Rectangle 2"/>
          <p:cNvSpPr>
            <a:spLocks noGrp="1" noChangeArrowheads="1"/>
          </p:cNvSpPr>
          <p:nvPr>
            <p:ph idx="1"/>
          </p:nvPr>
        </p:nvSpPr>
        <p:spPr>
          <a:xfrm>
            <a:off x="457200" y="1524000"/>
            <a:ext cx="8229600" cy="4800600"/>
          </a:xfrm>
        </p:spPr>
        <p:txBody>
          <a:bodyPr rtlCol="0">
            <a:normAutofit lnSpcReduction="10000"/>
          </a:bodyPr>
          <a:lstStyle/>
          <a:p>
            <a:pPr eaLnBrk="1" fontAlgn="auto" hangingPunct="1">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a:t>Previous slide’s syntax is nice for simple cases, but bad for complex changes</a:t>
            </a:r>
          </a:p>
          <a:p>
            <a:pPr lvl="1" eaLnBrk="1" fontAlgn="auto" hangingPunct="1">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a:t>Alternative is octal notation, i.e., three or four digits from 0 to 7</a:t>
            </a:r>
          </a:p>
          <a:p>
            <a:pPr eaLnBrk="1" fontAlgn="auto" hangingPunct="1">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a:t>Digits from left (most significant) to right(least significant):</a:t>
            </a:r>
            <a:br>
              <a:rPr lang="en-GB" sz="2800" dirty="0"/>
            </a:br>
            <a:r>
              <a:rPr lang="en-GB" sz="2800" dirty="0"/>
              <a:t>	</a:t>
            </a:r>
            <a:r>
              <a:rPr lang="en-GB" sz="2400" i="1" dirty="0"/>
              <a:t>[special bits][user bits][group bits][other bits]</a:t>
            </a:r>
          </a:p>
          <a:p>
            <a:pPr eaLnBrk="1" fontAlgn="auto" hangingPunct="1">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a:t>Special bit digit =</a:t>
            </a:r>
            <a:br>
              <a:rPr lang="en-GB" sz="2800" dirty="0"/>
            </a:br>
            <a:r>
              <a:rPr lang="en-GB" sz="2800" dirty="0"/>
              <a:t>	</a:t>
            </a:r>
            <a:r>
              <a:rPr lang="en-GB" sz="2400" dirty="0"/>
              <a:t>(4 if </a:t>
            </a:r>
            <a:r>
              <a:rPr lang="en-GB" sz="2400" dirty="0" err="1"/>
              <a:t>setuid</a:t>
            </a:r>
            <a:r>
              <a:rPr lang="en-GB" sz="2400" dirty="0"/>
              <a:t>) + (2 if </a:t>
            </a:r>
            <a:r>
              <a:rPr lang="en-GB" sz="2400" dirty="0" err="1"/>
              <a:t>setgid</a:t>
            </a:r>
            <a:r>
              <a:rPr lang="en-GB" sz="2400" dirty="0"/>
              <a:t>) + (1 if sticky)</a:t>
            </a:r>
          </a:p>
          <a:p>
            <a:pPr eaLnBrk="1" fontAlgn="auto" hangingPunct="1">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800" dirty="0"/>
              <a:t>All other digits =</a:t>
            </a:r>
            <a:br>
              <a:rPr lang="en-GB" sz="2800" dirty="0"/>
            </a:br>
            <a:r>
              <a:rPr lang="en-GB" sz="2800" dirty="0"/>
              <a:t>	</a:t>
            </a:r>
            <a:r>
              <a:rPr lang="en-GB" sz="2400" dirty="0"/>
              <a:t>(4 if readable) + (2 if writable) + (1 if executable)</a:t>
            </a:r>
          </a:p>
        </p:txBody>
      </p:sp>
      <p:sp>
        <p:nvSpPr>
          <p:cNvPr id="6" name="Segnaposto numero diapositiva 5"/>
          <p:cNvSpPr>
            <a:spLocks noGrp="1"/>
          </p:cNvSpPr>
          <p:nvPr>
            <p:ph type="sldNum" sz="quarter" idx="12"/>
          </p:nvPr>
        </p:nvSpPr>
        <p:spPr/>
        <p:txBody>
          <a:bodyPr/>
          <a:lstStyle/>
          <a:p>
            <a:pPr>
              <a:defRPr/>
            </a:pPr>
            <a:fld id="{42C7271A-574D-4200-AEF1-00F4A06D1D08}" type="slidenum">
              <a:rPr lang="en-GB"/>
              <a:pPr>
                <a:defRPr/>
              </a:pPr>
              <a:t>25</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457200" y="274638"/>
            <a:ext cx="8229600" cy="114300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Octal Notation Examples</a:t>
            </a:r>
          </a:p>
        </p:txBody>
      </p:sp>
      <p:sp>
        <p:nvSpPr>
          <p:cNvPr id="28" name="Segnaposto numero diapositiva 5"/>
          <p:cNvSpPr>
            <a:spLocks noGrp="1"/>
          </p:cNvSpPr>
          <p:nvPr>
            <p:ph type="sldNum" sz="quarter" idx="12"/>
          </p:nvPr>
        </p:nvSpPr>
        <p:spPr/>
        <p:txBody>
          <a:bodyPr/>
          <a:lstStyle/>
          <a:p>
            <a:pPr>
              <a:defRPr/>
            </a:pPr>
            <a:fld id="{E2A60617-00C9-441A-92D2-9D6865C8A2AF}" type="slidenum">
              <a:rPr lang="en-GB"/>
              <a:pPr>
                <a:defRPr/>
              </a:pPr>
              <a:t>26</a:t>
            </a:fld>
            <a:endParaRPr lang="en-GB"/>
          </a:p>
        </p:txBody>
      </p:sp>
      <p:grpSp>
        <p:nvGrpSpPr>
          <p:cNvPr id="30726" name="Group 2"/>
          <p:cNvGrpSpPr>
            <a:grpSpLocks/>
          </p:cNvGrpSpPr>
          <p:nvPr/>
        </p:nvGrpSpPr>
        <p:grpSpPr bwMode="auto">
          <a:xfrm>
            <a:off x="457200" y="1600200"/>
            <a:ext cx="8228013" cy="4838700"/>
            <a:chOff x="288" y="1008"/>
            <a:chExt cx="5183" cy="3048"/>
          </a:xfrm>
        </p:grpSpPr>
        <p:sp>
          <p:nvSpPr>
            <p:cNvPr id="51207" name="Rectangle 3"/>
            <p:cNvSpPr>
              <a:spLocks noChangeArrowheads="1"/>
            </p:cNvSpPr>
            <p:nvPr/>
          </p:nvSpPr>
          <p:spPr bwMode="auto">
            <a:xfrm>
              <a:off x="1872" y="3182"/>
              <a:ext cx="3600" cy="517"/>
            </a:xfrm>
            <a:prstGeom prst="rect">
              <a:avLst/>
            </a:prstGeom>
            <a:noFill/>
            <a:ln w="9525">
              <a:noFill/>
              <a:round/>
              <a:headEnd/>
              <a:tailEnd/>
            </a:ln>
          </p:spPr>
          <p:txBody>
            <a:bodyPr lIns="90000" tIns="46800" rIns="90000" bIns="46800"/>
            <a:lstStyle/>
            <a:p>
              <a:pP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read/write/execute to everyone </a:t>
              </a:r>
              <a:r>
                <a:rPr lang="en-GB" i="1">
                  <a:solidFill>
                    <a:schemeClr val="tx1"/>
                  </a:solidFill>
                  <a:latin typeface="+mn-lt"/>
                </a:rPr>
                <a:t>(dangerous!)</a:t>
              </a:r>
            </a:p>
          </p:txBody>
        </p:sp>
        <p:sp>
          <p:nvSpPr>
            <p:cNvPr id="51208" name="Rectangle 4"/>
            <p:cNvSpPr>
              <a:spLocks noChangeArrowheads="1"/>
            </p:cNvSpPr>
            <p:nvPr/>
          </p:nvSpPr>
          <p:spPr bwMode="auto">
            <a:xfrm>
              <a:off x="288" y="3182"/>
              <a:ext cx="1584" cy="517"/>
            </a:xfrm>
            <a:prstGeom prst="rect">
              <a:avLst/>
            </a:prstGeom>
            <a:noFill/>
            <a:ln w="9525">
              <a:noFill/>
              <a:round/>
              <a:headEnd/>
              <a:tailEnd/>
            </a:ln>
          </p:spPr>
          <p:txBody>
            <a:bodyPr lIns="90000" tIns="46800" rIns="90000" bIns="46800"/>
            <a:lstStyle/>
            <a:p>
              <a:pPr algn="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777 or 0777</a:t>
              </a:r>
            </a:p>
          </p:txBody>
        </p:sp>
        <p:sp>
          <p:nvSpPr>
            <p:cNvPr id="51209" name="Rectangle 5"/>
            <p:cNvSpPr>
              <a:spLocks noChangeArrowheads="1"/>
            </p:cNvSpPr>
            <p:nvPr/>
          </p:nvSpPr>
          <p:spPr bwMode="auto">
            <a:xfrm>
              <a:off x="1872" y="3699"/>
              <a:ext cx="3600" cy="357"/>
            </a:xfrm>
            <a:prstGeom prst="rect">
              <a:avLst/>
            </a:prstGeom>
            <a:noFill/>
            <a:ln w="9525">
              <a:noFill/>
              <a:round/>
              <a:headEnd/>
              <a:tailEnd/>
            </a:ln>
          </p:spPr>
          <p:txBody>
            <a:bodyPr lIns="90000" tIns="46800" rIns="90000" bIns="46800"/>
            <a:lstStyle/>
            <a:p>
              <a:pP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same as 777, plus sticky bit</a:t>
              </a:r>
            </a:p>
          </p:txBody>
        </p:sp>
        <p:sp>
          <p:nvSpPr>
            <p:cNvPr id="51210" name="Rectangle 6"/>
            <p:cNvSpPr>
              <a:spLocks noChangeArrowheads="1"/>
            </p:cNvSpPr>
            <p:nvPr/>
          </p:nvSpPr>
          <p:spPr bwMode="auto">
            <a:xfrm>
              <a:off x="288" y="3699"/>
              <a:ext cx="1584" cy="357"/>
            </a:xfrm>
            <a:prstGeom prst="rect">
              <a:avLst/>
            </a:prstGeom>
            <a:noFill/>
            <a:ln w="9525">
              <a:noFill/>
              <a:round/>
              <a:headEnd/>
              <a:tailEnd/>
            </a:ln>
          </p:spPr>
          <p:txBody>
            <a:bodyPr lIns="90000" tIns="46800" rIns="90000" bIns="46800"/>
            <a:lstStyle/>
            <a:p>
              <a:pPr algn="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1777</a:t>
              </a:r>
            </a:p>
          </p:txBody>
        </p:sp>
        <p:sp>
          <p:nvSpPr>
            <p:cNvPr id="51211" name="Rectangle 7"/>
            <p:cNvSpPr>
              <a:spLocks noChangeArrowheads="1"/>
            </p:cNvSpPr>
            <p:nvPr/>
          </p:nvSpPr>
          <p:spPr bwMode="auto">
            <a:xfrm>
              <a:off x="1872" y="2665"/>
              <a:ext cx="3600" cy="517"/>
            </a:xfrm>
            <a:prstGeom prst="rect">
              <a:avLst/>
            </a:prstGeom>
            <a:noFill/>
            <a:ln w="9525">
              <a:noFill/>
              <a:round/>
              <a:headEnd/>
              <a:tailEnd/>
            </a:ln>
          </p:spPr>
          <p:txBody>
            <a:bodyPr lIns="90000" tIns="46800" rIns="90000" bIns="46800"/>
            <a:lstStyle/>
            <a:p>
              <a:pP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same as 775, plus setgid (useful for directories)</a:t>
              </a:r>
            </a:p>
          </p:txBody>
        </p:sp>
        <p:sp>
          <p:nvSpPr>
            <p:cNvPr id="51212" name="Rectangle 8"/>
            <p:cNvSpPr>
              <a:spLocks noChangeArrowheads="1"/>
            </p:cNvSpPr>
            <p:nvPr/>
          </p:nvSpPr>
          <p:spPr bwMode="auto">
            <a:xfrm>
              <a:off x="288" y="2665"/>
              <a:ext cx="1584" cy="517"/>
            </a:xfrm>
            <a:prstGeom prst="rect">
              <a:avLst/>
            </a:prstGeom>
            <a:noFill/>
            <a:ln w="9525">
              <a:noFill/>
              <a:round/>
              <a:headEnd/>
              <a:tailEnd/>
            </a:ln>
          </p:spPr>
          <p:txBody>
            <a:bodyPr lIns="90000" tIns="46800" rIns="90000" bIns="46800"/>
            <a:lstStyle/>
            <a:p>
              <a:pPr algn="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2775</a:t>
              </a:r>
            </a:p>
          </p:txBody>
        </p:sp>
        <p:sp>
          <p:nvSpPr>
            <p:cNvPr id="51213" name="Rectangle 9"/>
            <p:cNvSpPr>
              <a:spLocks noChangeArrowheads="1"/>
            </p:cNvSpPr>
            <p:nvPr/>
          </p:nvSpPr>
          <p:spPr bwMode="auto">
            <a:xfrm>
              <a:off x="1872" y="2096"/>
              <a:ext cx="3600" cy="570"/>
            </a:xfrm>
            <a:prstGeom prst="rect">
              <a:avLst/>
            </a:prstGeom>
            <a:noFill/>
            <a:ln w="9525">
              <a:noFill/>
              <a:round/>
              <a:headEnd/>
              <a:tailEnd/>
            </a:ln>
          </p:spPr>
          <p:txBody>
            <a:bodyPr lIns="90000" tIns="46800" rIns="90000" bIns="46800"/>
            <a:lstStyle/>
            <a:p>
              <a:pP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read/write for owner, read-only for group, forbidden to others</a:t>
              </a:r>
            </a:p>
          </p:txBody>
        </p:sp>
        <p:sp>
          <p:nvSpPr>
            <p:cNvPr id="51214" name="Rectangle 10"/>
            <p:cNvSpPr>
              <a:spLocks noChangeArrowheads="1"/>
            </p:cNvSpPr>
            <p:nvPr/>
          </p:nvSpPr>
          <p:spPr bwMode="auto">
            <a:xfrm>
              <a:off x="288" y="2096"/>
              <a:ext cx="1584" cy="570"/>
            </a:xfrm>
            <a:prstGeom prst="rect">
              <a:avLst/>
            </a:prstGeom>
            <a:noFill/>
            <a:ln w="9525">
              <a:noFill/>
              <a:round/>
              <a:headEnd/>
              <a:tailEnd/>
            </a:ln>
          </p:spPr>
          <p:txBody>
            <a:bodyPr lIns="90000" tIns="46800" rIns="90000" bIns="46800"/>
            <a:lstStyle/>
            <a:p>
              <a:pPr algn="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640 or 0640</a:t>
              </a:r>
            </a:p>
          </p:txBody>
        </p:sp>
        <p:sp>
          <p:nvSpPr>
            <p:cNvPr id="51215" name="Rectangle 11"/>
            <p:cNvSpPr>
              <a:spLocks noChangeArrowheads="1"/>
            </p:cNvSpPr>
            <p:nvPr/>
          </p:nvSpPr>
          <p:spPr bwMode="auto">
            <a:xfrm>
              <a:off x="1872" y="1525"/>
              <a:ext cx="3600" cy="571"/>
            </a:xfrm>
            <a:prstGeom prst="rect">
              <a:avLst/>
            </a:prstGeom>
            <a:noFill/>
            <a:ln w="9525">
              <a:noFill/>
              <a:round/>
              <a:headEnd/>
              <a:tailEnd/>
            </a:ln>
          </p:spPr>
          <p:txBody>
            <a:bodyPr lIns="90000" tIns="46800" rIns="90000" bIns="46800"/>
            <a:lstStyle/>
            <a:p>
              <a:pP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read/write/execute for owner and group, read/execute for others</a:t>
              </a:r>
            </a:p>
          </p:txBody>
        </p:sp>
        <p:sp>
          <p:nvSpPr>
            <p:cNvPr id="51216" name="Rectangle 12"/>
            <p:cNvSpPr>
              <a:spLocks noChangeArrowheads="1"/>
            </p:cNvSpPr>
            <p:nvPr/>
          </p:nvSpPr>
          <p:spPr bwMode="auto">
            <a:xfrm>
              <a:off x="288" y="1525"/>
              <a:ext cx="1584" cy="571"/>
            </a:xfrm>
            <a:prstGeom prst="rect">
              <a:avLst/>
            </a:prstGeom>
            <a:noFill/>
            <a:ln w="9525">
              <a:noFill/>
              <a:round/>
              <a:headEnd/>
              <a:tailEnd/>
            </a:ln>
          </p:spPr>
          <p:txBody>
            <a:bodyPr lIns="90000" tIns="46800" rIns="90000" bIns="46800"/>
            <a:lstStyle/>
            <a:p>
              <a:pPr algn="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775 or 0775</a:t>
              </a:r>
            </a:p>
          </p:txBody>
        </p:sp>
        <p:sp>
          <p:nvSpPr>
            <p:cNvPr id="51217" name="Rectangle 13"/>
            <p:cNvSpPr>
              <a:spLocks noChangeArrowheads="1"/>
            </p:cNvSpPr>
            <p:nvPr/>
          </p:nvSpPr>
          <p:spPr bwMode="auto">
            <a:xfrm>
              <a:off x="1872" y="1008"/>
              <a:ext cx="3600" cy="517"/>
            </a:xfrm>
            <a:prstGeom prst="rect">
              <a:avLst/>
            </a:prstGeom>
            <a:noFill/>
            <a:ln w="9525">
              <a:noFill/>
              <a:round/>
              <a:headEnd/>
              <a:tailEnd/>
            </a:ln>
          </p:spPr>
          <p:txBody>
            <a:bodyPr lIns="90000" tIns="46800" rIns="90000" bIns="46800"/>
            <a:lstStyle/>
            <a:p>
              <a:pP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read/write for owner, read-only for everyone else</a:t>
              </a:r>
            </a:p>
          </p:txBody>
        </p:sp>
        <p:sp>
          <p:nvSpPr>
            <p:cNvPr id="51218" name="Rectangle 14"/>
            <p:cNvSpPr>
              <a:spLocks noChangeArrowheads="1"/>
            </p:cNvSpPr>
            <p:nvPr/>
          </p:nvSpPr>
          <p:spPr bwMode="auto">
            <a:xfrm>
              <a:off x="288" y="1008"/>
              <a:ext cx="1584" cy="517"/>
            </a:xfrm>
            <a:prstGeom prst="rect">
              <a:avLst/>
            </a:prstGeom>
            <a:noFill/>
            <a:ln w="9525">
              <a:noFill/>
              <a:round/>
              <a:headEnd/>
              <a:tailEnd/>
            </a:ln>
          </p:spPr>
          <p:txBody>
            <a:bodyPr lIns="90000" tIns="46800" rIns="90000" bIns="46800"/>
            <a:lstStyle/>
            <a:p>
              <a:pPr algn="r">
                <a:spcBef>
                  <a:spcPts val="600"/>
                </a:spcBef>
                <a:buClr>
                  <a:srgbClr val="CCCCFF"/>
                </a:buClr>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solidFill>
                    <a:schemeClr val="tx1"/>
                  </a:solidFill>
                  <a:latin typeface="+mn-lt"/>
                </a:rPr>
                <a:t>644 or 0644</a:t>
              </a:r>
            </a:p>
          </p:txBody>
        </p:sp>
        <p:sp>
          <p:nvSpPr>
            <p:cNvPr id="51219" name="Line 15"/>
            <p:cNvSpPr>
              <a:spLocks noChangeShapeType="1"/>
            </p:cNvSpPr>
            <p:nvPr/>
          </p:nvSpPr>
          <p:spPr bwMode="auto">
            <a:xfrm>
              <a:off x="288" y="1008"/>
              <a:ext cx="5183" cy="1"/>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51220" name="Line 16"/>
            <p:cNvSpPr>
              <a:spLocks noChangeShapeType="1"/>
            </p:cNvSpPr>
            <p:nvPr/>
          </p:nvSpPr>
          <p:spPr bwMode="auto">
            <a:xfrm>
              <a:off x="288" y="1525"/>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51221" name="Line 17"/>
            <p:cNvSpPr>
              <a:spLocks noChangeShapeType="1"/>
            </p:cNvSpPr>
            <p:nvPr/>
          </p:nvSpPr>
          <p:spPr bwMode="auto">
            <a:xfrm>
              <a:off x="288" y="2096"/>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51222" name="Line 18"/>
            <p:cNvSpPr>
              <a:spLocks noChangeShapeType="1"/>
            </p:cNvSpPr>
            <p:nvPr/>
          </p:nvSpPr>
          <p:spPr bwMode="auto">
            <a:xfrm>
              <a:off x="288" y="2665"/>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51223" name="Line 19"/>
            <p:cNvSpPr>
              <a:spLocks noChangeShapeType="1"/>
            </p:cNvSpPr>
            <p:nvPr/>
          </p:nvSpPr>
          <p:spPr bwMode="auto">
            <a:xfrm>
              <a:off x="288" y="3182"/>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51224" name="Line 20"/>
            <p:cNvSpPr>
              <a:spLocks noChangeShapeType="1"/>
            </p:cNvSpPr>
            <p:nvPr/>
          </p:nvSpPr>
          <p:spPr bwMode="auto">
            <a:xfrm>
              <a:off x="288" y="4056"/>
              <a:ext cx="5183" cy="1"/>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51225" name="Line 21"/>
            <p:cNvSpPr>
              <a:spLocks noChangeShapeType="1"/>
            </p:cNvSpPr>
            <p:nvPr/>
          </p:nvSpPr>
          <p:spPr bwMode="auto">
            <a:xfrm>
              <a:off x="288" y="1008"/>
              <a:ext cx="1" cy="3048"/>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51226" name="Line 22"/>
            <p:cNvSpPr>
              <a:spLocks noChangeShapeType="1"/>
            </p:cNvSpPr>
            <p:nvPr/>
          </p:nvSpPr>
          <p:spPr bwMode="auto">
            <a:xfrm>
              <a:off x="1872" y="1008"/>
              <a:ext cx="1" cy="3048"/>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sp>
          <p:nvSpPr>
            <p:cNvPr id="51227" name="Line 23"/>
            <p:cNvSpPr>
              <a:spLocks noChangeShapeType="1"/>
            </p:cNvSpPr>
            <p:nvPr/>
          </p:nvSpPr>
          <p:spPr bwMode="auto">
            <a:xfrm>
              <a:off x="5471" y="1008"/>
              <a:ext cx="1" cy="3048"/>
            </a:xfrm>
            <a:prstGeom prst="line">
              <a:avLst/>
            </a:prstGeom>
            <a:noFill/>
            <a:ln w="28440">
              <a:solidFill>
                <a:srgbClr val="000000"/>
              </a:solidFill>
              <a:miter lim="800000"/>
              <a:headEnd/>
              <a:tailEnd/>
            </a:ln>
          </p:spPr>
          <p:txBody>
            <a:bodyPr/>
            <a:lstStyle/>
            <a:p>
              <a:pPr>
                <a:defRPr/>
              </a:pPr>
              <a:endParaRPr lang="en-US">
                <a:solidFill>
                  <a:schemeClr val="tx1"/>
                </a:solidFill>
                <a:latin typeface="+mn-lt"/>
              </a:endParaRPr>
            </a:p>
          </p:txBody>
        </p:sp>
        <p:sp>
          <p:nvSpPr>
            <p:cNvPr id="51228" name="Line 24"/>
            <p:cNvSpPr>
              <a:spLocks noChangeShapeType="1"/>
            </p:cNvSpPr>
            <p:nvPr/>
          </p:nvSpPr>
          <p:spPr bwMode="auto">
            <a:xfrm>
              <a:off x="288" y="3699"/>
              <a:ext cx="5183" cy="1"/>
            </a:xfrm>
            <a:prstGeom prst="line">
              <a:avLst/>
            </a:prstGeom>
            <a:noFill/>
            <a:ln w="12600">
              <a:solidFill>
                <a:srgbClr val="000000"/>
              </a:solidFill>
              <a:miter lim="800000"/>
              <a:headEnd/>
              <a:tailEnd/>
            </a:ln>
          </p:spPr>
          <p:txBody>
            <a:bodyPr/>
            <a:lstStyle/>
            <a:p>
              <a:pPr>
                <a:defRPr/>
              </a:pPr>
              <a:endParaRPr lang="en-US">
                <a:solidFill>
                  <a:schemeClr val="tx1"/>
                </a:solidFill>
                <a:latin typeface="+mn-lt"/>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457200" y="461963"/>
            <a:ext cx="8231188" cy="76993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Limitations of Unix Permissions</a:t>
            </a:r>
          </a:p>
        </p:txBody>
      </p:sp>
      <p:sp>
        <p:nvSpPr>
          <p:cNvPr id="31747" name="Rectangle 2"/>
          <p:cNvSpPr>
            <a:spLocks noGrp="1" noChangeArrowheads="1"/>
          </p:cNvSpPr>
          <p:nvPr>
            <p:ph idx="1"/>
          </p:nvPr>
        </p:nvSpPr>
        <p:spPr>
          <a:xfrm>
            <a:off x="457200" y="1600200"/>
            <a:ext cx="8231188" cy="4737100"/>
          </a:xfrm>
        </p:spPr>
        <p:txBody>
          <a:bodyPr>
            <a:spAutoFit/>
          </a:bodyPr>
          <a:lstStyle/>
          <a:p>
            <a:pPr marL="330200" indent="-330200" eaLnBrk="1" hangingPunct="1">
              <a:lnSpc>
                <a:spcPct val="93000"/>
              </a:lnSpc>
              <a:spcBef>
                <a:spcPts val="7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800" smtClean="0"/>
              <a:t>Unix permissions are not perfect</a:t>
            </a:r>
          </a:p>
          <a:p>
            <a:pPr lvl="1" eaLnBrk="1" hangingPunct="1">
              <a:lnSpc>
                <a:spcPct val="93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Groups are restrictive</a:t>
            </a:r>
          </a:p>
          <a:p>
            <a:pPr lvl="1" eaLnBrk="1" hangingPunct="1">
              <a:lnSpc>
                <a:spcPct val="93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Limitations on file creation</a:t>
            </a:r>
            <a:endParaRPr lang="en-GB" smtClean="0"/>
          </a:p>
          <a:p>
            <a:pPr marL="330200" indent="-330200" eaLnBrk="1" hangingPunct="1">
              <a:spcBef>
                <a:spcPts val="7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800" smtClean="0"/>
              <a:t>Linux optionally uses POSIX ACLs</a:t>
            </a:r>
          </a:p>
          <a:p>
            <a:pPr lvl="1" eaLnBrk="1" hangingPunct="1">
              <a:lnSpc>
                <a:spcPct val="87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Builds on top of traditional Unix permissions</a:t>
            </a:r>
          </a:p>
          <a:p>
            <a:pPr lvl="1" eaLnBrk="1" hangingPunct="1">
              <a:lnSpc>
                <a:spcPct val="87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Several users and groups can be named in ACLs, each with different permissions</a:t>
            </a:r>
          </a:p>
          <a:p>
            <a:pPr lvl="1" eaLnBrk="1" hangingPunct="1">
              <a:lnSpc>
                <a:spcPct val="87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Allows for finer-grained access control</a:t>
            </a:r>
          </a:p>
          <a:p>
            <a:pPr marL="330200" indent="-330200" eaLnBrk="1" hangingPunct="1">
              <a:lnSpc>
                <a:spcPct val="90000"/>
              </a:lnSpc>
              <a:spcBef>
                <a:spcPts val="6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800" smtClean="0"/>
              <a:t>Each ACL is of the form </a:t>
            </a:r>
            <a:r>
              <a:rPr lang="en-GB" sz="2800" i="1" smtClean="0"/>
              <a:t>type</a:t>
            </a:r>
            <a:r>
              <a:rPr lang="en-GB" sz="2800" smtClean="0"/>
              <a:t>:[</a:t>
            </a:r>
            <a:r>
              <a:rPr lang="en-GB" sz="2800" i="1" smtClean="0"/>
              <a:t>name</a:t>
            </a:r>
            <a:r>
              <a:rPr lang="en-GB" sz="2800" smtClean="0"/>
              <a:t>]:</a:t>
            </a:r>
            <a:r>
              <a:rPr lang="en-GB" sz="2800" i="1" smtClean="0"/>
              <a:t>rwx</a:t>
            </a:r>
          </a:p>
          <a:p>
            <a:pPr lvl="1" eaLnBrk="1" hangingPunct="1">
              <a:lnSpc>
                <a:spcPct val="90000"/>
              </a:lnSpc>
              <a:spcBef>
                <a:spcPts val="5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Setuid, setgid, and sticky bits are outside the ACL system</a:t>
            </a:r>
          </a:p>
          <a:p>
            <a:pPr marL="330200" indent="-330200" eaLnBrk="1" hangingPunct="1">
              <a:spcBef>
                <a:spcPts val="700"/>
              </a:spcBef>
              <a:buFont typeface="Arial" pitchFamily="34" charset="0"/>
              <a:buNone/>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GB" sz="2800" smtClean="0"/>
          </a:p>
        </p:txBody>
      </p:sp>
      <p:sp>
        <p:nvSpPr>
          <p:cNvPr id="6" name="Segnaposto numero diapositiva 5"/>
          <p:cNvSpPr>
            <a:spLocks noGrp="1"/>
          </p:cNvSpPr>
          <p:nvPr>
            <p:ph type="sldNum" sz="quarter" idx="12"/>
          </p:nvPr>
        </p:nvSpPr>
        <p:spPr/>
        <p:txBody>
          <a:bodyPr/>
          <a:lstStyle/>
          <a:p>
            <a:pPr>
              <a:defRPr/>
            </a:pPr>
            <a:fld id="{01609E85-C124-4AE2-8FA6-87DCF45789E3}" type="slidenum">
              <a:rPr lang="en-GB"/>
              <a:pPr>
                <a:defRPr/>
              </a:pPr>
              <a:t>27</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Minimal ACLs</a:t>
            </a:r>
          </a:p>
        </p:txBody>
      </p:sp>
      <p:sp>
        <p:nvSpPr>
          <p:cNvPr id="32771" name="Rectangle 2"/>
          <p:cNvSpPr>
            <a:spLocks noGrp="1" noChangeArrowheads="1"/>
          </p:cNvSpPr>
          <p:nvPr>
            <p:ph idx="1"/>
          </p:nvPr>
        </p:nvSpPr>
        <p:spPr>
          <a:xfrm>
            <a:off x="457200" y="1600200"/>
            <a:ext cx="8231188" cy="4943475"/>
          </a:xfrm>
        </p:spPr>
        <p:txBody>
          <a:bodyPr>
            <a:spAutoFit/>
          </a:bodyPr>
          <a:lstStyle/>
          <a:p>
            <a:pPr marL="330200" indent="-330200" eaLnBrk="1" hangingPunct="1">
              <a:lnSpc>
                <a:spcPct val="80000"/>
              </a:lnSpc>
              <a:spcBef>
                <a:spcPts val="6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In a file with minimal ACLs, </a:t>
            </a:r>
            <a:r>
              <a:rPr lang="en-GB" sz="2400" i="1" smtClean="0"/>
              <a:t>name</a:t>
            </a:r>
            <a:r>
              <a:rPr lang="en-GB" sz="2400" smtClean="0"/>
              <a:t> does not appear, and the ACLs with </a:t>
            </a:r>
            <a:r>
              <a:rPr lang="en-GB" sz="2400" i="1" smtClean="0"/>
              <a:t>type</a:t>
            </a:r>
            <a:r>
              <a:rPr lang="en-GB" sz="2400" smtClean="0"/>
              <a:t> “user” and “group” correspond to Unix user and group permissions, respectively.</a:t>
            </a:r>
          </a:p>
          <a:p>
            <a:pPr lvl="1" eaLnBrk="1" hangingPunct="1">
              <a:lnSpc>
                <a:spcPct val="87000"/>
              </a:lnSpc>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000" smtClean="0"/>
              <a:t>When name is omitted from a “user” type ACL entry, it applies to the file owner.</a:t>
            </a:r>
          </a:p>
        </p:txBody>
      </p:sp>
      <p:sp>
        <p:nvSpPr>
          <p:cNvPr id="7" name="Segnaposto numero diapositiva 5"/>
          <p:cNvSpPr>
            <a:spLocks noGrp="1"/>
          </p:cNvSpPr>
          <p:nvPr>
            <p:ph type="sldNum" sz="quarter" idx="12"/>
          </p:nvPr>
        </p:nvSpPr>
        <p:spPr/>
        <p:txBody>
          <a:bodyPr/>
          <a:lstStyle/>
          <a:p>
            <a:pPr>
              <a:defRPr/>
            </a:pPr>
            <a:fld id="{E5360201-3BD4-4ECF-BE05-65ED24F63852}" type="slidenum">
              <a:rPr lang="en-GB"/>
              <a:pPr>
                <a:defRPr/>
              </a:pPr>
              <a:t>28</a:t>
            </a:fld>
            <a:endParaRPr lang="en-GB"/>
          </a:p>
        </p:txBody>
      </p:sp>
      <p:pic>
        <p:nvPicPr>
          <p:cNvPr id="32775" name="Picture 3"/>
          <p:cNvPicPr>
            <a:picLocks noChangeAspect="1" noChangeArrowheads="1"/>
          </p:cNvPicPr>
          <p:nvPr/>
        </p:nvPicPr>
        <p:blipFill>
          <a:blip r:embed="rId3" cstate="print"/>
          <a:srcRect/>
          <a:stretch>
            <a:fillRect/>
          </a:stretch>
        </p:blipFill>
        <p:spPr bwMode="auto">
          <a:xfrm>
            <a:off x="2057400" y="3429000"/>
            <a:ext cx="5018088" cy="213836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457200" y="228600"/>
            <a:ext cx="8229600" cy="1236663"/>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ACL Commands</a:t>
            </a:r>
          </a:p>
        </p:txBody>
      </p:sp>
      <p:sp>
        <p:nvSpPr>
          <p:cNvPr id="33795" name="Rectangle 2"/>
          <p:cNvSpPr>
            <a:spLocks noGrp="1" noChangeArrowheads="1"/>
          </p:cNvSpPr>
          <p:nvPr>
            <p:ph idx="1"/>
          </p:nvPr>
        </p:nvSpPr>
        <p:spPr>
          <a:xfrm>
            <a:off x="457200" y="1600200"/>
            <a:ext cx="8229600" cy="4878388"/>
          </a:xfrm>
        </p:spPr>
        <p:txBody>
          <a:bodyPr>
            <a:spAutoFit/>
          </a:bodyPr>
          <a:lstStyle/>
          <a:p>
            <a:pPr marL="330200" indent="-330200" eaLnBrk="1" hangingPunct="1">
              <a:lnSpc>
                <a:spcPct val="80000"/>
              </a:lnSpc>
              <a:spcBef>
                <a:spcPts val="6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ACLs are read with the </a:t>
            </a:r>
            <a:r>
              <a:rPr lang="en-GB" sz="2400" smtClean="0">
                <a:latin typeface="HE_TERMINAL"/>
              </a:rPr>
              <a:t>getfacl</a:t>
            </a:r>
            <a:r>
              <a:rPr lang="en-GB" sz="2400" smtClean="0"/>
              <a:t> command and set with the </a:t>
            </a:r>
            <a:r>
              <a:rPr lang="en-GB" sz="2400" smtClean="0">
                <a:latin typeface="HE_TERMINAL"/>
              </a:rPr>
              <a:t>setfacl</a:t>
            </a:r>
            <a:r>
              <a:rPr lang="en-GB" sz="2400" smtClean="0"/>
              <a:t> command.</a:t>
            </a:r>
          </a:p>
          <a:p>
            <a:pPr marL="330200" indent="-330200" eaLnBrk="1" hangingPunct="1">
              <a:lnSpc>
                <a:spcPct val="80000"/>
              </a:lnSpc>
              <a:spcBef>
                <a:spcPts val="6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Changing the ACLs corresponding to Unix permissions shows up in </a:t>
            </a:r>
            <a:r>
              <a:rPr lang="en-GB" sz="2400" smtClean="0">
                <a:latin typeface="HE_TERMINAL"/>
              </a:rPr>
              <a:t>ls -l</a:t>
            </a:r>
            <a:r>
              <a:rPr lang="en-GB" sz="2400" smtClean="0"/>
              <a:t> output, and changing the Unix permissions with </a:t>
            </a:r>
            <a:r>
              <a:rPr lang="en-GB" sz="2400" smtClean="0">
                <a:latin typeface="HE_TERMINAL"/>
              </a:rPr>
              <a:t>chmod</a:t>
            </a:r>
            <a:r>
              <a:rPr lang="en-GB" sz="2400" smtClean="0"/>
              <a:t> changes those ACLs.</a:t>
            </a:r>
          </a:p>
          <a:p>
            <a:pPr marL="330200" indent="-330200" eaLnBrk="1" hangingPunct="1">
              <a:lnSpc>
                <a:spcPct val="80000"/>
              </a:lnSpc>
              <a:spcBef>
                <a:spcPts val="6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Example of </a:t>
            </a:r>
            <a:r>
              <a:rPr lang="en-GB" sz="2400" smtClean="0">
                <a:latin typeface="HE_TERMINAL"/>
              </a:rPr>
              <a:t>getfacl</a:t>
            </a:r>
            <a:r>
              <a:rPr lang="en-GB" sz="2400" smtClean="0"/>
              <a:t>:</a:t>
            </a:r>
            <a:br>
              <a:rPr lang="en-GB" sz="2400" smtClean="0"/>
            </a:br>
            <a:r>
              <a:rPr lang="en-GB" sz="2400" smtClean="0"/>
              <a:t/>
            </a:r>
            <a:br>
              <a:rPr lang="en-GB" sz="2400" smtClean="0"/>
            </a:br>
            <a:r>
              <a:rPr lang="en-GB" sz="2400" smtClean="0"/>
              <a:t/>
            </a:r>
            <a:br>
              <a:rPr lang="en-GB" sz="2400" smtClean="0"/>
            </a:br>
            <a:r>
              <a:rPr lang="en-GB" sz="2400" smtClean="0"/>
              <a:t/>
            </a:r>
            <a:br>
              <a:rPr lang="en-GB" sz="2400" smtClean="0"/>
            </a:br>
            <a:r>
              <a:rPr lang="en-GB" sz="2400" smtClean="0"/>
              <a:t/>
            </a:r>
            <a:br>
              <a:rPr lang="en-GB" sz="2400" smtClean="0"/>
            </a:br>
            <a:r>
              <a:rPr lang="en-GB" sz="2400" smtClean="0"/>
              <a:t/>
            </a:r>
            <a:br>
              <a:rPr lang="en-GB" sz="2400" smtClean="0"/>
            </a:br>
            <a:endParaRPr lang="en-GB" sz="2400" smtClean="0"/>
          </a:p>
        </p:txBody>
      </p:sp>
      <p:sp>
        <p:nvSpPr>
          <p:cNvPr id="7" name="Segnaposto numero diapositiva 5"/>
          <p:cNvSpPr>
            <a:spLocks noGrp="1"/>
          </p:cNvSpPr>
          <p:nvPr>
            <p:ph type="sldNum" sz="quarter" idx="12"/>
          </p:nvPr>
        </p:nvSpPr>
        <p:spPr/>
        <p:txBody>
          <a:bodyPr/>
          <a:lstStyle/>
          <a:p>
            <a:pPr>
              <a:defRPr/>
            </a:pPr>
            <a:fld id="{292BFA3C-8347-4ECF-B236-142994652F98}" type="slidenum">
              <a:rPr lang="en-GB"/>
              <a:pPr>
                <a:defRPr/>
              </a:pPr>
              <a:t>29</a:t>
            </a:fld>
            <a:endParaRPr lang="en-GB"/>
          </a:p>
        </p:txBody>
      </p:sp>
      <p:sp>
        <p:nvSpPr>
          <p:cNvPr id="56327" name="Text Box 3"/>
          <p:cNvSpPr txBox="1">
            <a:spLocks noChangeArrowheads="1"/>
          </p:cNvSpPr>
          <p:nvPr/>
        </p:nvSpPr>
        <p:spPr bwMode="auto">
          <a:xfrm>
            <a:off x="1104900" y="3706813"/>
            <a:ext cx="7116763" cy="2778125"/>
          </a:xfrm>
          <a:prstGeom prst="rect">
            <a:avLst/>
          </a:prstGeom>
          <a:noFill/>
          <a:ln w="9525">
            <a:noFill/>
            <a:round/>
            <a:headEnd/>
            <a:tailEnd/>
          </a:ln>
        </p:spPr>
        <p:txBody>
          <a:bodyPr lIns="0" tIns="0" rIns="0" bIns="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ls</a:t>
            </a:r>
            <a:r>
              <a:rPr lang="en-GB" sz="1800" dirty="0">
                <a:solidFill>
                  <a:schemeClr val="accent6"/>
                </a:solidFill>
                <a:latin typeface="Courier New" pitchFamily="49" charset="0"/>
              </a:rPr>
              <a:t> -l</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total 4</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drwxr</a:t>
            </a:r>
            <a:r>
              <a:rPr lang="en-GB" sz="1800" b="1" dirty="0">
                <a:solidFill>
                  <a:schemeClr val="accent6"/>
                </a:solidFill>
                <a:latin typeface="Courier New" pitchFamily="49" charset="0"/>
              </a:rPr>
              <a:t>-x---  2 jimmy </a:t>
            </a:r>
            <a:r>
              <a:rPr lang="en-GB" sz="1800" b="1" dirty="0" err="1">
                <a:solidFill>
                  <a:schemeClr val="accent6"/>
                </a:solidFill>
                <a:latin typeface="Courier New" pitchFamily="49" charset="0"/>
              </a:rPr>
              <a:t>jimmy</a:t>
            </a:r>
            <a:r>
              <a:rPr lang="en-GB" sz="1800" b="1" dirty="0">
                <a:solidFill>
                  <a:schemeClr val="accent6"/>
                </a:solidFill>
                <a:latin typeface="Courier New" pitchFamily="49" charset="0"/>
              </a:rPr>
              <a:t> 4096 2005-12-02 04:13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jimmy@techhouse</a:t>
            </a:r>
            <a:r>
              <a:rPr lang="en-GB" sz="1800" b="1" dirty="0">
                <a:solidFill>
                  <a:schemeClr val="accent6"/>
                </a:solidFill>
                <a:latin typeface="Courier New" pitchFamily="49" charset="0"/>
              </a:rPr>
              <a:t>:~/test$ </a:t>
            </a:r>
            <a:r>
              <a:rPr lang="en-GB" sz="1800" b="1" dirty="0" err="1">
                <a:solidFill>
                  <a:schemeClr val="accent6"/>
                </a:solidFill>
                <a:latin typeface="Courier New" pitchFamily="49" charset="0"/>
              </a:rPr>
              <a:t>getfacl</a:t>
            </a:r>
            <a:r>
              <a:rPr lang="en-GB" sz="1800" b="1" dirty="0">
                <a:solidFill>
                  <a:schemeClr val="accent6"/>
                </a:solidFill>
                <a:latin typeface="Courier New" pitchFamily="49" charset="0"/>
              </a:rPr>
              <a:t>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file: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owner: jimmy</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group: jimmy</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user::</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group::r-x</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other::---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Discretionary Access Control (DAC)</a:t>
            </a:r>
          </a:p>
        </p:txBody>
      </p:sp>
      <p:sp>
        <p:nvSpPr>
          <p:cNvPr id="2562051" name="Rectangle 3"/>
          <p:cNvSpPr>
            <a:spLocks noGrp="1" noChangeArrowheads="1"/>
          </p:cNvSpPr>
          <p:nvPr>
            <p:ph idx="1"/>
          </p:nvPr>
        </p:nvSpPr>
        <p:spPr>
          <a:xfrm>
            <a:off x="714375" y="1643063"/>
            <a:ext cx="7700963" cy="4605337"/>
          </a:xfrm>
        </p:spPr>
        <p:txBody>
          <a:bodyPr rtlCol="0">
            <a:normAutofit fontScale="85000" lnSpcReduction="10000"/>
          </a:bodyPr>
          <a:lstStyle/>
          <a:p>
            <a:pPr eaLnBrk="1" fontAlgn="auto" hangingPunct="1">
              <a:lnSpc>
                <a:spcPct val="110000"/>
              </a:lnSpc>
              <a:spcAft>
                <a:spcPts val="0"/>
              </a:spcAft>
              <a:defRPr/>
            </a:pPr>
            <a:r>
              <a:rPr lang="en-US" dirty="0" smtClean="0"/>
              <a:t>Users can protect what they own</a:t>
            </a:r>
          </a:p>
          <a:p>
            <a:pPr lvl="1" eaLnBrk="1" fontAlgn="auto" hangingPunct="1">
              <a:lnSpc>
                <a:spcPct val="110000"/>
              </a:lnSpc>
              <a:spcAft>
                <a:spcPts val="0"/>
              </a:spcAft>
              <a:defRPr/>
            </a:pPr>
            <a:r>
              <a:rPr lang="en-US" dirty="0" smtClean="0"/>
              <a:t>The owner may grant access to others</a:t>
            </a:r>
          </a:p>
          <a:p>
            <a:pPr lvl="1" eaLnBrk="1" fontAlgn="auto" hangingPunct="1">
              <a:lnSpc>
                <a:spcPct val="110000"/>
              </a:lnSpc>
              <a:spcAft>
                <a:spcPts val="0"/>
              </a:spcAft>
              <a:defRPr/>
            </a:pPr>
            <a:r>
              <a:rPr lang="en-US" dirty="0" smtClean="0"/>
              <a:t>The owner may define the type of access </a:t>
            </a:r>
            <a:r>
              <a:rPr lang="it-IT" dirty="0" smtClean="0"/>
              <a:t>(read/write/execute) given to others</a:t>
            </a:r>
          </a:p>
          <a:p>
            <a:pPr eaLnBrk="1" fontAlgn="auto" hangingPunct="1">
              <a:lnSpc>
                <a:spcPct val="110000"/>
              </a:lnSpc>
              <a:spcAft>
                <a:spcPts val="0"/>
              </a:spcAft>
              <a:defRPr/>
            </a:pPr>
            <a:r>
              <a:rPr lang="it-IT" dirty="0" smtClean="0"/>
              <a:t>DAC is the standard model used in operating systems</a:t>
            </a:r>
          </a:p>
          <a:p>
            <a:pPr eaLnBrk="1" fontAlgn="auto" hangingPunct="1">
              <a:lnSpc>
                <a:spcPct val="110000"/>
              </a:lnSpc>
              <a:spcAft>
                <a:spcPts val="0"/>
              </a:spcAft>
              <a:defRPr/>
            </a:pPr>
            <a:r>
              <a:rPr lang="it-IT" dirty="0" smtClean="0"/>
              <a:t>Mandatory Access Control (MAC)</a:t>
            </a:r>
          </a:p>
          <a:p>
            <a:pPr lvl="1" eaLnBrk="1" fontAlgn="auto" hangingPunct="1">
              <a:lnSpc>
                <a:spcPct val="110000"/>
              </a:lnSpc>
              <a:spcAft>
                <a:spcPts val="0"/>
              </a:spcAft>
              <a:defRPr/>
            </a:pPr>
            <a:r>
              <a:rPr lang="it-IT" dirty="0"/>
              <a:t>Alternative model not covered in this </a:t>
            </a:r>
            <a:r>
              <a:rPr lang="it-IT" dirty="0" smtClean="0"/>
              <a:t>lecture</a:t>
            </a:r>
          </a:p>
          <a:p>
            <a:pPr lvl="1" eaLnBrk="1" fontAlgn="auto" hangingPunct="1">
              <a:lnSpc>
                <a:spcPct val="110000"/>
              </a:lnSpc>
              <a:spcAft>
                <a:spcPts val="0"/>
              </a:spcAft>
              <a:defRPr/>
            </a:pPr>
            <a:r>
              <a:rPr lang="it-IT" dirty="0" smtClean="0"/>
              <a:t>Multiple levels of security for users and documents</a:t>
            </a:r>
          </a:p>
          <a:p>
            <a:pPr lvl="1" eaLnBrk="1" fontAlgn="auto" hangingPunct="1">
              <a:lnSpc>
                <a:spcPct val="110000"/>
              </a:lnSpc>
              <a:spcAft>
                <a:spcPts val="0"/>
              </a:spcAft>
              <a:defRPr/>
            </a:pPr>
            <a:r>
              <a:rPr lang="it-IT" dirty="0" smtClean="0"/>
              <a:t>Read down and write up principles</a:t>
            </a:r>
            <a:endParaRPr lang="it-IT" dirty="0"/>
          </a:p>
        </p:txBody>
      </p:sp>
      <p:sp>
        <p:nvSpPr>
          <p:cNvPr id="4" name="Segnaposto numero diapositiva 5"/>
          <p:cNvSpPr>
            <a:spLocks noGrp="1"/>
          </p:cNvSpPr>
          <p:nvPr>
            <p:ph type="sldNum" sz="quarter" idx="12"/>
          </p:nvPr>
        </p:nvSpPr>
        <p:spPr/>
        <p:txBody>
          <a:bodyPr/>
          <a:lstStyle/>
          <a:p>
            <a:pPr>
              <a:defRPr/>
            </a:pPr>
            <a:fld id="{B68E59DA-EF71-4E60-BBAE-E314B2A80694}" type="slidenum">
              <a:rPr lang="it-IT"/>
              <a:pPr>
                <a:defRPr/>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457200" y="228600"/>
            <a:ext cx="8229600" cy="1236663"/>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More ACL Command Examples</a:t>
            </a:r>
          </a:p>
        </p:txBody>
      </p:sp>
      <p:sp>
        <p:nvSpPr>
          <p:cNvPr id="6" name="Segnaposto numero diapositiva 5"/>
          <p:cNvSpPr>
            <a:spLocks noGrp="1"/>
          </p:cNvSpPr>
          <p:nvPr>
            <p:ph type="sldNum" sz="quarter" idx="12"/>
          </p:nvPr>
        </p:nvSpPr>
        <p:spPr/>
        <p:txBody>
          <a:bodyPr/>
          <a:lstStyle/>
          <a:p>
            <a:pPr>
              <a:defRPr/>
            </a:pPr>
            <a:fld id="{2C1BFCA8-3D3B-46C3-BE6F-0FC11F9A9A19}" type="slidenum">
              <a:rPr lang="en-GB"/>
              <a:pPr>
                <a:defRPr/>
              </a:pPr>
              <a:t>30</a:t>
            </a:fld>
            <a:endParaRPr lang="en-GB"/>
          </a:p>
        </p:txBody>
      </p:sp>
      <p:sp>
        <p:nvSpPr>
          <p:cNvPr id="57350" name="Text Box 2"/>
          <p:cNvSpPr txBox="1">
            <a:spLocks noChangeArrowheads="1"/>
          </p:cNvSpPr>
          <p:nvPr/>
        </p:nvSpPr>
        <p:spPr bwMode="auto">
          <a:xfrm>
            <a:off x="601663" y="1855788"/>
            <a:ext cx="7373937" cy="4157662"/>
          </a:xfrm>
          <a:prstGeom prst="rect">
            <a:avLst/>
          </a:prstGeom>
          <a:noFill/>
          <a:ln w="9525">
            <a:noFill/>
            <a:round/>
            <a:headEnd/>
            <a:tailEnd/>
          </a:ln>
        </p:spPr>
        <p:txBody>
          <a:bodyPr lIns="0" tIns="0" rIns="0" bIns="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setfacl</a:t>
            </a:r>
            <a:r>
              <a:rPr lang="en-GB" sz="1800" dirty="0">
                <a:solidFill>
                  <a:schemeClr val="accent6"/>
                </a:solidFill>
                <a:latin typeface="Courier New" pitchFamily="49" charset="0"/>
              </a:rPr>
              <a:t> -m group::</a:t>
            </a:r>
            <a:r>
              <a:rPr lang="en-GB" sz="1800" dirty="0" err="1">
                <a:solidFill>
                  <a:schemeClr val="accent6"/>
                </a:solidFill>
                <a:latin typeface="Courier New" pitchFamily="49" charset="0"/>
              </a:rPr>
              <a:t>rwx</a:t>
            </a:r>
            <a:r>
              <a:rPr lang="en-GB" sz="1800" dirty="0">
                <a:solidFill>
                  <a:schemeClr val="accent6"/>
                </a:solidFill>
                <a:latin typeface="Courier New" pitchFamily="49" charset="0"/>
              </a:rPr>
              <a:t>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ls</a:t>
            </a:r>
            <a:r>
              <a:rPr lang="en-GB" sz="1800" dirty="0">
                <a:solidFill>
                  <a:schemeClr val="accent6"/>
                </a:solidFill>
                <a:latin typeface="Courier New" pitchFamily="49" charset="0"/>
              </a:rPr>
              <a:t> -l</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total 4</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drwxrwx</a:t>
            </a:r>
            <a:r>
              <a:rPr lang="en-GB" sz="1800" b="1" dirty="0">
                <a:solidFill>
                  <a:schemeClr val="accent6"/>
                </a:solidFill>
                <a:latin typeface="Courier New" pitchFamily="49" charset="0"/>
              </a:rPr>
              <a:t>---  2 jimmy </a:t>
            </a:r>
            <a:r>
              <a:rPr lang="en-GB" sz="1800" b="1" dirty="0" err="1">
                <a:solidFill>
                  <a:schemeClr val="accent6"/>
                </a:solidFill>
                <a:latin typeface="Courier New" pitchFamily="49" charset="0"/>
              </a:rPr>
              <a:t>jimmy</a:t>
            </a:r>
            <a:r>
              <a:rPr lang="en-GB" sz="1800" b="1" dirty="0">
                <a:solidFill>
                  <a:schemeClr val="accent6"/>
                </a:solidFill>
                <a:latin typeface="Courier New" pitchFamily="49" charset="0"/>
              </a:rPr>
              <a:t> 4096 2005-12-02 04:13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800" b="1" dirty="0">
              <a:solidFill>
                <a:schemeClr val="accent6"/>
              </a:solidFill>
              <a:latin typeface="Courier New" pitchFamily="49" charset="0"/>
            </a:endParaRPr>
          </a:p>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chmod</a:t>
            </a:r>
            <a:r>
              <a:rPr lang="en-GB" sz="1800" dirty="0">
                <a:solidFill>
                  <a:schemeClr val="accent6"/>
                </a:solidFill>
                <a:latin typeface="Courier New" pitchFamily="49" charset="0"/>
              </a:rPr>
              <a:t> 755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getfacl</a:t>
            </a:r>
            <a:r>
              <a:rPr lang="en-GB" sz="1800" dirty="0">
                <a:solidFill>
                  <a:schemeClr val="accent6"/>
                </a:solidFill>
                <a:latin typeface="Courier New" pitchFamily="49" charset="0"/>
              </a:rPr>
              <a:t>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file: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owner: jimmy</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group: jimmy</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user::</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group::r-x</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other::r-x</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800" b="1" dirty="0">
              <a:solidFill>
                <a:srgbClr val="6767FF"/>
              </a:solidFill>
              <a:latin typeface="Courier New" pitchFamily="49"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Extended ACLs</a:t>
            </a:r>
          </a:p>
        </p:txBody>
      </p:sp>
      <p:sp>
        <p:nvSpPr>
          <p:cNvPr id="35843" name="Rectangle 2"/>
          <p:cNvSpPr>
            <a:spLocks noGrp="1" noChangeArrowheads="1"/>
          </p:cNvSpPr>
          <p:nvPr>
            <p:ph idx="1"/>
          </p:nvPr>
        </p:nvSpPr>
        <p:spPr>
          <a:xfrm>
            <a:off x="457200" y="1524000"/>
            <a:ext cx="8229600" cy="3954463"/>
          </a:xfrm>
        </p:spPr>
        <p:txBody>
          <a:bodyPr>
            <a:spAutoFit/>
          </a:bodyPr>
          <a:lstStyle/>
          <a:p>
            <a:pPr marL="330200" indent="-330200" eaLnBrk="1" hangingPunct="1">
              <a:spcBef>
                <a:spcPct val="250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ACLs that say more than Unix permissions are extended ACLs</a:t>
            </a:r>
          </a:p>
          <a:p>
            <a:pPr marL="730250" lvl="1" indent="-273050" eaLnBrk="1" hangingPunct="1">
              <a:spcBef>
                <a:spcPct val="250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000" smtClean="0"/>
              <a:t>Specific users and groups can be named and given permissions via ACLs, which fall under the group class (even for for ACLs naming users and not groups)</a:t>
            </a:r>
          </a:p>
          <a:p>
            <a:pPr marL="330200" indent="-330200" eaLnBrk="1" hangingPunct="1">
              <a:spcBef>
                <a:spcPct val="250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With extended ACLs, mapping to and from Unix permissions is a bit complicated.</a:t>
            </a:r>
          </a:p>
          <a:p>
            <a:pPr marL="330200" indent="-330200" eaLnBrk="1" hangingPunct="1">
              <a:spcBef>
                <a:spcPct val="250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User and other classes map directly to the corresponding Unix permission bits</a:t>
            </a:r>
          </a:p>
          <a:p>
            <a:pPr marL="330200" indent="-330200" eaLnBrk="1" hangingPunct="1">
              <a:spcBef>
                <a:spcPct val="250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400" smtClean="0"/>
              <a:t>Group class contains named users and groups as well as owning group permissions. How to map?</a:t>
            </a:r>
            <a:endParaRPr lang="en-GB" sz="2800" smtClean="0"/>
          </a:p>
        </p:txBody>
      </p:sp>
      <p:sp>
        <p:nvSpPr>
          <p:cNvPr id="6" name="Segnaposto numero diapositiva 5"/>
          <p:cNvSpPr>
            <a:spLocks noGrp="1"/>
          </p:cNvSpPr>
          <p:nvPr>
            <p:ph type="sldNum" sz="quarter" idx="12"/>
          </p:nvPr>
        </p:nvSpPr>
        <p:spPr/>
        <p:txBody>
          <a:bodyPr/>
          <a:lstStyle/>
          <a:p>
            <a:pPr>
              <a:defRPr/>
            </a:pPr>
            <a:fld id="{A177B487-2694-41DD-B9E8-98F2B7E0E053}" type="slidenum">
              <a:rPr lang="en-GB"/>
              <a:pPr>
                <a:defRPr/>
              </a:pPr>
              <a:t>31</a:t>
            </a:fld>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Mask-type ACLs</a:t>
            </a:r>
          </a:p>
        </p:txBody>
      </p:sp>
      <p:sp>
        <p:nvSpPr>
          <p:cNvPr id="36867" name="Rectangle 2"/>
          <p:cNvSpPr>
            <a:spLocks noGrp="1" noChangeArrowheads="1"/>
          </p:cNvSpPr>
          <p:nvPr>
            <p:ph idx="1"/>
          </p:nvPr>
        </p:nvSpPr>
        <p:spPr>
          <a:xfrm>
            <a:off x="439738" y="3111500"/>
            <a:ext cx="8229600" cy="3421063"/>
          </a:xfrm>
        </p:spPr>
        <p:txBody>
          <a:bodyPr>
            <a:spAutoFit/>
          </a:bodyPr>
          <a:lstStyle/>
          <a:p>
            <a:pPr marL="330200" indent="-330200" eaLnBrk="1" hangingPunct="1">
              <a:lnSpc>
                <a:spcPct val="93000"/>
              </a:lnSpc>
              <a:spcBef>
                <a:spcPts val="7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100" smtClean="0"/>
              <a:t>Unix group permissions now map to an ACL of </a:t>
            </a:r>
            <a:r>
              <a:rPr lang="en-GB" sz="2100" i="1" smtClean="0"/>
              <a:t>type</a:t>
            </a:r>
            <a:r>
              <a:rPr lang="en-GB" sz="2100" smtClean="0"/>
              <a:t> “mask”, which is an upper bound on permissions for all group class ACLs.</a:t>
            </a:r>
          </a:p>
          <a:p>
            <a:pPr marL="330200" indent="-330200" eaLnBrk="1" hangingPunct="1">
              <a:lnSpc>
                <a:spcPct val="90000"/>
              </a:lnSpc>
              <a:spcBef>
                <a:spcPts val="7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100" smtClean="0"/>
              <a:t>All group class ACLs are logically and-ed with the mask before taking effect</a:t>
            </a:r>
          </a:p>
          <a:p>
            <a:pPr lvl="1" eaLnBrk="1" hangingPunct="1">
              <a:buClr>
                <a:srgbClr val="000000"/>
              </a:buClr>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100" smtClean="0"/>
              <a:t>rw-—xrw- &amp; r-x—x--- =  r----x--</a:t>
            </a:r>
          </a:p>
          <a:p>
            <a:pPr marL="330200" indent="-330200" eaLnBrk="1" hangingPunct="1">
              <a:lnSpc>
                <a:spcPct val="90000"/>
              </a:lnSpc>
              <a:spcBef>
                <a:spcPts val="7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100" smtClean="0"/>
              <a:t>The ACL of </a:t>
            </a:r>
            <a:r>
              <a:rPr lang="en-GB" sz="2100" i="1" smtClean="0"/>
              <a:t>type</a:t>
            </a:r>
            <a:r>
              <a:rPr lang="en-GB" sz="2100" smtClean="0"/>
              <a:t> “group” with no </a:t>
            </a:r>
            <a:r>
              <a:rPr lang="en-GB" sz="2100" i="1" smtClean="0"/>
              <a:t>name</a:t>
            </a:r>
            <a:r>
              <a:rPr lang="en-GB" sz="2100" smtClean="0"/>
              <a:t> still refers to the Unix owning group</a:t>
            </a:r>
          </a:p>
          <a:p>
            <a:pPr marL="330200" indent="-330200" eaLnBrk="1" hangingPunct="1">
              <a:lnSpc>
                <a:spcPct val="90000"/>
              </a:lnSpc>
              <a:spcBef>
                <a:spcPts val="700"/>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100" smtClean="0"/>
              <a:t>Mask ACLs are created automatically with the necessary bits such that they do not restrict the other ACLs at all, but this can be changed</a:t>
            </a:r>
          </a:p>
        </p:txBody>
      </p:sp>
      <p:sp>
        <p:nvSpPr>
          <p:cNvPr id="7" name="Segnaposto numero diapositiva 5"/>
          <p:cNvSpPr>
            <a:spLocks noGrp="1"/>
          </p:cNvSpPr>
          <p:nvPr>
            <p:ph type="sldNum" sz="quarter" idx="12"/>
          </p:nvPr>
        </p:nvSpPr>
        <p:spPr/>
        <p:txBody>
          <a:bodyPr/>
          <a:lstStyle/>
          <a:p>
            <a:pPr>
              <a:defRPr/>
            </a:pPr>
            <a:fld id="{9451B324-3DD3-4600-95FD-82043BDBB7EE}" type="slidenum">
              <a:rPr lang="en-GB"/>
              <a:pPr>
                <a:defRPr/>
              </a:pPr>
              <a:t>32</a:t>
            </a:fld>
            <a:endParaRPr lang="en-GB"/>
          </a:p>
        </p:txBody>
      </p:sp>
      <p:pic>
        <p:nvPicPr>
          <p:cNvPr id="36871" name="Picture 3"/>
          <p:cNvPicPr>
            <a:picLocks noChangeAspect="1" noChangeArrowheads="1"/>
          </p:cNvPicPr>
          <p:nvPr/>
        </p:nvPicPr>
        <p:blipFill>
          <a:blip r:embed="rId3" cstate="print"/>
          <a:srcRect/>
          <a:stretch>
            <a:fillRect/>
          </a:stretch>
        </p:blipFill>
        <p:spPr bwMode="auto">
          <a:xfrm>
            <a:off x="2955925" y="1028700"/>
            <a:ext cx="4130675" cy="19780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Extended ACL Example</a:t>
            </a:r>
          </a:p>
        </p:txBody>
      </p:sp>
      <p:sp>
        <p:nvSpPr>
          <p:cNvPr id="6" name="Segnaposto numero diapositiva 5"/>
          <p:cNvSpPr>
            <a:spLocks noGrp="1"/>
          </p:cNvSpPr>
          <p:nvPr>
            <p:ph type="sldNum" sz="quarter" idx="12"/>
          </p:nvPr>
        </p:nvSpPr>
        <p:spPr/>
        <p:txBody>
          <a:bodyPr/>
          <a:lstStyle/>
          <a:p>
            <a:pPr>
              <a:defRPr/>
            </a:pPr>
            <a:fld id="{92F8CE8E-8D28-4599-90E0-8CBDED3CD22A}" type="slidenum">
              <a:rPr lang="en-GB"/>
              <a:pPr>
                <a:defRPr/>
              </a:pPr>
              <a:t>33</a:t>
            </a:fld>
            <a:endParaRPr lang="en-GB"/>
          </a:p>
        </p:txBody>
      </p:sp>
      <p:sp>
        <p:nvSpPr>
          <p:cNvPr id="60422" name="Text Box 2"/>
          <p:cNvSpPr txBox="1">
            <a:spLocks noChangeArrowheads="1"/>
          </p:cNvSpPr>
          <p:nvPr/>
        </p:nvSpPr>
        <p:spPr bwMode="auto">
          <a:xfrm>
            <a:off x="584200" y="1519238"/>
            <a:ext cx="8150225" cy="4737100"/>
          </a:xfrm>
          <a:prstGeom prst="rect">
            <a:avLst/>
          </a:prstGeom>
          <a:noFill/>
          <a:ln w="9525">
            <a:noFill/>
            <a:round/>
            <a:headEnd/>
            <a:tailEnd/>
          </a:ln>
        </p:spPr>
        <p:txBody>
          <a:bodyPr lIns="0" tIns="0" rIns="0" bIns="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ls</a:t>
            </a:r>
            <a:r>
              <a:rPr lang="en-GB" sz="1800" dirty="0">
                <a:solidFill>
                  <a:schemeClr val="accent6"/>
                </a:solidFill>
                <a:latin typeface="Courier New" pitchFamily="49" charset="0"/>
              </a:rPr>
              <a:t> -l</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total 4</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drwxr</a:t>
            </a:r>
            <a:r>
              <a:rPr lang="en-GB" sz="1800" b="1" dirty="0">
                <a:solidFill>
                  <a:schemeClr val="accent6"/>
                </a:solidFill>
                <a:latin typeface="Courier New" pitchFamily="49" charset="0"/>
              </a:rPr>
              <a:t>-</a:t>
            </a:r>
            <a:r>
              <a:rPr lang="en-GB" sz="1800" b="1" dirty="0" err="1">
                <a:solidFill>
                  <a:schemeClr val="accent6"/>
                </a:solidFill>
                <a:latin typeface="Courier New" pitchFamily="49" charset="0"/>
              </a:rPr>
              <a:t>xr</a:t>
            </a:r>
            <a:r>
              <a:rPr lang="en-GB" sz="1800" b="1" dirty="0">
                <a:solidFill>
                  <a:schemeClr val="accent6"/>
                </a:solidFill>
                <a:latin typeface="Courier New" pitchFamily="49" charset="0"/>
              </a:rPr>
              <a:t>-x  2 jimmy </a:t>
            </a:r>
            <a:r>
              <a:rPr lang="en-GB" sz="1800" b="1" dirty="0" err="1">
                <a:solidFill>
                  <a:schemeClr val="accent6"/>
                </a:solidFill>
                <a:latin typeface="Courier New" pitchFamily="49" charset="0"/>
              </a:rPr>
              <a:t>jimmy</a:t>
            </a:r>
            <a:r>
              <a:rPr lang="en-GB" sz="1800" b="1" dirty="0">
                <a:solidFill>
                  <a:schemeClr val="accent6"/>
                </a:solidFill>
                <a:latin typeface="Courier New" pitchFamily="49" charset="0"/>
              </a:rPr>
              <a:t> 4096 2005-12-02 04:13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setfacl</a:t>
            </a:r>
            <a:r>
              <a:rPr lang="en-GB" sz="1800" dirty="0">
                <a:solidFill>
                  <a:schemeClr val="accent6"/>
                </a:solidFill>
                <a:latin typeface="Courier New" pitchFamily="49" charset="0"/>
              </a:rPr>
              <a:t> -m </a:t>
            </a:r>
            <a:r>
              <a:rPr lang="en-GB" sz="1800" dirty="0" err="1">
                <a:solidFill>
                  <a:schemeClr val="accent6"/>
                </a:solidFill>
                <a:latin typeface="Courier New" pitchFamily="49" charset="0"/>
              </a:rPr>
              <a:t>user:joe:rwx</a:t>
            </a:r>
            <a:r>
              <a:rPr lang="en-GB" sz="1800" dirty="0">
                <a:solidFill>
                  <a:schemeClr val="accent6"/>
                </a:solidFill>
                <a:latin typeface="Courier New" pitchFamily="49" charset="0"/>
              </a:rPr>
              <a:t>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getfacl</a:t>
            </a:r>
            <a:r>
              <a:rPr lang="en-GB" sz="1800" dirty="0">
                <a:solidFill>
                  <a:schemeClr val="accent6"/>
                </a:solidFill>
                <a:latin typeface="Courier New" pitchFamily="49" charset="0"/>
              </a:rPr>
              <a:t>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file: dir</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owner: jimmy</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group: jimmy</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user::</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user:joe:rwx</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group::r-x</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mask::</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other::r-x</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ls</a:t>
            </a:r>
            <a:r>
              <a:rPr lang="en-GB" sz="1800" dirty="0">
                <a:solidFill>
                  <a:schemeClr val="accent6"/>
                </a:solidFill>
                <a:latin typeface="Courier New" pitchFamily="49" charset="0"/>
              </a:rPr>
              <a:t> -l</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total 8</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drwxrwxr</a:t>
            </a:r>
            <a:r>
              <a:rPr lang="en-GB" sz="1800" b="1" dirty="0">
                <a:solidFill>
                  <a:schemeClr val="accent6"/>
                </a:solidFill>
                <a:latin typeface="Courier New" pitchFamily="49" charset="0"/>
              </a:rPr>
              <a:t>-x+ 2 jimmy </a:t>
            </a:r>
            <a:r>
              <a:rPr lang="en-GB" sz="1800" b="1" dirty="0" err="1">
                <a:solidFill>
                  <a:schemeClr val="accent6"/>
                </a:solidFill>
                <a:latin typeface="Courier New" pitchFamily="49" charset="0"/>
              </a:rPr>
              <a:t>jimmy</a:t>
            </a:r>
            <a:r>
              <a:rPr lang="en-GB" sz="1800" b="1" dirty="0">
                <a:solidFill>
                  <a:schemeClr val="accent6"/>
                </a:solidFill>
                <a:latin typeface="Courier New" pitchFamily="49" charset="0"/>
              </a:rPr>
              <a:t> 4096 2005-12-02 04:13 dir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Extended ACL Example Explained</a:t>
            </a:r>
          </a:p>
        </p:txBody>
      </p:sp>
      <p:sp>
        <p:nvSpPr>
          <p:cNvPr id="41986" name="Rectangle 2"/>
          <p:cNvSpPr>
            <a:spLocks noGrp="1" noChangeArrowheads="1"/>
          </p:cNvSpPr>
          <p:nvPr>
            <p:ph idx="1"/>
          </p:nvPr>
        </p:nvSpPr>
        <p:spPr/>
        <p:txBody>
          <a:bodyPr rtlCol="0">
            <a:normAutofit fontScale="92500" lnSpcReduction="10000"/>
          </a:bodyPr>
          <a:lstStyle/>
          <a:p>
            <a:pPr marL="330200" indent="-330200" eaLnBrk="1" fontAlgn="auto" hangingPunct="1">
              <a:spcBef>
                <a:spcPts val="700"/>
              </a:spcBef>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sz="2300" dirty="0"/>
              <a:t>The preceding slide grants the named user </a:t>
            </a:r>
            <a:r>
              <a:rPr lang="en-GB" sz="2300" dirty="0" err="1">
                <a:latin typeface="Courier New" pitchFamily="49" charset="0"/>
              </a:rPr>
              <a:t>joe</a:t>
            </a:r>
            <a:r>
              <a:rPr lang="en-GB" sz="2300" dirty="0"/>
              <a:t> read, write, and execute access to </a:t>
            </a:r>
            <a:r>
              <a:rPr lang="en-GB" sz="2300" dirty="0">
                <a:latin typeface="Courier New" pitchFamily="49" charset="0"/>
              </a:rPr>
              <a:t>dir</a:t>
            </a:r>
            <a:r>
              <a:rPr lang="en-GB" sz="2300" dirty="0"/>
              <a:t>.</a:t>
            </a:r>
          </a:p>
          <a:p>
            <a:pPr marL="730250" lvl="1" indent="-273050" eaLnBrk="1" fontAlgn="auto" hangingPunct="1">
              <a:spcBef>
                <a:spcPts val="500"/>
              </a:spcBef>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sz="2000" dirty="0">
                <a:latin typeface="Courier New" pitchFamily="49" charset="0"/>
              </a:rPr>
              <a:t>dir</a:t>
            </a:r>
            <a:r>
              <a:rPr lang="en-GB" sz="2000" dirty="0"/>
              <a:t> now has extended rather than minimal ACLs.</a:t>
            </a:r>
          </a:p>
          <a:p>
            <a:pPr marL="330200" indent="-330200" eaLnBrk="1" fontAlgn="auto" hangingPunct="1">
              <a:spcBef>
                <a:spcPts val="700"/>
              </a:spcBef>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sz="2300" dirty="0"/>
              <a:t>The mask is set to </a:t>
            </a:r>
            <a:r>
              <a:rPr lang="en-GB" sz="2300" dirty="0" err="1"/>
              <a:t>rwx</a:t>
            </a:r>
            <a:r>
              <a:rPr lang="en-GB" sz="2300" dirty="0"/>
              <a:t>, the union of the two group class ACLs (named user </a:t>
            </a:r>
            <a:r>
              <a:rPr lang="en-GB" sz="2300" dirty="0" err="1">
                <a:latin typeface="Courier New" pitchFamily="49" charset="0"/>
              </a:rPr>
              <a:t>joe</a:t>
            </a:r>
            <a:r>
              <a:rPr lang="en-GB" sz="2300" dirty="0"/>
              <a:t> and the owning group).</a:t>
            </a:r>
          </a:p>
          <a:p>
            <a:pPr marL="330200" indent="-330200" eaLnBrk="1" fontAlgn="auto" hangingPunct="1">
              <a:spcBef>
                <a:spcPts val="700"/>
              </a:spcBef>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sz="2300" dirty="0"/>
              <a:t>In </a:t>
            </a:r>
            <a:r>
              <a:rPr lang="en-GB" sz="2300" dirty="0" err="1">
                <a:latin typeface="Courier New" pitchFamily="49" charset="0"/>
              </a:rPr>
              <a:t>ls</a:t>
            </a:r>
            <a:r>
              <a:rPr lang="en-GB" sz="2300" dirty="0">
                <a:latin typeface="Courier New" pitchFamily="49" charset="0"/>
              </a:rPr>
              <a:t> -l</a:t>
            </a:r>
            <a:r>
              <a:rPr lang="en-GB" sz="2300" dirty="0"/>
              <a:t> output, the group permission bits show the mask, not the owning group ACL</a:t>
            </a:r>
          </a:p>
          <a:p>
            <a:pPr marL="730250" lvl="1" indent="-273050" eaLnBrk="1" fontAlgn="auto" hangingPunct="1">
              <a:spcBef>
                <a:spcPts val="500"/>
              </a:spcBef>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sz="2000" dirty="0"/>
              <a:t>Effective owning group permissions are the logical and of the owning group ACL and the mask, which still equals r-x.</a:t>
            </a:r>
          </a:p>
          <a:p>
            <a:pPr marL="730250" lvl="1" indent="-273050" eaLnBrk="1" fontAlgn="auto" hangingPunct="1">
              <a:spcBef>
                <a:spcPts val="500"/>
              </a:spcBef>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sz="2000" dirty="0"/>
              <a:t>This could reduce the effective owning group permissions if the mask is changed to be more restrictive.</a:t>
            </a:r>
          </a:p>
          <a:p>
            <a:pPr marL="330200" indent="-330200" eaLnBrk="1" fontAlgn="auto" hangingPunct="1">
              <a:spcBef>
                <a:spcPts val="700"/>
              </a:spcBef>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sz="2300" dirty="0"/>
              <a:t>The </a:t>
            </a:r>
            <a:r>
              <a:rPr lang="en-GB" sz="2300" dirty="0">
                <a:latin typeface="Courier New" pitchFamily="49" charset="0"/>
              </a:rPr>
              <a:t>+</a:t>
            </a:r>
            <a:r>
              <a:rPr lang="en-GB" sz="2300" dirty="0"/>
              <a:t> in the </a:t>
            </a:r>
            <a:r>
              <a:rPr lang="en-GB" sz="2300" dirty="0" err="1">
                <a:latin typeface="Courier New" pitchFamily="49" charset="0"/>
              </a:rPr>
              <a:t>ls</a:t>
            </a:r>
            <a:r>
              <a:rPr lang="en-GB" sz="2300" dirty="0">
                <a:latin typeface="Courier New" pitchFamily="49" charset="0"/>
              </a:rPr>
              <a:t> -l</a:t>
            </a:r>
            <a:r>
              <a:rPr lang="en-GB" sz="2300" dirty="0"/>
              <a:t> output after the permission bits indicates that there are extended ACLs, which can be viewed with </a:t>
            </a:r>
            <a:r>
              <a:rPr lang="en-GB" sz="2300" dirty="0" err="1">
                <a:latin typeface="Courier New" pitchFamily="49" charset="0"/>
              </a:rPr>
              <a:t>getfacl</a:t>
            </a:r>
            <a:r>
              <a:rPr lang="en-GB" sz="2300" dirty="0"/>
              <a:t>.</a:t>
            </a:r>
          </a:p>
        </p:txBody>
      </p:sp>
      <p:sp>
        <p:nvSpPr>
          <p:cNvPr id="6" name="Segnaposto numero diapositiva 5"/>
          <p:cNvSpPr>
            <a:spLocks noGrp="1"/>
          </p:cNvSpPr>
          <p:nvPr>
            <p:ph type="sldNum" sz="quarter" idx="12"/>
          </p:nvPr>
        </p:nvSpPr>
        <p:spPr/>
        <p:txBody>
          <a:bodyPr/>
          <a:lstStyle/>
          <a:p>
            <a:pPr>
              <a:defRPr/>
            </a:pPr>
            <a:fld id="{9C7722F7-C513-49AC-9345-4A3A8060B11E}" type="slidenum">
              <a:rPr lang="en-GB"/>
              <a:pPr>
                <a:defRPr/>
              </a:pPr>
              <a:t>34</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Default ACLs</a:t>
            </a:r>
          </a:p>
        </p:txBody>
      </p:sp>
      <p:sp>
        <p:nvSpPr>
          <p:cNvPr id="39939" name="Rectangle 2"/>
          <p:cNvSpPr>
            <a:spLocks noGrp="1" noChangeArrowheads="1"/>
          </p:cNvSpPr>
          <p:nvPr>
            <p:ph idx="1"/>
          </p:nvPr>
        </p:nvSpPr>
        <p:spPr>
          <a:xfrm>
            <a:off x="457200" y="1600200"/>
            <a:ext cx="8231188" cy="4983163"/>
          </a:xfrm>
        </p:spPr>
        <p:txBody>
          <a:bodyPr>
            <a:spAutoFit/>
          </a:bodyPr>
          <a:lstStyle/>
          <a:p>
            <a:pPr marL="330200" indent="-330200" eaLnBrk="1" hangingPunct="1">
              <a:lnSpc>
                <a:spcPct val="93000"/>
              </a:lnSpc>
              <a:spcBef>
                <a:spcPts val="575"/>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300" smtClean="0"/>
              <a:t>The kind of ACLs we've mentioned so far are access ACLs.</a:t>
            </a:r>
          </a:p>
          <a:p>
            <a:pPr marL="330200" indent="-330200" eaLnBrk="1" hangingPunct="1">
              <a:spcBef>
                <a:spcPts val="575"/>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300" smtClean="0"/>
              <a:t>A directory can have an additional set of ACLs, called default ACLs, which are inherited by files and subdirectories created within that directory.</a:t>
            </a:r>
          </a:p>
          <a:p>
            <a:pPr marL="730250" lvl="1" indent="-273050" eaLnBrk="1" hangingPunct="1">
              <a:spcBef>
                <a:spcPts val="575"/>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300" smtClean="0"/>
              <a:t>Subdirectories inherit the parent directory's default ACLs as both their default and their access ACLs.</a:t>
            </a:r>
          </a:p>
          <a:p>
            <a:pPr marL="730250" lvl="1" indent="-273050" eaLnBrk="1" hangingPunct="1">
              <a:spcBef>
                <a:spcPts val="575"/>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300" smtClean="0"/>
              <a:t>Files inherit the parent directory's default ACLs only as their access ACLs, since they have no default ACLs.</a:t>
            </a:r>
          </a:p>
          <a:p>
            <a:pPr marL="330200" indent="-330200" eaLnBrk="1" hangingPunct="1">
              <a:spcBef>
                <a:spcPts val="575"/>
              </a:spcBef>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GB" sz="2300" smtClean="0"/>
              <a:t>The inherited permissions for the user, group, and other classes are logically and-ed with the traditional Unix permissions specified to the file creation procedure.</a:t>
            </a:r>
          </a:p>
        </p:txBody>
      </p:sp>
      <p:sp>
        <p:nvSpPr>
          <p:cNvPr id="6" name="Segnaposto numero diapositiva 5"/>
          <p:cNvSpPr>
            <a:spLocks noGrp="1"/>
          </p:cNvSpPr>
          <p:nvPr>
            <p:ph type="sldNum" sz="quarter" idx="12"/>
          </p:nvPr>
        </p:nvSpPr>
        <p:spPr/>
        <p:txBody>
          <a:bodyPr/>
          <a:lstStyle/>
          <a:p>
            <a:pPr>
              <a:defRPr/>
            </a:pPr>
            <a:fld id="{3091CC09-EFFB-48E5-86DF-4D6A4F885CFC}" type="slidenum">
              <a:rPr lang="en-GB"/>
              <a:pPr>
                <a:defRPr/>
              </a:pPr>
              <a:t>35</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Default ACL Example</a:t>
            </a:r>
          </a:p>
        </p:txBody>
      </p:sp>
      <p:sp>
        <p:nvSpPr>
          <p:cNvPr id="11" name="Segnaposto numero diapositiva 5"/>
          <p:cNvSpPr>
            <a:spLocks noGrp="1"/>
          </p:cNvSpPr>
          <p:nvPr>
            <p:ph type="sldNum" sz="quarter" idx="12"/>
          </p:nvPr>
        </p:nvSpPr>
        <p:spPr/>
        <p:txBody>
          <a:bodyPr/>
          <a:lstStyle/>
          <a:p>
            <a:pPr>
              <a:defRPr/>
            </a:pPr>
            <a:fld id="{69A744BF-074A-4FCD-9034-29603401552E}" type="slidenum">
              <a:rPr lang="en-GB"/>
              <a:pPr>
                <a:defRPr/>
              </a:pPr>
              <a:t>36</a:t>
            </a:fld>
            <a:endParaRPr lang="en-GB"/>
          </a:p>
        </p:txBody>
      </p:sp>
      <p:sp>
        <p:nvSpPr>
          <p:cNvPr id="63494" name="Text Box 2"/>
          <p:cNvSpPr txBox="1">
            <a:spLocks noChangeArrowheads="1"/>
          </p:cNvSpPr>
          <p:nvPr/>
        </p:nvSpPr>
        <p:spPr bwMode="auto">
          <a:xfrm>
            <a:off x="609600" y="1447800"/>
            <a:ext cx="8277225" cy="4213225"/>
          </a:xfrm>
          <a:prstGeom prst="rect">
            <a:avLst/>
          </a:prstGeom>
          <a:noFill/>
          <a:ln w="9525">
            <a:noFill/>
            <a:round/>
            <a:headEnd/>
            <a:tailEnd/>
          </a:ln>
        </p:spPr>
        <p:txBody>
          <a:bodyPr lIns="0" tIns="0" rIns="0" bIns="0">
            <a:spAutoFit/>
          </a:bodyPr>
          <a:lstStyle/>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setfacl</a:t>
            </a:r>
            <a:r>
              <a:rPr lang="en-GB" sz="1800" dirty="0">
                <a:solidFill>
                  <a:schemeClr val="accent6"/>
                </a:solidFill>
                <a:latin typeface="Courier New" pitchFamily="49" charset="0"/>
              </a:rPr>
              <a:t> -d -m </a:t>
            </a:r>
            <a:r>
              <a:rPr lang="en-GB" sz="1800" dirty="0" err="1">
                <a:solidFill>
                  <a:schemeClr val="accent6"/>
                </a:solidFill>
                <a:latin typeface="Courier New" pitchFamily="49" charset="0"/>
              </a:rPr>
              <a:t>group:webmaster:rwx</a:t>
            </a:r>
            <a:r>
              <a:rPr lang="en-GB" sz="1800" dirty="0">
                <a:solidFill>
                  <a:schemeClr val="accent6"/>
                </a:solidFill>
                <a:latin typeface="Courier New" pitchFamily="49" charset="0"/>
              </a:rPr>
              <a:t> dir</a:t>
            </a: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getfacl</a:t>
            </a:r>
            <a:r>
              <a:rPr lang="en-GB" sz="1800" dirty="0">
                <a:solidFill>
                  <a:schemeClr val="accent6"/>
                </a:solidFill>
                <a:latin typeface="Courier New" pitchFamily="49" charset="0"/>
              </a:rPr>
              <a:t> dir</a:t>
            </a: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file: dir</a:t>
            </a: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owner: jimmy</a:t>
            </a: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group: jimmy</a:t>
            </a: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user::</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user:joe:rwx</a:t>
            </a:r>
            <a:endParaRPr lang="en-GB" sz="1800" b="1" dirty="0">
              <a:solidFill>
                <a:schemeClr val="accent6"/>
              </a:solidFill>
              <a:latin typeface="Courier New" pitchFamily="49" charset="0"/>
            </a:endParaRP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group::r-x</a:t>
            </a: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mask::</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other::r-x</a:t>
            </a: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default:user</a:t>
            </a:r>
            <a:r>
              <a:rPr lang="en-GB" sz="1800" b="1" dirty="0">
                <a:solidFill>
                  <a:schemeClr val="accent6"/>
                </a:solidFill>
                <a:latin typeface="Courier New" pitchFamily="49" charset="0"/>
              </a:rPr>
              <a:t>::</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default:group</a:t>
            </a:r>
            <a:r>
              <a:rPr lang="en-GB" sz="1800" b="1" dirty="0">
                <a:solidFill>
                  <a:schemeClr val="accent6"/>
                </a:solidFill>
                <a:latin typeface="Courier New" pitchFamily="49" charset="0"/>
              </a:rPr>
              <a:t>::r-x</a:t>
            </a: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default:group:webmaster:rwx</a:t>
            </a:r>
            <a:endParaRPr lang="en-GB" sz="1800" b="1" dirty="0">
              <a:solidFill>
                <a:schemeClr val="accent6"/>
              </a:solidFill>
              <a:latin typeface="Courier New" pitchFamily="49" charset="0"/>
            </a:endParaRP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default:mask</a:t>
            </a:r>
            <a:r>
              <a:rPr lang="en-GB" sz="1800" b="1" dirty="0">
                <a:solidFill>
                  <a:schemeClr val="accent6"/>
                </a:solidFill>
                <a:latin typeface="Courier New" pitchFamily="49" charset="0"/>
              </a:rPr>
              <a:t>::</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default:other</a:t>
            </a:r>
            <a:r>
              <a:rPr lang="en-GB" sz="1800" b="1" dirty="0">
                <a:solidFill>
                  <a:schemeClr val="accent6"/>
                </a:solidFill>
                <a:latin typeface="Courier New" pitchFamily="49" charset="0"/>
              </a:rPr>
              <a:t>::r-x</a:t>
            </a:r>
          </a:p>
        </p:txBody>
      </p:sp>
      <p:sp>
        <p:nvSpPr>
          <p:cNvPr id="40967" name="Text Box 3"/>
          <p:cNvSpPr txBox="1">
            <a:spLocks noChangeArrowheads="1"/>
          </p:cNvSpPr>
          <p:nvPr/>
        </p:nvSpPr>
        <p:spPr bwMode="auto">
          <a:xfrm>
            <a:off x="1231900" y="1860550"/>
            <a:ext cx="8213725" cy="714375"/>
          </a:xfrm>
          <a:prstGeom prst="rect">
            <a:avLst/>
          </a:prstGeom>
          <a:noFill/>
          <a:ln w="9525">
            <a:noFill/>
            <a:round/>
            <a:headEnd/>
            <a:tailEnd/>
          </a:ln>
        </p:spPr>
        <p:txBody>
          <a:bodyPr lIns="0" tIns="0" rIns="0" bIns="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atin typeface="Courier New" pitchFamily="49" charset="0"/>
            </a:endParaRPr>
          </a:p>
        </p:txBody>
      </p:sp>
      <p:sp>
        <p:nvSpPr>
          <p:cNvPr id="40968" name="Text Box 4"/>
          <p:cNvSpPr txBox="1">
            <a:spLocks noChangeArrowheads="1"/>
          </p:cNvSpPr>
          <p:nvPr/>
        </p:nvSpPr>
        <p:spPr bwMode="auto">
          <a:xfrm>
            <a:off x="952500" y="1914525"/>
            <a:ext cx="8213725" cy="714375"/>
          </a:xfrm>
          <a:prstGeom prst="rect">
            <a:avLst/>
          </a:prstGeom>
          <a:noFill/>
          <a:ln w="9525">
            <a:noFill/>
            <a:round/>
            <a:headEnd/>
            <a:tailEnd/>
          </a:ln>
        </p:spPr>
        <p:txBody>
          <a:bodyPr lIns="0" tIns="0" rIns="0" bIns="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atin typeface="Courier New" pitchFamily="49" charset="0"/>
            </a:endParaRPr>
          </a:p>
        </p:txBody>
      </p:sp>
      <p:sp>
        <p:nvSpPr>
          <p:cNvPr id="40969" name="Text Box 5"/>
          <p:cNvSpPr txBox="1">
            <a:spLocks noChangeArrowheads="1"/>
          </p:cNvSpPr>
          <p:nvPr/>
        </p:nvSpPr>
        <p:spPr bwMode="auto">
          <a:xfrm>
            <a:off x="952500" y="1905000"/>
            <a:ext cx="8213725" cy="714375"/>
          </a:xfrm>
          <a:prstGeom prst="rect">
            <a:avLst/>
          </a:prstGeom>
          <a:noFill/>
          <a:ln w="9525">
            <a:noFill/>
            <a:round/>
            <a:headEnd/>
            <a:tailEnd/>
          </a:ln>
        </p:spPr>
        <p:txBody>
          <a:bodyPr lIns="0" tIns="0" rIns="0" bIns="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atin typeface="Courier New" pitchFamily="49" charset="0"/>
            </a:endParaRPr>
          </a:p>
        </p:txBody>
      </p:sp>
      <p:sp>
        <p:nvSpPr>
          <p:cNvPr id="40970" name="Text Box 6"/>
          <p:cNvSpPr txBox="1">
            <a:spLocks noChangeArrowheads="1"/>
          </p:cNvSpPr>
          <p:nvPr/>
        </p:nvSpPr>
        <p:spPr bwMode="auto">
          <a:xfrm>
            <a:off x="279400" y="5948363"/>
            <a:ext cx="8366125" cy="257175"/>
          </a:xfrm>
          <a:prstGeom prst="rect">
            <a:avLst/>
          </a:prstGeom>
          <a:noFill/>
          <a:ln w="9525">
            <a:noFill/>
            <a:round/>
            <a:headEnd/>
            <a:tailEnd/>
          </a:ln>
        </p:spPr>
        <p:txBody>
          <a:bodyPr wrap="none" anchor="ctr"/>
          <a:lstStyle/>
          <a:p>
            <a:pPr>
              <a:lnSpc>
                <a:spcPct val="93000"/>
              </a:lnSpc>
            </a:pPr>
            <a:endParaRPr lang="it-IT"/>
          </a:p>
        </p:txBody>
      </p:sp>
      <p:sp>
        <p:nvSpPr>
          <p:cNvPr id="63499" name="Text Box 7"/>
          <p:cNvSpPr txBox="1">
            <a:spLocks noChangeArrowheads="1"/>
          </p:cNvSpPr>
          <p:nvPr/>
        </p:nvSpPr>
        <p:spPr bwMode="auto">
          <a:xfrm>
            <a:off x="685800" y="5715000"/>
            <a:ext cx="8229600" cy="681038"/>
          </a:xfrm>
          <a:prstGeom prst="rect">
            <a:avLst/>
          </a:prstGeom>
          <a:noFill/>
          <a:ln w="9525">
            <a:noFill/>
            <a:round/>
            <a:headEnd/>
            <a:tailEnd/>
          </a:ln>
        </p:spPr>
        <p:txBody>
          <a:bodyPr lIns="0" tIns="0" rIns="0" bIns="0">
            <a:sp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a:solidFill>
                  <a:schemeClr val="tx1"/>
                </a:solidFill>
                <a:latin typeface="+mn-lt"/>
              </a:rPr>
              <a:t>Note how this starts the default ACLs out as equal to the existing access ACLs plus the specified changes.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Default ACL Example Continued</a:t>
            </a:r>
          </a:p>
        </p:txBody>
      </p:sp>
      <p:sp>
        <p:nvSpPr>
          <p:cNvPr id="7" name="Segnaposto numero diapositiva 5"/>
          <p:cNvSpPr>
            <a:spLocks noGrp="1"/>
          </p:cNvSpPr>
          <p:nvPr>
            <p:ph type="sldNum" sz="quarter" idx="12"/>
          </p:nvPr>
        </p:nvSpPr>
        <p:spPr/>
        <p:txBody>
          <a:bodyPr/>
          <a:lstStyle/>
          <a:p>
            <a:pPr>
              <a:defRPr/>
            </a:pPr>
            <a:fld id="{AF7C7624-3375-4DD1-A8FA-7D424EC56E4F}" type="slidenum">
              <a:rPr lang="en-GB"/>
              <a:pPr>
                <a:defRPr/>
              </a:pPr>
              <a:t>37</a:t>
            </a:fld>
            <a:endParaRPr lang="en-GB"/>
          </a:p>
        </p:txBody>
      </p:sp>
      <p:sp>
        <p:nvSpPr>
          <p:cNvPr id="64518" name="Text Box 2"/>
          <p:cNvSpPr txBox="1">
            <a:spLocks noChangeArrowheads="1"/>
          </p:cNvSpPr>
          <p:nvPr/>
        </p:nvSpPr>
        <p:spPr bwMode="auto">
          <a:xfrm>
            <a:off x="601663" y="1509713"/>
            <a:ext cx="8008937" cy="4176712"/>
          </a:xfrm>
          <a:prstGeom prst="rect">
            <a:avLst/>
          </a:prstGeom>
          <a:noFill/>
          <a:ln w="9525">
            <a:noFill/>
            <a:round/>
            <a:headEnd/>
            <a:tailEnd/>
          </a:ln>
        </p:spPr>
        <p:txBody>
          <a:bodyPr lIns="0" tIns="0" rIns="0" bIns="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mkdir</a:t>
            </a:r>
            <a:r>
              <a:rPr lang="en-GB" sz="1800" dirty="0">
                <a:solidFill>
                  <a:schemeClr val="accent6"/>
                </a:solidFill>
                <a:latin typeface="Courier New" pitchFamily="49" charset="0"/>
              </a:rPr>
              <a:t> dir/</a:t>
            </a:r>
            <a:r>
              <a:rPr lang="en-GB" sz="1800" dirty="0" err="1">
                <a:solidFill>
                  <a:schemeClr val="accent6"/>
                </a:solidFill>
                <a:latin typeface="Courier New" pitchFamily="49" charset="0"/>
              </a:rPr>
              <a:t>subdir</a:t>
            </a:r>
            <a:endParaRPr lang="en-GB" sz="1800"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getfacl</a:t>
            </a:r>
            <a:r>
              <a:rPr lang="en-GB" sz="1800" dirty="0">
                <a:solidFill>
                  <a:schemeClr val="accent6"/>
                </a:solidFill>
                <a:latin typeface="Courier New" pitchFamily="49" charset="0"/>
              </a:rPr>
              <a:t> dir/</a:t>
            </a:r>
            <a:r>
              <a:rPr lang="en-GB" sz="1800" dirty="0" err="1">
                <a:solidFill>
                  <a:schemeClr val="accent6"/>
                </a:solidFill>
                <a:latin typeface="Courier New" pitchFamily="49" charset="0"/>
              </a:rPr>
              <a:t>subdir</a:t>
            </a:r>
            <a:endParaRPr lang="en-GB" sz="1800"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file: dir/</a:t>
            </a:r>
            <a:r>
              <a:rPr lang="en-GB" sz="1800" b="1" dirty="0" err="1">
                <a:solidFill>
                  <a:schemeClr val="accent6"/>
                </a:solidFill>
                <a:latin typeface="Courier New" pitchFamily="49" charset="0"/>
              </a:rPr>
              <a:t>subdir</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owner: jimmy</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 group: jimmy</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user::</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group::r-x</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group:webmaster:rwx</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mask::</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a:solidFill>
                  <a:schemeClr val="accent6"/>
                </a:solidFill>
                <a:latin typeface="Courier New" pitchFamily="49" charset="0"/>
              </a:rPr>
              <a:t>other::r-x</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default:user</a:t>
            </a:r>
            <a:r>
              <a:rPr lang="en-GB" sz="1800" b="1" dirty="0">
                <a:solidFill>
                  <a:schemeClr val="accent6"/>
                </a:solidFill>
                <a:latin typeface="Courier New" pitchFamily="49" charset="0"/>
              </a:rPr>
              <a:t>::</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default:group</a:t>
            </a:r>
            <a:r>
              <a:rPr lang="en-GB" sz="1800" b="1" dirty="0">
                <a:solidFill>
                  <a:schemeClr val="accent6"/>
                </a:solidFill>
                <a:latin typeface="Courier New" pitchFamily="49" charset="0"/>
              </a:rPr>
              <a:t>::r-x</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default:group:webmaster:rwx</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default:mask</a:t>
            </a:r>
            <a:r>
              <a:rPr lang="en-GB" sz="1800" b="1" dirty="0">
                <a:solidFill>
                  <a:schemeClr val="accent6"/>
                </a:solidFill>
                <a:latin typeface="Courier New" pitchFamily="49" charset="0"/>
              </a:rPr>
              <a:t>::</a:t>
            </a:r>
            <a:r>
              <a:rPr lang="en-GB" sz="1800" b="1" dirty="0" err="1">
                <a:solidFill>
                  <a:schemeClr val="accent6"/>
                </a:solidFill>
                <a:latin typeface="Courier New" pitchFamily="49" charset="0"/>
              </a:rPr>
              <a:t>rwx</a:t>
            </a:r>
            <a:endParaRPr lang="en-GB" sz="1800" b="1" dirty="0">
              <a:solidFill>
                <a:schemeClr val="accent6"/>
              </a:solidFill>
              <a:latin typeface="Courier New" pitchFamily="49" charset="0"/>
            </a:endParaRP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b="1" dirty="0" err="1">
                <a:solidFill>
                  <a:schemeClr val="accent6"/>
                </a:solidFill>
                <a:latin typeface="Courier New" pitchFamily="49" charset="0"/>
              </a:rPr>
              <a:t>default:other</a:t>
            </a:r>
            <a:r>
              <a:rPr lang="en-GB" sz="1800" b="1" dirty="0">
                <a:solidFill>
                  <a:schemeClr val="accent6"/>
                </a:solidFill>
                <a:latin typeface="Courier New" pitchFamily="49" charset="0"/>
              </a:rPr>
              <a:t>::r-x</a:t>
            </a:r>
          </a:p>
        </p:txBody>
      </p:sp>
      <p:sp>
        <p:nvSpPr>
          <p:cNvPr id="64519" name="Text Box 3"/>
          <p:cNvSpPr txBox="1">
            <a:spLocks noChangeArrowheads="1"/>
          </p:cNvSpPr>
          <p:nvPr/>
        </p:nvSpPr>
        <p:spPr bwMode="auto">
          <a:xfrm>
            <a:off x="647700" y="5759450"/>
            <a:ext cx="7734300" cy="576263"/>
          </a:xfrm>
          <a:prstGeom prst="rect">
            <a:avLst/>
          </a:prstGeom>
          <a:noFill/>
          <a:ln w="9525">
            <a:noFill/>
            <a:round/>
            <a:headEnd/>
            <a:tailEnd/>
          </a:ln>
        </p:spPr>
        <p:txBody>
          <a:bodyPr lIns="0" tIns="0" rIns="0" bIns="0">
            <a:sp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dirty="0">
                <a:solidFill>
                  <a:schemeClr val="tx1"/>
                </a:solidFill>
                <a:latin typeface="+mn-lt"/>
              </a:rPr>
              <a:t>The default ACLs from the parent directory are both the access and default ACLs for this directory. Group webmaster has full access.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Default ACL Example Continued</a:t>
            </a:r>
          </a:p>
        </p:txBody>
      </p:sp>
      <p:sp>
        <p:nvSpPr>
          <p:cNvPr id="7" name="Segnaposto numero diapositiva 5"/>
          <p:cNvSpPr>
            <a:spLocks noGrp="1"/>
          </p:cNvSpPr>
          <p:nvPr>
            <p:ph type="sldNum" sz="quarter" idx="12"/>
          </p:nvPr>
        </p:nvSpPr>
        <p:spPr/>
        <p:txBody>
          <a:bodyPr/>
          <a:lstStyle/>
          <a:p>
            <a:pPr>
              <a:defRPr/>
            </a:pPr>
            <a:fld id="{6FD6369E-8503-492B-A0F0-E493C8121F74}" type="slidenum">
              <a:rPr lang="en-GB"/>
              <a:pPr>
                <a:defRPr/>
              </a:pPr>
              <a:t>38</a:t>
            </a:fld>
            <a:endParaRPr lang="en-GB"/>
          </a:p>
        </p:txBody>
      </p:sp>
      <p:sp>
        <p:nvSpPr>
          <p:cNvPr id="65542" name="Text Box 2"/>
          <p:cNvSpPr txBox="1">
            <a:spLocks noChangeArrowheads="1"/>
          </p:cNvSpPr>
          <p:nvPr/>
        </p:nvSpPr>
        <p:spPr bwMode="auto">
          <a:xfrm>
            <a:off x="601663" y="1509713"/>
            <a:ext cx="8142287" cy="3336925"/>
          </a:xfrm>
          <a:prstGeom prst="rect">
            <a:avLst/>
          </a:prstGeom>
          <a:noFill/>
          <a:ln w="9525">
            <a:noFill/>
            <a:round/>
            <a:headEnd/>
            <a:tailEnd/>
          </a:ln>
        </p:spPr>
        <p:txBody>
          <a:bodyPr lIns="0" tIns="0" rIns="0" bIns="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touch dir/file</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ls</a:t>
            </a:r>
            <a:r>
              <a:rPr lang="en-GB" sz="1800" dirty="0">
                <a:solidFill>
                  <a:schemeClr val="accent6"/>
                </a:solidFill>
                <a:latin typeface="Courier New" pitchFamily="49" charset="0"/>
              </a:rPr>
              <a:t> -l dir/file</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a:solidFill>
                  <a:schemeClr val="accent6"/>
                </a:solidFill>
                <a:latin typeface="Courier New" pitchFamily="49" charset="0"/>
              </a:rPr>
              <a:t>-</a:t>
            </a:r>
            <a:r>
              <a:rPr lang="en-GB" sz="1800" dirty="0" err="1">
                <a:solidFill>
                  <a:schemeClr val="accent6"/>
                </a:solidFill>
                <a:latin typeface="Courier New" pitchFamily="49" charset="0"/>
              </a:rPr>
              <a:t>rw</a:t>
            </a:r>
            <a:r>
              <a:rPr lang="en-GB" sz="1800" dirty="0">
                <a:solidFill>
                  <a:schemeClr val="accent6"/>
                </a:solidFill>
                <a:latin typeface="Courier New" pitchFamily="49" charset="0"/>
              </a:rPr>
              <a:t>-</a:t>
            </a:r>
            <a:r>
              <a:rPr lang="en-GB" sz="1800" dirty="0" err="1">
                <a:solidFill>
                  <a:schemeClr val="accent6"/>
                </a:solidFill>
                <a:latin typeface="Courier New" pitchFamily="49" charset="0"/>
              </a:rPr>
              <a:t>rw</a:t>
            </a:r>
            <a:r>
              <a:rPr lang="en-GB" sz="1800" dirty="0">
                <a:solidFill>
                  <a:schemeClr val="accent6"/>
                </a:solidFill>
                <a:latin typeface="Courier New" pitchFamily="49" charset="0"/>
              </a:rPr>
              <a:t>-r--+ 1 jimmy </a:t>
            </a:r>
            <a:r>
              <a:rPr lang="en-GB" sz="1800" dirty="0" err="1">
                <a:solidFill>
                  <a:schemeClr val="accent6"/>
                </a:solidFill>
                <a:latin typeface="Courier New" pitchFamily="49" charset="0"/>
              </a:rPr>
              <a:t>jimmy</a:t>
            </a:r>
            <a:r>
              <a:rPr lang="en-GB" sz="1800" dirty="0">
                <a:solidFill>
                  <a:schemeClr val="accent6"/>
                </a:solidFill>
                <a:latin typeface="Courier New" pitchFamily="49" charset="0"/>
              </a:rPr>
              <a:t> 0 2005-12-02 11:36 dir/file</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jimmy@techhouse</a:t>
            </a:r>
            <a:r>
              <a:rPr lang="en-GB" sz="1800" dirty="0">
                <a:solidFill>
                  <a:schemeClr val="accent6"/>
                </a:solidFill>
                <a:latin typeface="Courier New" pitchFamily="49" charset="0"/>
              </a:rPr>
              <a:t>:~/test$ </a:t>
            </a:r>
            <a:r>
              <a:rPr lang="en-GB" sz="1800" dirty="0" err="1">
                <a:solidFill>
                  <a:schemeClr val="accent6"/>
                </a:solidFill>
                <a:latin typeface="Courier New" pitchFamily="49" charset="0"/>
              </a:rPr>
              <a:t>getfacl</a:t>
            </a:r>
            <a:r>
              <a:rPr lang="en-GB" sz="1800" dirty="0">
                <a:solidFill>
                  <a:schemeClr val="accent6"/>
                </a:solidFill>
                <a:latin typeface="Courier New" pitchFamily="49" charset="0"/>
              </a:rPr>
              <a:t> dir/file</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a:solidFill>
                  <a:schemeClr val="accent6"/>
                </a:solidFill>
                <a:latin typeface="Courier New" pitchFamily="49" charset="0"/>
              </a:rPr>
              <a:t># file: dir/file</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a:solidFill>
                  <a:schemeClr val="accent6"/>
                </a:solidFill>
                <a:latin typeface="Courier New" pitchFamily="49" charset="0"/>
              </a:rPr>
              <a:t># owner: jimmy</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a:solidFill>
                  <a:schemeClr val="accent6"/>
                </a:solidFill>
                <a:latin typeface="Courier New" pitchFamily="49" charset="0"/>
              </a:rPr>
              <a:t># group: jimmy</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a:solidFill>
                  <a:schemeClr val="accent6"/>
                </a:solidFill>
                <a:latin typeface="Courier New" pitchFamily="49" charset="0"/>
              </a:rPr>
              <a:t>user::</a:t>
            </a:r>
            <a:r>
              <a:rPr lang="en-GB" sz="1800" dirty="0" err="1">
                <a:solidFill>
                  <a:schemeClr val="accent6"/>
                </a:solidFill>
                <a:latin typeface="Courier New" pitchFamily="49" charset="0"/>
              </a:rPr>
              <a:t>rw</a:t>
            </a:r>
            <a:r>
              <a:rPr lang="en-GB" sz="1800" dirty="0">
                <a:solidFill>
                  <a:schemeClr val="accent6"/>
                </a:solidFill>
                <a:latin typeface="Courier New" pitchFamily="49" charset="0"/>
              </a:rPr>
              <a:t>-</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a:solidFill>
                  <a:schemeClr val="accent6"/>
                </a:solidFill>
                <a:latin typeface="Courier New" pitchFamily="49" charset="0"/>
              </a:rPr>
              <a:t>group::r-x                      #</a:t>
            </a:r>
            <a:r>
              <a:rPr lang="en-GB" sz="1800" dirty="0" err="1">
                <a:solidFill>
                  <a:schemeClr val="accent6"/>
                </a:solidFill>
                <a:latin typeface="Courier New" pitchFamily="49" charset="0"/>
              </a:rPr>
              <a:t>effective:r</a:t>
            </a:r>
            <a:r>
              <a:rPr lang="en-GB" sz="1800" dirty="0">
                <a:solidFill>
                  <a:schemeClr val="accent6"/>
                </a:solidFill>
                <a:latin typeface="Courier New" pitchFamily="49" charset="0"/>
              </a:rPr>
              <a:t>--</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err="1">
                <a:solidFill>
                  <a:schemeClr val="accent6"/>
                </a:solidFill>
                <a:latin typeface="Courier New" pitchFamily="49" charset="0"/>
              </a:rPr>
              <a:t>group:webmaster:rwx</a:t>
            </a:r>
            <a:r>
              <a:rPr lang="en-GB" sz="1800" dirty="0">
                <a:solidFill>
                  <a:schemeClr val="accent6"/>
                </a:solidFill>
                <a:latin typeface="Courier New" pitchFamily="49" charset="0"/>
              </a:rPr>
              <a:t>             #</a:t>
            </a:r>
            <a:r>
              <a:rPr lang="en-GB" sz="1800" dirty="0" err="1">
                <a:solidFill>
                  <a:schemeClr val="accent6"/>
                </a:solidFill>
                <a:latin typeface="Courier New" pitchFamily="49" charset="0"/>
              </a:rPr>
              <a:t>effective:rw</a:t>
            </a:r>
            <a:r>
              <a:rPr lang="en-GB" sz="1800" dirty="0">
                <a:solidFill>
                  <a:schemeClr val="accent6"/>
                </a:solidFill>
                <a:latin typeface="Courier New" pitchFamily="49" charset="0"/>
              </a:rPr>
              <a:t>-</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a:solidFill>
                  <a:schemeClr val="accent6"/>
                </a:solidFill>
                <a:latin typeface="Courier New" pitchFamily="49" charset="0"/>
              </a:rPr>
              <a:t>mask::</a:t>
            </a:r>
            <a:r>
              <a:rPr lang="en-GB" sz="1800" dirty="0" err="1">
                <a:solidFill>
                  <a:schemeClr val="accent6"/>
                </a:solidFill>
                <a:latin typeface="Courier New" pitchFamily="49" charset="0"/>
              </a:rPr>
              <a:t>rw</a:t>
            </a:r>
            <a:r>
              <a:rPr lang="en-GB" sz="1800" dirty="0">
                <a:solidFill>
                  <a:schemeClr val="accent6"/>
                </a:solidFill>
                <a:latin typeface="Courier New" pitchFamily="49" charset="0"/>
              </a:rPr>
              <a:t>-</a:t>
            </a:r>
          </a:p>
          <a:p>
            <a:pPr>
              <a:lnSpc>
                <a:spcPct val="101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800" dirty="0">
                <a:solidFill>
                  <a:schemeClr val="accent6"/>
                </a:solidFill>
                <a:latin typeface="Courier New" pitchFamily="49" charset="0"/>
              </a:rPr>
              <a:t>other::r--</a:t>
            </a:r>
          </a:p>
        </p:txBody>
      </p:sp>
      <p:sp>
        <p:nvSpPr>
          <p:cNvPr id="65543" name="Text Box 3"/>
          <p:cNvSpPr txBox="1">
            <a:spLocks noChangeArrowheads="1"/>
          </p:cNvSpPr>
          <p:nvPr/>
        </p:nvSpPr>
        <p:spPr bwMode="auto">
          <a:xfrm>
            <a:off x="611188" y="5022850"/>
            <a:ext cx="7620000" cy="1136650"/>
          </a:xfrm>
          <a:prstGeom prst="rect">
            <a:avLst/>
          </a:prstGeom>
          <a:noFill/>
          <a:ln w="9525">
            <a:noFill/>
            <a:round/>
            <a:headEnd/>
            <a:tailEnd/>
          </a:ln>
        </p:spPr>
        <p:txBody>
          <a:bodyPr lIns="0" tIns="0" rIns="0" bIns="0">
            <a:spAutoFit/>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dirty="0">
                <a:solidFill>
                  <a:schemeClr val="tx1"/>
                </a:solidFill>
                <a:latin typeface="+mn-lt"/>
              </a:rPr>
              <a:t>The default ACLs from the parent directory are the basis for the access ACLs on this file, but since touch creates files without any execute bit set, the user and other classes, and the group class as well via the mask ACL, have their execute bits removed to match.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Oval 137"/>
          <p:cNvSpPr>
            <a:spLocks noChangeArrowheads="1"/>
          </p:cNvSpPr>
          <p:nvPr/>
        </p:nvSpPr>
        <p:spPr bwMode="auto">
          <a:xfrm>
            <a:off x="990600" y="2057400"/>
            <a:ext cx="1600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a:lnSpc>
                <a:spcPct val="93000"/>
              </a:lnSpc>
              <a:defRPr/>
            </a:pPr>
            <a:endParaRPr lang="it-IT"/>
          </a:p>
        </p:txBody>
      </p:sp>
      <p:sp>
        <p:nvSpPr>
          <p:cNvPr id="134" name="Oval 137"/>
          <p:cNvSpPr>
            <a:spLocks noChangeArrowheads="1"/>
          </p:cNvSpPr>
          <p:nvPr/>
        </p:nvSpPr>
        <p:spPr bwMode="auto">
          <a:xfrm>
            <a:off x="838200" y="3886200"/>
            <a:ext cx="1600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a:lnSpc>
                <a:spcPct val="93000"/>
              </a:lnSpc>
              <a:defRPr/>
            </a:pPr>
            <a:endParaRPr lang="it-IT"/>
          </a:p>
        </p:txBody>
      </p:sp>
      <p:sp>
        <p:nvSpPr>
          <p:cNvPr id="44036" name="Rectangle 2"/>
          <p:cNvSpPr>
            <a:spLocks noGrp="1" noChangeArrowheads="1"/>
          </p:cNvSpPr>
          <p:nvPr>
            <p:ph type="title"/>
          </p:nvPr>
        </p:nvSpPr>
        <p:spPr/>
        <p:txBody>
          <a:bodyPr/>
          <a:lstStyle/>
          <a:p>
            <a:pPr eaLnBrk="1" hangingPunct="1"/>
            <a:r>
              <a:rPr lang="en-US" smtClean="0"/>
              <a:t>NTFS  Permissions</a:t>
            </a:r>
          </a:p>
        </p:txBody>
      </p:sp>
      <p:sp>
        <p:nvSpPr>
          <p:cNvPr id="129" name="Segnaposto numero diapositiva 5"/>
          <p:cNvSpPr>
            <a:spLocks noGrp="1"/>
          </p:cNvSpPr>
          <p:nvPr>
            <p:ph type="sldNum" sz="quarter" idx="12"/>
          </p:nvPr>
        </p:nvSpPr>
        <p:spPr/>
        <p:txBody>
          <a:bodyPr/>
          <a:lstStyle/>
          <a:p>
            <a:pPr>
              <a:defRPr/>
            </a:pPr>
            <a:fld id="{3453F1E6-739E-4934-A5C9-889DFA04B8E8}" type="slidenum">
              <a:rPr lang="it-IT"/>
              <a:pPr>
                <a:defRPr/>
              </a:pPr>
              <a:t>39</a:t>
            </a:fld>
            <a:endParaRPr lang="it-IT"/>
          </a:p>
        </p:txBody>
      </p:sp>
      <p:sp>
        <p:nvSpPr>
          <p:cNvPr id="2576521" name="Oval 137"/>
          <p:cNvSpPr>
            <a:spLocks noChangeArrowheads="1"/>
          </p:cNvSpPr>
          <p:nvPr/>
        </p:nvSpPr>
        <p:spPr bwMode="auto">
          <a:xfrm>
            <a:off x="1042988" y="5099050"/>
            <a:ext cx="1473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a:lnSpc>
                <a:spcPct val="93000"/>
              </a:lnSpc>
              <a:defRPr/>
            </a:pPr>
            <a:endParaRPr lang="it-IT"/>
          </a:p>
        </p:txBody>
      </p:sp>
      <p:pic>
        <p:nvPicPr>
          <p:cNvPr id="44041" name="Picture 138" descr="Community Help"/>
          <p:cNvPicPr>
            <a:picLocks noChangeAspect="1" noChangeArrowheads="1"/>
          </p:cNvPicPr>
          <p:nvPr/>
        </p:nvPicPr>
        <p:blipFill>
          <a:blip r:embed="rId3" cstate="print"/>
          <a:srcRect/>
          <a:stretch>
            <a:fillRect/>
          </a:stretch>
        </p:blipFill>
        <p:spPr bwMode="auto">
          <a:xfrm>
            <a:off x="1138238" y="4508500"/>
            <a:ext cx="1336675" cy="1336675"/>
          </a:xfrm>
          <a:prstGeom prst="rect">
            <a:avLst/>
          </a:prstGeom>
          <a:noFill/>
          <a:ln w="9525">
            <a:noFill/>
            <a:miter lim="800000"/>
            <a:headEnd/>
            <a:tailEnd/>
          </a:ln>
        </p:spPr>
      </p:pic>
      <p:grpSp>
        <p:nvGrpSpPr>
          <p:cNvPr id="44042" name="Group 5"/>
          <p:cNvGrpSpPr>
            <a:grpSpLocks/>
          </p:cNvGrpSpPr>
          <p:nvPr/>
        </p:nvGrpSpPr>
        <p:grpSpPr bwMode="auto">
          <a:xfrm>
            <a:off x="1457325" y="1547813"/>
            <a:ext cx="1050925" cy="1066800"/>
            <a:chOff x="2371" y="840"/>
            <a:chExt cx="1019" cy="1034"/>
          </a:xfrm>
        </p:grpSpPr>
        <p:grpSp>
          <p:nvGrpSpPr>
            <p:cNvPr id="44127" name="Group 6"/>
            <p:cNvGrpSpPr>
              <a:grpSpLocks/>
            </p:cNvGrpSpPr>
            <p:nvPr/>
          </p:nvGrpSpPr>
          <p:grpSpPr bwMode="auto">
            <a:xfrm>
              <a:off x="2371" y="1577"/>
              <a:ext cx="709" cy="297"/>
              <a:chOff x="1585" y="1673"/>
              <a:chExt cx="709" cy="297"/>
            </a:xfrm>
          </p:grpSpPr>
          <p:sp>
            <p:nvSpPr>
              <p:cNvPr id="44156" name="Freeform 7"/>
              <p:cNvSpPr>
                <a:spLocks/>
              </p:cNvSpPr>
              <p:nvPr/>
            </p:nvSpPr>
            <p:spPr bwMode="auto">
              <a:xfrm>
                <a:off x="1585" y="1673"/>
                <a:ext cx="709" cy="297"/>
              </a:xfrm>
              <a:custGeom>
                <a:avLst/>
                <a:gdLst>
                  <a:gd name="T0" fmla="*/ 468 w 872"/>
                  <a:gd name="T1" fmla="*/ 95 h 366"/>
                  <a:gd name="T2" fmla="*/ 468 w 872"/>
                  <a:gd name="T3" fmla="*/ 131 h 366"/>
                  <a:gd name="T4" fmla="*/ 367 w 872"/>
                  <a:gd name="T5" fmla="*/ 196 h 366"/>
                  <a:gd name="T6" fmla="*/ 0 w 872"/>
                  <a:gd name="T7" fmla="*/ 91 h 366"/>
                  <a:gd name="T8" fmla="*/ 0 w 872"/>
                  <a:gd name="T9" fmla="*/ 75 h 366"/>
                  <a:gd name="T10" fmla="*/ 124 w 872"/>
                  <a:gd name="T11" fmla="*/ 0 h 366"/>
                  <a:gd name="T12" fmla="*/ 468 w 872"/>
                  <a:gd name="T13" fmla="*/ 95 h 366"/>
                  <a:gd name="T14" fmla="*/ 0 60000 65536"/>
                  <a:gd name="T15" fmla="*/ 0 60000 65536"/>
                  <a:gd name="T16" fmla="*/ 0 60000 65536"/>
                  <a:gd name="T17" fmla="*/ 0 60000 65536"/>
                  <a:gd name="T18" fmla="*/ 0 60000 65536"/>
                  <a:gd name="T19" fmla="*/ 0 60000 65536"/>
                  <a:gd name="T20" fmla="*/ 0 60000 65536"/>
                  <a:gd name="T21" fmla="*/ 0 w 872"/>
                  <a:gd name="T22" fmla="*/ 0 h 366"/>
                  <a:gd name="T23" fmla="*/ 872 w 872"/>
                  <a:gd name="T24" fmla="*/ 366 h 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3175">
                <a:solidFill>
                  <a:schemeClr val="tx1"/>
                </a:solidFill>
                <a:round/>
                <a:headEnd/>
                <a:tailEnd/>
              </a:ln>
            </p:spPr>
            <p:txBody>
              <a:bodyPr wrap="none" tIns="27432" bIns="27432" anchor="ctr">
                <a:spAutoFit/>
              </a:bodyPr>
              <a:lstStyle/>
              <a:p>
                <a:endParaRPr lang="en-US"/>
              </a:p>
            </p:txBody>
          </p:sp>
          <p:sp>
            <p:nvSpPr>
              <p:cNvPr id="44157" name="Freeform 8"/>
              <p:cNvSpPr>
                <a:spLocks/>
              </p:cNvSpPr>
              <p:nvPr/>
            </p:nvSpPr>
            <p:spPr bwMode="auto">
              <a:xfrm>
                <a:off x="1596" y="1679"/>
                <a:ext cx="690" cy="264"/>
              </a:xfrm>
              <a:custGeom>
                <a:avLst/>
                <a:gdLst>
                  <a:gd name="T0" fmla="*/ 456 w 848"/>
                  <a:gd name="T1" fmla="*/ 95 h 324"/>
                  <a:gd name="T2" fmla="*/ 116 w 848"/>
                  <a:gd name="T3" fmla="*/ 0 h 324"/>
                  <a:gd name="T4" fmla="*/ 0 w 848"/>
                  <a:gd name="T5" fmla="*/ 73 h 324"/>
                  <a:gd name="T6" fmla="*/ 359 w 848"/>
                  <a:gd name="T7" fmla="*/ 175 h 324"/>
                  <a:gd name="T8" fmla="*/ 456 w 848"/>
                  <a:gd name="T9" fmla="*/ 95 h 324"/>
                  <a:gd name="T10" fmla="*/ 0 60000 65536"/>
                  <a:gd name="T11" fmla="*/ 0 60000 65536"/>
                  <a:gd name="T12" fmla="*/ 0 60000 65536"/>
                  <a:gd name="T13" fmla="*/ 0 60000 65536"/>
                  <a:gd name="T14" fmla="*/ 0 60000 65536"/>
                  <a:gd name="T15" fmla="*/ 0 w 848"/>
                  <a:gd name="T16" fmla="*/ 0 h 324"/>
                  <a:gd name="T17" fmla="*/ 848 w 848"/>
                  <a:gd name="T18" fmla="*/ 324 h 324"/>
                </a:gdLst>
                <a:ahLst/>
                <a:cxnLst>
                  <a:cxn ang="T10">
                    <a:pos x="T0" y="T1"/>
                  </a:cxn>
                  <a:cxn ang="T11">
                    <a:pos x="T2" y="T3"/>
                  </a:cxn>
                  <a:cxn ang="T12">
                    <a:pos x="T4" y="T5"/>
                  </a:cxn>
                  <a:cxn ang="T13">
                    <a:pos x="T6" y="T7"/>
                  </a:cxn>
                  <a:cxn ang="T14">
                    <a:pos x="T8" y="T9"/>
                  </a:cxn>
                </a:cxnLst>
                <a:rect l="T15" t="T16" r="T17" b="T18"/>
                <a:pathLst>
                  <a:path w="848" h="324">
                    <a:moveTo>
                      <a:pt x="848" y="174"/>
                    </a:moveTo>
                    <a:lnTo>
                      <a:pt x="216" y="0"/>
                    </a:lnTo>
                    <a:lnTo>
                      <a:pt x="0" y="134"/>
                    </a:lnTo>
                    <a:lnTo>
                      <a:pt x="666" y="324"/>
                    </a:lnTo>
                    <a:lnTo>
                      <a:pt x="848" y="174"/>
                    </a:lnTo>
                    <a:close/>
                  </a:path>
                </a:pathLst>
              </a:custGeom>
              <a:solidFill>
                <a:schemeClr val="bg1"/>
              </a:solidFill>
              <a:ln w="3175">
                <a:noFill/>
                <a:round/>
                <a:headEnd/>
                <a:tailEnd/>
              </a:ln>
            </p:spPr>
            <p:txBody>
              <a:bodyPr wrap="none" tIns="27432" bIns="27432" anchor="ctr">
                <a:spAutoFit/>
              </a:bodyPr>
              <a:lstStyle/>
              <a:p>
                <a:endParaRPr lang="en-US"/>
              </a:p>
            </p:txBody>
          </p:sp>
          <p:sp>
            <p:nvSpPr>
              <p:cNvPr id="44158" name="Freeform 9"/>
              <p:cNvSpPr>
                <a:spLocks/>
              </p:cNvSpPr>
              <p:nvPr/>
            </p:nvSpPr>
            <p:spPr bwMode="auto">
              <a:xfrm>
                <a:off x="1766" y="1694"/>
                <a:ext cx="388" cy="112"/>
              </a:xfrm>
              <a:custGeom>
                <a:avLst/>
                <a:gdLst>
                  <a:gd name="T0" fmla="*/ 0 w 477"/>
                  <a:gd name="T1" fmla="*/ 6 h 138"/>
                  <a:gd name="T2" fmla="*/ 246 w 477"/>
                  <a:gd name="T3" fmla="*/ 74 h 138"/>
                  <a:gd name="T4" fmla="*/ 257 w 477"/>
                  <a:gd name="T5" fmla="*/ 67 h 138"/>
                  <a:gd name="T6" fmla="*/ 11 w 477"/>
                  <a:gd name="T7" fmla="*/ 0 h 138"/>
                  <a:gd name="T8" fmla="*/ 0 60000 65536"/>
                  <a:gd name="T9" fmla="*/ 0 60000 65536"/>
                  <a:gd name="T10" fmla="*/ 0 60000 65536"/>
                  <a:gd name="T11" fmla="*/ 0 60000 65536"/>
                  <a:gd name="T12" fmla="*/ 0 w 477"/>
                  <a:gd name="T13" fmla="*/ 0 h 138"/>
                  <a:gd name="T14" fmla="*/ 477 w 477"/>
                  <a:gd name="T15" fmla="*/ 138 h 138"/>
                </a:gdLst>
                <a:ahLst/>
                <a:cxnLst>
                  <a:cxn ang="T8">
                    <a:pos x="T0" y="T1"/>
                  </a:cxn>
                  <a:cxn ang="T9">
                    <a:pos x="T2" y="T3"/>
                  </a:cxn>
                  <a:cxn ang="T10">
                    <a:pos x="T4" y="T5"/>
                  </a:cxn>
                  <a:cxn ang="T11">
                    <a:pos x="T6" y="T7"/>
                  </a:cxn>
                </a:cxnLst>
                <a:rect l="T12" t="T13" r="T14" b="T15"/>
                <a:pathLst>
                  <a:path w="477" h="138">
                    <a:moveTo>
                      <a:pt x="0" y="12"/>
                    </a:moveTo>
                    <a:lnTo>
                      <a:pt x="456" y="138"/>
                    </a:lnTo>
                    <a:lnTo>
                      <a:pt x="477" y="125"/>
                    </a:lnTo>
                    <a:lnTo>
                      <a:pt x="20" y="0"/>
                    </a:lnTo>
                  </a:path>
                </a:pathLst>
              </a:custGeom>
              <a:solidFill>
                <a:srgbClr val="B2B2B2"/>
              </a:solidFill>
              <a:ln w="12700" cap="rnd">
                <a:noFill/>
                <a:round/>
                <a:headEnd/>
                <a:tailEnd/>
              </a:ln>
            </p:spPr>
            <p:txBody>
              <a:bodyPr/>
              <a:lstStyle/>
              <a:p>
                <a:endParaRPr lang="en-US"/>
              </a:p>
            </p:txBody>
          </p:sp>
          <p:sp>
            <p:nvSpPr>
              <p:cNvPr id="44159" name="Freeform 10"/>
              <p:cNvSpPr>
                <a:spLocks/>
              </p:cNvSpPr>
              <p:nvPr/>
            </p:nvSpPr>
            <p:spPr bwMode="auto">
              <a:xfrm>
                <a:off x="1654" y="1717"/>
                <a:ext cx="404" cy="143"/>
              </a:xfrm>
              <a:custGeom>
                <a:avLst/>
                <a:gdLst>
                  <a:gd name="T0" fmla="*/ 0 w 496"/>
                  <a:gd name="T1" fmla="*/ 35 h 177"/>
                  <a:gd name="T2" fmla="*/ 11 w 496"/>
                  <a:gd name="T3" fmla="*/ 39 h 177"/>
                  <a:gd name="T4" fmla="*/ 24 w 496"/>
                  <a:gd name="T5" fmla="*/ 32 h 177"/>
                  <a:gd name="T6" fmla="*/ 33 w 496"/>
                  <a:gd name="T7" fmla="*/ 35 h 177"/>
                  <a:gd name="T8" fmla="*/ 24 w 496"/>
                  <a:gd name="T9" fmla="*/ 43 h 177"/>
                  <a:gd name="T10" fmla="*/ 186 w 496"/>
                  <a:gd name="T11" fmla="*/ 86 h 177"/>
                  <a:gd name="T12" fmla="*/ 195 w 496"/>
                  <a:gd name="T13" fmla="*/ 80 h 177"/>
                  <a:gd name="T14" fmla="*/ 209 w 496"/>
                  <a:gd name="T15" fmla="*/ 83 h 177"/>
                  <a:gd name="T16" fmla="*/ 200 w 496"/>
                  <a:gd name="T17" fmla="*/ 90 h 177"/>
                  <a:gd name="T18" fmla="*/ 214 w 496"/>
                  <a:gd name="T19" fmla="*/ 94 h 177"/>
                  <a:gd name="T20" fmla="*/ 268 w 496"/>
                  <a:gd name="T21" fmla="*/ 56 h 177"/>
                  <a:gd name="T22" fmla="*/ 59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
                  <a:gd name="T37" fmla="*/ 0 h 177"/>
                  <a:gd name="T38" fmla="*/ 496 w 496"/>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w="12700" cap="rnd">
                <a:noFill/>
                <a:round/>
                <a:headEnd/>
                <a:tailEnd/>
              </a:ln>
            </p:spPr>
            <p:txBody>
              <a:bodyPr/>
              <a:lstStyle/>
              <a:p>
                <a:endParaRPr lang="en-US"/>
              </a:p>
            </p:txBody>
          </p:sp>
          <p:sp>
            <p:nvSpPr>
              <p:cNvPr id="44160" name="Freeform 11"/>
              <p:cNvSpPr>
                <a:spLocks/>
              </p:cNvSpPr>
              <p:nvPr/>
            </p:nvSpPr>
            <p:spPr bwMode="auto">
              <a:xfrm>
                <a:off x="2044" y="1810"/>
                <a:ext cx="88" cy="35"/>
              </a:xfrm>
              <a:custGeom>
                <a:avLst/>
                <a:gdLst>
                  <a:gd name="T0" fmla="*/ 22 w 108"/>
                  <a:gd name="T1" fmla="*/ 0 h 44"/>
                  <a:gd name="T2" fmla="*/ 58 w 108"/>
                  <a:gd name="T3" fmla="*/ 9 h 44"/>
                  <a:gd name="T4" fmla="*/ 37 w 108"/>
                  <a:gd name="T5" fmla="*/ 21 h 44"/>
                  <a:gd name="T6" fmla="*/ 0 w 108"/>
                  <a:gd name="T7" fmla="*/ 13 h 44"/>
                  <a:gd name="T8" fmla="*/ 22 w 108"/>
                  <a:gd name="T9" fmla="*/ 0 h 44"/>
                  <a:gd name="T10" fmla="*/ 0 60000 65536"/>
                  <a:gd name="T11" fmla="*/ 0 60000 65536"/>
                  <a:gd name="T12" fmla="*/ 0 60000 65536"/>
                  <a:gd name="T13" fmla="*/ 0 60000 65536"/>
                  <a:gd name="T14" fmla="*/ 0 60000 65536"/>
                  <a:gd name="T15" fmla="*/ 0 w 108"/>
                  <a:gd name="T16" fmla="*/ 0 h 44"/>
                  <a:gd name="T17" fmla="*/ 108 w 108"/>
                  <a:gd name="T18" fmla="*/ 44 h 44"/>
                </a:gdLst>
                <a:ahLst/>
                <a:cxnLst>
                  <a:cxn ang="T10">
                    <a:pos x="T0" y="T1"/>
                  </a:cxn>
                  <a:cxn ang="T11">
                    <a:pos x="T2" y="T3"/>
                  </a:cxn>
                  <a:cxn ang="T12">
                    <a:pos x="T4" y="T5"/>
                  </a:cxn>
                  <a:cxn ang="T13">
                    <a:pos x="T6" y="T7"/>
                  </a:cxn>
                  <a:cxn ang="T14">
                    <a:pos x="T8" y="T9"/>
                  </a:cxn>
                </a:cxnLst>
                <a:rect l="T15" t="T16" r="T17" b="T18"/>
                <a:pathLst>
                  <a:path w="108" h="44">
                    <a:moveTo>
                      <a:pt x="40" y="0"/>
                    </a:moveTo>
                    <a:lnTo>
                      <a:pt x="107" y="17"/>
                    </a:lnTo>
                    <a:lnTo>
                      <a:pt x="69" y="43"/>
                    </a:lnTo>
                    <a:lnTo>
                      <a:pt x="0" y="25"/>
                    </a:lnTo>
                    <a:lnTo>
                      <a:pt x="40" y="0"/>
                    </a:lnTo>
                  </a:path>
                </a:pathLst>
              </a:custGeom>
              <a:solidFill>
                <a:srgbClr val="B2B2B2"/>
              </a:solidFill>
              <a:ln w="12700" cap="rnd">
                <a:noFill/>
                <a:round/>
                <a:headEnd/>
                <a:tailEnd/>
              </a:ln>
            </p:spPr>
            <p:txBody>
              <a:bodyPr/>
              <a:lstStyle/>
              <a:p>
                <a:endParaRPr lang="en-US"/>
              </a:p>
            </p:txBody>
          </p:sp>
          <p:sp>
            <p:nvSpPr>
              <p:cNvPr id="44161" name="Freeform 12"/>
              <p:cNvSpPr>
                <a:spLocks/>
              </p:cNvSpPr>
              <p:nvPr/>
            </p:nvSpPr>
            <p:spPr bwMode="auto">
              <a:xfrm>
                <a:off x="1994" y="1848"/>
                <a:ext cx="79" cy="34"/>
              </a:xfrm>
              <a:custGeom>
                <a:avLst/>
                <a:gdLst>
                  <a:gd name="T0" fmla="*/ 11 w 97"/>
                  <a:gd name="T1" fmla="*/ 4 h 42"/>
                  <a:gd name="T2" fmla="*/ 24 w 97"/>
                  <a:gd name="T3" fmla="*/ 6 h 42"/>
                  <a:gd name="T4" fmla="*/ 33 w 97"/>
                  <a:gd name="T5" fmla="*/ 0 h 42"/>
                  <a:gd name="T6" fmla="*/ 45 w 97"/>
                  <a:gd name="T7" fmla="*/ 4 h 42"/>
                  <a:gd name="T8" fmla="*/ 39 w 97"/>
                  <a:gd name="T9" fmla="*/ 10 h 42"/>
                  <a:gd name="T10" fmla="*/ 52 w 97"/>
                  <a:gd name="T11" fmla="*/ 13 h 42"/>
                  <a:gd name="T12" fmla="*/ 42 w 97"/>
                  <a:gd name="T13" fmla="*/ 22 h 42"/>
                  <a:gd name="T14" fmla="*/ 0 w 97"/>
                  <a:gd name="T15" fmla="*/ 11 h 42"/>
                  <a:gd name="T16" fmla="*/ 11 w 97"/>
                  <a:gd name="T17" fmla="*/ 4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42"/>
                  <a:gd name="T29" fmla="*/ 97 w 9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w="12700" cap="rnd">
                <a:noFill/>
                <a:round/>
                <a:headEnd/>
                <a:tailEnd/>
              </a:ln>
            </p:spPr>
            <p:txBody>
              <a:bodyPr/>
              <a:lstStyle/>
              <a:p>
                <a:endParaRPr lang="en-US"/>
              </a:p>
            </p:txBody>
          </p:sp>
          <p:sp>
            <p:nvSpPr>
              <p:cNvPr id="44162" name="Freeform 13"/>
              <p:cNvSpPr>
                <a:spLocks/>
              </p:cNvSpPr>
              <p:nvPr/>
            </p:nvSpPr>
            <p:spPr bwMode="auto">
              <a:xfrm>
                <a:off x="2073" y="1825"/>
                <a:ext cx="150" cy="80"/>
              </a:xfrm>
              <a:custGeom>
                <a:avLst/>
                <a:gdLst>
                  <a:gd name="T0" fmla="*/ 54 w 185"/>
                  <a:gd name="T1" fmla="*/ 0 h 97"/>
                  <a:gd name="T2" fmla="*/ 99 w 185"/>
                  <a:gd name="T3" fmla="*/ 12 h 97"/>
                  <a:gd name="T4" fmla="*/ 44 w 185"/>
                  <a:gd name="T5" fmla="*/ 54 h 97"/>
                  <a:gd name="T6" fmla="*/ 0 w 185"/>
                  <a:gd name="T7" fmla="*/ 41 h 97"/>
                  <a:gd name="T8" fmla="*/ 54 w 185"/>
                  <a:gd name="T9" fmla="*/ 0 h 97"/>
                  <a:gd name="T10" fmla="*/ 0 60000 65536"/>
                  <a:gd name="T11" fmla="*/ 0 60000 65536"/>
                  <a:gd name="T12" fmla="*/ 0 60000 65536"/>
                  <a:gd name="T13" fmla="*/ 0 60000 65536"/>
                  <a:gd name="T14" fmla="*/ 0 60000 65536"/>
                  <a:gd name="T15" fmla="*/ 0 w 185"/>
                  <a:gd name="T16" fmla="*/ 0 h 97"/>
                  <a:gd name="T17" fmla="*/ 185 w 185"/>
                  <a:gd name="T18" fmla="*/ 97 h 97"/>
                </a:gdLst>
                <a:ahLst/>
                <a:cxnLst>
                  <a:cxn ang="T10">
                    <a:pos x="T0" y="T1"/>
                  </a:cxn>
                  <a:cxn ang="T11">
                    <a:pos x="T2" y="T3"/>
                  </a:cxn>
                  <a:cxn ang="T12">
                    <a:pos x="T4" y="T5"/>
                  </a:cxn>
                  <a:cxn ang="T13">
                    <a:pos x="T6" y="T7"/>
                  </a:cxn>
                  <a:cxn ang="T14">
                    <a:pos x="T8" y="T9"/>
                  </a:cxn>
                </a:cxnLst>
                <a:rect l="T15" t="T16" r="T17" b="T18"/>
                <a:pathLst>
                  <a:path w="185" h="97">
                    <a:moveTo>
                      <a:pt x="101" y="0"/>
                    </a:moveTo>
                    <a:lnTo>
                      <a:pt x="185" y="22"/>
                    </a:lnTo>
                    <a:lnTo>
                      <a:pt x="83" y="97"/>
                    </a:lnTo>
                    <a:lnTo>
                      <a:pt x="0" y="74"/>
                    </a:lnTo>
                    <a:lnTo>
                      <a:pt x="101" y="0"/>
                    </a:lnTo>
                  </a:path>
                </a:pathLst>
              </a:custGeom>
              <a:solidFill>
                <a:srgbClr val="B2B2B2"/>
              </a:solidFill>
              <a:ln w="12700" cap="rnd">
                <a:noFill/>
                <a:round/>
                <a:headEnd/>
                <a:tailEnd/>
              </a:ln>
            </p:spPr>
            <p:txBody>
              <a:bodyPr/>
              <a:lstStyle/>
              <a:p>
                <a:endParaRPr lang="en-US"/>
              </a:p>
            </p:txBody>
          </p:sp>
        </p:grpSp>
        <p:grpSp>
          <p:nvGrpSpPr>
            <p:cNvPr id="44128" name="Group 14"/>
            <p:cNvGrpSpPr>
              <a:grpSpLocks/>
            </p:cNvGrpSpPr>
            <p:nvPr/>
          </p:nvGrpSpPr>
          <p:grpSpPr bwMode="auto">
            <a:xfrm>
              <a:off x="2614" y="840"/>
              <a:ext cx="776" cy="871"/>
              <a:chOff x="2614" y="840"/>
              <a:chExt cx="776" cy="871"/>
            </a:xfrm>
          </p:grpSpPr>
          <p:grpSp>
            <p:nvGrpSpPr>
              <p:cNvPr id="44129" name="Group 15"/>
              <p:cNvGrpSpPr>
                <a:grpSpLocks/>
              </p:cNvGrpSpPr>
              <p:nvPr/>
            </p:nvGrpSpPr>
            <p:grpSpPr bwMode="auto">
              <a:xfrm>
                <a:off x="2614" y="1299"/>
                <a:ext cx="763" cy="412"/>
                <a:chOff x="2614" y="1299"/>
                <a:chExt cx="763" cy="412"/>
              </a:xfrm>
            </p:grpSpPr>
            <p:sp>
              <p:nvSpPr>
                <p:cNvPr id="44142" name="Freeform 16"/>
                <p:cNvSpPr>
                  <a:spLocks noChangeAspect="1"/>
                </p:cNvSpPr>
                <p:nvPr/>
              </p:nvSpPr>
              <p:spPr bwMode="auto">
                <a:xfrm>
                  <a:off x="3113" y="1406"/>
                  <a:ext cx="263" cy="305"/>
                </a:xfrm>
                <a:custGeom>
                  <a:avLst/>
                  <a:gdLst>
                    <a:gd name="T0" fmla="*/ 1 w 364"/>
                    <a:gd name="T1" fmla="*/ 80 h 422"/>
                    <a:gd name="T2" fmla="*/ 137 w 364"/>
                    <a:gd name="T3" fmla="*/ 0 h 422"/>
                    <a:gd name="T4" fmla="*/ 137 w 364"/>
                    <a:gd name="T5" fmla="*/ 68 h 422"/>
                    <a:gd name="T6" fmla="*/ 0 w 364"/>
                    <a:gd name="T7" fmla="*/ 159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143" name="Freeform 17"/>
                <p:cNvSpPr>
                  <a:spLocks noChangeAspect="1"/>
                </p:cNvSpPr>
                <p:nvPr/>
              </p:nvSpPr>
              <p:spPr bwMode="auto">
                <a:xfrm>
                  <a:off x="2614" y="1299"/>
                  <a:ext cx="763" cy="264"/>
                </a:xfrm>
                <a:custGeom>
                  <a:avLst/>
                  <a:gdLst>
                    <a:gd name="T0" fmla="*/ 245 w 1091"/>
                    <a:gd name="T1" fmla="*/ 129 h 377"/>
                    <a:gd name="T2" fmla="*/ 0 w 1091"/>
                    <a:gd name="T3" fmla="*/ 64 h 377"/>
                    <a:gd name="T4" fmla="*/ 136 w 1091"/>
                    <a:gd name="T5" fmla="*/ 0 h 377"/>
                    <a:gd name="T6" fmla="*/ 373 w 1091"/>
                    <a:gd name="T7" fmla="*/ 52 h 377"/>
                    <a:gd name="T8" fmla="*/ 245 w 1091"/>
                    <a:gd name="T9" fmla="*/ 129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144" name="Freeform 18"/>
                <p:cNvSpPr>
                  <a:spLocks noChangeAspect="1"/>
                </p:cNvSpPr>
                <p:nvPr/>
              </p:nvSpPr>
              <p:spPr bwMode="auto">
                <a:xfrm>
                  <a:off x="2614" y="1429"/>
                  <a:ext cx="499" cy="282"/>
                </a:xfrm>
                <a:custGeom>
                  <a:avLst/>
                  <a:gdLst>
                    <a:gd name="T0" fmla="*/ 0 w 690"/>
                    <a:gd name="T1" fmla="*/ 2 h 390"/>
                    <a:gd name="T2" fmla="*/ 0 w 690"/>
                    <a:gd name="T3" fmla="*/ 73 h 390"/>
                    <a:gd name="T4" fmla="*/ 261 w 690"/>
                    <a:gd name="T5" fmla="*/ 148 h 390"/>
                    <a:gd name="T6" fmla="*/ 261 w 690"/>
                    <a:gd name="T7" fmla="*/ 70 h 390"/>
                    <a:gd name="T8" fmla="*/ 1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145" name="Freeform 19"/>
                <p:cNvSpPr>
                  <a:spLocks noChangeAspect="1"/>
                </p:cNvSpPr>
                <p:nvPr/>
              </p:nvSpPr>
              <p:spPr bwMode="auto">
                <a:xfrm>
                  <a:off x="2875" y="1529"/>
                  <a:ext cx="196" cy="137"/>
                </a:xfrm>
                <a:custGeom>
                  <a:avLst/>
                  <a:gdLst>
                    <a:gd name="T0" fmla="*/ 0 w 271"/>
                    <a:gd name="T1" fmla="*/ 0 h 189"/>
                    <a:gd name="T2" fmla="*/ 103 w 271"/>
                    <a:gd name="T3" fmla="*/ 28 h 189"/>
                    <a:gd name="T4" fmla="*/ 103 w 271"/>
                    <a:gd name="T5" fmla="*/ 72 h 189"/>
                    <a:gd name="T6" fmla="*/ 0 w 271"/>
                    <a:gd name="T7" fmla="*/ 43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a:noFill/>
                  <a:round/>
                  <a:headEnd/>
                  <a:tailEnd/>
                </a:ln>
              </p:spPr>
              <p:txBody>
                <a:bodyPr/>
                <a:lstStyle/>
                <a:p>
                  <a:endParaRPr lang="en-US"/>
                </a:p>
              </p:txBody>
            </p:sp>
            <p:sp>
              <p:nvSpPr>
                <p:cNvPr id="44146" name="Freeform 20"/>
                <p:cNvSpPr>
                  <a:spLocks noChangeAspect="1" noChangeArrowheads="1"/>
                </p:cNvSpPr>
                <p:nvPr/>
              </p:nvSpPr>
              <p:spPr bwMode="auto">
                <a:xfrm>
                  <a:off x="2879" y="1580"/>
                  <a:ext cx="189" cy="49"/>
                </a:xfrm>
                <a:custGeom>
                  <a:avLst/>
                  <a:gdLst>
                    <a:gd name="T0" fmla="*/ 0 w 261"/>
                    <a:gd name="T1" fmla="*/ 0 h 69"/>
                    <a:gd name="T2" fmla="*/ 99 w 261"/>
                    <a:gd name="T3" fmla="*/ 25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en-US"/>
                </a:p>
              </p:txBody>
            </p:sp>
            <p:sp>
              <p:nvSpPr>
                <p:cNvPr id="44147" name="Freeform 21"/>
                <p:cNvSpPr>
                  <a:spLocks/>
                </p:cNvSpPr>
                <p:nvPr/>
              </p:nvSpPr>
              <p:spPr bwMode="auto">
                <a:xfrm>
                  <a:off x="2874" y="1528"/>
                  <a:ext cx="196" cy="83"/>
                </a:xfrm>
                <a:custGeom>
                  <a:avLst/>
                  <a:gdLst>
                    <a:gd name="T0" fmla="*/ 0 w 270"/>
                    <a:gd name="T1" fmla="*/ 42 h 116"/>
                    <a:gd name="T2" fmla="*/ 1 w 270"/>
                    <a:gd name="T3" fmla="*/ 0 h 116"/>
                    <a:gd name="T4" fmla="*/ 103 w 270"/>
                    <a:gd name="T5" fmla="*/ 28 h 116"/>
                    <a:gd name="T6" fmla="*/ 0 60000 65536"/>
                    <a:gd name="T7" fmla="*/ 0 60000 65536"/>
                    <a:gd name="T8" fmla="*/ 0 60000 65536"/>
                    <a:gd name="T9" fmla="*/ 0 w 270"/>
                    <a:gd name="T10" fmla="*/ 0 h 116"/>
                    <a:gd name="T11" fmla="*/ 270 w 270"/>
                    <a:gd name="T12" fmla="*/ 116 h 116"/>
                  </a:gdLst>
                  <a:ahLst/>
                  <a:cxnLst>
                    <a:cxn ang="T6">
                      <a:pos x="T0" y="T1"/>
                    </a:cxn>
                    <a:cxn ang="T7">
                      <a:pos x="T2" y="T3"/>
                    </a:cxn>
                    <a:cxn ang="T8">
                      <a:pos x="T4" y="T5"/>
                    </a:cxn>
                  </a:cxnLst>
                  <a:rect l="T9" t="T10" r="T11" b="T12"/>
                  <a:pathLst>
                    <a:path w="270" h="116">
                      <a:moveTo>
                        <a:pt x="0" y="116"/>
                      </a:moveTo>
                      <a:lnTo>
                        <a:pt x="1" y="0"/>
                      </a:lnTo>
                      <a:lnTo>
                        <a:pt x="270" y="75"/>
                      </a:lnTo>
                    </a:path>
                  </a:pathLst>
                </a:custGeom>
                <a:noFill/>
                <a:ln w="6350">
                  <a:solidFill>
                    <a:srgbClr val="777777"/>
                  </a:solidFill>
                  <a:round/>
                  <a:headEnd/>
                  <a:tailEnd/>
                </a:ln>
              </p:spPr>
              <p:txBody>
                <a:bodyPr wrap="none" tIns="27432" bIns="27432" anchor="ctr">
                  <a:spAutoFit/>
                </a:bodyPr>
                <a:lstStyle/>
                <a:p>
                  <a:endParaRPr lang="en-US"/>
                </a:p>
              </p:txBody>
            </p:sp>
            <p:sp>
              <p:nvSpPr>
                <p:cNvPr id="44148" name="Line 22"/>
                <p:cNvSpPr>
                  <a:spLocks noChangeShapeType="1"/>
                </p:cNvSpPr>
                <p:nvPr/>
              </p:nvSpPr>
              <p:spPr bwMode="auto">
                <a:xfrm>
                  <a:off x="2892" y="1556"/>
                  <a:ext cx="153" cy="38"/>
                </a:xfrm>
                <a:prstGeom prst="line">
                  <a:avLst/>
                </a:prstGeom>
                <a:noFill/>
                <a:ln w="3175">
                  <a:solidFill>
                    <a:srgbClr val="777777"/>
                  </a:solidFill>
                  <a:round/>
                  <a:headEnd/>
                  <a:tailEnd/>
                </a:ln>
              </p:spPr>
              <p:txBody>
                <a:bodyPr wrap="none" tIns="27432" bIns="27432" anchor="ctr">
                  <a:spAutoFit/>
                </a:bodyPr>
                <a:lstStyle/>
                <a:p>
                  <a:endParaRPr lang="en-US"/>
                </a:p>
              </p:txBody>
            </p:sp>
            <p:sp>
              <p:nvSpPr>
                <p:cNvPr id="44149" name="Line 23"/>
                <p:cNvSpPr>
                  <a:spLocks noChangeShapeType="1"/>
                </p:cNvSpPr>
                <p:nvPr/>
              </p:nvSpPr>
              <p:spPr bwMode="auto">
                <a:xfrm>
                  <a:off x="3022" y="1634"/>
                  <a:ext cx="29" cy="6"/>
                </a:xfrm>
                <a:prstGeom prst="line">
                  <a:avLst/>
                </a:prstGeom>
                <a:noFill/>
                <a:ln w="19050">
                  <a:solidFill>
                    <a:schemeClr val="accent2"/>
                  </a:solidFill>
                  <a:round/>
                  <a:headEnd/>
                  <a:tailEnd/>
                </a:ln>
              </p:spPr>
              <p:txBody>
                <a:bodyPr wrap="none" tIns="27432" bIns="27432" anchor="ctr">
                  <a:spAutoFit/>
                </a:bodyPr>
                <a:lstStyle/>
                <a:p>
                  <a:endParaRPr lang="en-US"/>
                </a:p>
              </p:txBody>
            </p:sp>
            <p:sp>
              <p:nvSpPr>
                <p:cNvPr id="44150" name="Freeform 24"/>
                <p:cNvSpPr>
                  <a:spLocks/>
                </p:cNvSpPr>
                <p:nvPr/>
              </p:nvSpPr>
              <p:spPr bwMode="auto">
                <a:xfrm>
                  <a:off x="2940" y="1566"/>
                  <a:ext cx="47" cy="25"/>
                </a:xfrm>
                <a:custGeom>
                  <a:avLst/>
                  <a:gdLst>
                    <a:gd name="T0" fmla="*/ 0 w 64"/>
                    <a:gd name="T1" fmla="*/ 0 h 35"/>
                    <a:gd name="T2" fmla="*/ 1 w 64"/>
                    <a:gd name="T3" fmla="*/ 6 h 35"/>
                    <a:gd name="T4" fmla="*/ 26 w 64"/>
                    <a:gd name="T5" fmla="*/ 13 h 35"/>
                    <a:gd name="T6" fmla="*/ 26 w 64"/>
                    <a:gd name="T7" fmla="*/ 7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a:noFill/>
                  <a:round/>
                  <a:headEnd/>
                  <a:tailEnd/>
                </a:ln>
              </p:spPr>
              <p:txBody>
                <a:bodyPr tIns="27432" bIns="27432" anchor="ctr">
                  <a:spAutoFit/>
                </a:bodyPr>
                <a:lstStyle/>
                <a:p>
                  <a:endParaRPr lang="en-US"/>
                </a:p>
              </p:txBody>
            </p:sp>
            <p:sp>
              <p:nvSpPr>
                <p:cNvPr id="44151" name="Line 25"/>
                <p:cNvSpPr>
                  <a:spLocks noChangeShapeType="1"/>
                </p:cNvSpPr>
                <p:nvPr/>
              </p:nvSpPr>
              <p:spPr bwMode="auto">
                <a:xfrm>
                  <a:off x="2627" y="1459"/>
                  <a:ext cx="202" cy="57"/>
                </a:xfrm>
                <a:prstGeom prst="line">
                  <a:avLst/>
                </a:prstGeom>
                <a:noFill/>
                <a:ln w="6350">
                  <a:solidFill>
                    <a:srgbClr val="777777"/>
                  </a:solidFill>
                  <a:round/>
                  <a:headEnd/>
                  <a:tailEnd/>
                </a:ln>
              </p:spPr>
              <p:txBody>
                <a:bodyPr tIns="27432" bIns="27432" anchor="ctr">
                  <a:spAutoFit/>
                </a:bodyPr>
                <a:lstStyle/>
                <a:p>
                  <a:endParaRPr lang="en-US"/>
                </a:p>
              </p:txBody>
            </p:sp>
            <p:sp>
              <p:nvSpPr>
                <p:cNvPr id="44152" name="Line 26"/>
                <p:cNvSpPr>
                  <a:spLocks noChangeShapeType="1"/>
                </p:cNvSpPr>
                <p:nvPr/>
              </p:nvSpPr>
              <p:spPr bwMode="auto">
                <a:xfrm>
                  <a:off x="2627" y="1481"/>
                  <a:ext cx="202" cy="56"/>
                </a:xfrm>
                <a:prstGeom prst="line">
                  <a:avLst/>
                </a:prstGeom>
                <a:noFill/>
                <a:ln w="6350">
                  <a:solidFill>
                    <a:srgbClr val="777777"/>
                  </a:solidFill>
                  <a:round/>
                  <a:headEnd/>
                  <a:tailEnd/>
                </a:ln>
              </p:spPr>
              <p:txBody>
                <a:bodyPr tIns="27432" bIns="27432" anchor="ctr">
                  <a:spAutoFit/>
                </a:bodyPr>
                <a:lstStyle/>
                <a:p>
                  <a:endParaRPr lang="en-US"/>
                </a:p>
              </p:txBody>
            </p:sp>
            <p:sp>
              <p:nvSpPr>
                <p:cNvPr id="44153" name="Line 27"/>
                <p:cNvSpPr>
                  <a:spLocks noChangeShapeType="1"/>
                </p:cNvSpPr>
                <p:nvPr/>
              </p:nvSpPr>
              <p:spPr bwMode="auto">
                <a:xfrm>
                  <a:off x="2627" y="1504"/>
                  <a:ext cx="202" cy="57"/>
                </a:xfrm>
                <a:prstGeom prst="line">
                  <a:avLst/>
                </a:prstGeom>
                <a:noFill/>
                <a:ln w="6350">
                  <a:solidFill>
                    <a:srgbClr val="777777"/>
                  </a:solidFill>
                  <a:round/>
                  <a:headEnd/>
                  <a:tailEnd/>
                </a:ln>
              </p:spPr>
              <p:txBody>
                <a:bodyPr tIns="27432" bIns="27432" anchor="ctr">
                  <a:spAutoFit/>
                </a:bodyPr>
                <a:lstStyle/>
                <a:p>
                  <a:endParaRPr lang="en-US"/>
                </a:p>
              </p:txBody>
            </p:sp>
            <p:sp>
              <p:nvSpPr>
                <p:cNvPr id="44154" name="Line 28"/>
                <p:cNvSpPr>
                  <a:spLocks noChangeShapeType="1"/>
                </p:cNvSpPr>
                <p:nvPr/>
              </p:nvSpPr>
              <p:spPr bwMode="auto">
                <a:xfrm>
                  <a:off x="2627" y="1526"/>
                  <a:ext cx="202" cy="56"/>
                </a:xfrm>
                <a:prstGeom prst="line">
                  <a:avLst/>
                </a:prstGeom>
                <a:noFill/>
                <a:ln w="6350">
                  <a:solidFill>
                    <a:srgbClr val="777777"/>
                  </a:solidFill>
                  <a:round/>
                  <a:headEnd/>
                  <a:tailEnd/>
                </a:ln>
              </p:spPr>
              <p:txBody>
                <a:bodyPr tIns="27432" bIns="27432" anchor="ctr">
                  <a:spAutoFit/>
                </a:bodyPr>
                <a:lstStyle/>
                <a:p>
                  <a:endParaRPr lang="en-US"/>
                </a:p>
              </p:txBody>
            </p:sp>
            <p:sp>
              <p:nvSpPr>
                <p:cNvPr id="44155" name="Freeform 29"/>
                <p:cNvSpPr>
                  <a:spLocks/>
                </p:cNvSpPr>
                <p:nvPr/>
              </p:nvSpPr>
              <p:spPr bwMode="auto">
                <a:xfrm>
                  <a:off x="2877" y="1588"/>
                  <a:ext cx="198" cy="84"/>
                </a:xfrm>
                <a:custGeom>
                  <a:avLst/>
                  <a:gdLst>
                    <a:gd name="T0" fmla="*/ 0 w 275"/>
                    <a:gd name="T1" fmla="*/ 15 h 117"/>
                    <a:gd name="T2" fmla="*/ 103 w 275"/>
                    <a:gd name="T3" fmla="*/ 43 h 117"/>
                    <a:gd name="T4" fmla="*/ 103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a:solidFill>
                    <a:schemeClr val="bg1"/>
                  </a:solidFill>
                  <a:round/>
                  <a:headEnd/>
                  <a:tailEnd/>
                </a:ln>
              </p:spPr>
              <p:txBody>
                <a:bodyPr wrap="none" tIns="27432" bIns="27432" anchor="ctr">
                  <a:spAutoFit/>
                </a:bodyPr>
                <a:lstStyle/>
                <a:p>
                  <a:endParaRPr lang="en-US"/>
                </a:p>
              </p:txBody>
            </p:sp>
          </p:grpSp>
          <p:grpSp>
            <p:nvGrpSpPr>
              <p:cNvPr id="44130" name="Group 30"/>
              <p:cNvGrpSpPr>
                <a:grpSpLocks/>
              </p:cNvGrpSpPr>
              <p:nvPr/>
            </p:nvGrpSpPr>
            <p:grpSpPr bwMode="auto">
              <a:xfrm>
                <a:off x="2676" y="840"/>
                <a:ext cx="714" cy="672"/>
                <a:chOff x="2676" y="840"/>
                <a:chExt cx="714" cy="672"/>
              </a:xfrm>
            </p:grpSpPr>
            <p:sp>
              <p:nvSpPr>
                <p:cNvPr id="44131" name="Freeform 31"/>
                <p:cNvSpPr>
                  <a:spLocks/>
                </p:cNvSpPr>
                <p:nvPr/>
              </p:nvSpPr>
              <p:spPr bwMode="auto">
                <a:xfrm>
                  <a:off x="2730" y="1277"/>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a:solidFill>
                    <a:srgbClr val="000000"/>
                  </a:solidFill>
                  <a:round/>
                  <a:headEnd/>
                  <a:tailEnd/>
                </a:ln>
              </p:spPr>
              <p:txBody>
                <a:bodyPr/>
                <a:lstStyle/>
                <a:p>
                  <a:endParaRPr lang="en-US"/>
                </a:p>
              </p:txBody>
            </p:sp>
            <p:sp>
              <p:nvSpPr>
                <p:cNvPr id="44132" name="Freeform 32"/>
                <p:cNvSpPr>
                  <a:spLocks/>
                </p:cNvSpPr>
                <p:nvPr/>
              </p:nvSpPr>
              <p:spPr bwMode="auto">
                <a:xfrm>
                  <a:off x="2737" y="1282"/>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a:noFill/>
                  <a:round/>
                  <a:headEnd/>
                  <a:tailEnd/>
                </a:ln>
              </p:spPr>
              <p:txBody>
                <a:bodyPr/>
                <a:lstStyle/>
                <a:p>
                  <a:endParaRPr lang="en-US"/>
                </a:p>
              </p:txBody>
            </p:sp>
            <p:sp>
              <p:nvSpPr>
                <p:cNvPr id="44133" name="Oval 33"/>
                <p:cNvSpPr>
                  <a:spLocks noChangeArrowheads="1"/>
                </p:cNvSpPr>
                <p:nvPr/>
              </p:nvSpPr>
              <p:spPr bwMode="auto">
                <a:xfrm>
                  <a:off x="2871" y="1333"/>
                  <a:ext cx="280" cy="112"/>
                </a:xfrm>
                <a:prstGeom prst="ellipse">
                  <a:avLst/>
                </a:prstGeom>
                <a:solidFill>
                  <a:srgbClr val="B2B2B2"/>
                </a:solidFill>
                <a:ln w="3175" cap="rnd">
                  <a:solidFill>
                    <a:schemeClr val="tx1"/>
                  </a:solidFill>
                  <a:round/>
                  <a:headEnd/>
                  <a:tailEnd/>
                </a:ln>
              </p:spPr>
              <p:txBody>
                <a:bodyPr/>
                <a:lstStyle/>
                <a:p>
                  <a:pPr>
                    <a:lnSpc>
                      <a:spcPct val="93000"/>
                    </a:lnSpc>
                  </a:pPr>
                  <a:endParaRPr lang="it-IT"/>
                </a:p>
              </p:txBody>
            </p:sp>
            <p:sp>
              <p:nvSpPr>
                <p:cNvPr id="44134" name="Freeform 34"/>
                <p:cNvSpPr>
                  <a:spLocks/>
                </p:cNvSpPr>
                <p:nvPr/>
              </p:nvSpPr>
              <p:spPr bwMode="auto">
                <a:xfrm>
                  <a:off x="2718" y="1337"/>
                  <a:ext cx="452" cy="126"/>
                </a:xfrm>
                <a:custGeom>
                  <a:avLst/>
                  <a:gdLst>
                    <a:gd name="T0" fmla="*/ 0 w 646"/>
                    <a:gd name="T1" fmla="*/ 0 h 180"/>
                    <a:gd name="T2" fmla="*/ 7 w 646"/>
                    <a:gd name="T3" fmla="*/ 12 h 180"/>
                    <a:gd name="T4" fmla="*/ 197 w 646"/>
                    <a:gd name="T5" fmla="*/ 62 h 180"/>
                    <a:gd name="T6" fmla="*/ 221 w 646"/>
                    <a:gd name="T7" fmla="*/ 55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a:solidFill>
                    <a:schemeClr val="tx1"/>
                  </a:solidFill>
                  <a:round/>
                  <a:headEnd/>
                  <a:tailEnd/>
                </a:ln>
              </p:spPr>
              <p:txBody>
                <a:bodyPr/>
                <a:lstStyle/>
                <a:p>
                  <a:endParaRPr lang="en-US"/>
                </a:p>
              </p:txBody>
            </p:sp>
            <p:sp>
              <p:nvSpPr>
                <p:cNvPr id="44135" name="Freeform 35"/>
                <p:cNvSpPr>
                  <a:spLocks noChangeAspect="1"/>
                </p:cNvSpPr>
                <p:nvPr/>
              </p:nvSpPr>
              <p:spPr bwMode="auto">
                <a:xfrm>
                  <a:off x="2826" y="840"/>
                  <a:ext cx="564" cy="520"/>
                </a:xfrm>
                <a:custGeom>
                  <a:avLst/>
                  <a:gdLst>
                    <a:gd name="T0" fmla="*/ 211 w 808"/>
                    <a:gd name="T1" fmla="*/ 252 h 746"/>
                    <a:gd name="T2" fmla="*/ 275 w 808"/>
                    <a:gd name="T3" fmla="*/ 178 h 746"/>
                    <a:gd name="T4" fmla="*/ 275 w 808"/>
                    <a:gd name="T5" fmla="*/ 36 h 746"/>
                    <a:gd name="T6" fmla="*/ 114 w 808"/>
                    <a:gd name="T7" fmla="*/ 0 h 746"/>
                    <a:gd name="T8" fmla="*/ 0 w 808"/>
                    <a:gd name="T9" fmla="*/ 16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136" name="Freeform 36"/>
                <p:cNvSpPr>
                  <a:spLocks noChangeAspect="1"/>
                </p:cNvSpPr>
                <p:nvPr/>
              </p:nvSpPr>
              <p:spPr bwMode="auto">
                <a:xfrm>
                  <a:off x="3178" y="955"/>
                  <a:ext cx="113" cy="506"/>
                </a:xfrm>
                <a:custGeom>
                  <a:avLst/>
                  <a:gdLst>
                    <a:gd name="T0" fmla="*/ 0 w 144"/>
                    <a:gd name="T1" fmla="*/ 313 h 644"/>
                    <a:gd name="T2" fmla="*/ 0 w 144"/>
                    <a:gd name="T3" fmla="*/ 38 h 644"/>
                    <a:gd name="T4" fmla="*/ 70 w 144"/>
                    <a:gd name="T5" fmla="*/ 0 h 644"/>
                    <a:gd name="T6" fmla="*/ 70 w 144"/>
                    <a:gd name="T7" fmla="*/ 269 h 644"/>
                    <a:gd name="T8" fmla="*/ 0 w 144"/>
                    <a:gd name="T9" fmla="*/ 313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137" name="Freeform 37"/>
                <p:cNvSpPr>
                  <a:spLocks noChangeAspect="1"/>
                </p:cNvSpPr>
                <p:nvPr/>
              </p:nvSpPr>
              <p:spPr bwMode="auto">
                <a:xfrm>
                  <a:off x="2676" y="846"/>
                  <a:ext cx="615" cy="172"/>
                </a:xfrm>
                <a:custGeom>
                  <a:avLst/>
                  <a:gdLst>
                    <a:gd name="T0" fmla="*/ 311 w 782"/>
                    <a:gd name="T1" fmla="*/ 106 h 219"/>
                    <a:gd name="T2" fmla="*/ 0 w 782"/>
                    <a:gd name="T3" fmla="*/ 33 h 219"/>
                    <a:gd name="T4" fmla="*/ 78 w 782"/>
                    <a:gd name="T5" fmla="*/ 0 h 219"/>
                    <a:gd name="T6" fmla="*/ 381 w 782"/>
                    <a:gd name="T7" fmla="*/ 68 h 219"/>
                    <a:gd name="T8" fmla="*/ 311 w 782"/>
                    <a:gd name="T9" fmla="*/ 106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a:solidFill>
                    <a:schemeClr val="tx1"/>
                  </a:solidFill>
                  <a:round/>
                  <a:headEnd/>
                  <a:tailEnd/>
                </a:ln>
              </p:spPr>
              <p:txBody>
                <a:bodyPr/>
                <a:lstStyle/>
                <a:p>
                  <a:endParaRPr lang="en-US"/>
                </a:p>
              </p:txBody>
            </p:sp>
            <p:sp>
              <p:nvSpPr>
                <p:cNvPr id="44138" name="Freeform 38"/>
                <p:cNvSpPr>
                  <a:spLocks noChangeAspect="1"/>
                </p:cNvSpPr>
                <p:nvPr/>
              </p:nvSpPr>
              <p:spPr bwMode="auto">
                <a:xfrm>
                  <a:off x="2676" y="897"/>
                  <a:ext cx="502" cy="566"/>
                </a:xfrm>
                <a:custGeom>
                  <a:avLst/>
                  <a:gdLst>
                    <a:gd name="T0" fmla="*/ 279 w 672"/>
                    <a:gd name="T1" fmla="*/ 318 h 754"/>
                    <a:gd name="T2" fmla="*/ 279 w 672"/>
                    <a:gd name="T3" fmla="*/ 68 h 754"/>
                    <a:gd name="T4" fmla="*/ 0 w 672"/>
                    <a:gd name="T5" fmla="*/ 0 h 754"/>
                    <a:gd name="T6" fmla="*/ 0 w 672"/>
                    <a:gd name="T7" fmla="*/ 245 h 754"/>
                    <a:gd name="T8" fmla="*/ 279 w 672"/>
                    <a:gd name="T9" fmla="*/ 318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139" name="Freeform 39"/>
                <p:cNvSpPr>
                  <a:spLocks noChangeAspect="1"/>
                </p:cNvSpPr>
                <p:nvPr/>
              </p:nvSpPr>
              <p:spPr bwMode="auto">
                <a:xfrm>
                  <a:off x="2715" y="947"/>
                  <a:ext cx="425" cy="464"/>
                </a:xfrm>
                <a:custGeom>
                  <a:avLst/>
                  <a:gdLst>
                    <a:gd name="T0" fmla="*/ 318 w 491"/>
                    <a:gd name="T1" fmla="*/ 330 h 549"/>
                    <a:gd name="T2" fmla="*/ 318 w 491"/>
                    <a:gd name="T3" fmla="*/ 71 h 549"/>
                    <a:gd name="T4" fmla="*/ 0 w 491"/>
                    <a:gd name="T5" fmla="*/ 0 h 549"/>
                    <a:gd name="T6" fmla="*/ 0 w 491"/>
                    <a:gd name="T7" fmla="*/ 256 h 549"/>
                    <a:gd name="T8" fmla="*/ 318 w 491"/>
                    <a:gd name="T9" fmla="*/ 330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a:solidFill>
                    <a:srgbClr val="808080"/>
                  </a:solidFill>
                  <a:round/>
                  <a:headEnd/>
                  <a:tailEnd/>
                </a:ln>
              </p:spPr>
              <p:txBody>
                <a:bodyPr/>
                <a:lstStyle/>
                <a:p>
                  <a:endParaRPr lang="en-US"/>
                </a:p>
              </p:txBody>
            </p:sp>
            <p:sp>
              <p:nvSpPr>
                <p:cNvPr id="2576424" name="Freeform 40"/>
                <p:cNvSpPr>
                  <a:spLocks/>
                </p:cNvSpPr>
                <p:nvPr/>
              </p:nvSpPr>
              <p:spPr bwMode="auto">
                <a:xfrm>
                  <a:off x="2740" y="978"/>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3000"/>
                    </a:lnSpc>
                    <a:defRPr/>
                  </a:pPr>
                  <a:endParaRPr lang="it-IT"/>
                </a:p>
              </p:txBody>
            </p:sp>
            <p:sp>
              <p:nvSpPr>
                <p:cNvPr id="44141" name="Line 41"/>
                <p:cNvSpPr>
                  <a:spLocks noChangeShapeType="1"/>
                </p:cNvSpPr>
                <p:nvPr/>
              </p:nvSpPr>
              <p:spPr bwMode="auto">
                <a:xfrm>
                  <a:off x="2774" y="1011"/>
                  <a:ext cx="0" cy="61"/>
                </a:xfrm>
                <a:prstGeom prst="line">
                  <a:avLst/>
                </a:prstGeom>
                <a:noFill/>
                <a:ln w="25400">
                  <a:solidFill>
                    <a:schemeClr val="bg1"/>
                  </a:solidFill>
                  <a:round/>
                  <a:headEnd/>
                  <a:tailEnd/>
                </a:ln>
              </p:spPr>
              <p:txBody>
                <a:bodyPr wrap="none" anchor="ctr"/>
                <a:lstStyle/>
                <a:p>
                  <a:endParaRPr lang="en-US"/>
                </a:p>
              </p:txBody>
            </p:sp>
          </p:grpSp>
        </p:grpSp>
      </p:grpSp>
      <p:grpSp>
        <p:nvGrpSpPr>
          <p:cNvPr id="44043" name="Group 42"/>
          <p:cNvGrpSpPr>
            <a:grpSpLocks/>
          </p:cNvGrpSpPr>
          <p:nvPr/>
        </p:nvGrpSpPr>
        <p:grpSpPr bwMode="auto">
          <a:xfrm flipH="1">
            <a:off x="1079500" y="1524000"/>
            <a:ext cx="763588" cy="1179513"/>
            <a:chOff x="4041" y="2297"/>
            <a:chExt cx="982" cy="1516"/>
          </a:xfrm>
        </p:grpSpPr>
        <p:sp>
          <p:nvSpPr>
            <p:cNvPr id="44118" name="Freeform 43"/>
            <p:cNvSpPr>
              <a:spLocks/>
            </p:cNvSpPr>
            <p:nvPr/>
          </p:nvSpPr>
          <p:spPr bwMode="auto">
            <a:xfrm flipH="1">
              <a:off x="4041" y="3370"/>
              <a:ext cx="315" cy="350"/>
            </a:xfrm>
            <a:custGeom>
              <a:avLst/>
              <a:gdLst>
                <a:gd name="T0" fmla="*/ 43 w 639"/>
                <a:gd name="T1" fmla="*/ 81 h 710"/>
                <a:gd name="T2" fmla="*/ 50 w 639"/>
                <a:gd name="T3" fmla="*/ 73 h 710"/>
                <a:gd name="T4" fmla="*/ 58 w 639"/>
                <a:gd name="T5" fmla="*/ 64 h 710"/>
                <a:gd name="T6" fmla="*/ 62 w 639"/>
                <a:gd name="T7" fmla="*/ 58 h 710"/>
                <a:gd name="T8" fmla="*/ 65 w 639"/>
                <a:gd name="T9" fmla="*/ 53 h 710"/>
                <a:gd name="T10" fmla="*/ 67 w 639"/>
                <a:gd name="T11" fmla="*/ 48 h 710"/>
                <a:gd name="T12" fmla="*/ 68 w 639"/>
                <a:gd name="T13" fmla="*/ 43 h 710"/>
                <a:gd name="T14" fmla="*/ 69 w 639"/>
                <a:gd name="T15" fmla="*/ 41 h 710"/>
                <a:gd name="T16" fmla="*/ 70 w 639"/>
                <a:gd name="T17" fmla="*/ 38 h 710"/>
                <a:gd name="T18" fmla="*/ 71 w 639"/>
                <a:gd name="T19" fmla="*/ 35 h 710"/>
                <a:gd name="T20" fmla="*/ 71 w 639"/>
                <a:gd name="T21" fmla="*/ 34 h 710"/>
                <a:gd name="T22" fmla="*/ 72 w 639"/>
                <a:gd name="T23" fmla="*/ 33 h 710"/>
                <a:gd name="T24" fmla="*/ 74 w 639"/>
                <a:gd name="T25" fmla="*/ 32 h 710"/>
                <a:gd name="T26" fmla="*/ 75 w 639"/>
                <a:gd name="T27" fmla="*/ 30 h 710"/>
                <a:gd name="T28" fmla="*/ 76 w 639"/>
                <a:gd name="T29" fmla="*/ 29 h 710"/>
                <a:gd name="T30" fmla="*/ 76 w 639"/>
                <a:gd name="T31" fmla="*/ 27 h 710"/>
                <a:gd name="T32" fmla="*/ 75 w 639"/>
                <a:gd name="T33" fmla="*/ 25 h 710"/>
                <a:gd name="T34" fmla="*/ 74 w 639"/>
                <a:gd name="T35" fmla="*/ 23 h 710"/>
                <a:gd name="T36" fmla="*/ 73 w 639"/>
                <a:gd name="T37" fmla="*/ 21 h 710"/>
                <a:gd name="T38" fmla="*/ 70 w 639"/>
                <a:gd name="T39" fmla="*/ 22 h 710"/>
                <a:gd name="T40" fmla="*/ 68 w 639"/>
                <a:gd name="T41" fmla="*/ 24 h 710"/>
                <a:gd name="T42" fmla="*/ 65 w 639"/>
                <a:gd name="T43" fmla="*/ 25 h 710"/>
                <a:gd name="T44" fmla="*/ 62 w 639"/>
                <a:gd name="T45" fmla="*/ 26 h 710"/>
                <a:gd name="T46" fmla="*/ 64 w 639"/>
                <a:gd name="T47" fmla="*/ 23 h 710"/>
                <a:gd name="T48" fmla="*/ 65 w 639"/>
                <a:gd name="T49" fmla="*/ 19 h 710"/>
                <a:gd name="T50" fmla="*/ 66 w 639"/>
                <a:gd name="T51" fmla="*/ 15 h 710"/>
                <a:gd name="T52" fmla="*/ 66 w 639"/>
                <a:gd name="T53" fmla="*/ 10 h 710"/>
                <a:gd name="T54" fmla="*/ 54 w 639"/>
                <a:gd name="T55" fmla="*/ 7 h 710"/>
                <a:gd name="T56" fmla="*/ 52 w 639"/>
                <a:gd name="T57" fmla="*/ 4 h 710"/>
                <a:gd name="T58" fmla="*/ 50 w 639"/>
                <a:gd name="T59" fmla="*/ 2 h 710"/>
                <a:gd name="T60" fmla="*/ 48 w 639"/>
                <a:gd name="T61" fmla="*/ 0 h 710"/>
                <a:gd name="T62" fmla="*/ 45 w 639"/>
                <a:gd name="T63" fmla="*/ 0 h 710"/>
                <a:gd name="T64" fmla="*/ 44 w 639"/>
                <a:gd name="T65" fmla="*/ 0 h 710"/>
                <a:gd name="T66" fmla="*/ 42 w 639"/>
                <a:gd name="T67" fmla="*/ 1 h 710"/>
                <a:gd name="T68" fmla="*/ 41 w 639"/>
                <a:gd name="T69" fmla="*/ 5 h 710"/>
                <a:gd name="T70" fmla="*/ 39 w 639"/>
                <a:gd name="T71" fmla="*/ 8 h 710"/>
                <a:gd name="T72" fmla="*/ 37 w 639"/>
                <a:gd name="T73" fmla="*/ 10 h 710"/>
                <a:gd name="T74" fmla="*/ 34 w 639"/>
                <a:gd name="T75" fmla="*/ 11 h 710"/>
                <a:gd name="T76" fmla="*/ 31 w 639"/>
                <a:gd name="T77" fmla="*/ 10 h 710"/>
                <a:gd name="T78" fmla="*/ 27 w 639"/>
                <a:gd name="T79" fmla="*/ 10 h 710"/>
                <a:gd name="T80" fmla="*/ 24 w 639"/>
                <a:gd name="T81" fmla="*/ 10 h 710"/>
                <a:gd name="T82" fmla="*/ 22 w 639"/>
                <a:gd name="T83" fmla="*/ 11 h 710"/>
                <a:gd name="T84" fmla="*/ 19 w 639"/>
                <a:gd name="T85" fmla="*/ 13 h 710"/>
                <a:gd name="T86" fmla="*/ 18 w 639"/>
                <a:gd name="T87" fmla="*/ 17 h 710"/>
                <a:gd name="T88" fmla="*/ 16 w 639"/>
                <a:gd name="T89" fmla="*/ 21 h 710"/>
                <a:gd name="T90" fmla="*/ 14 w 639"/>
                <a:gd name="T91" fmla="*/ 30 h 710"/>
                <a:gd name="T92" fmla="*/ 12 w 639"/>
                <a:gd name="T93" fmla="*/ 36 h 710"/>
                <a:gd name="T94" fmla="*/ 11 w 639"/>
                <a:gd name="T95" fmla="*/ 36 h 710"/>
                <a:gd name="T96" fmla="*/ 11 w 639"/>
                <a:gd name="T97" fmla="*/ 35 h 710"/>
                <a:gd name="T98" fmla="*/ 10 w 639"/>
                <a:gd name="T99" fmla="*/ 35 h 710"/>
                <a:gd name="T100" fmla="*/ 9 w 639"/>
                <a:gd name="T101" fmla="*/ 35 h 710"/>
                <a:gd name="T102" fmla="*/ 8 w 639"/>
                <a:gd name="T103" fmla="*/ 38 h 710"/>
                <a:gd name="T104" fmla="*/ 7 w 639"/>
                <a:gd name="T105" fmla="*/ 42 h 710"/>
                <a:gd name="T106" fmla="*/ 6 w 639"/>
                <a:gd name="T107" fmla="*/ 47 h 710"/>
                <a:gd name="T108" fmla="*/ 6 w 639"/>
                <a:gd name="T109" fmla="*/ 52 h 710"/>
                <a:gd name="T110" fmla="*/ 0 w 639"/>
                <a:gd name="T111" fmla="*/ 74 h 710"/>
                <a:gd name="T112" fmla="*/ 11 w 639"/>
                <a:gd name="T113" fmla="*/ 75 h 710"/>
                <a:gd name="T114" fmla="*/ 21 w 639"/>
                <a:gd name="T115" fmla="*/ 77 h 710"/>
                <a:gd name="T116" fmla="*/ 27 w 639"/>
                <a:gd name="T117" fmla="*/ 78 h 710"/>
                <a:gd name="T118" fmla="*/ 33 w 639"/>
                <a:gd name="T119" fmla="*/ 80 h 710"/>
                <a:gd name="T120" fmla="*/ 37 w 639"/>
                <a:gd name="T121" fmla="*/ 82 h 710"/>
                <a:gd name="T122" fmla="*/ 42 w 639"/>
                <a:gd name="T123" fmla="*/ 85 h 7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39"/>
                <a:gd name="T187" fmla="*/ 0 h 710"/>
                <a:gd name="T188" fmla="*/ 639 w 639"/>
                <a:gd name="T189" fmla="*/ 710 h 7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39" h="710">
                  <a:moveTo>
                    <a:pt x="352" y="710"/>
                  </a:moveTo>
                  <a:lnTo>
                    <a:pt x="359" y="678"/>
                  </a:lnTo>
                  <a:lnTo>
                    <a:pt x="384" y="647"/>
                  </a:lnTo>
                  <a:lnTo>
                    <a:pt x="415" y="612"/>
                  </a:lnTo>
                  <a:lnTo>
                    <a:pt x="449" y="572"/>
                  </a:lnTo>
                  <a:lnTo>
                    <a:pt x="484" y="530"/>
                  </a:lnTo>
                  <a:lnTo>
                    <a:pt x="499" y="509"/>
                  </a:lnTo>
                  <a:lnTo>
                    <a:pt x="515" y="486"/>
                  </a:lnTo>
                  <a:lnTo>
                    <a:pt x="530" y="465"/>
                  </a:lnTo>
                  <a:lnTo>
                    <a:pt x="542" y="441"/>
                  </a:lnTo>
                  <a:lnTo>
                    <a:pt x="551" y="420"/>
                  </a:lnTo>
                  <a:lnTo>
                    <a:pt x="559" y="399"/>
                  </a:lnTo>
                  <a:lnTo>
                    <a:pt x="565" y="378"/>
                  </a:lnTo>
                  <a:lnTo>
                    <a:pt x="567" y="359"/>
                  </a:lnTo>
                  <a:lnTo>
                    <a:pt x="570" y="351"/>
                  </a:lnTo>
                  <a:lnTo>
                    <a:pt x="576" y="344"/>
                  </a:lnTo>
                  <a:lnTo>
                    <a:pt x="582" y="334"/>
                  </a:lnTo>
                  <a:lnTo>
                    <a:pt x="586" y="322"/>
                  </a:lnTo>
                  <a:lnTo>
                    <a:pt x="590" y="311"/>
                  </a:lnTo>
                  <a:lnTo>
                    <a:pt x="593" y="299"/>
                  </a:lnTo>
                  <a:lnTo>
                    <a:pt x="595" y="290"/>
                  </a:lnTo>
                  <a:lnTo>
                    <a:pt x="597" y="278"/>
                  </a:lnTo>
                  <a:lnTo>
                    <a:pt x="601" y="276"/>
                  </a:lnTo>
                  <a:lnTo>
                    <a:pt x="607" y="273"/>
                  </a:lnTo>
                  <a:lnTo>
                    <a:pt x="613" y="267"/>
                  </a:lnTo>
                  <a:lnTo>
                    <a:pt x="618" y="263"/>
                  </a:lnTo>
                  <a:lnTo>
                    <a:pt x="624" y="257"/>
                  </a:lnTo>
                  <a:lnTo>
                    <a:pt x="630" y="251"/>
                  </a:lnTo>
                  <a:lnTo>
                    <a:pt x="636" y="246"/>
                  </a:lnTo>
                  <a:lnTo>
                    <a:pt x="639" y="240"/>
                  </a:lnTo>
                  <a:lnTo>
                    <a:pt x="639" y="230"/>
                  </a:lnTo>
                  <a:lnTo>
                    <a:pt x="636" y="223"/>
                  </a:lnTo>
                  <a:lnTo>
                    <a:pt x="634" y="213"/>
                  </a:lnTo>
                  <a:lnTo>
                    <a:pt x="628" y="205"/>
                  </a:lnTo>
                  <a:lnTo>
                    <a:pt x="624" y="198"/>
                  </a:lnTo>
                  <a:lnTo>
                    <a:pt x="618" y="190"/>
                  </a:lnTo>
                  <a:lnTo>
                    <a:pt x="615" y="182"/>
                  </a:lnTo>
                  <a:lnTo>
                    <a:pt x="609" y="177"/>
                  </a:lnTo>
                  <a:lnTo>
                    <a:pt x="597" y="178"/>
                  </a:lnTo>
                  <a:lnTo>
                    <a:pt x="586" y="182"/>
                  </a:lnTo>
                  <a:lnTo>
                    <a:pt x="574" y="188"/>
                  </a:lnTo>
                  <a:lnTo>
                    <a:pt x="563" y="196"/>
                  </a:lnTo>
                  <a:lnTo>
                    <a:pt x="551" y="203"/>
                  </a:lnTo>
                  <a:lnTo>
                    <a:pt x="540" y="209"/>
                  </a:lnTo>
                  <a:lnTo>
                    <a:pt x="528" y="215"/>
                  </a:lnTo>
                  <a:lnTo>
                    <a:pt x="517" y="215"/>
                  </a:lnTo>
                  <a:lnTo>
                    <a:pt x="526" y="203"/>
                  </a:lnTo>
                  <a:lnTo>
                    <a:pt x="532" y="190"/>
                  </a:lnTo>
                  <a:lnTo>
                    <a:pt x="538" y="175"/>
                  </a:lnTo>
                  <a:lnTo>
                    <a:pt x="542" y="157"/>
                  </a:lnTo>
                  <a:lnTo>
                    <a:pt x="545" y="142"/>
                  </a:lnTo>
                  <a:lnTo>
                    <a:pt x="547" y="125"/>
                  </a:lnTo>
                  <a:lnTo>
                    <a:pt x="547" y="106"/>
                  </a:lnTo>
                  <a:lnTo>
                    <a:pt x="547" y="88"/>
                  </a:lnTo>
                  <a:lnTo>
                    <a:pt x="524" y="56"/>
                  </a:lnTo>
                  <a:lnTo>
                    <a:pt x="451" y="56"/>
                  </a:lnTo>
                  <a:lnTo>
                    <a:pt x="444" y="48"/>
                  </a:lnTo>
                  <a:lnTo>
                    <a:pt x="436" y="38"/>
                  </a:lnTo>
                  <a:lnTo>
                    <a:pt x="426" y="29"/>
                  </a:lnTo>
                  <a:lnTo>
                    <a:pt x="417" y="19"/>
                  </a:lnTo>
                  <a:lnTo>
                    <a:pt x="407" y="11"/>
                  </a:lnTo>
                  <a:lnTo>
                    <a:pt x="398" y="6"/>
                  </a:lnTo>
                  <a:lnTo>
                    <a:pt x="386" y="2"/>
                  </a:lnTo>
                  <a:lnTo>
                    <a:pt x="376" y="0"/>
                  </a:lnTo>
                  <a:lnTo>
                    <a:pt x="371" y="2"/>
                  </a:lnTo>
                  <a:lnTo>
                    <a:pt x="365" y="6"/>
                  </a:lnTo>
                  <a:lnTo>
                    <a:pt x="361" y="10"/>
                  </a:lnTo>
                  <a:lnTo>
                    <a:pt x="355" y="15"/>
                  </a:lnTo>
                  <a:lnTo>
                    <a:pt x="348" y="29"/>
                  </a:lnTo>
                  <a:lnTo>
                    <a:pt x="342" y="42"/>
                  </a:lnTo>
                  <a:lnTo>
                    <a:pt x="336" y="56"/>
                  </a:lnTo>
                  <a:lnTo>
                    <a:pt x="329" y="69"/>
                  </a:lnTo>
                  <a:lnTo>
                    <a:pt x="321" y="81"/>
                  </a:lnTo>
                  <a:lnTo>
                    <a:pt x="311" y="88"/>
                  </a:lnTo>
                  <a:lnTo>
                    <a:pt x="296" y="92"/>
                  </a:lnTo>
                  <a:lnTo>
                    <a:pt x="282" y="92"/>
                  </a:lnTo>
                  <a:lnTo>
                    <a:pt x="267" y="90"/>
                  </a:lnTo>
                  <a:lnTo>
                    <a:pt x="254" y="86"/>
                  </a:lnTo>
                  <a:lnTo>
                    <a:pt x="238" y="84"/>
                  </a:lnTo>
                  <a:lnTo>
                    <a:pt x="225" y="81"/>
                  </a:lnTo>
                  <a:lnTo>
                    <a:pt x="213" y="79"/>
                  </a:lnTo>
                  <a:lnTo>
                    <a:pt x="200" y="81"/>
                  </a:lnTo>
                  <a:lnTo>
                    <a:pt x="190" y="84"/>
                  </a:lnTo>
                  <a:lnTo>
                    <a:pt x="181" y="90"/>
                  </a:lnTo>
                  <a:lnTo>
                    <a:pt x="173" y="100"/>
                  </a:lnTo>
                  <a:lnTo>
                    <a:pt x="163" y="111"/>
                  </a:lnTo>
                  <a:lnTo>
                    <a:pt x="156" y="125"/>
                  </a:lnTo>
                  <a:lnTo>
                    <a:pt x="148" y="140"/>
                  </a:lnTo>
                  <a:lnTo>
                    <a:pt x="142" y="155"/>
                  </a:lnTo>
                  <a:lnTo>
                    <a:pt x="135" y="175"/>
                  </a:lnTo>
                  <a:lnTo>
                    <a:pt x="123" y="209"/>
                  </a:lnTo>
                  <a:lnTo>
                    <a:pt x="114" y="246"/>
                  </a:lnTo>
                  <a:lnTo>
                    <a:pt x="104" y="278"/>
                  </a:lnTo>
                  <a:lnTo>
                    <a:pt x="98" y="303"/>
                  </a:lnTo>
                  <a:lnTo>
                    <a:pt x="94" y="301"/>
                  </a:lnTo>
                  <a:lnTo>
                    <a:pt x="92" y="301"/>
                  </a:lnTo>
                  <a:lnTo>
                    <a:pt x="90" y="298"/>
                  </a:lnTo>
                  <a:lnTo>
                    <a:pt x="89" y="296"/>
                  </a:lnTo>
                  <a:lnTo>
                    <a:pt x="85" y="292"/>
                  </a:lnTo>
                  <a:lnTo>
                    <a:pt x="83" y="290"/>
                  </a:lnTo>
                  <a:lnTo>
                    <a:pt x="81" y="288"/>
                  </a:lnTo>
                  <a:lnTo>
                    <a:pt x="79" y="288"/>
                  </a:lnTo>
                  <a:lnTo>
                    <a:pt x="71" y="301"/>
                  </a:lnTo>
                  <a:lnTo>
                    <a:pt x="64" y="317"/>
                  </a:lnTo>
                  <a:lnTo>
                    <a:pt x="60" y="336"/>
                  </a:lnTo>
                  <a:lnTo>
                    <a:pt x="58" y="355"/>
                  </a:lnTo>
                  <a:lnTo>
                    <a:pt x="56" y="376"/>
                  </a:lnTo>
                  <a:lnTo>
                    <a:pt x="54" y="395"/>
                  </a:lnTo>
                  <a:lnTo>
                    <a:pt x="54" y="415"/>
                  </a:lnTo>
                  <a:lnTo>
                    <a:pt x="54" y="430"/>
                  </a:lnTo>
                  <a:lnTo>
                    <a:pt x="90" y="478"/>
                  </a:lnTo>
                  <a:lnTo>
                    <a:pt x="0" y="618"/>
                  </a:lnTo>
                  <a:lnTo>
                    <a:pt x="44" y="624"/>
                  </a:lnTo>
                  <a:lnTo>
                    <a:pt x="89" y="628"/>
                  </a:lnTo>
                  <a:lnTo>
                    <a:pt x="135" y="633"/>
                  </a:lnTo>
                  <a:lnTo>
                    <a:pt x="179" y="641"/>
                  </a:lnTo>
                  <a:lnTo>
                    <a:pt x="202" y="647"/>
                  </a:lnTo>
                  <a:lnTo>
                    <a:pt x="225" y="653"/>
                  </a:lnTo>
                  <a:lnTo>
                    <a:pt x="248" y="658"/>
                  </a:lnTo>
                  <a:lnTo>
                    <a:pt x="269" y="666"/>
                  </a:lnTo>
                  <a:lnTo>
                    <a:pt x="290" y="676"/>
                  </a:lnTo>
                  <a:lnTo>
                    <a:pt x="311" y="685"/>
                  </a:lnTo>
                  <a:lnTo>
                    <a:pt x="332" y="697"/>
                  </a:lnTo>
                  <a:lnTo>
                    <a:pt x="352" y="710"/>
                  </a:lnTo>
                  <a:close/>
                </a:path>
              </a:pathLst>
            </a:custGeom>
            <a:solidFill>
              <a:srgbClr val="C0C0C0"/>
            </a:solidFill>
            <a:ln w="9525" cap="rnd">
              <a:solidFill>
                <a:srgbClr val="969696"/>
              </a:solidFill>
              <a:round/>
              <a:headEnd/>
              <a:tailEnd/>
            </a:ln>
          </p:spPr>
          <p:txBody>
            <a:bodyPr/>
            <a:lstStyle/>
            <a:p>
              <a:endParaRPr lang="en-US"/>
            </a:p>
          </p:txBody>
        </p:sp>
        <p:sp>
          <p:nvSpPr>
            <p:cNvPr id="44119" name="Freeform 44"/>
            <p:cNvSpPr>
              <a:spLocks/>
            </p:cNvSpPr>
            <p:nvPr/>
          </p:nvSpPr>
          <p:spPr bwMode="auto">
            <a:xfrm flipH="1">
              <a:off x="4275" y="3332"/>
              <a:ext cx="282" cy="220"/>
            </a:xfrm>
            <a:custGeom>
              <a:avLst/>
              <a:gdLst>
                <a:gd name="T0" fmla="*/ 47 w 574"/>
                <a:gd name="T1" fmla="*/ 4 h 447"/>
                <a:gd name="T2" fmla="*/ 54 w 574"/>
                <a:gd name="T3" fmla="*/ 8 h 447"/>
                <a:gd name="T4" fmla="*/ 59 w 574"/>
                <a:gd name="T5" fmla="*/ 13 h 447"/>
                <a:gd name="T6" fmla="*/ 62 w 574"/>
                <a:gd name="T7" fmla="*/ 16 h 447"/>
                <a:gd name="T8" fmla="*/ 62 w 574"/>
                <a:gd name="T9" fmla="*/ 20 h 447"/>
                <a:gd name="T10" fmla="*/ 64 w 574"/>
                <a:gd name="T11" fmla="*/ 21 h 447"/>
                <a:gd name="T12" fmla="*/ 67 w 574"/>
                <a:gd name="T13" fmla="*/ 24 h 447"/>
                <a:gd name="T14" fmla="*/ 68 w 574"/>
                <a:gd name="T15" fmla="*/ 26 h 447"/>
                <a:gd name="T16" fmla="*/ 67 w 574"/>
                <a:gd name="T17" fmla="*/ 29 h 447"/>
                <a:gd name="T18" fmla="*/ 65 w 574"/>
                <a:gd name="T19" fmla="*/ 31 h 447"/>
                <a:gd name="T20" fmla="*/ 63 w 574"/>
                <a:gd name="T21" fmla="*/ 31 h 447"/>
                <a:gd name="T22" fmla="*/ 59 w 574"/>
                <a:gd name="T23" fmla="*/ 29 h 447"/>
                <a:gd name="T24" fmla="*/ 52 w 574"/>
                <a:gd name="T25" fmla="*/ 23 h 447"/>
                <a:gd name="T26" fmla="*/ 50 w 574"/>
                <a:gd name="T27" fmla="*/ 18 h 447"/>
                <a:gd name="T28" fmla="*/ 45 w 574"/>
                <a:gd name="T29" fmla="*/ 21 h 447"/>
                <a:gd name="T30" fmla="*/ 40 w 574"/>
                <a:gd name="T31" fmla="*/ 21 h 447"/>
                <a:gd name="T32" fmla="*/ 38 w 574"/>
                <a:gd name="T33" fmla="*/ 20 h 447"/>
                <a:gd name="T34" fmla="*/ 37 w 574"/>
                <a:gd name="T35" fmla="*/ 20 h 447"/>
                <a:gd name="T36" fmla="*/ 36 w 574"/>
                <a:gd name="T37" fmla="*/ 21 h 447"/>
                <a:gd name="T38" fmla="*/ 36 w 574"/>
                <a:gd name="T39" fmla="*/ 22 h 447"/>
                <a:gd name="T40" fmla="*/ 35 w 574"/>
                <a:gd name="T41" fmla="*/ 22 h 447"/>
                <a:gd name="T42" fmla="*/ 34 w 574"/>
                <a:gd name="T43" fmla="*/ 21 h 447"/>
                <a:gd name="T44" fmla="*/ 33 w 574"/>
                <a:gd name="T45" fmla="*/ 21 h 447"/>
                <a:gd name="T46" fmla="*/ 30 w 574"/>
                <a:gd name="T47" fmla="*/ 22 h 447"/>
                <a:gd name="T48" fmla="*/ 28 w 574"/>
                <a:gd name="T49" fmla="*/ 23 h 447"/>
                <a:gd name="T50" fmla="*/ 26 w 574"/>
                <a:gd name="T51" fmla="*/ 25 h 447"/>
                <a:gd name="T52" fmla="*/ 22 w 574"/>
                <a:gd name="T53" fmla="*/ 28 h 447"/>
                <a:gd name="T54" fmla="*/ 20 w 574"/>
                <a:gd name="T55" fmla="*/ 32 h 447"/>
                <a:gd name="T56" fmla="*/ 22 w 574"/>
                <a:gd name="T57" fmla="*/ 36 h 447"/>
                <a:gd name="T58" fmla="*/ 26 w 574"/>
                <a:gd name="T59" fmla="*/ 39 h 447"/>
                <a:gd name="T60" fmla="*/ 29 w 574"/>
                <a:gd name="T61" fmla="*/ 40 h 447"/>
                <a:gd name="T62" fmla="*/ 31 w 574"/>
                <a:gd name="T63" fmla="*/ 38 h 447"/>
                <a:gd name="T64" fmla="*/ 37 w 574"/>
                <a:gd name="T65" fmla="*/ 38 h 447"/>
                <a:gd name="T66" fmla="*/ 44 w 574"/>
                <a:gd name="T67" fmla="*/ 41 h 447"/>
                <a:gd name="T68" fmla="*/ 45 w 574"/>
                <a:gd name="T69" fmla="*/ 45 h 447"/>
                <a:gd name="T70" fmla="*/ 42 w 574"/>
                <a:gd name="T71" fmla="*/ 48 h 447"/>
                <a:gd name="T72" fmla="*/ 39 w 574"/>
                <a:gd name="T73" fmla="*/ 51 h 447"/>
                <a:gd name="T74" fmla="*/ 34 w 574"/>
                <a:gd name="T75" fmla="*/ 52 h 447"/>
                <a:gd name="T76" fmla="*/ 23 w 574"/>
                <a:gd name="T77" fmla="*/ 53 h 447"/>
                <a:gd name="T78" fmla="*/ 11 w 574"/>
                <a:gd name="T79" fmla="*/ 52 h 447"/>
                <a:gd name="T80" fmla="*/ 6 w 574"/>
                <a:gd name="T81" fmla="*/ 50 h 447"/>
                <a:gd name="T82" fmla="*/ 6 w 574"/>
                <a:gd name="T83" fmla="*/ 43 h 447"/>
                <a:gd name="T84" fmla="*/ 4 w 574"/>
                <a:gd name="T85" fmla="*/ 30 h 447"/>
                <a:gd name="T86" fmla="*/ 2 w 574"/>
                <a:gd name="T87" fmla="*/ 15 h 447"/>
                <a:gd name="T88" fmla="*/ 0 w 574"/>
                <a:gd name="T89" fmla="*/ 8 h 447"/>
                <a:gd name="T90" fmla="*/ 1 w 574"/>
                <a:gd name="T91" fmla="*/ 9 h 447"/>
                <a:gd name="T92" fmla="*/ 7 w 574"/>
                <a:gd name="T93" fmla="*/ 9 h 447"/>
                <a:gd name="T94" fmla="*/ 14 w 574"/>
                <a:gd name="T95" fmla="*/ 8 h 447"/>
                <a:gd name="T96" fmla="*/ 28 w 574"/>
                <a:gd name="T97" fmla="*/ 4 h 447"/>
                <a:gd name="T98" fmla="*/ 33 w 574"/>
                <a:gd name="T99" fmla="*/ 1 h 447"/>
                <a:gd name="T100" fmla="*/ 40 w 574"/>
                <a:gd name="T101" fmla="*/ 0 h 447"/>
                <a:gd name="T102" fmla="*/ 44 w 574"/>
                <a:gd name="T103" fmla="*/ 0 h 4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4"/>
                <a:gd name="T157" fmla="*/ 0 h 447"/>
                <a:gd name="T158" fmla="*/ 574 w 574"/>
                <a:gd name="T159" fmla="*/ 447 h 4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4" h="447">
                  <a:moveTo>
                    <a:pt x="384" y="15"/>
                  </a:moveTo>
                  <a:lnTo>
                    <a:pt x="392" y="25"/>
                  </a:lnTo>
                  <a:lnTo>
                    <a:pt x="399" y="32"/>
                  </a:lnTo>
                  <a:lnTo>
                    <a:pt x="411" y="40"/>
                  </a:lnTo>
                  <a:lnTo>
                    <a:pt x="422" y="50"/>
                  </a:lnTo>
                  <a:lnTo>
                    <a:pt x="449" y="67"/>
                  </a:lnTo>
                  <a:lnTo>
                    <a:pt x="476" y="86"/>
                  </a:lnTo>
                  <a:lnTo>
                    <a:pt x="488" y="96"/>
                  </a:lnTo>
                  <a:lnTo>
                    <a:pt x="499" y="105"/>
                  </a:lnTo>
                  <a:lnTo>
                    <a:pt x="509" y="115"/>
                  </a:lnTo>
                  <a:lnTo>
                    <a:pt x="518" y="124"/>
                  </a:lnTo>
                  <a:lnTo>
                    <a:pt x="524" y="136"/>
                  </a:lnTo>
                  <a:lnTo>
                    <a:pt x="528" y="146"/>
                  </a:lnTo>
                  <a:lnTo>
                    <a:pt x="528" y="157"/>
                  </a:lnTo>
                  <a:lnTo>
                    <a:pt x="526" y="169"/>
                  </a:lnTo>
                  <a:lnTo>
                    <a:pt x="530" y="169"/>
                  </a:lnTo>
                  <a:lnTo>
                    <a:pt x="536" y="171"/>
                  </a:lnTo>
                  <a:lnTo>
                    <a:pt x="543" y="176"/>
                  </a:lnTo>
                  <a:lnTo>
                    <a:pt x="549" y="184"/>
                  </a:lnTo>
                  <a:lnTo>
                    <a:pt x="557" y="194"/>
                  </a:lnTo>
                  <a:lnTo>
                    <a:pt x="563" y="201"/>
                  </a:lnTo>
                  <a:lnTo>
                    <a:pt x="568" y="211"/>
                  </a:lnTo>
                  <a:lnTo>
                    <a:pt x="574" y="217"/>
                  </a:lnTo>
                  <a:lnTo>
                    <a:pt x="572" y="220"/>
                  </a:lnTo>
                  <a:lnTo>
                    <a:pt x="568" y="226"/>
                  </a:lnTo>
                  <a:lnTo>
                    <a:pt x="565" y="232"/>
                  </a:lnTo>
                  <a:lnTo>
                    <a:pt x="561" y="238"/>
                  </a:lnTo>
                  <a:lnTo>
                    <a:pt x="557" y="245"/>
                  </a:lnTo>
                  <a:lnTo>
                    <a:pt x="553" y="251"/>
                  </a:lnTo>
                  <a:lnTo>
                    <a:pt x="551" y="259"/>
                  </a:lnTo>
                  <a:lnTo>
                    <a:pt x="549" y="265"/>
                  </a:lnTo>
                  <a:lnTo>
                    <a:pt x="543" y="265"/>
                  </a:lnTo>
                  <a:lnTo>
                    <a:pt x="536" y="261"/>
                  </a:lnTo>
                  <a:lnTo>
                    <a:pt x="528" y="257"/>
                  </a:lnTo>
                  <a:lnTo>
                    <a:pt x="518" y="251"/>
                  </a:lnTo>
                  <a:lnTo>
                    <a:pt x="499" y="240"/>
                  </a:lnTo>
                  <a:lnTo>
                    <a:pt x="478" y="222"/>
                  </a:lnTo>
                  <a:lnTo>
                    <a:pt x="457" y="207"/>
                  </a:lnTo>
                  <a:lnTo>
                    <a:pt x="438" y="192"/>
                  </a:lnTo>
                  <a:lnTo>
                    <a:pt x="421" y="178"/>
                  </a:lnTo>
                  <a:lnTo>
                    <a:pt x="409" y="169"/>
                  </a:lnTo>
                  <a:lnTo>
                    <a:pt x="422" y="153"/>
                  </a:lnTo>
                  <a:lnTo>
                    <a:pt x="409" y="163"/>
                  </a:lnTo>
                  <a:lnTo>
                    <a:pt x="396" y="169"/>
                  </a:lnTo>
                  <a:lnTo>
                    <a:pt x="380" y="174"/>
                  </a:lnTo>
                  <a:lnTo>
                    <a:pt x="365" y="178"/>
                  </a:lnTo>
                  <a:lnTo>
                    <a:pt x="350" y="180"/>
                  </a:lnTo>
                  <a:lnTo>
                    <a:pt x="334" y="176"/>
                  </a:lnTo>
                  <a:lnTo>
                    <a:pt x="328" y="174"/>
                  </a:lnTo>
                  <a:lnTo>
                    <a:pt x="323" y="171"/>
                  </a:lnTo>
                  <a:lnTo>
                    <a:pt x="317" y="167"/>
                  </a:lnTo>
                  <a:lnTo>
                    <a:pt x="311" y="161"/>
                  </a:lnTo>
                  <a:lnTo>
                    <a:pt x="311" y="165"/>
                  </a:lnTo>
                  <a:lnTo>
                    <a:pt x="311" y="167"/>
                  </a:lnTo>
                  <a:lnTo>
                    <a:pt x="309" y="171"/>
                  </a:lnTo>
                  <a:lnTo>
                    <a:pt x="309" y="172"/>
                  </a:lnTo>
                  <a:lnTo>
                    <a:pt x="307" y="176"/>
                  </a:lnTo>
                  <a:lnTo>
                    <a:pt x="307" y="178"/>
                  </a:lnTo>
                  <a:lnTo>
                    <a:pt x="305" y="182"/>
                  </a:lnTo>
                  <a:lnTo>
                    <a:pt x="305" y="186"/>
                  </a:lnTo>
                  <a:lnTo>
                    <a:pt x="303" y="184"/>
                  </a:lnTo>
                  <a:lnTo>
                    <a:pt x="302" y="184"/>
                  </a:lnTo>
                  <a:lnTo>
                    <a:pt x="300" y="182"/>
                  </a:lnTo>
                  <a:lnTo>
                    <a:pt x="296" y="182"/>
                  </a:lnTo>
                  <a:lnTo>
                    <a:pt x="294" y="180"/>
                  </a:lnTo>
                  <a:lnTo>
                    <a:pt x="292" y="178"/>
                  </a:lnTo>
                  <a:lnTo>
                    <a:pt x="290" y="178"/>
                  </a:lnTo>
                  <a:lnTo>
                    <a:pt x="288" y="176"/>
                  </a:lnTo>
                  <a:lnTo>
                    <a:pt x="280" y="178"/>
                  </a:lnTo>
                  <a:lnTo>
                    <a:pt x="273" y="180"/>
                  </a:lnTo>
                  <a:lnTo>
                    <a:pt x="267" y="182"/>
                  </a:lnTo>
                  <a:lnTo>
                    <a:pt x="259" y="186"/>
                  </a:lnTo>
                  <a:lnTo>
                    <a:pt x="254" y="188"/>
                  </a:lnTo>
                  <a:lnTo>
                    <a:pt x="246" y="192"/>
                  </a:lnTo>
                  <a:lnTo>
                    <a:pt x="240" y="192"/>
                  </a:lnTo>
                  <a:lnTo>
                    <a:pt x="232" y="194"/>
                  </a:lnTo>
                  <a:lnTo>
                    <a:pt x="225" y="201"/>
                  </a:lnTo>
                  <a:lnTo>
                    <a:pt x="215" y="211"/>
                  </a:lnTo>
                  <a:lnTo>
                    <a:pt x="208" y="219"/>
                  </a:lnTo>
                  <a:lnTo>
                    <a:pt x="198" y="226"/>
                  </a:lnTo>
                  <a:lnTo>
                    <a:pt x="188" y="236"/>
                  </a:lnTo>
                  <a:lnTo>
                    <a:pt x="181" y="247"/>
                  </a:lnTo>
                  <a:lnTo>
                    <a:pt x="175" y="259"/>
                  </a:lnTo>
                  <a:lnTo>
                    <a:pt x="171" y="272"/>
                  </a:lnTo>
                  <a:lnTo>
                    <a:pt x="171" y="288"/>
                  </a:lnTo>
                  <a:lnTo>
                    <a:pt x="175" y="297"/>
                  </a:lnTo>
                  <a:lnTo>
                    <a:pt x="184" y="307"/>
                  </a:lnTo>
                  <a:lnTo>
                    <a:pt x="194" y="315"/>
                  </a:lnTo>
                  <a:lnTo>
                    <a:pt x="206" y="322"/>
                  </a:lnTo>
                  <a:lnTo>
                    <a:pt x="217" y="328"/>
                  </a:lnTo>
                  <a:lnTo>
                    <a:pt x="229" y="332"/>
                  </a:lnTo>
                  <a:lnTo>
                    <a:pt x="238" y="336"/>
                  </a:lnTo>
                  <a:lnTo>
                    <a:pt x="244" y="338"/>
                  </a:lnTo>
                  <a:lnTo>
                    <a:pt x="252" y="330"/>
                  </a:lnTo>
                  <a:lnTo>
                    <a:pt x="257" y="326"/>
                  </a:lnTo>
                  <a:lnTo>
                    <a:pt x="267" y="322"/>
                  </a:lnTo>
                  <a:lnTo>
                    <a:pt x="275" y="320"/>
                  </a:lnTo>
                  <a:lnTo>
                    <a:pt x="294" y="320"/>
                  </a:lnTo>
                  <a:lnTo>
                    <a:pt x="315" y="324"/>
                  </a:lnTo>
                  <a:lnTo>
                    <a:pt x="334" y="330"/>
                  </a:lnTo>
                  <a:lnTo>
                    <a:pt x="353" y="338"/>
                  </a:lnTo>
                  <a:lnTo>
                    <a:pt x="371" y="345"/>
                  </a:lnTo>
                  <a:lnTo>
                    <a:pt x="384" y="353"/>
                  </a:lnTo>
                  <a:lnTo>
                    <a:pt x="382" y="364"/>
                  </a:lnTo>
                  <a:lnTo>
                    <a:pt x="378" y="376"/>
                  </a:lnTo>
                  <a:lnTo>
                    <a:pt x="373" y="387"/>
                  </a:lnTo>
                  <a:lnTo>
                    <a:pt x="365" y="397"/>
                  </a:lnTo>
                  <a:lnTo>
                    <a:pt x="355" y="407"/>
                  </a:lnTo>
                  <a:lnTo>
                    <a:pt x="346" y="414"/>
                  </a:lnTo>
                  <a:lnTo>
                    <a:pt x="338" y="420"/>
                  </a:lnTo>
                  <a:lnTo>
                    <a:pt x="330" y="424"/>
                  </a:lnTo>
                  <a:lnTo>
                    <a:pt x="317" y="430"/>
                  </a:lnTo>
                  <a:lnTo>
                    <a:pt x="303" y="435"/>
                  </a:lnTo>
                  <a:lnTo>
                    <a:pt x="286" y="439"/>
                  </a:lnTo>
                  <a:lnTo>
                    <a:pt x="269" y="441"/>
                  </a:lnTo>
                  <a:lnTo>
                    <a:pt x="231" y="447"/>
                  </a:lnTo>
                  <a:lnTo>
                    <a:pt x="190" y="447"/>
                  </a:lnTo>
                  <a:lnTo>
                    <a:pt x="148" y="445"/>
                  </a:lnTo>
                  <a:lnTo>
                    <a:pt x="110" y="439"/>
                  </a:lnTo>
                  <a:lnTo>
                    <a:pt x="92" y="434"/>
                  </a:lnTo>
                  <a:lnTo>
                    <a:pt x="77" y="430"/>
                  </a:lnTo>
                  <a:lnTo>
                    <a:pt x="62" y="424"/>
                  </a:lnTo>
                  <a:lnTo>
                    <a:pt x="50" y="416"/>
                  </a:lnTo>
                  <a:lnTo>
                    <a:pt x="52" y="397"/>
                  </a:lnTo>
                  <a:lnTo>
                    <a:pt x="52" y="378"/>
                  </a:lnTo>
                  <a:lnTo>
                    <a:pt x="52" y="359"/>
                  </a:lnTo>
                  <a:lnTo>
                    <a:pt x="52" y="338"/>
                  </a:lnTo>
                  <a:lnTo>
                    <a:pt x="46" y="295"/>
                  </a:lnTo>
                  <a:lnTo>
                    <a:pt x="37" y="251"/>
                  </a:lnTo>
                  <a:lnTo>
                    <a:pt x="29" y="207"/>
                  </a:lnTo>
                  <a:lnTo>
                    <a:pt x="21" y="165"/>
                  </a:lnTo>
                  <a:lnTo>
                    <a:pt x="16" y="123"/>
                  </a:lnTo>
                  <a:lnTo>
                    <a:pt x="12" y="82"/>
                  </a:lnTo>
                  <a:lnTo>
                    <a:pt x="0" y="67"/>
                  </a:lnTo>
                  <a:lnTo>
                    <a:pt x="2" y="71"/>
                  </a:lnTo>
                  <a:lnTo>
                    <a:pt x="4" y="73"/>
                  </a:lnTo>
                  <a:lnTo>
                    <a:pt x="8" y="76"/>
                  </a:lnTo>
                  <a:lnTo>
                    <a:pt x="14" y="78"/>
                  </a:lnTo>
                  <a:lnTo>
                    <a:pt x="25" y="80"/>
                  </a:lnTo>
                  <a:lnTo>
                    <a:pt x="39" y="80"/>
                  </a:lnTo>
                  <a:lnTo>
                    <a:pt x="56" y="80"/>
                  </a:lnTo>
                  <a:lnTo>
                    <a:pt x="75" y="76"/>
                  </a:lnTo>
                  <a:lnTo>
                    <a:pt x="96" y="73"/>
                  </a:lnTo>
                  <a:lnTo>
                    <a:pt x="117" y="67"/>
                  </a:lnTo>
                  <a:lnTo>
                    <a:pt x="158" y="55"/>
                  </a:lnTo>
                  <a:lnTo>
                    <a:pt x="198" y="42"/>
                  </a:lnTo>
                  <a:lnTo>
                    <a:pt x="231" y="32"/>
                  </a:lnTo>
                  <a:lnTo>
                    <a:pt x="250" y="27"/>
                  </a:lnTo>
                  <a:lnTo>
                    <a:pt x="265" y="21"/>
                  </a:lnTo>
                  <a:lnTo>
                    <a:pt x="282" y="15"/>
                  </a:lnTo>
                  <a:lnTo>
                    <a:pt x="300" y="9"/>
                  </a:lnTo>
                  <a:lnTo>
                    <a:pt x="317" y="4"/>
                  </a:lnTo>
                  <a:lnTo>
                    <a:pt x="336" y="0"/>
                  </a:lnTo>
                  <a:lnTo>
                    <a:pt x="353" y="0"/>
                  </a:lnTo>
                  <a:lnTo>
                    <a:pt x="361" y="2"/>
                  </a:lnTo>
                  <a:lnTo>
                    <a:pt x="371" y="5"/>
                  </a:lnTo>
                  <a:lnTo>
                    <a:pt x="378" y="9"/>
                  </a:lnTo>
                  <a:lnTo>
                    <a:pt x="384" y="15"/>
                  </a:lnTo>
                  <a:close/>
                </a:path>
              </a:pathLst>
            </a:custGeom>
            <a:solidFill>
              <a:srgbClr val="C0C0C0"/>
            </a:solidFill>
            <a:ln w="9525" cap="rnd">
              <a:solidFill>
                <a:srgbClr val="969696"/>
              </a:solidFill>
              <a:round/>
              <a:headEnd/>
              <a:tailEnd/>
            </a:ln>
          </p:spPr>
          <p:txBody>
            <a:bodyPr/>
            <a:lstStyle/>
            <a:p>
              <a:endParaRPr lang="en-US"/>
            </a:p>
          </p:txBody>
        </p:sp>
        <p:sp>
          <p:nvSpPr>
            <p:cNvPr id="44120" name="Freeform 45"/>
            <p:cNvSpPr>
              <a:spLocks/>
            </p:cNvSpPr>
            <p:nvPr/>
          </p:nvSpPr>
          <p:spPr bwMode="auto">
            <a:xfrm flipH="1">
              <a:off x="4320" y="2310"/>
              <a:ext cx="575" cy="718"/>
            </a:xfrm>
            <a:custGeom>
              <a:avLst/>
              <a:gdLst>
                <a:gd name="T0" fmla="*/ 126 w 1165"/>
                <a:gd name="T1" fmla="*/ 44 h 1455"/>
                <a:gd name="T2" fmla="*/ 127 w 1165"/>
                <a:gd name="T3" fmla="*/ 46 h 1455"/>
                <a:gd name="T4" fmla="*/ 128 w 1165"/>
                <a:gd name="T5" fmla="*/ 53 h 1455"/>
                <a:gd name="T6" fmla="*/ 133 w 1165"/>
                <a:gd name="T7" fmla="*/ 70 h 1455"/>
                <a:gd name="T8" fmla="*/ 135 w 1165"/>
                <a:gd name="T9" fmla="*/ 82 h 1455"/>
                <a:gd name="T10" fmla="*/ 133 w 1165"/>
                <a:gd name="T11" fmla="*/ 97 h 1455"/>
                <a:gd name="T12" fmla="*/ 137 w 1165"/>
                <a:gd name="T13" fmla="*/ 107 h 1455"/>
                <a:gd name="T14" fmla="*/ 140 w 1165"/>
                <a:gd name="T15" fmla="*/ 115 h 1455"/>
                <a:gd name="T16" fmla="*/ 138 w 1165"/>
                <a:gd name="T17" fmla="*/ 118 h 1455"/>
                <a:gd name="T18" fmla="*/ 135 w 1165"/>
                <a:gd name="T19" fmla="*/ 120 h 1455"/>
                <a:gd name="T20" fmla="*/ 129 w 1165"/>
                <a:gd name="T21" fmla="*/ 120 h 1455"/>
                <a:gd name="T22" fmla="*/ 127 w 1165"/>
                <a:gd name="T23" fmla="*/ 122 h 1455"/>
                <a:gd name="T24" fmla="*/ 129 w 1165"/>
                <a:gd name="T25" fmla="*/ 131 h 1455"/>
                <a:gd name="T26" fmla="*/ 126 w 1165"/>
                <a:gd name="T27" fmla="*/ 131 h 1455"/>
                <a:gd name="T28" fmla="*/ 122 w 1165"/>
                <a:gd name="T29" fmla="*/ 132 h 1455"/>
                <a:gd name="T30" fmla="*/ 122 w 1165"/>
                <a:gd name="T31" fmla="*/ 137 h 1455"/>
                <a:gd name="T32" fmla="*/ 126 w 1165"/>
                <a:gd name="T33" fmla="*/ 141 h 1455"/>
                <a:gd name="T34" fmla="*/ 125 w 1165"/>
                <a:gd name="T35" fmla="*/ 144 h 1455"/>
                <a:gd name="T36" fmla="*/ 121 w 1165"/>
                <a:gd name="T37" fmla="*/ 147 h 1455"/>
                <a:gd name="T38" fmla="*/ 122 w 1165"/>
                <a:gd name="T39" fmla="*/ 158 h 1455"/>
                <a:gd name="T40" fmla="*/ 116 w 1165"/>
                <a:gd name="T41" fmla="*/ 163 h 1455"/>
                <a:gd name="T42" fmla="*/ 108 w 1165"/>
                <a:gd name="T43" fmla="*/ 165 h 1455"/>
                <a:gd name="T44" fmla="*/ 94 w 1165"/>
                <a:gd name="T45" fmla="*/ 164 h 1455"/>
                <a:gd name="T46" fmla="*/ 82 w 1165"/>
                <a:gd name="T47" fmla="*/ 166 h 1455"/>
                <a:gd name="T48" fmla="*/ 77 w 1165"/>
                <a:gd name="T49" fmla="*/ 170 h 1455"/>
                <a:gd name="T50" fmla="*/ 72 w 1165"/>
                <a:gd name="T51" fmla="*/ 175 h 1455"/>
                <a:gd name="T52" fmla="*/ 66 w 1165"/>
                <a:gd name="T53" fmla="*/ 169 h 1455"/>
                <a:gd name="T54" fmla="*/ 55 w 1165"/>
                <a:gd name="T55" fmla="*/ 156 h 1455"/>
                <a:gd name="T56" fmla="*/ 44 w 1165"/>
                <a:gd name="T57" fmla="*/ 148 h 1455"/>
                <a:gd name="T58" fmla="*/ 25 w 1165"/>
                <a:gd name="T59" fmla="*/ 130 h 1455"/>
                <a:gd name="T60" fmla="*/ 14 w 1165"/>
                <a:gd name="T61" fmla="*/ 122 h 1455"/>
                <a:gd name="T62" fmla="*/ 7 w 1165"/>
                <a:gd name="T63" fmla="*/ 120 h 1455"/>
                <a:gd name="T64" fmla="*/ 1 w 1165"/>
                <a:gd name="T65" fmla="*/ 120 h 1455"/>
                <a:gd name="T66" fmla="*/ 0 w 1165"/>
                <a:gd name="T67" fmla="*/ 119 h 1455"/>
                <a:gd name="T68" fmla="*/ 1 w 1165"/>
                <a:gd name="T69" fmla="*/ 117 h 1455"/>
                <a:gd name="T70" fmla="*/ 6 w 1165"/>
                <a:gd name="T71" fmla="*/ 108 h 1455"/>
                <a:gd name="T72" fmla="*/ 8 w 1165"/>
                <a:gd name="T73" fmla="*/ 94 h 1455"/>
                <a:gd name="T74" fmla="*/ 8 w 1165"/>
                <a:gd name="T75" fmla="*/ 65 h 1455"/>
                <a:gd name="T76" fmla="*/ 9 w 1165"/>
                <a:gd name="T77" fmla="*/ 38 h 1455"/>
                <a:gd name="T78" fmla="*/ 12 w 1165"/>
                <a:gd name="T79" fmla="*/ 28 h 1455"/>
                <a:gd name="T80" fmla="*/ 22 w 1165"/>
                <a:gd name="T81" fmla="*/ 13 h 1455"/>
                <a:gd name="T82" fmla="*/ 31 w 1165"/>
                <a:gd name="T83" fmla="*/ 6 h 1455"/>
                <a:gd name="T84" fmla="*/ 34 w 1165"/>
                <a:gd name="T85" fmla="*/ 5 h 1455"/>
                <a:gd name="T86" fmla="*/ 40 w 1165"/>
                <a:gd name="T87" fmla="*/ 3 h 1455"/>
                <a:gd name="T88" fmla="*/ 59 w 1165"/>
                <a:gd name="T89" fmla="*/ 0 h 1455"/>
                <a:gd name="T90" fmla="*/ 70 w 1165"/>
                <a:gd name="T91" fmla="*/ 0 h 1455"/>
                <a:gd name="T92" fmla="*/ 79 w 1165"/>
                <a:gd name="T93" fmla="*/ 3 h 1455"/>
                <a:gd name="T94" fmla="*/ 90 w 1165"/>
                <a:gd name="T95" fmla="*/ 7 h 1455"/>
                <a:gd name="T96" fmla="*/ 100 w 1165"/>
                <a:gd name="T97" fmla="*/ 11 h 1455"/>
                <a:gd name="T98" fmla="*/ 115 w 1165"/>
                <a:gd name="T99" fmla="*/ 25 h 1455"/>
                <a:gd name="T100" fmla="*/ 121 w 1165"/>
                <a:gd name="T101" fmla="*/ 34 h 1455"/>
                <a:gd name="T102" fmla="*/ 123 w 1165"/>
                <a:gd name="T103" fmla="*/ 39 h 1455"/>
                <a:gd name="T104" fmla="*/ 125 w 1165"/>
                <a:gd name="T105" fmla="*/ 41 h 14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5"/>
                <a:gd name="T160" fmla="*/ 0 h 1455"/>
                <a:gd name="T161" fmla="*/ 1165 w 1165"/>
                <a:gd name="T162" fmla="*/ 1455 h 14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5" h="1455">
                  <a:moveTo>
                    <a:pt x="1036" y="357"/>
                  </a:moveTo>
                  <a:lnTo>
                    <a:pt x="1038" y="357"/>
                  </a:lnTo>
                  <a:lnTo>
                    <a:pt x="1042" y="361"/>
                  </a:lnTo>
                  <a:lnTo>
                    <a:pt x="1046" y="365"/>
                  </a:lnTo>
                  <a:lnTo>
                    <a:pt x="1050" y="369"/>
                  </a:lnTo>
                  <a:lnTo>
                    <a:pt x="1051" y="375"/>
                  </a:lnTo>
                  <a:lnTo>
                    <a:pt x="1055" y="378"/>
                  </a:lnTo>
                  <a:lnTo>
                    <a:pt x="1059" y="380"/>
                  </a:lnTo>
                  <a:lnTo>
                    <a:pt x="1061" y="380"/>
                  </a:lnTo>
                  <a:lnTo>
                    <a:pt x="1061" y="399"/>
                  </a:lnTo>
                  <a:lnTo>
                    <a:pt x="1063" y="419"/>
                  </a:lnTo>
                  <a:lnTo>
                    <a:pt x="1067" y="438"/>
                  </a:lnTo>
                  <a:lnTo>
                    <a:pt x="1071" y="457"/>
                  </a:lnTo>
                  <a:lnTo>
                    <a:pt x="1082" y="499"/>
                  </a:lnTo>
                  <a:lnTo>
                    <a:pt x="1094" y="540"/>
                  </a:lnTo>
                  <a:lnTo>
                    <a:pt x="1107" y="582"/>
                  </a:lnTo>
                  <a:lnTo>
                    <a:pt x="1117" y="624"/>
                  </a:lnTo>
                  <a:lnTo>
                    <a:pt x="1122" y="643"/>
                  </a:lnTo>
                  <a:lnTo>
                    <a:pt x="1124" y="662"/>
                  </a:lnTo>
                  <a:lnTo>
                    <a:pt x="1126" y="682"/>
                  </a:lnTo>
                  <a:lnTo>
                    <a:pt x="1128" y="699"/>
                  </a:lnTo>
                  <a:lnTo>
                    <a:pt x="1098" y="739"/>
                  </a:lnTo>
                  <a:lnTo>
                    <a:pt x="1098" y="787"/>
                  </a:lnTo>
                  <a:lnTo>
                    <a:pt x="1105" y="810"/>
                  </a:lnTo>
                  <a:lnTo>
                    <a:pt x="1113" y="831"/>
                  </a:lnTo>
                  <a:lnTo>
                    <a:pt x="1122" y="851"/>
                  </a:lnTo>
                  <a:lnTo>
                    <a:pt x="1132" y="872"/>
                  </a:lnTo>
                  <a:lnTo>
                    <a:pt x="1142" y="891"/>
                  </a:lnTo>
                  <a:lnTo>
                    <a:pt x="1151" y="912"/>
                  </a:lnTo>
                  <a:lnTo>
                    <a:pt x="1159" y="931"/>
                  </a:lnTo>
                  <a:lnTo>
                    <a:pt x="1165" y="952"/>
                  </a:lnTo>
                  <a:lnTo>
                    <a:pt x="1165" y="958"/>
                  </a:lnTo>
                  <a:lnTo>
                    <a:pt x="1163" y="964"/>
                  </a:lnTo>
                  <a:lnTo>
                    <a:pt x="1159" y="972"/>
                  </a:lnTo>
                  <a:lnTo>
                    <a:pt x="1155" y="979"/>
                  </a:lnTo>
                  <a:lnTo>
                    <a:pt x="1149" y="987"/>
                  </a:lnTo>
                  <a:lnTo>
                    <a:pt x="1144" y="993"/>
                  </a:lnTo>
                  <a:lnTo>
                    <a:pt x="1138" y="998"/>
                  </a:lnTo>
                  <a:lnTo>
                    <a:pt x="1132" y="1002"/>
                  </a:lnTo>
                  <a:lnTo>
                    <a:pt x="1122" y="1002"/>
                  </a:lnTo>
                  <a:lnTo>
                    <a:pt x="1113" y="1000"/>
                  </a:lnTo>
                  <a:lnTo>
                    <a:pt x="1101" y="1000"/>
                  </a:lnTo>
                  <a:lnTo>
                    <a:pt x="1088" y="1000"/>
                  </a:lnTo>
                  <a:lnTo>
                    <a:pt x="1076" y="1002"/>
                  </a:lnTo>
                  <a:lnTo>
                    <a:pt x="1067" y="1006"/>
                  </a:lnTo>
                  <a:lnTo>
                    <a:pt x="1063" y="1008"/>
                  </a:lnTo>
                  <a:lnTo>
                    <a:pt x="1059" y="1010"/>
                  </a:lnTo>
                  <a:lnTo>
                    <a:pt x="1057" y="1014"/>
                  </a:lnTo>
                  <a:lnTo>
                    <a:pt x="1055" y="1018"/>
                  </a:lnTo>
                  <a:lnTo>
                    <a:pt x="1055" y="1035"/>
                  </a:lnTo>
                  <a:lnTo>
                    <a:pt x="1073" y="1058"/>
                  </a:lnTo>
                  <a:lnTo>
                    <a:pt x="1073" y="1091"/>
                  </a:lnTo>
                  <a:lnTo>
                    <a:pt x="1069" y="1091"/>
                  </a:lnTo>
                  <a:lnTo>
                    <a:pt x="1061" y="1091"/>
                  </a:lnTo>
                  <a:lnTo>
                    <a:pt x="1055" y="1092"/>
                  </a:lnTo>
                  <a:lnTo>
                    <a:pt x="1048" y="1094"/>
                  </a:lnTo>
                  <a:lnTo>
                    <a:pt x="1040" y="1094"/>
                  </a:lnTo>
                  <a:lnTo>
                    <a:pt x="1032" y="1096"/>
                  </a:lnTo>
                  <a:lnTo>
                    <a:pt x="1025" y="1096"/>
                  </a:lnTo>
                  <a:lnTo>
                    <a:pt x="1019" y="1098"/>
                  </a:lnTo>
                  <a:lnTo>
                    <a:pt x="1000" y="1121"/>
                  </a:lnTo>
                  <a:lnTo>
                    <a:pt x="1005" y="1127"/>
                  </a:lnTo>
                  <a:lnTo>
                    <a:pt x="1011" y="1133"/>
                  </a:lnTo>
                  <a:lnTo>
                    <a:pt x="1017" y="1140"/>
                  </a:lnTo>
                  <a:lnTo>
                    <a:pt x="1025" y="1146"/>
                  </a:lnTo>
                  <a:lnTo>
                    <a:pt x="1032" y="1154"/>
                  </a:lnTo>
                  <a:lnTo>
                    <a:pt x="1040" y="1162"/>
                  </a:lnTo>
                  <a:lnTo>
                    <a:pt x="1048" y="1169"/>
                  </a:lnTo>
                  <a:lnTo>
                    <a:pt x="1055" y="1177"/>
                  </a:lnTo>
                  <a:lnTo>
                    <a:pt x="1050" y="1183"/>
                  </a:lnTo>
                  <a:lnTo>
                    <a:pt x="1044" y="1188"/>
                  </a:lnTo>
                  <a:lnTo>
                    <a:pt x="1038" y="1194"/>
                  </a:lnTo>
                  <a:lnTo>
                    <a:pt x="1030" y="1202"/>
                  </a:lnTo>
                  <a:lnTo>
                    <a:pt x="1023" y="1208"/>
                  </a:lnTo>
                  <a:lnTo>
                    <a:pt x="1017" y="1213"/>
                  </a:lnTo>
                  <a:lnTo>
                    <a:pt x="1011" y="1219"/>
                  </a:lnTo>
                  <a:lnTo>
                    <a:pt x="1005" y="1225"/>
                  </a:lnTo>
                  <a:lnTo>
                    <a:pt x="1030" y="1258"/>
                  </a:lnTo>
                  <a:lnTo>
                    <a:pt x="1030" y="1306"/>
                  </a:lnTo>
                  <a:lnTo>
                    <a:pt x="1019" y="1317"/>
                  </a:lnTo>
                  <a:lnTo>
                    <a:pt x="1007" y="1329"/>
                  </a:lnTo>
                  <a:lnTo>
                    <a:pt x="996" y="1338"/>
                  </a:lnTo>
                  <a:lnTo>
                    <a:pt x="982" y="1348"/>
                  </a:lnTo>
                  <a:lnTo>
                    <a:pt x="969" y="1354"/>
                  </a:lnTo>
                  <a:lnTo>
                    <a:pt x="955" y="1359"/>
                  </a:lnTo>
                  <a:lnTo>
                    <a:pt x="942" y="1363"/>
                  </a:lnTo>
                  <a:lnTo>
                    <a:pt x="929" y="1367"/>
                  </a:lnTo>
                  <a:lnTo>
                    <a:pt x="900" y="1369"/>
                  </a:lnTo>
                  <a:lnTo>
                    <a:pt x="871" y="1371"/>
                  </a:lnTo>
                  <a:lnTo>
                    <a:pt x="840" y="1369"/>
                  </a:lnTo>
                  <a:lnTo>
                    <a:pt x="812" y="1369"/>
                  </a:lnTo>
                  <a:lnTo>
                    <a:pt x="781" y="1367"/>
                  </a:lnTo>
                  <a:lnTo>
                    <a:pt x="752" y="1367"/>
                  </a:lnTo>
                  <a:lnTo>
                    <a:pt x="723" y="1371"/>
                  </a:lnTo>
                  <a:lnTo>
                    <a:pt x="698" y="1377"/>
                  </a:lnTo>
                  <a:lnTo>
                    <a:pt x="685" y="1380"/>
                  </a:lnTo>
                  <a:lnTo>
                    <a:pt x="671" y="1386"/>
                  </a:lnTo>
                  <a:lnTo>
                    <a:pt x="660" y="1394"/>
                  </a:lnTo>
                  <a:lnTo>
                    <a:pt x="648" y="1403"/>
                  </a:lnTo>
                  <a:lnTo>
                    <a:pt x="639" y="1413"/>
                  </a:lnTo>
                  <a:lnTo>
                    <a:pt x="627" y="1425"/>
                  </a:lnTo>
                  <a:lnTo>
                    <a:pt x="618" y="1440"/>
                  </a:lnTo>
                  <a:lnTo>
                    <a:pt x="610" y="1455"/>
                  </a:lnTo>
                  <a:lnTo>
                    <a:pt x="600" y="1453"/>
                  </a:lnTo>
                  <a:lnTo>
                    <a:pt x="591" y="1450"/>
                  </a:lnTo>
                  <a:lnTo>
                    <a:pt x="581" y="1442"/>
                  </a:lnTo>
                  <a:lnTo>
                    <a:pt x="570" y="1432"/>
                  </a:lnTo>
                  <a:lnTo>
                    <a:pt x="547" y="1409"/>
                  </a:lnTo>
                  <a:lnTo>
                    <a:pt x="524" y="1380"/>
                  </a:lnTo>
                  <a:lnTo>
                    <a:pt x="501" y="1352"/>
                  </a:lnTo>
                  <a:lnTo>
                    <a:pt x="478" y="1325"/>
                  </a:lnTo>
                  <a:lnTo>
                    <a:pt x="456" y="1304"/>
                  </a:lnTo>
                  <a:lnTo>
                    <a:pt x="439" y="1288"/>
                  </a:lnTo>
                  <a:lnTo>
                    <a:pt x="414" y="1273"/>
                  </a:lnTo>
                  <a:lnTo>
                    <a:pt x="389" y="1254"/>
                  </a:lnTo>
                  <a:lnTo>
                    <a:pt x="364" y="1233"/>
                  </a:lnTo>
                  <a:lnTo>
                    <a:pt x="339" y="1210"/>
                  </a:lnTo>
                  <a:lnTo>
                    <a:pt x="288" y="1158"/>
                  </a:lnTo>
                  <a:lnTo>
                    <a:pt x="234" y="1106"/>
                  </a:lnTo>
                  <a:lnTo>
                    <a:pt x="207" y="1083"/>
                  </a:lnTo>
                  <a:lnTo>
                    <a:pt x="180" y="1060"/>
                  </a:lnTo>
                  <a:lnTo>
                    <a:pt x="153" y="1041"/>
                  </a:lnTo>
                  <a:lnTo>
                    <a:pt x="126" y="1023"/>
                  </a:lnTo>
                  <a:lnTo>
                    <a:pt x="113" y="1016"/>
                  </a:lnTo>
                  <a:lnTo>
                    <a:pt x="99" y="1010"/>
                  </a:lnTo>
                  <a:lnTo>
                    <a:pt x="86" y="1006"/>
                  </a:lnTo>
                  <a:lnTo>
                    <a:pt x="71" y="1002"/>
                  </a:lnTo>
                  <a:lnTo>
                    <a:pt x="57" y="1000"/>
                  </a:lnTo>
                  <a:lnTo>
                    <a:pt x="44" y="1000"/>
                  </a:lnTo>
                  <a:lnTo>
                    <a:pt x="30" y="1000"/>
                  </a:lnTo>
                  <a:lnTo>
                    <a:pt x="17" y="1002"/>
                  </a:lnTo>
                  <a:lnTo>
                    <a:pt x="15" y="1002"/>
                  </a:lnTo>
                  <a:lnTo>
                    <a:pt x="13" y="1000"/>
                  </a:lnTo>
                  <a:lnTo>
                    <a:pt x="9" y="1000"/>
                  </a:lnTo>
                  <a:lnTo>
                    <a:pt x="7" y="998"/>
                  </a:lnTo>
                  <a:lnTo>
                    <a:pt x="5" y="996"/>
                  </a:lnTo>
                  <a:lnTo>
                    <a:pt x="3" y="995"/>
                  </a:lnTo>
                  <a:lnTo>
                    <a:pt x="1" y="995"/>
                  </a:lnTo>
                  <a:lnTo>
                    <a:pt x="0" y="995"/>
                  </a:lnTo>
                  <a:lnTo>
                    <a:pt x="11" y="977"/>
                  </a:lnTo>
                  <a:lnTo>
                    <a:pt x="23" y="958"/>
                  </a:lnTo>
                  <a:lnTo>
                    <a:pt x="32" y="939"/>
                  </a:lnTo>
                  <a:lnTo>
                    <a:pt x="40" y="920"/>
                  </a:lnTo>
                  <a:lnTo>
                    <a:pt x="48" y="899"/>
                  </a:lnTo>
                  <a:lnTo>
                    <a:pt x="53" y="877"/>
                  </a:lnTo>
                  <a:lnTo>
                    <a:pt x="57" y="854"/>
                  </a:lnTo>
                  <a:lnTo>
                    <a:pt x="61" y="833"/>
                  </a:lnTo>
                  <a:lnTo>
                    <a:pt x="67" y="785"/>
                  </a:lnTo>
                  <a:lnTo>
                    <a:pt x="71" y="737"/>
                  </a:lnTo>
                  <a:lnTo>
                    <a:pt x="71" y="689"/>
                  </a:lnTo>
                  <a:lnTo>
                    <a:pt x="69" y="639"/>
                  </a:lnTo>
                  <a:lnTo>
                    <a:pt x="65" y="538"/>
                  </a:lnTo>
                  <a:lnTo>
                    <a:pt x="65" y="438"/>
                  </a:lnTo>
                  <a:lnTo>
                    <a:pt x="67" y="390"/>
                  </a:lnTo>
                  <a:lnTo>
                    <a:pt x="71" y="342"/>
                  </a:lnTo>
                  <a:lnTo>
                    <a:pt x="74" y="319"/>
                  </a:lnTo>
                  <a:lnTo>
                    <a:pt x="78" y="298"/>
                  </a:lnTo>
                  <a:lnTo>
                    <a:pt x="84" y="275"/>
                  </a:lnTo>
                  <a:lnTo>
                    <a:pt x="90" y="254"/>
                  </a:lnTo>
                  <a:lnTo>
                    <a:pt x="99" y="229"/>
                  </a:lnTo>
                  <a:lnTo>
                    <a:pt x="115" y="200"/>
                  </a:lnTo>
                  <a:lnTo>
                    <a:pt x="136" y="169"/>
                  </a:lnTo>
                  <a:lnTo>
                    <a:pt x="157" y="138"/>
                  </a:lnTo>
                  <a:lnTo>
                    <a:pt x="182" y="112"/>
                  </a:lnTo>
                  <a:lnTo>
                    <a:pt x="205" y="87"/>
                  </a:lnTo>
                  <a:lnTo>
                    <a:pt x="228" y="67"/>
                  </a:lnTo>
                  <a:lnTo>
                    <a:pt x="249" y="54"/>
                  </a:lnTo>
                  <a:lnTo>
                    <a:pt x="253" y="54"/>
                  </a:lnTo>
                  <a:lnTo>
                    <a:pt x="261" y="52"/>
                  </a:lnTo>
                  <a:lnTo>
                    <a:pt x="266" y="50"/>
                  </a:lnTo>
                  <a:lnTo>
                    <a:pt x="274" y="46"/>
                  </a:lnTo>
                  <a:lnTo>
                    <a:pt x="280" y="44"/>
                  </a:lnTo>
                  <a:lnTo>
                    <a:pt x="288" y="41"/>
                  </a:lnTo>
                  <a:lnTo>
                    <a:pt x="293" y="41"/>
                  </a:lnTo>
                  <a:lnTo>
                    <a:pt x="297" y="39"/>
                  </a:lnTo>
                  <a:lnTo>
                    <a:pt x="337" y="29"/>
                  </a:lnTo>
                  <a:lnTo>
                    <a:pt x="382" y="19"/>
                  </a:lnTo>
                  <a:lnTo>
                    <a:pt x="426" y="10"/>
                  </a:lnTo>
                  <a:lnTo>
                    <a:pt x="472" y="4"/>
                  </a:lnTo>
                  <a:lnTo>
                    <a:pt x="493" y="2"/>
                  </a:lnTo>
                  <a:lnTo>
                    <a:pt x="516" y="0"/>
                  </a:lnTo>
                  <a:lnTo>
                    <a:pt x="539" y="0"/>
                  </a:lnTo>
                  <a:lnTo>
                    <a:pt x="560" y="2"/>
                  </a:lnTo>
                  <a:lnTo>
                    <a:pt x="581" y="4"/>
                  </a:lnTo>
                  <a:lnTo>
                    <a:pt x="600" y="10"/>
                  </a:lnTo>
                  <a:lnTo>
                    <a:pt x="621" y="16"/>
                  </a:lnTo>
                  <a:lnTo>
                    <a:pt x="641" y="23"/>
                  </a:lnTo>
                  <a:lnTo>
                    <a:pt x="660" y="31"/>
                  </a:lnTo>
                  <a:lnTo>
                    <a:pt x="681" y="39"/>
                  </a:lnTo>
                  <a:lnTo>
                    <a:pt x="702" y="44"/>
                  </a:lnTo>
                  <a:lnTo>
                    <a:pt x="725" y="50"/>
                  </a:lnTo>
                  <a:lnTo>
                    <a:pt x="748" y="58"/>
                  </a:lnTo>
                  <a:lnTo>
                    <a:pt x="769" y="64"/>
                  </a:lnTo>
                  <a:lnTo>
                    <a:pt x="790" y="71"/>
                  </a:lnTo>
                  <a:lnTo>
                    <a:pt x="810" y="79"/>
                  </a:lnTo>
                  <a:lnTo>
                    <a:pt x="835" y="92"/>
                  </a:lnTo>
                  <a:lnTo>
                    <a:pt x="865" y="117"/>
                  </a:lnTo>
                  <a:lnTo>
                    <a:pt x="900" y="148"/>
                  </a:lnTo>
                  <a:lnTo>
                    <a:pt x="936" y="185"/>
                  </a:lnTo>
                  <a:lnTo>
                    <a:pt x="954" y="204"/>
                  </a:lnTo>
                  <a:lnTo>
                    <a:pt x="969" y="223"/>
                  </a:lnTo>
                  <a:lnTo>
                    <a:pt x="984" y="242"/>
                  </a:lnTo>
                  <a:lnTo>
                    <a:pt x="998" y="259"/>
                  </a:lnTo>
                  <a:lnTo>
                    <a:pt x="1009" y="279"/>
                  </a:lnTo>
                  <a:lnTo>
                    <a:pt x="1017" y="296"/>
                  </a:lnTo>
                  <a:lnTo>
                    <a:pt x="1023" y="311"/>
                  </a:lnTo>
                  <a:lnTo>
                    <a:pt x="1025" y="325"/>
                  </a:lnTo>
                  <a:lnTo>
                    <a:pt x="1028" y="327"/>
                  </a:lnTo>
                  <a:lnTo>
                    <a:pt x="1032" y="328"/>
                  </a:lnTo>
                  <a:lnTo>
                    <a:pt x="1036" y="330"/>
                  </a:lnTo>
                  <a:lnTo>
                    <a:pt x="1040" y="336"/>
                  </a:lnTo>
                  <a:lnTo>
                    <a:pt x="1042" y="340"/>
                  </a:lnTo>
                  <a:lnTo>
                    <a:pt x="1042" y="346"/>
                  </a:lnTo>
                  <a:lnTo>
                    <a:pt x="1040" y="352"/>
                  </a:lnTo>
                  <a:lnTo>
                    <a:pt x="1036" y="357"/>
                  </a:lnTo>
                </a:path>
              </a:pathLst>
            </a:custGeom>
            <a:noFill/>
            <a:ln w="0">
              <a:solidFill>
                <a:srgbClr val="000000"/>
              </a:solidFill>
              <a:round/>
              <a:headEnd/>
              <a:tailEnd/>
            </a:ln>
          </p:spPr>
          <p:txBody>
            <a:bodyPr/>
            <a:lstStyle/>
            <a:p>
              <a:endParaRPr lang="en-US"/>
            </a:p>
          </p:txBody>
        </p:sp>
        <p:sp>
          <p:nvSpPr>
            <p:cNvPr id="44121" name="Freeform 46"/>
            <p:cNvSpPr>
              <a:spLocks/>
            </p:cNvSpPr>
            <p:nvPr/>
          </p:nvSpPr>
          <p:spPr bwMode="auto">
            <a:xfrm>
              <a:off x="4136" y="2877"/>
              <a:ext cx="887" cy="935"/>
            </a:xfrm>
            <a:custGeom>
              <a:avLst/>
              <a:gdLst>
                <a:gd name="T0" fmla="*/ 2054 w 560"/>
                <a:gd name="T1" fmla="*/ 21 h 590"/>
                <a:gd name="T2" fmla="*/ 2122 w 560"/>
                <a:gd name="T3" fmla="*/ 21 h 590"/>
                <a:gd name="T4" fmla="*/ 2191 w 560"/>
                <a:gd name="T5" fmla="*/ 35 h 590"/>
                <a:gd name="T6" fmla="*/ 2200 w 560"/>
                <a:gd name="T7" fmla="*/ 48 h 590"/>
                <a:gd name="T8" fmla="*/ 2213 w 560"/>
                <a:gd name="T9" fmla="*/ 63 h 590"/>
                <a:gd name="T10" fmla="*/ 2225 w 560"/>
                <a:gd name="T11" fmla="*/ 2349 h 590"/>
                <a:gd name="T12" fmla="*/ 8 w 560"/>
                <a:gd name="T13" fmla="*/ 2273 h 590"/>
                <a:gd name="T14" fmla="*/ 0 w 560"/>
                <a:gd name="T15" fmla="*/ 2220 h 590"/>
                <a:gd name="T16" fmla="*/ 16 w 560"/>
                <a:gd name="T17" fmla="*/ 2200 h 590"/>
                <a:gd name="T18" fmla="*/ 100 w 560"/>
                <a:gd name="T19" fmla="*/ 2144 h 590"/>
                <a:gd name="T20" fmla="*/ 196 w 560"/>
                <a:gd name="T21" fmla="*/ 2082 h 590"/>
                <a:gd name="T22" fmla="*/ 318 w 560"/>
                <a:gd name="T23" fmla="*/ 2027 h 590"/>
                <a:gd name="T24" fmla="*/ 502 w 560"/>
                <a:gd name="T25" fmla="*/ 1989 h 590"/>
                <a:gd name="T26" fmla="*/ 675 w 560"/>
                <a:gd name="T27" fmla="*/ 1975 h 590"/>
                <a:gd name="T28" fmla="*/ 714 w 560"/>
                <a:gd name="T29" fmla="*/ 1921 h 590"/>
                <a:gd name="T30" fmla="*/ 760 w 560"/>
                <a:gd name="T31" fmla="*/ 1859 h 590"/>
                <a:gd name="T32" fmla="*/ 798 w 560"/>
                <a:gd name="T33" fmla="*/ 1830 h 590"/>
                <a:gd name="T34" fmla="*/ 871 w 560"/>
                <a:gd name="T35" fmla="*/ 1824 h 590"/>
                <a:gd name="T36" fmla="*/ 925 w 560"/>
                <a:gd name="T37" fmla="*/ 1805 h 590"/>
                <a:gd name="T38" fmla="*/ 941 w 560"/>
                <a:gd name="T39" fmla="*/ 1778 h 590"/>
                <a:gd name="T40" fmla="*/ 954 w 560"/>
                <a:gd name="T41" fmla="*/ 1715 h 590"/>
                <a:gd name="T42" fmla="*/ 958 w 560"/>
                <a:gd name="T43" fmla="*/ 1642 h 590"/>
                <a:gd name="T44" fmla="*/ 941 w 560"/>
                <a:gd name="T45" fmla="*/ 1620 h 590"/>
                <a:gd name="T46" fmla="*/ 954 w 560"/>
                <a:gd name="T47" fmla="*/ 1558 h 590"/>
                <a:gd name="T48" fmla="*/ 974 w 560"/>
                <a:gd name="T49" fmla="*/ 1490 h 590"/>
                <a:gd name="T50" fmla="*/ 980 w 560"/>
                <a:gd name="T51" fmla="*/ 1429 h 590"/>
                <a:gd name="T52" fmla="*/ 993 w 560"/>
                <a:gd name="T53" fmla="*/ 1319 h 590"/>
                <a:gd name="T54" fmla="*/ 1015 w 560"/>
                <a:gd name="T55" fmla="*/ 1203 h 590"/>
                <a:gd name="T56" fmla="*/ 1056 w 560"/>
                <a:gd name="T57" fmla="*/ 1070 h 590"/>
                <a:gd name="T58" fmla="*/ 1125 w 560"/>
                <a:gd name="T59" fmla="*/ 911 h 590"/>
                <a:gd name="T60" fmla="*/ 1204 w 560"/>
                <a:gd name="T61" fmla="*/ 764 h 590"/>
                <a:gd name="T62" fmla="*/ 1292 w 560"/>
                <a:gd name="T63" fmla="*/ 639 h 590"/>
                <a:gd name="T64" fmla="*/ 1395 w 560"/>
                <a:gd name="T65" fmla="*/ 542 h 590"/>
                <a:gd name="T66" fmla="*/ 1451 w 560"/>
                <a:gd name="T67" fmla="*/ 506 h 590"/>
                <a:gd name="T68" fmla="*/ 1483 w 560"/>
                <a:gd name="T69" fmla="*/ 485 h 590"/>
                <a:gd name="T70" fmla="*/ 1495 w 560"/>
                <a:gd name="T71" fmla="*/ 444 h 590"/>
                <a:gd name="T72" fmla="*/ 1498 w 560"/>
                <a:gd name="T73" fmla="*/ 409 h 590"/>
                <a:gd name="T74" fmla="*/ 1578 w 560"/>
                <a:gd name="T75" fmla="*/ 314 h 590"/>
                <a:gd name="T76" fmla="*/ 1666 w 560"/>
                <a:gd name="T77" fmla="*/ 231 h 590"/>
                <a:gd name="T78" fmla="*/ 1764 w 560"/>
                <a:gd name="T79" fmla="*/ 168 h 590"/>
                <a:gd name="T80" fmla="*/ 1877 w 560"/>
                <a:gd name="T81" fmla="*/ 76 h 590"/>
                <a:gd name="T82" fmla="*/ 1934 w 560"/>
                <a:gd name="T83" fmla="*/ 40 h 590"/>
                <a:gd name="T84" fmla="*/ 1994 w 560"/>
                <a:gd name="T85" fmla="*/ 13 h 590"/>
                <a:gd name="T86" fmla="*/ 2040 w 560"/>
                <a:gd name="T87" fmla="*/ 5 h 590"/>
                <a:gd name="T88" fmla="*/ 2035 w 560"/>
                <a:gd name="T89" fmla="*/ 0 h 590"/>
                <a:gd name="T90" fmla="*/ 2020 w 560"/>
                <a:gd name="T91" fmla="*/ 8 h 5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60"/>
                <a:gd name="T139" fmla="*/ 0 h 590"/>
                <a:gd name="T140" fmla="*/ 560 w 560"/>
                <a:gd name="T141" fmla="*/ 590 h 5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60" h="590">
                  <a:moveTo>
                    <a:pt x="506" y="4"/>
                  </a:moveTo>
                  <a:lnTo>
                    <a:pt x="511" y="5"/>
                  </a:lnTo>
                  <a:lnTo>
                    <a:pt x="517" y="5"/>
                  </a:lnTo>
                  <a:lnTo>
                    <a:pt x="522" y="5"/>
                  </a:lnTo>
                  <a:lnTo>
                    <a:pt x="529" y="5"/>
                  </a:lnTo>
                  <a:lnTo>
                    <a:pt x="534" y="5"/>
                  </a:lnTo>
                  <a:lnTo>
                    <a:pt x="540" y="5"/>
                  </a:lnTo>
                  <a:lnTo>
                    <a:pt x="545" y="7"/>
                  </a:lnTo>
                  <a:lnTo>
                    <a:pt x="551" y="9"/>
                  </a:lnTo>
                  <a:lnTo>
                    <a:pt x="552" y="9"/>
                  </a:lnTo>
                  <a:lnTo>
                    <a:pt x="553" y="10"/>
                  </a:lnTo>
                  <a:lnTo>
                    <a:pt x="554" y="12"/>
                  </a:lnTo>
                  <a:lnTo>
                    <a:pt x="555" y="12"/>
                  </a:lnTo>
                  <a:lnTo>
                    <a:pt x="556" y="14"/>
                  </a:lnTo>
                  <a:lnTo>
                    <a:pt x="557" y="16"/>
                  </a:lnTo>
                  <a:lnTo>
                    <a:pt x="558" y="16"/>
                  </a:lnTo>
                  <a:lnTo>
                    <a:pt x="560" y="17"/>
                  </a:lnTo>
                  <a:lnTo>
                    <a:pt x="560" y="590"/>
                  </a:lnTo>
                  <a:lnTo>
                    <a:pt x="17" y="590"/>
                  </a:lnTo>
                  <a:lnTo>
                    <a:pt x="5" y="576"/>
                  </a:lnTo>
                  <a:lnTo>
                    <a:pt x="2" y="571"/>
                  </a:lnTo>
                  <a:lnTo>
                    <a:pt x="1" y="566"/>
                  </a:lnTo>
                  <a:lnTo>
                    <a:pt x="0" y="563"/>
                  </a:lnTo>
                  <a:lnTo>
                    <a:pt x="0" y="558"/>
                  </a:lnTo>
                  <a:lnTo>
                    <a:pt x="1" y="557"/>
                  </a:lnTo>
                  <a:lnTo>
                    <a:pt x="2" y="555"/>
                  </a:lnTo>
                  <a:lnTo>
                    <a:pt x="4" y="553"/>
                  </a:lnTo>
                  <a:lnTo>
                    <a:pt x="7" y="551"/>
                  </a:lnTo>
                  <a:lnTo>
                    <a:pt x="15" y="545"/>
                  </a:lnTo>
                  <a:lnTo>
                    <a:pt x="25" y="539"/>
                  </a:lnTo>
                  <a:lnTo>
                    <a:pt x="34" y="533"/>
                  </a:lnTo>
                  <a:lnTo>
                    <a:pt x="42" y="528"/>
                  </a:lnTo>
                  <a:lnTo>
                    <a:pt x="49" y="523"/>
                  </a:lnTo>
                  <a:lnTo>
                    <a:pt x="53" y="521"/>
                  </a:lnTo>
                  <a:lnTo>
                    <a:pt x="66" y="515"/>
                  </a:lnTo>
                  <a:lnTo>
                    <a:pt x="80" y="509"/>
                  </a:lnTo>
                  <a:lnTo>
                    <a:pt x="95" y="505"/>
                  </a:lnTo>
                  <a:lnTo>
                    <a:pt x="110" y="502"/>
                  </a:lnTo>
                  <a:lnTo>
                    <a:pt x="126" y="500"/>
                  </a:lnTo>
                  <a:lnTo>
                    <a:pt x="141" y="498"/>
                  </a:lnTo>
                  <a:lnTo>
                    <a:pt x="156" y="496"/>
                  </a:lnTo>
                  <a:lnTo>
                    <a:pt x="170" y="496"/>
                  </a:lnTo>
                  <a:lnTo>
                    <a:pt x="173" y="493"/>
                  </a:lnTo>
                  <a:lnTo>
                    <a:pt x="176" y="488"/>
                  </a:lnTo>
                  <a:lnTo>
                    <a:pt x="180" y="483"/>
                  </a:lnTo>
                  <a:lnTo>
                    <a:pt x="183" y="477"/>
                  </a:lnTo>
                  <a:lnTo>
                    <a:pt x="188" y="472"/>
                  </a:lnTo>
                  <a:lnTo>
                    <a:pt x="191" y="467"/>
                  </a:lnTo>
                  <a:lnTo>
                    <a:pt x="194" y="464"/>
                  </a:lnTo>
                  <a:lnTo>
                    <a:pt x="196" y="462"/>
                  </a:lnTo>
                  <a:lnTo>
                    <a:pt x="201" y="460"/>
                  </a:lnTo>
                  <a:lnTo>
                    <a:pt x="207" y="459"/>
                  </a:lnTo>
                  <a:lnTo>
                    <a:pt x="213" y="459"/>
                  </a:lnTo>
                  <a:lnTo>
                    <a:pt x="219" y="458"/>
                  </a:lnTo>
                  <a:lnTo>
                    <a:pt x="225" y="457"/>
                  </a:lnTo>
                  <a:lnTo>
                    <a:pt x="230" y="455"/>
                  </a:lnTo>
                  <a:lnTo>
                    <a:pt x="233" y="454"/>
                  </a:lnTo>
                  <a:lnTo>
                    <a:pt x="234" y="452"/>
                  </a:lnTo>
                  <a:lnTo>
                    <a:pt x="236" y="449"/>
                  </a:lnTo>
                  <a:lnTo>
                    <a:pt x="237" y="447"/>
                  </a:lnTo>
                  <a:lnTo>
                    <a:pt x="238" y="442"/>
                  </a:lnTo>
                  <a:lnTo>
                    <a:pt x="239" y="437"/>
                  </a:lnTo>
                  <a:lnTo>
                    <a:pt x="240" y="431"/>
                  </a:lnTo>
                  <a:lnTo>
                    <a:pt x="240" y="426"/>
                  </a:lnTo>
                  <a:lnTo>
                    <a:pt x="240" y="420"/>
                  </a:lnTo>
                  <a:lnTo>
                    <a:pt x="241" y="413"/>
                  </a:lnTo>
                  <a:lnTo>
                    <a:pt x="241" y="408"/>
                  </a:lnTo>
                  <a:lnTo>
                    <a:pt x="241" y="402"/>
                  </a:lnTo>
                  <a:lnTo>
                    <a:pt x="237" y="407"/>
                  </a:lnTo>
                  <a:lnTo>
                    <a:pt x="237" y="402"/>
                  </a:lnTo>
                  <a:lnTo>
                    <a:pt x="238" y="397"/>
                  </a:lnTo>
                  <a:lnTo>
                    <a:pt x="240" y="391"/>
                  </a:lnTo>
                  <a:lnTo>
                    <a:pt x="241" y="385"/>
                  </a:lnTo>
                  <a:lnTo>
                    <a:pt x="243" y="380"/>
                  </a:lnTo>
                  <a:lnTo>
                    <a:pt x="245" y="374"/>
                  </a:lnTo>
                  <a:lnTo>
                    <a:pt x="247" y="369"/>
                  </a:lnTo>
                  <a:lnTo>
                    <a:pt x="248" y="365"/>
                  </a:lnTo>
                  <a:lnTo>
                    <a:pt x="247" y="359"/>
                  </a:lnTo>
                  <a:lnTo>
                    <a:pt x="247" y="351"/>
                  </a:lnTo>
                  <a:lnTo>
                    <a:pt x="248" y="341"/>
                  </a:lnTo>
                  <a:lnTo>
                    <a:pt x="250" y="331"/>
                  </a:lnTo>
                  <a:lnTo>
                    <a:pt x="252" y="320"/>
                  </a:lnTo>
                  <a:lnTo>
                    <a:pt x="254" y="310"/>
                  </a:lnTo>
                  <a:lnTo>
                    <a:pt x="256" y="302"/>
                  </a:lnTo>
                  <a:lnTo>
                    <a:pt x="257" y="296"/>
                  </a:lnTo>
                  <a:lnTo>
                    <a:pt x="262" y="283"/>
                  </a:lnTo>
                  <a:lnTo>
                    <a:pt x="266" y="269"/>
                  </a:lnTo>
                  <a:lnTo>
                    <a:pt x="272" y="256"/>
                  </a:lnTo>
                  <a:lnTo>
                    <a:pt x="277" y="242"/>
                  </a:lnTo>
                  <a:lnTo>
                    <a:pt x="283" y="229"/>
                  </a:lnTo>
                  <a:lnTo>
                    <a:pt x="289" y="217"/>
                  </a:lnTo>
                  <a:lnTo>
                    <a:pt x="296" y="204"/>
                  </a:lnTo>
                  <a:lnTo>
                    <a:pt x="303" y="192"/>
                  </a:lnTo>
                  <a:lnTo>
                    <a:pt x="310" y="181"/>
                  </a:lnTo>
                  <a:lnTo>
                    <a:pt x="318" y="170"/>
                  </a:lnTo>
                  <a:lnTo>
                    <a:pt x="325" y="160"/>
                  </a:lnTo>
                  <a:lnTo>
                    <a:pt x="334" y="151"/>
                  </a:lnTo>
                  <a:lnTo>
                    <a:pt x="342" y="143"/>
                  </a:lnTo>
                  <a:lnTo>
                    <a:pt x="351" y="136"/>
                  </a:lnTo>
                  <a:lnTo>
                    <a:pt x="356" y="132"/>
                  </a:lnTo>
                  <a:lnTo>
                    <a:pt x="360" y="130"/>
                  </a:lnTo>
                  <a:lnTo>
                    <a:pt x="365" y="127"/>
                  </a:lnTo>
                  <a:lnTo>
                    <a:pt x="369" y="125"/>
                  </a:lnTo>
                  <a:lnTo>
                    <a:pt x="371" y="123"/>
                  </a:lnTo>
                  <a:lnTo>
                    <a:pt x="373" y="122"/>
                  </a:lnTo>
                  <a:lnTo>
                    <a:pt x="374" y="119"/>
                  </a:lnTo>
                  <a:lnTo>
                    <a:pt x="375" y="116"/>
                  </a:lnTo>
                  <a:lnTo>
                    <a:pt x="376" y="112"/>
                  </a:lnTo>
                  <a:lnTo>
                    <a:pt x="377" y="109"/>
                  </a:lnTo>
                  <a:lnTo>
                    <a:pt x="377" y="106"/>
                  </a:lnTo>
                  <a:lnTo>
                    <a:pt x="377" y="103"/>
                  </a:lnTo>
                  <a:lnTo>
                    <a:pt x="383" y="95"/>
                  </a:lnTo>
                  <a:lnTo>
                    <a:pt x="390" y="87"/>
                  </a:lnTo>
                  <a:lnTo>
                    <a:pt x="397" y="79"/>
                  </a:lnTo>
                  <a:lnTo>
                    <a:pt x="404" y="72"/>
                  </a:lnTo>
                  <a:lnTo>
                    <a:pt x="412" y="65"/>
                  </a:lnTo>
                  <a:lnTo>
                    <a:pt x="419" y="58"/>
                  </a:lnTo>
                  <a:lnTo>
                    <a:pt x="427" y="53"/>
                  </a:lnTo>
                  <a:lnTo>
                    <a:pt x="434" y="48"/>
                  </a:lnTo>
                  <a:lnTo>
                    <a:pt x="444" y="42"/>
                  </a:lnTo>
                  <a:lnTo>
                    <a:pt x="454" y="35"/>
                  </a:lnTo>
                  <a:lnTo>
                    <a:pt x="463" y="27"/>
                  </a:lnTo>
                  <a:lnTo>
                    <a:pt x="472" y="19"/>
                  </a:lnTo>
                  <a:lnTo>
                    <a:pt x="477" y="16"/>
                  </a:lnTo>
                  <a:lnTo>
                    <a:pt x="482" y="12"/>
                  </a:lnTo>
                  <a:lnTo>
                    <a:pt x="487" y="10"/>
                  </a:lnTo>
                  <a:lnTo>
                    <a:pt x="492" y="7"/>
                  </a:lnTo>
                  <a:lnTo>
                    <a:pt x="497" y="5"/>
                  </a:lnTo>
                  <a:lnTo>
                    <a:pt x="502" y="3"/>
                  </a:lnTo>
                  <a:lnTo>
                    <a:pt x="508" y="2"/>
                  </a:lnTo>
                  <a:lnTo>
                    <a:pt x="513" y="2"/>
                  </a:lnTo>
                  <a:lnTo>
                    <a:pt x="513" y="1"/>
                  </a:lnTo>
                  <a:lnTo>
                    <a:pt x="513" y="0"/>
                  </a:lnTo>
                  <a:lnTo>
                    <a:pt x="512" y="0"/>
                  </a:lnTo>
                  <a:lnTo>
                    <a:pt x="511" y="1"/>
                  </a:lnTo>
                  <a:lnTo>
                    <a:pt x="509" y="1"/>
                  </a:lnTo>
                  <a:lnTo>
                    <a:pt x="508" y="2"/>
                  </a:lnTo>
                  <a:lnTo>
                    <a:pt x="506" y="4"/>
                  </a:lnTo>
                  <a:close/>
                </a:path>
              </a:pathLst>
            </a:custGeom>
            <a:solidFill>
              <a:schemeClr val="bg1"/>
            </a:solidFill>
            <a:ln w="6350">
              <a:solidFill>
                <a:srgbClr val="777777"/>
              </a:solidFill>
              <a:round/>
              <a:headEnd/>
              <a:tailEnd/>
            </a:ln>
          </p:spPr>
          <p:txBody>
            <a:bodyPr/>
            <a:lstStyle/>
            <a:p>
              <a:endParaRPr lang="en-US"/>
            </a:p>
          </p:txBody>
        </p:sp>
        <p:sp>
          <p:nvSpPr>
            <p:cNvPr id="44122" name="Freeform 47"/>
            <p:cNvSpPr>
              <a:spLocks/>
            </p:cNvSpPr>
            <p:nvPr/>
          </p:nvSpPr>
          <p:spPr bwMode="auto">
            <a:xfrm flipH="1">
              <a:off x="4562" y="2592"/>
              <a:ext cx="117" cy="176"/>
            </a:xfrm>
            <a:custGeom>
              <a:avLst/>
              <a:gdLst>
                <a:gd name="T0" fmla="*/ 27 w 236"/>
                <a:gd name="T1" fmla="*/ 11 h 357"/>
                <a:gd name="T2" fmla="*/ 24 w 236"/>
                <a:gd name="T3" fmla="*/ 8 h 357"/>
                <a:gd name="T4" fmla="*/ 20 w 236"/>
                <a:gd name="T5" fmla="*/ 6 h 357"/>
                <a:gd name="T6" fmla="*/ 16 w 236"/>
                <a:gd name="T7" fmla="*/ 4 h 357"/>
                <a:gd name="T8" fmla="*/ 13 w 236"/>
                <a:gd name="T9" fmla="*/ 5 h 357"/>
                <a:gd name="T10" fmla="*/ 12 w 236"/>
                <a:gd name="T11" fmla="*/ 8 h 357"/>
                <a:gd name="T12" fmla="*/ 10 w 236"/>
                <a:gd name="T13" fmla="*/ 10 h 357"/>
                <a:gd name="T14" fmla="*/ 9 w 236"/>
                <a:gd name="T15" fmla="*/ 12 h 357"/>
                <a:gd name="T16" fmla="*/ 8 w 236"/>
                <a:gd name="T17" fmla="*/ 19 h 357"/>
                <a:gd name="T18" fmla="*/ 10 w 236"/>
                <a:gd name="T19" fmla="*/ 22 h 357"/>
                <a:gd name="T20" fmla="*/ 14 w 236"/>
                <a:gd name="T21" fmla="*/ 27 h 357"/>
                <a:gd name="T22" fmla="*/ 16 w 236"/>
                <a:gd name="T23" fmla="*/ 32 h 357"/>
                <a:gd name="T24" fmla="*/ 17 w 236"/>
                <a:gd name="T25" fmla="*/ 36 h 357"/>
                <a:gd name="T26" fmla="*/ 19 w 236"/>
                <a:gd name="T27" fmla="*/ 37 h 357"/>
                <a:gd name="T28" fmla="*/ 21 w 236"/>
                <a:gd name="T29" fmla="*/ 39 h 357"/>
                <a:gd name="T30" fmla="*/ 23 w 236"/>
                <a:gd name="T31" fmla="*/ 41 h 357"/>
                <a:gd name="T32" fmla="*/ 25 w 236"/>
                <a:gd name="T33" fmla="*/ 43 h 357"/>
                <a:gd name="T34" fmla="*/ 24 w 236"/>
                <a:gd name="T35" fmla="*/ 43 h 357"/>
                <a:gd name="T36" fmla="*/ 23 w 236"/>
                <a:gd name="T37" fmla="*/ 42 h 357"/>
                <a:gd name="T38" fmla="*/ 22 w 236"/>
                <a:gd name="T39" fmla="*/ 42 h 357"/>
                <a:gd name="T40" fmla="*/ 22 w 236"/>
                <a:gd name="T41" fmla="*/ 41 h 357"/>
                <a:gd name="T42" fmla="*/ 18 w 236"/>
                <a:gd name="T43" fmla="*/ 40 h 357"/>
                <a:gd name="T44" fmla="*/ 15 w 236"/>
                <a:gd name="T45" fmla="*/ 39 h 357"/>
                <a:gd name="T46" fmla="*/ 12 w 236"/>
                <a:gd name="T47" fmla="*/ 37 h 357"/>
                <a:gd name="T48" fmla="*/ 9 w 236"/>
                <a:gd name="T49" fmla="*/ 35 h 357"/>
                <a:gd name="T50" fmla="*/ 4 w 236"/>
                <a:gd name="T51" fmla="*/ 28 h 357"/>
                <a:gd name="T52" fmla="*/ 0 w 236"/>
                <a:gd name="T53" fmla="*/ 22 h 357"/>
                <a:gd name="T54" fmla="*/ 2 w 236"/>
                <a:gd name="T55" fmla="*/ 11 h 357"/>
                <a:gd name="T56" fmla="*/ 6 w 236"/>
                <a:gd name="T57" fmla="*/ 6 h 357"/>
                <a:gd name="T58" fmla="*/ 10 w 236"/>
                <a:gd name="T59" fmla="*/ 2 h 357"/>
                <a:gd name="T60" fmla="*/ 13 w 236"/>
                <a:gd name="T61" fmla="*/ 0 h 357"/>
                <a:gd name="T62" fmla="*/ 16 w 236"/>
                <a:gd name="T63" fmla="*/ 0 h 357"/>
                <a:gd name="T64" fmla="*/ 19 w 236"/>
                <a:gd name="T65" fmla="*/ 0 h 357"/>
                <a:gd name="T66" fmla="*/ 22 w 236"/>
                <a:gd name="T67" fmla="*/ 1 h 357"/>
                <a:gd name="T68" fmla="*/ 25 w 236"/>
                <a:gd name="T69" fmla="*/ 3 h 357"/>
                <a:gd name="T70" fmla="*/ 27 w 236"/>
                <a:gd name="T71" fmla="*/ 5 h 357"/>
                <a:gd name="T72" fmla="*/ 28 w 236"/>
                <a:gd name="T73" fmla="*/ 8 h 357"/>
                <a:gd name="T74" fmla="*/ 29 w 236"/>
                <a:gd name="T75" fmla="*/ 10 h 357"/>
                <a:gd name="T76" fmla="*/ 29 w 236"/>
                <a:gd name="T77" fmla="*/ 10 h 357"/>
                <a:gd name="T78" fmla="*/ 29 w 236"/>
                <a:gd name="T79" fmla="*/ 11 h 357"/>
                <a:gd name="T80" fmla="*/ 29 w 236"/>
                <a:gd name="T81" fmla="*/ 12 h 3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6"/>
                <a:gd name="T124" fmla="*/ 0 h 357"/>
                <a:gd name="T125" fmla="*/ 236 w 236"/>
                <a:gd name="T126" fmla="*/ 357 h 3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6" h="357">
                  <a:moveTo>
                    <a:pt x="234" y="100"/>
                  </a:moveTo>
                  <a:lnTo>
                    <a:pt x="223" y="92"/>
                  </a:lnTo>
                  <a:lnTo>
                    <a:pt x="208" y="83"/>
                  </a:lnTo>
                  <a:lnTo>
                    <a:pt x="194" y="71"/>
                  </a:lnTo>
                  <a:lnTo>
                    <a:pt x="177" y="60"/>
                  </a:lnTo>
                  <a:lnTo>
                    <a:pt x="161" y="48"/>
                  </a:lnTo>
                  <a:lnTo>
                    <a:pt x="146" y="41"/>
                  </a:lnTo>
                  <a:lnTo>
                    <a:pt x="131" y="33"/>
                  </a:lnTo>
                  <a:lnTo>
                    <a:pt x="117" y="31"/>
                  </a:lnTo>
                  <a:lnTo>
                    <a:pt x="110" y="41"/>
                  </a:lnTo>
                  <a:lnTo>
                    <a:pt x="104" y="52"/>
                  </a:lnTo>
                  <a:lnTo>
                    <a:pt x="96" y="64"/>
                  </a:lnTo>
                  <a:lnTo>
                    <a:pt x="90" y="75"/>
                  </a:lnTo>
                  <a:lnTo>
                    <a:pt x="85" y="85"/>
                  </a:lnTo>
                  <a:lnTo>
                    <a:pt x="79" y="96"/>
                  </a:lnTo>
                  <a:lnTo>
                    <a:pt x="73" y="104"/>
                  </a:lnTo>
                  <a:lnTo>
                    <a:pt x="67" y="112"/>
                  </a:lnTo>
                  <a:lnTo>
                    <a:pt x="67" y="160"/>
                  </a:lnTo>
                  <a:lnTo>
                    <a:pt x="77" y="171"/>
                  </a:lnTo>
                  <a:lnTo>
                    <a:pt x="87" y="186"/>
                  </a:lnTo>
                  <a:lnTo>
                    <a:pt x="98" y="204"/>
                  </a:lnTo>
                  <a:lnTo>
                    <a:pt x="112" y="225"/>
                  </a:lnTo>
                  <a:lnTo>
                    <a:pt x="123" y="246"/>
                  </a:lnTo>
                  <a:lnTo>
                    <a:pt x="133" y="267"/>
                  </a:lnTo>
                  <a:lnTo>
                    <a:pt x="138" y="286"/>
                  </a:lnTo>
                  <a:lnTo>
                    <a:pt x="140" y="302"/>
                  </a:lnTo>
                  <a:lnTo>
                    <a:pt x="148" y="304"/>
                  </a:lnTo>
                  <a:lnTo>
                    <a:pt x="158" y="309"/>
                  </a:lnTo>
                  <a:lnTo>
                    <a:pt x="165" y="315"/>
                  </a:lnTo>
                  <a:lnTo>
                    <a:pt x="175" y="325"/>
                  </a:lnTo>
                  <a:lnTo>
                    <a:pt x="183" y="334"/>
                  </a:lnTo>
                  <a:lnTo>
                    <a:pt x="190" y="342"/>
                  </a:lnTo>
                  <a:lnTo>
                    <a:pt x="196" y="352"/>
                  </a:lnTo>
                  <a:lnTo>
                    <a:pt x="202" y="357"/>
                  </a:lnTo>
                  <a:lnTo>
                    <a:pt x="198" y="357"/>
                  </a:lnTo>
                  <a:lnTo>
                    <a:pt x="194" y="357"/>
                  </a:lnTo>
                  <a:lnTo>
                    <a:pt x="190" y="355"/>
                  </a:lnTo>
                  <a:lnTo>
                    <a:pt x="188" y="353"/>
                  </a:lnTo>
                  <a:lnTo>
                    <a:pt x="184" y="352"/>
                  </a:lnTo>
                  <a:lnTo>
                    <a:pt x="183" y="348"/>
                  </a:lnTo>
                  <a:lnTo>
                    <a:pt x="181" y="346"/>
                  </a:lnTo>
                  <a:lnTo>
                    <a:pt x="177" y="342"/>
                  </a:lnTo>
                  <a:lnTo>
                    <a:pt x="163" y="342"/>
                  </a:lnTo>
                  <a:lnTo>
                    <a:pt x="150" y="338"/>
                  </a:lnTo>
                  <a:lnTo>
                    <a:pt x="137" y="332"/>
                  </a:lnTo>
                  <a:lnTo>
                    <a:pt x="123" y="327"/>
                  </a:lnTo>
                  <a:lnTo>
                    <a:pt x="112" y="319"/>
                  </a:lnTo>
                  <a:lnTo>
                    <a:pt x="100" y="309"/>
                  </a:lnTo>
                  <a:lnTo>
                    <a:pt x="89" y="298"/>
                  </a:lnTo>
                  <a:lnTo>
                    <a:pt x="77" y="286"/>
                  </a:lnTo>
                  <a:lnTo>
                    <a:pt x="58" y="261"/>
                  </a:lnTo>
                  <a:lnTo>
                    <a:pt x="39" y="234"/>
                  </a:lnTo>
                  <a:lnTo>
                    <a:pt x="19" y="208"/>
                  </a:lnTo>
                  <a:lnTo>
                    <a:pt x="0" y="183"/>
                  </a:lnTo>
                  <a:lnTo>
                    <a:pt x="0" y="119"/>
                  </a:lnTo>
                  <a:lnTo>
                    <a:pt x="19" y="94"/>
                  </a:lnTo>
                  <a:lnTo>
                    <a:pt x="37" y="71"/>
                  </a:lnTo>
                  <a:lnTo>
                    <a:pt x="54" y="48"/>
                  </a:lnTo>
                  <a:lnTo>
                    <a:pt x="73" y="27"/>
                  </a:lnTo>
                  <a:lnTo>
                    <a:pt x="83" y="19"/>
                  </a:lnTo>
                  <a:lnTo>
                    <a:pt x="92" y="12"/>
                  </a:lnTo>
                  <a:lnTo>
                    <a:pt x="104" y="6"/>
                  </a:lnTo>
                  <a:lnTo>
                    <a:pt x="115" y="2"/>
                  </a:lnTo>
                  <a:lnTo>
                    <a:pt x="129" y="0"/>
                  </a:lnTo>
                  <a:lnTo>
                    <a:pt x="142" y="0"/>
                  </a:lnTo>
                  <a:lnTo>
                    <a:pt x="156" y="4"/>
                  </a:lnTo>
                  <a:lnTo>
                    <a:pt x="171" y="8"/>
                  </a:lnTo>
                  <a:lnTo>
                    <a:pt x="183" y="12"/>
                  </a:lnTo>
                  <a:lnTo>
                    <a:pt x="192" y="18"/>
                  </a:lnTo>
                  <a:lnTo>
                    <a:pt x="202" y="25"/>
                  </a:lnTo>
                  <a:lnTo>
                    <a:pt x="211" y="33"/>
                  </a:lnTo>
                  <a:lnTo>
                    <a:pt x="219" y="44"/>
                  </a:lnTo>
                  <a:lnTo>
                    <a:pt x="227" y="54"/>
                  </a:lnTo>
                  <a:lnTo>
                    <a:pt x="232" y="66"/>
                  </a:lnTo>
                  <a:lnTo>
                    <a:pt x="236" y="77"/>
                  </a:lnTo>
                  <a:lnTo>
                    <a:pt x="236" y="81"/>
                  </a:lnTo>
                  <a:lnTo>
                    <a:pt x="236" y="83"/>
                  </a:lnTo>
                  <a:lnTo>
                    <a:pt x="236" y="87"/>
                  </a:lnTo>
                  <a:lnTo>
                    <a:pt x="236" y="90"/>
                  </a:lnTo>
                  <a:lnTo>
                    <a:pt x="236" y="92"/>
                  </a:lnTo>
                  <a:lnTo>
                    <a:pt x="236" y="96"/>
                  </a:lnTo>
                  <a:lnTo>
                    <a:pt x="236" y="98"/>
                  </a:lnTo>
                  <a:lnTo>
                    <a:pt x="234" y="100"/>
                  </a:lnTo>
                  <a:close/>
                </a:path>
              </a:pathLst>
            </a:custGeom>
            <a:solidFill>
              <a:srgbClr val="C0C0C0"/>
            </a:solidFill>
            <a:ln w="9525" cap="rnd">
              <a:solidFill>
                <a:srgbClr val="969696"/>
              </a:solidFill>
              <a:round/>
              <a:headEnd/>
              <a:tailEnd/>
            </a:ln>
          </p:spPr>
          <p:txBody>
            <a:bodyPr/>
            <a:lstStyle/>
            <a:p>
              <a:endParaRPr lang="en-US"/>
            </a:p>
          </p:txBody>
        </p:sp>
        <p:sp>
          <p:nvSpPr>
            <p:cNvPr id="44123" name="Freeform 48"/>
            <p:cNvSpPr>
              <a:spLocks/>
            </p:cNvSpPr>
            <p:nvPr/>
          </p:nvSpPr>
          <p:spPr bwMode="auto">
            <a:xfrm flipH="1">
              <a:off x="4562" y="2592"/>
              <a:ext cx="117" cy="176"/>
            </a:xfrm>
            <a:custGeom>
              <a:avLst/>
              <a:gdLst>
                <a:gd name="T0" fmla="*/ 27 w 236"/>
                <a:gd name="T1" fmla="*/ 11 h 357"/>
                <a:gd name="T2" fmla="*/ 24 w 236"/>
                <a:gd name="T3" fmla="*/ 8 h 357"/>
                <a:gd name="T4" fmla="*/ 20 w 236"/>
                <a:gd name="T5" fmla="*/ 6 h 357"/>
                <a:gd name="T6" fmla="*/ 16 w 236"/>
                <a:gd name="T7" fmla="*/ 4 h 357"/>
                <a:gd name="T8" fmla="*/ 13 w 236"/>
                <a:gd name="T9" fmla="*/ 5 h 357"/>
                <a:gd name="T10" fmla="*/ 12 w 236"/>
                <a:gd name="T11" fmla="*/ 8 h 357"/>
                <a:gd name="T12" fmla="*/ 10 w 236"/>
                <a:gd name="T13" fmla="*/ 10 h 357"/>
                <a:gd name="T14" fmla="*/ 9 w 236"/>
                <a:gd name="T15" fmla="*/ 12 h 357"/>
                <a:gd name="T16" fmla="*/ 8 w 236"/>
                <a:gd name="T17" fmla="*/ 19 h 357"/>
                <a:gd name="T18" fmla="*/ 10 w 236"/>
                <a:gd name="T19" fmla="*/ 22 h 357"/>
                <a:gd name="T20" fmla="*/ 14 w 236"/>
                <a:gd name="T21" fmla="*/ 27 h 357"/>
                <a:gd name="T22" fmla="*/ 16 w 236"/>
                <a:gd name="T23" fmla="*/ 32 h 357"/>
                <a:gd name="T24" fmla="*/ 17 w 236"/>
                <a:gd name="T25" fmla="*/ 36 h 357"/>
                <a:gd name="T26" fmla="*/ 19 w 236"/>
                <a:gd name="T27" fmla="*/ 37 h 357"/>
                <a:gd name="T28" fmla="*/ 21 w 236"/>
                <a:gd name="T29" fmla="*/ 39 h 357"/>
                <a:gd name="T30" fmla="*/ 23 w 236"/>
                <a:gd name="T31" fmla="*/ 41 h 357"/>
                <a:gd name="T32" fmla="*/ 25 w 236"/>
                <a:gd name="T33" fmla="*/ 43 h 357"/>
                <a:gd name="T34" fmla="*/ 24 w 236"/>
                <a:gd name="T35" fmla="*/ 43 h 357"/>
                <a:gd name="T36" fmla="*/ 23 w 236"/>
                <a:gd name="T37" fmla="*/ 42 h 357"/>
                <a:gd name="T38" fmla="*/ 22 w 236"/>
                <a:gd name="T39" fmla="*/ 42 h 357"/>
                <a:gd name="T40" fmla="*/ 22 w 236"/>
                <a:gd name="T41" fmla="*/ 41 h 357"/>
                <a:gd name="T42" fmla="*/ 18 w 236"/>
                <a:gd name="T43" fmla="*/ 40 h 357"/>
                <a:gd name="T44" fmla="*/ 15 w 236"/>
                <a:gd name="T45" fmla="*/ 39 h 357"/>
                <a:gd name="T46" fmla="*/ 12 w 236"/>
                <a:gd name="T47" fmla="*/ 37 h 357"/>
                <a:gd name="T48" fmla="*/ 9 w 236"/>
                <a:gd name="T49" fmla="*/ 35 h 357"/>
                <a:gd name="T50" fmla="*/ 4 w 236"/>
                <a:gd name="T51" fmla="*/ 28 h 357"/>
                <a:gd name="T52" fmla="*/ 0 w 236"/>
                <a:gd name="T53" fmla="*/ 22 h 357"/>
                <a:gd name="T54" fmla="*/ 2 w 236"/>
                <a:gd name="T55" fmla="*/ 11 h 357"/>
                <a:gd name="T56" fmla="*/ 6 w 236"/>
                <a:gd name="T57" fmla="*/ 6 h 357"/>
                <a:gd name="T58" fmla="*/ 10 w 236"/>
                <a:gd name="T59" fmla="*/ 2 h 357"/>
                <a:gd name="T60" fmla="*/ 13 w 236"/>
                <a:gd name="T61" fmla="*/ 0 h 357"/>
                <a:gd name="T62" fmla="*/ 16 w 236"/>
                <a:gd name="T63" fmla="*/ 0 h 357"/>
                <a:gd name="T64" fmla="*/ 19 w 236"/>
                <a:gd name="T65" fmla="*/ 0 h 357"/>
                <a:gd name="T66" fmla="*/ 22 w 236"/>
                <a:gd name="T67" fmla="*/ 1 h 357"/>
                <a:gd name="T68" fmla="*/ 25 w 236"/>
                <a:gd name="T69" fmla="*/ 3 h 357"/>
                <a:gd name="T70" fmla="*/ 27 w 236"/>
                <a:gd name="T71" fmla="*/ 5 h 357"/>
                <a:gd name="T72" fmla="*/ 28 w 236"/>
                <a:gd name="T73" fmla="*/ 8 h 357"/>
                <a:gd name="T74" fmla="*/ 29 w 236"/>
                <a:gd name="T75" fmla="*/ 10 h 357"/>
                <a:gd name="T76" fmla="*/ 29 w 236"/>
                <a:gd name="T77" fmla="*/ 10 h 357"/>
                <a:gd name="T78" fmla="*/ 29 w 236"/>
                <a:gd name="T79" fmla="*/ 11 h 357"/>
                <a:gd name="T80" fmla="*/ 29 w 236"/>
                <a:gd name="T81" fmla="*/ 12 h 3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6"/>
                <a:gd name="T124" fmla="*/ 0 h 357"/>
                <a:gd name="T125" fmla="*/ 236 w 236"/>
                <a:gd name="T126" fmla="*/ 357 h 3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6" h="357">
                  <a:moveTo>
                    <a:pt x="234" y="100"/>
                  </a:moveTo>
                  <a:lnTo>
                    <a:pt x="223" y="92"/>
                  </a:lnTo>
                  <a:lnTo>
                    <a:pt x="208" y="83"/>
                  </a:lnTo>
                  <a:lnTo>
                    <a:pt x="194" y="71"/>
                  </a:lnTo>
                  <a:lnTo>
                    <a:pt x="177" y="60"/>
                  </a:lnTo>
                  <a:lnTo>
                    <a:pt x="161" y="48"/>
                  </a:lnTo>
                  <a:lnTo>
                    <a:pt x="146" y="41"/>
                  </a:lnTo>
                  <a:lnTo>
                    <a:pt x="131" y="33"/>
                  </a:lnTo>
                  <a:lnTo>
                    <a:pt x="117" y="31"/>
                  </a:lnTo>
                  <a:lnTo>
                    <a:pt x="110" y="41"/>
                  </a:lnTo>
                  <a:lnTo>
                    <a:pt x="104" y="52"/>
                  </a:lnTo>
                  <a:lnTo>
                    <a:pt x="96" y="64"/>
                  </a:lnTo>
                  <a:lnTo>
                    <a:pt x="90" y="75"/>
                  </a:lnTo>
                  <a:lnTo>
                    <a:pt x="85" y="85"/>
                  </a:lnTo>
                  <a:lnTo>
                    <a:pt x="79" y="96"/>
                  </a:lnTo>
                  <a:lnTo>
                    <a:pt x="73" y="104"/>
                  </a:lnTo>
                  <a:lnTo>
                    <a:pt x="67" y="112"/>
                  </a:lnTo>
                  <a:lnTo>
                    <a:pt x="67" y="160"/>
                  </a:lnTo>
                  <a:lnTo>
                    <a:pt x="77" y="171"/>
                  </a:lnTo>
                  <a:lnTo>
                    <a:pt x="87" y="186"/>
                  </a:lnTo>
                  <a:lnTo>
                    <a:pt x="98" y="204"/>
                  </a:lnTo>
                  <a:lnTo>
                    <a:pt x="112" y="225"/>
                  </a:lnTo>
                  <a:lnTo>
                    <a:pt x="123" y="246"/>
                  </a:lnTo>
                  <a:lnTo>
                    <a:pt x="133" y="267"/>
                  </a:lnTo>
                  <a:lnTo>
                    <a:pt x="138" y="286"/>
                  </a:lnTo>
                  <a:lnTo>
                    <a:pt x="140" y="302"/>
                  </a:lnTo>
                  <a:lnTo>
                    <a:pt x="148" y="304"/>
                  </a:lnTo>
                  <a:lnTo>
                    <a:pt x="158" y="309"/>
                  </a:lnTo>
                  <a:lnTo>
                    <a:pt x="165" y="315"/>
                  </a:lnTo>
                  <a:lnTo>
                    <a:pt x="175" y="325"/>
                  </a:lnTo>
                  <a:lnTo>
                    <a:pt x="183" y="334"/>
                  </a:lnTo>
                  <a:lnTo>
                    <a:pt x="190" y="342"/>
                  </a:lnTo>
                  <a:lnTo>
                    <a:pt x="196" y="352"/>
                  </a:lnTo>
                  <a:lnTo>
                    <a:pt x="202" y="357"/>
                  </a:lnTo>
                  <a:lnTo>
                    <a:pt x="198" y="357"/>
                  </a:lnTo>
                  <a:lnTo>
                    <a:pt x="194" y="357"/>
                  </a:lnTo>
                  <a:lnTo>
                    <a:pt x="190" y="355"/>
                  </a:lnTo>
                  <a:lnTo>
                    <a:pt x="188" y="353"/>
                  </a:lnTo>
                  <a:lnTo>
                    <a:pt x="184" y="352"/>
                  </a:lnTo>
                  <a:lnTo>
                    <a:pt x="183" y="348"/>
                  </a:lnTo>
                  <a:lnTo>
                    <a:pt x="181" y="346"/>
                  </a:lnTo>
                  <a:lnTo>
                    <a:pt x="177" y="342"/>
                  </a:lnTo>
                  <a:lnTo>
                    <a:pt x="163" y="342"/>
                  </a:lnTo>
                  <a:lnTo>
                    <a:pt x="150" y="338"/>
                  </a:lnTo>
                  <a:lnTo>
                    <a:pt x="137" y="332"/>
                  </a:lnTo>
                  <a:lnTo>
                    <a:pt x="123" y="327"/>
                  </a:lnTo>
                  <a:lnTo>
                    <a:pt x="112" y="319"/>
                  </a:lnTo>
                  <a:lnTo>
                    <a:pt x="100" y="309"/>
                  </a:lnTo>
                  <a:lnTo>
                    <a:pt x="89" y="298"/>
                  </a:lnTo>
                  <a:lnTo>
                    <a:pt x="77" y="286"/>
                  </a:lnTo>
                  <a:lnTo>
                    <a:pt x="58" y="261"/>
                  </a:lnTo>
                  <a:lnTo>
                    <a:pt x="39" y="234"/>
                  </a:lnTo>
                  <a:lnTo>
                    <a:pt x="19" y="208"/>
                  </a:lnTo>
                  <a:lnTo>
                    <a:pt x="0" y="183"/>
                  </a:lnTo>
                  <a:lnTo>
                    <a:pt x="0" y="119"/>
                  </a:lnTo>
                  <a:lnTo>
                    <a:pt x="19" y="94"/>
                  </a:lnTo>
                  <a:lnTo>
                    <a:pt x="37" y="71"/>
                  </a:lnTo>
                  <a:lnTo>
                    <a:pt x="54" y="48"/>
                  </a:lnTo>
                  <a:lnTo>
                    <a:pt x="73" y="27"/>
                  </a:lnTo>
                  <a:lnTo>
                    <a:pt x="83" y="19"/>
                  </a:lnTo>
                  <a:lnTo>
                    <a:pt x="92" y="12"/>
                  </a:lnTo>
                  <a:lnTo>
                    <a:pt x="104" y="6"/>
                  </a:lnTo>
                  <a:lnTo>
                    <a:pt x="115" y="2"/>
                  </a:lnTo>
                  <a:lnTo>
                    <a:pt x="129" y="0"/>
                  </a:lnTo>
                  <a:lnTo>
                    <a:pt x="142" y="0"/>
                  </a:lnTo>
                  <a:lnTo>
                    <a:pt x="156" y="4"/>
                  </a:lnTo>
                  <a:lnTo>
                    <a:pt x="171" y="8"/>
                  </a:lnTo>
                  <a:lnTo>
                    <a:pt x="183" y="12"/>
                  </a:lnTo>
                  <a:lnTo>
                    <a:pt x="192" y="18"/>
                  </a:lnTo>
                  <a:lnTo>
                    <a:pt x="202" y="25"/>
                  </a:lnTo>
                  <a:lnTo>
                    <a:pt x="211" y="33"/>
                  </a:lnTo>
                  <a:lnTo>
                    <a:pt x="219" y="44"/>
                  </a:lnTo>
                  <a:lnTo>
                    <a:pt x="227" y="54"/>
                  </a:lnTo>
                  <a:lnTo>
                    <a:pt x="232" y="66"/>
                  </a:lnTo>
                  <a:lnTo>
                    <a:pt x="236" y="77"/>
                  </a:lnTo>
                  <a:lnTo>
                    <a:pt x="236" y="81"/>
                  </a:lnTo>
                  <a:lnTo>
                    <a:pt x="236" y="83"/>
                  </a:lnTo>
                  <a:lnTo>
                    <a:pt x="236" y="87"/>
                  </a:lnTo>
                  <a:lnTo>
                    <a:pt x="236" y="90"/>
                  </a:lnTo>
                  <a:lnTo>
                    <a:pt x="236" y="92"/>
                  </a:lnTo>
                  <a:lnTo>
                    <a:pt x="236" y="96"/>
                  </a:lnTo>
                  <a:lnTo>
                    <a:pt x="236" y="98"/>
                  </a:lnTo>
                  <a:lnTo>
                    <a:pt x="234" y="100"/>
                  </a:lnTo>
                </a:path>
              </a:pathLst>
            </a:custGeom>
            <a:solidFill>
              <a:srgbClr val="969696"/>
            </a:solidFill>
            <a:ln w="9525" cap="rnd">
              <a:solidFill>
                <a:srgbClr val="969696"/>
              </a:solidFill>
              <a:round/>
              <a:headEnd/>
              <a:tailEnd/>
            </a:ln>
          </p:spPr>
          <p:txBody>
            <a:bodyPr/>
            <a:lstStyle/>
            <a:p>
              <a:endParaRPr lang="en-US"/>
            </a:p>
          </p:txBody>
        </p:sp>
        <p:sp>
          <p:nvSpPr>
            <p:cNvPr id="44124" name="Freeform 49"/>
            <p:cNvSpPr>
              <a:spLocks/>
            </p:cNvSpPr>
            <p:nvPr/>
          </p:nvSpPr>
          <p:spPr bwMode="auto">
            <a:xfrm flipH="1">
              <a:off x="4320" y="2310"/>
              <a:ext cx="575" cy="718"/>
            </a:xfrm>
            <a:custGeom>
              <a:avLst/>
              <a:gdLst>
                <a:gd name="T0" fmla="*/ 126 w 1165"/>
                <a:gd name="T1" fmla="*/ 44 h 1455"/>
                <a:gd name="T2" fmla="*/ 127 w 1165"/>
                <a:gd name="T3" fmla="*/ 46 h 1455"/>
                <a:gd name="T4" fmla="*/ 128 w 1165"/>
                <a:gd name="T5" fmla="*/ 53 h 1455"/>
                <a:gd name="T6" fmla="*/ 133 w 1165"/>
                <a:gd name="T7" fmla="*/ 70 h 1455"/>
                <a:gd name="T8" fmla="*/ 135 w 1165"/>
                <a:gd name="T9" fmla="*/ 82 h 1455"/>
                <a:gd name="T10" fmla="*/ 133 w 1165"/>
                <a:gd name="T11" fmla="*/ 97 h 1455"/>
                <a:gd name="T12" fmla="*/ 137 w 1165"/>
                <a:gd name="T13" fmla="*/ 107 h 1455"/>
                <a:gd name="T14" fmla="*/ 140 w 1165"/>
                <a:gd name="T15" fmla="*/ 115 h 1455"/>
                <a:gd name="T16" fmla="*/ 138 w 1165"/>
                <a:gd name="T17" fmla="*/ 118 h 1455"/>
                <a:gd name="T18" fmla="*/ 135 w 1165"/>
                <a:gd name="T19" fmla="*/ 120 h 1455"/>
                <a:gd name="T20" fmla="*/ 129 w 1165"/>
                <a:gd name="T21" fmla="*/ 120 h 1455"/>
                <a:gd name="T22" fmla="*/ 127 w 1165"/>
                <a:gd name="T23" fmla="*/ 122 h 1455"/>
                <a:gd name="T24" fmla="*/ 129 w 1165"/>
                <a:gd name="T25" fmla="*/ 131 h 1455"/>
                <a:gd name="T26" fmla="*/ 126 w 1165"/>
                <a:gd name="T27" fmla="*/ 131 h 1455"/>
                <a:gd name="T28" fmla="*/ 122 w 1165"/>
                <a:gd name="T29" fmla="*/ 132 h 1455"/>
                <a:gd name="T30" fmla="*/ 122 w 1165"/>
                <a:gd name="T31" fmla="*/ 137 h 1455"/>
                <a:gd name="T32" fmla="*/ 126 w 1165"/>
                <a:gd name="T33" fmla="*/ 141 h 1455"/>
                <a:gd name="T34" fmla="*/ 125 w 1165"/>
                <a:gd name="T35" fmla="*/ 144 h 1455"/>
                <a:gd name="T36" fmla="*/ 121 w 1165"/>
                <a:gd name="T37" fmla="*/ 147 h 1455"/>
                <a:gd name="T38" fmla="*/ 122 w 1165"/>
                <a:gd name="T39" fmla="*/ 158 h 1455"/>
                <a:gd name="T40" fmla="*/ 116 w 1165"/>
                <a:gd name="T41" fmla="*/ 163 h 1455"/>
                <a:gd name="T42" fmla="*/ 108 w 1165"/>
                <a:gd name="T43" fmla="*/ 165 h 1455"/>
                <a:gd name="T44" fmla="*/ 94 w 1165"/>
                <a:gd name="T45" fmla="*/ 164 h 1455"/>
                <a:gd name="T46" fmla="*/ 82 w 1165"/>
                <a:gd name="T47" fmla="*/ 166 h 1455"/>
                <a:gd name="T48" fmla="*/ 77 w 1165"/>
                <a:gd name="T49" fmla="*/ 170 h 1455"/>
                <a:gd name="T50" fmla="*/ 72 w 1165"/>
                <a:gd name="T51" fmla="*/ 175 h 1455"/>
                <a:gd name="T52" fmla="*/ 66 w 1165"/>
                <a:gd name="T53" fmla="*/ 169 h 1455"/>
                <a:gd name="T54" fmla="*/ 55 w 1165"/>
                <a:gd name="T55" fmla="*/ 156 h 1455"/>
                <a:gd name="T56" fmla="*/ 44 w 1165"/>
                <a:gd name="T57" fmla="*/ 148 h 1455"/>
                <a:gd name="T58" fmla="*/ 25 w 1165"/>
                <a:gd name="T59" fmla="*/ 130 h 1455"/>
                <a:gd name="T60" fmla="*/ 14 w 1165"/>
                <a:gd name="T61" fmla="*/ 122 h 1455"/>
                <a:gd name="T62" fmla="*/ 7 w 1165"/>
                <a:gd name="T63" fmla="*/ 120 h 1455"/>
                <a:gd name="T64" fmla="*/ 1 w 1165"/>
                <a:gd name="T65" fmla="*/ 120 h 1455"/>
                <a:gd name="T66" fmla="*/ 0 w 1165"/>
                <a:gd name="T67" fmla="*/ 119 h 1455"/>
                <a:gd name="T68" fmla="*/ 1 w 1165"/>
                <a:gd name="T69" fmla="*/ 117 h 1455"/>
                <a:gd name="T70" fmla="*/ 6 w 1165"/>
                <a:gd name="T71" fmla="*/ 108 h 1455"/>
                <a:gd name="T72" fmla="*/ 8 w 1165"/>
                <a:gd name="T73" fmla="*/ 94 h 1455"/>
                <a:gd name="T74" fmla="*/ 8 w 1165"/>
                <a:gd name="T75" fmla="*/ 65 h 1455"/>
                <a:gd name="T76" fmla="*/ 9 w 1165"/>
                <a:gd name="T77" fmla="*/ 38 h 1455"/>
                <a:gd name="T78" fmla="*/ 12 w 1165"/>
                <a:gd name="T79" fmla="*/ 28 h 1455"/>
                <a:gd name="T80" fmla="*/ 22 w 1165"/>
                <a:gd name="T81" fmla="*/ 13 h 1455"/>
                <a:gd name="T82" fmla="*/ 31 w 1165"/>
                <a:gd name="T83" fmla="*/ 6 h 1455"/>
                <a:gd name="T84" fmla="*/ 34 w 1165"/>
                <a:gd name="T85" fmla="*/ 5 h 1455"/>
                <a:gd name="T86" fmla="*/ 40 w 1165"/>
                <a:gd name="T87" fmla="*/ 3 h 1455"/>
                <a:gd name="T88" fmla="*/ 59 w 1165"/>
                <a:gd name="T89" fmla="*/ 0 h 1455"/>
                <a:gd name="T90" fmla="*/ 70 w 1165"/>
                <a:gd name="T91" fmla="*/ 0 h 1455"/>
                <a:gd name="T92" fmla="*/ 79 w 1165"/>
                <a:gd name="T93" fmla="*/ 3 h 1455"/>
                <a:gd name="T94" fmla="*/ 90 w 1165"/>
                <a:gd name="T95" fmla="*/ 7 h 1455"/>
                <a:gd name="T96" fmla="*/ 100 w 1165"/>
                <a:gd name="T97" fmla="*/ 11 h 1455"/>
                <a:gd name="T98" fmla="*/ 115 w 1165"/>
                <a:gd name="T99" fmla="*/ 25 h 1455"/>
                <a:gd name="T100" fmla="*/ 121 w 1165"/>
                <a:gd name="T101" fmla="*/ 34 h 1455"/>
                <a:gd name="T102" fmla="*/ 123 w 1165"/>
                <a:gd name="T103" fmla="*/ 39 h 1455"/>
                <a:gd name="T104" fmla="*/ 125 w 1165"/>
                <a:gd name="T105" fmla="*/ 41 h 14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5"/>
                <a:gd name="T160" fmla="*/ 0 h 1455"/>
                <a:gd name="T161" fmla="*/ 1165 w 1165"/>
                <a:gd name="T162" fmla="*/ 1455 h 14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5" h="1455">
                  <a:moveTo>
                    <a:pt x="1036" y="357"/>
                  </a:moveTo>
                  <a:lnTo>
                    <a:pt x="1038" y="357"/>
                  </a:lnTo>
                  <a:lnTo>
                    <a:pt x="1042" y="361"/>
                  </a:lnTo>
                  <a:lnTo>
                    <a:pt x="1046" y="365"/>
                  </a:lnTo>
                  <a:lnTo>
                    <a:pt x="1050" y="369"/>
                  </a:lnTo>
                  <a:lnTo>
                    <a:pt x="1051" y="375"/>
                  </a:lnTo>
                  <a:lnTo>
                    <a:pt x="1055" y="378"/>
                  </a:lnTo>
                  <a:lnTo>
                    <a:pt x="1059" y="380"/>
                  </a:lnTo>
                  <a:lnTo>
                    <a:pt x="1061" y="380"/>
                  </a:lnTo>
                  <a:lnTo>
                    <a:pt x="1061" y="399"/>
                  </a:lnTo>
                  <a:lnTo>
                    <a:pt x="1063" y="419"/>
                  </a:lnTo>
                  <a:lnTo>
                    <a:pt x="1067" y="438"/>
                  </a:lnTo>
                  <a:lnTo>
                    <a:pt x="1071" y="457"/>
                  </a:lnTo>
                  <a:lnTo>
                    <a:pt x="1082" y="499"/>
                  </a:lnTo>
                  <a:lnTo>
                    <a:pt x="1094" y="540"/>
                  </a:lnTo>
                  <a:lnTo>
                    <a:pt x="1107" y="582"/>
                  </a:lnTo>
                  <a:lnTo>
                    <a:pt x="1117" y="624"/>
                  </a:lnTo>
                  <a:lnTo>
                    <a:pt x="1122" y="643"/>
                  </a:lnTo>
                  <a:lnTo>
                    <a:pt x="1124" y="662"/>
                  </a:lnTo>
                  <a:lnTo>
                    <a:pt x="1126" y="682"/>
                  </a:lnTo>
                  <a:lnTo>
                    <a:pt x="1128" y="699"/>
                  </a:lnTo>
                  <a:lnTo>
                    <a:pt x="1098" y="739"/>
                  </a:lnTo>
                  <a:lnTo>
                    <a:pt x="1098" y="787"/>
                  </a:lnTo>
                  <a:lnTo>
                    <a:pt x="1105" y="810"/>
                  </a:lnTo>
                  <a:lnTo>
                    <a:pt x="1113" y="831"/>
                  </a:lnTo>
                  <a:lnTo>
                    <a:pt x="1122" y="851"/>
                  </a:lnTo>
                  <a:lnTo>
                    <a:pt x="1132" y="872"/>
                  </a:lnTo>
                  <a:lnTo>
                    <a:pt x="1142" y="891"/>
                  </a:lnTo>
                  <a:lnTo>
                    <a:pt x="1151" y="912"/>
                  </a:lnTo>
                  <a:lnTo>
                    <a:pt x="1159" y="931"/>
                  </a:lnTo>
                  <a:lnTo>
                    <a:pt x="1165" y="952"/>
                  </a:lnTo>
                  <a:lnTo>
                    <a:pt x="1165" y="958"/>
                  </a:lnTo>
                  <a:lnTo>
                    <a:pt x="1163" y="964"/>
                  </a:lnTo>
                  <a:lnTo>
                    <a:pt x="1159" y="972"/>
                  </a:lnTo>
                  <a:lnTo>
                    <a:pt x="1155" y="979"/>
                  </a:lnTo>
                  <a:lnTo>
                    <a:pt x="1149" y="987"/>
                  </a:lnTo>
                  <a:lnTo>
                    <a:pt x="1144" y="993"/>
                  </a:lnTo>
                  <a:lnTo>
                    <a:pt x="1138" y="998"/>
                  </a:lnTo>
                  <a:lnTo>
                    <a:pt x="1132" y="1002"/>
                  </a:lnTo>
                  <a:lnTo>
                    <a:pt x="1122" y="1002"/>
                  </a:lnTo>
                  <a:lnTo>
                    <a:pt x="1113" y="1000"/>
                  </a:lnTo>
                  <a:lnTo>
                    <a:pt x="1101" y="1000"/>
                  </a:lnTo>
                  <a:lnTo>
                    <a:pt x="1088" y="1000"/>
                  </a:lnTo>
                  <a:lnTo>
                    <a:pt x="1076" y="1002"/>
                  </a:lnTo>
                  <a:lnTo>
                    <a:pt x="1067" y="1006"/>
                  </a:lnTo>
                  <a:lnTo>
                    <a:pt x="1063" y="1008"/>
                  </a:lnTo>
                  <a:lnTo>
                    <a:pt x="1059" y="1010"/>
                  </a:lnTo>
                  <a:lnTo>
                    <a:pt x="1057" y="1014"/>
                  </a:lnTo>
                  <a:lnTo>
                    <a:pt x="1055" y="1018"/>
                  </a:lnTo>
                  <a:lnTo>
                    <a:pt x="1055" y="1035"/>
                  </a:lnTo>
                  <a:lnTo>
                    <a:pt x="1073" y="1058"/>
                  </a:lnTo>
                  <a:lnTo>
                    <a:pt x="1073" y="1091"/>
                  </a:lnTo>
                  <a:lnTo>
                    <a:pt x="1069" y="1091"/>
                  </a:lnTo>
                  <a:lnTo>
                    <a:pt x="1061" y="1091"/>
                  </a:lnTo>
                  <a:lnTo>
                    <a:pt x="1055" y="1092"/>
                  </a:lnTo>
                  <a:lnTo>
                    <a:pt x="1048" y="1094"/>
                  </a:lnTo>
                  <a:lnTo>
                    <a:pt x="1040" y="1094"/>
                  </a:lnTo>
                  <a:lnTo>
                    <a:pt x="1032" y="1096"/>
                  </a:lnTo>
                  <a:lnTo>
                    <a:pt x="1025" y="1096"/>
                  </a:lnTo>
                  <a:lnTo>
                    <a:pt x="1019" y="1098"/>
                  </a:lnTo>
                  <a:lnTo>
                    <a:pt x="1000" y="1121"/>
                  </a:lnTo>
                  <a:lnTo>
                    <a:pt x="1005" y="1127"/>
                  </a:lnTo>
                  <a:lnTo>
                    <a:pt x="1011" y="1133"/>
                  </a:lnTo>
                  <a:lnTo>
                    <a:pt x="1017" y="1140"/>
                  </a:lnTo>
                  <a:lnTo>
                    <a:pt x="1025" y="1146"/>
                  </a:lnTo>
                  <a:lnTo>
                    <a:pt x="1032" y="1154"/>
                  </a:lnTo>
                  <a:lnTo>
                    <a:pt x="1040" y="1162"/>
                  </a:lnTo>
                  <a:lnTo>
                    <a:pt x="1048" y="1169"/>
                  </a:lnTo>
                  <a:lnTo>
                    <a:pt x="1055" y="1177"/>
                  </a:lnTo>
                  <a:lnTo>
                    <a:pt x="1050" y="1183"/>
                  </a:lnTo>
                  <a:lnTo>
                    <a:pt x="1044" y="1188"/>
                  </a:lnTo>
                  <a:lnTo>
                    <a:pt x="1038" y="1194"/>
                  </a:lnTo>
                  <a:lnTo>
                    <a:pt x="1030" y="1202"/>
                  </a:lnTo>
                  <a:lnTo>
                    <a:pt x="1023" y="1208"/>
                  </a:lnTo>
                  <a:lnTo>
                    <a:pt x="1017" y="1213"/>
                  </a:lnTo>
                  <a:lnTo>
                    <a:pt x="1011" y="1219"/>
                  </a:lnTo>
                  <a:lnTo>
                    <a:pt x="1005" y="1225"/>
                  </a:lnTo>
                  <a:lnTo>
                    <a:pt x="1030" y="1258"/>
                  </a:lnTo>
                  <a:lnTo>
                    <a:pt x="1030" y="1306"/>
                  </a:lnTo>
                  <a:lnTo>
                    <a:pt x="1019" y="1317"/>
                  </a:lnTo>
                  <a:lnTo>
                    <a:pt x="1007" y="1329"/>
                  </a:lnTo>
                  <a:lnTo>
                    <a:pt x="996" y="1338"/>
                  </a:lnTo>
                  <a:lnTo>
                    <a:pt x="982" y="1348"/>
                  </a:lnTo>
                  <a:lnTo>
                    <a:pt x="969" y="1354"/>
                  </a:lnTo>
                  <a:lnTo>
                    <a:pt x="955" y="1359"/>
                  </a:lnTo>
                  <a:lnTo>
                    <a:pt x="942" y="1363"/>
                  </a:lnTo>
                  <a:lnTo>
                    <a:pt x="929" y="1367"/>
                  </a:lnTo>
                  <a:lnTo>
                    <a:pt x="900" y="1369"/>
                  </a:lnTo>
                  <a:lnTo>
                    <a:pt x="871" y="1371"/>
                  </a:lnTo>
                  <a:lnTo>
                    <a:pt x="840" y="1369"/>
                  </a:lnTo>
                  <a:lnTo>
                    <a:pt x="812" y="1369"/>
                  </a:lnTo>
                  <a:lnTo>
                    <a:pt x="781" y="1367"/>
                  </a:lnTo>
                  <a:lnTo>
                    <a:pt x="752" y="1367"/>
                  </a:lnTo>
                  <a:lnTo>
                    <a:pt x="723" y="1371"/>
                  </a:lnTo>
                  <a:lnTo>
                    <a:pt x="698" y="1377"/>
                  </a:lnTo>
                  <a:lnTo>
                    <a:pt x="685" y="1380"/>
                  </a:lnTo>
                  <a:lnTo>
                    <a:pt x="671" y="1386"/>
                  </a:lnTo>
                  <a:lnTo>
                    <a:pt x="660" y="1394"/>
                  </a:lnTo>
                  <a:lnTo>
                    <a:pt x="648" y="1403"/>
                  </a:lnTo>
                  <a:lnTo>
                    <a:pt x="639" y="1413"/>
                  </a:lnTo>
                  <a:lnTo>
                    <a:pt x="627" y="1425"/>
                  </a:lnTo>
                  <a:lnTo>
                    <a:pt x="618" y="1440"/>
                  </a:lnTo>
                  <a:lnTo>
                    <a:pt x="610" y="1455"/>
                  </a:lnTo>
                  <a:lnTo>
                    <a:pt x="600" y="1453"/>
                  </a:lnTo>
                  <a:lnTo>
                    <a:pt x="591" y="1450"/>
                  </a:lnTo>
                  <a:lnTo>
                    <a:pt x="581" y="1442"/>
                  </a:lnTo>
                  <a:lnTo>
                    <a:pt x="570" y="1432"/>
                  </a:lnTo>
                  <a:lnTo>
                    <a:pt x="547" y="1409"/>
                  </a:lnTo>
                  <a:lnTo>
                    <a:pt x="524" y="1380"/>
                  </a:lnTo>
                  <a:lnTo>
                    <a:pt x="501" y="1352"/>
                  </a:lnTo>
                  <a:lnTo>
                    <a:pt x="478" y="1325"/>
                  </a:lnTo>
                  <a:lnTo>
                    <a:pt x="456" y="1304"/>
                  </a:lnTo>
                  <a:lnTo>
                    <a:pt x="439" y="1288"/>
                  </a:lnTo>
                  <a:lnTo>
                    <a:pt x="414" y="1273"/>
                  </a:lnTo>
                  <a:lnTo>
                    <a:pt x="389" y="1254"/>
                  </a:lnTo>
                  <a:lnTo>
                    <a:pt x="364" y="1233"/>
                  </a:lnTo>
                  <a:lnTo>
                    <a:pt x="339" y="1210"/>
                  </a:lnTo>
                  <a:lnTo>
                    <a:pt x="288" y="1158"/>
                  </a:lnTo>
                  <a:lnTo>
                    <a:pt x="234" y="1106"/>
                  </a:lnTo>
                  <a:lnTo>
                    <a:pt x="207" y="1083"/>
                  </a:lnTo>
                  <a:lnTo>
                    <a:pt x="180" y="1060"/>
                  </a:lnTo>
                  <a:lnTo>
                    <a:pt x="153" y="1041"/>
                  </a:lnTo>
                  <a:lnTo>
                    <a:pt x="126" y="1023"/>
                  </a:lnTo>
                  <a:lnTo>
                    <a:pt x="113" y="1016"/>
                  </a:lnTo>
                  <a:lnTo>
                    <a:pt x="99" y="1010"/>
                  </a:lnTo>
                  <a:lnTo>
                    <a:pt x="86" y="1006"/>
                  </a:lnTo>
                  <a:lnTo>
                    <a:pt x="71" y="1002"/>
                  </a:lnTo>
                  <a:lnTo>
                    <a:pt x="57" y="1000"/>
                  </a:lnTo>
                  <a:lnTo>
                    <a:pt x="44" y="1000"/>
                  </a:lnTo>
                  <a:lnTo>
                    <a:pt x="30" y="1000"/>
                  </a:lnTo>
                  <a:lnTo>
                    <a:pt x="17" y="1002"/>
                  </a:lnTo>
                  <a:lnTo>
                    <a:pt x="15" y="1002"/>
                  </a:lnTo>
                  <a:lnTo>
                    <a:pt x="13" y="1000"/>
                  </a:lnTo>
                  <a:lnTo>
                    <a:pt x="9" y="1000"/>
                  </a:lnTo>
                  <a:lnTo>
                    <a:pt x="7" y="998"/>
                  </a:lnTo>
                  <a:lnTo>
                    <a:pt x="5" y="996"/>
                  </a:lnTo>
                  <a:lnTo>
                    <a:pt x="3" y="995"/>
                  </a:lnTo>
                  <a:lnTo>
                    <a:pt x="1" y="995"/>
                  </a:lnTo>
                  <a:lnTo>
                    <a:pt x="0" y="995"/>
                  </a:lnTo>
                  <a:lnTo>
                    <a:pt x="11" y="977"/>
                  </a:lnTo>
                  <a:lnTo>
                    <a:pt x="23" y="958"/>
                  </a:lnTo>
                  <a:lnTo>
                    <a:pt x="32" y="939"/>
                  </a:lnTo>
                  <a:lnTo>
                    <a:pt x="40" y="920"/>
                  </a:lnTo>
                  <a:lnTo>
                    <a:pt x="48" y="899"/>
                  </a:lnTo>
                  <a:lnTo>
                    <a:pt x="53" y="877"/>
                  </a:lnTo>
                  <a:lnTo>
                    <a:pt x="57" y="854"/>
                  </a:lnTo>
                  <a:lnTo>
                    <a:pt x="61" y="833"/>
                  </a:lnTo>
                  <a:lnTo>
                    <a:pt x="67" y="785"/>
                  </a:lnTo>
                  <a:lnTo>
                    <a:pt x="71" y="737"/>
                  </a:lnTo>
                  <a:lnTo>
                    <a:pt x="71" y="689"/>
                  </a:lnTo>
                  <a:lnTo>
                    <a:pt x="69" y="639"/>
                  </a:lnTo>
                  <a:lnTo>
                    <a:pt x="65" y="538"/>
                  </a:lnTo>
                  <a:lnTo>
                    <a:pt x="65" y="438"/>
                  </a:lnTo>
                  <a:lnTo>
                    <a:pt x="67" y="390"/>
                  </a:lnTo>
                  <a:lnTo>
                    <a:pt x="71" y="342"/>
                  </a:lnTo>
                  <a:lnTo>
                    <a:pt x="74" y="319"/>
                  </a:lnTo>
                  <a:lnTo>
                    <a:pt x="78" y="298"/>
                  </a:lnTo>
                  <a:lnTo>
                    <a:pt x="84" y="275"/>
                  </a:lnTo>
                  <a:lnTo>
                    <a:pt x="90" y="254"/>
                  </a:lnTo>
                  <a:lnTo>
                    <a:pt x="99" y="229"/>
                  </a:lnTo>
                  <a:lnTo>
                    <a:pt x="115" y="200"/>
                  </a:lnTo>
                  <a:lnTo>
                    <a:pt x="136" y="169"/>
                  </a:lnTo>
                  <a:lnTo>
                    <a:pt x="157" y="138"/>
                  </a:lnTo>
                  <a:lnTo>
                    <a:pt x="182" y="112"/>
                  </a:lnTo>
                  <a:lnTo>
                    <a:pt x="205" y="87"/>
                  </a:lnTo>
                  <a:lnTo>
                    <a:pt x="228" y="67"/>
                  </a:lnTo>
                  <a:lnTo>
                    <a:pt x="249" y="54"/>
                  </a:lnTo>
                  <a:lnTo>
                    <a:pt x="253" y="54"/>
                  </a:lnTo>
                  <a:lnTo>
                    <a:pt x="261" y="52"/>
                  </a:lnTo>
                  <a:lnTo>
                    <a:pt x="266" y="50"/>
                  </a:lnTo>
                  <a:lnTo>
                    <a:pt x="274" y="46"/>
                  </a:lnTo>
                  <a:lnTo>
                    <a:pt x="280" y="44"/>
                  </a:lnTo>
                  <a:lnTo>
                    <a:pt x="288" y="41"/>
                  </a:lnTo>
                  <a:lnTo>
                    <a:pt x="293" y="41"/>
                  </a:lnTo>
                  <a:lnTo>
                    <a:pt x="297" y="39"/>
                  </a:lnTo>
                  <a:lnTo>
                    <a:pt x="337" y="29"/>
                  </a:lnTo>
                  <a:lnTo>
                    <a:pt x="382" y="19"/>
                  </a:lnTo>
                  <a:lnTo>
                    <a:pt x="426" y="10"/>
                  </a:lnTo>
                  <a:lnTo>
                    <a:pt x="472" y="4"/>
                  </a:lnTo>
                  <a:lnTo>
                    <a:pt x="493" y="2"/>
                  </a:lnTo>
                  <a:lnTo>
                    <a:pt x="516" y="0"/>
                  </a:lnTo>
                  <a:lnTo>
                    <a:pt x="539" y="0"/>
                  </a:lnTo>
                  <a:lnTo>
                    <a:pt x="560" y="2"/>
                  </a:lnTo>
                  <a:lnTo>
                    <a:pt x="581" y="4"/>
                  </a:lnTo>
                  <a:lnTo>
                    <a:pt x="600" y="10"/>
                  </a:lnTo>
                  <a:lnTo>
                    <a:pt x="621" y="16"/>
                  </a:lnTo>
                  <a:lnTo>
                    <a:pt x="641" y="23"/>
                  </a:lnTo>
                  <a:lnTo>
                    <a:pt x="660" y="31"/>
                  </a:lnTo>
                  <a:lnTo>
                    <a:pt x="681" y="39"/>
                  </a:lnTo>
                  <a:lnTo>
                    <a:pt x="702" y="44"/>
                  </a:lnTo>
                  <a:lnTo>
                    <a:pt x="725" y="50"/>
                  </a:lnTo>
                  <a:lnTo>
                    <a:pt x="748" y="58"/>
                  </a:lnTo>
                  <a:lnTo>
                    <a:pt x="769" y="64"/>
                  </a:lnTo>
                  <a:lnTo>
                    <a:pt x="790" y="71"/>
                  </a:lnTo>
                  <a:lnTo>
                    <a:pt x="810" y="79"/>
                  </a:lnTo>
                  <a:lnTo>
                    <a:pt x="835" y="92"/>
                  </a:lnTo>
                  <a:lnTo>
                    <a:pt x="865" y="117"/>
                  </a:lnTo>
                  <a:lnTo>
                    <a:pt x="900" y="148"/>
                  </a:lnTo>
                  <a:lnTo>
                    <a:pt x="936" y="185"/>
                  </a:lnTo>
                  <a:lnTo>
                    <a:pt x="954" y="204"/>
                  </a:lnTo>
                  <a:lnTo>
                    <a:pt x="969" y="223"/>
                  </a:lnTo>
                  <a:lnTo>
                    <a:pt x="984" y="242"/>
                  </a:lnTo>
                  <a:lnTo>
                    <a:pt x="998" y="259"/>
                  </a:lnTo>
                  <a:lnTo>
                    <a:pt x="1009" y="279"/>
                  </a:lnTo>
                  <a:lnTo>
                    <a:pt x="1017" y="296"/>
                  </a:lnTo>
                  <a:lnTo>
                    <a:pt x="1023" y="311"/>
                  </a:lnTo>
                  <a:lnTo>
                    <a:pt x="1025" y="325"/>
                  </a:lnTo>
                  <a:lnTo>
                    <a:pt x="1028" y="327"/>
                  </a:lnTo>
                  <a:lnTo>
                    <a:pt x="1032" y="328"/>
                  </a:lnTo>
                  <a:lnTo>
                    <a:pt x="1036" y="330"/>
                  </a:lnTo>
                  <a:lnTo>
                    <a:pt x="1040" y="336"/>
                  </a:lnTo>
                  <a:lnTo>
                    <a:pt x="1042" y="340"/>
                  </a:lnTo>
                  <a:lnTo>
                    <a:pt x="1042" y="346"/>
                  </a:lnTo>
                  <a:lnTo>
                    <a:pt x="1040" y="352"/>
                  </a:lnTo>
                  <a:lnTo>
                    <a:pt x="1036" y="357"/>
                  </a:lnTo>
                  <a:close/>
                </a:path>
              </a:pathLst>
            </a:custGeom>
            <a:solidFill>
              <a:srgbClr val="C0C0C0"/>
            </a:solidFill>
            <a:ln w="9525" cap="rnd">
              <a:solidFill>
                <a:srgbClr val="969696"/>
              </a:solidFill>
              <a:round/>
              <a:headEnd/>
              <a:tailEnd/>
            </a:ln>
          </p:spPr>
          <p:txBody>
            <a:bodyPr/>
            <a:lstStyle/>
            <a:p>
              <a:endParaRPr lang="en-US"/>
            </a:p>
          </p:txBody>
        </p:sp>
        <p:sp>
          <p:nvSpPr>
            <p:cNvPr id="44125" name="Freeform 50"/>
            <p:cNvSpPr>
              <a:spLocks/>
            </p:cNvSpPr>
            <p:nvPr/>
          </p:nvSpPr>
          <p:spPr bwMode="auto">
            <a:xfrm flipH="1">
              <a:off x="4565" y="2804"/>
              <a:ext cx="387" cy="415"/>
            </a:xfrm>
            <a:custGeom>
              <a:avLst/>
              <a:gdLst>
                <a:gd name="T0" fmla="*/ 14 w 787"/>
                <a:gd name="T1" fmla="*/ 0 h 841"/>
                <a:gd name="T2" fmla="*/ 14 w 787"/>
                <a:gd name="T3" fmla="*/ 0 h 841"/>
                <a:gd name="T4" fmla="*/ 15 w 787"/>
                <a:gd name="T5" fmla="*/ 0 h 841"/>
                <a:gd name="T6" fmla="*/ 17 w 787"/>
                <a:gd name="T7" fmla="*/ 0 h 841"/>
                <a:gd name="T8" fmla="*/ 20 w 787"/>
                <a:gd name="T9" fmla="*/ 0 h 841"/>
                <a:gd name="T10" fmla="*/ 23 w 787"/>
                <a:gd name="T11" fmla="*/ 1 h 841"/>
                <a:gd name="T12" fmla="*/ 27 w 787"/>
                <a:gd name="T13" fmla="*/ 2 h 841"/>
                <a:gd name="T14" fmla="*/ 30 w 787"/>
                <a:gd name="T15" fmla="*/ 3 h 841"/>
                <a:gd name="T16" fmla="*/ 33 w 787"/>
                <a:gd name="T17" fmla="*/ 6 h 841"/>
                <a:gd name="T18" fmla="*/ 38 w 787"/>
                <a:gd name="T19" fmla="*/ 10 h 841"/>
                <a:gd name="T20" fmla="*/ 45 w 787"/>
                <a:gd name="T21" fmla="*/ 17 h 841"/>
                <a:gd name="T22" fmla="*/ 51 w 787"/>
                <a:gd name="T23" fmla="*/ 22 h 841"/>
                <a:gd name="T24" fmla="*/ 59 w 787"/>
                <a:gd name="T25" fmla="*/ 28 h 841"/>
                <a:gd name="T26" fmla="*/ 65 w 787"/>
                <a:gd name="T27" fmla="*/ 35 h 841"/>
                <a:gd name="T28" fmla="*/ 73 w 787"/>
                <a:gd name="T29" fmla="*/ 42 h 841"/>
                <a:gd name="T30" fmla="*/ 79 w 787"/>
                <a:gd name="T31" fmla="*/ 48 h 841"/>
                <a:gd name="T32" fmla="*/ 83 w 787"/>
                <a:gd name="T33" fmla="*/ 52 h 841"/>
                <a:gd name="T34" fmla="*/ 86 w 787"/>
                <a:gd name="T35" fmla="*/ 57 h 841"/>
                <a:gd name="T36" fmla="*/ 90 w 787"/>
                <a:gd name="T37" fmla="*/ 62 h 841"/>
                <a:gd name="T38" fmla="*/ 93 w 787"/>
                <a:gd name="T39" fmla="*/ 70 h 841"/>
                <a:gd name="T40" fmla="*/ 91 w 787"/>
                <a:gd name="T41" fmla="*/ 75 h 841"/>
                <a:gd name="T42" fmla="*/ 89 w 787"/>
                <a:gd name="T43" fmla="*/ 85 h 841"/>
                <a:gd name="T44" fmla="*/ 87 w 787"/>
                <a:gd name="T45" fmla="*/ 95 h 841"/>
                <a:gd name="T46" fmla="*/ 86 w 787"/>
                <a:gd name="T47" fmla="*/ 101 h 841"/>
                <a:gd name="T48" fmla="*/ 85 w 787"/>
                <a:gd name="T49" fmla="*/ 99 h 841"/>
                <a:gd name="T50" fmla="*/ 83 w 787"/>
                <a:gd name="T51" fmla="*/ 95 h 841"/>
                <a:gd name="T52" fmla="*/ 80 w 787"/>
                <a:gd name="T53" fmla="*/ 91 h 841"/>
                <a:gd name="T54" fmla="*/ 79 w 787"/>
                <a:gd name="T55" fmla="*/ 89 h 841"/>
                <a:gd name="T56" fmla="*/ 77 w 787"/>
                <a:gd name="T57" fmla="*/ 88 h 841"/>
                <a:gd name="T58" fmla="*/ 74 w 787"/>
                <a:gd name="T59" fmla="*/ 86 h 841"/>
                <a:gd name="T60" fmla="*/ 69 w 787"/>
                <a:gd name="T61" fmla="*/ 82 h 841"/>
                <a:gd name="T62" fmla="*/ 62 w 787"/>
                <a:gd name="T63" fmla="*/ 74 h 841"/>
                <a:gd name="T64" fmla="*/ 57 w 787"/>
                <a:gd name="T65" fmla="*/ 69 h 841"/>
                <a:gd name="T66" fmla="*/ 55 w 787"/>
                <a:gd name="T67" fmla="*/ 67 h 841"/>
                <a:gd name="T68" fmla="*/ 51 w 787"/>
                <a:gd name="T69" fmla="*/ 65 h 841"/>
                <a:gd name="T70" fmla="*/ 48 w 787"/>
                <a:gd name="T71" fmla="*/ 62 h 841"/>
                <a:gd name="T72" fmla="*/ 44 w 787"/>
                <a:gd name="T73" fmla="*/ 57 h 841"/>
                <a:gd name="T74" fmla="*/ 40 w 787"/>
                <a:gd name="T75" fmla="*/ 50 h 841"/>
                <a:gd name="T76" fmla="*/ 37 w 787"/>
                <a:gd name="T77" fmla="*/ 44 h 841"/>
                <a:gd name="T78" fmla="*/ 33 w 787"/>
                <a:gd name="T79" fmla="*/ 41 h 841"/>
                <a:gd name="T80" fmla="*/ 28 w 787"/>
                <a:gd name="T81" fmla="*/ 38 h 841"/>
                <a:gd name="T82" fmla="*/ 20 w 787"/>
                <a:gd name="T83" fmla="*/ 32 h 841"/>
                <a:gd name="T84" fmla="*/ 11 w 787"/>
                <a:gd name="T85" fmla="*/ 25 h 841"/>
                <a:gd name="T86" fmla="*/ 5 w 787"/>
                <a:gd name="T87" fmla="*/ 21 h 841"/>
                <a:gd name="T88" fmla="*/ 1 w 787"/>
                <a:gd name="T89" fmla="*/ 20 h 841"/>
                <a:gd name="T90" fmla="*/ 1 w 787"/>
                <a:gd name="T91" fmla="*/ 18 h 841"/>
                <a:gd name="T92" fmla="*/ 4 w 787"/>
                <a:gd name="T93" fmla="*/ 13 h 841"/>
                <a:gd name="T94" fmla="*/ 9 w 787"/>
                <a:gd name="T95" fmla="*/ 8 h 841"/>
                <a:gd name="T96" fmla="*/ 12 w 787"/>
                <a:gd name="T97" fmla="*/ 2 h 8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7"/>
                <a:gd name="T148" fmla="*/ 0 h 841"/>
                <a:gd name="T149" fmla="*/ 787 w 787"/>
                <a:gd name="T150" fmla="*/ 841 h 8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7" h="841">
                  <a:moveTo>
                    <a:pt x="115" y="0"/>
                  </a:moveTo>
                  <a:lnTo>
                    <a:pt x="113" y="2"/>
                  </a:lnTo>
                  <a:lnTo>
                    <a:pt x="112" y="4"/>
                  </a:lnTo>
                  <a:lnTo>
                    <a:pt x="113" y="4"/>
                  </a:lnTo>
                  <a:lnTo>
                    <a:pt x="115" y="6"/>
                  </a:lnTo>
                  <a:lnTo>
                    <a:pt x="123" y="4"/>
                  </a:lnTo>
                  <a:lnTo>
                    <a:pt x="133" y="4"/>
                  </a:lnTo>
                  <a:lnTo>
                    <a:pt x="144" y="2"/>
                  </a:lnTo>
                  <a:lnTo>
                    <a:pt x="156" y="0"/>
                  </a:lnTo>
                  <a:lnTo>
                    <a:pt x="167" y="2"/>
                  </a:lnTo>
                  <a:lnTo>
                    <a:pt x="173" y="6"/>
                  </a:lnTo>
                  <a:lnTo>
                    <a:pt x="190" y="8"/>
                  </a:lnTo>
                  <a:lnTo>
                    <a:pt x="206" y="10"/>
                  </a:lnTo>
                  <a:lnTo>
                    <a:pt x="223" y="16"/>
                  </a:lnTo>
                  <a:lnTo>
                    <a:pt x="238" y="21"/>
                  </a:lnTo>
                  <a:lnTo>
                    <a:pt x="252" y="31"/>
                  </a:lnTo>
                  <a:lnTo>
                    <a:pt x="267" y="39"/>
                  </a:lnTo>
                  <a:lnTo>
                    <a:pt x="280" y="50"/>
                  </a:lnTo>
                  <a:lnTo>
                    <a:pt x="294" y="62"/>
                  </a:lnTo>
                  <a:lnTo>
                    <a:pt x="323" y="87"/>
                  </a:lnTo>
                  <a:lnTo>
                    <a:pt x="350" y="114"/>
                  </a:lnTo>
                  <a:lnTo>
                    <a:pt x="378" y="140"/>
                  </a:lnTo>
                  <a:lnTo>
                    <a:pt x="407" y="167"/>
                  </a:lnTo>
                  <a:lnTo>
                    <a:pt x="432" y="186"/>
                  </a:lnTo>
                  <a:lnTo>
                    <a:pt x="459" y="209"/>
                  </a:lnTo>
                  <a:lnTo>
                    <a:pt x="490" y="233"/>
                  </a:lnTo>
                  <a:lnTo>
                    <a:pt x="520" y="259"/>
                  </a:lnTo>
                  <a:lnTo>
                    <a:pt x="551" y="288"/>
                  </a:lnTo>
                  <a:lnTo>
                    <a:pt x="584" y="319"/>
                  </a:lnTo>
                  <a:lnTo>
                    <a:pt x="614" y="350"/>
                  </a:lnTo>
                  <a:lnTo>
                    <a:pt x="645" y="384"/>
                  </a:lnTo>
                  <a:lnTo>
                    <a:pt x="661" y="400"/>
                  </a:lnTo>
                  <a:lnTo>
                    <a:pt x="676" y="417"/>
                  </a:lnTo>
                  <a:lnTo>
                    <a:pt x="693" y="436"/>
                  </a:lnTo>
                  <a:lnTo>
                    <a:pt x="709" y="455"/>
                  </a:lnTo>
                  <a:lnTo>
                    <a:pt x="724" y="474"/>
                  </a:lnTo>
                  <a:lnTo>
                    <a:pt x="741" y="496"/>
                  </a:lnTo>
                  <a:lnTo>
                    <a:pt x="757" y="515"/>
                  </a:lnTo>
                  <a:lnTo>
                    <a:pt x="772" y="536"/>
                  </a:lnTo>
                  <a:lnTo>
                    <a:pt x="787" y="580"/>
                  </a:lnTo>
                  <a:lnTo>
                    <a:pt x="778" y="599"/>
                  </a:lnTo>
                  <a:lnTo>
                    <a:pt x="766" y="630"/>
                  </a:lnTo>
                  <a:lnTo>
                    <a:pt x="755" y="666"/>
                  </a:lnTo>
                  <a:lnTo>
                    <a:pt x="745" y="709"/>
                  </a:lnTo>
                  <a:lnTo>
                    <a:pt x="735" y="751"/>
                  </a:lnTo>
                  <a:lnTo>
                    <a:pt x="728" y="789"/>
                  </a:lnTo>
                  <a:lnTo>
                    <a:pt x="722" y="820"/>
                  </a:lnTo>
                  <a:lnTo>
                    <a:pt x="720" y="841"/>
                  </a:lnTo>
                  <a:lnTo>
                    <a:pt x="716" y="837"/>
                  </a:lnTo>
                  <a:lnTo>
                    <a:pt x="710" y="826"/>
                  </a:lnTo>
                  <a:lnTo>
                    <a:pt x="701" y="810"/>
                  </a:lnTo>
                  <a:lnTo>
                    <a:pt x="693" y="791"/>
                  </a:lnTo>
                  <a:lnTo>
                    <a:pt x="684" y="772"/>
                  </a:lnTo>
                  <a:lnTo>
                    <a:pt x="674" y="755"/>
                  </a:lnTo>
                  <a:lnTo>
                    <a:pt x="668" y="743"/>
                  </a:lnTo>
                  <a:lnTo>
                    <a:pt x="664" y="739"/>
                  </a:lnTo>
                  <a:lnTo>
                    <a:pt x="653" y="739"/>
                  </a:lnTo>
                  <a:lnTo>
                    <a:pt x="645" y="735"/>
                  </a:lnTo>
                  <a:lnTo>
                    <a:pt x="634" y="730"/>
                  </a:lnTo>
                  <a:lnTo>
                    <a:pt x="622" y="720"/>
                  </a:lnTo>
                  <a:lnTo>
                    <a:pt x="611" y="709"/>
                  </a:lnTo>
                  <a:lnTo>
                    <a:pt x="582" y="680"/>
                  </a:lnTo>
                  <a:lnTo>
                    <a:pt x="551" y="647"/>
                  </a:lnTo>
                  <a:lnTo>
                    <a:pt x="520" y="615"/>
                  </a:lnTo>
                  <a:lnTo>
                    <a:pt x="492" y="584"/>
                  </a:lnTo>
                  <a:lnTo>
                    <a:pt x="478" y="572"/>
                  </a:lnTo>
                  <a:lnTo>
                    <a:pt x="467" y="561"/>
                  </a:lnTo>
                  <a:lnTo>
                    <a:pt x="457" y="553"/>
                  </a:lnTo>
                  <a:lnTo>
                    <a:pt x="449" y="549"/>
                  </a:lnTo>
                  <a:lnTo>
                    <a:pt x="432" y="540"/>
                  </a:lnTo>
                  <a:lnTo>
                    <a:pt x="417" y="528"/>
                  </a:lnTo>
                  <a:lnTo>
                    <a:pt x="405" y="517"/>
                  </a:lnTo>
                  <a:lnTo>
                    <a:pt x="394" y="503"/>
                  </a:lnTo>
                  <a:lnTo>
                    <a:pt x="375" y="474"/>
                  </a:lnTo>
                  <a:lnTo>
                    <a:pt x="357" y="444"/>
                  </a:lnTo>
                  <a:lnTo>
                    <a:pt x="340" y="413"/>
                  </a:lnTo>
                  <a:lnTo>
                    <a:pt x="321" y="384"/>
                  </a:lnTo>
                  <a:lnTo>
                    <a:pt x="309" y="371"/>
                  </a:lnTo>
                  <a:lnTo>
                    <a:pt x="296" y="357"/>
                  </a:lnTo>
                  <a:lnTo>
                    <a:pt x="280" y="346"/>
                  </a:lnTo>
                  <a:lnTo>
                    <a:pt x="261" y="334"/>
                  </a:lnTo>
                  <a:lnTo>
                    <a:pt x="233" y="315"/>
                  </a:lnTo>
                  <a:lnTo>
                    <a:pt x="200" y="290"/>
                  </a:lnTo>
                  <a:lnTo>
                    <a:pt x="165" y="263"/>
                  </a:lnTo>
                  <a:lnTo>
                    <a:pt x="131" y="234"/>
                  </a:lnTo>
                  <a:lnTo>
                    <a:pt x="94" y="209"/>
                  </a:lnTo>
                  <a:lnTo>
                    <a:pt x="62" y="186"/>
                  </a:lnTo>
                  <a:lnTo>
                    <a:pt x="44" y="179"/>
                  </a:lnTo>
                  <a:lnTo>
                    <a:pt x="29" y="173"/>
                  </a:lnTo>
                  <a:lnTo>
                    <a:pt x="14" y="167"/>
                  </a:lnTo>
                  <a:lnTo>
                    <a:pt x="0" y="167"/>
                  </a:lnTo>
                  <a:lnTo>
                    <a:pt x="8" y="148"/>
                  </a:lnTo>
                  <a:lnTo>
                    <a:pt x="21" y="129"/>
                  </a:lnTo>
                  <a:lnTo>
                    <a:pt x="39" y="108"/>
                  </a:lnTo>
                  <a:lnTo>
                    <a:pt x="56" y="87"/>
                  </a:lnTo>
                  <a:lnTo>
                    <a:pt x="73" y="64"/>
                  </a:lnTo>
                  <a:lnTo>
                    <a:pt x="90" y="42"/>
                  </a:lnTo>
                  <a:lnTo>
                    <a:pt x="104" y="21"/>
                  </a:lnTo>
                  <a:lnTo>
                    <a:pt x="115" y="0"/>
                  </a:lnTo>
                  <a:close/>
                </a:path>
              </a:pathLst>
            </a:custGeom>
            <a:solidFill>
              <a:schemeClr val="bg1"/>
            </a:solidFill>
            <a:ln w="9525">
              <a:solidFill>
                <a:srgbClr val="777777"/>
              </a:solidFill>
              <a:round/>
              <a:headEnd/>
              <a:tailEnd/>
            </a:ln>
          </p:spPr>
          <p:txBody>
            <a:bodyPr/>
            <a:lstStyle/>
            <a:p>
              <a:endParaRPr lang="en-US"/>
            </a:p>
          </p:txBody>
        </p:sp>
        <p:sp>
          <p:nvSpPr>
            <p:cNvPr id="44126" name="Freeform 51"/>
            <p:cNvSpPr>
              <a:spLocks noEditPoints="1"/>
            </p:cNvSpPr>
            <p:nvPr/>
          </p:nvSpPr>
          <p:spPr bwMode="auto">
            <a:xfrm flipH="1">
              <a:off x="4223" y="2297"/>
              <a:ext cx="798" cy="1516"/>
            </a:xfrm>
            <a:custGeom>
              <a:avLst/>
              <a:gdLst>
                <a:gd name="T0" fmla="*/ 79 w 1635"/>
                <a:gd name="T1" fmla="*/ 2 h 3088"/>
                <a:gd name="T2" fmla="*/ 132 w 1635"/>
                <a:gd name="T3" fmla="*/ 15 h 3088"/>
                <a:gd name="T4" fmla="*/ 165 w 1635"/>
                <a:gd name="T5" fmla="*/ 43 h 3088"/>
                <a:gd name="T6" fmla="*/ 159 w 1635"/>
                <a:gd name="T7" fmla="*/ 51 h 3088"/>
                <a:gd name="T8" fmla="*/ 141 w 1635"/>
                <a:gd name="T9" fmla="*/ 54 h 3088"/>
                <a:gd name="T10" fmla="*/ 133 w 1635"/>
                <a:gd name="T11" fmla="*/ 48 h 3088"/>
                <a:gd name="T12" fmla="*/ 137 w 1635"/>
                <a:gd name="T13" fmla="*/ 68 h 3088"/>
                <a:gd name="T14" fmla="*/ 125 w 1635"/>
                <a:gd name="T15" fmla="*/ 89 h 3088"/>
                <a:gd name="T16" fmla="*/ 101 w 1635"/>
                <a:gd name="T17" fmla="*/ 76 h 3088"/>
                <a:gd name="T18" fmla="*/ 59 w 1635"/>
                <a:gd name="T19" fmla="*/ 132 h 3088"/>
                <a:gd name="T20" fmla="*/ 25 w 1635"/>
                <a:gd name="T21" fmla="*/ 114 h 3088"/>
                <a:gd name="T22" fmla="*/ 34 w 1635"/>
                <a:gd name="T23" fmla="*/ 33 h 3088"/>
                <a:gd name="T24" fmla="*/ 104 w 1635"/>
                <a:gd name="T25" fmla="*/ 85 h 3088"/>
                <a:gd name="T26" fmla="*/ 102 w 1635"/>
                <a:gd name="T27" fmla="*/ 91 h 3088"/>
                <a:gd name="T28" fmla="*/ 102 w 1635"/>
                <a:gd name="T29" fmla="*/ 83 h 3088"/>
                <a:gd name="T30" fmla="*/ 103 w 1635"/>
                <a:gd name="T31" fmla="*/ 98 h 3088"/>
                <a:gd name="T32" fmla="*/ 109 w 1635"/>
                <a:gd name="T33" fmla="*/ 99 h 3088"/>
                <a:gd name="T34" fmla="*/ 105 w 1635"/>
                <a:gd name="T35" fmla="*/ 92 h 3088"/>
                <a:gd name="T36" fmla="*/ 107 w 1635"/>
                <a:gd name="T37" fmla="*/ 139 h 3088"/>
                <a:gd name="T38" fmla="*/ 142 w 1635"/>
                <a:gd name="T39" fmla="*/ 163 h 3088"/>
                <a:gd name="T40" fmla="*/ 107 w 1635"/>
                <a:gd name="T41" fmla="*/ 169 h 3088"/>
                <a:gd name="T42" fmla="*/ 99 w 1635"/>
                <a:gd name="T43" fmla="*/ 139 h 3088"/>
                <a:gd name="T44" fmla="*/ 102 w 1635"/>
                <a:gd name="T45" fmla="*/ 113 h 3088"/>
                <a:gd name="T46" fmla="*/ 156 w 1635"/>
                <a:gd name="T47" fmla="*/ 120 h 3088"/>
                <a:gd name="T48" fmla="*/ 156 w 1635"/>
                <a:gd name="T49" fmla="*/ 93 h 3088"/>
                <a:gd name="T50" fmla="*/ 150 w 1635"/>
                <a:gd name="T51" fmla="*/ 92 h 3088"/>
                <a:gd name="T52" fmla="*/ 34 w 1635"/>
                <a:gd name="T53" fmla="*/ 160 h 3088"/>
                <a:gd name="T54" fmla="*/ 28 w 1635"/>
                <a:gd name="T55" fmla="*/ 160 h 3088"/>
                <a:gd name="T56" fmla="*/ 27 w 1635"/>
                <a:gd name="T57" fmla="*/ 162 h 3088"/>
                <a:gd name="T58" fmla="*/ 32 w 1635"/>
                <a:gd name="T59" fmla="*/ 168 h 3088"/>
                <a:gd name="T60" fmla="*/ 46 w 1635"/>
                <a:gd name="T61" fmla="*/ 175 h 3088"/>
                <a:gd name="T62" fmla="*/ 58 w 1635"/>
                <a:gd name="T63" fmla="*/ 186 h 3088"/>
                <a:gd name="T64" fmla="*/ 58 w 1635"/>
                <a:gd name="T65" fmla="*/ 204 h 3088"/>
                <a:gd name="T66" fmla="*/ 50 w 1635"/>
                <a:gd name="T67" fmla="*/ 226 h 3088"/>
                <a:gd name="T68" fmla="*/ 50 w 1635"/>
                <a:gd name="T69" fmla="*/ 236 h 3088"/>
                <a:gd name="T70" fmla="*/ 59 w 1635"/>
                <a:gd name="T71" fmla="*/ 265 h 3088"/>
                <a:gd name="T72" fmla="*/ 37 w 1635"/>
                <a:gd name="T73" fmla="*/ 243 h 3088"/>
                <a:gd name="T74" fmla="*/ 58 w 1635"/>
                <a:gd name="T75" fmla="*/ 286 h 3088"/>
                <a:gd name="T76" fmla="*/ 53 w 1635"/>
                <a:gd name="T77" fmla="*/ 306 h 3088"/>
                <a:gd name="T78" fmla="*/ 25 w 1635"/>
                <a:gd name="T79" fmla="*/ 243 h 3088"/>
                <a:gd name="T80" fmla="*/ 12 w 1635"/>
                <a:gd name="T81" fmla="*/ 239 h 3088"/>
                <a:gd name="T82" fmla="*/ 18 w 1635"/>
                <a:gd name="T83" fmla="*/ 274 h 3088"/>
                <a:gd name="T84" fmla="*/ 50 w 1635"/>
                <a:gd name="T85" fmla="*/ 315 h 3088"/>
                <a:gd name="T86" fmla="*/ 50 w 1635"/>
                <a:gd name="T87" fmla="*/ 325 h 3088"/>
                <a:gd name="T88" fmla="*/ 4 w 1635"/>
                <a:gd name="T89" fmla="*/ 279 h 3088"/>
                <a:gd name="T90" fmla="*/ 22 w 1635"/>
                <a:gd name="T91" fmla="*/ 316 h 3088"/>
                <a:gd name="T92" fmla="*/ 56 w 1635"/>
                <a:gd name="T93" fmla="*/ 352 h 3088"/>
                <a:gd name="T94" fmla="*/ 8 w 1635"/>
                <a:gd name="T95" fmla="*/ 148 h 3088"/>
                <a:gd name="T96" fmla="*/ 30 w 1635"/>
                <a:gd name="T97" fmla="*/ 151 h 3088"/>
                <a:gd name="T98" fmla="*/ 186 w 1635"/>
                <a:gd name="T99" fmla="*/ 352 h 3088"/>
                <a:gd name="T100" fmla="*/ 190 w 1635"/>
                <a:gd name="T101" fmla="*/ 341 h 3088"/>
                <a:gd name="T102" fmla="*/ 178 w 1635"/>
                <a:gd name="T103" fmla="*/ 337 h 3088"/>
                <a:gd name="T104" fmla="*/ 182 w 1635"/>
                <a:gd name="T105" fmla="*/ 338 h 3088"/>
                <a:gd name="T106" fmla="*/ 175 w 1635"/>
                <a:gd name="T107" fmla="*/ 337 h 3088"/>
                <a:gd name="T108" fmla="*/ 159 w 1635"/>
                <a:gd name="T109" fmla="*/ 333 h 3088"/>
                <a:gd name="T110" fmla="*/ 167 w 1635"/>
                <a:gd name="T111" fmla="*/ 337 h 3088"/>
                <a:gd name="T112" fmla="*/ 171 w 1635"/>
                <a:gd name="T113" fmla="*/ 333 h 3088"/>
                <a:gd name="T114" fmla="*/ 160 w 1635"/>
                <a:gd name="T115" fmla="*/ 341 h 3088"/>
                <a:gd name="T116" fmla="*/ 174 w 1635"/>
                <a:gd name="T117" fmla="*/ 358 h 3088"/>
                <a:gd name="T118" fmla="*/ 153 w 1635"/>
                <a:gd name="T119" fmla="*/ 335 h 3088"/>
                <a:gd name="T120" fmla="*/ 155 w 1635"/>
                <a:gd name="T121" fmla="*/ 345 h 3088"/>
                <a:gd name="T122" fmla="*/ 134 w 1635"/>
                <a:gd name="T123" fmla="*/ 361 h 3088"/>
                <a:gd name="T124" fmla="*/ 143 w 1635"/>
                <a:gd name="T125" fmla="*/ 341 h 30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35"/>
                <a:gd name="T190" fmla="*/ 0 h 3088"/>
                <a:gd name="T191" fmla="*/ 1635 w 1635"/>
                <a:gd name="T192" fmla="*/ 3088 h 30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35" h="3088">
                  <a:moveTo>
                    <a:pt x="320" y="232"/>
                  </a:moveTo>
                  <a:lnTo>
                    <a:pt x="359" y="184"/>
                  </a:lnTo>
                  <a:lnTo>
                    <a:pt x="391" y="143"/>
                  </a:lnTo>
                  <a:lnTo>
                    <a:pt x="420" y="111"/>
                  </a:lnTo>
                  <a:lnTo>
                    <a:pt x="443" y="84"/>
                  </a:lnTo>
                  <a:lnTo>
                    <a:pt x="464" y="65"/>
                  </a:lnTo>
                  <a:lnTo>
                    <a:pt x="483" y="49"/>
                  </a:lnTo>
                  <a:lnTo>
                    <a:pt x="501" y="38"/>
                  </a:lnTo>
                  <a:lnTo>
                    <a:pt x="518" y="30"/>
                  </a:lnTo>
                  <a:lnTo>
                    <a:pt x="535" y="26"/>
                  </a:lnTo>
                  <a:lnTo>
                    <a:pt x="552" y="23"/>
                  </a:lnTo>
                  <a:lnTo>
                    <a:pt x="570" y="23"/>
                  </a:lnTo>
                  <a:lnTo>
                    <a:pt x="591" y="23"/>
                  </a:lnTo>
                  <a:lnTo>
                    <a:pt x="616" y="21"/>
                  </a:lnTo>
                  <a:lnTo>
                    <a:pt x="645" y="21"/>
                  </a:lnTo>
                  <a:lnTo>
                    <a:pt x="677" y="17"/>
                  </a:lnTo>
                  <a:lnTo>
                    <a:pt x="714" y="13"/>
                  </a:lnTo>
                  <a:lnTo>
                    <a:pt x="735" y="7"/>
                  </a:lnTo>
                  <a:lnTo>
                    <a:pt x="756" y="3"/>
                  </a:lnTo>
                  <a:lnTo>
                    <a:pt x="775" y="0"/>
                  </a:lnTo>
                  <a:lnTo>
                    <a:pt x="796" y="0"/>
                  </a:lnTo>
                  <a:lnTo>
                    <a:pt x="815" y="0"/>
                  </a:lnTo>
                  <a:lnTo>
                    <a:pt x="837" y="0"/>
                  </a:lnTo>
                  <a:lnTo>
                    <a:pt x="856" y="1"/>
                  </a:lnTo>
                  <a:lnTo>
                    <a:pt x="875" y="5"/>
                  </a:lnTo>
                  <a:lnTo>
                    <a:pt x="913" y="15"/>
                  </a:lnTo>
                  <a:lnTo>
                    <a:pt x="952" y="26"/>
                  </a:lnTo>
                  <a:lnTo>
                    <a:pt x="988" y="42"/>
                  </a:lnTo>
                  <a:lnTo>
                    <a:pt x="1027" y="59"/>
                  </a:lnTo>
                  <a:lnTo>
                    <a:pt x="1063" y="80"/>
                  </a:lnTo>
                  <a:lnTo>
                    <a:pt x="1099" y="101"/>
                  </a:lnTo>
                  <a:lnTo>
                    <a:pt x="1134" y="124"/>
                  </a:lnTo>
                  <a:lnTo>
                    <a:pt x="1169" y="147"/>
                  </a:lnTo>
                  <a:lnTo>
                    <a:pt x="1238" y="193"/>
                  </a:lnTo>
                  <a:lnTo>
                    <a:pt x="1305" y="238"/>
                  </a:lnTo>
                  <a:lnTo>
                    <a:pt x="1316" y="245"/>
                  </a:lnTo>
                  <a:lnTo>
                    <a:pt x="1326" y="253"/>
                  </a:lnTo>
                  <a:lnTo>
                    <a:pt x="1334" y="261"/>
                  </a:lnTo>
                  <a:lnTo>
                    <a:pt x="1339" y="270"/>
                  </a:lnTo>
                  <a:lnTo>
                    <a:pt x="1351" y="291"/>
                  </a:lnTo>
                  <a:lnTo>
                    <a:pt x="1362" y="312"/>
                  </a:lnTo>
                  <a:lnTo>
                    <a:pt x="1368" y="322"/>
                  </a:lnTo>
                  <a:lnTo>
                    <a:pt x="1374" y="332"/>
                  </a:lnTo>
                  <a:lnTo>
                    <a:pt x="1380" y="341"/>
                  </a:lnTo>
                  <a:lnTo>
                    <a:pt x="1387" y="347"/>
                  </a:lnTo>
                  <a:lnTo>
                    <a:pt x="1397" y="355"/>
                  </a:lnTo>
                  <a:lnTo>
                    <a:pt x="1407" y="358"/>
                  </a:lnTo>
                  <a:lnTo>
                    <a:pt x="1418" y="362"/>
                  </a:lnTo>
                  <a:lnTo>
                    <a:pt x="1432" y="362"/>
                  </a:lnTo>
                  <a:lnTo>
                    <a:pt x="1432" y="372"/>
                  </a:lnTo>
                  <a:lnTo>
                    <a:pt x="1430" y="382"/>
                  </a:lnTo>
                  <a:lnTo>
                    <a:pt x="1428" y="389"/>
                  </a:lnTo>
                  <a:lnTo>
                    <a:pt x="1426" y="399"/>
                  </a:lnTo>
                  <a:lnTo>
                    <a:pt x="1422" y="406"/>
                  </a:lnTo>
                  <a:lnTo>
                    <a:pt x="1420" y="414"/>
                  </a:lnTo>
                  <a:lnTo>
                    <a:pt x="1416" y="420"/>
                  </a:lnTo>
                  <a:lnTo>
                    <a:pt x="1414" y="428"/>
                  </a:lnTo>
                  <a:lnTo>
                    <a:pt x="1407" y="429"/>
                  </a:lnTo>
                  <a:lnTo>
                    <a:pt x="1397" y="429"/>
                  </a:lnTo>
                  <a:lnTo>
                    <a:pt x="1391" y="429"/>
                  </a:lnTo>
                  <a:lnTo>
                    <a:pt x="1384" y="429"/>
                  </a:lnTo>
                  <a:lnTo>
                    <a:pt x="1376" y="429"/>
                  </a:lnTo>
                  <a:lnTo>
                    <a:pt x="1370" y="428"/>
                  </a:lnTo>
                  <a:lnTo>
                    <a:pt x="1362" y="428"/>
                  </a:lnTo>
                  <a:lnTo>
                    <a:pt x="1353" y="428"/>
                  </a:lnTo>
                  <a:lnTo>
                    <a:pt x="1349" y="437"/>
                  </a:lnTo>
                  <a:lnTo>
                    <a:pt x="1343" y="449"/>
                  </a:lnTo>
                  <a:lnTo>
                    <a:pt x="1339" y="456"/>
                  </a:lnTo>
                  <a:lnTo>
                    <a:pt x="1334" y="464"/>
                  </a:lnTo>
                  <a:lnTo>
                    <a:pt x="1328" y="472"/>
                  </a:lnTo>
                  <a:lnTo>
                    <a:pt x="1320" y="477"/>
                  </a:lnTo>
                  <a:lnTo>
                    <a:pt x="1313" y="483"/>
                  </a:lnTo>
                  <a:lnTo>
                    <a:pt x="1303" y="491"/>
                  </a:lnTo>
                  <a:lnTo>
                    <a:pt x="1293" y="485"/>
                  </a:lnTo>
                  <a:lnTo>
                    <a:pt x="1280" y="479"/>
                  </a:lnTo>
                  <a:lnTo>
                    <a:pt x="1265" y="472"/>
                  </a:lnTo>
                  <a:lnTo>
                    <a:pt x="1249" y="466"/>
                  </a:lnTo>
                  <a:lnTo>
                    <a:pt x="1234" y="460"/>
                  </a:lnTo>
                  <a:lnTo>
                    <a:pt x="1218" y="456"/>
                  </a:lnTo>
                  <a:lnTo>
                    <a:pt x="1211" y="454"/>
                  </a:lnTo>
                  <a:lnTo>
                    <a:pt x="1205" y="454"/>
                  </a:lnTo>
                  <a:lnTo>
                    <a:pt x="1199" y="456"/>
                  </a:lnTo>
                  <a:lnTo>
                    <a:pt x="1194" y="458"/>
                  </a:lnTo>
                  <a:lnTo>
                    <a:pt x="1194" y="453"/>
                  </a:lnTo>
                  <a:lnTo>
                    <a:pt x="1194" y="445"/>
                  </a:lnTo>
                  <a:lnTo>
                    <a:pt x="1192" y="435"/>
                  </a:lnTo>
                  <a:lnTo>
                    <a:pt x="1192" y="426"/>
                  </a:lnTo>
                  <a:lnTo>
                    <a:pt x="1190" y="418"/>
                  </a:lnTo>
                  <a:lnTo>
                    <a:pt x="1190" y="408"/>
                  </a:lnTo>
                  <a:lnTo>
                    <a:pt x="1188" y="401"/>
                  </a:lnTo>
                  <a:lnTo>
                    <a:pt x="1188" y="395"/>
                  </a:lnTo>
                  <a:lnTo>
                    <a:pt x="1180" y="395"/>
                  </a:lnTo>
                  <a:lnTo>
                    <a:pt x="1171" y="397"/>
                  </a:lnTo>
                  <a:lnTo>
                    <a:pt x="1163" y="399"/>
                  </a:lnTo>
                  <a:lnTo>
                    <a:pt x="1155" y="401"/>
                  </a:lnTo>
                  <a:lnTo>
                    <a:pt x="1147" y="406"/>
                  </a:lnTo>
                  <a:lnTo>
                    <a:pt x="1142" y="412"/>
                  </a:lnTo>
                  <a:lnTo>
                    <a:pt x="1134" y="418"/>
                  </a:lnTo>
                  <a:lnTo>
                    <a:pt x="1126" y="428"/>
                  </a:lnTo>
                  <a:lnTo>
                    <a:pt x="1128" y="437"/>
                  </a:lnTo>
                  <a:lnTo>
                    <a:pt x="1130" y="447"/>
                  </a:lnTo>
                  <a:lnTo>
                    <a:pt x="1132" y="456"/>
                  </a:lnTo>
                  <a:lnTo>
                    <a:pt x="1136" y="466"/>
                  </a:lnTo>
                  <a:lnTo>
                    <a:pt x="1146" y="483"/>
                  </a:lnTo>
                  <a:lnTo>
                    <a:pt x="1157" y="501"/>
                  </a:lnTo>
                  <a:lnTo>
                    <a:pt x="1169" y="518"/>
                  </a:lnTo>
                  <a:lnTo>
                    <a:pt x="1178" y="535"/>
                  </a:lnTo>
                  <a:lnTo>
                    <a:pt x="1182" y="545"/>
                  </a:lnTo>
                  <a:lnTo>
                    <a:pt x="1186" y="552"/>
                  </a:lnTo>
                  <a:lnTo>
                    <a:pt x="1188" y="560"/>
                  </a:lnTo>
                  <a:lnTo>
                    <a:pt x="1188" y="570"/>
                  </a:lnTo>
                  <a:lnTo>
                    <a:pt x="1174" y="577"/>
                  </a:lnTo>
                  <a:lnTo>
                    <a:pt x="1159" y="583"/>
                  </a:lnTo>
                  <a:lnTo>
                    <a:pt x="1144" y="589"/>
                  </a:lnTo>
                  <a:lnTo>
                    <a:pt x="1126" y="593"/>
                  </a:lnTo>
                  <a:lnTo>
                    <a:pt x="1111" y="598"/>
                  </a:lnTo>
                  <a:lnTo>
                    <a:pt x="1096" y="606"/>
                  </a:lnTo>
                  <a:lnTo>
                    <a:pt x="1080" y="618"/>
                  </a:lnTo>
                  <a:lnTo>
                    <a:pt x="1067" y="633"/>
                  </a:lnTo>
                  <a:lnTo>
                    <a:pt x="1067" y="648"/>
                  </a:lnTo>
                  <a:lnTo>
                    <a:pt x="1069" y="662"/>
                  </a:lnTo>
                  <a:lnTo>
                    <a:pt x="1073" y="675"/>
                  </a:lnTo>
                  <a:lnTo>
                    <a:pt x="1075" y="689"/>
                  </a:lnTo>
                  <a:lnTo>
                    <a:pt x="1078" y="702"/>
                  </a:lnTo>
                  <a:lnTo>
                    <a:pt x="1082" y="717"/>
                  </a:lnTo>
                  <a:lnTo>
                    <a:pt x="1084" y="731"/>
                  </a:lnTo>
                  <a:lnTo>
                    <a:pt x="1084" y="746"/>
                  </a:lnTo>
                  <a:lnTo>
                    <a:pt x="1076" y="756"/>
                  </a:lnTo>
                  <a:lnTo>
                    <a:pt x="1069" y="764"/>
                  </a:lnTo>
                  <a:lnTo>
                    <a:pt x="1061" y="769"/>
                  </a:lnTo>
                  <a:lnTo>
                    <a:pt x="1053" y="775"/>
                  </a:lnTo>
                  <a:lnTo>
                    <a:pt x="1046" y="779"/>
                  </a:lnTo>
                  <a:lnTo>
                    <a:pt x="1038" y="781"/>
                  </a:lnTo>
                  <a:lnTo>
                    <a:pt x="1030" y="781"/>
                  </a:lnTo>
                  <a:lnTo>
                    <a:pt x="1023" y="781"/>
                  </a:lnTo>
                  <a:lnTo>
                    <a:pt x="1009" y="779"/>
                  </a:lnTo>
                  <a:lnTo>
                    <a:pt x="994" y="771"/>
                  </a:lnTo>
                  <a:lnTo>
                    <a:pt x="980" y="762"/>
                  </a:lnTo>
                  <a:lnTo>
                    <a:pt x="965" y="750"/>
                  </a:lnTo>
                  <a:lnTo>
                    <a:pt x="938" y="719"/>
                  </a:lnTo>
                  <a:lnTo>
                    <a:pt x="909" y="687"/>
                  </a:lnTo>
                  <a:lnTo>
                    <a:pt x="896" y="671"/>
                  </a:lnTo>
                  <a:lnTo>
                    <a:pt x="881" y="656"/>
                  </a:lnTo>
                  <a:lnTo>
                    <a:pt x="867" y="644"/>
                  </a:lnTo>
                  <a:lnTo>
                    <a:pt x="852" y="633"/>
                  </a:lnTo>
                  <a:lnTo>
                    <a:pt x="840" y="650"/>
                  </a:lnTo>
                  <a:lnTo>
                    <a:pt x="829" y="644"/>
                  </a:lnTo>
                  <a:lnTo>
                    <a:pt x="819" y="641"/>
                  </a:lnTo>
                  <a:lnTo>
                    <a:pt x="810" y="641"/>
                  </a:lnTo>
                  <a:lnTo>
                    <a:pt x="800" y="643"/>
                  </a:lnTo>
                  <a:lnTo>
                    <a:pt x="792" y="648"/>
                  </a:lnTo>
                  <a:lnTo>
                    <a:pt x="785" y="654"/>
                  </a:lnTo>
                  <a:lnTo>
                    <a:pt x="777" y="662"/>
                  </a:lnTo>
                  <a:lnTo>
                    <a:pt x="771" y="671"/>
                  </a:lnTo>
                  <a:lnTo>
                    <a:pt x="758" y="692"/>
                  </a:lnTo>
                  <a:lnTo>
                    <a:pt x="746" y="714"/>
                  </a:lnTo>
                  <a:lnTo>
                    <a:pt x="735" y="735"/>
                  </a:lnTo>
                  <a:lnTo>
                    <a:pt x="723" y="752"/>
                  </a:lnTo>
                  <a:lnTo>
                    <a:pt x="700" y="752"/>
                  </a:lnTo>
                  <a:lnTo>
                    <a:pt x="503" y="1111"/>
                  </a:lnTo>
                  <a:lnTo>
                    <a:pt x="491" y="1111"/>
                  </a:lnTo>
                  <a:lnTo>
                    <a:pt x="478" y="1109"/>
                  </a:lnTo>
                  <a:lnTo>
                    <a:pt x="464" y="1105"/>
                  </a:lnTo>
                  <a:lnTo>
                    <a:pt x="451" y="1099"/>
                  </a:lnTo>
                  <a:lnTo>
                    <a:pt x="418" y="1086"/>
                  </a:lnTo>
                  <a:lnTo>
                    <a:pt x="384" y="1073"/>
                  </a:lnTo>
                  <a:lnTo>
                    <a:pt x="351" y="1057"/>
                  </a:lnTo>
                  <a:lnTo>
                    <a:pt x="318" y="1044"/>
                  </a:lnTo>
                  <a:lnTo>
                    <a:pt x="305" y="1040"/>
                  </a:lnTo>
                  <a:lnTo>
                    <a:pt x="289" y="1034"/>
                  </a:lnTo>
                  <a:lnTo>
                    <a:pt x="278" y="1032"/>
                  </a:lnTo>
                  <a:lnTo>
                    <a:pt x="266" y="1032"/>
                  </a:lnTo>
                  <a:lnTo>
                    <a:pt x="251" y="1017"/>
                  </a:lnTo>
                  <a:lnTo>
                    <a:pt x="240" y="1002"/>
                  </a:lnTo>
                  <a:lnTo>
                    <a:pt x="228" y="982"/>
                  </a:lnTo>
                  <a:lnTo>
                    <a:pt x="218" y="961"/>
                  </a:lnTo>
                  <a:lnTo>
                    <a:pt x="211" y="938"/>
                  </a:lnTo>
                  <a:lnTo>
                    <a:pt x="203" y="913"/>
                  </a:lnTo>
                  <a:lnTo>
                    <a:pt x="199" y="886"/>
                  </a:lnTo>
                  <a:lnTo>
                    <a:pt x="195" y="859"/>
                  </a:lnTo>
                  <a:lnTo>
                    <a:pt x="193" y="831"/>
                  </a:lnTo>
                  <a:lnTo>
                    <a:pt x="192" y="800"/>
                  </a:lnTo>
                  <a:lnTo>
                    <a:pt x="192" y="769"/>
                  </a:lnTo>
                  <a:lnTo>
                    <a:pt x="193" y="739"/>
                  </a:lnTo>
                  <a:lnTo>
                    <a:pt x="197" y="673"/>
                  </a:lnTo>
                  <a:lnTo>
                    <a:pt x="207" y="608"/>
                  </a:lnTo>
                  <a:lnTo>
                    <a:pt x="218" y="545"/>
                  </a:lnTo>
                  <a:lnTo>
                    <a:pt x="232" y="481"/>
                  </a:lnTo>
                  <a:lnTo>
                    <a:pt x="245" y="422"/>
                  </a:lnTo>
                  <a:lnTo>
                    <a:pt x="261" y="368"/>
                  </a:lnTo>
                  <a:lnTo>
                    <a:pt x="278" y="322"/>
                  </a:lnTo>
                  <a:lnTo>
                    <a:pt x="293" y="282"/>
                  </a:lnTo>
                  <a:lnTo>
                    <a:pt x="307" y="251"/>
                  </a:lnTo>
                  <a:lnTo>
                    <a:pt x="320" y="232"/>
                  </a:lnTo>
                  <a:close/>
                  <a:moveTo>
                    <a:pt x="871" y="681"/>
                  </a:moveTo>
                  <a:lnTo>
                    <a:pt x="873" y="683"/>
                  </a:lnTo>
                  <a:lnTo>
                    <a:pt x="877" y="685"/>
                  </a:lnTo>
                  <a:lnTo>
                    <a:pt x="881" y="689"/>
                  </a:lnTo>
                  <a:lnTo>
                    <a:pt x="883" y="692"/>
                  </a:lnTo>
                  <a:lnTo>
                    <a:pt x="886" y="698"/>
                  </a:lnTo>
                  <a:lnTo>
                    <a:pt x="890" y="702"/>
                  </a:lnTo>
                  <a:lnTo>
                    <a:pt x="892" y="704"/>
                  </a:lnTo>
                  <a:lnTo>
                    <a:pt x="896" y="706"/>
                  </a:lnTo>
                  <a:lnTo>
                    <a:pt x="896" y="708"/>
                  </a:lnTo>
                  <a:lnTo>
                    <a:pt x="896" y="712"/>
                  </a:lnTo>
                  <a:lnTo>
                    <a:pt x="898" y="714"/>
                  </a:lnTo>
                  <a:lnTo>
                    <a:pt x="898" y="717"/>
                  </a:lnTo>
                  <a:lnTo>
                    <a:pt x="900" y="719"/>
                  </a:lnTo>
                  <a:lnTo>
                    <a:pt x="900" y="723"/>
                  </a:lnTo>
                  <a:lnTo>
                    <a:pt x="902" y="727"/>
                  </a:lnTo>
                  <a:lnTo>
                    <a:pt x="902" y="729"/>
                  </a:lnTo>
                  <a:lnTo>
                    <a:pt x="902" y="733"/>
                  </a:lnTo>
                  <a:lnTo>
                    <a:pt x="900" y="737"/>
                  </a:lnTo>
                  <a:lnTo>
                    <a:pt x="900" y="740"/>
                  </a:lnTo>
                  <a:lnTo>
                    <a:pt x="898" y="744"/>
                  </a:lnTo>
                  <a:lnTo>
                    <a:pt x="898" y="748"/>
                  </a:lnTo>
                  <a:lnTo>
                    <a:pt x="896" y="750"/>
                  </a:lnTo>
                  <a:lnTo>
                    <a:pt x="896" y="752"/>
                  </a:lnTo>
                  <a:lnTo>
                    <a:pt x="888" y="762"/>
                  </a:lnTo>
                  <a:lnTo>
                    <a:pt x="886" y="764"/>
                  </a:lnTo>
                  <a:lnTo>
                    <a:pt x="884" y="765"/>
                  </a:lnTo>
                  <a:lnTo>
                    <a:pt x="881" y="767"/>
                  </a:lnTo>
                  <a:lnTo>
                    <a:pt x="877" y="769"/>
                  </a:lnTo>
                  <a:lnTo>
                    <a:pt x="873" y="771"/>
                  </a:lnTo>
                  <a:lnTo>
                    <a:pt x="871" y="771"/>
                  </a:lnTo>
                  <a:lnTo>
                    <a:pt x="867" y="773"/>
                  </a:lnTo>
                  <a:lnTo>
                    <a:pt x="865" y="777"/>
                  </a:lnTo>
                  <a:lnTo>
                    <a:pt x="861" y="765"/>
                  </a:lnTo>
                  <a:lnTo>
                    <a:pt x="861" y="758"/>
                  </a:lnTo>
                  <a:lnTo>
                    <a:pt x="863" y="750"/>
                  </a:lnTo>
                  <a:lnTo>
                    <a:pt x="865" y="744"/>
                  </a:lnTo>
                  <a:lnTo>
                    <a:pt x="871" y="739"/>
                  </a:lnTo>
                  <a:lnTo>
                    <a:pt x="877" y="735"/>
                  </a:lnTo>
                  <a:lnTo>
                    <a:pt x="883" y="733"/>
                  </a:lnTo>
                  <a:lnTo>
                    <a:pt x="888" y="729"/>
                  </a:lnTo>
                  <a:lnTo>
                    <a:pt x="888" y="723"/>
                  </a:lnTo>
                  <a:lnTo>
                    <a:pt x="886" y="716"/>
                  </a:lnTo>
                  <a:lnTo>
                    <a:pt x="883" y="710"/>
                  </a:lnTo>
                  <a:lnTo>
                    <a:pt x="881" y="702"/>
                  </a:lnTo>
                  <a:lnTo>
                    <a:pt x="877" y="696"/>
                  </a:lnTo>
                  <a:lnTo>
                    <a:pt x="875" y="691"/>
                  </a:lnTo>
                  <a:lnTo>
                    <a:pt x="871" y="685"/>
                  </a:lnTo>
                  <a:lnTo>
                    <a:pt x="871" y="681"/>
                  </a:lnTo>
                  <a:close/>
                  <a:moveTo>
                    <a:pt x="908" y="777"/>
                  </a:moveTo>
                  <a:lnTo>
                    <a:pt x="902" y="781"/>
                  </a:lnTo>
                  <a:lnTo>
                    <a:pt x="896" y="783"/>
                  </a:lnTo>
                  <a:lnTo>
                    <a:pt x="890" y="787"/>
                  </a:lnTo>
                  <a:lnTo>
                    <a:pt x="886" y="792"/>
                  </a:lnTo>
                  <a:lnTo>
                    <a:pt x="883" y="798"/>
                  </a:lnTo>
                  <a:lnTo>
                    <a:pt x="881" y="804"/>
                  </a:lnTo>
                  <a:lnTo>
                    <a:pt x="879" y="813"/>
                  </a:lnTo>
                  <a:lnTo>
                    <a:pt x="877" y="825"/>
                  </a:lnTo>
                  <a:lnTo>
                    <a:pt x="881" y="825"/>
                  </a:lnTo>
                  <a:lnTo>
                    <a:pt x="884" y="825"/>
                  </a:lnTo>
                  <a:lnTo>
                    <a:pt x="886" y="827"/>
                  </a:lnTo>
                  <a:lnTo>
                    <a:pt x="890" y="827"/>
                  </a:lnTo>
                  <a:lnTo>
                    <a:pt x="892" y="829"/>
                  </a:lnTo>
                  <a:lnTo>
                    <a:pt x="894" y="827"/>
                  </a:lnTo>
                  <a:lnTo>
                    <a:pt x="898" y="827"/>
                  </a:lnTo>
                  <a:lnTo>
                    <a:pt x="902" y="825"/>
                  </a:lnTo>
                  <a:lnTo>
                    <a:pt x="906" y="829"/>
                  </a:lnTo>
                  <a:lnTo>
                    <a:pt x="911" y="835"/>
                  </a:lnTo>
                  <a:lnTo>
                    <a:pt x="915" y="836"/>
                  </a:lnTo>
                  <a:lnTo>
                    <a:pt x="919" y="840"/>
                  </a:lnTo>
                  <a:lnTo>
                    <a:pt x="925" y="844"/>
                  </a:lnTo>
                  <a:lnTo>
                    <a:pt x="929" y="846"/>
                  </a:lnTo>
                  <a:lnTo>
                    <a:pt x="932" y="852"/>
                  </a:lnTo>
                  <a:lnTo>
                    <a:pt x="938" y="856"/>
                  </a:lnTo>
                  <a:lnTo>
                    <a:pt x="938" y="848"/>
                  </a:lnTo>
                  <a:lnTo>
                    <a:pt x="936" y="842"/>
                  </a:lnTo>
                  <a:lnTo>
                    <a:pt x="934" y="838"/>
                  </a:lnTo>
                  <a:lnTo>
                    <a:pt x="929" y="833"/>
                  </a:lnTo>
                  <a:lnTo>
                    <a:pt x="925" y="831"/>
                  </a:lnTo>
                  <a:lnTo>
                    <a:pt x="919" y="827"/>
                  </a:lnTo>
                  <a:lnTo>
                    <a:pt x="913" y="821"/>
                  </a:lnTo>
                  <a:lnTo>
                    <a:pt x="908" y="817"/>
                  </a:lnTo>
                  <a:lnTo>
                    <a:pt x="908" y="813"/>
                  </a:lnTo>
                  <a:lnTo>
                    <a:pt x="908" y="810"/>
                  </a:lnTo>
                  <a:lnTo>
                    <a:pt x="909" y="806"/>
                  </a:lnTo>
                  <a:lnTo>
                    <a:pt x="909" y="800"/>
                  </a:lnTo>
                  <a:lnTo>
                    <a:pt x="911" y="794"/>
                  </a:lnTo>
                  <a:lnTo>
                    <a:pt x="913" y="788"/>
                  </a:lnTo>
                  <a:lnTo>
                    <a:pt x="913" y="783"/>
                  </a:lnTo>
                  <a:lnTo>
                    <a:pt x="913" y="777"/>
                  </a:lnTo>
                  <a:lnTo>
                    <a:pt x="911" y="777"/>
                  </a:lnTo>
                  <a:lnTo>
                    <a:pt x="909" y="779"/>
                  </a:lnTo>
                  <a:lnTo>
                    <a:pt x="908" y="779"/>
                  </a:lnTo>
                  <a:lnTo>
                    <a:pt x="906" y="781"/>
                  </a:lnTo>
                  <a:lnTo>
                    <a:pt x="906" y="779"/>
                  </a:lnTo>
                  <a:lnTo>
                    <a:pt x="908" y="777"/>
                  </a:lnTo>
                  <a:close/>
                  <a:moveTo>
                    <a:pt x="902" y="934"/>
                  </a:moveTo>
                  <a:lnTo>
                    <a:pt x="902" y="959"/>
                  </a:lnTo>
                  <a:lnTo>
                    <a:pt x="900" y="984"/>
                  </a:lnTo>
                  <a:lnTo>
                    <a:pt x="898" y="1009"/>
                  </a:lnTo>
                  <a:lnTo>
                    <a:pt x="896" y="1036"/>
                  </a:lnTo>
                  <a:lnTo>
                    <a:pt x="894" y="1061"/>
                  </a:lnTo>
                  <a:lnTo>
                    <a:pt x="892" y="1086"/>
                  </a:lnTo>
                  <a:lnTo>
                    <a:pt x="890" y="1111"/>
                  </a:lnTo>
                  <a:lnTo>
                    <a:pt x="890" y="1134"/>
                  </a:lnTo>
                  <a:lnTo>
                    <a:pt x="906" y="1155"/>
                  </a:lnTo>
                  <a:lnTo>
                    <a:pt x="925" y="1176"/>
                  </a:lnTo>
                  <a:lnTo>
                    <a:pt x="944" y="1197"/>
                  </a:lnTo>
                  <a:lnTo>
                    <a:pt x="965" y="1218"/>
                  </a:lnTo>
                  <a:lnTo>
                    <a:pt x="988" y="1238"/>
                  </a:lnTo>
                  <a:lnTo>
                    <a:pt x="1011" y="1257"/>
                  </a:lnTo>
                  <a:lnTo>
                    <a:pt x="1034" y="1274"/>
                  </a:lnTo>
                  <a:lnTo>
                    <a:pt x="1059" y="1291"/>
                  </a:lnTo>
                  <a:lnTo>
                    <a:pt x="1084" y="1309"/>
                  </a:lnTo>
                  <a:lnTo>
                    <a:pt x="1109" y="1322"/>
                  </a:lnTo>
                  <a:lnTo>
                    <a:pt x="1134" y="1336"/>
                  </a:lnTo>
                  <a:lnTo>
                    <a:pt x="1159" y="1345"/>
                  </a:lnTo>
                  <a:lnTo>
                    <a:pt x="1184" y="1355"/>
                  </a:lnTo>
                  <a:lnTo>
                    <a:pt x="1209" y="1360"/>
                  </a:lnTo>
                  <a:lnTo>
                    <a:pt x="1232" y="1364"/>
                  </a:lnTo>
                  <a:lnTo>
                    <a:pt x="1255" y="1366"/>
                  </a:lnTo>
                  <a:lnTo>
                    <a:pt x="1240" y="1374"/>
                  </a:lnTo>
                  <a:lnTo>
                    <a:pt x="1222" y="1382"/>
                  </a:lnTo>
                  <a:lnTo>
                    <a:pt x="1207" y="1387"/>
                  </a:lnTo>
                  <a:lnTo>
                    <a:pt x="1190" y="1393"/>
                  </a:lnTo>
                  <a:lnTo>
                    <a:pt x="1171" y="1397"/>
                  </a:lnTo>
                  <a:lnTo>
                    <a:pt x="1151" y="1399"/>
                  </a:lnTo>
                  <a:lnTo>
                    <a:pt x="1132" y="1399"/>
                  </a:lnTo>
                  <a:lnTo>
                    <a:pt x="1109" y="1397"/>
                  </a:lnTo>
                  <a:lnTo>
                    <a:pt x="1090" y="1395"/>
                  </a:lnTo>
                  <a:lnTo>
                    <a:pt x="1069" y="1395"/>
                  </a:lnTo>
                  <a:lnTo>
                    <a:pt x="1046" y="1397"/>
                  </a:lnTo>
                  <a:lnTo>
                    <a:pt x="1023" y="1397"/>
                  </a:lnTo>
                  <a:lnTo>
                    <a:pt x="1000" y="1401"/>
                  </a:lnTo>
                  <a:lnTo>
                    <a:pt x="979" y="1403"/>
                  </a:lnTo>
                  <a:lnTo>
                    <a:pt x="961" y="1403"/>
                  </a:lnTo>
                  <a:lnTo>
                    <a:pt x="948" y="1405"/>
                  </a:lnTo>
                  <a:lnTo>
                    <a:pt x="936" y="1418"/>
                  </a:lnTo>
                  <a:lnTo>
                    <a:pt x="925" y="1426"/>
                  </a:lnTo>
                  <a:lnTo>
                    <a:pt x="915" y="1432"/>
                  </a:lnTo>
                  <a:lnTo>
                    <a:pt x="908" y="1432"/>
                  </a:lnTo>
                  <a:lnTo>
                    <a:pt x="900" y="1428"/>
                  </a:lnTo>
                  <a:lnTo>
                    <a:pt x="894" y="1420"/>
                  </a:lnTo>
                  <a:lnTo>
                    <a:pt x="888" y="1410"/>
                  </a:lnTo>
                  <a:lnTo>
                    <a:pt x="884" y="1399"/>
                  </a:lnTo>
                  <a:lnTo>
                    <a:pt x="879" y="1368"/>
                  </a:lnTo>
                  <a:lnTo>
                    <a:pt x="875" y="1334"/>
                  </a:lnTo>
                  <a:lnTo>
                    <a:pt x="873" y="1297"/>
                  </a:lnTo>
                  <a:lnTo>
                    <a:pt x="871" y="1263"/>
                  </a:lnTo>
                  <a:lnTo>
                    <a:pt x="865" y="1253"/>
                  </a:lnTo>
                  <a:lnTo>
                    <a:pt x="861" y="1243"/>
                  </a:lnTo>
                  <a:lnTo>
                    <a:pt x="858" y="1232"/>
                  </a:lnTo>
                  <a:lnTo>
                    <a:pt x="854" y="1220"/>
                  </a:lnTo>
                  <a:lnTo>
                    <a:pt x="852" y="1197"/>
                  </a:lnTo>
                  <a:lnTo>
                    <a:pt x="852" y="1174"/>
                  </a:lnTo>
                  <a:lnTo>
                    <a:pt x="854" y="1149"/>
                  </a:lnTo>
                  <a:lnTo>
                    <a:pt x="856" y="1124"/>
                  </a:lnTo>
                  <a:lnTo>
                    <a:pt x="858" y="1101"/>
                  </a:lnTo>
                  <a:lnTo>
                    <a:pt x="860" y="1078"/>
                  </a:lnTo>
                  <a:lnTo>
                    <a:pt x="861" y="1074"/>
                  </a:lnTo>
                  <a:lnTo>
                    <a:pt x="863" y="1067"/>
                  </a:lnTo>
                  <a:lnTo>
                    <a:pt x="863" y="1055"/>
                  </a:lnTo>
                  <a:lnTo>
                    <a:pt x="863" y="1044"/>
                  </a:lnTo>
                  <a:lnTo>
                    <a:pt x="863" y="1032"/>
                  </a:lnTo>
                  <a:lnTo>
                    <a:pt x="865" y="1021"/>
                  </a:lnTo>
                  <a:lnTo>
                    <a:pt x="863" y="1009"/>
                  </a:lnTo>
                  <a:lnTo>
                    <a:pt x="863" y="1002"/>
                  </a:lnTo>
                  <a:lnTo>
                    <a:pt x="867" y="998"/>
                  </a:lnTo>
                  <a:lnTo>
                    <a:pt x="871" y="986"/>
                  </a:lnTo>
                  <a:lnTo>
                    <a:pt x="877" y="971"/>
                  </a:lnTo>
                  <a:lnTo>
                    <a:pt x="883" y="954"/>
                  </a:lnTo>
                  <a:lnTo>
                    <a:pt x="888" y="940"/>
                  </a:lnTo>
                  <a:lnTo>
                    <a:pt x="894" y="929"/>
                  </a:lnTo>
                  <a:lnTo>
                    <a:pt x="896" y="927"/>
                  </a:lnTo>
                  <a:lnTo>
                    <a:pt x="898" y="927"/>
                  </a:lnTo>
                  <a:lnTo>
                    <a:pt x="900" y="929"/>
                  </a:lnTo>
                  <a:lnTo>
                    <a:pt x="902" y="934"/>
                  </a:lnTo>
                  <a:close/>
                  <a:moveTo>
                    <a:pt x="1368" y="691"/>
                  </a:moveTo>
                  <a:lnTo>
                    <a:pt x="1380" y="702"/>
                  </a:lnTo>
                  <a:lnTo>
                    <a:pt x="1380" y="717"/>
                  </a:lnTo>
                  <a:lnTo>
                    <a:pt x="1380" y="731"/>
                  </a:lnTo>
                  <a:lnTo>
                    <a:pt x="1355" y="717"/>
                  </a:lnTo>
                  <a:lnTo>
                    <a:pt x="1268" y="702"/>
                  </a:lnTo>
                  <a:lnTo>
                    <a:pt x="1259" y="698"/>
                  </a:lnTo>
                  <a:lnTo>
                    <a:pt x="1368" y="691"/>
                  </a:lnTo>
                  <a:close/>
                  <a:moveTo>
                    <a:pt x="1372" y="1013"/>
                  </a:moveTo>
                  <a:lnTo>
                    <a:pt x="1339" y="1013"/>
                  </a:lnTo>
                  <a:lnTo>
                    <a:pt x="1318" y="1003"/>
                  </a:lnTo>
                  <a:lnTo>
                    <a:pt x="1349" y="990"/>
                  </a:lnTo>
                  <a:lnTo>
                    <a:pt x="1401" y="996"/>
                  </a:lnTo>
                  <a:lnTo>
                    <a:pt x="1395" y="1017"/>
                  </a:lnTo>
                  <a:lnTo>
                    <a:pt x="1359" y="1019"/>
                  </a:lnTo>
                  <a:lnTo>
                    <a:pt x="1372" y="1013"/>
                  </a:lnTo>
                  <a:close/>
                  <a:moveTo>
                    <a:pt x="1263" y="781"/>
                  </a:moveTo>
                  <a:lnTo>
                    <a:pt x="1286" y="811"/>
                  </a:lnTo>
                  <a:lnTo>
                    <a:pt x="1347" y="831"/>
                  </a:lnTo>
                  <a:lnTo>
                    <a:pt x="1293" y="810"/>
                  </a:lnTo>
                  <a:lnTo>
                    <a:pt x="1274" y="787"/>
                  </a:lnTo>
                  <a:lnTo>
                    <a:pt x="1284" y="787"/>
                  </a:lnTo>
                  <a:lnTo>
                    <a:pt x="1297" y="787"/>
                  </a:lnTo>
                  <a:lnTo>
                    <a:pt x="1311" y="787"/>
                  </a:lnTo>
                  <a:lnTo>
                    <a:pt x="1326" y="787"/>
                  </a:lnTo>
                  <a:lnTo>
                    <a:pt x="1339" y="785"/>
                  </a:lnTo>
                  <a:lnTo>
                    <a:pt x="1353" y="783"/>
                  </a:lnTo>
                  <a:lnTo>
                    <a:pt x="1364" y="779"/>
                  </a:lnTo>
                  <a:lnTo>
                    <a:pt x="1372" y="771"/>
                  </a:lnTo>
                  <a:lnTo>
                    <a:pt x="1362" y="773"/>
                  </a:lnTo>
                  <a:lnTo>
                    <a:pt x="1355" y="771"/>
                  </a:lnTo>
                  <a:lnTo>
                    <a:pt x="1349" y="769"/>
                  </a:lnTo>
                  <a:lnTo>
                    <a:pt x="1343" y="767"/>
                  </a:lnTo>
                  <a:lnTo>
                    <a:pt x="1341" y="765"/>
                  </a:lnTo>
                  <a:lnTo>
                    <a:pt x="1338" y="764"/>
                  </a:lnTo>
                  <a:lnTo>
                    <a:pt x="1338" y="762"/>
                  </a:lnTo>
                  <a:lnTo>
                    <a:pt x="1338" y="760"/>
                  </a:lnTo>
                  <a:lnTo>
                    <a:pt x="1330" y="764"/>
                  </a:lnTo>
                  <a:lnTo>
                    <a:pt x="1320" y="767"/>
                  </a:lnTo>
                  <a:lnTo>
                    <a:pt x="1311" y="771"/>
                  </a:lnTo>
                  <a:lnTo>
                    <a:pt x="1299" y="775"/>
                  </a:lnTo>
                  <a:lnTo>
                    <a:pt x="1290" y="777"/>
                  </a:lnTo>
                  <a:lnTo>
                    <a:pt x="1278" y="779"/>
                  </a:lnTo>
                  <a:lnTo>
                    <a:pt x="1270" y="781"/>
                  </a:lnTo>
                  <a:lnTo>
                    <a:pt x="1263" y="781"/>
                  </a:lnTo>
                  <a:close/>
                  <a:moveTo>
                    <a:pt x="295" y="1295"/>
                  </a:moveTo>
                  <a:lnTo>
                    <a:pt x="307" y="1303"/>
                  </a:lnTo>
                  <a:lnTo>
                    <a:pt x="314" y="1311"/>
                  </a:lnTo>
                  <a:lnTo>
                    <a:pt x="316" y="1316"/>
                  </a:lnTo>
                  <a:lnTo>
                    <a:pt x="320" y="1324"/>
                  </a:lnTo>
                  <a:lnTo>
                    <a:pt x="322" y="1328"/>
                  </a:lnTo>
                  <a:lnTo>
                    <a:pt x="326" y="1332"/>
                  </a:lnTo>
                  <a:lnTo>
                    <a:pt x="332" y="1336"/>
                  </a:lnTo>
                  <a:lnTo>
                    <a:pt x="343" y="1336"/>
                  </a:lnTo>
                  <a:lnTo>
                    <a:pt x="332" y="1341"/>
                  </a:lnTo>
                  <a:lnTo>
                    <a:pt x="318" y="1347"/>
                  </a:lnTo>
                  <a:lnTo>
                    <a:pt x="307" y="1349"/>
                  </a:lnTo>
                  <a:lnTo>
                    <a:pt x="291" y="1349"/>
                  </a:lnTo>
                  <a:lnTo>
                    <a:pt x="264" y="1349"/>
                  </a:lnTo>
                  <a:lnTo>
                    <a:pt x="234" y="1347"/>
                  </a:lnTo>
                  <a:lnTo>
                    <a:pt x="220" y="1347"/>
                  </a:lnTo>
                  <a:lnTo>
                    <a:pt x="205" y="1349"/>
                  </a:lnTo>
                  <a:lnTo>
                    <a:pt x="192" y="1349"/>
                  </a:lnTo>
                  <a:lnTo>
                    <a:pt x="176" y="1353"/>
                  </a:lnTo>
                  <a:lnTo>
                    <a:pt x="163" y="1359"/>
                  </a:lnTo>
                  <a:lnTo>
                    <a:pt x="151" y="1366"/>
                  </a:lnTo>
                  <a:lnTo>
                    <a:pt x="138" y="1376"/>
                  </a:lnTo>
                  <a:lnTo>
                    <a:pt x="126" y="1389"/>
                  </a:lnTo>
                  <a:lnTo>
                    <a:pt x="142" y="1389"/>
                  </a:lnTo>
                  <a:lnTo>
                    <a:pt x="155" y="1385"/>
                  </a:lnTo>
                  <a:lnTo>
                    <a:pt x="170" y="1382"/>
                  </a:lnTo>
                  <a:lnTo>
                    <a:pt x="184" y="1376"/>
                  </a:lnTo>
                  <a:lnTo>
                    <a:pt x="211" y="1364"/>
                  </a:lnTo>
                  <a:lnTo>
                    <a:pt x="240" y="1353"/>
                  </a:lnTo>
                  <a:lnTo>
                    <a:pt x="253" y="1347"/>
                  </a:lnTo>
                  <a:lnTo>
                    <a:pt x="268" y="1343"/>
                  </a:lnTo>
                  <a:lnTo>
                    <a:pt x="282" y="1339"/>
                  </a:lnTo>
                  <a:lnTo>
                    <a:pt x="297" y="1339"/>
                  </a:lnTo>
                  <a:lnTo>
                    <a:pt x="311" y="1339"/>
                  </a:lnTo>
                  <a:lnTo>
                    <a:pt x="326" y="1343"/>
                  </a:lnTo>
                  <a:lnTo>
                    <a:pt x="341" y="1349"/>
                  </a:lnTo>
                  <a:lnTo>
                    <a:pt x="359" y="1359"/>
                  </a:lnTo>
                  <a:lnTo>
                    <a:pt x="343" y="1357"/>
                  </a:lnTo>
                  <a:lnTo>
                    <a:pt x="322" y="1357"/>
                  </a:lnTo>
                  <a:lnTo>
                    <a:pt x="297" y="1359"/>
                  </a:lnTo>
                  <a:lnTo>
                    <a:pt x="272" y="1360"/>
                  </a:lnTo>
                  <a:lnTo>
                    <a:pt x="261" y="1362"/>
                  </a:lnTo>
                  <a:lnTo>
                    <a:pt x="249" y="1366"/>
                  </a:lnTo>
                  <a:lnTo>
                    <a:pt x="240" y="1370"/>
                  </a:lnTo>
                  <a:lnTo>
                    <a:pt x="230" y="1374"/>
                  </a:lnTo>
                  <a:lnTo>
                    <a:pt x="222" y="1380"/>
                  </a:lnTo>
                  <a:lnTo>
                    <a:pt x="217" y="1387"/>
                  </a:lnTo>
                  <a:lnTo>
                    <a:pt x="213" y="1395"/>
                  </a:lnTo>
                  <a:lnTo>
                    <a:pt x="211" y="1405"/>
                  </a:lnTo>
                  <a:lnTo>
                    <a:pt x="224" y="1410"/>
                  </a:lnTo>
                  <a:lnTo>
                    <a:pt x="243" y="1412"/>
                  </a:lnTo>
                  <a:lnTo>
                    <a:pt x="263" y="1412"/>
                  </a:lnTo>
                  <a:lnTo>
                    <a:pt x="286" y="1412"/>
                  </a:lnTo>
                  <a:lnTo>
                    <a:pt x="309" y="1410"/>
                  </a:lnTo>
                  <a:lnTo>
                    <a:pt x="332" y="1408"/>
                  </a:lnTo>
                  <a:lnTo>
                    <a:pt x="351" y="1407"/>
                  </a:lnTo>
                  <a:lnTo>
                    <a:pt x="370" y="1405"/>
                  </a:lnTo>
                  <a:lnTo>
                    <a:pt x="347" y="1410"/>
                  </a:lnTo>
                  <a:lnTo>
                    <a:pt x="322" y="1414"/>
                  </a:lnTo>
                  <a:lnTo>
                    <a:pt x="299" y="1418"/>
                  </a:lnTo>
                  <a:lnTo>
                    <a:pt x="276" y="1424"/>
                  </a:lnTo>
                  <a:lnTo>
                    <a:pt x="253" y="1430"/>
                  </a:lnTo>
                  <a:lnTo>
                    <a:pt x="232" y="1441"/>
                  </a:lnTo>
                  <a:lnTo>
                    <a:pt x="222" y="1449"/>
                  </a:lnTo>
                  <a:lnTo>
                    <a:pt x="211" y="1456"/>
                  </a:lnTo>
                  <a:lnTo>
                    <a:pt x="201" y="1466"/>
                  </a:lnTo>
                  <a:lnTo>
                    <a:pt x="193" y="1478"/>
                  </a:lnTo>
                  <a:lnTo>
                    <a:pt x="217" y="1508"/>
                  </a:lnTo>
                  <a:lnTo>
                    <a:pt x="240" y="1506"/>
                  </a:lnTo>
                  <a:lnTo>
                    <a:pt x="264" y="1504"/>
                  </a:lnTo>
                  <a:lnTo>
                    <a:pt x="288" y="1499"/>
                  </a:lnTo>
                  <a:lnTo>
                    <a:pt x="312" y="1493"/>
                  </a:lnTo>
                  <a:lnTo>
                    <a:pt x="337" y="1487"/>
                  </a:lnTo>
                  <a:lnTo>
                    <a:pt x="362" y="1481"/>
                  </a:lnTo>
                  <a:lnTo>
                    <a:pt x="387" y="1478"/>
                  </a:lnTo>
                  <a:lnTo>
                    <a:pt x="412" y="1478"/>
                  </a:lnTo>
                  <a:lnTo>
                    <a:pt x="399" y="1480"/>
                  </a:lnTo>
                  <a:lnTo>
                    <a:pt x="382" y="1483"/>
                  </a:lnTo>
                  <a:lnTo>
                    <a:pt x="366" y="1489"/>
                  </a:lnTo>
                  <a:lnTo>
                    <a:pt x="349" y="1493"/>
                  </a:lnTo>
                  <a:lnTo>
                    <a:pt x="332" y="1495"/>
                  </a:lnTo>
                  <a:lnTo>
                    <a:pt x="314" y="1499"/>
                  </a:lnTo>
                  <a:lnTo>
                    <a:pt x="299" y="1501"/>
                  </a:lnTo>
                  <a:lnTo>
                    <a:pt x="284" y="1501"/>
                  </a:lnTo>
                  <a:lnTo>
                    <a:pt x="303" y="1514"/>
                  </a:lnTo>
                  <a:lnTo>
                    <a:pt x="330" y="1526"/>
                  </a:lnTo>
                  <a:lnTo>
                    <a:pt x="359" y="1537"/>
                  </a:lnTo>
                  <a:lnTo>
                    <a:pt x="389" y="1549"/>
                  </a:lnTo>
                  <a:lnTo>
                    <a:pt x="420" y="1558"/>
                  </a:lnTo>
                  <a:lnTo>
                    <a:pt x="451" y="1566"/>
                  </a:lnTo>
                  <a:lnTo>
                    <a:pt x="476" y="1572"/>
                  </a:lnTo>
                  <a:lnTo>
                    <a:pt x="499" y="1574"/>
                  </a:lnTo>
                  <a:lnTo>
                    <a:pt x="493" y="1572"/>
                  </a:lnTo>
                  <a:lnTo>
                    <a:pt x="489" y="1572"/>
                  </a:lnTo>
                  <a:lnTo>
                    <a:pt x="483" y="1570"/>
                  </a:lnTo>
                  <a:lnTo>
                    <a:pt x="479" y="1568"/>
                  </a:lnTo>
                  <a:lnTo>
                    <a:pt x="476" y="1568"/>
                  </a:lnTo>
                  <a:lnTo>
                    <a:pt x="470" y="1566"/>
                  </a:lnTo>
                  <a:lnTo>
                    <a:pt x="466" y="1564"/>
                  </a:lnTo>
                  <a:lnTo>
                    <a:pt x="460" y="1564"/>
                  </a:lnTo>
                  <a:lnTo>
                    <a:pt x="449" y="1581"/>
                  </a:lnTo>
                  <a:lnTo>
                    <a:pt x="451" y="1600"/>
                  </a:lnTo>
                  <a:lnTo>
                    <a:pt x="453" y="1622"/>
                  </a:lnTo>
                  <a:lnTo>
                    <a:pt x="456" y="1639"/>
                  </a:lnTo>
                  <a:lnTo>
                    <a:pt x="460" y="1658"/>
                  </a:lnTo>
                  <a:lnTo>
                    <a:pt x="468" y="1675"/>
                  </a:lnTo>
                  <a:lnTo>
                    <a:pt x="476" y="1691"/>
                  </a:lnTo>
                  <a:lnTo>
                    <a:pt x="483" y="1708"/>
                  </a:lnTo>
                  <a:lnTo>
                    <a:pt x="493" y="1723"/>
                  </a:lnTo>
                  <a:lnTo>
                    <a:pt x="512" y="1752"/>
                  </a:lnTo>
                  <a:lnTo>
                    <a:pt x="533" y="1781"/>
                  </a:lnTo>
                  <a:lnTo>
                    <a:pt x="556" y="1808"/>
                  </a:lnTo>
                  <a:lnTo>
                    <a:pt x="577" y="1835"/>
                  </a:lnTo>
                  <a:lnTo>
                    <a:pt x="574" y="1833"/>
                  </a:lnTo>
                  <a:lnTo>
                    <a:pt x="568" y="1833"/>
                  </a:lnTo>
                  <a:lnTo>
                    <a:pt x="560" y="1835"/>
                  </a:lnTo>
                  <a:lnTo>
                    <a:pt x="552" y="1838"/>
                  </a:lnTo>
                  <a:lnTo>
                    <a:pt x="533" y="1850"/>
                  </a:lnTo>
                  <a:lnTo>
                    <a:pt x="510" y="1865"/>
                  </a:lnTo>
                  <a:lnTo>
                    <a:pt x="489" y="1883"/>
                  </a:lnTo>
                  <a:lnTo>
                    <a:pt x="466" y="1900"/>
                  </a:lnTo>
                  <a:lnTo>
                    <a:pt x="456" y="1906"/>
                  </a:lnTo>
                  <a:lnTo>
                    <a:pt x="447" y="1909"/>
                  </a:lnTo>
                  <a:lnTo>
                    <a:pt x="437" y="1913"/>
                  </a:lnTo>
                  <a:lnTo>
                    <a:pt x="430" y="1915"/>
                  </a:lnTo>
                  <a:lnTo>
                    <a:pt x="433" y="1915"/>
                  </a:lnTo>
                  <a:lnTo>
                    <a:pt x="435" y="1917"/>
                  </a:lnTo>
                  <a:lnTo>
                    <a:pt x="439" y="1919"/>
                  </a:lnTo>
                  <a:lnTo>
                    <a:pt x="443" y="1923"/>
                  </a:lnTo>
                  <a:lnTo>
                    <a:pt x="445" y="1927"/>
                  </a:lnTo>
                  <a:lnTo>
                    <a:pt x="447" y="1929"/>
                  </a:lnTo>
                  <a:lnTo>
                    <a:pt x="449" y="1931"/>
                  </a:lnTo>
                  <a:lnTo>
                    <a:pt x="449" y="1963"/>
                  </a:lnTo>
                  <a:lnTo>
                    <a:pt x="445" y="1967"/>
                  </a:lnTo>
                  <a:lnTo>
                    <a:pt x="441" y="1971"/>
                  </a:lnTo>
                  <a:lnTo>
                    <a:pt x="437" y="1975"/>
                  </a:lnTo>
                  <a:lnTo>
                    <a:pt x="431" y="1981"/>
                  </a:lnTo>
                  <a:lnTo>
                    <a:pt x="428" y="1986"/>
                  </a:lnTo>
                  <a:lnTo>
                    <a:pt x="426" y="1990"/>
                  </a:lnTo>
                  <a:lnTo>
                    <a:pt x="424" y="1994"/>
                  </a:lnTo>
                  <a:lnTo>
                    <a:pt x="424" y="2011"/>
                  </a:lnTo>
                  <a:lnTo>
                    <a:pt x="428" y="2023"/>
                  </a:lnTo>
                  <a:lnTo>
                    <a:pt x="435" y="2036"/>
                  </a:lnTo>
                  <a:lnTo>
                    <a:pt x="443" y="2048"/>
                  </a:lnTo>
                  <a:lnTo>
                    <a:pt x="455" y="2059"/>
                  </a:lnTo>
                  <a:lnTo>
                    <a:pt x="478" y="2082"/>
                  </a:lnTo>
                  <a:lnTo>
                    <a:pt x="501" y="2107"/>
                  </a:lnTo>
                  <a:lnTo>
                    <a:pt x="512" y="2119"/>
                  </a:lnTo>
                  <a:lnTo>
                    <a:pt x="520" y="2132"/>
                  </a:lnTo>
                  <a:lnTo>
                    <a:pt x="526" y="2146"/>
                  </a:lnTo>
                  <a:lnTo>
                    <a:pt x="529" y="2161"/>
                  </a:lnTo>
                  <a:lnTo>
                    <a:pt x="529" y="2178"/>
                  </a:lnTo>
                  <a:lnTo>
                    <a:pt x="526" y="2196"/>
                  </a:lnTo>
                  <a:lnTo>
                    <a:pt x="518" y="2213"/>
                  </a:lnTo>
                  <a:lnTo>
                    <a:pt x="504" y="2234"/>
                  </a:lnTo>
                  <a:lnTo>
                    <a:pt x="487" y="2215"/>
                  </a:lnTo>
                  <a:lnTo>
                    <a:pt x="468" y="2186"/>
                  </a:lnTo>
                  <a:lnTo>
                    <a:pt x="445" y="2153"/>
                  </a:lnTo>
                  <a:lnTo>
                    <a:pt x="420" y="2117"/>
                  </a:lnTo>
                  <a:lnTo>
                    <a:pt x="407" y="2100"/>
                  </a:lnTo>
                  <a:lnTo>
                    <a:pt x="393" y="2084"/>
                  </a:lnTo>
                  <a:lnTo>
                    <a:pt x="380" y="2069"/>
                  </a:lnTo>
                  <a:lnTo>
                    <a:pt x="368" y="2057"/>
                  </a:lnTo>
                  <a:lnTo>
                    <a:pt x="355" y="2048"/>
                  </a:lnTo>
                  <a:lnTo>
                    <a:pt x="343" y="2042"/>
                  </a:lnTo>
                  <a:lnTo>
                    <a:pt x="337" y="2040"/>
                  </a:lnTo>
                  <a:lnTo>
                    <a:pt x="332" y="2040"/>
                  </a:lnTo>
                  <a:lnTo>
                    <a:pt x="326" y="2040"/>
                  </a:lnTo>
                  <a:lnTo>
                    <a:pt x="320" y="2042"/>
                  </a:lnTo>
                  <a:lnTo>
                    <a:pt x="314" y="2050"/>
                  </a:lnTo>
                  <a:lnTo>
                    <a:pt x="314" y="2053"/>
                  </a:lnTo>
                  <a:lnTo>
                    <a:pt x="316" y="2059"/>
                  </a:lnTo>
                  <a:lnTo>
                    <a:pt x="316" y="2065"/>
                  </a:lnTo>
                  <a:lnTo>
                    <a:pt x="318" y="2071"/>
                  </a:lnTo>
                  <a:lnTo>
                    <a:pt x="318" y="2077"/>
                  </a:lnTo>
                  <a:lnTo>
                    <a:pt x="320" y="2082"/>
                  </a:lnTo>
                  <a:lnTo>
                    <a:pt x="320" y="2086"/>
                  </a:lnTo>
                  <a:lnTo>
                    <a:pt x="320" y="2090"/>
                  </a:lnTo>
                  <a:lnTo>
                    <a:pt x="343" y="2119"/>
                  </a:lnTo>
                  <a:lnTo>
                    <a:pt x="364" y="2151"/>
                  </a:lnTo>
                  <a:lnTo>
                    <a:pt x="385" y="2186"/>
                  </a:lnTo>
                  <a:lnTo>
                    <a:pt x="407" y="2220"/>
                  </a:lnTo>
                  <a:lnTo>
                    <a:pt x="426" y="2257"/>
                  </a:lnTo>
                  <a:lnTo>
                    <a:pt x="445" y="2295"/>
                  </a:lnTo>
                  <a:lnTo>
                    <a:pt x="464" y="2336"/>
                  </a:lnTo>
                  <a:lnTo>
                    <a:pt x="479" y="2374"/>
                  </a:lnTo>
                  <a:lnTo>
                    <a:pt x="497" y="2416"/>
                  </a:lnTo>
                  <a:lnTo>
                    <a:pt x="510" y="2457"/>
                  </a:lnTo>
                  <a:lnTo>
                    <a:pt x="522" y="2497"/>
                  </a:lnTo>
                  <a:lnTo>
                    <a:pt x="533" y="2537"/>
                  </a:lnTo>
                  <a:lnTo>
                    <a:pt x="541" y="2579"/>
                  </a:lnTo>
                  <a:lnTo>
                    <a:pt x="547" y="2618"/>
                  </a:lnTo>
                  <a:lnTo>
                    <a:pt x="551" y="2658"/>
                  </a:lnTo>
                  <a:lnTo>
                    <a:pt x="552" y="2695"/>
                  </a:lnTo>
                  <a:lnTo>
                    <a:pt x="545" y="2695"/>
                  </a:lnTo>
                  <a:lnTo>
                    <a:pt x="537" y="2693"/>
                  </a:lnTo>
                  <a:lnTo>
                    <a:pt x="531" y="2689"/>
                  </a:lnTo>
                  <a:lnTo>
                    <a:pt x="524" y="2683"/>
                  </a:lnTo>
                  <a:lnTo>
                    <a:pt x="510" y="2672"/>
                  </a:lnTo>
                  <a:lnTo>
                    <a:pt x="497" y="2654"/>
                  </a:lnTo>
                  <a:lnTo>
                    <a:pt x="483" y="2633"/>
                  </a:lnTo>
                  <a:lnTo>
                    <a:pt x="470" y="2608"/>
                  </a:lnTo>
                  <a:lnTo>
                    <a:pt x="458" y="2583"/>
                  </a:lnTo>
                  <a:lnTo>
                    <a:pt x="447" y="2556"/>
                  </a:lnTo>
                  <a:lnTo>
                    <a:pt x="428" y="2501"/>
                  </a:lnTo>
                  <a:lnTo>
                    <a:pt x="410" y="2447"/>
                  </a:lnTo>
                  <a:lnTo>
                    <a:pt x="397" y="2401"/>
                  </a:lnTo>
                  <a:lnTo>
                    <a:pt x="387" y="2368"/>
                  </a:lnTo>
                  <a:lnTo>
                    <a:pt x="380" y="2347"/>
                  </a:lnTo>
                  <a:lnTo>
                    <a:pt x="372" y="2324"/>
                  </a:lnTo>
                  <a:lnTo>
                    <a:pt x="360" y="2303"/>
                  </a:lnTo>
                  <a:lnTo>
                    <a:pt x="351" y="2282"/>
                  </a:lnTo>
                  <a:lnTo>
                    <a:pt x="326" y="2240"/>
                  </a:lnTo>
                  <a:lnTo>
                    <a:pt x="299" y="2199"/>
                  </a:lnTo>
                  <a:lnTo>
                    <a:pt x="274" y="2157"/>
                  </a:lnTo>
                  <a:lnTo>
                    <a:pt x="249" y="2117"/>
                  </a:lnTo>
                  <a:lnTo>
                    <a:pt x="238" y="2096"/>
                  </a:lnTo>
                  <a:lnTo>
                    <a:pt x="228" y="2077"/>
                  </a:lnTo>
                  <a:lnTo>
                    <a:pt x="218" y="2055"/>
                  </a:lnTo>
                  <a:lnTo>
                    <a:pt x="211" y="2034"/>
                  </a:lnTo>
                  <a:lnTo>
                    <a:pt x="203" y="2011"/>
                  </a:lnTo>
                  <a:lnTo>
                    <a:pt x="195" y="1986"/>
                  </a:lnTo>
                  <a:lnTo>
                    <a:pt x="188" y="1959"/>
                  </a:lnTo>
                  <a:lnTo>
                    <a:pt x="178" y="1933"/>
                  </a:lnTo>
                  <a:lnTo>
                    <a:pt x="169" y="1904"/>
                  </a:lnTo>
                  <a:lnTo>
                    <a:pt x="157" y="1879"/>
                  </a:lnTo>
                  <a:lnTo>
                    <a:pt x="145" y="1856"/>
                  </a:lnTo>
                  <a:lnTo>
                    <a:pt x="132" y="1835"/>
                  </a:lnTo>
                  <a:lnTo>
                    <a:pt x="124" y="1858"/>
                  </a:lnTo>
                  <a:lnTo>
                    <a:pt x="119" y="1883"/>
                  </a:lnTo>
                  <a:lnTo>
                    <a:pt x="113" y="1908"/>
                  </a:lnTo>
                  <a:lnTo>
                    <a:pt x="109" y="1934"/>
                  </a:lnTo>
                  <a:lnTo>
                    <a:pt x="105" y="1961"/>
                  </a:lnTo>
                  <a:lnTo>
                    <a:pt x="103" y="1990"/>
                  </a:lnTo>
                  <a:lnTo>
                    <a:pt x="103" y="2017"/>
                  </a:lnTo>
                  <a:lnTo>
                    <a:pt x="103" y="2046"/>
                  </a:lnTo>
                  <a:lnTo>
                    <a:pt x="105" y="2103"/>
                  </a:lnTo>
                  <a:lnTo>
                    <a:pt x="111" y="2157"/>
                  </a:lnTo>
                  <a:lnTo>
                    <a:pt x="115" y="2184"/>
                  </a:lnTo>
                  <a:lnTo>
                    <a:pt x="121" y="2209"/>
                  </a:lnTo>
                  <a:lnTo>
                    <a:pt x="126" y="2234"/>
                  </a:lnTo>
                  <a:lnTo>
                    <a:pt x="132" y="2257"/>
                  </a:lnTo>
                  <a:lnTo>
                    <a:pt x="132" y="2261"/>
                  </a:lnTo>
                  <a:lnTo>
                    <a:pt x="134" y="2267"/>
                  </a:lnTo>
                  <a:lnTo>
                    <a:pt x="136" y="2274"/>
                  </a:lnTo>
                  <a:lnTo>
                    <a:pt x="138" y="2282"/>
                  </a:lnTo>
                  <a:lnTo>
                    <a:pt x="140" y="2290"/>
                  </a:lnTo>
                  <a:lnTo>
                    <a:pt x="144" y="2299"/>
                  </a:lnTo>
                  <a:lnTo>
                    <a:pt x="144" y="2307"/>
                  </a:lnTo>
                  <a:lnTo>
                    <a:pt x="145" y="2313"/>
                  </a:lnTo>
                  <a:lnTo>
                    <a:pt x="155" y="2320"/>
                  </a:lnTo>
                  <a:lnTo>
                    <a:pt x="170" y="2332"/>
                  </a:lnTo>
                  <a:lnTo>
                    <a:pt x="188" y="2347"/>
                  </a:lnTo>
                  <a:lnTo>
                    <a:pt x="205" y="2363"/>
                  </a:lnTo>
                  <a:lnTo>
                    <a:pt x="220" y="2380"/>
                  </a:lnTo>
                  <a:lnTo>
                    <a:pt x="234" y="2395"/>
                  </a:lnTo>
                  <a:lnTo>
                    <a:pt x="240" y="2403"/>
                  </a:lnTo>
                  <a:lnTo>
                    <a:pt x="243" y="2411"/>
                  </a:lnTo>
                  <a:lnTo>
                    <a:pt x="247" y="2418"/>
                  </a:lnTo>
                  <a:lnTo>
                    <a:pt x="247" y="2424"/>
                  </a:lnTo>
                  <a:lnTo>
                    <a:pt x="268" y="2443"/>
                  </a:lnTo>
                  <a:lnTo>
                    <a:pt x="288" y="2464"/>
                  </a:lnTo>
                  <a:lnTo>
                    <a:pt x="307" y="2485"/>
                  </a:lnTo>
                  <a:lnTo>
                    <a:pt x="326" y="2508"/>
                  </a:lnTo>
                  <a:lnTo>
                    <a:pt x="362" y="2558"/>
                  </a:lnTo>
                  <a:lnTo>
                    <a:pt x="399" y="2610"/>
                  </a:lnTo>
                  <a:lnTo>
                    <a:pt x="433" y="2664"/>
                  </a:lnTo>
                  <a:lnTo>
                    <a:pt x="466" y="2716"/>
                  </a:lnTo>
                  <a:lnTo>
                    <a:pt x="501" y="2768"/>
                  </a:lnTo>
                  <a:lnTo>
                    <a:pt x="535" y="2814"/>
                  </a:lnTo>
                  <a:lnTo>
                    <a:pt x="526" y="2812"/>
                  </a:lnTo>
                  <a:lnTo>
                    <a:pt x="516" y="2808"/>
                  </a:lnTo>
                  <a:lnTo>
                    <a:pt x="504" y="2802"/>
                  </a:lnTo>
                  <a:lnTo>
                    <a:pt x="495" y="2794"/>
                  </a:lnTo>
                  <a:lnTo>
                    <a:pt x="485" y="2787"/>
                  </a:lnTo>
                  <a:lnTo>
                    <a:pt x="474" y="2781"/>
                  </a:lnTo>
                  <a:lnTo>
                    <a:pt x="464" y="2775"/>
                  </a:lnTo>
                  <a:lnTo>
                    <a:pt x="455" y="2775"/>
                  </a:lnTo>
                  <a:lnTo>
                    <a:pt x="451" y="2766"/>
                  </a:lnTo>
                  <a:lnTo>
                    <a:pt x="447" y="2760"/>
                  </a:lnTo>
                  <a:lnTo>
                    <a:pt x="441" y="2756"/>
                  </a:lnTo>
                  <a:lnTo>
                    <a:pt x="437" y="2752"/>
                  </a:lnTo>
                  <a:lnTo>
                    <a:pt x="431" y="2750"/>
                  </a:lnTo>
                  <a:lnTo>
                    <a:pt x="428" y="2748"/>
                  </a:lnTo>
                  <a:lnTo>
                    <a:pt x="424" y="2745"/>
                  </a:lnTo>
                  <a:lnTo>
                    <a:pt x="418" y="2743"/>
                  </a:lnTo>
                  <a:lnTo>
                    <a:pt x="393" y="2725"/>
                  </a:lnTo>
                  <a:lnTo>
                    <a:pt x="366" y="2706"/>
                  </a:lnTo>
                  <a:lnTo>
                    <a:pt x="341" y="2685"/>
                  </a:lnTo>
                  <a:lnTo>
                    <a:pt x="318" y="2660"/>
                  </a:lnTo>
                  <a:lnTo>
                    <a:pt x="270" y="2608"/>
                  </a:lnTo>
                  <a:lnTo>
                    <a:pt x="224" y="2551"/>
                  </a:lnTo>
                  <a:lnTo>
                    <a:pt x="178" y="2493"/>
                  </a:lnTo>
                  <a:lnTo>
                    <a:pt x="132" y="2439"/>
                  </a:lnTo>
                  <a:lnTo>
                    <a:pt x="107" y="2414"/>
                  </a:lnTo>
                  <a:lnTo>
                    <a:pt x="84" y="2391"/>
                  </a:lnTo>
                  <a:lnTo>
                    <a:pt x="59" y="2370"/>
                  </a:lnTo>
                  <a:lnTo>
                    <a:pt x="34" y="2353"/>
                  </a:lnTo>
                  <a:lnTo>
                    <a:pt x="34" y="2363"/>
                  </a:lnTo>
                  <a:lnTo>
                    <a:pt x="34" y="2374"/>
                  </a:lnTo>
                  <a:lnTo>
                    <a:pt x="34" y="2386"/>
                  </a:lnTo>
                  <a:lnTo>
                    <a:pt x="36" y="2397"/>
                  </a:lnTo>
                  <a:lnTo>
                    <a:pt x="36" y="2409"/>
                  </a:lnTo>
                  <a:lnTo>
                    <a:pt x="38" y="2420"/>
                  </a:lnTo>
                  <a:lnTo>
                    <a:pt x="38" y="2430"/>
                  </a:lnTo>
                  <a:lnTo>
                    <a:pt x="40" y="2439"/>
                  </a:lnTo>
                  <a:lnTo>
                    <a:pt x="28" y="2457"/>
                  </a:lnTo>
                  <a:lnTo>
                    <a:pt x="28" y="2520"/>
                  </a:lnTo>
                  <a:lnTo>
                    <a:pt x="48" y="2543"/>
                  </a:lnTo>
                  <a:lnTo>
                    <a:pt x="71" y="2566"/>
                  </a:lnTo>
                  <a:lnTo>
                    <a:pt x="94" y="2587"/>
                  </a:lnTo>
                  <a:lnTo>
                    <a:pt x="119" y="2608"/>
                  </a:lnTo>
                  <a:lnTo>
                    <a:pt x="144" y="2629"/>
                  </a:lnTo>
                  <a:lnTo>
                    <a:pt x="167" y="2650"/>
                  </a:lnTo>
                  <a:lnTo>
                    <a:pt x="188" y="2672"/>
                  </a:lnTo>
                  <a:lnTo>
                    <a:pt x="205" y="2695"/>
                  </a:lnTo>
                  <a:lnTo>
                    <a:pt x="224" y="2723"/>
                  </a:lnTo>
                  <a:lnTo>
                    <a:pt x="243" y="2750"/>
                  </a:lnTo>
                  <a:lnTo>
                    <a:pt x="264" y="2777"/>
                  </a:lnTo>
                  <a:lnTo>
                    <a:pt x="288" y="2802"/>
                  </a:lnTo>
                  <a:lnTo>
                    <a:pt x="311" y="2827"/>
                  </a:lnTo>
                  <a:lnTo>
                    <a:pt x="336" y="2850"/>
                  </a:lnTo>
                  <a:lnTo>
                    <a:pt x="360" y="2869"/>
                  </a:lnTo>
                  <a:lnTo>
                    <a:pt x="387" y="2887"/>
                  </a:lnTo>
                  <a:lnTo>
                    <a:pt x="399" y="2890"/>
                  </a:lnTo>
                  <a:lnTo>
                    <a:pt x="408" y="2898"/>
                  </a:lnTo>
                  <a:lnTo>
                    <a:pt x="418" y="2906"/>
                  </a:lnTo>
                  <a:lnTo>
                    <a:pt x="428" y="2913"/>
                  </a:lnTo>
                  <a:lnTo>
                    <a:pt x="447" y="2933"/>
                  </a:lnTo>
                  <a:lnTo>
                    <a:pt x="464" y="2954"/>
                  </a:lnTo>
                  <a:lnTo>
                    <a:pt x="483" y="2975"/>
                  </a:lnTo>
                  <a:lnTo>
                    <a:pt x="501" y="2994"/>
                  </a:lnTo>
                  <a:lnTo>
                    <a:pt x="510" y="3002"/>
                  </a:lnTo>
                  <a:lnTo>
                    <a:pt x="520" y="3009"/>
                  </a:lnTo>
                  <a:lnTo>
                    <a:pt x="531" y="3017"/>
                  </a:lnTo>
                  <a:lnTo>
                    <a:pt x="541" y="3021"/>
                  </a:lnTo>
                  <a:lnTo>
                    <a:pt x="549" y="3027"/>
                  </a:lnTo>
                  <a:lnTo>
                    <a:pt x="558" y="3032"/>
                  </a:lnTo>
                  <a:lnTo>
                    <a:pt x="570" y="3042"/>
                  </a:lnTo>
                  <a:lnTo>
                    <a:pt x="581" y="3052"/>
                  </a:lnTo>
                  <a:lnTo>
                    <a:pt x="595" y="3063"/>
                  </a:lnTo>
                  <a:lnTo>
                    <a:pt x="604" y="3073"/>
                  </a:lnTo>
                  <a:lnTo>
                    <a:pt x="614" y="3080"/>
                  </a:lnTo>
                  <a:lnTo>
                    <a:pt x="620" y="3088"/>
                  </a:lnTo>
                  <a:lnTo>
                    <a:pt x="0" y="3086"/>
                  </a:lnTo>
                  <a:lnTo>
                    <a:pt x="0" y="1232"/>
                  </a:lnTo>
                  <a:lnTo>
                    <a:pt x="71" y="1253"/>
                  </a:lnTo>
                  <a:lnTo>
                    <a:pt x="90" y="1241"/>
                  </a:lnTo>
                  <a:lnTo>
                    <a:pt x="111" y="1234"/>
                  </a:lnTo>
                  <a:lnTo>
                    <a:pt x="121" y="1232"/>
                  </a:lnTo>
                  <a:lnTo>
                    <a:pt x="132" y="1230"/>
                  </a:lnTo>
                  <a:lnTo>
                    <a:pt x="144" y="1230"/>
                  </a:lnTo>
                  <a:lnTo>
                    <a:pt x="153" y="1230"/>
                  </a:lnTo>
                  <a:lnTo>
                    <a:pt x="165" y="1232"/>
                  </a:lnTo>
                  <a:lnTo>
                    <a:pt x="174" y="1234"/>
                  </a:lnTo>
                  <a:lnTo>
                    <a:pt x="186" y="1238"/>
                  </a:lnTo>
                  <a:lnTo>
                    <a:pt x="195" y="1243"/>
                  </a:lnTo>
                  <a:lnTo>
                    <a:pt x="207" y="1249"/>
                  </a:lnTo>
                  <a:lnTo>
                    <a:pt x="217" y="1257"/>
                  </a:lnTo>
                  <a:lnTo>
                    <a:pt x="226" y="1266"/>
                  </a:lnTo>
                  <a:lnTo>
                    <a:pt x="236" y="1278"/>
                  </a:lnTo>
                  <a:lnTo>
                    <a:pt x="247" y="1278"/>
                  </a:lnTo>
                  <a:lnTo>
                    <a:pt x="255" y="1278"/>
                  </a:lnTo>
                  <a:lnTo>
                    <a:pt x="263" y="1278"/>
                  </a:lnTo>
                  <a:lnTo>
                    <a:pt x="270" y="1280"/>
                  </a:lnTo>
                  <a:lnTo>
                    <a:pt x="276" y="1282"/>
                  </a:lnTo>
                  <a:lnTo>
                    <a:pt x="284" y="1286"/>
                  </a:lnTo>
                  <a:lnTo>
                    <a:pt x="289" y="1289"/>
                  </a:lnTo>
                  <a:lnTo>
                    <a:pt x="295" y="1295"/>
                  </a:lnTo>
                  <a:close/>
                  <a:moveTo>
                    <a:pt x="1635" y="2879"/>
                  </a:moveTo>
                  <a:lnTo>
                    <a:pt x="1635" y="2942"/>
                  </a:lnTo>
                  <a:lnTo>
                    <a:pt x="1629" y="2948"/>
                  </a:lnTo>
                  <a:lnTo>
                    <a:pt x="1625" y="2952"/>
                  </a:lnTo>
                  <a:lnTo>
                    <a:pt x="1622" y="2958"/>
                  </a:lnTo>
                  <a:lnTo>
                    <a:pt x="1616" y="2961"/>
                  </a:lnTo>
                  <a:lnTo>
                    <a:pt x="1612" y="2963"/>
                  </a:lnTo>
                  <a:lnTo>
                    <a:pt x="1608" y="2967"/>
                  </a:lnTo>
                  <a:lnTo>
                    <a:pt x="1602" y="2971"/>
                  </a:lnTo>
                  <a:lnTo>
                    <a:pt x="1599" y="2973"/>
                  </a:lnTo>
                  <a:lnTo>
                    <a:pt x="1599" y="2971"/>
                  </a:lnTo>
                  <a:lnTo>
                    <a:pt x="1597" y="2967"/>
                  </a:lnTo>
                  <a:lnTo>
                    <a:pt x="1597" y="2961"/>
                  </a:lnTo>
                  <a:lnTo>
                    <a:pt x="1595" y="2958"/>
                  </a:lnTo>
                  <a:lnTo>
                    <a:pt x="1595" y="2952"/>
                  </a:lnTo>
                  <a:lnTo>
                    <a:pt x="1593" y="2946"/>
                  </a:lnTo>
                  <a:lnTo>
                    <a:pt x="1593" y="2940"/>
                  </a:lnTo>
                  <a:lnTo>
                    <a:pt x="1593" y="2935"/>
                  </a:lnTo>
                  <a:lnTo>
                    <a:pt x="1597" y="2927"/>
                  </a:lnTo>
                  <a:lnTo>
                    <a:pt x="1602" y="2921"/>
                  </a:lnTo>
                  <a:lnTo>
                    <a:pt x="1606" y="2913"/>
                  </a:lnTo>
                  <a:lnTo>
                    <a:pt x="1612" y="2906"/>
                  </a:lnTo>
                  <a:lnTo>
                    <a:pt x="1616" y="2898"/>
                  </a:lnTo>
                  <a:lnTo>
                    <a:pt x="1622" y="2892"/>
                  </a:lnTo>
                  <a:lnTo>
                    <a:pt x="1627" y="2885"/>
                  </a:lnTo>
                  <a:lnTo>
                    <a:pt x="1635" y="2879"/>
                  </a:lnTo>
                  <a:close/>
                  <a:moveTo>
                    <a:pt x="1568" y="2854"/>
                  </a:moveTo>
                  <a:lnTo>
                    <a:pt x="1566" y="2869"/>
                  </a:lnTo>
                  <a:lnTo>
                    <a:pt x="1564" y="2883"/>
                  </a:lnTo>
                  <a:lnTo>
                    <a:pt x="1562" y="2896"/>
                  </a:lnTo>
                  <a:lnTo>
                    <a:pt x="1558" y="2910"/>
                  </a:lnTo>
                  <a:lnTo>
                    <a:pt x="1554" y="2921"/>
                  </a:lnTo>
                  <a:lnTo>
                    <a:pt x="1552" y="2935"/>
                  </a:lnTo>
                  <a:lnTo>
                    <a:pt x="1549" y="2946"/>
                  </a:lnTo>
                  <a:lnTo>
                    <a:pt x="1549" y="2958"/>
                  </a:lnTo>
                  <a:lnTo>
                    <a:pt x="1541" y="2944"/>
                  </a:lnTo>
                  <a:lnTo>
                    <a:pt x="1535" y="2931"/>
                  </a:lnTo>
                  <a:lnTo>
                    <a:pt x="1533" y="2913"/>
                  </a:lnTo>
                  <a:lnTo>
                    <a:pt x="1531" y="2896"/>
                  </a:lnTo>
                  <a:lnTo>
                    <a:pt x="1529" y="2879"/>
                  </a:lnTo>
                  <a:lnTo>
                    <a:pt x="1529" y="2864"/>
                  </a:lnTo>
                  <a:lnTo>
                    <a:pt x="1531" y="2846"/>
                  </a:lnTo>
                  <a:lnTo>
                    <a:pt x="1531" y="2831"/>
                  </a:lnTo>
                  <a:lnTo>
                    <a:pt x="1533" y="2837"/>
                  </a:lnTo>
                  <a:lnTo>
                    <a:pt x="1535" y="2844"/>
                  </a:lnTo>
                  <a:lnTo>
                    <a:pt x="1535" y="2854"/>
                  </a:lnTo>
                  <a:lnTo>
                    <a:pt x="1537" y="2862"/>
                  </a:lnTo>
                  <a:lnTo>
                    <a:pt x="1539" y="2871"/>
                  </a:lnTo>
                  <a:lnTo>
                    <a:pt x="1539" y="2879"/>
                  </a:lnTo>
                  <a:lnTo>
                    <a:pt x="1541" y="2887"/>
                  </a:lnTo>
                  <a:lnTo>
                    <a:pt x="1543" y="2894"/>
                  </a:lnTo>
                  <a:lnTo>
                    <a:pt x="1545" y="2890"/>
                  </a:lnTo>
                  <a:lnTo>
                    <a:pt x="1549" y="2887"/>
                  </a:lnTo>
                  <a:lnTo>
                    <a:pt x="1552" y="2881"/>
                  </a:lnTo>
                  <a:lnTo>
                    <a:pt x="1554" y="2875"/>
                  </a:lnTo>
                  <a:lnTo>
                    <a:pt x="1558" y="2869"/>
                  </a:lnTo>
                  <a:lnTo>
                    <a:pt x="1562" y="2864"/>
                  </a:lnTo>
                  <a:lnTo>
                    <a:pt x="1564" y="2858"/>
                  </a:lnTo>
                  <a:lnTo>
                    <a:pt x="1568" y="2854"/>
                  </a:lnTo>
                  <a:lnTo>
                    <a:pt x="1568" y="2856"/>
                  </a:lnTo>
                  <a:lnTo>
                    <a:pt x="1568" y="2860"/>
                  </a:lnTo>
                  <a:lnTo>
                    <a:pt x="1570" y="2864"/>
                  </a:lnTo>
                  <a:lnTo>
                    <a:pt x="1572" y="2865"/>
                  </a:lnTo>
                  <a:lnTo>
                    <a:pt x="1572" y="2869"/>
                  </a:lnTo>
                  <a:lnTo>
                    <a:pt x="1572" y="2867"/>
                  </a:lnTo>
                  <a:lnTo>
                    <a:pt x="1570" y="2864"/>
                  </a:lnTo>
                  <a:lnTo>
                    <a:pt x="1568" y="2854"/>
                  </a:lnTo>
                  <a:close/>
                  <a:moveTo>
                    <a:pt x="1501" y="2823"/>
                  </a:moveTo>
                  <a:lnTo>
                    <a:pt x="1501" y="2831"/>
                  </a:lnTo>
                  <a:lnTo>
                    <a:pt x="1501" y="2837"/>
                  </a:lnTo>
                  <a:lnTo>
                    <a:pt x="1501" y="2840"/>
                  </a:lnTo>
                  <a:lnTo>
                    <a:pt x="1501" y="2846"/>
                  </a:lnTo>
                  <a:lnTo>
                    <a:pt x="1501" y="2848"/>
                  </a:lnTo>
                  <a:lnTo>
                    <a:pt x="1501" y="2852"/>
                  </a:lnTo>
                  <a:lnTo>
                    <a:pt x="1497" y="2858"/>
                  </a:lnTo>
                  <a:lnTo>
                    <a:pt x="1495" y="2862"/>
                  </a:lnTo>
                  <a:lnTo>
                    <a:pt x="1493" y="2869"/>
                  </a:lnTo>
                  <a:lnTo>
                    <a:pt x="1493" y="2875"/>
                  </a:lnTo>
                  <a:lnTo>
                    <a:pt x="1491" y="2881"/>
                  </a:lnTo>
                  <a:lnTo>
                    <a:pt x="1491" y="2887"/>
                  </a:lnTo>
                  <a:lnTo>
                    <a:pt x="1489" y="2892"/>
                  </a:lnTo>
                  <a:lnTo>
                    <a:pt x="1489" y="2898"/>
                  </a:lnTo>
                  <a:lnTo>
                    <a:pt x="1487" y="2904"/>
                  </a:lnTo>
                  <a:lnTo>
                    <a:pt x="1487" y="2910"/>
                  </a:lnTo>
                  <a:lnTo>
                    <a:pt x="1426" y="2839"/>
                  </a:lnTo>
                  <a:lnTo>
                    <a:pt x="1414" y="2837"/>
                  </a:lnTo>
                  <a:lnTo>
                    <a:pt x="1403" y="2835"/>
                  </a:lnTo>
                  <a:lnTo>
                    <a:pt x="1391" y="2831"/>
                  </a:lnTo>
                  <a:lnTo>
                    <a:pt x="1378" y="2825"/>
                  </a:lnTo>
                  <a:lnTo>
                    <a:pt x="1366" y="2817"/>
                  </a:lnTo>
                  <a:lnTo>
                    <a:pt x="1355" y="2812"/>
                  </a:lnTo>
                  <a:lnTo>
                    <a:pt x="1345" y="2806"/>
                  </a:lnTo>
                  <a:lnTo>
                    <a:pt x="1336" y="2798"/>
                  </a:lnTo>
                  <a:lnTo>
                    <a:pt x="1345" y="2794"/>
                  </a:lnTo>
                  <a:lnTo>
                    <a:pt x="1355" y="2791"/>
                  </a:lnTo>
                  <a:lnTo>
                    <a:pt x="1362" y="2789"/>
                  </a:lnTo>
                  <a:lnTo>
                    <a:pt x="1370" y="2789"/>
                  </a:lnTo>
                  <a:lnTo>
                    <a:pt x="1378" y="2791"/>
                  </a:lnTo>
                  <a:lnTo>
                    <a:pt x="1384" y="2793"/>
                  </a:lnTo>
                  <a:lnTo>
                    <a:pt x="1391" y="2796"/>
                  </a:lnTo>
                  <a:lnTo>
                    <a:pt x="1397" y="2800"/>
                  </a:lnTo>
                  <a:lnTo>
                    <a:pt x="1407" y="2812"/>
                  </a:lnTo>
                  <a:lnTo>
                    <a:pt x="1418" y="2825"/>
                  </a:lnTo>
                  <a:lnTo>
                    <a:pt x="1428" y="2839"/>
                  </a:lnTo>
                  <a:lnTo>
                    <a:pt x="1439" y="2854"/>
                  </a:lnTo>
                  <a:lnTo>
                    <a:pt x="1439" y="2846"/>
                  </a:lnTo>
                  <a:lnTo>
                    <a:pt x="1439" y="2837"/>
                  </a:lnTo>
                  <a:lnTo>
                    <a:pt x="1437" y="2829"/>
                  </a:lnTo>
                  <a:lnTo>
                    <a:pt x="1437" y="2823"/>
                  </a:lnTo>
                  <a:lnTo>
                    <a:pt x="1437" y="2816"/>
                  </a:lnTo>
                  <a:lnTo>
                    <a:pt x="1437" y="2808"/>
                  </a:lnTo>
                  <a:lnTo>
                    <a:pt x="1437" y="2800"/>
                  </a:lnTo>
                  <a:lnTo>
                    <a:pt x="1439" y="2791"/>
                  </a:lnTo>
                  <a:lnTo>
                    <a:pt x="1441" y="2793"/>
                  </a:lnTo>
                  <a:lnTo>
                    <a:pt x="1445" y="2794"/>
                  </a:lnTo>
                  <a:lnTo>
                    <a:pt x="1449" y="2796"/>
                  </a:lnTo>
                  <a:lnTo>
                    <a:pt x="1455" y="2800"/>
                  </a:lnTo>
                  <a:lnTo>
                    <a:pt x="1458" y="2804"/>
                  </a:lnTo>
                  <a:lnTo>
                    <a:pt x="1462" y="2808"/>
                  </a:lnTo>
                  <a:lnTo>
                    <a:pt x="1466" y="2812"/>
                  </a:lnTo>
                  <a:lnTo>
                    <a:pt x="1470" y="2816"/>
                  </a:lnTo>
                  <a:lnTo>
                    <a:pt x="1474" y="2816"/>
                  </a:lnTo>
                  <a:lnTo>
                    <a:pt x="1480" y="2816"/>
                  </a:lnTo>
                  <a:lnTo>
                    <a:pt x="1485" y="2816"/>
                  </a:lnTo>
                  <a:lnTo>
                    <a:pt x="1489" y="2816"/>
                  </a:lnTo>
                  <a:lnTo>
                    <a:pt x="1493" y="2817"/>
                  </a:lnTo>
                  <a:lnTo>
                    <a:pt x="1497" y="2817"/>
                  </a:lnTo>
                  <a:lnTo>
                    <a:pt x="1499" y="2819"/>
                  </a:lnTo>
                  <a:lnTo>
                    <a:pt x="1501" y="2823"/>
                  </a:lnTo>
                  <a:close/>
                  <a:moveTo>
                    <a:pt x="1291" y="2800"/>
                  </a:moveTo>
                  <a:lnTo>
                    <a:pt x="1301" y="2812"/>
                  </a:lnTo>
                  <a:lnTo>
                    <a:pt x="1313" y="2827"/>
                  </a:lnTo>
                  <a:lnTo>
                    <a:pt x="1324" y="2840"/>
                  </a:lnTo>
                  <a:lnTo>
                    <a:pt x="1336" y="2854"/>
                  </a:lnTo>
                  <a:lnTo>
                    <a:pt x="1349" y="2867"/>
                  </a:lnTo>
                  <a:lnTo>
                    <a:pt x="1362" y="2877"/>
                  </a:lnTo>
                  <a:lnTo>
                    <a:pt x="1368" y="2881"/>
                  </a:lnTo>
                  <a:lnTo>
                    <a:pt x="1376" y="2883"/>
                  </a:lnTo>
                  <a:lnTo>
                    <a:pt x="1384" y="2885"/>
                  </a:lnTo>
                  <a:lnTo>
                    <a:pt x="1389" y="2887"/>
                  </a:lnTo>
                  <a:lnTo>
                    <a:pt x="1391" y="2898"/>
                  </a:lnTo>
                  <a:lnTo>
                    <a:pt x="1393" y="2913"/>
                  </a:lnTo>
                  <a:lnTo>
                    <a:pt x="1399" y="2927"/>
                  </a:lnTo>
                  <a:lnTo>
                    <a:pt x="1405" y="2942"/>
                  </a:lnTo>
                  <a:lnTo>
                    <a:pt x="1422" y="2975"/>
                  </a:lnTo>
                  <a:lnTo>
                    <a:pt x="1443" y="3006"/>
                  </a:lnTo>
                  <a:lnTo>
                    <a:pt x="1466" y="3034"/>
                  </a:lnTo>
                  <a:lnTo>
                    <a:pt x="1489" y="3057"/>
                  </a:lnTo>
                  <a:lnTo>
                    <a:pt x="1501" y="3065"/>
                  </a:lnTo>
                  <a:lnTo>
                    <a:pt x="1512" y="3071"/>
                  </a:lnTo>
                  <a:lnTo>
                    <a:pt x="1522" y="3077"/>
                  </a:lnTo>
                  <a:lnTo>
                    <a:pt x="1529" y="3077"/>
                  </a:lnTo>
                  <a:lnTo>
                    <a:pt x="1512" y="3052"/>
                  </a:lnTo>
                  <a:lnTo>
                    <a:pt x="1495" y="3025"/>
                  </a:lnTo>
                  <a:lnTo>
                    <a:pt x="1476" y="2996"/>
                  </a:lnTo>
                  <a:lnTo>
                    <a:pt x="1457" y="2969"/>
                  </a:lnTo>
                  <a:lnTo>
                    <a:pt x="1437" y="2942"/>
                  </a:lnTo>
                  <a:lnTo>
                    <a:pt x="1418" y="2917"/>
                  </a:lnTo>
                  <a:lnTo>
                    <a:pt x="1407" y="2906"/>
                  </a:lnTo>
                  <a:lnTo>
                    <a:pt x="1395" y="2896"/>
                  </a:lnTo>
                  <a:lnTo>
                    <a:pt x="1384" y="2887"/>
                  </a:lnTo>
                  <a:lnTo>
                    <a:pt x="1372" y="2879"/>
                  </a:lnTo>
                  <a:lnTo>
                    <a:pt x="1364" y="2875"/>
                  </a:lnTo>
                  <a:lnTo>
                    <a:pt x="1357" y="2871"/>
                  </a:lnTo>
                  <a:lnTo>
                    <a:pt x="1351" y="2865"/>
                  </a:lnTo>
                  <a:lnTo>
                    <a:pt x="1343" y="2860"/>
                  </a:lnTo>
                  <a:lnTo>
                    <a:pt x="1338" y="2854"/>
                  </a:lnTo>
                  <a:lnTo>
                    <a:pt x="1330" y="2846"/>
                  </a:lnTo>
                  <a:lnTo>
                    <a:pt x="1324" y="2839"/>
                  </a:lnTo>
                  <a:lnTo>
                    <a:pt x="1316" y="2831"/>
                  </a:lnTo>
                  <a:lnTo>
                    <a:pt x="1322" y="2854"/>
                  </a:lnTo>
                  <a:lnTo>
                    <a:pt x="1332" y="2873"/>
                  </a:lnTo>
                  <a:lnTo>
                    <a:pt x="1343" y="2890"/>
                  </a:lnTo>
                  <a:lnTo>
                    <a:pt x="1357" y="2908"/>
                  </a:lnTo>
                  <a:lnTo>
                    <a:pt x="1370" y="2925"/>
                  </a:lnTo>
                  <a:lnTo>
                    <a:pt x="1382" y="2940"/>
                  </a:lnTo>
                  <a:lnTo>
                    <a:pt x="1393" y="2956"/>
                  </a:lnTo>
                  <a:lnTo>
                    <a:pt x="1403" y="2973"/>
                  </a:lnTo>
                  <a:lnTo>
                    <a:pt x="1395" y="2977"/>
                  </a:lnTo>
                  <a:lnTo>
                    <a:pt x="1387" y="2975"/>
                  </a:lnTo>
                  <a:lnTo>
                    <a:pt x="1378" y="2971"/>
                  </a:lnTo>
                  <a:lnTo>
                    <a:pt x="1370" y="2963"/>
                  </a:lnTo>
                  <a:lnTo>
                    <a:pt x="1361" y="2954"/>
                  </a:lnTo>
                  <a:lnTo>
                    <a:pt x="1353" y="2942"/>
                  </a:lnTo>
                  <a:lnTo>
                    <a:pt x="1343" y="2929"/>
                  </a:lnTo>
                  <a:lnTo>
                    <a:pt x="1336" y="2913"/>
                  </a:lnTo>
                  <a:lnTo>
                    <a:pt x="1320" y="2881"/>
                  </a:lnTo>
                  <a:lnTo>
                    <a:pt x="1307" y="2850"/>
                  </a:lnTo>
                  <a:lnTo>
                    <a:pt x="1297" y="2821"/>
                  </a:lnTo>
                  <a:lnTo>
                    <a:pt x="1291" y="2800"/>
                  </a:lnTo>
                  <a:close/>
                  <a:moveTo>
                    <a:pt x="1188" y="2768"/>
                  </a:moveTo>
                  <a:lnTo>
                    <a:pt x="1172" y="2806"/>
                  </a:lnTo>
                  <a:lnTo>
                    <a:pt x="1161" y="2839"/>
                  </a:lnTo>
                  <a:lnTo>
                    <a:pt x="1155" y="2867"/>
                  </a:lnTo>
                  <a:lnTo>
                    <a:pt x="1151" y="2894"/>
                  </a:lnTo>
                  <a:lnTo>
                    <a:pt x="1149" y="2921"/>
                  </a:lnTo>
                  <a:lnTo>
                    <a:pt x="1151" y="2950"/>
                  </a:lnTo>
                  <a:lnTo>
                    <a:pt x="1155" y="2983"/>
                  </a:lnTo>
                  <a:lnTo>
                    <a:pt x="1159" y="3021"/>
                  </a:lnTo>
                  <a:lnTo>
                    <a:pt x="1159" y="3036"/>
                  </a:lnTo>
                  <a:lnTo>
                    <a:pt x="1146" y="3054"/>
                  </a:lnTo>
                  <a:lnTo>
                    <a:pt x="1151" y="3055"/>
                  </a:lnTo>
                  <a:lnTo>
                    <a:pt x="1157" y="3059"/>
                  </a:lnTo>
                  <a:lnTo>
                    <a:pt x="1163" y="3061"/>
                  </a:lnTo>
                  <a:lnTo>
                    <a:pt x="1167" y="3065"/>
                  </a:lnTo>
                  <a:lnTo>
                    <a:pt x="1172" y="3067"/>
                  </a:lnTo>
                  <a:lnTo>
                    <a:pt x="1178" y="3067"/>
                  </a:lnTo>
                  <a:lnTo>
                    <a:pt x="1184" y="3069"/>
                  </a:lnTo>
                  <a:lnTo>
                    <a:pt x="1188" y="3069"/>
                  </a:lnTo>
                  <a:lnTo>
                    <a:pt x="1199" y="3052"/>
                  </a:lnTo>
                  <a:lnTo>
                    <a:pt x="1209" y="3034"/>
                  </a:lnTo>
                  <a:lnTo>
                    <a:pt x="1217" y="3017"/>
                  </a:lnTo>
                  <a:lnTo>
                    <a:pt x="1222" y="2998"/>
                  </a:lnTo>
                  <a:lnTo>
                    <a:pt x="1226" y="2979"/>
                  </a:lnTo>
                  <a:lnTo>
                    <a:pt x="1228" y="2960"/>
                  </a:lnTo>
                  <a:lnTo>
                    <a:pt x="1228" y="2940"/>
                  </a:lnTo>
                  <a:lnTo>
                    <a:pt x="1228" y="2919"/>
                  </a:lnTo>
                  <a:lnTo>
                    <a:pt x="1226" y="2879"/>
                  </a:lnTo>
                  <a:lnTo>
                    <a:pt x="1224" y="2839"/>
                  </a:lnTo>
                  <a:lnTo>
                    <a:pt x="1220" y="2798"/>
                  </a:lnTo>
                  <a:lnTo>
                    <a:pt x="1218" y="2760"/>
                  </a:lnTo>
                  <a:lnTo>
                    <a:pt x="1213" y="2760"/>
                  </a:lnTo>
                  <a:lnTo>
                    <a:pt x="1205" y="2760"/>
                  </a:lnTo>
                  <a:lnTo>
                    <a:pt x="1199" y="2762"/>
                  </a:lnTo>
                  <a:lnTo>
                    <a:pt x="1195" y="2764"/>
                  </a:lnTo>
                  <a:lnTo>
                    <a:pt x="1192" y="2764"/>
                  </a:lnTo>
                  <a:lnTo>
                    <a:pt x="1188" y="2766"/>
                  </a:lnTo>
                  <a:lnTo>
                    <a:pt x="1188" y="2768"/>
                  </a:lnTo>
                  <a:close/>
                </a:path>
              </a:pathLst>
            </a:custGeom>
            <a:solidFill>
              <a:srgbClr val="969696"/>
            </a:solidFill>
            <a:ln w="6350" cap="rnd">
              <a:noFill/>
              <a:round/>
              <a:headEnd/>
              <a:tailEnd/>
            </a:ln>
          </p:spPr>
          <p:txBody>
            <a:bodyPr/>
            <a:lstStyle/>
            <a:p>
              <a:endParaRPr lang="en-US"/>
            </a:p>
          </p:txBody>
        </p:sp>
      </p:grpSp>
      <p:sp>
        <p:nvSpPr>
          <p:cNvPr id="44044" name="Rectangle 52"/>
          <p:cNvSpPr>
            <a:spLocks noChangeArrowheads="1"/>
          </p:cNvSpPr>
          <p:nvPr/>
        </p:nvSpPr>
        <p:spPr bwMode="auto">
          <a:xfrm>
            <a:off x="6172200" y="1371600"/>
            <a:ext cx="2133600" cy="4876800"/>
          </a:xfrm>
          <a:prstGeom prst="rect">
            <a:avLst/>
          </a:prstGeom>
          <a:noFill/>
          <a:ln w="9525">
            <a:noFill/>
            <a:miter lim="800000"/>
            <a:headEnd/>
            <a:tailEnd/>
          </a:ln>
        </p:spPr>
        <p:txBody>
          <a:bodyPr wrap="none"/>
          <a:lstStyle/>
          <a:p>
            <a:pPr>
              <a:lnSpc>
                <a:spcPct val="93000"/>
              </a:lnSpc>
            </a:pPr>
            <a:r>
              <a:rPr lang="en-US" b="1">
                <a:solidFill>
                  <a:schemeClr val="tx1"/>
                </a:solidFill>
                <a:latin typeface="Arial Narrow" pitchFamily="34" charset="0"/>
              </a:rPr>
              <a:t>NTFS Partition</a:t>
            </a:r>
          </a:p>
          <a:p>
            <a:pPr>
              <a:lnSpc>
                <a:spcPct val="93000"/>
              </a:lnSpc>
            </a:pPr>
            <a:endParaRPr lang="en-US" b="1">
              <a:latin typeface="Arial Narrow" pitchFamily="34" charset="0"/>
            </a:endParaRPr>
          </a:p>
        </p:txBody>
      </p:sp>
      <p:sp>
        <p:nvSpPr>
          <p:cNvPr id="2576437" name="Rectangle 53"/>
          <p:cNvSpPr>
            <a:spLocks noChangeArrowheads="1"/>
          </p:cNvSpPr>
          <p:nvPr/>
        </p:nvSpPr>
        <p:spPr bwMode="auto">
          <a:xfrm>
            <a:off x="4572000" y="1371600"/>
            <a:ext cx="1524000" cy="381000"/>
          </a:xfrm>
          <a:prstGeom prst="rect">
            <a:avLst/>
          </a:prstGeom>
          <a:solidFill>
            <a:srgbClr val="336699"/>
          </a:solidFill>
          <a:ln w="9525">
            <a:solidFill>
              <a:schemeClr val="tx1"/>
            </a:solidFill>
            <a:miter lim="800000"/>
            <a:headEnd/>
            <a:tailEnd/>
          </a:ln>
          <a:effectLst>
            <a:outerShdw dist="125724" dir="2700000" algn="ctr" rotWithShape="0">
              <a:srgbClr val="C0C0C0"/>
            </a:outerShdw>
          </a:effectLst>
        </p:spPr>
        <p:txBody>
          <a:bodyPr wrap="none" anchor="ctr"/>
          <a:lstStyle/>
          <a:p>
            <a:pPr>
              <a:lnSpc>
                <a:spcPct val="93000"/>
              </a:lnSpc>
              <a:defRPr/>
            </a:pPr>
            <a:r>
              <a:rPr lang="en-US" b="1" dirty="0">
                <a:solidFill>
                  <a:schemeClr val="tx1"/>
                </a:solidFill>
                <a:effectLst>
                  <a:outerShdw blurRad="38100" dist="38100" dir="2700000" algn="tl">
                    <a:srgbClr val="000000"/>
                  </a:outerShdw>
                </a:effectLst>
                <a:latin typeface="Arial Narrow" pitchFamily="34" charset="0"/>
              </a:rPr>
              <a:t>ACL</a:t>
            </a:r>
          </a:p>
        </p:txBody>
      </p:sp>
      <p:sp>
        <p:nvSpPr>
          <p:cNvPr id="2576438" name="Rectangle 54"/>
          <p:cNvSpPr>
            <a:spLocks noChangeArrowheads="1"/>
          </p:cNvSpPr>
          <p:nvPr/>
        </p:nvSpPr>
        <p:spPr bwMode="auto">
          <a:xfrm>
            <a:off x="4572000" y="1752600"/>
            <a:ext cx="1524000" cy="3886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lstStyle/>
          <a:p>
            <a:pPr>
              <a:lnSpc>
                <a:spcPct val="93000"/>
              </a:lnSpc>
              <a:defRPr/>
            </a:pPr>
            <a:endParaRPr lang="en-US" b="1" dirty="0">
              <a:solidFill>
                <a:schemeClr val="bg1"/>
              </a:solidFill>
              <a:effectLst>
                <a:outerShdw blurRad="38100" dist="38100" dir="2700000" algn="tl">
                  <a:srgbClr val="C0C0C0"/>
                </a:outerShdw>
              </a:effectLst>
              <a:latin typeface="Arial Narrow" pitchFamily="34" charset="0"/>
            </a:endParaRPr>
          </a:p>
        </p:txBody>
      </p:sp>
      <p:sp>
        <p:nvSpPr>
          <p:cNvPr id="44047" name="Freeform 56"/>
          <p:cNvSpPr>
            <a:spLocks/>
          </p:cNvSpPr>
          <p:nvPr/>
        </p:nvSpPr>
        <p:spPr bwMode="auto">
          <a:xfrm>
            <a:off x="6818313" y="2436813"/>
            <a:ext cx="890587" cy="1985962"/>
          </a:xfrm>
          <a:custGeom>
            <a:avLst/>
            <a:gdLst>
              <a:gd name="T0" fmla="*/ 0 w 480"/>
              <a:gd name="T1" fmla="*/ 0 h 1008"/>
              <a:gd name="T2" fmla="*/ 0 w 480"/>
              <a:gd name="T3" fmla="*/ 2147483647 h 1008"/>
              <a:gd name="T4" fmla="*/ 2147483647 w 480"/>
              <a:gd name="T5" fmla="*/ 2147483647 h 1008"/>
              <a:gd name="T6" fmla="*/ 0 60000 65536"/>
              <a:gd name="T7" fmla="*/ 0 60000 65536"/>
              <a:gd name="T8" fmla="*/ 0 60000 65536"/>
              <a:gd name="T9" fmla="*/ 0 w 480"/>
              <a:gd name="T10" fmla="*/ 0 h 1008"/>
              <a:gd name="T11" fmla="*/ 480 w 480"/>
              <a:gd name="T12" fmla="*/ 1008 h 1008"/>
            </a:gdLst>
            <a:ahLst/>
            <a:cxnLst>
              <a:cxn ang="T6">
                <a:pos x="T0" y="T1"/>
              </a:cxn>
              <a:cxn ang="T7">
                <a:pos x="T2" y="T3"/>
              </a:cxn>
              <a:cxn ang="T8">
                <a:pos x="T4" y="T5"/>
              </a:cxn>
            </a:cxnLst>
            <a:rect l="T9" t="T10" r="T11" b="T12"/>
            <a:pathLst>
              <a:path w="480" h="1008">
                <a:moveTo>
                  <a:pt x="0" y="0"/>
                </a:moveTo>
                <a:lnTo>
                  <a:pt x="0" y="1008"/>
                </a:lnTo>
                <a:lnTo>
                  <a:pt x="480" y="1008"/>
                </a:lnTo>
              </a:path>
            </a:pathLst>
          </a:custGeom>
          <a:noFill/>
          <a:ln w="38100">
            <a:solidFill>
              <a:srgbClr val="333399"/>
            </a:solidFill>
            <a:round/>
            <a:headEnd/>
            <a:tailEnd/>
          </a:ln>
        </p:spPr>
        <p:txBody>
          <a:bodyPr wrap="none" anchor="ctr"/>
          <a:lstStyle/>
          <a:p>
            <a:endParaRPr lang="en-US"/>
          </a:p>
        </p:txBody>
      </p:sp>
      <p:sp>
        <p:nvSpPr>
          <p:cNvPr id="2576441" name="Line 57"/>
          <p:cNvSpPr>
            <a:spLocks noChangeShapeType="1"/>
          </p:cNvSpPr>
          <p:nvPr/>
        </p:nvSpPr>
        <p:spPr bwMode="auto">
          <a:xfrm>
            <a:off x="6823075" y="3425825"/>
            <a:ext cx="890588" cy="0"/>
          </a:xfrm>
          <a:prstGeom prst="line">
            <a:avLst/>
          </a:prstGeom>
          <a:noFill/>
          <a:ln w="38100">
            <a:solidFill>
              <a:srgbClr val="333399"/>
            </a:solidFill>
            <a:round/>
            <a:headEnd/>
            <a:tailEnd/>
          </a:ln>
          <a:effectLst>
            <a:outerShdw dist="35921" dir="2700000" algn="ctr" rotWithShape="0">
              <a:srgbClr val="C0C0C0"/>
            </a:outerShdw>
          </a:effectLst>
        </p:spPr>
        <p:txBody>
          <a:bodyPr wrap="none" anchor="ctr"/>
          <a:lstStyle/>
          <a:p>
            <a:pPr>
              <a:lnSpc>
                <a:spcPct val="93000"/>
              </a:lnSpc>
              <a:defRPr/>
            </a:pPr>
            <a:endParaRPr lang="it-IT"/>
          </a:p>
        </p:txBody>
      </p:sp>
      <p:sp>
        <p:nvSpPr>
          <p:cNvPr id="2576442" name="AutoShape 58"/>
          <p:cNvSpPr>
            <a:spLocks noChangeArrowheads="1"/>
          </p:cNvSpPr>
          <p:nvPr/>
        </p:nvSpPr>
        <p:spPr bwMode="auto">
          <a:xfrm flipV="1">
            <a:off x="7437438" y="3030538"/>
            <a:ext cx="644525" cy="806450"/>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nSpc>
                <a:spcPct val="93000"/>
              </a:lnSpc>
              <a:defRPr/>
            </a:pPr>
            <a:endParaRPr lang="it-IT"/>
          </a:p>
        </p:txBody>
      </p:sp>
      <p:sp>
        <p:nvSpPr>
          <p:cNvPr id="2576443" name="AutoShape 59"/>
          <p:cNvSpPr>
            <a:spLocks noChangeArrowheads="1"/>
          </p:cNvSpPr>
          <p:nvPr/>
        </p:nvSpPr>
        <p:spPr bwMode="auto">
          <a:xfrm flipV="1">
            <a:off x="7437438" y="4037013"/>
            <a:ext cx="644525" cy="808037"/>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nSpc>
                <a:spcPct val="93000"/>
              </a:lnSpc>
              <a:defRPr/>
            </a:pPr>
            <a:endParaRPr lang="it-IT"/>
          </a:p>
        </p:txBody>
      </p:sp>
      <p:grpSp>
        <p:nvGrpSpPr>
          <p:cNvPr id="44051" name="Group 60"/>
          <p:cNvGrpSpPr>
            <a:grpSpLocks/>
          </p:cNvGrpSpPr>
          <p:nvPr/>
        </p:nvGrpSpPr>
        <p:grpSpPr bwMode="auto">
          <a:xfrm>
            <a:off x="6324600" y="2057400"/>
            <a:ext cx="1017588" cy="793750"/>
            <a:chOff x="2720" y="1859"/>
            <a:chExt cx="747" cy="582"/>
          </a:xfrm>
        </p:grpSpPr>
        <p:sp>
          <p:nvSpPr>
            <p:cNvPr id="2576445" name="Freeform 61"/>
            <p:cNvSpPr>
              <a:spLocks/>
            </p:cNvSpPr>
            <p:nvPr/>
          </p:nvSpPr>
          <p:spPr bwMode="auto">
            <a:xfrm>
              <a:off x="2807" y="1859"/>
              <a:ext cx="656" cy="582"/>
            </a:xfrm>
            <a:custGeom>
              <a:avLst/>
              <a:gdLst/>
              <a:ahLst/>
              <a:cxnLst>
                <a:cxn ang="0">
                  <a:pos x="0" y="720"/>
                </a:cxn>
                <a:cxn ang="0">
                  <a:pos x="816" y="720"/>
                </a:cxn>
                <a:cxn ang="0">
                  <a:pos x="816" y="144"/>
                </a:cxn>
                <a:cxn ang="0">
                  <a:pos x="480" y="144"/>
                </a:cxn>
                <a:cxn ang="0">
                  <a:pos x="384" y="0"/>
                </a:cxn>
                <a:cxn ang="0">
                  <a:pos x="96" y="0"/>
                </a:cxn>
                <a:cxn ang="0">
                  <a:pos x="0" y="144"/>
                </a:cxn>
                <a:cxn ang="0">
                  <a:pos x="0" y="720"/>
                </a:cxn>
              </a:cxnLst>
              <a:rect l="0" t="0" r="r" b="b"/>
              <a:pathLst>
                <a:path w="816" h="720">
                  <a:moveTo>
                    <a:pt x="0" y="720"/>
                  </a:moveTo>
                  <a:lnTo>
                    <a:pt x="816" y="720"/>
                  </a:lnTo>
                  <a:lnTo>
                    <a:pt x="816" y="144"/>
                  </a:lnTo>
                  <a:lnTo>
                    <a:pt x="480" y="144"/>
                  </a:lnTo>
                  <a:lnTo>
                    <a:pt x="384" y="0"/>
                  </a:lnTo>
                  <a:lnTo>
                    <a:pt x="96" y="0"/>
                  </a:lnTo>
                  <a:lnTo>
                    <a:pt x="0" y="144"/>
                  </a:lnTo>
                  <a:lnTo>
                    <a:pt x="0" y="720"/>
                  </a:lnTo>
                  <a:close/>
                </a:path>
              </a:pathLst>
            </a:custGeom>
            <a:gradFill rotWithShape="0">
              <a:gsLst>
                <a:gs pos="0">
                  <a:srgbClr val="FFFF99"/>
                </a:gs>
                <a:gs pos="100000">
                  <a:srgbClr val="FFCC00"/>
                </a:gs>
              </a:gsLst>
              <a:lin ang="2700000" scaled="1"/>
            </a:gradFill>
            <a:ln w="9525" cap="flat" cmpd="sng">
              <a:solidFill>
                <a:schemeClr val="tx1"/>
              </a:solidFill>
              <a:prstDash val="solid"/>
              <a:round/>
              <a:headEnd type="none" w="med" len="med"/>
              <a:tailEnd type="none" w="med" len="med"/>
            </a:ln>
            <a:effectLst>
              <a:outerShdw dist="45791" dir="2021404" algn="ctr" rotWithShape="0">
                <a:srgbClr val="969696"/>
              </a:outerShdw>
            </a:effectLst>
          </p:spPr>
          <p:txBody>
            <a:bodyPr wrap="none" tIns="27432" bIns="27432" anchor="ctr"/>
            <a:lstStyle/>
            <a:p>
              <a:pPr>
                <a:lnSpc>
                  <a:spcPct val="93000"/>
                </a:lnSpc>
                <a:defRPr/>
              </a:pPr>
              <a:endParaRPr lang="it-IT"/>
            </a:p>
          </p:txBody>
        </p:sp>
        <p:sp>
          <p:nvSpPr>
            <p:cNvPr id="2576446" name="AutoShape 62"/>
            <p:cNvSpPr>
              <a:spLocks noChangeArrowheads="1"/>
            </p:cNvSpPr>
            <p:nvPr/>
          </p:nvSpPr>
          <p:spPr bwMode="auto">
            <a:xfrm flipH="1">
              <a:off x="2720" y="2048"/>
              <a:ext cx="737" cy="390"/>
            </a:xfrm>
            <a:prstGeom prst="parallelogram">
              <a:avLst>
                <a:gd name="adj" fmla="val 21105"/>
              </a:avLst>
            </a:prstGeom>
            <a:gradFill rotWithShape="0">
              <a:gsLst>
                <a:gs pos="0">
                  <a:srgbClr val="FFFF99"/>
                </a:gs>
                <a:gs pos="100000">
                  <a:srgbClr val="FFCC00"/>
                </a:gs>
              </a:gsLst>
              <a:lin ang="2700000" scaled="1"/>
            </a:gradFill>
            <a:ln w="9525">
              <a:solidFill>
                <a:schemeClr val="tx1"/>
              </a:solidFill>
              <a:miter lim="800000"/>
              <a:headEnd/>
              <a:tailEnd/>
            </a:ln>
            <a:effectLst>
              <a:outerShdw dist="45791" dir="2021404" algn="ctr" rotWithShape="0">
                <a:srgbClr val="969696"/>
              </a:outerShdw>
            </a:effectLst>
          </p:spPr>
          <p:txBody>
            <a:bodyPr wrap="none" tIns="27432" bIns="27432" anchor="ctr"/>
            <a:lstStyle/>
            <a:p>
              <a:pPr>
                <a:lnSpc>
                  <a:spcPct val="93000"/>
                </a:lnSpc>
                <a:defRPr/>
              </a:pPr>
              <a:endParaRPr lang="en-US" sz="1800" b="1" dirty="0">
                <a:latin typeface="Arial Narrow" pitchFamily="34" charset="0"/>
              </a:endParaRPr>
            </a:p>
          </p:txBody>
        </p:sp>
      </p:grpSp>
      <p:sp>
        <p:nvSpPr>
          <p:cNvPr id="2576447" name="Text Box 63"/>
          <p:cNvSpPr txBox="1">
            <a:spLocks noChangeArrowheads="1"/>
          </p:cNvSpPr>
          <p:nvPr/>
        </p:nvSpPr>
        <p:spPr bwMode="auto">
          <a:xfrm>
            <a:off x="609600" y="2743200"/>
            <a:ext cx="819150" cy="3762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lstStyle/>
          <a:p>
            <a:pPr>
              <a:lnSpc>
                <a:spcPct val="93000"/>
              </a:lnSpc>
              <a:spcBef>
                <a:spcPct val="50000"/>
              </a:spcBef>
              <a:defRPr/>
            </a:pPr>
            <a:r>
              <a:rPr lang="en-US" sz="1800" b="1" dirty="0">
                <a:latin typeface="Arial Narrow" pitchFamily="34" charset="0"/>
              </a:rPr>
              <a:t>User 1</a:t>
            </a:r>
          </a:p>
        </p:txBody>
      </p:sp>
      <p:sp>
        <p:nvSpPr>
          <p:cNvPr id="2576448" name="Text Box 64"/>
          <p:cNvSpPr txBox="1">
            <a:spLocks noChangeArrowheads="1"/>
          </p:cNvSpPr>
          <p:nvPr/>
        </p:nvSpPr>
        <p:spPr bwMode="auto">
          <a:xfrm>
            <a:off x="628650" y="4424363"/>
            <a:ext cx="819150" cy="3762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lstStyle/>
          <a:p>
            <a:pPr>
              <a:lnSpc>
                <a:spcPct val="93000"/>
              </a:lnSpc>
              <a:spcBef>
                <a:spcPct val="50000"/>
              </a:spcBef>
              <a:defRPr/>
            </a:pPr>
            <a:r>
              <a:rPr lang="en-US" sz="1800" b="1" dirty="0">
                <a:latin typeface="Arial Narrow" pitchFamily="34" charset="0"/>
              </a:rPr>
              <a:t>User 2</a:t>
            </a:r>
          </a:p>
        </p:txBody>
      </p:sp>
      <p:grpSp>
        <p:nvGrpSpPr>
          <p:cNvPr id="44054" name="Group 66"/>
          <p:cNvGrpSpPr>
            <a:grpSpLocks/>
          </p:cNvGrpSpPr>
          <p:nvPr/>
        </p:nvGrpSpPr>
        <p:grpSpPr bwMode="auto">
          <a:xfrm>
            <a:off x="1592263" y="4210050"/>
            <a:ext cx="695325" cy="290513"/>
            <a:chOff x="1585" y="1673"/>
            <a:chExt cx="709" cy="297"/>
          </a:xfrm>
        </p:grpSpPr>
        <p:sp>
          <p:nvSpPr>
            <p:cNvPr id="44109" name="Freeform 67"/>
            <p:cNvSpPr>
              <a:spLocks/>
            </p:cNvSpPr>
            <p:nvPr/>
          </p:nvSpPr>
          <p:spPr bwMode="auto">
            <a:xfrm>
              <a:off x="1585" y="1673"/>
              <a:ext cx="709" cy="297"/>
            </a:xfrm>
            <a:custGeom>
              <a:avLst/>
              <a:gdLst>
                <a:gd name="T0" fmla="*/ 468 w 872"/>
                <a:gd name="T1" fmla="*/ 95 h 366"/>
                <a:gd name="T2" fmla="*/ 468 w 872"/>
                <a:gd name="T3" fmla="*/ 131 h 366"/>
                <a:gd name="T4" fmla="*/ 367 w 872"/>
                <a:gd name="T5" fmla="*/ 196 h 366"/>
                <a:gd name="T6" fmla="*/ 0 w 872"/>
                <a:gd name="T7" fmla="*/ 91 h 366"/>
                <a:gd name="T8" fmla="*/ 0 w 872"/>
                <a:gd name="T9" fmla="*/ 75 h 366"/>
                <a:gd name="T10" fmla="*/ 124 w 872"/>
                <a:gd name="T11" fmla="*/ 0 h 366"/>
                <a:gd name="T12" fmla="*/ 468 w 872"/>
                <a:gd name="T13" fmla="*/ 95 h 366"/>
                <a:gd name="T14" fmla="*/ 0 60000 65536"/>
                <a:gd name="T15" fmla="*/ 0 60000 65536"/>
                <a:gd name="T16" fmla="*/ 0 60000 65536"/>
                <a:gd name="T17" fmla="*/ 0 60000 65536"/>
                <a:gd name="T18" fmla="*/ 0 60000 65536"/>
                <a:gd name="T19" fmla="*/ 0 60000 65536"/>
                <a:gd name="T20" fmla="*/ 0 60000 65536"/>
                <a:gd name="T21" fmla="*/ 0 w 872"/>
                <a:gd name="T22" fmla="*/ 0 h 366"/>
                <a:gd name="T23" fmla="*/ 872 w 872"/>
                <a:gd name="T24" fmla="*/ 366 h 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3175">
              <a:solidFill>
                <a:schemeClr val="tx1"/>
              </a:solidFill>
              <a:round/>
              <a:headEnd/>
              <a:tailEnd/>
            </a:ln>
          </p:spPr>
          <p:txBody>
            <a:bodyPr wrap="none" tIns="27432" bIns="27432" anchor="ctr">
              <a:spAutoFit/>
            </a:bodyPr>
            <a:lstStyle/>
            <a:p>
              <a:endParaRPr lang="en-US"/>
            </a:p>
          </p:txBody>
        </p:sp>
        <p:sp>
          <p:nvSpPr>
            <p:cNvPr id="44110" name="Freeform 68"/>
            <p:cNvSpPr>
              <a:spLocks/>
            </p:cNvSpPr>
            <p:nvPr/>
          </p:nvSpPr>
          <p:spPr bwMode="auto">
            <a:xfrm>
              <a:off x="1596" y="1679"/>
              <a:ext cx="690" cy="264"/>
            </a:xfrm>
            <a:custGeom>
              <a:avLst/>
              <a:gdLst>
                <a:gd name="T0" fmla="*/ 456 w 848"/>
                <a:gd name="T1" fmla="*/ 95 h 324"/>
                <a:gd name="T2" fmla="*/ 116 w 848"/>
                <a:gd name="T3" fmla="*/ 0 h 324"/>
                <a:gd name="T4" fmla="*/ 0 w 848"/>
                <a:gd name="T5" fmla="*/ 73 h 324"/>
                <a:gd name="T6" fmla="*/ 359 w 848"/>
                <a:gd name="T7" fmla="*/ 175 h 324"/>
                <a:gd name="T8" fmla="*/ 456 w 848"/>
                <a:gd name="T9" fmla="*/ 95 h 324"/>
                <a:gd name="T10" fmla="*/ 0 60000 65536"/>
                <a:gd name="T11" fmla="*/ 0 60000 65536"/>
                <a:gd name="T12" fmla="*/ 0 60000 65536"/>
                <a:gd name="T13" fmla="*/ 0 60000 65536"/>
                <a:gd name="T14" fmla="*/ 0 60000 65536"/>
                <a:gd name="T15" fmla="*/ 0 w 848"/>
                <a:gd name="T16" fmla="*/ 0 h 324"/>
                <a:gd name="T17" fmla="*/ 848 w 848"/>
                <a:gd name="T18" fmla="*/ 324 h 324"/>
              </a:gdLst>
              <a:ahLst/>
              <a:cxnLst>
                <a:cxn ang="T10">
                  <a:pos x="T0" y="T1"/>
                </a:cxn>
                <a:cxn ang="T11">
                  <a:pos x="T2" y="T3"/>
                </a:cxn>
                <a:cxn ang="T12">
                  <a:pos x="T4" y="T5"/>
                </a:cxn>
                <a:cxn ang="T13">
                  <a:pos x="T6" y="T7"/>
                </a:cxn>
                <a:cxn ang="T14">
                  <a:pos x="T8" y="T9"/>
                </a:cxn>
              </a:cxnLst>
              <a:rect l="T15" t="T16" r="T17" b="T18"/>
              <a:pathLst>
                <a:path w="848" h="324">
                  <a:moveTo>
                    <a:pt x="848" y="174"/>
                  </a:moveTo>
                  <a:lnTo>
                    <a:pt x="216" y="0"/>
                  </a:lnTo>
                  <a:lnTo>
                    <a:pt x="0" y="134"/>
                  </a:lnTo>
                  <a:lnTo>
                    <a:pt x="666" y="324"/>
                  </a:lnTo>
                  <a:lnTo>
                    <a:pt x="848" y="174"/>
                  </a:lnTo>
                  <a:close/>
                </a:path>
              </a:pathLst>
            </a:custGeom>
            <a:solidFill>
              <a:schemeClr val="bg1"/>
            </a:solidFill>
            <a:ln w="3175">
              <a:noFill/>
              <a:round/>
              <a:headEnd/>
              <a:tailEnd/>
            </a:ln>
          </p:spPr>
          <p:txBody>
            <a:bodyPr wrap="none" tIns="27432" bIns="27432" anchor="ctr">
              <a:spAutoFit/>
            </a:bodyPr>
            <a:lstStyle/>
            <a:p>
              <a:endParaRPr lang="en-US"/>
            </a:p>
          </p:txBody>
        </p:sp>
        <p:sp>
          <p:nvSpPr>
            <p:cNvPr id="44111" name="Freeform 69"/>
            <p:cNvSpPr>
              <a:spLocks/>
            </p:cNvSpPr>
            <p:nvPr/>
          </p:nvSpPr>
          <p:spPr bwMode="auto">
            <a:xfrm>
              <a:off x="1766" y="1694"/>
              <a:ext cx="388" cy="112"/>
            </a:xfrm>
            <a:custGeom>
              <a:avLst/>
              <a:gdLst>
                <a:gd name="T0" fmla="*/ 0 w 477"/>
                <a:gd name="T1" fmla="*/ 6 h 138"/>
                <a:gd name="T2" fmla="*/ 246 w 477"/>
                <a:gd name="T3" fmla="*/ 74 h 138"/>
                <a:gd name="T4" fmla="*/ 257 w 477"/>
                <a:gd name="T5" fmla="*/ 67 h 138"/>
                <a:gd name="T6" fmla="*/ 11 w 477"/>
                <a:gd name="T7" fmla="*/ 0 h 138"/>
                <a:gd name="T8" fmla="*/ 0 60000 65536"/>
                <a:gd name="T9" fmla="*/ 0 60000 65536"/>
                <a:gd name="T10" fmla="*/ 0 60000 65536"/>
                <a:gd name="T11" fmla="*/ 0 60000 65536"/>
                <a:gd name="T12" fmla="*/ 0 w 477"/>
                <a:gd name="T13" fmla="*/ 0 h 138"/>
                <a:gd name="T14" fmla="*/ 477 w 477"/>
                <a:gd name="T15" fmla="*/ 138 h 138"/>
              </a:gdLst>
              <a:ahLst/>
              <a:cxnLst>
                <a:cxn ang="T8">
                  <a:pos x="T0" y="T1"/>
                </a:cxn>
                <a:cxn ang="T9">
                  <a:pos x="T2" y="T3"/>
                </a:cxn>
                <a:cxn ang="T10">
                  <a:pos x="T4" y="T5"/>
                </a:cxn>
                <a:cxn ang="T11">
                  <a:pos x="T6" y="T7"/>
                </a:cxn>
              </a:cxnLst>
              <a:rect l="T12" t="T13" r="T14" b="T15"/>
              <a:pathLst>
                <a:path w="477" h="138">
                  <a:moveTo>
                    <a:pt x="0" y="12"/>
                  </a:moveTo>
                  <a:lnTo>
                    <a:pt x="456" y="138"/>
                  </a:lnTo>
                  <a:lnTo>
                    <a:pt x="477" y="125"/>
                  </a:lnTo>
                  <a:lnTo>
                    <a:pt x="20" y="0"/>
                  </a:lnTo>
                </a:path>
              </a:pathLst>
            </a:custGeom>
            <a:solidFill>
              <a:srgbClr val="B2B2B2"/>
            </a:solidFill>
            <a:ln w="12700" cap="rnd">
              <a:noFill/>
              <a:round/>
              <a:headEnd/>
              <a:tailEnd/>
            </a:ln>
          </p:spPr>
          <p:txBody>
            <a:bodyPr/>
            <a:lstStyle/>
            <a:p>
              <a:endParaRPr lang="en-US"/>
            </a:p>
          </p:txBody>
        </p:sp>
        <p:sp>
          <p:nvSpPr>
            <p:cNvPr id="44112" name="Freeform 70"/>
            <p:cNvSpPr>
              <a:spLocks/>
            </p:cNvSpPr>
            <p:nvPr/>
          </p:nvSpPr>
          <p:spPr bwMode="auto">
            <a:xfrm>
              <a:off x="1654" y="1717"/>
              <a:ext cx="404" cy="143"/>
            </a:xfrm>
            <a:custGeom>
              <a:avLst/>
              <a:gdLst>
                <a:gd name="T0" fmla="*/ 0 w 496"/>
                <a:gd name="T1" fmla="*/ 35 h 177"/>
                <a:gd name="T2" fmla="*/ 11 w 496"/>
                <a:gd name="T3" fmla="*/ 39 h 177"/>
                <a:gd name="T4" fmla="*/ 24 w 496"/>
                <a:gd name="T5" fmla="*/ 32 h 177"/>
                <a:gd name="T6" fmla="*/ 33 w 496"/>
                <a:gd name="T7" fmla="*/ 35 h 177"/>
                <a:gd name="T8" fmla="*/ 24 w 496"/>
                <a:gd name="T9" fmla="*/ 43 h 177"/>
                <a:gd name="T10" fmla="*/ 186 w 496"/>
                <a:gd name="T11" fmla="*/ 86 h 177"/>
                <a:gd name="T12" fmla="*/ 195 w 496"/>
                <a:gd name="T13" fmla="*/ 80 h 177"/>
                <a:gd name="T14" fmla="*/ 209 w 496"/>
                <a:gd name="T15" fmla="*/ 83 h 177"/>
                <a:gd name="T16" fmla="*/ 200 w 496"/>
                <a:gd name="T17" fmla="*/ 90 h 177"/>
                <a:gd name="T18" fmla="*/ 214 w 496"/>
                <a:gd name="T19" fmla="*/ 94 h 177"/>
                <a:gd name="T20" fmla="*/ 268 w 496"/>
                <a:gd name="T21" fmla="*/ 56 h 177"/>
                <a:gd name="T22" fmla="*/ 59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
                <a:gd name="T37" fmla="*/ 0 h 177"/>
                <a:gd name="T38" fmla="*/ 496 w 496"/>
                <a:gd name="T39" fmla="*/ 177 h 1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w="12700" cap="rnd">
              <a:noFill/>
              <a:round/>
              <a:headEnd/>
              <a:tailEnd/>
            </a:ln>
          </p:spPr>
          <p:txBody>
            <a:bodyPr/>
            <a:lstStyle/>
            <a:p>
              <a:endParaRPr lang="en-US"/>
            </a:p>
          </p:txBody>
        </p:sp>
        <p:sp>
          <p:nvSpPr>
            <p:cNvPr id="44113" name="Freeform 71"/>
            <p:cNvSpPr>
              <a:spLocks/>
            </p:cNvSpPr>
            <p:nvPr/>
          </p:nvSpPr>
          <p:spPr bwMode="auto">
            <a:xfrm>
              <a:off x="2044" y="1810"/>
              <a:ext cx="88" cy="35"/>
            </a:xfrm>
            <a:custGeom>
              <a:avLst/>
              <a:gdLst>
                <a:gd name="T0" fmla="*/ 22 w 108"/>
                <a:gd name="T1" fmla="*/ 0 h 44"/>
                <a:gd name="T2" fmla="*/ 58 w 108"/>
                <a:gd name="T3" fmla="*/ 9 h 44"/>
                <a:gd name="T4" fmla="*/ 37 w 108"/>
                <a:gd name="T5" fmla="*/ 21 h 44"/>
                <a:gd name="T6" fmla="*/ 0 w 108"/>
                <a:gd name="T7" fmla="*/ 13 h 44"/>
                <a:gd name="T8" fmla="*/ 22 w 108"/>
                <a:gd name="T9" fmla="*/ 0 h 44"/>
                <a:gd name="T10" fmla="*/ 0 60000 65536"/>
                <a:gd name="T11" fmla="*/ 0 60000 65536"/>
                <a:gd name="T12" fmla="*/ 0 60000 65536"/>
                <a:gd name="T13" fmla="*/ 0 60000 65536"/>
                <a:gd name="T14" fmla="*/ 0 60000 65536"/>
                <a:gd name="T15" fmla="*/ 0 w 108"/>
                <a:gd name="T16" fmla="*/ 0 h 44"/>
                <a:gd name="T17" fmla="*/ 108 w 108"/>
                <a:gd name="T18" fmla="*/ 44 h 44"/>
              </a:gdLst>
              <a:ahLst/>
              <a:cxnLst>
                <a:cxn ang="T10">
                  <a:pos x="T0" y="T1"/>
                </a:cxn>
                <a:cxn ang="T11">
                  <a:pos x="T2" y="T3"/>
                </a:cxn>
                <a:cxn ang="T12">
                  <a:pos x="T4" y="T5"/>
                </a:cxn>
                <a:cxn ang="T13">
                  <a:pos x="T6" y="T7"/>
                </a:cxn>
                <a:cxn ang="T14">
                  <a:pos x="T8" y="T9"/>
                </a:cxn>
              </a:cxnLst>
              <a:rect l="T15" t="T16" r="T17" b="T18"/>
              <a:pathLst>
                <a:path w="108" h="44">
                  <a:moveTo>
                    <a:pt x="40" y="0"/>
                  </a:moveTo>
                  <a:lnTo>
                    <a:pt x="107" y="17"/>
                  </a:lnTo>
                  <a:lnTo>
                    <a:pt x="69" y="43"/>
                  </a:lnTo>
                  <a:lnTo>
                    <a:pt x="0" y="25"/>
                  </a:lnTo>
                  <a:lnTo>
                    <a:pt x="40" y="0"/>
                  </a:lnTo>
                </a:path>
              </a:pathLst>
            </a:custGeom>
            <a:solidFill>
              <a:srgbClr val="B2B2B2"/>
            </a:solidFill>
            <a:ln w="12700" cap="rnd">
              <a:noFill/>
              <a:round/>
              <a:headEnd/>
              <a:tailEnd/>
            </a:ln>
          </p:spPr>
          <p:txBody>
            <a:bodyPr/>
            <a:lstStyle/>
            <a:p>
              <a:endParaRPr lang="en-US"/>
            </a:p>
          </p:txBody>
        </p:sp>
        <p:sp>
          <p:nvSpPr>
            <p:cNvPr id="44114" name="Freeform 72"/>
            <p:cNvSpPr>
              <a:spLocks/>
            </p:cNvSpPr>
            <p:nvPr/>
          </p:nvSpPr>
          <p:spPr bwMode="auto">
            <a:xfrm>
              <a:off x="1994" y="1848"/>
              <a:ext cx="79" cy="34"/>
            </a:xfrm>
            <a:custGeom>
              <a:avLst/>
              <a:gdLst>
                <a:gd name="T0" fmla="*/ 11 w 97"/>
                <a:gd name="T1" fmla="*/ 4 h 42"/>
                <a:gd name="T2" fmla="*/ 24 w 97"/>
                <a:gd name="T3" fmla="*/ 6 h 42"/>
                <a:gd name="T4" fmla="*/ 33 w 97"/>
                <a:gd name="T5" fmla="*/ 0 h 42"/>
                <a:gd name="T6" fmla="*/ 45 w 97"/>
                <a:gd name="T7" fmla="*/ 4 h 42"/>
                <a:gd name="T8" fmla="*/ 39 w 97"/>
                <a:gd name="T9" fmla="*/ 10 h 42"/>
                <a:gd name="T10" fmla="*/ 52 w 97"/>
                <a:gd name="T11" fmla="*/ 13 h 42"/>
                <a:gd name="T12" fmla="*/ 42 w 97"/>
                <a:gd name="T13" fmla="*/ 22 h 42"/>
                <a:gd name="T14" fmla="*/ 0 w 97"/>
                <a:gd name="T15" fmla="*/ 11 h 42"/>
                <a:gd name="T16" fmla="*/ 11 w 97"/>
                <a:gd name="T17" fmla="*/ 4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42"/>
                <a:gd name="T29" fmla="*/ 97 w 9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w="12700" cap="rnd">
              <a:noFill/>
              <a:round/>
              <a:headEnd/>
              <a:tailEnd/>
            </a:ln>
          </p:spPr>
          <p:txBody>
            <a:bodyPr/>
            <a:lstStyle/>
            <a:p>
              <a:endParaRPr lang="en-US"/>
            </a:p>
          </p:txBody>
        </p:sp>
        <p:sp>
          <p:nvSpPr>
            <p:cNvPr id="44115" name="Freeform 73"/>
            <p:cNvSpPr>
              <a:spLocks/>
            </p:cNvSpPr>
            <p:nvPr/>
          </p:nvSpPr>
          <p:spPr bwMode="auto">
            <a:xfrm>
              <a:off x="2073" y="1825"/>
              <a:ext cx="150" cy="80"/>
            </a:xfrm>
            <a:custGeom>
              <a:avLst/>
              <a:gdLst>
                <a:gd name="T0" fmla="*/ 54 w 185"/>
                <a:gd name="T1" fmla="*/ 0 h 97"/>
                <a:gd name="T2" fmla="*/ 99 w 185"/>
                <a:gd name="T3" fmla="*/ 12 h 97"/>
                <a:gd name="T4" fmla="*/ 44 w 185"/>
                <a:gd name="T5" fmla="*/ 54 h 97"/>
                <a:gd name="T6" fmla="*/ 0 w 185"/>
                <a:gd name="T7" fmla="*/ 41 h 97"/>
                <a:gd name="T8" fmla="*/ 54 w 185"/>
                <a:gd name="T9" fmla="*/ 0 h 97"/>
                <a:gd name="T10" fmla="*/ 0 60000 65536"/>
                <a:gd name="T11" fmla="*/ 0 60000 65536"/>
                <a:gd name="T12" fmla="*/ 0 60000 65536"/>
                <a:gd name="T13" fmla="*/ 0 60000 65536"/>
                <a:gd name="T14" fmla="*/ 0 60000 65536"/>
                <a:gd name="T15" fmla="*/ 0 w 185"/>
                <a:gd name="T16" fmla="*/ 0 h 97"/>
                <a:gd name="T17" fmla="*/ 185 w 185"/>
                <a:gd name="T18" fmla="*/ 97 h 97"/>
              </a:gdLst>
              <a:ahLst/>
              <a:cxnLst>
                <a:cxn ang="T10">
                  <a:pos x="T0" y="T1"/>
                </a:cxn>
                <a:cxn ang="T11">
                  <a:pos x="T2" y="T3"/>
                </a:cxn>
                <a:cxn ang="T12">
                  <a:pos x="T4" y="T5"/>
                </a:cxn>
                <a:cxn ang="T13">
                  <a:pos x="T6" y="T7"/>
                </a:cxn>
                <a:cxn ang="T14">
                  <a:pos x="T8" y="T9"/>
                </a:cxn>
              </a:cxnLst>
              <a:rect l="T15" t="T16" r="T17" b="T18"/>
              <a:pathLst>
                <a:path w="185" h="97">
                  <a:moveTo>
                    <a:pt x="101" y="0"/>
                  </a:moveTo>
                  <a:lnTo>
                    <a:pt x="185" y="22"/>
                  </a:lnTo>
                  <a:lnTo>
                    <a:pt x="83" y="97"/>
                  </a:lnTo>
                  <a:lnTo>
                    <a:pt x="0" y="74"/>
                  </a:lnTo>
                  <a:lnTo>
                    <a:pt x="101" y="0"/>
                  </a:lnTo>
                </a:path>
              </a:pathLst>
            </a:custGeom>
            <a:solidFill>
              <a:srgbClr val="B2B2B2"/>
            </a:solidFill>
            <a:ln w="12700" cap="rnd">
              <a:noFill/>
              <a:round/>
              <a:headEnd/>
              <a:tailEnd/>
            </a:ln>
          </p:spPr>
          <p:txBody>
            <a:bodyPr/>
            <a:lstStyle/>
            <a:p>
              <a:endParaRPr lang="en-US"/>
            </a:p>
          </p:txBody>
        </p:sp>
      </p:grpSp>
      <p:grpSp>
        <p:nvGrpSpPr>
          <p:cNvPr id="44055" name="Group 74"/>
          <p:cNvGrpSpPr>
            <a:grpSpLocks/>
          </p:cNvGrpSpPr>
          <p:nvPr/>
        </p:nvGrpSpPr>
        <p:grpSpPr bwMode="auto">
          <a:xfrm>
            <a:off x="1601788" y="3413125"/>
            <a:ext cx="760412" cy="854075"/>
            <a:chOff x="2614" y="840"/>
            <a:chExt cx="776" cy="871"/>
          </a:xfrm>
        </p:grpSpPr>
        <p:grpSp>
          <p:nvGrpSpPr>
            <p:cNvPr id="44082" name="Group 75"/>
            <p:cNvGrpSpPr>
              <a:grpSpLocks/>
            </p:cNvGrpSpPr>
            <p:nvPr/>
          </p:nvGrpSpPr>
          <p:grpSpPr bwMode="auto">
            <a:xfrm>
              <a:off x="2614" y="1299"/>
              <a:ext cx="763" cy="412"/>
              <a:chOff x="2614" y="1299"/>
              <a:chExt cx="763" cy="412"/>
            </a:xfrm>
          </p:grpSpPr>
          <p:sp>
            <p:nvSpPr>
              <p:cNvPr id="44095" name="Freeform 76"/>
              <p:cNvSpPr>
                <a:spLocks noChangeAspect="1"/>
              </p:cNvSpPr>
              <p:nvPr/>
            </p:nvSpPr>
            <p:spPr bwMode="auto">
              <a:xfrm>
                <a:off x="3113" y="1406"/>
                <a:ext cx="263" cy="305"/>
              </a:xfrm>
              <a:custGeom>
                <a:avLst/>
                <a:gdLst>
                  <a:gd name="T0" fmla="*/ 1 w 364"/>
                  <a:gd name="T1" fmla="*/ 80 h 422"/>
                  <a:gd name="T2" fmla="*/ 137 w 364"/>
                  <a:gd name="T3" fmla="*/ 0 h 422"/>
                  <a:gd name="T4" fmla="*/ 137 w 364"/>
                  <a:gd name="T5" fmla="*/ 68 h 422"/>
                  <a:gd name="T6" fmla="*/ 0 w 364"/>
                  <a:gd name="T7" fmla="*/ 159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096" name="Freeform 77"/>
              <p:cNvSpPr>
                <a:spLocks noChangeAspect="1"/>
              </p:cNvSpPr>
              <p:nvPr/>
            </p:nvSpPr>
            <p:spPr bwMode="auto">
              <a:xfrm>
                <a:off x="2614" y="1299"/>
                <a:ext cx="763" cy="264"/>
              </a:xfrm>
              <a:custGeom>
                <a:avLst/>
                <a:gdLst>
                  <a:gd name="T0" fmla="*/ 245 w 1091"/>
                  <a:gd name="T1" fmla="*/ 129 h 377"/>
                  <a:gd name="T2" fmla="*/ 0 w 1091"/>
                  <a:gd name="T3" fmla="*/ 64 h 377"/>
                  <a:gd name="T4" fmla="*/ 136 w 1091"/>
                  <a:gd name="T5" fmla="*/ 0 h 377"/>
                  <a:gd name="T6" fmla="*/ 373 w 1091"/>
                  <a:gd name="T7" fmla="*/ 52 h 377"/>
                  <a:gd name="T8" fmla="*/ 245 w 1091"/>
                  <a:gd name="T9" fmla="*/ 129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097" name="Freeform 78"/>
              <p:cNvSpPr>
                <a:spLocks noChangeAspect="1"/>
              </p:cNvSpPr>
              <p:nvPr/>
            </p:nvSpPr>
            <p:spPr bwMode="auto">
              <a:xfrm>
                <a:off x="2614" y="1429"/>
                <a:ext cx="499" cy="282"/>
              </a:xfrm>
              <a:custGeom>
                <a:avLst/>
                <a:gdLst>
                  <a:gd name="T0" fmla="*/ 0 w 690"/>
                  <a:gd name="T1" fmla="*/ 2 h 390"/>
                  <a:gd name="T2" fmla="*/ 0 w 690"/>
                  <a:gd name="T3" fmla="*/ 73 h 390"/>
                  <a:gd name="T4" fmla="*/ 261 w 690"/>
                  <a:gd name="T5" fmla="*/ 148 h 390"/>
                  <a:gd name="T6" fmla="*/ 261 w 690"/>
                  <a:gd name="T7" fmla="*/ 70 h 390"/>
                  <a:gd name="T8" fmla="*/ 1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098" name="Freeform 79"/>
              <p:cNvSpPr>
                <a:spLocks noChangeAspect="1"/>
              </p:cNvSpPr>
              <p:nvPr/>
            </p:nvSpPr>
            <p:spPr bwMode="auto">
              <a:xfrm>
                <a:off x="2875" y="1529"/>
                <a:ext cx="196" cy="137"/>
              </a:xfrm>
              <a:custGeom>
                <a:avLst/>
                <a:gdLst>
                  <a:gd name="T0" fmla="*/ 0 w 271"/>
                  <a:gd name="T1" fmla="*/ 0 h 189"/>
                  <a:gd name="T2" fmla="*/ 103 w 271"/>
                  <a:gd name="T3" fmla="*/ 28 h 189"/>
                  <a:gd name="T4" fmla="*/ 103 w 271"/>
                  <a:gd name="T5" fmla="*/ 72 h 189"/>
                  <a:gd name="T6" fmla="*/ 0 w 271"/>
                  <a:gd name="T7" fmla="*/ 43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a:noFill/>
                <a:round/>
                <a:headEnd/>
                <a:tailEnd/>
              </a:ln>
            </p:spPr>
            <p:txBody>
              <a:bodyPr/>
              <a:lstStyle/>
              <a:p>
                <a:endParaRPr lang="en-US"/>
              </a:p>
            </p:txBody>
          </p:sp>
          <p:sp>
            <p:nvSpPr>
              <p:cNvPr id="44099" name="Freeform 80"/>
              <p:cNvSpPr>
                <a:spLocks noChangeAspect="1" noChangeArrowheads="1"/>
              </p:cNvSpPr>
              <p:nvPr/>
            </p:nvSpPr>
            <p:spPr bwMode="auto">
              <a:xfrm>
                <a:off x="2879" y="1580"/>
                <a:ext cx="189" cy="49"/>
              </a:xfrm>
              <a:custGeom>
                <a:avLst/>
                <a:gdLst>
                  <a:gd name="T0" fmla="*/ 0 w 261"/>
                  <a:gd name="T1" fmla="*/ 0 h 69"/>
                  <a:gd name="T2" fmla="*/ 99 w 261"/>
                  <a:gd name="T3" fmla="*/ 25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en-US"/>
              </a:p>
            </p:txBody>
          </p:sp>
          <p:sp>
            <p:nvSpPr>
              <p:cNvPr id="44100" name="Freeform 81"/>
              <p:cNvSpPr>
                <a:spLocks/>
              </p:cNvSpPr>
              <p:nvPr/>
            </p:nvSpPr>
            <p:spPr bwMode="auto">
              <a:xfrm>
                <a:off x="2874" y="1528"/>
                <a:ext cx="196" cy="83"/>
              </a:xfrm>
              <a:custGeom>
                <a:avLst/>
                <a:gdLst>
                  <a:gd name="T0" fmla="*/ 0 w 270"/>
                  <a:gd name="T1" fmla="*/ 42 h 116"/>
                  <a:gd name="T2" fmla="*/ 1 w 270"/>
                  <a:gd name="T3" fmla="*/ 0 h 116"/>
                  <a:gd name="T4" fmla="*/ 103 w 270"/>
                  <a:gd name="T5" fmla="*/ 28 h 116"/>
                  <a:gd name="T6" fmla="*/ 0 60000 65536"/>
                  <a:gd name="T7" fmla="*/ 0 60000 65536"/>
                  <a:gd name="T8" fmla="*/ 0 60000 65536"/>
                  <a:gd name="T9" fmla="*/ 0 w 270"/>
                  <a:gd name="T10" fmla="*/ 0 h 116"/>
                  <a:gd name="T11" fmla="*/ 270 w 270"/>
                  <a:gd name="T12" fmla="*/ 116 h 116"/>
                </a:gdLst>
                <a:ahLst/>
                <a:cxnLst>
                  <a:cxn ang="T6">
                    <a:pos x="T0" y="T1"/>
                  </a:cxn>
                  <a:cxn ang="T7">
                    <a:pos x="T2" y="T3"/>
                  </a:cxn>
                  <a:cxn ang="T8">
                    <a:pos x="T4" y="T5"/>
                  </a:cxn>
                </a:cxnLst>
                <a:rect l="T9" t="T10" r="T11" b="T12"/>
                <a:pathLst>
                  <a:path w="270" h="116">
                    <a:moveTo>
                      <a:pt x="0" y="116"/>
                    </a:moveTo>
                    <a:lnTo>
                      <a:pt x="1" y="0"/>
                    </a:lnTo>
                    <a:lnTo>
                      <a:pt x="270" y="75"/>
                    </a:lnTo>
                  </a:path>
                </a:pathLst>
              </a:custGeom>
              <a:noFill/>
              <a:ln w="6350">
                <a:solidFill>
                  <a:srgbClr val="777777"/>
                </a:solidFill>
                <a:round/>
                <a:headEnd/>
                <a:tailEnd/>
              </a:ln>
            </p:spPr>
            <p:txBody>
              <a:bodyPr wrap="none" tIns="27432" bIns="27432" anchor="ctr">
                <a:spAutoFit/>
              </a:bodyPr>
              <a:lstStyle/>
              <a:p>
                <a:endParaRPr lang="en-US"/>
              </a:p>
            </p:txBody>
          </p:sp>
          <p:sp>
            <p:nvSpPr>
              <p:cNvPr id="44101" name="Line 82"/>
              <p:cNvSpPr>
                <a:spLocks noChangeShapeType="1"/>
              </p:cNvSpPr>
              <p:nvPr/>
            </p:nvSpPr>
            <p:spPr bwMode="auto">
              <a:xfrm>
                <a:off x="2892" y="1556"/>
                <a:ext cx="153" cy="38"/>
              </a:xfrm>
              <a:prstGeom prst="line">
                <a:avLst/>
              </a:prstGeom>
              <a:noFill/>
              <a:ln w="3175">
                <a:solidFill>
                  <a:srgbClr val="777777"/>
                </a:solidFill>
                <a:round/>
                <a:headEnd/>
                <a:tailEnd/>
              </a:ln>
            </p:spPr>
            <p:txBody>
              <a:bodyPr wrap="none" tIns="27432" bIns="27432" anchor="ctr">
                <a:spAutoFit/>
              </a:bodyPr>
              <a:lstStyle/>
              <a:p>
                <a:endParaRPr lang="en-US"/>
              </a:p>
            </p:txBody>
          </p:sp>
          <p:sp>
            <p:nvSpPr>
              <p:cNvPr id="44102" name="Line 83"/>
              <p:cNvSpPr>
                <a:spLocks noChangeShapeType="1"/>
              </p:cNvSpPr>
              <p:nvPr/>
            </p:nvSpPr>
            <p:spPr bwMode="auto">
              <a:xfrm>
                <a:off x="3022" y="1634"/>
                <a:ext cx="29" cy="6"/>
              </a:xfrm>
              <a:prstGeom prst="line">
                <a:avLst/>
              </a:prstGeom>
              <a:noFill/>
              <a:ln w="19050">
                <a:solidFill>
                  <a:schemeClr val="accent2"/>
                </a:solidFill>
                <a:round/>
                <a:headEnd/>
                <a:tailEnd/>
              </a:ln>
            </p:spPr>
            <p:txBody>
              <a:bodyPr wrap="none" tIns="27432" bIns="27432" anchor="ctr">
                <a:spAutoFit/>
              </a:bodyPr>
              <a:lstStyle/>
              <a:p>
                <a:endParaRPr lang="en-US"/>
              </a:p>
            </p:txBody>
          </p:sp>
          <p:sp>
            <p:nvSpPr>
              <p:cNvPr id="44103" name="Freeform 84"/>
              <p:cNvSpPr>
                <a:spLocks/>
              </p:cNvSpPr>
              <p:nvPr/>
            </p:nvSpPr>
            <p:spPr bwMode="auto">
              <a:xfrm>
                <a:off x="2940" y="1566"/>
                <a:ext cx="47" cy="25"/>
              </a:xfrm>
              <a:custGeom>
                <a:avLst/>
                <a:gdLst>
                  <a:gd name="T0" fmla="*/ 0 w 64"/>
                  <a:gd name="T1" fmla="*/ 0 h 35"/>
                  <a:gd name="T2" fmla="*/ 1 w 64"/>
                  <a:gd name="T3" fmla="*/ 6 h 35"/>
                  <a:gd name="T4" fmla="*/ 26 w 64"/>
                  <a:gd name="T5" fmla="*/ 13 h 35"/>
                  <a:gd name="T6" fmla="*/ 26 w 64"/>
                  <a:gd name="T7" fmla="*/ 7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a:noFill/>
                <a:round/>
                <a:headEnd/>
                <a:tailEnd/>
              </a:ln>
            </p:spPr>
            <p:txBody>
              <a:bodyPr tIns="27432" bIns="27432" anchor="ctr">
                <a:spAutoFit/>
              </a:bodyPr>
              <a:lstStyle/>
              <a:p>
                <a:endParaRPr lang="en-US"/>
              </a:p>
            </p:txBody>
          </p:sp>
          <p:sp>
            <p:nvSpPr>
              <p:cNvPr id="44104" name="Line 85"/>
              <p:cNvSpPr>
                <a:spLocks noChangeShapeType="1"/>
              </p:cNvSpPr>
              <p:nvPr/>
            </p:nvSpPr>
            <p:spPr bwMode="auto">
              <a:xfrm>
                <a:off x="2627" y="1459"/>
                <a:ext cx="202" cy="57"/>
              </a:xfrm>
              <a:prstGeom prst="line">
                <a:avLst/>
              </a:prstGeom>
              <a:noFill/>
              <a:ln w="6350">
                <a:solidFill>
                  <a:srgbClr val="777777"/>
                </a:solidFill>
                <a:round/>
                <a:headEnd/>
                <a:tailEnd/>
              </a:ln>
            </p:spPr>
            <p:txBody>
              <a:bodyPr tIns="27432" bIns="27432" anchor="ctr">
                <a:spAutoFit/>
              </a:bodyPr>
              <a:lstStyle/>
              <a:p>
                <a:endParaRPr lang="en-US"/>
              </a:p>
            </p:txBody>
          </p:sp>
          <p:sp>
            <p:nvSpPr>
              <p:cNvPr id="44105" name="Line 86"/>
              <p:cNvSpPr>
                <a:spLocks noChangeShapeType="1"/>
              </p:cNvSpPr>
              <p:nvPr/>
            </p:nvSpPr>
            <p:spPr bwMode="auto">
              <a:xfrm>
                <a:off x="2627" y="1481"/>
                <a:ext cx="202" cy="56"/>
              </a:xfrm>
              <a:prstGeom prst="line">
                <a:avLst/>
              </a:prstGeom>
              <a:noFill/>
              <a:ln w="6350">
                <a:solidFill>
                  <a:srgbClr val="777777"/>
                </a:solidFill>
                <a:round/>
                <a:headEnd/>
                <a:tailEnd/>
              </a:ln>
            </p:spPr>
            <p:txBody>
              <a:bodyPr tIns="27432" bIns="27432" anchor="ctr">
                <a:spAutoFit/>
              </a:bodyPr>
              <a:lstStyle/>
              <a:p>
                <a:endParaRPr lang="en-US"/>
              </a:p>
            </p:txBody>
          </p:sp>
          <p:sp>
            <p:nvSpPr>
              <p:cNvPr id="44106" name="Line 87"/>
              <p:cNvSpPr>
                <a:spLocks noChangeShapeType="1"/>
              </p:cNvSpPr>
              <p:nvPr/>
            </p:nvSpPr>
            <p:spPr bwMode="auto">
              <a:xfrm>
                <a:off x="2627" y="1504"/>
                <a:ext cx="202" cy="57"/>
              </a:xfrm>
              <a:prstGeom prst="line">
                <a:avLst/>
              </a:prstGeom>
              <a:noFill/>
              <a:ln w="6350">
                <a:solidFill>
                  <a:srgbClr val="777777"/>
                </a:solidFill>
                <a:round/>
                <a:headEnd/>
                <a:tailEnd/>
              </a:ln>
            </p:spPr>
            <p:txBody>
              <a:bodyPr tIns="27432" bIns="27432" anchor="ctr">
                <a:spAutoFit/>
              </a:bodyPr>
              <a:lstStyle/>
              <a:p>
                <a:endParaRPr lang="en-US"/>
              </a:p>
            </p:txBody>
          </p:sp>
          <p:sp>
            <p:nvSpPr>
              <p:cNvPr id="44107" name="Line 88"/>
              <p:cNvSpPr>
                <a:spLocks noChangeShapeType="1"/>
              </p:cNvSpPr>
              <p:nvPr/>
            </p:nvSpPr>
            <p:spPr bwMode="auto">
              <a:xfrm>
                <a:off x="2627" y="1526"/>
                <a:ext cx="202" cy="56"/>
              </a:xfrm>
              <a:prstGeom prst="line">
                <a:avLst/>
              </a:prstGeom>
              <a:noFill/>
              <a:ln w="6350">
                <a:solidFill>
                  <a:srgbClr val="777777"/>
                </a:solidFill>
                <a:round/>
                <a:headEnd/>
                <a:tailEnd/>
              </a:ln>
            </p:spPr>
            <p:txBody>
              <a:bodyPr tIns="27432" bIns="27432" anchor="ctr">
                <a:spAutoFit/>
              </a:bodyPr>
              <a:lstStyle/>
              <a:p>
                <a:endParaRPr lang="en-US"/>
              </a:p>
            </p:txBody>
          </p:sp>
          <p:sp>
            <p:nvSpPr>
              <p:cNvPr id="44108" name="Freeform 89"/>
              <p:cNvSpPr>
                <a:spLocks/>
              </p:cNvSpPr>
              <p:nvPr/>
            </p:nvSpPr>
            <p:spPr bwMode="auto">
              <a:xfrm>
                <a:off x="2877" y="1588"/>
                <a:ext cx="198" cy="84"/>
              </a:xfrm>
              <a:custGeom>
                <a:avLst/>
                <a:gdLst>
                  <a:gd name="T0" fmla="*/ 0 w 275"/>
                  <a:gd name="T1" fmla="*/ 15 h 117"/>
                  <a:gd name="T2" fmla="*/ 103 w 275"/>
                  <a:gd name="T3" fmla="*/ 43 h 117"/>
                  <a:gd name="T4" fmla="*/ 103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a:solidFill>
                  <a:schemeClr val="bg1"/>
                </a:solidFill>
                <a:round/>
                <a:headEnd/>
                <a:tailEnd/>
              </a:ln>
            </p:spPr>
            <p:txBody>
              <a:bodyPr wrap="none" tIns="27432" bIns="27432" anchor="ctr">
                <a:spAutoFit/>
              </a:bodyPr>
              <a:lstStyle/>
              <a:p>
                <a:endParaRPr lang="en-US"/>
              </a:p>
            </p:txBody>
          </p:sp>
        </p:grpSp>
        <p:grpSp>
          <p:nvGrpSpPr>
            <p:cNvPr id="44083" name="Group 90"/>
            <p:cNvGrpSpPr>
              <a:grpSpLocks/>
            </p:cNvGrpSpPr>
            <p:nvPr/>
          </p:nvGrpSpPr>
          <p:grpSpPr bwMode="auto">
            <a:xfrm>
              <a:off x="2676" y="840"/>
              <a:ext cx="714" cy="672"/>
              <a:chOff x="2676" y="840"/>
              <a:chExt cx="714" cy="672"/>
            </a:xfrm>
          </p:grpSpPr>
          <p:sp>
            <p:nvSpPr>
              <p:cNvPr id="44084" name="Freeform 91"/>
              <p:cNvSpPr>
                <a:spLocks/>
              </p:cNvSpPr>
              <p:nvPr/>
            </p:nvSpPr>
            <p:spPr bwMode="auto">
              <a:xfrm>
                <a:off x="2730" y="1277"/>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a:solidFill>
                  <a:srgbClr val="000000"/>
                </a:solidFill>
                <a:round/>
                <a:headEnd/>
                <a:tailEnd/>
              </a:ln>
            </p:spPr>
            <p:txBody>
              <a:bodyPr/>
              <a:lstStyle/>
              <a:p>
                <a:endParaRPr lang="en-US"/>
              </a:p>
            </p:txBody>
          </p:sp>
          <p:sp>
            <p:nvSpPr>
              <p:cNvPr id="44085" name="Freeform 92"/>
              <p:cNvSpPr>
                <a:spLocks/>
              </p:cNvSpPr>
              <p:nvPr/>
            </p:nvSpPr>
            <p:spPr bwMode="auto">
              <a:xfrm>
                <a:off x="2737" y="1282"/>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a:noFill/>
                <a:round/>
                <a:headEnd/>
                <a:tailEnd/>
              </a:ln>
            </p:spPr>
            <p:txBody>
              <a:bodyPr/>
              <a:lstStyle/>
              <a:p>
                <a:endParaRPr lang="en-US"/>
              </a:p>
            </p:txBody>
          </p:sp>
          <p:sp>
            <p:nvSpPr>
              <p:cNvPr id="44086" name="Oval 93"/>
              <p:cNvSpPr>
                <a:spLocks noChangeArrowheads="1"/>
              </p:cNvSpPr>
              <p:nvPr/>
            </p:nvSpPr>
            <p:spPr bwMode="auto">
              <a:xfrm>
                <a:off x="2871" y="1333"/>
                <a:ext cx="280" cy="112"/>
              </a:xfrm>
              <a:prstGeom prst="ellipse">
                <a:avLst/>
              </a:prstGeom>
              <a:solidFill>
                <a:srgbClr val="B2B2B2"/>
              </a:solidFill>
              <a:ln w="3175" cap="rnd">
                <a:solidFill>
                  <a:schemeClr val="tx1"/>
                </a:solidFill>
                <a:round/>
                <a:headEnd/>
                <a:tailEnd/>
              </a:ln>
            </p:spPr>
            <p:txBody>
              <a:bodyPr/>
              <a:lstStyle/>
              <a:p>
                <a:pPr>
                  <a:lnSpc>
                    <a:spcPct val="93000"/>
                  </a:lnSpc>
                </a:pPr>
                <a:endParaRPr lang="it-IT"/>
              </a:p>
            </p:txBody>
          </p:sp>
          <p:sp>
            <p:nvSpPr>
              <p:cNvPr id="44087" name="Freeform 94"/>
              <p:cNvSpPr>
                <a:spLocks/>
              </p:cNvSpPr>
              <p:nvPr/>
            </p:nvSpPr>
            <p:spPr bwMode="auto">
              <a:xfrm>
                <a:off x="2718" y="1337"/>
                <a:ext cx="452" cy="126"/>
              </a:xfrm>
              <a:custGeom>
                <a:avLst/>
                <a:gdLst>
                  <a:gd name="T0" fmla="*/ 0 w 646"/>
                  <a:gd name="T1" fmla="*/ 0 h 180"/>
                  <a:gd name="T2" fmla="*/ 7 w 646"/>
                  <a:gd name="T3" fmla="*/ 12 h 180"/>
                  <a:gd name="T4" fmla="*/ 197 w 646"/>
                  <a:gd name="T5" fmla="*/ 62 h 180"/>
                  <a:gd name="T6" fmla="*/ 221 w 646"/>
                  <a:gd name="T7" fmla="*/ 55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a:solidFill>
                  <a:schemeClr val="tx1"/>
                </a:solidFill>
                <a:round/>
                <a:headEnd/>
                <a:tailEnd/>
              </a:ln>
            </p:spPr>
            <p:txBody>
              <a:bodyPr/>
              <a:lstStyle/>
              <a:p>
                <a:endParaRPr lang="en-US"/>
              </a:p>
            </p:txBody>
          </p:sp>
          <p:sp>
            <p:nvSpPr>
              <p:cNvPr id="44088" name="Freeform 95"/>
              <p:cNvSpPr>
                <a:spLocks noChangeAspect="1"/>
              </p:cNvSpPr>
              <p:nvPr/>
            </p:nvSpPr>
            <p:spPr bwMode="auto">
              <a:xfrm>
                <a:off x="2826" y="840"/>
                <a:ext cx="564" cy="520"/>
              </a:xfrm>
              <a:custGeom>
                <a:avLst/>
                <a:gdLst>
                  <a:gd name="T0" fmla="*/ 211 w 808"/>
                  <a:gd name="T1" fmla="*/ 252 h 746"/>
                  <a:gd name="T2" fmla="*/ 275 w 808"/>
                  <a:gd name="T3" fmla="*/ 178 h 746"/>
                  <a:gd name="T4" fmla="*/ 275 w 808"/>
                  <a:gd name="T5" fmla="*/ 36 h 746"/>
                  <a:gd name="T6" fmla="*/ 114 w 808"/>
                  <a:gd name="T7" fmla="*/ 0 h 746"/>
                  <a:gd name="T8" fmla="*/ 0 w 808"/>
                  <a:gd name="T9" fmla="*/ 16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089" name="Freeform 96"/>
              <p:cNvSpPr>
                <a:spLocks noChangeAspect="1"/>
              </p:cNvSpPr>
              <p:nvPr/>
            </p:nvSpPr>
            <p:spPr bwMode="auto">
              <a:xfrm>
                <a:off x="3178" y="955"/>
                <a:ext cx="113" cy="506"/>
              </a:xfrm>
              <a:custGeom>
                <a:avLst/>
                <a:gdLst>
                  <a:gd name="T0" fmla="*/ 0 w 144"/>
                  <a:gd name="T1" fmla="*/ 313 h 644"/>
                  <a:gd name="T2" fmla="*/ 0 w 144"/>
                  <a:gd name="T3" fmla="*/ 38 h 644"/>
                  <a:gd name="T4" fmla="*/ 70 w 144"/>
                  <a:gd name="T5" fmla="*/ 0 h 644"/>
                  <a:gd name="T6" fmla="*/ 70 w 144"/>
                  <a:gd name="T7" fmla="*/ 269 h 644"/>
                  <a:gd name="T8" fmla="*/ 0 w 144"/>
                  <a:gd name="T9" fmla="*/ 313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090" name="Freeform 97"/>
              <p:cNvSpPr>
                <a:spLocks noChangeAspect="1"/>
              </p:cNvSpPr>
              <p:nvPr/>
            </p:nvSpPr>
            <p:spPr bwMode="auto">
              <a:xfrm>
                <a:off x="2676" y="846"/>
                <a:ext cx="615" cy="172"/>
              </a:xfrm>
              <a:custGeom>
                <a:avLst/>
                <a:gdLst>
                  <a:gd name="T0" fmla="*/ 311 w 782"/>
                  <a:gd name="T1" fmla="*/ 106 h 219"/>
                  <a:gd name="T2" fmla="*/ 0 w 782"/>
                  <a:gd name="T3" fmla="*/ 33 h 219"/>
                  <a:gd name="T4" fmla="*/ 78 w 782"/>
                  <a:gd name="T5" fmla="*/ 0 h 219"/>
                  <a:gd name="T6" fmla="*/ 381 w 782"/>
                  <a:gd name="T7" fmla="*/ 68 h 219"/>
                  <a:gd name="T8" fmla="*/ 311 w 782"/>
                  <a:gd name="T9" fmla="*/ 106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a:solidFill>
                  <a:schemeClr val="tx1"/>
                </a:solidFill>
                <a:round/>
                <a:headEnd/>
                <a:tailEnd/>
              </a:ln>
            </p:spPr>
            <p:txBody>
              <a:bodyPr/>
              <a:lstStyle/>
              <a:p>
                <a:endParaRPr lang="en-US"/>
              </a:p>
            </p:txBody>
          </p:sp>
          <p:sp>
            <p:nvSpPr>
              <p:cNvPr id="44091" name="Freeform 98"/>
              <p:cNvSpPr>
                <a:spLocks noChangeAspect="1"/>
              </p:cNvSpPr>
              <p:nvPr/>
            </p:nvSpPr>
            <p:spPr bwMode="auto">
              <a:xfrm>
                <a:off x="2676" y="897"/>
                <a:ext cx="502" cy="566"/>
              </a:xfrm>
              <a:custGeom>
                <a:avLst/>
                <a:gdLst>
                  <a:gd name="T0" fmla="*/ 279 w 672"/>
                  <a:gd name="T1" fmla="*/ 318 h 754"/>
                  <a:gd name="T2" fmla="*/ 279 w 672"/>
                  <a:gd name="T3" fmla="*/ 68 h 754"/>
                  <a:gd name="T4" fmla="*/ 0 w 672"/>
                  <a:gd name="T5" fmla="*/ 0 h 754"/>
                  <a:gd name="T6" fmla="*/ 0 w 672"/>
                  <a:gd name="T7" fmla="*/ 245 h 754"/>
                  <a:gd name="T8" fmla="*/ 279 w 672"/>
                  <a:gd name="T9" fmla="*/ 318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44092" name="Freeform 99"/>
              <p:cNvSpPr>
                <a:spLocks noChangeAspect="1"/>
              </p:cNvSpPr>
              <p:nvPr/>
            </p:nvSpPr>
            <p:spPr bwMode="auto">
              <a:xfrm>
                <a:off x="2715" y="947"/>
                <a:ext cx="425" cy="464"/>
              </a:xfrm>
              <a:custGeom>
                <a:avLst/>
                <a:gdLst>
                  <a:gd name="T0" fmla="*/ 318 w 491"/>
                  <a:gd name="T1" fmla="*/ 330 h 549"/>
                  <a:gd name="T2" fmla="*/ 318 w 491"/>
                  <a:gd name="T3" fmla="*/ 71 h 549"/>
                  <a:gd name="T4" fmla="*/ 0 w 491"/>
                  <a:gd name="T5" fmla="*/ 0 h 549"/>
                  <a:gd name="T6" fmla="*/ 0 w 491"/>
                  <a:gd name="T7" fmla="*/ 256 h 549"/>
                  <a:gd name="T8" fmla="*/ 318 w 491"/>
                  <a:gd name="T9" fmla="*/ 330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a:solidFill>
                  <a:srgbClr val="808080"/>
                </a:solidFill>
                <a:round/>
                <a:headEnd/>
                <a:tailEnd/>
              </a:ln>
            </p:spPr>
            <p:txBody>
              <a:bodyPr/>
              <a:lstStyle/>
              <a:p>
                <a:endParaRPr lang="en-US"/>
              </a:p>
            </p:txBody>
          </p:sp>
          <p:sp>
            <p:nvSpPr>
              <p:cNvPr id="2576484" name="Freeform 100"/>
              <p:cNvSpPr>
                <a:spLocks/>
              </p:cNvSpPr>
              <p:nvPr/>
            </p:nvSpPr>
            <p:spPr bwMode="auto">
              <a:xfrm>
                <a:off x="2740" y="978"/>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3000"/>
                  </a:lnSpc>
                  <a:defRPr/>
                </a:pPr>
                <a:endParaRPr lang="it-IT"/>
              </a:p>
            </p:txBody>
          </p:sp>
          <p:sp>
            <p:nvSpPr>
              <p:cNvPr id="44094" name="Line 101"/>
              <p:cNvSpPr>
                <a:spLocks noChangeShapeType="1"/>
              </p:cNvSpPr>
              <p:nvPr/>
            </p:nvSpPr>
            <p:spPr bwMode="auto">
              <a:xfrm>
                <a:off x="2774" y="1011"/>
                <a:ext cx="0" cy="61"/>
              </a:xfrm>
              <a:prstGeom prst="line">
                <a:avLst/>
              </a:prstGeom>
              <a:noFill/>
              <a:ln w="25400">
                <a:solidFill>
                  <a:schemeClr val="bg1"/>
                </a:solidFill>
                <a:round/>
                <a:headEnd/>
                <a:tailEnd/>
              </a:ln>
            </p:spPr>
            <p:txBody>
              <a:bodyPr wrap="none" anchor="ctr"/>
              <a:lstStyle/>
              <a:p>
                <a:endParaRPr lang="en-US"/>
              </a:p>
            </p:txBody>
          </p:sp>
        </p:grpSp>
      </p:grpSp>
      <p:grpSp>
        <p:nvGrpSpPr>
          <p:cNvPr id="44056" name="Group 102"/>
          <p:cNvGrpSpPr>
            <a:grpSpLocks/>
          </p:cNvGrpSpPr>
          <p:nvPr/>
        </p:nvGrpSpPr>
        <p:grpSpPr bwMode="auto">
          <a:xfrm>
            <a:off x="868363" y="3205163"/>
            <a:ext cx="919162" cy="1187450"/>
            <a:chOff x="2274" y="2835"/>
            <a:chExt cx="932" cy="1202"/>
          </a:xfrm>
        </p:grpSpPr>
        <p:sp>
          <p:nvSpPr>
            <p:cNvPr id="44074" name="Freeform 103"/>
            <p:cNvSpPr>
              <a:spLocks/>
            </p:cNvSpPr>
            <p:nvPr/>
          </p:nvSpPr>
          <p:spPr bwMode="auto">
            <a:xfrm>
              <a:off x="2656" y="3027"/>
              <a:ext cx="282" cy="298"/>
            </a:xfrm>
            <a:custGeom>
              <a:avLst/>
              <a:gdLst>
                <a:gd name="T0" fmla="*/ 139 w 385"/>
                <a:gd name="T1" fmla="*/ 10 h 405"/>
                <a:gd name="T2" fmla="*/ 141 w 385"/>
                <a:gd name="T3" fmla="*/ 18 h 405"/>
                <a:gd name="T4" fmla="*/ 141 w 385"/>
                <a:gd name="T5" fmla="*/ 26 h 405"/>
                <a:gd name="T6" fmla="*/ 140 w 385"/>
                <a:gd name="T7" fmla="*/ 37 h 405"/>
                <a:gd name="T8" fmla="*/ 145 w 385"/>
                <a:gd name="T9" fmla="*/ 44 h 405"/>
                <a:gd name="T10" fmla="*/ 149 w 385"/>
                <a:gd name="T11" fmla="*/ 50 h 405"/>
                <a:gd name="T12" fmla="*/ 151 w 385"/>
                <a:gd name="T13" fmla="*/ 57 h 405"/>
                <a:gd name="T14" fmla="*/ 149 w 385"/>
                <a:gd name="T15" fmla="*/ 60 h 405"/>
                <a:gd name="T16" fmla="*/ 146 w 385"/>
                <a:gd name="T17" fmla="*/ 63 h 405"/>
                <a:gd name="T18" fmla="*/ 140 w 385"/>
                <a:gd name="T19" fmla="*/ 65 h 405"/>
                <a:gd name="T20" fmla="*/ 136 w 385"/>
                <a:gd name="T21" fmla="*/ 67 h 405"/>
                <a:gd name="T22" fmla="*/ 135 w 385"/>
                <a:gd name="T23" fmla="*/ 70 h 405"/>
                <a:gd name="T24" fmla="*/ 133 w 385"/>
                <a:gd name="T25" fmla="*/ 77 h 405"/>
                <a:gd name="T26" fmla="*/ 135 w 385"/>
                <a:gd name="T27" fmla="*/ 81 h 405"/>
                <a:gd name="T28" fmla="*/ 131 w 385"/>
                <a:gd name="T29" fmla="*/ 85 h 405"/>
                <a:gd name="T30" fmla="*/ 127 w 385"/>
                <a:gd name="T31" fmla="*/ 87 h 405"/>
                <a:gd name="T32" fmla="*/ 127 w 385"/>
                <a:gd name="T33" fmla="*/ 88 h 405"/>
                <a:gd name="T34" fmla="*/ 127 w 385"/>
                <a:gd name="T35" fmla="*/ 91 h 405"/>
                <a:gd name="T36" fmla="*/ 127 w 385"/>
                <a:gd name="T37" fmla="*/ 95 h 405"/>
                <a:gd name="T38" fmla="*/ 123 w 385"/>
                <a:gd name="T39" fmla="*/ 98 h 405"/>
                <a:gd name="T40" fmla="*/ 119 w 385"/>
                <a:gd name="T41" fmla="*/ 102 h 405"/>
                <a:gd name="T42" fmla="*/ 118 w 385"/>
                <a:gd name="T43" fmla="*/ 106 h 405"/>
                <a:gd name="T44" fmla="*/ 118 w 385"/>
                <a:gd name="T45" fmla="*/ 112 h 405"/>
                <a:gd name="T46" fmla="*/ 116 w 385"/>
                <a:gd name="T47" fmla="*/ 117 h 405"/>
                <a:gd name="T48" fmla="*/ 114 w 385"/>
                <a:gd name="T49" fmla="*/ 121 h 405"/>
                <a:gd name="T50" fmla="*/ 107 w 385"/>
                <a:gd name="T51" fmla="*/ 124 h 405"/>
                <a:gd name="T52" fmla="*/ 100 w 385"/>
                <a:gd name="T53" fmla="*/ 121 h 405"/>
                <a:gd name="T54" fmla="*/ 89 w 385"/>
                <a:gd name="T55" fmla="*/ 118 h 405"/>
                <a:gd name="T56" fmla="*/ 81 w 385"/>
                <a:gd name="T57" fmla="*/ 116 h 405"/>
                <a:gd name="T58" fmla="*/ 74 w 385"/>
                <a:gd name="T59" fmla="*/ 114 h 405"/>
                <a:gd name="T60" fmla="*/ 68 w 385"/>
                <a:gd name="T61" fmla="*/ 117 h 405"/>
                <a:gd name="T62" fmla="*/ 62 w 385"/>
                <a:gd name="T63" fmla="*/ 125 h 405"/>
                <a:gd name="T64" fmla="*/ 58 w 385"/>
                <a:gd name="T65" fmla="*/ 133 h 405"/>
                <a:gd name="T66" fmla="*/ 53 w 385"/>
                <a:gd name="T67" fmla="*/ 142 h 405"/>
                <a:gd name="T68" fmla="*/ 49 w 385"/>
                <a:gd name="T69" fmla="*/ 149 h 405"/>
                <a:gd name="T70" fmla="*/ 46 w 385"/>
                <a:gd name="T71" fmla="*/ 155 h 405"/>
                <a:gd name="T72" fmla="*/ 43 w 385"/>
                <a:gd name="T73" fmla="*/ 161 h 405"/>
                <a:gd name="T74" fmla="*/ 37 w 385"/>
                <a:gd name="T75" fmla="*/ 152 h 405"/>
                <a:gd name="T76" fmla="*/ 34 w 385"/>
                <a:gd name="T77" fmla="*/ 146 h 405"/>
                <a:gd name="T78" fmla="*/ 29 w 385"/>
                <a:gd name="T79" fmla="*/ 140 h 405"/>
                <a:gd name="T80" fmla="*/ 24 w 385"/>
                <a:gd name="T81" fmla="*/ 130 h 405"/>
                <a:gd name="T82" fmla="*/ 0 w 385"/>
                <a:gd name="T83" fmla="*/ 87 h 405"/>
                <a:gd name="T84" fmla="*/ 8 w 385"/>
                <a:gd name="T85" fmla="*/ 73 h 405"/>
                <a:gd name="T86" fmla="*/ 103 w 385"/>
                <a:gd name="T87" fmla="*/ 0 h 405"/>
                <a:gd name="T88" fmla="*/ 139 w 385"/>
                <a:gd name="T89" fmla="*/ 10 h 4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5"/>
                <a:gd name="T136" fmla="*/ 0 h 405"/>
                <a:gd name="T137" fmla="*/ 385 w 385"/>
                <a:gd name="T138" fmla="*/ 405 h 4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5" h="405">
                  <a:moveTo>
                    <a:pt x="354" y="24"/>
                  </a:moveTo>
                  <a:lnTo>
                    <a:pt x="358" y="46"/>
                  </a:lnTo>
                  <a:lnTo>
                    <a:pt x="358" y="66"/>
                  </a:lnTo>
                  <a:lnTo>
                    <a:pt x="357" y="93"/>
                  </a:lnTo>
                  <a:lnTo>
                    <a:pt x="369" y="112"/>
                  </a:lnTo>
                  <a:lnTo>
                    <a:pt x="378" y="127"/>
                  </a:lnTo>
                  <a:lnTo>
                    <a:pt x="384" y="141"/>
                  </a:lnTo>
                  <a:lnTo>
                    <a:pt x="378" y="151"/>
                  </a:lnTo>
                  <a:lnTo>
                    <a:pt x="372" y="156"/>
                  </a:lnTo>
                  <a:lnTo>
                    <a:pt x="357" y="162"/>
                  </a:lnTo>
                  <a:lnTo>
                    <a:pt x="345" y="169"/>
                  </a:lnTo>
                  <a:lnTo>
                    <a:pt x="343" y="175"/>
                  </a:lnTo>
                  <a:lnTo>
                    <a:pt x="340" y="192"/>
                  </a:lnTo>
                  <a:lnTo>
                    <a:pt x="343" y="204"/>
                  </a:lnTo>
                  <a:lnTo>
                    <a:pt x="334" y="213"/>
                  </a:lnTo>
                  <a:lnTo>
                    <a:pt x="325" y="217"/>
                  </a:lnTo>
                  <a:lnTo>
                    <a:pt x="322" y="222"/>
                  </a:lnTo>
                  <a:lnTo>
                    <a:pt x="324" y="230"/>
                  </a:lnTo>
                  <a:lnTo>
                    <a:pt x="322" y="238"/>
                  </a:lnTo>
                  <a:lnTo>
                    <a:pt x="314" y="246"/>
                  </a:lnTo>
                  <a:lnTo>
                    <a:pt x="302" y="254"/>
                  </a:lnTo>
                  <a:lnTo>
                    <a:pt x="300" y="266"/>
                  </a:lnTo>
                  <a:lnTo>
                    <a:pt x="300" y="280"/>
                  </a:lnTo>
                  <a:lnTo>
                    <a:pt x="296" y="294"/>
                  </a:lnTo>
                  <a:lnTo>
                    <a:pt x="288" y="304"/>
                  </a:lnTo>
                  <a:lnTo>
                    <a:pt x="272" y="310"/>
                  </a:lnTo>
                  <a:lnTo>
                    <a:pt x="254" y="304"/>
                  </a:lnTo>
                  <a:lnTo>
                    <a:pt x="226" y="298"/>
                  </a:lnTo>
                  <a:lnTo>
                    <a:pt x="206" y="290"/>
                  </a:lnTo>
                  <a:lnTo>
                    <a:pt x="188" y="286"/>
                  </a:lnTo>
                  <a:lnTo>
                    <a:pt x="174" y="294"/>
                  </a:lnTo>
                  <a:lnTo>
                    <a:pt x="158" y="314"/>
                  </a:lnTo>
                  <a:lnTo>
                    <a:pt x="148" y="334"/>
                  </a:lnTo>
                  <a:lnTo>
                    <a:pt x="134" y="356"/>
                  </a:lnTo>
                  <a:lnTo>
                    <a:pt x="126" y="374"/>
                  </a:lnTo>
                  <a:lnTo>
                    <a:pt x="118" y="390"/>
                  </a:lnTo>
                  <a:lnTo>
                    <a:pt x="110" y="404"/>
                  </a:lnTo>
                  <a:lnTo>
                    <a:pt x="96" y="380"/>
                  </a:lnTo>
                  <a:lnTo>
                    <a:pt x="86" y="366"/>
                  </a:lnTo>
                  <a:lnTo>
                    <a:pt x="72" y="350"/>
                  </a:lnTo>
                  <a:lnTo>
                    <a:pt x="62" y="326"/>
                  </a:lnTo>
                  <a:lnTo>
                    <a:pt x="0" y="218"/>
                  </a:lnTo>
                  <a:lnTo>
                    <a:pt x="20" y="182"/>
                  </a:lnTo>
                  <a:lnTo>
                    <a:pt x="264" y="0"/>
                  </a:lnTo>
                  <a:lnTo>
                    <a:pt x="354" y="24"/>
                  </a:lnTo>
                </a:path>
              </a:pathLst>
            </a:custGeom>
            <a:solidFill>
              <a:srgbClr val="B2B2B2"/>
            </a:solidFill>
            <a:ln w="9525" cap="rnd">
              <a:solidFill>
                <a:srgbClr val="808080"/>
              </a:solidFill>
              <a:round/>
              <a:headEnd/>
              <a:tailEnd/>
            </a:ln>
          </p:spPr>
          <p:txBody>
            <a:bodyPr/>
            <a:lstStyle/>
            <a:p>
              <a:endParaRPr lang="en-US"/>
            </a:p>
          </p:txBody>
        </p:sp>
        <p:sp>
          <p:nvSpPr>
            <p:cNvPr id="44075" name="Freeform 104"/>
            <p:cNvSpPr>
              <a:spLocks/>
            </p:cNvSpPr>
            <p:nvPr/>
          </p:nvSpPr>
          <p:spPr bwMode="auto">
            <a:xfrm>
              <a:off x="2563" y="2835"/>
              <a:ext cx="390" cy="361"/>
            </a:xfrm>
            <a:custGeom>
              <a:avLst/>
              <a:gdLst>
                <a:gd name="T0" fmla="*/ 193 w 529"/>
                <a:gd name="T1" fmla="*/ 121 h 491"/>
                <a:gd name="T2" fmla="*/ 202 w 529"/>
                <a:gd name="T3" fmla="*/ 112 h 491"/>
                <a:gd name="T4" fmla="*/ 207 w 529"/>
                <a:gd name="T5" fmla="*/ 104 h 491"/>
                <a:gd name="T6" fmla="*/ 211 w 529"/>
                <a:gd name="T7" fmla="*/ 94 h 491"/>
                <a:gd name="T8" fmla="*/ 212 w 529"/>
                <a:gd name="T9" fmla="*/ 81 h 491"/>
                <a:gd name="T10" fmla="*/ 211 w 529"/>
                <a:gd name="T11" fmla="*/ 74 h 491"/>
                <a:gd name="T12" fmla="*/ 208 w 529"/>
                <a:gd name="T13" fmla="*/ 62 h 491"/>
                <a:gd name="T14" fmla="*/ 203 w 529"/>
                <a:gd name="T15" fmla="*/ 50 h 491"/>
                <a:gd name="T16" fmla="*/ 193 w 529"/>
                <a:gd name="T17" fmla="*/ 36 h 491"/>
                <a:gd name="T18" fmla="*/ 183 w 529"/>
                <a:gd name="T19" fmla="*/ 24 h 491"/>
                <a:gd name="T20" fmla="*/ 168 w 529"/>
                <a:gd name="T21" fmla="*/ 13 h 491"/>
                <a:gd name="T22" fmla="*/ 160 w 529"/>
                <a:gd name="T23" fmla="*/ 8 h 491"/>
                <a:gd name="T24" fmla="*/ 146 w 529"/>
                <a:gd name="T25" fmla="*/ 3 h 491"/>
                <a:gd name="T26" fmla="*/ 132 w 529"/>
                <a:gd name="T27" fmla="*/ 0 h 491"/>
                <a:gd name="T28" fmla="*/ 115 w 529"/>
                <a:gd name="T29" fmla="*/ 1 h 491"/>
                <a:gd name="T30" fmla="*/ 94 w 529"/>
                <a:gd name="T31" fmla="*/ 3 h 491"/>
                <a:gd name="T32" fmla="*/ 74 w 529"/>
                <a:gd name="T33" fmla="*/ 9 h 491"/>
                <a:gd name="T34" fmla="*/ 50 w 529"/>
                <a:gd name="T35" fmla="*/ 24 h 491"/>
                <a:gd name="T36" fmla="*/ 35 w 529"/>
                <a:gd name="T37" fmla="*/ 44 h 491"/>
                <a:gd name="T38" fmla="*/ 25 w 529"/>
                <a:gd name="T39" fmla="*/ 59 h 491"/>
                <a:gd name="T40" fmla="*/ 18 w 529"/>
                <a:gd name="T41" fmla="*/ 71 h 491"/>
                <a:gd name="T42" fmla="*/ 13 w 529"/>
                <a:gd name="T43" fmla="*/ 96 h 491"/>
                <a:gd name="T44" fmla="*/ 9 w 529"/>
                <a:gd name="T45" fmla="*/ 121 h 491"/>
                <a:gd name="T46" fmla="*/ 4 w 529"/>
                <a:gd name="T47" fmla="*/ 132 h 491"/>
                <a:gd name="T48" fmla="*/ 0 w 529"/>
                <a:gd name="T49" fmla="*/ 146 h 491"/>
                <a:gd name="T50" fmla="*/ 4 w 529"/>
                <a:gd name="T51" fmla="*/ 160 h 491"/>
                <a:gd name="T52" fmla="*/ 15 w 529"/>
                <a:gd name="T53" fmla="*/ 172 h 491"/>
                <a:gd name="T54" fmla="*/ 38 w 529"/>
                <a:gd name="T55" fmla="*/ 182 h 491"/>
                <a:gd name="T56" fmla="*/ 86 w 529"/>
                <a:gd name="T57" fmla="*/ 191 h 491"/>
                <a:gd name="T58" fmla="*/ 123 w 529"/>
                <a:gd name="T59" fmla="*/ 193 h 491"/>
                <a:gd name="T60" fmla="*/ 133 w 529"/>
                <a:gd name="T61" fmla="*/ 186 h 491"/>
                <a:gd name="T62" fmla="*/ 138 w 529"/>
                <a:gd name="T63" fmla="*/ 186 h 491"/>
                <a:gd name="T64" fmla="*/ 136 w 529"/>
                <a:gd name="T65" fmla="*/ 195 h 491"/>
                <a:gd name="T66" fmla="*/ 152 w 529"/>
                <a:gd name="T67" fmla="*/ 194 h 491"/>
                <a:gd name="T68" fmla="*/ 166 w 529"/>
                <a:gd name="T69" fmla="*/ 190 h 491"/>
                <a:gd name="T70" fmla="*/ 150 w 529"/>
                <a:gd name="T71" fmla="*/ 175 h 491"/>
                <a:gd name="T72" fmla="*/ 142 w 529"/>
                <a:gd name="T73" fmla="*/ 162 h 491"/>
                <a:gd name="T74" fmla="*/ 142 w 529"/>
                <a:gd name="T75" fmla="*/ 142 h 491"/>
                <a:gd name="T76" fmla="*/ 149 w 529"/>
                <a:gd name="T77" fmla="*/ 125 h 491"/>
                <a:gd name="T78" fmla="*/ 156 w 529"/>
                <a:gd name="T79" fmla="*/ 118 h 491"/>
                <a:gd name="T80" fmla="*/ 175 w 529"/>
                <a:gd name="T81" fmla="*/ 119 h 491"/>
                <a:gd name="T82" fmla="*/ 193 w 529"/>
                <a:gd name="T83" fmla="*/ 121 h 4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9"/>
                <a:gd name="T127" fmla="*/ 0 h 491"/>
                <a:gd name="T128" fmla="*/ 529 w 529"/>
                <a:gd name="T129" fmla="*/ 491 h 4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9" h="491">
                  <a:moveTo>
                    <a:pt x="481" y="305"/>
                  </a:moveTo>
                  <a:lnTo>
                    <a:pt x="503" y="281"/>
                  </a:lnTo>
                  <a:lnTo>
                    <a:pt x="517" y="261"/>
                  </a:lnTo>
                  <a:lnTo>
                    <a:pt x="526" y="237"/>
                  </a:lnTo>
                  <a:lnTo>
                    <a:pt x="528" y="203"/>
                  </a:lnTo>
                  <a:lnTo>
                    <a:pt x="526" y="185"/>
                  </a:lnTo>
                  <a:lnTo>
                    <a:pt x="519" y="157"/>
                  </a:lnTo>
                  <a:lnTo>
                    <a:pt x="508" y="126"/>
                  </a:lnTo>
                  <a:lnTo>
                    <a:pt x="483" y="91"/>
                  </a:lnTo>
                  <a:lnTo>
                    <a:pt x="457" y="59"/>
                  </a:lnTo>
                  <a:lnTo>
                    <a:pt x="419" y="33"/>
                  </a:lnTo>
                  <a:lnTo>
                    <a:pt x="399" y="20"/>
                  </a:lnTo>
                  <a:lnTo>
                    <a:pt x="365" y="7"/>
                  </a:lnTo>
                  <a:lnTo>
                    <a:pt x="330" y="0"/>
                  </a:lnTo>
                  <a:lnTo>
                    <a:pt x="287" y="2"/>
                  </a:lnTo>
                  <a:lnTo>
                    <a:pt x="234" y="7"/>
                  </a:lnTo>
                  <a:lnTo>
                    <a:pt x="183" y="22"/>
                  </a:lnTo>
                  <a:lnTo>
                    <a:pt x="125" y="61"/>
                  </a:lnTo>
                  <a:lnTo>
                    <a:pt x="87" y="111"/>
                  </a:lnTo>
                  <a:lnTo>
                    <a:pt x="62" y="148"/>
                  </a:lnTo>
                  <a:lnTo>
                    <a:pt x="45" y="179"/>
                  </a:lnTo>
                  <a:lnTo>
                    <a:pt x="31" y="242"/>
                  </a:lnTo>
                  <a:lnTo>
                    <a:pt x="22" y="303"/>
                  </a:lnTo>
                  <a:lnTo>
                    <a:pt x="9" y="333"/>
                  </a:lnTo>
                  <a:lnTo>
                    <a:pt x="0" y="366"/>
                  </a:lnTo>
                  <a:lnTo>
                    <a:pt x="9" y="401"/>
                  </a:lnTo>
                  <a:lnTo>
                    <a:pt x="40" y="433"/>
                  </a:lnTo>
                  <a:lnTo>
                    <a:pt x="96" y="457"/>
                  </a:lnTo>
                  <a:lnTo>
                    <a:pt x="216" y="481"/>
                  </a:lnTo>
                  <a:lnTo>
                    <a:pt x="307" y="486"/>
                  </a:lnTo>
                  <a:lnTo>
                    <a:pt x="332" y="468"/>
                  </a:lnTo>
                  <a:lnTo>
                    <a:pt x="345" y="468"/>
                  </a:lnTo>
                  <a:lnTo>
                    <a:pt x="340" y="490"/>
                  </a:lnTo>
                  <a:lnTo>
                    <a:pt x="380" y="488"/>
                  </a:lnTo>
                  <a:lnTo>
                    <a:pt x="414" y="478"/>
                  </a:lnTo>
                  <a:lnTo>
                    <a:pt x="374" y="440"/>
                  </a:lnTo>
                  <a:lnTo>
                    <a:pt x="356" y="406"/>
                  </a:lnTo>
                  <a:lnTo>
                    <a:pt x="356" y="358"/>
                  </a:lnTo>
                  <a:lnTo>
                    <a:pt x="372" y="314"/>
                  </a:lnTo>
                  <a:lnTo>
                    <a:pt x="388" y="297"/>
                  </a:lnTo>
                  <a:lnTo>
                    <a:pt x="438" y="299"/>
                  </a:lnTo>
                  <a:lnTo>
                    <a:pt x="481" y="305"/>
                  </a:lnTo>
                </a:path>
              </a:pathLst>
            </a:custGeom>
            <a:solidFill>
              <a:srgbClr val="808080"/>
            </a:solidFill>
            <a:ln w="9525" cap="rnd">
              <a:noFill/>
              <a:round/>
              <a:headEnd/>
              <a:tailEnd/>
            </a:ln>
          </p:spPr>
          <p:txBody>
            <a:bodyPr/>
            <a:lstStyle/>
            <a:p>
              <a:endParaRPr lang="en-US"/>
            </a:p>
          </p:txBody>
        </p:sp>
        <p:sp>
          <p:nvSpPr>
            <p:cNvPr id="44076" name="Freeform 105"/>
            <p:cNvSpPr>
              <a:spLocks/>
            </p:cNvSpPr>
            <p:nvPr/>
          </p:nvSpPr>
          <p:spPr bwMode="auto">
            <a:xfrm>
              <a:off x="2864" y="3086"/>
              <a:ext cx="30" cy="11"/>
            </a:xfrm>
            <a:custGeom>
              <a:avLst/>
              <a:gdLst>
                <a:gd name="T0" fmla="*/ 0 w 41"/>
                <a:gd name="T1" fmla="*/ 0 h 15"/>
                <a:gd name="T2" fmla="*/ 15 w 41"/>
                <a:gd name="T3" fmla="*/ 2 h 15"/>
                <a:gd name="T4" fmla="*/ 13 w 41"/>
                <a:gd name="T5" fmla="*/ 5 h 15"/>
                <a:gd name="T6" fmla="*/ 0 w 41"/>
                <a:gd name="T7" fmla="*/ 0 h 15"/>
                <a:gd name="T8" fmla="*/ 0 60000 65536"/>
                <a:gd name="T9" fmla="*/ 0 60000 65536"/>
                <a:gd name="T10" fmla="*/ 0 60000 65536"/>
                <a:gd name="T11" fmla="*/ 0 60000 65536"/>
                <a:gd name="T12" fmla="*/ 0 w 41"/>
                <a:gd name="T13" fmla="*/ 0 h 15"/>
                <a:gd name="T14" fmla="*/ 41 w 41"/>
                <a:gd name="T15" fmla="*/ 15 h 15"/>
              </a:gdLst>
              <a:ahLst/>
              <a:cxnLst>
                <a:cxn ang="T8">
                  <a:pos x="T0" y="T1"/>
                </a:cxn>
                <a:cxn ang="T9">
                  <a:pos x="T2" y="T3"/>
                </a:cxn>
                <a:cxn ang="T10">
                  <a:pos x="T4" y="T5"/>
                </a:cxn>
                <a:cxn ang="T11">
                  <a:pos x="T6" y="T7"/>
                </a:cxn>
              </a:cxnLst>
              <a:rect l="T12" t="T13" r="T14" b="T15"/>
              <a:pathLst>
                <a:path w="41" h="15">
                  <a:moveTo>
                    <a:pt x="0" y="0"/>
                  </a:moveTo>
                  <a:lnTo>
                    <a:pt x="40" y="6"/>
                  </a:lnTo>
                  <a:lnTo>
                    <a:pt x="34" y="14"/>
                  </a:lnTo>
                  <a:lnTo>
                    <a:pt x="0" y="0"/>
                  </a:lnTo>
                </a:path>
              </a:pathLst>
            </a:custGeom>
            <a:solidFill>
              <a:srgbClr val="808080"/>
            </a:solidFill>
            <a:ln w="9525" cap="rnd">
              <a:solidFill>
                <a:srgbClr val="808080"/>
              </a:solidFill>
              <a:round/>
              <a:headEnd/>
              <a:tailEnd/>
            </a:ln>
          </p:spPr>
          <p:txBody>
            <a:bodyPr/>
            <a:lstStyle/>
            <a:p>
              <a:endParaRPr lang="en-US"/>
            </a:p>
          </p:txBody>
        </p:sp>
        <p:sp>
          <p:nvSpPr>
            <p:cNvPr id="44077" name="Freeform 106"/>
            <p:cNvSpPr>
              <a:spLocks/>
            </p:cNvSpPr>
            <p:nvPr/>
          </p:nvSpPr>
          <p:spPr bwMode="auto">
            <a:xfrm>
              <a:off x="2798" y="3862"/>
              <a:ext cx="408" cy="139"/>
            </a:xfrm>
            <a:custGeom>
              <a:avLst/>
              <a:gdLst>
                <a:gd name="T0" fmla="*/ 180 w 556"/>
                <a:gd name="T1" fmla="*/ 12 h 190"/>
                <a:gd name="T2" fmla="*/ 185 w 556"/>
                <a:gd name="T3" fmla="*/ 18 h 190"/>
                <a:gd name="T4" fmla="*/ 192 w 556"/>
                <a:gd name="T5" fmla="*/ 26 h 190"/>
                <a:gd name="T6" fmla="*/ 197 w 556"/>
                <a:gd name="T7" fmla="*/ 29 h 190"/>
                <a:gd name="T8" fmla="*/ 200 w 556"/>
                <a:gd name="T9" fmla="*/ 35 h 190"/>
                <a:gd name="T10" fmla="*/ 204 w 556"/>
                <a:gd name="T11" fmla="*/ 41 h 190"/>
                <a:gd name="T12" fmla="*/ 208 w 556"/>
                <a:gd name="T13" fmla="*/ 44 h 190"/>
                <a:gd name="T14" fmla="*/ 214 w 556"/>
                <a:gd name="T15" fmla="*/ 45 h 190"/>
                <a:gd name="T16" fmla="*/ 219 w 556"/>
                <a:gd name="T17" fmla="*/ 49 h 190"/>
                <a:gd name="T18" fmla="*/ 219 w 556"/>
                <a:gd name="T19" fmla="*/ 54 h 190"/>
                <a:gd name="T20" fmla="*/ 214 w 556"/>
                <a:gd name="T21" fmla="*/ 56 h 190"/>
                <a:gd name="T22" fmla="*/ 208 w 556"/>
                <a:gd name="T23" fmla="*/ 57 h 190"/>
                <a:gd name="T24" fmla="*/ 203 w 556"/>
                <a:gd name="T25" fmla="*/ 54 h 190"/>
                <a:gd name="T26" fmla="*/ 193 w 556"/>
                <a:gd name="T27" fmla="*/ 51 h 190"/>
                <a:gd name="T28" fmla="*/ 183 w 556"/>
                <a:gd name="T29" fmla="*/ 51 h 190"/>
                <a:gd name="T30" fmla="*/ 179 w 556"/>
                <a:gd name="T31" fmla="*/ 50 h 190"/>
                <a:gd name="T32" fmla="*/ 169 w 556"/>
                <a:gd name="T33" fmla="*/ 53 h 190"/>
                <a:gd name="T34" fmla="*/ 155 w 556"/>
                <a:gd name="T35" fmla="*/ 62 h 190"/>
                <a:gd name="T36" fmla="*/ 142 w 556"/>
                <a:gd name="T37" fmla="*/ 70 h 190"/>
                <a:gd name="T38" fmla="*/ 128 w 556"/>
                <a:gd name="T39" fmla="*/ 72 h 190"/>
                <a:gd name="T40" fmla="*/ 112 w 556"/>
                <a:gd name="T41" fmla="*/ 74 h 190"/>
                <a:gd name="T42" fmla="*/ 98 w 556"/>
                <a:gd name="T43" fmla="*/ 72 h 190"/>
                <a:gd name="T44" fmla="*/ 83 w 556"/>
                <a:gd name="T45" fmla="*/ 71 h 190"/>
                <a:gd name="T46" fmla="*/ 70 w 556"/>
                <a:gd name="T47" fmla="*/ 69 h 190"/>
                <a:gd name="T48" fmla="*/ 53 w 556"/>
                <a:gd name="T49" fmla="*/ 67 h 190"/>
                <a:gd name="T50" fmla="*/ 32 w 556"/>
                <a:gd name="T51" fmla="*/ 61 h 190"/>
                <a:gd name="T52" fmla="*/ 12 w 556"/>
                <a:gd name="T53" fmla="*/ 55 h 190"/>
                <a:gd name="T54" fmla="*/ 3 w 556"/>
                <a:gd name="T55" fmla="*/ 49 h 190"/>
                <a:gd name="T56" fmla="*/ 0 w 556"/>
                <a:gd name="T57" fmla="*/ 48 h 190"/>
                <a:gd name="T58" fmla="*/ 14 w 556"/>
                <a:gd name="T59" fmla="*/ 35 h 190"/>
                <a:gd name="T60" fmla="*/ 27 w 556"/>
                <a:gd name="T61" fmla="*/ 19 h 190"/>
                <a:gd name="T62" fmla="*/ 29 w 556"/>
                <a:gd name="T63" fmla="*/ 11 h 190"/>
                <a:gd name="T64" fmla="*/ 51 w 556"/>
                <a:gd name="T65" fmla="*/ 21 h 190"/>
                <a:gd name="T66" fmla="*/ 71 w 556"/>
                <a:gd name="T67" fmla="*/ 29 h 190"/>
                <a:gd name="T68" fmla="*/ 93 w 556"/>
                <a:gd name="T69" fmla="*/ 37 h 190"/>
                <a:gd name="T70" fmla="*/ 108 w 556"/>
                <a:gd name="T71" fmla="*/ 39 h 190"/>
                <a:gd name="T72" fmla="*/ 117 w 556"/>
                <a:gd name="T73" fmla="*/ 29 h 190"/>
                <a:gd name="T74" fmla="*/ 128 w 556"/>
                <a:gd name="T75" fmla="*/ 19 h 190"/>
                <a:gd name="T76" fmla="*/ 137 w 556"/>
                <a:gd name="T77" fmla="*/ 11 h 190"/>
                <a:gd name="T78" fmla="*/ 145 w 556"/>
                <a:gd name="T79" fmla="*/ 3 h 190"/>
                <a:gd name="T80" fmla="*/ 157 w 556"/>
                <a:gd name="T81" fmla="*/ 0 h 190"/>
                <a:gd name="T82" fmla="*/ 161 w 556"/>
                <a:gd name="T83" fmla="*/ 2 h 190"/>
                <a:gd name="T84" fmla="*/ 167 w 556"/>
                <a:gd name="T85" fmla="*/ 7 h 190"/>
                <a:gd name="T86" fmla="*/ 173 w 556"/>
                <a:gd name="T87" fmla="*/ 10 h 190"/>
                <a:gd name="T88" fmla="*/ 180 w 556"/>
                <a:gd name="T89" fmla="*/ 12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56"/>
                <a:gd name="T136" fmla="*/ 0 h 190"/>
                <a:gd name="T137" fmla="*/ 556 w 556"/>
                <a:gd name="T138" fmla="*/ 190 h 1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56" h="190">
                  <a:moveTo>
                    <a:pt x="455" y="32"/>
                  </a:moveTo>
                  <a:lnTo>
                    <a:pt x="468" y="46"/>
                  </a:lnTo>
                  <a:lnTo>
                    <a:pt x="487" y="65"/>
                  </a:lnTo>
                  <a:lnTo>
                    <a:pt x="498" y="74"/>
                  </a:lnTo>
                  <a:lnTo>
                    <a:pt x="504" y="90"/>
                  </a:lnTo>
                  <a:lnTo>
                    <a:pt x="517" y="104"/>
                  </a:lnTo>
                  <a:lnTo>
                    <a:pt x="527" y="112"/>
                  </a:lnTo>
                  <a:lnTo>
                    <a:pt x="539" y="116"/>
                  </a:lnTo>
                  <a:lnTo>
                    <a:pt x="555" y="124"/>
                  </a:lnTo>
                  <a:lnTo>
                    <a:pt x="553" y="138"/>
                  </a:lnTo>
                  <a:lnTo>
                    <a:pt x="543" y="144"/>
                  </a:lnTo>
                  <a:lnTo>
                    <a:pt x="527" y="146"/>
                  </a:lnTo>
                  <a:lnTo>
                    <a:pt x="513" y="138"/>
                  </a:lnTo>
                  <a:lnTo>
                    <a:pt x="489" y="130"/>
                  </a:lnTo>
                  <a:lnTo>
                    <a:pt x="463" y="130"/>
                  </a:lnTo>
                  <a:lnTo>
                    <a:pt x="452" y="129"/>
                  </a:lnTo>
                  <a:lnTo>
                    <a:pt x="428" y="135"/>
                  </a:lnTo>
                  <a:lnTo>
                    <a:pt x="392" y="158"/>
                  </a:lnTo>
                  <a:lnTo>
                    <a:pt x="359" y="178"/>
                  </a:lnTo>
                  <a:lnTo>
                    <a:pt x="325" y="185"/>
                  </a:lnTo>
                  <a:lnTo>
                    <a:pt x="284" y="189"/>
                  </a:lnTo>
                  <a:lnTo>
                    <a:pt x="249" y="185"/>
                  </a:lnTo>
                  <a:lnTo>
                    <a:pt x="210" y="182"/>
                  </a:lnTo>
                  <a:lnTo>
                    <a:pt x="178" y="176"/>
                  </a:lnTo>
                  <a:lnTo>
                    <a:pt x="134" y="169"/>
                  </a:lnTo>
                  <a:lnTo>
                    <a:pt x="82" y="156"/>
                  </a:lnTo>
                  <a:lnTo>
                    <a:pt x="30" y="139"/>
                  </a:lnTo>
                  <a:lnTo>
                    <a:pt x="8" y="124"/>
                  </a:lnTo>
                  <a:lnTo>
                    <a:pt x="0" y="122"/>
                  </a:lnTo>
                  <a:lnTo>
                    <a:pt x="35" y="90"/>
                  </a:lnTo>
                  <a:lnTo>
                    <a:pt x="68" y="49"/>
                  </a:lnTo>
                  <a:lnTo>
                    <a:pt x="72" y="29"/>
                  </a:lnTo>
                  <a:lnTo>
                    <a:pt x="129" y="53"/>
                  </a:lnTo>
                  <a:lnTo>
                    <a:pt x="180" y="74"/>
                  </a:lnTo>
                  <a:lnTo>
                    <a:pt x="236" y="93"/>
                  </a:lnTo>
                  <a:lnTo>
                    <a:pt x="273" y="99"/>
                  </a:lnTo>
                  <a:lnTo>
                    <a:pt x="296" y="72"/>
                  </a:lnTo>
                  <a:lnTo>
                    <a:pt x="323" y="48"/>
                  </a:lnTo>
                  <a:lnTo>
                    <a:pt x="347" y="27"/>
                  </a:lnTo>
                  <a:lnTo>
                    <a:pt x="368" y="7"/>
                  </a:lnTo>
                  <a:lnTo>
                    <a:pt x="398" y="0"/>
                  </a:lnTo>
                  <a:lnTo>
                    <a:pt x="409" y="6"/>
                  </a:lnTo>
                  <a:lnTo>
                    <a:pt x="421" y="18"/>
                  </a:lnTo>
                  <a:lnTo>
                    <a:pt x="438" y="24"/>
                  </a:lnTo>
                  <a:lnTo>
                    <a:pt x="455" y="32"/>
                  </a:lnTo>
                </a:path>
              </a:pathLst>
            </a:custGeom>
            <a:solidFill>
              <a:srgbClr val="B2B2B2"/>
            </a:solidFill>
            <a:ln w="9525" cap="rnd">
              <a:solidFill>
                <a:srgbClr val="808080"/>
              </a:solidFill>
              <a:round/>
              <a:headEnd/>
              <a:tailEnd/>
            </a:ln>
          </p:spPr>
          <p:txBody>
            <a:bodyPr/>
            <a:lstStyle/>
            <a:p>
              <a:endParaRPr lang="en-US"/>
            </a:p>
          </p:txBody>
        </p:sp>
        <p:grpSp>
          <p:nvGrpSpPr>
            <p:cNvPr id="44078" name="Group 107"/>
            <p:cNvGrpSpPr>
              <a:grpSpLocks/>
            </p:cNvGrpSpPr>
            <p:nvPr/>
          </p:nvGrpSpPr>
          <p:grpSpPr bwMode="auto">
            <a:xfrm>
              <a:off x="2379" y="3193"/>
              <a:ext cx="515" cy="844"/>
              <a:chOff x="503" y="1011"/>
              <a:chExt cx="703" cy="1147"/>
            </a:xfrm>
          </p:grpSpPr>
          <p:sp>
            <p:nvSpPr>
              <p:cNvPr id="44080" name="Freeform 108"/>
              <p:cNvSpPr>
                <a:spLocks/>
              </p:cNvSpPr>
              <p:nvPr/>
            </p:nvSpPr>
            <p:spPr bwMode="auto">
              <a:xfrm>
                <a:off x="503" y="1011"/>
                <a:ext cx="697" cy="1136"/>
              </a:xfrm>
              <a:custGeom>
                <a:avLst/>
                <a:gdLst>
                  <a:gd name="T0" fmla="*/ 515 w 697"/>
                  <a:gd name="T1" fmla="*/ 291 h 1136"/>
                  <a:gd name="T2" fmla="*/ 526 w 697"/>
                  <a:gd name="T3" fmla="*/ 402 h 1136"/>
                  <a:gd name="T4" fmla="*/ 532 w 697"/>
                  <a:gd name="T5" fmla="*/ 544 h 1136"/>
                  <a:gd name="T6" fmla="*/ 526 w 697"/>
                  <a:gd name="T7" fmla="*/ 671 h 1136"/>
                  <a:gd name="T8" fmla="*/ 529 w 697"/>
                  <a:gd name="T9" fmla="*/ 767 h 1136"/>
                  <a:gd name="T10" fmla="*/ 535 w 697"/>
                  <a:gd name="T11" fmla="*/ 814 h 1136"/>
                  <a:gd name="T12" fmla="*/ 546 w 697"/>
                  <a:gd name="T13" fmla="*/ 835 h 1136"/>
                  <a:gd name="T14" fmla="*/ 563 w 697"/>
                  <a:gd name="T15" fmla="*/ 850 h 1136"/>
                  <a:gd name="T16" fmla="*/ 580 w 697"/>
                  <a:gd name="T17" fmla="*/ 861 h 1136"/>
                  <a:gd name="T18" fmla="*/ 600 w 697"/>
                  <a:gd name="T19" fmla="*/ 861 h 1136"/>
                  <a:gd name="T20" fmla="*/ 637 w 697"/>
                  <a:gd name="T21" fmla="*/ 887 h 1136"/>
                  <a:gd name="T22" fmla="*/ 684 w 697"/>
                  <a:gd name="T23" fmla="*/ 919 h 1136"/>
                  <a:gd name="T24" fmla="*/ 691 w 697"/>
                  <a:gd name="T25" fmla="*/ 974 h 1136"/>
                  <a:gd name="T26" fmla="*/ 676 w 697"/>
                  <a:gd name="T27" fmla="*/ 1018 h 1136"/>
                  <a:gd name="T28" fmla="*/ 659 w 697"/>
                  <a:gd name="T29" fmla="*/ 1048 h 1136"/>
                  <a:gd name="T30" fmla="*/ 642 w 697"/>
                  <a:gd name="T31" fmla="*/ 1073 h 1136"/>
                  <a:gd name="T32" fmla="*/ 614 w 697"/>
                  <a:gd name="T33" fmla="*/ 1102 h 1136"/>
                  <a:gd name="T34" fmla="*/ 580 w 697"/>
                  <a:gd name="T35" fmla="*/ 1128 h 1136"/>
                  <a:gd name="T36" fmla="*/ 566 w 697"/>
                  <a:gd name="T37" fmla="*/ 1135 h 1136"/>
                  <a:gd name="T38" fmla="*/ 526 w 697"/>
                  <a:gd name="T39" fmla="*/ 1124 h 1136"/>
                  <a:gd name="T40" fmla="*/ 478 w 697"/>
                  <a:gd name="T41" fmla="*/ 1110 h 1136"/>
                  <a:gd name="T42" fmla="*/ 433 w 697"/>
                  <a:gd name="T43" fmla="*/ 1095 h 1136"/>
                  <a:gd name="T44" fmla="*/ 385 w 697"/>
                  <a:gd name="T45" fmla="*/ 1080 h 1136"/>
                  <a:gd name="T46" fmla="*/ 334 w 697"/>
                  <a:gd name="T47" fmla="*/ 1070 h 1136"/>
                  <a:gd name="T48" fmla="*/ 277 w 697"/>
                  <a:gd name="T49" fmla="*/ 1062 h 1136"/>
                  <a:gd name="T50" fmla="*/ 223 w 697"/>
                  <a:gd name="T51" fmla="*/ 1051 h 1136"/>
                  <a:gd name="T52" fmla="*/ 167 w 697"/>
                  <a:gd name="T53" fmla="*/ 1040 h 1136"/>
                  <a:gd name="T54" fmla="*/ 130 w 697"/>
                  <a:gd name="T55" fmla="*/ 1004 h 1136"/>
                  <a:gd name="T56" fmla="*/ 96 w 697"/>
                  <a:gd name="T57" fmla="*/ 956 h 1136"/>
                  <a:gd name="T58" fmla="*/ 71 w 697"/>
                  <a:gd name="T59" fmla="*/ 901 h 1136"/>
                  <a:gd name="T60" fmla="*/ 48 w 697"/>
                  <a:gd name="T61" fmla="*/ 844 h 1136"/>
                  <a:gd name="T62" fmla="*/ 29 w 697"/>
                  <a:gd name="T63" fmla="*/ 777 h 1136"/>
                  <a:gd name="T64" fmla="*/ 17 w 697"/>
                  <a:gd name="T65" fmla="*/ 712 h 1136"/>
                  <a:gd name="T66" fmla="*/ 3 w 697"/>
                  <a:gd name="T67" fmla="*/ 606 h 1136"/>
                  <a:gd name="T68" fmla="*/ 12 w 697"/>
                  <a:gd name="T69" fmla="*/ 536 h 1136"/>
                  <a:gd name="T70" fmla="*/ 26 w 697"/>
                  <a:gd name="T71" fmla="*/ 479 h 1136"/>
                  <a:gd name="T72" fmla="*/ 39 w 697"/>
                  <a:gd name="T73" fmla="*/ 427 h 1136"/>
                  <a:gd name="T74" fmla="*/ 56 w 697"/>
                  <a:gd name="T75" fmla="*/ 380 h 1136"/>
                  <a:gd name="T76" fmla="*/ 116 w 697"/>
                  <a:gd name="T77" fmla="*/ 296 h 1136"/>
                  <a:gd name="T78" fmla="*/ 184 w 697"/>
                  <a:gd name="T79" fmla="*/ 201 h 1136"/>
                  <a:gd name="T80" fmla="*/ 230 w 697"/>
                  <a:gd name="T81" fmla="*/ 135 h 1136"/>
                  <a:gd name="T82" fmla="*/ 269 w 697"/>
                  <a:gd name="T83" fmla="*/ 84 h 1136"/>
                  <a:gd name="T84" fmla="*/ 314 w 697"/>
                  <a:gd name="T85" fmla="*/ 44 h 1136"/>
                  <a:gd name="T86" fmla="*/ 359 w 697"/>
                  <a:gd name="T87" fmla="*/ 7 h 1136"/>
                  <a:gd name="T88" fmla="*/ 390 w 697"/>
                  <a:gd name="T89" fmla="*/ 29 h 1136"/>
                  <a:gd name="T90" fmla="*/ 422 w 697"/>
                  <a:gd name="T91" fmla="*/ 69 h 1136"/>
                  <a:gd name="T92" fmla="*/ 453 w 697"/>
                  <a:gd name="T93" fmla="*/ 121 h 1136"/>
                  <a:gd name="T94" fmla="*/ 484 w 697"/>
                  <a:gd name="T95" fmla="*/ 179 h 1136"/>
                  <a:gd name="T96" fmla="*/ 498 w 697"/>
                  <a:gd name="T97" fmla="*/ 211 h 1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7"/>
                  <a:gd name="T148" fmla="*/ 0 h 1136"/>
                  <a:gd name="T149" fmla="*/ 697 w 697"/>
                  <a:gd name="T150" fmla="*/ 1136 h 1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7" h="1136">
                    <a:moveTo>
                      <a:pt x="501" y="216"/>
                    </a:moveTo>
                    <a:lnTo>
                      <a:pt x="504" y="241"/>
                    </a:lnTo>
                    <a:lnTo>
                      <a:pt x="509" y="266"/>
                    </a:lnTo>
                    <a:lnTo>
                      <a:pt x="515" y="291"/>
                    </a:lnTo>
                    <a:lnTo>
                      <a:pt x="518" y="318"/>
                    </a:lnTo>
                    <a:lnTo>
                      <a:pt x="521" y="347"/>
                    </a:lnTo>
                    <a:lnTo>
                      <a:pt x="524" y="376"/>
                    </a:lnTo>
                    <a:lnTo>
                      <a:pt x="526" y="402"/>
                    </a:lnTo>
                    <a:lnTo>
                      <a:pt x="529" y="430"/>
                    </a:lnTo>
                    <a:lnTo>
                      <a:pt x="529" y="467"/>
                    </a:lnTo>
                    <a:lnTo>
                      <a:pt x="532" y="507"/>
                    </a:lnTo>
                    <a:lnTo>
                      <a:pt x="532" y="544"/>
                    </a:lnTo>
                    <a:lnTo>
                      <a:pt x="532" y="581"/>
                    </a:lnTo>
                    <a:lnTo>
                      <a:pt x="529" y="609"/>
                    </a:lnTo>
                    <a:lnTo>
                      <a:pt x="526" y="643"/>
                    </a:lnTo>
                    <a:lnTo>
                      <a:pt x="526" y="671"/>
                    </a:lnTo>
                    <a:lnTo>
                      <a:pt x="524" y="705"/>
                    </a:lnTo>
                    <a:lnTo>
                      <a:pt x="526" y="726"/>
                    </a:lnTo>
                    <a:lnTo>
                      <a:pt x="526" y="745"/>
                    </a:lnTo>
                    <a:lnTo>
                      <a:pt x="529" y="767"/>
                    </a:lnTo>
                    <a:lnTo>
                      <a:pt x="529" y="785"/>
                    </a:lnTo>
                    <a:lnTo>
                      <a:pt x="532" y="795"/>
                    </a:lnTo>
                    <a:lnTo>
                      <a:pt x="532" y="807"/>
                    </a:lnTo>
                    <a:lnTo>
                      <a:pt x="535" y="814"/>
                    </a:lnTo>
                    <a:lnTo>
                      <a:pt x="538" y="822"/>
                    </a:lnTo>
                    <a:lnTo>
                      <a:pt x="541" y="829"/>
                    </a:lnTo>
                    <a:lnTo>
                      <a:pt x="543" y="829"/>
                    </a:lnTo>
                    <a:lnTo>
                      <a:pt x="546" y="835"/>
                    </a:lnTo>
                    <a:lnTo>
                      <a:pt x="549" y="839"/>
                    </a:lnTo>
                    <a:lnTo>
                      <a:pt x="555" y="844"/>
                    </a:lnTo>
                    <a:lnTo>
                      <a:pt x="558" y="847"/>
                    </a:lnTo>
                    <a:lnTo>
                      <a:pt x="563" y="850"/>
                    </a:lnTo>
                    <a:lnTo>
                      <a:pt x="566" y="850"/>
                    </a:lnTo>
                    <a:lnTo>
                      <a:pt x="572" y="857"/>
                    </a:lnTo>
                    <a:lnTo>
                      <a:pt x="574" y="857"/>
                    </a:lnTo>
                    <a:lnTo>
                      <a:pt x="580" y="861"/>
                    </a:lnTo>
                    <a:lnTo>
                      <a:pt x="583" y="865"/>
                    </a:lnTo>
                    <a:lnTo>
                      <a:pt x="589" y="865"/>
                    </a:lnTo>
                    <a:lnTo>
                      <a:pt x="594" y="861"/>
                    </a:lnTo>
                    <a:lnTo>
                      <a:pt x="600" y="861"/>
                    </a:lnTo>
                    <a:lnTo>
                      <a:pt x="606" y="857"/>
                    </a:lnTo>
                    <a:lnTo>
                      <a:pt x="616" y="869"/>
                    </a:lnTo>
                    <a:lnTo>
                      <a:pt x="625" y="876"/>
                    </a:lnTo>
                    <a:lnTo>
                      <a:pt x="637" y="887"/>
                    </a:lnTo>
                    <a:lnTo>
                      <a:pt x="650" y="894"/>
                    </a:lnTo>
                    <a:lnTo>
                      <a:pt x="662" y="905"/>
                    </a:lnTo>
                    <a:lnTo>
                      <a:pt x="674" y="912"/>
                    </a:lnTo>
                    <a:lnTo>
                      <a:pt x="684" y="919"/>
                    </a:lnTo>
                    <a:lnTo>
                      <a:pt x="696" y="931"/>
                    </a:lnTo>
                    <a:lnTo>
                      <a:pt x="693" y="946"/>
                    </a:lnTo>
                    <a:lnTo>
                      <a:pt x="693" y="959"/>
                    </a:lnTo>
                    <a:lnTo>
                      <a:pt x="691" y="974"/>
                    </a:lnTo>
                    <a:lnTo>
                      <a:pt x="688" y="993"/>
                    </a:lnTo>
                    <a:lnTo>
                      <a:pt x="684" y="1000"/>
                    </a:lnTo>
                    <a:lnTo>
                      <a:pt x="682" y="1008"/>
                    </a:lnTo>
                    <a:lnTo>
                      <a:pt x="676" y="1018"/>
                    </a:lnTo>
                    <a:lnTo>
                      <a:pt x="674" y="1029"/>
                    </a:lnTo>
                    <a:lnTo>
                      <a:pt x="667" y="1033"/>
                    </a:lnTo>
                    <a:lnTo>
                      <a:pt x="665" y="1040"/>
                    </a:lnTo>
                    <a:lnTo>
                      <a:pt x="659" y="1048"/>
                    </a:lnTo>
                    <a:lnTo>
                      <a:pt x="654" y="1051"/>
                    </a:lnTo>
                    <a:lnTo>
                      <a:pt x="650" y="1058"/>
                    </a:lnTo>
                    <a:lnTo>
                      <a:pt x="645" y="1066"/>
                    </a:lnTo>
                    <a:lnTo>
                      <a:pt x="642" y="1073"/>
                    </a:lnTo>
                    <a:lnTo>
                      <a:pt x="637" y="1080"/>
                    </a:lnTo>
                    <a:lnTo>
                      <a:pt x="628" y="1088"/>
                    </a:lnTo>
                    <a:lnTo>
                      <a:pt x="620" y="1091"/>
                    </a:lnTo>
                    <a:lnTo>
                      <a:pt x="614" y="1102"/>
                    </a:lnTo>
                    <a:lnTo>
                      <a:pt x="606" y="1110"/>
                    </a:lnTo>
                    <a:lnTo>
                      <a:pt x="597" y="1117"/>
                    </a:lnTo>
                    <a:lnTo>
                      <a:pt x="589" y="1124"/>
                    </a:lnTo>
                    <a:lnTo>
                      <a:pt x="580" y="1128"/>
                    </a:lnTo>
                    <a:lnTo>
                      <a:pt x="574" y="1135"/>
                    </a:lnTo>
                    <a:lnTo>
                      <a:pt x="572" y="1135"/>
                    </a:lnTo>
                    <a:lnTo>
                      <a:pt x="569" y="1135"/>
                    </a:lnTo>
                    <a:lnTo>
                      <a:pt x="566" y="1135"/>
                    </a:lnTo>
                    <a:lnTo>
                      <a:pt x="563" y="1135"/>
                    </a:lnTo>
                    <a:lnTo>
                      <a:pt x="549" y="1132"/>
                    </a:lnTo>
                    <a:lnTo>
                      <a:pt x="538" y="1128"/>
                    </a:lnTo>
                    <a:lnTo>
                      <a:pt x="526" y="1124"/>
                    </a:lnTo>
                    <a:lnTo>
                      <a:pt x="515" y="1120"/>
                    </a:lnTo>
                    <a:lnTo>
                      <a:pt x="504" y="1117"/>
                    </a:lnTo>
                    <a:lnTo>
                      <a:pt x="490" y="1113"/>
                    </a:lnTo>
                    <a:lnTo>
                      <a:pt x="478" y="1110"/>
                    </a:lnTo>
                    <a:lnTo>
                      <a:pt x="467" y="1106"/>
                    </a:lnTo>
                    <a:lnTo>
                      <a:pt x="456" y="1102"/>
                    </a:lnTo>
                    <a:lnTo>
                      <a:pt x="444" y="1098"/>
                    </a:lnTo>
                    <a:lnTo>
                      <a:pt x="433" y="1095"/>
                    </a:lnTo>
                    <a:lnTo>
                      <a:pt x="422" y="1091"/>
                    </a:lnTo>
                    <a:lnTo>
                      <a:pt x="407" y="1088"/>
                    </a:lnTo>
                    <a:lnTo>
                      <a:pt x="396" y="1083"/>
                    </a:lnTo>
                    <a:lnTo>
                      <a:pt x="385" y="1080"/>
                    </a:lnTo>
                    <a:lnTo>
                      <a:pt x="373" y="1076"/>
                    </a:lnTo>
                    <a:lnTo>
                      <a:pt x="362" y="1073"/>
                    </a:lnTo>
                    <a:lnTo>
                      <a:pt x="345" y="1070"/>
                    </a:lnTo>
                    <a:lnTo>
                      <a:pt x="334" y="1070"/>
                    </a:lnTo>
                    <a:lnTo>
                      <a:pt x="317" y="1066"/>
                    </a:lnTo>
                    <a:lnTo>
                      <a:pt x="306" y="1066"/>
                    </a:lnTo>
                    <a:lnTo>
                      <a:pt x="291" y="1062"/>
                    </a:lnTo>
                    <a:lnTo>
                      <a:pt x="277" y="1062"/>
                    </a:lnTo>
                    <a:lnTo>
                      <a:pt x="264" y="1058"/>
                    </a:lnTo>
                    <a:lnTo>
                      <a:pt x="252" y="1055"/>
                    </a:lnTo>
                    <a:lnTo>
                      <a:pt x="238" y="1051"/>
                    </a:lnTo>
                    <a:lnTo>
                      <a:pt x="223" y="1051"/>
                    </a:lnTo>
                    <a:lnTo>
                      <a:pt x="209" y="1048"/>
                    </a:lnTo>
                    <a:lnTo>
                      <a:pt x="196" y="1048"/>
                    </a:lnTo>
                    <a:lnTo>
                      <a:pt x="184" y="1043"/>
                    </a:lnTo>
                    <a:lnTo>
                      <a:pt x="167" y="1040"/>
                    </a:lnTo>
                    <a:lnTo>
                      <a:pt x="155" y="1040"/>
                    </a:lnTo>
                    <a:lnTo>
                      <a:pt x="147" y="1029"/>
                    </a:lnTo>
                    <a:lnTo>
                      <a:pt x="138" y="1014"/>
                    </a:lnTo>
                    <a:lnTo>
                      <a:pt x="130" y="1004"/>
                    </a:lnTo>
                    <a:lnTo>
                      <a:pt x="122" y="993"/>
                    </a:lnTo>
                    <a:lnTo>
                      <a:pt x="113" y="981"/>
                    </a:lnTo>
                    <a:lnTo>
                      <a:pt x="105" y="971"/>
                    </a:lnTo>
                    <a:lnTo>
                      <a:pt x="96" y="956"/>
                    </a:lnTo>
                    <a:lnTo>
                      <a:pt x="90" y="949"/>
                    </a:lnTo>
                    <a:lnTo>
                      <a:pt x="82" y="934"/>
                    </a:lnTo>
                    <a:lnTo>
                      <a:pt x="77" y="916"/>
                    </a:lnTo>
                    <a:lnTo>
                      <a:pt x="71" y="901"/>
                    </a:lnTo>
                    <a:lnTo>
                      <a:pt x="65" y="887"/>
                    </a:lnTo>
                    <a:lnTo>
                      <a:pt x="60" y="872"/>
                    </a:lnTo>
                    <a:lnTo>
                      <a:pt x="54" y="857"/>
                    </a:lnTo>
                    <a:lnTo>
                      <a:pt x="48" y="844"/>
                    </a:lnTo>
                    <a:lnTo>
                      <a:pt x="43" y="829"/>
                    </a:lnTo>
                    <a:lnTo>
                      <a:pt x="37" y="814"/>
                    </a:lnTo>
                    <a:lnTo>
                      <a:pt x="34" y="795"/>
                    </a:lnTo>
                    <a:lnTo>
                      <a:pt x="29" y="777"/>
                    </a:lnTo>
                    <a:lnTo>
                      <a:pt x="26" y="763"/>
                    </a:lnTo>
                    <a:lnTo>
                      <a:pt x="22" y="745"/>
                    </a:lnTo>
                    <a:lnTo>
                      <a:pt x="20" y="726"/>
                    </a:lnTo>
                    <a:lnTo>
                      <a:pt x="17" y="712"/>
                    </a:lnTo>
                    <a:lnTo>
                      <a:pt x="12" y="693"/>
                    </a:lnTo>
                    <a:lnTo>
                      <a:pt x="9" y="668"/>
                    </a:lnTo>
                    <a:lnTo>
                      <a:pt x="5" y="639"/>
                    </a:lnTo>
                    <a:lnTo>
                      <a:pt x="3" y="606"/>
                    </a:lnTo>
                    <a:lnTo>
                      <a:pt x="0" y="581"/>
                    </a:lnTo>
                    <a:lnTo>
                      <a:pt x="3" y="562"/>
                    </a:lnTo>
                    <a:lnTo>
                      <a:pt x="9" y="551"/>
                    </a:lnTo>
                    <a:lnTo>
                      <a:pt x="12" y="536"/>
                    </a:lnTo>
                    <a:lnTo>
                      <a:pt x="14" y="522"/>
                    </a:lnTo>
                    <a:lnTo>
                      <a:pt x="17" y="507"/>
                    </a:lnTo>
                    <a:lnTo>
                      <a:pt x="22" y="492"/>
                    </a:lnTo>
                    <a:lnTo>
                      <a:pt x="26" y="479"/>
                    </a:lnTo>
                    <a:lnTo>
                      <a:pt x="29" y="464"/>
                    </a:lnTo>
                    <a:lnTo>
                      <a:pt x="31" y="452"/>
                    </a:lnTo>
                    <a:lnTo>
                      <a:pt x="37" y="442"/>
                    </a:lnTo>
                    <a:lnTo>
                      <a:pt x="39" y="427"/>
                    </a:lnTo>
                    <a:lnTo>
                      <a:pt x="46" y="417"/>
                    </a:lnTo>
                    <a:lnTo>
                      <a:pt x="51" y="405"/>
                    </a:lnTo>
                    <a:lnTo>
                      <a:pt x="54" y="390"/>
                    </a:lnTo>
                    <a:lnTo>
                      <a:pt x="56" y="380"/>
                    </a:lnTo>
                    <a:lnTo>
                      <a:pt x="63" y="368"/>
                    </a:lnTo>
                    <a:lnTo>
                      <a:pt x="80" y="343"/>
                    </a:lnTo>
                    <a:lnTo>
                      <a:pt x="99" y="321"/>
                    </a:lnTo>
                    <a:lnTo>
                      <a:pt x="116" y="296"/>
                    </a:lnTo>
                    <a:lnTo>
                      <a:pt x="133" y="274"/>
                    </a:lnTo>
                    <a:lnTo>
                      <a:pt x="150" y="248"/>
                    </a:lnTo>
                    <a:lnTo>
                      <a:pt x="167" y="226"/>
                    </a:lnTo>
                    <a:lnTo>
                      <a:pt x="184" y="201"/>
                    </a:lnTo>
                    <a:lnTo>
                      <a:pt x="201" y="179"/>
                    </a:lnTo>
                    <a:lnTo>
                      <a:pt x="213" y="164"/>
                    </a:lnTo>
                    <a:lnTo>
                      <a:pt x="221" y="149"/>
                    </a:lnTo>
                    <a:lnTo>
                      <a:pt x="230" y="135"/>
                    </a:lnTo>
                    <a:lnTo>
                      <a:pt x="240" y="124"/>
                    </a:lnTo>
                    <a:lnTo>
                      <a:pt x="252" y="109"/>
                    </a:lnTo>
                    <a:lnTo>
                      <a:pt x="260" y="95"/>
                    </a:lnTo>
                    <a:lnTo>
                      <a:pt x="269" y="84"/>
                    </a:lnTo>
                    <a:lnTo>
                      <a:pt x="281" y="69"/>
                    </a:lnTo>
                    <a:lnTo>
                      <a:pt x="291" y="62"/>
                    </a:lnTo>
                    <a:lnTo>
                      <a:pt x="300" y="52"/>
                    </a:lnTo>
                    <a:lnTo>
                      <a:pt x="314" y="44"/>
                    </a:lnTo>
                    <a:lnTo>
                      <a:pt x="325" y="37"/>
                    </a:lnTo>
                    <a:lnTo>
                      <a:pt x="337" y="25"/>
                    </a:lnTo>
                    <a:lnTo>
                      <a:pt x="348" y="18"/>
                    </a:lnTo>
                    <a:lnTo>
                      <a:pt x="359" y="7"/>
                    </a:lnTo>
                    <a:lnTo>
                      <a:pt x="371" y="0"/>
                    </a:lnTo>
                    <a:lnTo>
                      <a:pt x="376" y="7"/>
                    </a:lnTo>
                    <a:lnTo>
                      <a:pt x="385" y="18"/>
                    </a:lnTo>
                    <a:lnTo>
                      <a:pt x="390" y="29"/>
                    </a:lnTo>
                    <a:lnTo>
                      <a:pt x="399" y="40"/>
                    </a:lnTo>
                    <a:lnTo>
                      <a:pt x="405" y="52"/>
                    </a:lnTo>
                    <a:lnTo>
                      <a:pt x="413" y="59"/>
                    </a:lnTo>
                    <a:lnTo>
                      <a:pt x="422" y="69"/>
                    </a:lnTo>
                    <a:lnTo>
                      <a:pt x="427" y="80"/>
                    </a:lnTo>
                    <a:lnTo>
                      <a:pt x="436" y="95"/>
                    </a:lnTo>
                    <a:lnTo>
                      <a:pt x="444" y="106"/>
                    </a:lnTo>
                    <a:lnTo>
                      <a:pt x="453" y="121"/>
                    </a:lnTo>
                    <a:lnTo>
                      <a:pt x="461" y="135"/>
                    </a:lnTo>
                    <a:lnTo>
                      <a:pt x="467" y="149"/>
                    </a:lnTo>
                    <a:lnTo>
                      <a:pt x="475" y="164"/>
                    </a:lnTo>
                    <a:lnTo>
                      <a:pt x="484" y="179"/>
                    </a:lnTo>
                    <a:lnTo>
                      <a:pt x="492" y="194"/>
                    </a:lnTo>
                    <a:lnTo>
                      <a:pt x="495" y="201"/>
                    </a:lnTo>
                    <a:lnTo>
                      <a:pt x="498" y="208"/>
                    </a:lnTo>
                    <a:lnTo>
                      <a:pt x="498" y="211"/>
                    </a:lnTo>
                    <a:lnTo>
                      <a:pt x="501" y="216"/>
                    </a:lnTo>
                  </a:path>
                </a:pathLst>
              </a:custGeom>
              <a:solidFill>
                <a:srgbClr val="C0C0C0"/>
              </a:solidFill>
              <a:ln w="9525" cap="rnd">
                <a:solidFill>
                  <a:srgbClr val="808080"/>
                </a:solidFill>
                <a:round/>
                <a:headEnd/>
                <a:tailEnd/>
              </a:ln>
            </p:spPr>
            <p:txBody>
              <a:bodyPr/>
              <a:lstStyle/>
              <a:p>
                <a:endParaRPr lang="en-US"/>
              </a:p>
            </p:txBody>
          </p:sp>
          <p:sp>
            <p:nvSpPr>
              <p:cNvPr id="44081" name="Freeform 109"/>
              <p:cNvSpPr>
                <a:spLocks/>
              </p:cNvSpPr>
              <p:nvPr/>
            </p:nvSpPr>
            <p:spPr bwMode="auto">
              <a:xfrm>
                <a:off x="503" y="1011"/>
                <a:ext cx="703" cy="1147"/>
              </a:xfrm>
              <a:custGeom>
                <a:avLst/>
                <a:gdLst>
                  <a:gd name="T0" fmla="*/ 519 w 703"/>
                  <a:gd name="T1" fmla="*/ 294 h 1147"/>
                  <a:gd name="T2" fmla="*/ 531 w 703"/>
                  <a:gd name="T3" fmla="*/ 406 h 1147"/>
                  <a:gd name="T4" fmla="*/ 536 w 703"/>
                  <a:gd name="T5" fmla="*/ 549 h 1147"/>
                  <a:gd name="T6" fmla="*/ 531 w 703"/>
                  <a:gd name="T7" fmla="*/ 678 h 1147"/>
                  <a:gd name="T8" fmla="*/ 533 w 703"/>
                  <a:gd name="T9" fmla="*/ 774 h 1147"/>
                  <a:gd name="T10" fmla="*/ 540 w 703"/>
                  <a:gd name="T11" fmla="*/ 822 h 1147"/>
                  <a:gd name="T12" fmla="*/ 551 w 703"/>
                  <a:gd name="T13" fmla="*/ 844 h 1147"/>
                  <a:gd name="T14" fmla="*/ 568 w 703"/>
                  <a:gd name="T15" fmla="*/ 859 h 1147"/>
                  <a:gd name="T16" fmla="*/ 585 w 703"/>
                  <a:gd name="T17" fmla="*/ 869 h 1147"/>
                  <a:gd name="T18" fmla="*/ 605 w 703"/>
                  <a:gd name="T19" fmla="*/ 869 h 1147"/>
                  <a:gd name="T20" fmla="*/ 643 w 703"/>
                  <a:gd name="T21" fmla="*/ 896 h 1147"/>
                  <a:gd name="T22" fmla="*/ 690 w 703"/>
                  <a:gd name="T23" fmla="*/ 928 h 1147"/>
                  <a:gd name="T24" fmla="*/ 697 w 703"/>
                  <a:gd name="T25" fmla="*/ 984 h 1147"/>
                  <a:gd name="T26" fmla="*/ 682 w 703"/>
                  <a:gd name="T27" fmla="*/ 1028 h 1147"/>
                  <a:gd name="T28" fmla="*/ 665 w 703"/>
                  <a:gd name="T29" fmla="*/ 1058 h 1147"/>
                  <a:gd name="T30" fmla="*/ 648 w 703"/>
                  <a:gd name="T31" fmla="*/ 1083 h 1147"/>
                  <a:gd name="T32" fmla="*/ 619 w 703"/>
                  <a:gd name="T33" fmla="*/ 1112 h 1147"/>
                  <a:gd name="T34" fmla="*/ 585 w 703"/>
                  <a:gd name="T35" fmla="*/ 1139 h 1147"/>
                  <a:gd name="T36" fmla="*/ 570 w 703"/>
                  <a:gd name="T37" fmla="*/ 1146 h 1147"/>
                  <a:gd name="T38" fmla="*/ 531 w 703"/>
                  <a:gd name="T39" fmla="*/ 1134 h 1147"/>
                  <a:gd name="T40" fmla="*/ 482 w 703"/>
                  <a:gd name="T41" fmla="*/ 1121 h 1147"/>
                  <a:gd name="T42" fmla="*/ 437 w 703"/>
                  <a:gd name="T43" fmla="*/ 1105 h 1147"/>
                  <a:gd name="T44" fmla="*/ 388 w 703"/>
                  <a:gd name="T45" fmla="*/ 1090 h 1147"/>
                  <a:gd name="T46" fmla="*/ 337 w 703"/>
                  <a:gd name="T47" fmla="*/ 1080 h 1147"/>
                  <a:gd name="T48" fmla="*/ 279 w 703"/>
                  <a:gd name="T49" fmla="*/ 1072 h 1147"/>
                  <a:gd name="T50" fmla="*/ 225 w 703"/>
                  <a:gd name="T51" fmla="*/ 1061 h 1147"/>
                  <a:gd name="T52" fmla="*/ 169 w 703"/>
                  <a:gd name="T53" fmla="*/ 1050 h 1147"/>
                  <a:gd name="T54" fmla="*/ 132 w 703"/>
                  <a:gd name="T55" fmla="*/ 1014 h 1147"/>
                  <a:gd name="T56" fmla="*/ 97 w 703"/>
                  <a:gd name="T57" fmla="*/ 965 h 1147"/>
                  <a:gd name="T58" fmla="*/ 71 w 703"/>
                  <a:gd name="T59" fmla="*/ 910 h 1147"/>
                  <a:gd name="T60" fmla="*/ 49 w 703"/>
                  <a:gd name="T61" fmla="*/ 852 h 1147"/>
                  <a:gd name="T62" fmla="*/ 29 w 703"/>
                  <a:gd name="T63" fmla="*/ 784 h 1147"/>
                  <a:gd name="T64" fmla="*/ 17 w 703"/>
                  <a:gd name="T65" fmla="*/ 718 h 1147"/>
                  <a:gd name="T66" fmla="*/ 3 w 703"/>
                  <a:gd name="T67" fmla="*/ 612 h 1147"/>
                  <a:gd name="T68" fmla="*/ 12 w 703"/>
                  <a:gd name="T69" fmla="*/ 541 h 1147"/>
                  <a:gd name="T70" fmla="*/ 26 w 703"/>
                  <a:gd name="T71" fmla="*/ 483 h 1147"/>
                  <a:gd name="T72" fmla="*/ 40 w 703"/>
                  <a:gd name="T73" fmla="*/ 431 h 1147"/>
                  <a:gd name="T74" fmla="*/ 57 w 703"/>
                  <a:gd name="T75" fmla="*/ 384 h 1147"/>
                  <a:gd name="T76" fmla="*/ 117 w 703"/>
                  <a:gd name="T77" fmla="*/ 299 h 1147"/>
                  <a:gd name="T78" fmla="*/ 186 w 703"/>
                  <a:gd name="T79" fmla="*/ 203 h 1147"/>
                  <a:gd name="T80" fmla="*/ 232 w 703"/>
                  <a:gd name="T81" fmla="*/ 137 h 1147"/>
                  <a:gd name="T82" fmla="*/ 271 w 703"/>
                  <a:gd name="T83" fmla="*/ 85 h 1147"/>
                  <a:gd name="T84" fmla="*/ 317 w 703"/>
                  <a:gd name="T85" fmla="*/ 44 h 1147"/>
                  <a:gd name="T86" fmla="*/ 362 w 703"/>
                  <a:gd name="T87" fmla="*/ 7 h 1147"/>
                  <a:gd name="T88" fmla="*/ 394 w 703"/>
                  <a:gd name="T89" fmla="*/ 29 h 1147"/>
                  <a:gd name="T90" fmla="*/ 425 w 703"/>
                  <a:gd name="T91" fmla="*/ 70 h 1147"/>
                  <a:gd name="T92" fmla="*/ 457 w 703"/>
                  <a:gd name="T93" fmla="*/ 122 h 1147"/>
                  <a:gd name="T94" fmla="*/ 488 w 703"/>
                  <a:gd name="T95" fmla="*/ 181 h 1147"/>
                  <a:gd name="T96" fmla="*/ 502 w 703"/>
                  <a:gd name="T97" fmla="*/ 213 h 11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3"/>
                  <a:gd name="T148" fmla="*/ 0 h 1147"/>
                  <a:gd name="T149" fmla="*/ 703 w 703"/>
                  <a:gd name="T150" fmla="*/ 1147 h 11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3" h="1147">
                    <a:moveTo>
                      <a:pt x="506" y="218"/>
                    </a:moveTo>
                    <a:lnTo>
                      <a:pt x="508" y="243"/>
                    </a:lnTo>
                    <a:lnTo>
                      <a:pt x="514" y="269"/>
                    </a:lnTo>
                    <a:lnTo>
                      <a:pt x="519" y="294"/>
                    </a:lnTo>
                    <a:lnTo>
                      <a:pt x="523" y="321"/>
                    </a:lnTo>
                    <a:lnTo>
                      <a:pt x="525" y="350"/>
                    </a:lnTo>
                    <a:lnTo>
                      <a:pt x="528" y="380"/>
                    </a:lnTo>
                    <a:lnTo>
                      <a:pt x="531" y="406"/>
                    </a:lnTo>
                    <a:lnTo>
                      <a:pt x="533" y="435"/>
                    </a:lnTo>
                    <a:lnTo>
                      <a:pt x="533" y="472"/>
                    </a:lnTo>
                    <a:lnTo>
                      <a:pt x="536" y="512"/>
                    </a:lnTo>
                    <a:lnTo>
                      <a:pt x="536" y="549"/>
                    </a:lnTo>
                    <a:lnTo>
                      <a:pt x="536" y="586"/>
                    </a:lnTo>
                    <a:lnTo>
                      <a:pt x="533" y="615"/>
                    </a:lnTo>
                    <a:lnTo>
                      <a:pt x="531" y="649"/>
                    </a:lnTo>
                    <a:lnTo>
                      <a:pt x="531" y="678"/>
                    </a:lnTo>
                    <a:lnTo>
                      <a:pt x="528" y="711"/>
                    </a:lnTo>
                    <a:lnTo>
                      <a:pt x="531" y="733"/>
                    </a:lnTo>
                    <a:lnTo>
                      <a:pt x="531" y="752"/>
                    </a:lnTo>
                    <a:lnTo>
                      <a:pt x="533" y="774"/>
                    </a:lnTo>
                    <a:lnTo>
                      <a:pt x="533" y="793"/>
                    </a:lnTo>
                    <a:lnTo>
                      <a:pt x="536" y="803"/>
                    </a:lnTo>
                    <a:lnTo>
                      <a:pt x="536" y="815"/>
                    </a:lnTo>
                    <a:lnTo>
                      <a:pt x="540" y="822"/>
                    </a:lnTo>
                    <a:lnTo>
                      <a:pt x="542" y="830"/>
                    </a:lnTo>
                    <a:lnTo>
                      <a:pt x="545" y="837"/>
                    </a:lnTo>
                    <a:lnTo>
                      <a:pt x="548" y="837"/>
                    </a:lnTo>
                    <a:lnTo>
                      <a:pt x="551" y="844"/>
                    </a:lnTo>
                    <a:lnTo>
                      <a:pt x="553" y="847"/>
                    </a:lnTo>
                    <a:lnTo>
                      <a:pt x="560" y="852"/>
                    </a:lnTo>
                    <a:lnTo>
                      <a:pt x="562" y="855"/>
                    </a:lnTo>
                    <a:lnTo>
                      <a:pt x="568" y="859"/>
                    </a:lnTo>
                    <a:lnTo>
                      <a:pt x="570" y="859"/>
                    </a:lnTo>
                    <a:lnTo>
                      <a:pt x="577" y="866"/>
                    </a:lnTo>
                    <a:lnTo>
                      <a:pt x="579" y="866"/>
                    </a:lnTo>
                    <a:lnTo>
                      <a:pt x="585" y="869"/>
                    </a:lnTo>
                    <a:lnTo>
                      <a:pt x="588" y="874"/>
                    </a:lnTo>
                    <a:lnTo>
                      <a:pt x="594" y="874"/>
                    </a:lnTo>
                    <a:lnTo>
                      <a:pt x="599" y="869"/>
                    </a:lnTo>
                    <a:lnTo>
                      <a:pt x="605" y="869"/>
                    </a:lnTo>
                    <a:lnTo>
                      <a:pt x="611" y="866"/>
                    </a:lnTo>
                    <a:lnTo>
                      <a:pt x="622" y="877"/>
                    </a:lnTo>
                    <a:lnTo>
                      <a:pt x="631" y="884"/>
                    </a:lnTo>
                    <a:lnTo>
                      <a:pt x="643" y="896"/>
                    </a:lnTo>
                    <a:lnTo>
                      <a:pt x="656" y="903"/>
                    </a:lnTo>
                    <a:lnTo>
                      <a:pt x="668" y="914"/>
                    </a:lnTo>
                    <a:lnTo>
                      <a:pt x="679" y="921"/>
                    </a:lnTo>
                    <a:lnTo>
                      <a:pt x="690" y="928"/>
                    </a:lnTo>
                    <a:lnTo>
                      <a:pt x="702" y="940"/>
                    </a:lnTo>
                    <a:lnTo>
                      <a:pt x="699" y="955"/>
                    </a:lnTo>
                    <a:lnTo>
                      <a:pt x="699" y="969"/>
                    </a:lnTo>
                    <a:lnTo>
                      <a:pt x="697" y="984"/>
                    </a:lnTo>
                    <a:lnTo>
                      <a:pt x="694" y="1002"/>
                    </a:lnTo>
                    <a:lnTo>
                      <a:pt x="690" y="1009"/>
                    </a:lnTo>
                    <a:lnTo>
                      <a:pt x="688" y="1017"/>
                    </a:lnTo>
                    <a:lnTo>
                      <a:pt x="682" y="1028"/>
                    </a:lnTo>
                    <a:lnTo>
                      <a:pt x="679" y="1039"/>
                    </a:lnTo>
                    <a:lnTo>
                      <a:pt x="673" y="1043"/>
                    </a:lnTo>
                    <a:lnTo>
                      <a:pt x="670" y="1050"/>
                    </a:lnTo>
                    <a:lnTo>
                      <a:pt x="665" y="1058"/>
                    </a:lnTo>
                    <a:lnTo>
                      <a:pt x="660" y="1061"/>
                    </a:lnTo>
                    <a:lnTo>
                      <a:pt x="656" y="1068"/>
                    </a:lnTo>
                    <a:lnTo>
                      <a:pt x="651" y="1076"/>
                    </a:lnTo>
                    <a:lnTo>
                      <a:pt x="648" y="1083"/>
                    </a:lnTo>
                    <a:lnTo>
                      <a:pt x="643" y="1090"/>
                    </a:lnTo>
                    <a:lnTo>
                      <a:pt x="634" y="1098"/>
                    </a:lnTo>
                    <a:lnTo>
                      <a:pt x="625" y="1102"/>
                    </a:lnTo>
                    <a:lnTo>
                      <a:pt x="619" y="1112"/>
                    </a:lnTo>
                    <a:lnTo>
                      <a:pt x="611" y="1121"/>
                    </a:lnTo>
                    <a:lnTo>
                      <a:pt x="602" y="1127"/>
                    </a:lnTo>
                    <a:lnTo>
                      <a:pt x="594" y="1134"/>
                    </a:lnTo>
                    <a:lnTo>
                      <a:pt x="585" y="1139"/>
                    </a:lnTo>
                    <a:lnTo>
                      <a:pt x="579" y="1146"/>
                    </a:lnTo>
                    <a:lnTo>
                      <a:pt x="577" y="1146"/>
                    </a:lnTo>
                    <a:lnTo>
                      <a:pt x="574" y="1146"/>
                    </a:lnTo>
                    <a:lnTo>
                      <a:pt x="570" y="1146"/>
                    </a:lnTo>
                    <a:lnTo>
                      <a:pt x="568" y="1146"/>
                    </a:lnTo>
                    <a:lnTo>
                      <a:pt x="553" y="1143"/>
                    </a:lnTo>
                    <a:lnTo>
                      <a:pt x="542" y="1139"/>
                    </a:lnTo>
                    <a:lnTo>
                      <a:pt x="531" y="1134"/>
                    </a:lnTo>
                    <a:lnTo>
                      <a:pt x="519" y="1131"/>
                    </a:lnTo>
                    <a:lnTo>
                      <a:pt x="508" y="1127"/>
                    </a:lnTo>
                    <a:lnTo>
                      <a:pt x="494" y="1124"/>
                    </a:lnTo>
                    <a:lnTo>
                      <a:pt x="482" y="1121"/>
                    </a:lnTo>
                    <a:lnTo>
                      <a:pt x="471" y="1117"/>
                    </a:lnTo>
                    <a:lnTo>
                      <a:pt x="460" y="1112"/>
                    </a:lnTo>
                    <a:lnTo>
                      <a:pt x="448" y="1109"/>
                    </a:lnTo>
                    <a:lnTo>
                      <a:pt x="437" y="1105"/>
                    </a:lnTo>
                    <a:lnTo>
                      <a:pt x="425" y="1102"/>
                    </a:lnTo>
                    <a:lnTo>
                      <a:pt x="411" y="1098"/>
                    </a:lnTo>
                    <a:lnTo>
                      <a:pt x="399" y="1094"/>
                    </a:lnTo>
                    <a:lnTo>
                      <a:pt x="388" y="1090"/>
                    </a:lnTo>
                    <a:lnTo>
                      <a:pt x="377" y="1087"/>
                    </a:lnTo>
                    <a:lnTo>
                      <a:pt x="365" y="1083"/>
                    </a:lnTo>
                    <a:lnTo>
                      <a:pt x="348" y="1080"/>
                    </a:lnTo>
                    <a:lnTo>
                      <a:pt x="337" y="1080"/>
                    </a:lnTo>
                    <a:lnTo>
                      <a:pt x="320" y="1076"/>
                    </a:lnTo>
                    <a:lnTo>
                      <a:pt x="308" y="1076"/>
                    </a:lnTo>
                    <a:lnTo>
                      <a:pt x="294" y="1072"/>
                    </a:lnTo>
                    <a:lnTo>
                      <a:pt x="279" y="1072"/>
                    </a:lnTo>
                    <a:lnTo>
                      <a:pt x="266" y="1068"/>
                    </a:lnTo>
                    <a:lnTo>
                      <a:pt x="254" y="1065"/>
                    </a:lnTo>
                    <a:lnTo>
                      <a:pt x="240" y="1061"/>
                    </a:lnTo>
                    <a:lnTo>
                      <a:pt x="225" y="1061"/>
                    </a:lnTo>
                    <a:lnTo>
                      <a:pt x="211" y="1058"/>
                    </a:lnTo>
                    <a:lnTo>
                      <a:pt x="197" y="1058"/>
                    </a:lnTo>
                    <a:lnTo>
                      <a:pt x="186" y="1053"/>
                    </a:lnTo>
                    <a:lnTo>
                      <a:pt x="169" y="1050"/>
                    </a:lnTo>
                    <a:lnTo>
                      <a:pt x="157" y="1050"/>
                    </a:lnTo>
                    <a:lnTo>
                      <a:pt x="149" y="1039"/>
                    </a:lnTo>
                    <a:lnTo>
                      <a:pt x="140" y="1024"/>
                    </a:lnTo>
                    <a:lnTo>
                      <a:pt x="132" y="1014"/>
                    </a:lnTo>
                    <a:lnTo>
                      <a:pt x="123" y="1002"/>
                    </a:lnTo>
                    <a:lnTo>
                      <a:pt x="114" y="991"/>
                    </a:lnTo>
                    <a:lnTo>
                      <a:pt x="105" y="980"/>
                    </a:lnTo>
                    <a:lnTo>
                      <a:pt x="97" y="965"/>
                    </a:lnTo>
                    <a:lnTo>
                      <a:pt x="91" y="958"/>
                    </a:lnTo>
                    <a:lnTo>
                      <a:pt x="83" y="943"/>
                    </a:lnTo>
                    <a:lnTo>
                      <a:pt x="77" y="925"/>
                    </a:lnTo>
                    <a:lnTo>
                      <a:pt x="71" y="910"/>
                    </a:lnTo>
                    <a:lnTo>
                      <a:pt x="66" y="896"/>
                    </a:lnTo>
                    <a:lnTo>
                      <a:pt x="60" y="881"/>
                    </a:lnTo>
                    <a:lnTo>
                      <a:pt x="54" y="866"/>
                    </a:lnTo>
                    <a:lnTo>
                      <a:pt x="49" y="852"/>
                    </a:lnTo>
                    <a:lnTo>
                      <a:pt x="43" y="837"/>
                    </a:lnTo>
                    <a:lnTo>
                      <a:pt x="37" y="822"/>
                    </a:lnTo>
                    <a:lnTo>
                      <a:pt x="34" y="803"/>
                    </a:lnTo>
                    <a:lnTo>
                      <a:pt x="29" y="784"/>
                    </a:lnTo>
                    <a:lnTo>
                      <a:pt x="26" y="771"/>
                    </a:lnTo>
                    <a:lnTo>
                      <a:pt x="23" y="752"/>
                    </a:lnTo>
                    <a:lnTo>
                      <a:pt x="20" y="733"/>
                    </a:lnTo>
                    <a:lnTo>
                      <a:pt x="17" y="718"/>
                    </a:lnTo>
                    <a:lnTo>
                      <a:pt x="12" y="700"/>
                    </a:lnTo>
                    <a:lnTo>
                      <a:pt x="9" y="674"/>
                    </a:lnTo>
                    <a:lnTo>
                      <a:pt x="5" y="645"/>
                    </a:lnTo>
                    <a:lnTo>
                      <a:pt x="3" y="612"/>
                    </a:lnTo>
                    <a:lnTo>
                      <a:pt x="0" y="586"/>
                    </a:lnTo>
                    <a:lnTo>
                      <a:pt x="3" y="568"/>
                    </a:lnTo>
                    <a:lnTo>
                      <a:pt x="9" y="556"/>
                    </a:lnTo>
                    <a:lnTo>
                      <a:pt x="12" y="541"/>
                    </a:lnTo>
                    <a:lnTo>
                      <a:pt x="14" y="527"/>
                    </a:lnTo>
                    <a:lnTo>
                      <a:pt x="17" y="512"/>
                    </a:lnTo>
                    <a:lnTo>
                      <a:pt x="23" y="497"/>
                    </a:lnTo>
                    <a:lnTo>
                      <a:pt x="26" y="483"/>
                    </a:lnTo>
                    <a:lnTo>
                      <a:pt x="29" y="468"/>
                    </a:lnTo>
                    <a:lnTo>
                      <a:pt x="32" y="457"/>
                    </a:lnTo>
                    <a:lnTo>
                      <a:pt x="37" y="446"/>
                    </a:lnTo>
                    <a:lnTo>
                      <a:pt x="40" y="431"/>
                    </a:lnTo>
                    <a:lnTo>
                      <a:pt x="46" y="421"/>
                    </a:lnTo>
                    <a:lnTo>
                      <a:pt x="51" y="409"/>
                    </a:lnTo>
                    <a:lnTo>
                      <a:pt x="54" y="394"/>
                    </a:lnTo>
                    <a:lnTo>
                      <a:pt x="57" y="384"/>
                    </a:lnTo>
                    <a:lnTo>
                      <a:pt x="63" y="372"/>
                    </a:lnTo>
                    <a:lnTo>
                      <a:pt x="80" y="346"/>
                    </a:lnTo>
                    <a:lnTo>
                      <a:pt x="100" y="324"/>
                    </a:lnTo>
                    <a:lnTo>
                      <a:pt x="117" y="299"/>
                    </a:lnTo>
                    <a:lnTo>
                      <a:pt x="134" y="277"/>
                    </a:lnTo>
                    <a:lnTo>
                      <a:pt x="151" y="250"/>
                    </a:lnTo>
                    <a:lnTo>
                      <a:pt x="169" y="228"/>
                    </a:lnTo>
                    <a:lnTo>
                      <a:pt x="186" y="203"/>
                    </a:lnTo>
                    <a:lnTo>
                      <a:pt x="203" y="181"/>
                    </a:lnTo>
                    <a:lnTo>
                      <a:pt x="214" y="166"/>
                    </a:lnTo>
                    <a:lnTo>
                      <a:pt x="223" y="151"/>
                    </a:lnTo>
                    <a:lnTo>
                      <a:pt x="232" y="137"/>
                    </a:lnTo>
                    <a:lnTo>
                      <a:pt x="242" y="125"/>
                    </a:lnTo>
                    <a:lnTo>
                      <a:pt x="254" y="110"/>
                    </a:lnTo>
                    <a:lnTo>
                      <a:pt x="262" y="96"/>
                    </a:lnTo>
                    <a:lnTo>
                      <a:pt x="271" y="85"/>
                    </a:lnTo>
                    <a:lnTo>
                      <a:pt x="283" y="70"/>
                    </a:lnTo>
                    <a:lnTo>
                      <a:pt x="294" y="63"/>
                    </a:lnTo>
                    <a:lnTo>
                      <a:pt x="303" y="52"/>
                    </a:lnTo>
                    <a:lnTo>
                      <a:pt x="317" y="44"/>
                    </a:lnTo>
                    <a:lnTo>
                      <a:pt x="328" y="37"/>
                    </a:lnTo>
                    <a:lnTo>
                      <a:pt x="340" y="25"/>
                    </a:lnTo>
                    <a:lnTo>
                      <a:pt x="351" y="19"/>
                    </a:lnTo>
                    <a:lnTo>
                      <a:pt x="362" y="7"/>
                    </a:lnTo>
                    <a:lnTo>
                      <a:pt x="374" y="0"/>
                    </a:lnTo>
                    <a:lnTo>
                      <a:pt x="379" y="7"/>
                    </a:lnTo>
                    <a:lnTo>
                      <a:pt x="388" y="19"/>
                    </a:lnTo>
                    <a:lnTo>
                      <a:pt x="394" y="29"/>
                    </a:lnTo>
                    <a:lnTo>
                      <a:pt x="403" y="41"/>
                    </a:lnTo>
                    <a:lnTo>
                      <a:pt x="408" y="52"/>
                    </a:lnTo>
                    <a:lnTo>
                      <a:pt x="416" y="59"/>
                    </a:lnTo>
                    <a:lnTo>
                      <a:pt x="425" y="70"/>
                    </a:lnTo>
                    <a:lnTo>
                      <a:pt x="431" y="81"/>
                    </a:lnTo>
                    <a:lnTo>
                      <a:pt x="440" y="96"/>
                    </a:lnTo>
                    <a:lnTo>
                      <a:pt x="448" y="107"/>
                    </a:lnTo>
                    <a:lnTo>
                      <a:pt x="457" y="122"/>
                    </a:lnTo>
                    <a:lnTo>
                      <a:pt x="465" y="137"/>
                    </a:lnTo>
                    <a:lnTo>
                      <a:pt x="471" y="151"/>
                    </a:lnTo>
                    <a:lnTo>
                      <a:pt x="479" y="166"/>
                    </a:lnTo>
                    <a:lnTo>
                      <a:pt x="488" y="181"/>
                    </a:lnTo>
                    <a:lnTo>
                      <a:pt x="497" y="196"/>
                    </a:lnTo>
                    <a:lnTo>
                      <a:pt x="499" y="203"/>
                    </a:lnTo>
                    <a:lnTo>
                      <a:pt x="502" y="210"/>
                    </a:lnTo>
                    <a:lnTo>
                      <a:pt x="502" y="213"/>
                    </a:lnTo>
                    <a:lnTo>
                      <a:pt x="506" y="218"/>
                    </a:lnTo>
                  </a:path>
                </a:pathLst>
              </a:custGeom>
              <a:solidFill>
                <a:srgbClr val="C0C0C0"/>
              </a:solidFill>
              <a:ln w="9525" cap="rnd">
                <a:solidFill>
                  <a:srgbClr val="808080"/>
                </a:solidFill>
                <a:round/>
                <a:headEnd/>
                <a:tailEnd/>
              </a:ln>
            </p:spPr>
            <p:txBody>
              <a:bodyPr/>
              <a:lstStyle/>
              <a:p>
                <a:endParaRPr lang="en-US"/>
              </a:p>
            </p:txBody>
          </p:sp>
        </p:grpSp>
        <p:sp>
          <p:nvSpPr>
            <p:cNvPr id="44079" name="Freeform 110"/>
            <p:cNvSpPr>
              <a:spLocks/>
            </p:cNvSpPr>
            <p:nvPr/>
          </p:nvSpPr>
          <p:spPr bwMode="auto">
            <a:xfrm>
              <a:off x="2274" y="3177"/>
              <a:ext cx="518" cy="851"/>
            </a:xfrm>
            <a:custGeom>
              <a:avLst/>
              <a:gdLst>
                <a:gd name="T0" fmla="*/ 172 w 706"/>
                <a:gd name="T1" fmla="*/ 32 h 1158"/>
                <a:gd name="T2" fmla="*/ 143 w 706"/>
                <a:gd name="T3" fmla="*/ 65 h 1158"/>
                <a:gd name="T4" fmla="*/ 105 w 706"/>
                <a:gd name="T5" fmla="*/ 118 h 1158"/>
                <a:gd name="T6" fmla="*/ 73 w 706"/>
                <a:gd name="T7" fmla="*/ 170 h 1158"/>
                <a:gd name="T8" fmla="*/ 54 w 706"/>
                <a:gd name="T9" fmla="*/ 233 h 1158"/>
                <a:gd name="T10" fmla="*/ 26 w 706"/>
                <a:gd name="T11" fmla="*/ 356 h 1158"/>
                <a:gd name="T12" fmla="*/ 10 w 706"/>
                <a:gd name="T13" fmla="*/ 425 h 1158"/>
                <a:gd name="T14" fmla="*/ 26 w 706"/>
                <a:gd name="T15" fmla="*/ 459 h 1158"/>
                <a:gd name="T16" fmla="*/ 87 w 706"/>
                <a:gd name="T17" fmla="*/ 459 h 1158"/>
                <a:gd name="T18" fmla="*/ 147 w 706"/>
                <a:gd name="T19" fmla="*/ 459 h 1158"/>
                <a:gd name="T20" fmla="*/ 209 w 706"/>
                <a:gd name="T21" fmla="*/ 459 h 1158"/>
                <a:gd name="T22" fmla="*/ 270 w 706"/>
                <a:gd name="T23" fmla="*/ 459 h 1158"/>
                <a:gd name="T24" fmla="*/ 265 w 706"/>
                <a:gd name="T25" fmla="*/ 448 h 1158"/>
                <a:gd name="T26" fmla="*/ 263 w 706"/>
                <a:gd name="T27" fmla="*/ 426 h 1158"/>
                <a:gd name="T28" fmla="*/ 264 w 706"/>
                <a:gd name="T29" fmla="*/ 417 h 1158"/>
                <a:gd name="T30" fmla="*/ 250 w 706"/>
                <a:gd name="T31" fmla="*/ 431 h 1158"/>
                <a:gd name="T32" fmla="*/ 236 w 706"/>
                <a:gd name="T33" fmla="*/ 423 h 1158"/>
                <a:gd name="T34" fmla="*/ 222 w 706"/>
                <a:gd name="T35" fmla="*/ 392 h 1158"/>
                <a:gd name="T36" fmla="*/ 207 w 706"/>
                <a:gd name="T37" fmla="*/ 341 h 1158"/>
                <a:gd name="T38" fmla="*/ 200 w 706"/>
                <a:gd name="T39" fmla="*/ 364 h 1158"/>
                <a:gd name="T40" fmla="*/ 186 w 706"/>
                <a:gd name="T41" fmla="*/ 328 h 1158"/>
                <a:gd name="T42" fmla="*/ 176 w 706"/>
                <a:gd name="T43" fmla="*/ 277 h 1158"/>
                <a:gd name="T44" fmla="*/ 167 w 706"/>
                <a:gd name="T45" fmla="*/ 196 h 1158"/>
                <a:gd name="T46" fmla="*/ 150 w 706"/>
                <a:gd name="T47" fmla="*/ 174 h 1158"/>
                <a:gd name="T48" fmla="*/ 141 w 706"/>
                <a:gd name="T49" fmla="*/ 241 h 1158"/>
                <a:gd name="T50" fmla="*/ 134 w 706"/>
                <a:gd name="T51" fmla="*/ 170 h 1158"/>
                <a:gd name="T52" fmla="*/ 136 w 706"/>
                <a:gd name="T53" fmla="*/ 243 h 1158"/>
                <a:gd name="T54" fmla="*/ 150 w 706"/>
                <a:gd name="T55" fmla="*/ 309 h 1158"/>
                <a:gd name="T56" fmla="*/ 172 w 706"/>
                <a:gd name="T57" fmla="*/ 367 h 1158"/>
                <a:gd name="T58" fmla="*/ 191 w 706"/>
                <a:gd name="T59" fmla="*/ 407 h 1158"/>
                <a:gd name="T60" fmla="*/ 203 w 706"/>
                <a:gd name="T61" fmla="*/ 406 h 1158"/>
                <a:gd name="T62" fmla="*/ 211 w 706"/>
                <a:gd name="T63" fmla="*/ 407 h 1158"/>
                <a:gd name="T64" fmla="*/ 222 w 706"/>
                <a:gd name="T65" fmla="*/ 432 h 1158"/>
                <a:gd name="T66" fmla="*/ 207 w 706"/>
                <a:gd name="T67" fmla="*/ 419 h 1158"/>
                <a:gd name="T68" fmla="*/ 190 w 706"/>
                <a:gd name="T69" fmla="*/ 422 h 1158"/>
                <a:gd name="T70" fmla="*/ 171 w 706"/>
                <a:gd name="T71" fmla="*/ 419 h 1158"/>
                <a:gd name="T72" fmla="*/ 143 w 706"/>
                <a:gd name="T73" fmla="*/ 409 h 1158"/>
                <a:gd name="T74" fmla="*/ 132 w 706"/>
                <a:gd name="T75" fmla="*/ 409 h 1158"/>
                <a:gd name="T76" fmla="*/ 115 w 706"/>
                <a:gd name="T77" fmla="*/ 404 h 1158"/>
                <a:gd name="T78" fmla="*/ 97 w 706"/>
                <a:gd name="T79" fmla="*/ 376 h 1158"/>
                <a:gd name="T80" fmla="*/ 79 w 706"/>
                <a:gd name="T81" fmla="*/ 340 h 1158"/>
                <a:gd name="T82" fmla="*/ 62 w 706"/>
                <a:gd name="T83" fmla="*/ 272 h 1158"/>
                <a:gd name="T84" fmla="*/ 65 w 706"/>
                <a:gd name="T85" fmla="*/ 209 h 1158"/>
                <a:gd name="T86" fmla="*/ 76 w 706"/>
                <a:gd name="T87" fmla="*/ 174 h 1158"/>
                <a:gd name="T88" fmla="*/ 87 w 706"/>
                <a:gd name="T89" fmla="*/ 153 h 1158"/>
                <a:gd name="T90" fmla="*/ 104 w 706"/>
                <a:gd name="T91" fmla="*/ 127 h 1158"/>
                <a:gd name="T92" fmla="*/ 125 w 706"/>
                <a:gd name="T93" fmla="*/ 97 h 1158"/>
                <a:gd name="T94" fmla="*/ 145 w 706"/>
                <a:gd name="T95" fmla="*/ 66 h 1158"/>
                <a:gd name="T96" fmla="*/ 168 w 706"/>
                <a:gd name="T97" fmla="*/ 43 h 1158"/>
                <a:gd name="T98" fmla="*/ 186 w 706"/>
                <a:gd name="T99" fmla="*/ 44 h 1158"/>
                <a:gd name="T100" fmla="*/ 199 w 706"/>
                <a:gd name="T101" fmla="*/ 53 h 1158"/>
                <a:gd name="T102" fmla="*/ 203 w 706"/>
                <a:gd name="T103" fmla="*/ 55 h 1158"/>
                <a:gd name="T104" fmla="*/ 191 w 706"/>
                <a:gd name="T105" fmla="*/ 40 h 1158"/>
                <a:gd name="T106" fmla="*/ 180 w 706"/>
                <a:gd name="T107" fmla="*/ 32 h 1158"/>
                <a:gd name="T108" fmla="*/ 196 w 706"/>
                <a:gd name="T109" fmla="*/ 20 h 1158"/>
                <a:gd name="T110" fmla="*/ 208 w 706"/>
                <a:gd name="T111" fmla="*/ 24 h 1158"/>
                <a:gd name="T112" fmla="*/ 223 w 706"/>
                <a:gd name="T113" fmla="*/ 43 h 1158"/>
                <a:gd name="T114" fmla="*/ 238 w 706"/>
                <a:gd name="T115" fmla="*/ 72 h 1158"/>
                <a:gd name="T116" fmla="*/ 225 w 706"/>
                <a:gd name="T117" fmla="*/ 42 h 1158"/>
                <a:gd name="T118" fmla="*/ 213 w 706"/>
                <a:gd name="T119" fmla="*/ 21 h 1158"/>
                <a:gd name="T120" fmla="*/ 216 w 706"/>
                <a:gd name="T121" fmla="*/ 0 h 1158"/>
                <a:gd name="T122" fmla="*/ 205 w 706"/>
                <a:gd name="T123" fmla="*/ 6 h 1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6"/>
                <a:gd name="T187" fmla="*/ 0 h 1158"/>
                <a:gd name="T188" fmla="*/ 706 w 706"/>
                <a:gd name="T189" fmla="*/ 1158 h 11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6" h="1158">
                  <a:moveTo>
                    <a:pt x="510" y="25"/>
                  </a:moveTo>
                  <a:lnTo>
                    <a:pt x="496" y="33"/>
                  </a:lnTo>
                  <a:lnTo>
                    <a:pt x="484" y="44"/>
                  </a:lnTo>
                  <a:lnTo>
                    <a:pt x="472" y="50"/>
                  </a:lnTo>
                  <a:lnTo>
                    <a:pt x="462" y="62"/>
                  </a:lnTo>
                  <a:lnTo>
                    <a:pt x="447" y="69"/>
                  </a:lnTo>
                  <a:lnTo>
                    <a:pt x="436" y="80"/>
                  </a:lnTo>
                  <a:lnTo>
                    <a:pt x="425" y="87"/>
                  </a:lnTo>
                  <a:lnTo>
                    <a:pt x="411" y="94"/>
                  </a:lnTo>
                  <a:lnTo>
                    <a:pt x="402" y="109"/>
                  </a:lnTo>
                  <a:lnTo>
                    <a:pt x="394" y="124"/>
                  </a:lnTo>
                  <a:lnTo>
                    <a:pt x="382" y="139"/>
                  </a:lnTo>
                  <a:lnTo>
                    <a:pt x="374" y="153"/>
                  </a:lnTo>
                  <a:lnTo>
                    <a:pt x="362" y="164"/>
                  </a:lnTo>
                  <a:lnTo>
                    <a:pt x="354" y="178"/>
                  </a:lnTo>
                  <a:lnTo>
                    <a:pt x="343" y="193"/>
                  </a:lnTo>
                  <a:lnTo>
                    <a:pt x="334" y="208"/>
                  </a:lnTo>
                  <a:lnTo>
                    <a:pt x="317" y="229"/>
                  </a:lnTo>
                  <a:lnTo>
                    <a:pt x="300" y="251"/>
                  </a:lnTo>
                  <a:lnTo>
                    <a:pt x="283" y="273"/>
                  </a:lnTo>
                  <a:lnTo>
                    <a:pt x="266" y="298"/>
                  </a:lnTo>
                  <a:lnTo>
                    <a:pt x="249" y="320"/>
                  </a:lnTo>
                  <a:lnTo>
                    <a:pt x="235" y="342"/>
                  </a:lnTo>
                  <a:lnTo>
                    <a:pt x="218" y="367"/>
                  </a:lnTo>
                  <a:lnTo>
                    <a:pt x="201" y="390"/>
                  </a:lnTo>
                  <a:lnTo>
                    <a:pt x="195" y="404"/>
                  </a:lnTo>
                  <a:lnTo>
                    <a:pt x="190" y="415"/>
                  </a:lnTo>
                  <a:lnTo>
                    <a:pt x="184" y="429"/>
                  </a:lnTo>
                  <a:lnTo>
                    <a:pt x="178" y="440"/>
                  </a:lnTo>
                  <a:lnTo>
                    <a:pt x="173" y="455"/>
                  </a:lnTo>
                  <a:lnTo>
                    <a:pt x="167" y="466"/>
                  </a:lnTo>
                  <a:lnTo>
                    <a:pt x="161" y="480"/>
                  </a:lnTo>
                  <a:lnTo>
                    <a:pt x="158" y="491"/>
                  </a:lnTo>
                  <a:lnTo>
                    <a:pt x="148" y="539"/>
                  </a:lnTo>
                  <a:lnTo>
                    <a:pt x="136" y="586"/>
                  </a:lnTo>
                  <a:lnTo>
                    <a:pt x="124" y="633"/>
                  </a:lnTo>
                  <a:lnTo>
                    <a:pt x="114" y="680"/>
                  </a:lnTo>
                  <a:lnTo>
                    <a:pt x="102" y="724"/>
                  </a:lnTo>
                  <a:lnTo>
                    <a:pt x="90" y="772"/>
                  </a:lnTo>
                  <a:lnTo>
                    <a:pt x="82" y="819"/>
                  </a:lnTo>
                  <a:lnTo>
                    <a:pt x="68" y="866"/>
                  </a:lnTo>
                  <a:lnTo>
                    <a:pt x="65" y="896"/>
                  </a:lnTo>
                  <a:lnTo>
                    <a:pt x="59" y="924"/>
                  </a:lnTo>
                  <a:lnTo>
                    <a:pt x="56" y="953"/>
                  </a:lnTo>
                  <a:lnTo>
                    <a:pt x="51" y="983"/>
                  </a:lnTo>
                  <a:lnTo>
                    <a:pt x="46" y="1008"/>
                  </a:lnTo>
                  <a:lnTo>
                    <a:pt x="39" y="1026"/>
                  </a:lnTo>
                  <a:lnTo>
                    <a:pt x="31" y="1048"/>
                  </a:lnTo>
                  <a:lnTo>
                    <a:pt x="25" y="1070"/>
                  </a:lnTo>
                  <a:lnTo>
                    <a:pt x="20" y="1092"/>
                  </a:lnTo>
                  <a:lnTo>
                    <a:pt x="14" y="1113"/>
                  </a:lnTo>
                  <a:lnTo>
                    <a:pt x="5" y="1135"/>
                  </a:lnTo>
                  <a:lnTo>
                    <a:pt x="0" y="1157"/>
                  </a:lnTo>
                  <a:lnTo>
                    <a:pt x="22" y="1157"/>
                  </a:lnTo>
                  <a:lnTo>
                    <a:pt x="42" y="1157"/>
                  </a:lnTo>
                  <a:lnTo>
                    <a:pt x="65" y="1157"/>
                  </a:lnTo>
                  <a:lnTo>
                    <a:pt x="88" y="1157"/>
                  </a:lnTo>
                  <a:lnTo>
                    <a:pt x="110" y="1157"/>
                  </a:lnTo>
                  <a:lnTo>
                    <a:pt x="133" y="1157"/>
                  </a:lnTo>
                  <a:lnTo>
                    <a:pt x="153" y="1157"/>
                  </a:lnTo>
                  <a:lnTo>
                    <a:pt x="175" y="1157"/>
                  </a:lnTo>
                  <a:lnTo>
                    <a:pt x="199" y="1157"/>
                  </a:lnTo>
                  <a:lnTo>
                    <a:pt x="221" y="1157"/>
                  </a:lnTo>
                  <a:lnTo>
                    <a:pt x="243" y="1157"/>
                  </a:lnTo>
                  <a:lnTo>
                    <a:pt x="263" y="1157"/>
                  </a:lnTo>
                  <a:lnTo>
                    <a:pt x="286" y="1157"/>
                  </a:lnTo>
                  <a:lnTo>
                    <a:pt x="309" y="1157"/>
                  </a:lnTo>
                  <a:lnTo>
                    <a:pt x="331" y="1157"/>
                  </a:lnTo>
                  <a:lnTo>
                    <a:pt x="351" y="1157"/>
                  </a:lnTo>
                  <a:lnTo>
                    <a:pt x="374" y="1157"/>
                  </a:lnTo>
                  <a:lnTo>
                    <a:pt x="396" y="1157"/>
                  </a:lnTo>
                  <a:lnTo>
                    <a:pt x="419" y="1157"/>
                  </a:lnTo>
                  <a:lnTo>
                    <a:pt x="439" y="1157"/>
                  </a:lnTo>
                  <a:lnTo>
                    <a:pt x="462" y="1157"/>
                  </a:lnTo>
                  <a:lnTo>
                    <a:pt x="484" y="1157"/>
                  </a:lnTo>
                  <a:lnTo>
                    <a:pt x="506" y="1157"/>
                  </a:lnTo>
                  <a:lnTo>
                    <a:pt x="530" y="1157"/>
                  </a:lnTo>
                  <a:lnTo>
                    <a:pt x="549" y="1157"/>
                  </a:lnTo>
                  <a:lnTo>
                    <a:pt x="572" y="1157"/>
                  </a:lnTo>
                  <a:lnTo>
                    <a:pt x="595" y="1157"/>
                  </a:lnTo>
                  <a:lnTo>
                    <a:pt x="617" y="1157"/>
                  </a:lnTo>
                  <a:lnTo>
                    <a:pt x="637" y="1157"/>
                  </a:lnTo>
                  <a:lnTo>
                    <a:pt x="659" y="1157"/>
                  </a:lnTo>
                  <a:lnTo>
                    <a:pt x="683" y="1157"/>
                  </a:lnTo>
                  <a:lnTo>
                    <a:pt x="705" y="1157"/>
                  </a:lnTo>
                  <a:lnTo>
                    <a:pt x="700" y="1154"/>
                  </a:lnTo>
                  <a:lnTo>
                    <a:pt x="693" y="1146"/>
                  </a:lnTo>
                  <a:lnTo>
                    <a:pt x="688" y="1142"/>
                  </a:lnTo>
                  <a:lnTo>
                    <a:pt x="683" y="1135"/>
                  </a:lnTo>
                  <a:lnTo>
                    <a:pt x="676" y="1132"/>
                  </a:lnTo>
                  <a:lnTo>
                    <a:pt x="671" y="1128"/>
                  </a:lnTo>
                  <a:lnTo>
                    <a:pt x="666" y="1120"/>
                  </a:lnTo>
                  <a:lnTo>
                    <a:pt x="659" y="1113"/>
                  </a:lnTo>
                  <a:lnTo>
                    <a:pt x="659" y="1110"/>
                  </a:lnTo>
                  <a:lnTo>
                    <a:pt x="659" y="1107"/>
                  </a:lnTo>
                  <a:lnTo>
                    <a:pt x="659" y="1099"/>
                  </a:lnTo>
                  <a:lnTo>
                    <a:pt x="659" y="1092"/>
                  </a:lnTo>
                  <a:lnTo>
                    <a:pt x="666" y="1073"/>
                  </a:lnTo>
                  <a:lnTo>
                    <a:pt x="671" y="1055"/>
                  </a:lnTo>
                  <a:lnTo>
                    <a:pt x="676" y="1040"/>
                  </a:lnTo>
                  <a:lnTo>
                    <a:pt x="683" y="1023"/>
                  </a:lnTo>
                  <a:lnTo>
                    <a:pt x="680" y="1030"/>
                  </a:lnTo>
                  <a:lnTo>
                    <a:pt x="676" y="1037"/>
                  </a:lnTo>
                  <a:lnTo>
                    <a:pt x="671" y="1045"/>
                  </a:lnTo>
                  <a:lnTo>
                    <a:pt x="668" y="1052"/>
                  </a:lnTo>
                  <a:lnTo>
                    <a:pt x="666" y="1058"/>
                  </a:lnTo>
                  <a:lnTo>
                    <a:pt x="659" y="1066"/>
                  </a:lnTo>
                  <a:lnTo>
                    <a:pt x="657" y="1073"/>
                  </a:lnTo>
                  <a:lnTo>
                    <a:pt x="654" y="1080"/>
                  </a:lnTo>
                  <a:lnTo>
                    <a:pt x="646" y="1085"/>
                  </a:lnTo>
                  <a:lnTo>
                    <a:pt x="640" y="1085"/>
                  </a:lnTo>
                  <a:lnTo>
                    <a:pt x="634" y="1085"/>
                  </a:lnTo>
                  <a:lnTo>
                    <a:pt x="629" y="1085"/>
                  </a:lnTo>
                  <a:lnTo>
                    <a:pt x="620" y="1085"/>
                  </a:lnTo>
                  <a:lnTo>
                    <a:pt x="615" y="1085"/>
                  </a:lnTo>
                  <a:lnTo>
                    <a:pt x="608" y="1088"/>
                  </a:lnTo>
                  <a:lnTo>
                    <a:pt x="603" y="1088"/>
                  </a:lnTo>
                  <a:lnTo>
                    <a:pt x="598" y="1077"/>
                  </a:lnTo>
                  <a:lnTo>
                    <a:pt x="595" y="1066"/>
                  </a:lnTo>
                  <a:lnTo>
                    <a:pt x="589" y="1055"/>
                  </a:lnTo>
                  <a:lnTo>
                    <a:pt x="586" y="1045"/>
                  </a:lnTo>
                  <a:lnTo>
                    <a:pt x="581" y="1033"/>
                  </a:lnTo>
                  <a:lnTo>
                    <a:pt x="574" y="1023"/>
                  </a:lnTo>
                  <a:lnTo>
                    <a:pt x="572" y="1015"/>
                  </a:lnTo>
                  <a:lnTo>
                    <a:pt x="566" y="1004"/>
                  </a:lnTo>
                  <a:lnTo>
                    <a:pt x="561" y="986"/>
                  </a:lnTo>
                  <a:lnTo>
                    <a:pt x="555" y="968"/>
                  </a:lnTo>
                  <a:lnTo>
                    <a:pt x="549" y="949"/>
                  </a:lnTo>
                  <a:lnTo>
                    <a:pt x="544" y="928"/>
                  </a:lnTo>
                  <a:lnTo>
                    <a:pt x="538" y="913"/>
                  </a:lnTo>
                  <a:lnTo>
                    <a:pt x="532" y="896"/>
                  </a:lnTo>
                  <a:lnTo>
                    <a:pt x="530" y="877"/>
                  </a:lnTo>
                  <a:lnTo>
                    <a:pt x="523" y="859"/>
                  </a:lnTo>
                  <a:lnTo>
                    <a:pt x="523" y="881"/>
                  </a:lnTo>
                  <a:lnTo>
                    <a:pt x="523" y="906"/>
                  </a:lnTo>
                  <a:lnTo>
                    <a:pt x="523" y="928"/>
                  </a:lnTo>
                  <a:lnTo>
                    <a:pt x="523" y="949"/>
                  </a:lnTo>
                  <a:lnTo>
                    <a:pt x="518" y="939"/>
                  </a:lnTo>
                  <a:lnTo>
                    <a:pt x="513" y="928"/>
                  </a:lnTo>
                  <a:lnTo>
                    <a:pt x="506" y="917"/>
                  </a:lnTo>
                  <a:lnTo>
                    <a:pt x="501" y="902"/>
                  </a:lnTo>
                  <a:lnTo>
                    <a:pt x="496" y="891"/>
                  </a:lnTo>
                  <a:lnTo>
                    <a:pt x="489" y="881"/>
                  </a:lnTo>
                  <a:lnTo>
                    <a:pt x="487" y="866"/>
                  </a:lnTo>
                  <a:lnTo>
                    <a:pt x="479" y="855"/>
                  </a:lnTo>
                  <a:lnTo>
                    <a:pt x="476" y="841"/>
                  </a:lnTo>
                  <a:lnTo>
                    <a:pt x="470" y="826"/>
                  </a:lnTo>
                  <a:lnTo>
                    <a:pt x="467" y="812"/>
                  </a:lnTo>
                  <a:lnTo>
                    <a:pt x="462" y="797"/>
                  </a:lnTo>
                  <a:lnTo>
                    <a:pt x="456" y="782"/>
                  </a:lnTo>
                  <a:lnTo>
                    <a:pt x="453" y="767"/>
                  </a:lnTo>
                  <a:lnTo>
                    <a:pt x="447" y="753"/>
                  </a:lnTo>
                  <a:lnTo>
                    <a:pt x="445" y="738"/>
                  </a:lnTo>
                  <a:lnTo>
                    <a:pt x="445" y="698"/>
                  </a:lnTo>
                  <a:lnTo>
                    <a:pt x="445" y="658"/>
                  </a:lnTo>
                  <a:lnTo>
                    <a:pt x="445" y="618"/>
                  </a:lnTo>
                  <a:lnTo>
                    <a:pt x="445" y="579"/>
                  </a:lnTo>
                  <a:lnTo>
                    <a:pt x="439" y="556"/>
                  </a:lnTo>
                  <a:lnTo>
                    <a:pt x="433" y="539"/>
                  </a:lnTo>
                  <a:lnTo>
                    <a:pt x="428" y="517"/>
                  </a:lnTo>
                  <a:lnTo>
                    <a:pt x="422" y="495"/>
                  </a:lnTo>
                  <a:lnTo>
                    <a:pt x="416" y="472"/>
                  </a:lnTo>
                  <a:lnTo>
                    <a:pt x="411" y="451"/>
                  </a:lnTo>
                  <a:lnTo>
                    <a:pt x="405" y="429"/>
                  </a:lnTo>
                  <a:lnTo>
                    <a:pt x="399" y="412"/>
                  </a:lnTo>
                  <a:lnTo>
                    <a:pt x="394" y="412"/>
                  </a:lnTo>
                  <a:lnTo>
                    <a:pt x="391" y="412"/>
                  </a:lnTo>
                  <a:lnTo>
                    <a:pt x="382" y="440"/>
                  </a:lnTo>
                  <a:lnTo>
                    <a:pt x="377" y="469"/>
                  </a:lnTo>
                  <a:lnTo>
                    <a:pt x="371" y="499"/>
                  </a:lnTo>
                  <a:lnTo>
                    <a:pt x="362" y="527"/>
                  </a:lnTo>
                  <a:lnTo>
                    <a:pt x="362" y="546"/>
                  </a:lnTo>
                  <a:lnTo>
                    <a:pt x="360" y="568"/>
                  </a:lnTo>
                  <a:lnTo>
                    <a:pt x="357" y="586"/>
                  </a:lnTo>
                  <a:lnTo>
                    <a:pt x="357" y="608"/>
                  </a:lnTo>
                  <a:lnTo>
                    <a:pt x="351" y="574"/>
                  </a:lnTo>
                  <a:lnTo>
                    <a:pt x="348" y="546"/>
                  </a:lnTo>
                  <a:lnTo>
                    <a:pt x="345" y="513"/>
                  </a:lnTo>
                  <a:lnTo>
                    <a:pt x="343" y="484"/>
                  </a:lnTo>
                  <a:lnTo>
                    <a:pt x="340" y="466"/>
                  </a:lnTo>
                  <a:lnTo>
                    <a:pt x="340" y="447"/>
                  </a:lnTo>
                  <a:lnTo>
                    <a:pt x="340" y="429"/>
                  </a:lnTo>
                  <a:lnTo>
                    <a:pt x="337" y="412"/>
                  </a:lnTo>
                  <a:lnTo>
                    <a:pt x="337" y="440"/>
                  </a:lnTo>
                  <a:lnTo>
                    <a:pt x="337" y="472"/>
                  </a:lnTo>
                  <a:lnTo>
                    <a:pt x="337" y="502"/>
                  </a:lnTo>
                  <a:lnTo>
                    <a:pt x="337" y="534"/>
                  </a:lnTo>
                  <a:lnTo>
                    <a:pt x="340" y="574"/>
                  </a:lnTo>
                  <a:lnTo>
                    <a:pt x="345" y="611"/>
                  </a:lnTo>
                  <a:lnTo>
                    <a:pt x="351" y="651"/>
                  </a:lnTo>
                  <a:lnTo>
                    <a:pt x="357" y="688"/>
                  </a:lnTo>
                  <a:lnTo>
                    <a:pt x="362" y="706"/>
                  </a:lnTo>
                  <a:lnTo>
                    <a:pt x="365" y="724"/>
                  </a:lnTo>
                  <a:lnTo>
                    <a:pt x="371" y="742"/>
                  </a:lnTo>
                  <a:lnTo>
                    <a:pt x="377" y="757"/>
                  </a:lnTo>
                  <a:lnTo>
                    <a:pt x="379" y="779"/>
                  </a:lnTo>
                  <a:lnTo>
                    <a:pt x="388" y="797"/>
                  </a:lnTo>
                  <a:lnTo>
                    <a:pt x="391" y="812"/>
                  </a:lnTo>
                  <a:lnTo>
                    <a:pt x="396" y="829"/>
                  </a:lnTo>
                  <a:lnTo>
                    <a:pt x="405" y="855"/>
                  </a:lnTo>
                  <a:lnTo>
                    <a:pt x="416" y="881"/>
                  </a:lnTo>
                  <a:lnTo>
                    <a:pt x="425" y="902"/>
                  </a:lnTo>
                  <a:lnTo>
                    <a:pt x="436" y="924"/>
                  </a:lnTo>
                  <a:lnTo>
                    <a:pt x="445" y="949"/>
                  </a:lnTo>
                  <a:lnTo>
                    <a:pt x="456" y="971"/>
                  </a:lnTo>
                  <a:lnTo>
                    <a:pt x="464" y="996"/>
                  </a:lnTo>
                  <a:lnTo>
                    <a:pt x="472" y="1018"/>
                  </a:lnTo>
                  <a:lnTo>
                    <a:pt x="479" y="1023"/>
                  </a:lnTo>
                  <a:lnTo>
                    <a:pt x="481" y="1023"/>
                  </a:lnTo>
                  <a:lnTo>
                    <a:pt x="484" y="1026"/>
                  </a:lnTo>
                  <a:lnTo>
                    <a:pt x="487" y="1030"/>
                  </a:lnTo>
                  <a:lnTo>
                    <a:pt x="489" y="1030"/>
                  </a:lnTo>
                  <a:lnTo>
                    <a:pt x="493" y="1030"/>
                  </a:lnTo>
                  <a:lnTo>
                    <a:pt x="496" y="1030"/>
                  </a:lnTo>
                  <a:lnTo>
                    <a:pt x="501" y="1026"/>
                  </a:lnTo>
                  <a:lnTo>
                    <a:pt x="506" y="1023"/>
                  </a:lnTo>
                  <a:lnTo>
                    <a:pt x="513" y="1023"/>
                  </a:lnTo>
                  <a:lnTo>
                    <a:pt x="518" y="1018"/>
                  </a:lnTo>
                  <a:lnTo>
                    <a:pt x="521" y="1018"/>
                  </a:lnTo>
                  <a:lnTo>
                    <a:pt x="523" y="1018"/>
                  </a:lnTo>
                  <a:lnTo>
                    <a:pt x="527" y="1018"/>
                  </a:lnTo>
                  <a:lnTo>
                    <a:pt x="530" y="1018"/>
                  </a:lnTo>
                  <a:lnTo>
                    <a:pt x="532" y="1023"/>
                  </a:lnTo>
                  <a:lnTo>
                    <a:pt x="535" y="1026"/>
                  </a:lnTo>
                  <a:lnTo>
                    <a:pt x="538" y="1030"/>
                  </a:lnTo>
                  <a:lnTo>
                    <a:pt x="540" y="1033"/>
                  </a:lnTo>
                  <a:lnTo>
                    <a:pt x="547" y="1052"/>
                  </a:lnTo>
                  <a:lnTo>
                    <a:pt x="555" y="1063"/>
                  </a:lnTo>
                  <a:lnTo>
                    <a:pt x="561" y="1080"/>
                  </a:lnTo>
                  <a:lnTo>
                    <a:pt x="566" y="1099"/>
                  </a:lnTo>
                  <a:lnTo>
                    <a:pt x="561" y="1088"/>
                  </a:lnTo>
                  <a:lnTo>
                    <a:pt x="552" y="1077"/>
                  </a:lnTo>
                  <a:lnTo>
                    <a:pt x="544" y="1066"/>
                  </a:lnTo>
                  <a:lnTo>
                    <a:pt x="538" y="1055"/>
                  </a:lnTo>
                  <a:lnTo>
                    <a:pt x="532" y="1055"/>
                  </a:lnTo>
                  <a:lnTo>
                    <a:pt x="530" y="1055"/>
                  </a:lnTo>
                  <a:lnTo>
                    <a:pt x="527" y="1055"/>
                  </a:lnTo>
                  <a:lnTo>
                    <a:pt x="523" y="1055"/>
                  </a:lnTo>
                  <a:lnTo>
                    <a:pt x="515" y="1055"/>
                  </a:lnTo>
                  <a:lnTo>
                    <a:pt x="510" y="1058"/>
                  </a:lnTo>
                  <a:lnTo>
                    <a:pt x="501" y="1063"/>
                  </a:lnTo>
                  <a:lnTo>
                    <a:pt x="496" y="1063"/>
                  </a:lnTo>
                  <a:lnTo>
                    <a:pt x="489" y="1063"/>
                  </a:lnTo>
                  <a:lnTo>
                    <a:pt x="487" y="1063"/>
                  </a:lnTo>
                  <a:lnTo>
                    <a:pt x="481" y="1063"/>
                  </a:lnTo>
                  <a:lnTo>
                    <a:pt x="476" y="1063"/>
                  </a:lnTo>
                  <a:lnTo>
                    <a:pt x="470" y="1063"/>
                  </a:lnTo>
                  <a:lnTo>
                    <a:pt x="467" y="1063"/>
                  </a:lnTo>
                  <a:lnTo>
                    <a:pt x="462" y="1063"/>
                  </a:lnTo>
                  <a:lnTo>
                    <a:pt x="456" y="1063"/>
                  </a:lnTo>
                  <a:lnTo>
                    <a:pt x="445" y="1058"/>
                  </a:lnTo>
                  <a:lnTo>
                    <a:pt x="433" y="1055"/>
                  </a:lnTo>
                  <a:lnTo>
                    <a:pt x="422" y="1052"/>
                  </a:lnTo>
                  <a:lnTo>
                    <a:pt x="411" y="1048"/>
                  </a:lnTo>
                  <a:lnTo>
                    <a:pt x="399" y="1045"/>
                  </a:lnTo>
                  <a:lnTo>
                    <a:pt x="388" y="1037"/>
                  </a:lnTo>
                  <a:lnTo>
                    <a:pt x="377" y="1033"/>
                  </a:lnTo>
                  <a:lnTo>
                    <a:pt x="368" y="1030"/>
                  </a:lnTo>
                  <a:lnTo>
                    <a:pt x="362" y="1030"/>
                  </a:lnTo>
                  <a:lnTo>
                    <a:pt x="360" y="1030"/>
                  </a:lnTo>
                  <a:lnTo>
                    <a:pt x="357" y="1030"/>
                  </a:lnTo>
                  <a:lnTo>
                    <a:pt x="351" y="1030"/>
                  </a:lnTo>
                  <a:lnTo>
                    <a:pt x="345" y="1030"/>
                  </a:lnTo>
                  <a:lnTo>
                    <a:pt x="343" y="1030"/>
                  </a:lnTo>
                  <a:lnTo>
                    <a:pt x="340" y="1030"/>
                  </a:lnTo>
                  <a:lnTo>
                    <a:pt x="334" y="1030"/>
                  </a:lnTo>
                  <a:lnTo>
                    <a:pt x="328" y="1033"/>
                  </a:lnTo>
                  <a:lnTo>
                    <a:pt x="323" y="1037"/>
                  </a:lnTo>
                  <a:lnTo>
                    <a:pt x="317" y="1045"/>
                  </a:lnTo>
                  <a:lnTo>
                    <a:pt x="311" y="1045"/>
                  </a:lnTo>
                  <a:lnTo>
                    <a:pt x="306" y="1037"/>
                  </a:lnTo>
                  <a:lnTo>
                    <a:pt x="297" y="1030"/>
                  </a:lnTo>
                  <a:lnTo>
                    <a:pt x="292" y="1018"/>
                  </a:lnTo>
                  <a:lnTo>
                    <a:pt x="283" y="1011"/>
                  </a:lnTo>
                  <a:lnTo>
                    <a:pt x="277" y="1001"/>
                  </a:lnTo>
                  <a:lnTo>
                    <a:pt x="272" y="993"/>
                  </a:lnTo>
                  <a:lnTo>
                    <a:pt x="263" y="986"/>
                  </a:lnTo>
                  <a:lnTo>
                    <a:pt x="258" y="975"/>
                  </a:lnTo>
                  <a:lnTo>
                    <a:pt x="252" y="964"/>
                  </a:lnTo>
                  <a:lnTo>
                    <a:pt x="246" y="949"/>
                  </a:lnTo>
                  <a:lnTo>
                    <a:pt x="241" y="939"/>
                  </a:lnTo>
                  <a:lnTo>
                    <a:pt x="235" y="928"/>
                  </a:lnTo>
                  <a:lnTo>
                    <a:pt x="229" y="913"/>
                  </a:lnTo>
                  <a:lnTo>
                    <a:pt x="221" y="902"/>
                  </a:lnTo>
                  <a:lnTo>
                    <a:pt x="216" y="891"/>
                  </a:lnTo>
                  <a:lnTo>
                    <a:pt x="209" y="881"/>
                  </a:lnTo>
                  <a:lnTo>
                    <a:pt x="201" y="855"/>
                  </a:lnTo>
                  <a:lnTo>
                    <a:pt x="195" y="834"/>
                  </a:lnTo>
                  <a:lnTo>
                    <a:pt x="190" y="812"/>
                  </a:lnTo>
                  <a:lnTo>
                    <a:pt x="182" y="790"/>
                  </a:lnTo>
                  <a:lnTo>
                    <a:pt x="175" y="760"/>
                  </a:lnTo>
                  <a:lnTo>
                    <a:pt x="170" y="735"/>
                  </a:lnTo>
                  <a:lnTo>
                    <a:pt x="165" y="710"/>
                  </a:lnTo>
                  <a:lnTo>
                    <a:pt x="158" y="685"/>
                  </a:lnTo>
                  <a:lnTo>
                    <a:pt x="156" y="662"/>
                  </a:lnTo>
                  <a:lnTo>
                    <a:pt x="153" y="636"/>
                  </a:lnTo>
                  <a:lnTo>
                    <a:pt x="150" y="618"/>
                  </a:lnTo>
                  <a:lnTo>
                    <a:pt x="148" y="596"/>
                  </a:lnTo>
                  <a:lnTo>
                    <a:pt x="153" y="574"/>
                  </a:lnTo>
                  <a:lnTo>
                    <a:pt x="158" y="549"/>
                  </a:lnTo>
                  <a:lnTo>
                    <a:pt x="165" y="527"/>
                  </a:lnTo>
                  <a:lnTo>
                    <a:pt x="167" y="502"/>
                  </a:lnTo>
                  <a:lnTo>
                    <a:pt x="173" y="495"/>
                  </a:lnTo>
                  <a:lnTo>
                    <a:pt x="175" y="480"/>
                  </a:lnTo>
                  <a:lnTo>
                    <a:pt x="182" y="472"/>
                  </a:lnTo>
                  <a:lnTo>
                    <a:pt x="184" y="459"/>
                  </a:lnTo>
                  <a:lnTo>
                    <a:pt x="190" y="451"/>
                  </a:lnTo>
                  <a:lnTo>
                    <a:pt x="192" y="440"/>
                  </a:lnTo>
                  <a:lnTo>
                    <a:pt x="195" y="429"/>
                  </a:lnTo>
                  <a:lnTo>
                    <a:pt x="201" y="422"/>
                  </a:lnTo>
                  <a:lnTo>
                    <a:pt x="204" y="415"/>
                  </a:lnTo>
                  <a:lnTo>
                    <a:pt x="207" y="407"/>
                  </a:lnTo>
                  <a:lnTo>
                    <a:pt x="212" y="400"/>
                  </a:lnTo>
                  <a:lnTo>
                    <a:pt x="216" y="393"/>
                  </a:lnTo>
                  <a:lnTo>
                    <a:pt x="221" y="385"/>
                  </a:lnTo>
                  <a:lnTo>
                    <a:pt x="224" y="378"/>
                  </a:lnTo>
                  <a:lnTo>
                    <a:pt x="229" y="375"/>
                  </a:lnTo>
                  <a:lnTo>
                    <a:pt x="233" y="367"/>
                  </a:lnTo>
                  <a:lnTo>
                    <a:pt x="241" y="353"/>
                  </a:lnTo>
                  <a:lnTo>
                    <a:pt x="246" y="342"/>
                  </a:lnTo>
                  <a:lnTo>
                    <a:pt x="258" y="331"/>
                  </a:lnTo>
                  <a:lnTo>
                    <a:pt x="263" y="320"/>
                  </a:lnTo>
                  <a:lnTo>
                    <a:pt x="272" y="310"/>
                  </a:lnTo>
                  <a:lnTo>
                    <a:pt x="280" y="298"/>
                  </a:lnTo>
                  <a:lnTo>
                    <a:pt x="289" y="288"/>
                  </a:lnTo>
                  <a:lnTo>
                    <a:pt x="297" y="276"/>
                  </a:lnTo>
                  <a:lnTo>
                    <a:pt x="303" y="266"/>
                  </a:lnTo>
                  <a:lnTo>
                    <a:pt x="311" y="255"/>
                  </a:lnTo>
                  <a:lnTo>
                    <a:pt x="317" y="244"/>
                  </a:lnTo>
                  <a:lnTo>
                    <a:pt x="326" y="233"/>
                  </a:lnTo>
                  <a:lnTo>
                    <a:pt x="331" y="218"/>
                  </a:lnTo>
                  <a:lnTo>
                    <a:pt x="337" y="208"/>
                  </a:lnTo>
                  <a:lnTo>
                    <a:pt x="345" y="196"/>
                  </a:lnTo>
                  <a:lnTo>
                    <a:pt x="351" y="186"/>
                  </a:lnTo>
                  <a:lnTo>
                    <a:pt x="360" y="174"/>
                  </a:lnTo>
                  <a:lnTo>
                    <a:pt x="368" y="167"/>
                  </a:lnTo>
                  <a:lnTo>
                    <a:pt x="377" y="156"/>
                  </a:lnTo>
                  <a:lnTo>
                    <a:pt x="385" y="146"/>
                  </a:lnTo>
                  <a:lnTo>
                    <a:pt x="394" y="139"/>
                  </a:lnTo>
                  <a:lnTo>
                    <a:pt x="402" y="127"/>
                  </a:lnTo>
                  <a:lnTo>
                    <a:pt x="411" y="120"/>
                  </a:lnTo>
                  <a:lnTo>
                    <a:pt x="419" y="109"/>
                  </a:lnTo>
                  <a:lnTo>
                    <a:pt x="425" y="109"/>
                  </a:lnTo>
                  <a:lnTo>
                    <a:pt x="430" y="105"/>
                  </a:lnTo>
                  <a:lnTo>
                    <a:pt x="439" y="105"/>
                  </a:lnTo>
                  <a:lnTo>
                    <a:pt x="445" y="105"/>
                  </a:lnTo>
                  <a:lnTo>
                    <a:pt x="450" y="109"/>
                  </a:lnTo>
                  <a:lnTo>
                    <a:pt x="459" y="109"/>
                  </a:lnTo>
                  <a:lnTo>
                    <a:pt x="464" y="112"/>
                  </a:lnTo>
                  <a:lnTo>
                    <a:pt x="470" y="112"/>
                  </a:lnTo>
                  <a:lnTo>
                    <a:pt x="476" y="117"/>
                  </a:lnTo>
                  <a:lnTo>
                    <a:pt x="481" y="120"/>
                  </a:lnTo>
                  <a:lnTo>
                    <a:pt x="487" y="120"/>
                  </a:lnTo>
                  <a:lnTo>
                    <a:pt x="493" y="124"/>
                  </a:lnTo>
                  <a:lnTo>
                    <a:pt x="496" y="127"/>
                  </a:lnTo>
                  <a:lnTo>
                    <a:pt x="501" y="131"/>
                  </a:lnTo>
                  <a:lnTo>
                    <a:pt x="504" y="134"/>
                  </a:lnTo>
                  <a:lnTo>
                    <a:pt x="506" y="139"/>
                  </a:lnTo>
                  <a:lnTo>
                    <a:pt x="513" y="142"/>
                  </a:lnTo>
                  <a:lnTo>
                    <a:pt x="515" y="146"/>
                  </a:lnTo>
                  <a:lnTo>
                    <a:pt x="518" y="149"/>
                  </a:lnTo>
                  <a:lnTo>
                    <a:pt x="523" y="153"/>
                  </a:lnTo>
                  <a:lnTo>
                    <a:pt x="518" y="146"/>
                  </a:lnTo>
                  <a:lnTo>
                    <a:pt x="513" y="139"/>
                  </a:lnTo>
                  <a:lnTo>
                    <a:pt x="510" y="134"/>
                  </a:lnTo>
                  <a:lnTo>
                    <a:pt x="504" y="127"/>
                  </a:lnTo>
                  <a:lnTo>
                    <a:pt x="501" y="124"/>
                  </a:lnTo>
                  <a:lnTo>
                    <a:pt x="496" y="117"/>
                  </a:lnTo>
                  <a:lnTo>
                    <a:pt x="493" y="112"/>
                  </a:lnTo>
                  <a:lnTo>
                    <a:pt x="487" y="105"/>
                  </a:lnTo>
                  <a:lnTo>
                    <a:pt x="484" y="102"/>
                  </a:lnTo>
                  <a:lnTo>
                    <a:pt x="479" y="99"/>
                  </a:lnTo>
                  <a:lnTo>
                    <a:pt x="476" y="94"/>
                  </a:lnTo>
                  <a:lnTo>
                    <a:pt x="472" y="94"/>
                  </a:lnTo>
                  <a:lnTo>
                    <a:pt x="467" y="91"/>
                  </a:lnTo>
                  <a:lnTo>
                    <a:pt x="462" y="87"/>
                  </a:lnTo>
                  <a:lnTo>
                    <a:pt x="459" y="84"/>
                  </a:lnTo>
                  <a:lnTo>
                    <a:pt x="456" y="80"/>
                  </a:lnTo>
                  <a:lnTo>
                    <a:pt x="462" y="80"/>
                  </a:lnTo>
                  <a:lnTo>
                    <a:pt x="467" y="77"/>
                  </a:lnTo>
                  <a:lnTo>
                    <a:pt x="472" y="77"/>
                  </a:lnTo>
                  <a:lnTo>
                    <a:pt x="479" y="72"/>
                  </a:lnTo>
                  <a:lnTo>
                    <a:pt x="487" y="65"/>
                  </a:lnTo>
                  <a:lnTo>
                    <a:pt x="493" y="58"/>
                  </a:lnTo>
                  <a:lnTo>
                    <a:pt x="496" y="50"/>
                  </a:lnTo>
                  <a:lnTo>
                    <a:pt x="501" y="44"/>
                  </a:lnTo>
                  <a:lnTo>
                    <a:pt x="506" y="44"/>
                  </a:lnTo>
                  <a:lnTo>
                    <a:pt x="510" y="44"/>
                  </a:lnTo>
                  <a:lnTo>
                    <a:pt x="513" y="44"/>
                  </a:lnTo>
                  <a:lnTo>
                    <a:pt x="518" y="47"/>
                  </a:lnTo>
                  <a:lnTo>
                    <a:pt x="521" y="50"/>
                  </a:lnTo>
                  <a:lnTo>
                    <a:pt x="527" y="58"/>
                  </a:lnTo>
                  <a:lnTo>
                    <a:pt x="532" y="65"/>
                  </a:lnTo>
                  <a:lnTo>
                    <a:pt x="538" y="72"/>
                  </a:lnTo>
                  <a:lnTo>
                    <a:pt x="540" y="77"/>
                  </a:lnTo>
                  <a:lnTo>
                    <a:pt x="547" y="84"/>
                  </a:lnTo>
                  <a:lnTo>
                    <a:pt x="552" y="91"/>
                  </a:lnTo>
                  <a:lnTo>
                    <a:pt x="557" y="99"/>
                  </a:lnTo>
                  <a:lnTo>
                    <a:pt x="564" y="109"/>
                  </a:lnTo>
                  <a:lnTo>
                    <a:pt x="569" y="120"/>
                  </a:lnTo>
                  <a:lnTo>
                    <a:pt x="574" y="131"/>
                  </a:lnTo>
                  <a:lnTo>
                    <a:pt x="581" y="139"/>
                  </a:lnTo>
                  <a:lnTo>
                    <a:pt x="586" y="153"/>
                  </a:lnTo>
                  <a:lnTo>
                    <a:pt x="591" y="161"/>
                  </a:lnTo>
                  <a:lnTo>
                    <a:pt x="598" y="171"/>
                  </a:lnTo>
                  <a:lnTo>
                    <a:pt x="603" y="182"/>
                  </a:lnTo>
                  <a:lnTo>
                    <a:pt x="598" y="171"/>
                  </a:lnTo>
                  <a:lnTo>
                    <a:pt x="595" y="161"/>
                  </a:lnTo>
                  <a:lnTo>
                    <a:pt x="589" y="149"/>
                  </a:lnTo>
                  <a:lnTo>
                    <a:pt x="583" y="139"/>
                  </a:lnTo>
                  <a:lnTo>
                    <a:pt x="578" y="127"/>
                  </a:lnTo>
                  <a:lnTo>
                    <a:pt x="572" y="117"/>
                  </a:lnTo>
                  <a:lnTo>
                    <a:pt x="569" y="105"/>
                  </a:lnTo>
                  <a:lnTo>
                    <a:pt x="564" y="94"/>
                  </a:lnTo>
                  <a:lnTo>
                    <a:pt x="561" y="87"/>
                  </a:lnTo>
                  <a:lnTo>
                    <a:pt x="555" y="80"/>
                  </a:lnTo>
                  <a:lnTo>
                    <a:pt x="552" y="77"/>
                  </a:lnTo>
                  <a:lnTo>
                    <a:pt x="547" y="69"/>
                  </a:lnTo>
                  <a:lnTo>
                    <a:pt x="544" y="62"/>
                  </a:lnTo>
                  <a:lnTo>
                    <a:pt x="538" y="55"/>
                  </a:lnTo>
                  <a:lnTo>
                    <a:pt x="532" y="47"/>
                  </a:lnTo>
                  <a:lnTo>
                    <a:pt x="530" y="44"/>
                  </a:lnTo>
                  <a:lnTo>
                    <a:pt x="532" y="33"/>
                  </a:lnTo>
                  <a:lnTo>
                    <a:pt x="538" y="22"/>
                  </a:lnTo>
                  <a:lnTo>
                    <a:pt x="544" y="11"/>
                  </a:lnTo>
                  <a:lnTo>
                    <a:pt x="549" y="3"/>
                  </a:lnTo>
                  <a:lnTo>
                    <a:pt x="547" y="0"/>
                  </a:lnTo>
                  <a:lnTo>
                    <a:pt x="544" y="0"/>
                  </a:lnTo>
                  <a:lnTo>
                    <a:pt x="540" y="0"/>
                  </a:lnTo>
                  <a:lnTo>
                    <a:pt x="538" y="3"/>
                  </a:lnTo>
                  <a:lnTo>
                    <a:pt x="532" y="7"/>
                  </a:lnTo>
                  <a:lnTo>
                    <a:pt x="530" y="11"/>
                  </a:lnTo>
                  <a:lnTo>
                    <a:pt x="523" y="11"/>
                  </a:lnTo>
                  <a:lnTo>
                    <a:pt x="521" y="15"/>
                  </a:lnTo>
                  <a:lnTo>
                    <a:pt x="515" y="18"/>
                  </a:lnTo>
                  <a:lnTo>
                    <a:pt x="513" y="22"/>
                  </a:lnTo>
                  <a:lnTo>
                    <a:pt x="510" y="25"/>
                  </a:lnTo>
                </a:path>
              </a:pathLst>
            </a:custGeom>
            <a:solidFill>
              <a:srgbClr val="808080"/>
            </a:solidFill>
            <a:ln w="9525" cap="rnd">
              <a:solidFill>
                <a:srgbClr val="808080"/>
              </a:solidFill>
              <a:round/>
              <a:headEnd/>
              <a:tailEnd/>
            </a:ln>
          </p:spPr>
          <p:txBody>
            <a:bodyPr/>
            <a:lstStyle/>
            <a:p>
              <a:endParaRPr lang="en-US"/>
            </a:p>
          </p:txBody>
        </p:sp>
      </p:grpSp>
      <p:sp>
        <p:nvSpPr>
          <p:cNvPr id="2576495" name="AutoShape 111"/>
          <p:cNvSpPr>
            <a:spLocks noChangeArrowheads="1"/>
          </p:cNvSpPr>
          <p:nvPr/>
        </p:nvSpPr>
        <p:spPr bwMode="auto">
          <a:xfrm>
            <a:off x="2514600" y="1760538"/>
            <a:ext cx="2133600" cy="793750"/>
          </a:xfrm>
          <a:prstGeom prst="rightArrow">
            <a:avLst>
              <a:gd name="adj1" fmla="val 50000"/>
              <a:gd name="adj2" fmla="val 87273"/>
            </a:avLst>
          </a:prstGeom>
          <a:gradFill rotWithShape="0">
            <a:gsLst>
              <a:gs pos="0">
                <a:schemeClr val="accent2">
                  <a:gamma/>
                  <a:tint val="47451"/>
                  <a:invGamma/>
                </a:schemeClr>
              </a:gs>
              <a:gs pos="100000">
                <a:schemeClr val="accent2"/>
              </a:gs>
            </a:gsLst>
            <a:lin ang="0" scaled="1"/>
          </a:gradFill>
          <a:ln w="6350">
            <a:solidFill>
              <a:srgbClr val="800080"/>
            </a:solidFill>
            <a:miter lim="800000"/>
            <a:headEnd/>
            <a:tailEnd/>
          </a:ln>
          <a:effectLst>
            <a:outerShdw dist="63500" dir="5400000" algn="ctr" rotWithShape="0">
              <a:srgbClr val="C0C0C0"/>
            </a:outerShdw>
          </a:effectLst>
        </p:spPr>
        <p:txBody>
          <a:bodyPr tIns="27432" bIns="27432" anchor="ctr">
            <a:spAutoFit/>
          </a:bodyPr>
          <a:lstStyle/>
          <a:p>
            <a:pPr algn="r">
              <a:lnSpc>
                <a:spcPct val="93000"/>
              </a:lnSpc>
              <a:defRPr/>
            </a:pPr>
            <a:r>
              <a:rPr lang="en-US" b="1" dirty="0">
                <a:solidFill>
                  <a:schemeClr val="tx1"/>
                </a:solidFill>
                <a:effectLst>
                  <a:outerShdw blurRad="38100" dist="38100" dir="2700000" algn="tl">
                    <a:srgbClr val="000000"/>
                  </a:outerShdw>
                </a:effectLst>
                <a:latin typeface="Arial Narrow" pitchFamily="34" charset="0"/>
              </a:rPr>
              <a:t>R</a:t>
            </a:r>
            <a:r>
              <a:rPr lang="en-US" sz="1800" b="1" dirty="0">
                <a:solidFill>
                  <a:schemeClr val="tx1"/>
                </a:solidFill>
                <a:effectLst>
                  <a:outerShdw blurRad="38100" dist="38100" dir="2700000" algn="tl">
                    <a:srgbClr val="000000"/>
                  </a:outerShdw>
                </a:effectLst>
                <a:latin typeface="Arial Narrow" pitchFamily="34" charset="0"/>
              </a:rPr>
              <a:t>ead</a:t>
            </a:r>
          </a:p>
        </p:txBody>
      </p:sp>
      <p:grpSp>
        <p:nvGrpSpPr>
          <p:cNvPr id="44058" name="Group 112"/>
          <p:cNvGrpSpPr>
            <a:grpSpLocks/>
          </p:cNvGrpSpPr>
          <p:nvPr/>
        </p:nvGrpSpPr>
        <p:grpSpPr bwMode="auto">
          <a:xfrm>
            <a:off x="2514600" y="2133600"/>
            <a:ext cx="928688" cy="376238"/>
            <a:chOff x="4491" y="808"/>
            <a:chExt cx="664" cy="300"/>
          </a:xfrm>
        </p:grpSpPr>
        <p:sp>
          <p:nvSpPr>
            <p:cNvPr id="2576497" name="Freeform 113"/>
            <p:cNvSpPr>
              <a:spLocks/>
            </p:cNvSpPr>
            <p:nvPr/>
          </p:nvSpPr>
          <p:spPr bwMode="auto">
            <a:xfrm>
              <a:off x="4491" y="808"/>
              <a:ext cx="664" cy="300"/>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a:lnSpc>
                  <a:spcPct val="93000"/>
                </a:lnSpc>
                <a:defRPr/>
              </a:pPr>
              <a:endParaRPr lang="it-IT"/>
            </a:p>
          </p:txBody>
        </p:sp>
        <p:sp>
          <p:nvSpPr>
            <p:cNvPr id="44073" name="Oval 114"/>
            <p:cNvSpPr>
              <a:spLocks noChangeArrowheads="1"/>
            </p:cNvSpPr>
            <p:nvPr/>
          </p:nvSpPr>
          <p:spPr bwMode="auto">
            <a:xfrm>
              <a:off x="4534" y="933"/>
              <a:ext cx="51" cy="50"/>
            </a:xfrm>
            <a:prstGeom prst="ellipse">
              <a:avLst/>
            </a:prstGeom>
            <a:solidFill>
              <a:schemeClr val="tx1"/>
            </a:solidFill>
            <a:ln w="19050">
              <a:noFill/>
              <a:round/>
              <a:headEnd/>
              <a:tailEnd/>
            </a:ln>
          </p:spPr>
          <p:txBody>
            <a:bodyPr wrap="none" tIns="27432" bIns="27432" anchor="ctr">
              <a:spAutoFit/>
            </a:bodyPr>
            <a:lstStyle/>
            <a:p>
              <a:pPr>
                <a:lnSpc>
                  <a:spcPct val="93000"/>
                </a:lnSpc>
              </a:pPr>
              <a:endParaRPr lang="it-IT"/>
            </a:p>
          </p:txBody>
        </p:sp>
      </p:grpSp>
      <p:sp>
        <p:nvSpPr>
          <p:cNvPr id="2576509" name="Text Box 125"/>
          <p:cNvSpPr txBox="1">
            <a:spLocks noChangeArrowheads="1"/>
          </p:cNvSpPr>
          <p:nvPr/>
        </p:nvSpPr>
        <p:spPr bwMode="auto">
          <a:xfrm>
            <a:off x="628650" y="5791200"/>
            <a:ext cx="819150" cy="3762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lstStyle/>
          <a:p>
            <a:pPr>
              <a:lnSpc>
                <a:spcPct val="93000"/>
              </a:lnSpc>
              <a:spcBef>
                <a:spcPct val="50000"/>
              </a:spcBef>
              <a:defRPr/>
            </a:pPr>
            <a:r>
              <a:rPr lang="en-US" sz="1800" b="1" dirty="0">
                <a:latin typeface="Arial Narrow" pitchFamily="34" charset="0"/>
              </a:rPr>
              <a:t>Group 1</a:t>
            </a:r>
          </a:p>
        </p:txBody>
      </p:sp>
      <p:sp>
        <p:nvSpPr>
          <p:cNvPr id="2576510" name="Text Box 126"/>
          <p:cNvSpPr txBox="1">
            <a:spLocks noChangeArrowheads="1"/>
          </p:cNvSpPr>
          <p:nvPr/>
        </p:nvSpPr>
        <p:spPr bwMode="auto">
          <a:xfrm>
            <a:off x="4724400" y="1981200"/>
            <a:ext cx="1219200" cy="9144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lstStyle/>
          <a:p>
            <a:pPr>
              <a:lnSpc>
                <a:spcPct val="93000"/>
              </a:lnSpc>
              <a:spcBef>
                <a:spcPct val="50000"/>
              </a:spcBef>
              <a:defRPr/>
            </a:pPr>
            <a:r>
              <a:rPr lang="en-US" sz="1800" b="1" dirty="0">
                <a:latin typeface="Arial Narrow" pitchFamily="34" charset="0"/>
              </a:rPr>
              <a:t>User 1</a:t>
            </a:r>
          </a:p>
          <a:p>
            <a:pPr>
              <a:lnSpc>
                <a:spcPct val="93000"/>
              </a:lnSpc>
              <a:spcBef>
                <a:spcPct val="50000"/>
              </a:spcBef>
              <a:defRPr/>
            </a:pPr>
            <a:r>
              <a:rPr lang="en-US" sz="1800" b="1" dirty="0">
                <a:latin typeface="Arial Narrow" pitchFamily="34" charset="0"/>
              </a:rPr>
              <a:t>Read</a:t>
            </a:r>
          </a:p>
        </p:txBody>
      </p:sp>
      <p:sp>
        <p:nvSpPr>
          <p:cNvPr id="2576511" name="Text Box 127"/>
          <p:cNvSpPr txBox="1">
            <a:spLocks noChangeArrowheads="1"/>
          </p:cNvSpPr>
          <p:nvPr/>
        </p:nvSpPr>
        <p:spPr bwMode="auto">
          <a:xfrm>
            <a:off x="4724400" y="3276600"/>
            <a:ext cx="1219200" cy="9144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lstStyle/>
          <a:p>
            <a:pPr>
              <a:lnSpc>
                <a:spcPct val="93000"/>
              </a:lnSpc>
              <a:spcBef>
                <a:spcPct val="50000"/>
              </a:spcBef>
              <a:defRPr/>
            </a:pPr>
            <a:r>
              <a:rPr lang="en-US" sz="1800" b="1" dirty="0">
                <a:latin typeface="Arial Narrow" pitchFamily="34" charset="0"/>
              </a:rPr>
              <a:t>Group 1</a:t>
            </a:r>
          </a:p>
          <a:p>
            <a:pPr>
              <a:lnSpc>
                <a:spcPct val="93000"/>
              </a:lnSpc>
              <a:spcBef>
                <a:spcPct val="50000"/>
              </a:spcBef>
              <a:defRPr/>
            </a:pPr>
            <a:r>
              <a:rPr lang="en-US" sz="1800" b="1" dirty="0">
                <a:latin typeface="Arial Narrow" pitchFamily="34" charset="0"/>
              </a:rPr>
              <a:t>Full Control</a:t>
            </a:r>
          </a:p>
        </p:txBody>
      </p:sp>
      <p:sp>
        <p:nvSpPr>
          <p:cNvPr id="2576512" name="AutoShape 128"/>
          <p:cNvSpPr>
            <a:spLocks noChangeArrowheads="1"/>
          </p:cNvSpPr>
          <p:nvPr/>
        </p:nvSpPr>
        <p:spPr bwMode="auto">
          <a:xfrm>
            <a:off x="2590800" y="4895850"/>
            <a:ext cx="2057400" cy="622300"/>
          </a:xfrm>
          <a:prstGeom prst="rightArrow">
            <a:avLst>
              <a:gd name="adj1" fmla="val 50000"/>
              <a:gd name="adj2" fmla="val 84156"/>
            </a:avLst>
          </a:prstGeom>
          <a:gradFill rotWithShape="0">
            <a:gsLst>
              <a:gs pos="0">
                <a:schemeClr val="accent2">
                  <a:gamma/>
                  <a:tint val="47451"/>
                  <a:invGamma/>
                </a:schemeClr>
              </a:gs>
              <a:gs pos="100000">
                <a:schemeClr val="accent2"/>
              </a:gs>
            </a:gsLst>
            <a:lin ang="0" scaled="1"/>
          </a:gradFill>
          <a:ln w="6350">
            <a:solidFill>
              <a:srgbClr val="800080"/>
            </a:solidFill>
            <a:miter lim="800000"/>
            <a:headEnd/>
            <a:tailEnd/>
          </a:ln>
          <a:effectLst>
            <a:outerShdw dist="63500" dir="5400000" algn="ctr" rotWithShape="0">
              <a:srgbClr val="C0C0C0"/>
            </a:outerShdw>
          </a:effectLst>
        </p:spPr>
        <p:txBody>
          <a:bodyPr tIns="27432" bIns="27432" anchor="ctr">
            <a:spAutoFit/>
          </a:bodyPr>
          <a:lstStyle/>
          <a:p>
            <a:pPr algn="r">
              <a:lnSpc>
                <a:spcPct val="93000"/>
              </a:lnSpc>
              <a:defRPr/>
            </a:pPr>
            <a:r>
              <a:rPr lang="en-US" sz="1800" b="1" dirty="0">
                <a:solidFill>
                  <a:schemeClr val="tx1"/>
                </a:solidFill>
                <a:effectLst>
                  <a:outerShdw blurRad="38100" dist="38100" dir="2700000" algn="tl">
                    <a:srgbClr val="000000"/>
                  </a:outerShdw>
                </a:effectLst>
                <a:latin typeface="Arial Narrow" pitchFamily="34" charset="0"/>
              </a:rPr>
              <a:t>Full Control</a:t>
            </a:r>
          </a:p>
        </p:txBody>
      </p:sp>
      <p:grpSp>
        <p:nvGrpSpPr>
          <p:cNvPr id="44063" name="Group 129"/>
          <p:cNvGrpSpPr>
            <a:grpSpLocks/>
          </p:cNvGrpSpPr>
          <p:nvPr/>
        </p:nvGrpSpPr>
        <p:grpSpPr bwMode="auto">
          <a:xfrm>
            <a:off x="2590800" y="5410200"/>
            <a:ext cx="928688" cy="376238"/>
            <a:chOff x="4491" y="808"/>
            <a:chExt cx="664" cy="300"/>
          </a:xfrm>
        </p:grpSpPr>
        <p:sp>
          <p:nvSpPr>
            <p:cNvPr id="2576514" name="Freeform 130"/>
            <p:cNvSpPr>
              <a:spLocks/>
            </p:cNvSpPr>
            <p:nvPr/>
          </p:nvSpPr>
          <p:spPr bwMode="auto">
            <a:xfrm>
              <a:off x="4491" y="808"/>
              <a:ext cx="664" cy="300"/>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a:lnSpc>
                  <a:spcPct val="93000"/>
                </a:lnSpc>
                <a:defRPr/>
              </a:pPr>
              <a:endParaRPr lang="it-IT"/>
            </a:p>
          </p:txBody>
        </p:sp>
        <p:sp>
          <p:nvSpPr>
            <p:cNvPr id="44071" name="Oval 131"/>
            <p:cNvSpPr>
              <a:spLocks noChangeArrowheads="1"/>
            </p:cNvSpPr>
            <p:nvPr/>
          </p:nvSpPr>
          <p:spPr bwMode="auto">
            <a:xfrm>
              <a:off x="4534" y="933"/>
              <a:ext cx="51" cy="50"/>
            </a:xfrm>
            <a:prstGeom prst="ellipse">
              <a:avLst/>
            </a:prstGeom>
            <a:solidFill>
              <a:schemeClr val="tx1"/>
            </a:solidFill>
            <a:ln w="19050">
              <a:noFill/>
              <a:round/>
              <a:headEnd/>
              <a:tailEnd/>
            </a:ln>
          </p:spPr>
          <p:txBody>
            <a:bodyPr wrap="none" tIns="27432" bIns="27432" anchor="ctr">
              <a:spAutoFit/>
            </a:bodyPr>
            <a:lstStyle/>
            <a:p>
              <a:pPr>
                <a:lnSpc>
                  <a:spcPct val="93000"/>
                </a:lnSpc>
              </a:pPr>
              <a:endParaRPr lang="it-IT"/>
            </a:p>
          </p:txBody>
        </p:sp>
      </p:grpSp>
      <p:sp>
        <p:nvSpPr>
          <p:cNvPr id="2576516" name="AutoShape 132"/>
          <p:cNvSpPr>
            <a:spLocks noChangeArrowheads="1"/>
          </p:cNvSpPr>
          <p:nvPr/>
        </p:nvSpPr>
        <p:spPr bwMode="auto">
          <a:xfrm>
            <a:off x="2514600" y="3581400"/>
            <a:ext cx="2057400" cy="606425"/>
          </a:xfrm>
          <a:prstGeom prst="rightArrow">
            <a:avLst>
              <a:gd name="adj1" fmla="val 50000"/>
              <a:gd name="adj2" fmla="val 84817"/>
            </a:avLst>
          </a:prstGeom>
          <a:gradFill rotWithShape="0">
            <a:gsLst>
              <a:gs pos="0">
                <a:schemeClr val="accent2">
                  <a:gamma/>
                  <a:tint val="47451"/>
                  <a:invGamma/>
                </a:schemeClr>
              </a:gs>
              <a:gs pos="100000">
                <a:schemeClr val="accent2"/>
              </a:gs>
            </a:gsLst>
            <a:lin ang="0" scaled="1"/>
          </a:gradFill>
          <a:ln w="6350">
            <a:solidFill>
              <a:srgbClr val="800080"/>
            </a:solidFill>
            <a:miter lim="800000"/>
            <a:headEnd/>
            <a:tailEnd/>
          </a:ln>
          <a:effectLst>
            <a:outerShdw dist="63500" dir="5400000" algn="ctr" rotWithShape="0">
              <a:srgbClr val="C0C0C0"/>
            </a:outerShdw>
          </a:effectLst>
        </p:spPr>
        <p:txBody>
          <a:bodyPr tIns="27432" bIns="27432" anchor="ctr">
            <a:spAutoFit/>
          </a:bodyPr>
          <a:lstStyle/>
          <a:p>
            <a:pPr>
              <a:lnSpc>
                <a:spcPct val="93000"/>
              </a:lnSpc>
              <a:defRPr/>
            </a:pPr>
            <a:endParaRPr lang="it-IT"/>
          </a:p>
        </p:txBody>
      </p:sp>
      <p:sp>
        <p:nvSpPr>
          <p:cNvPr id="2576517" name="AutoShape 133"/>
          <p:cNvSpPr>
            <a:spLocks noChangeArrowheads="1"/>
          </p:cNvSpPr>
          <p:nvPr/>
        </p:nvSpPr>
        <p:spPr bwMode="auto">
          <a:xfrm>
            <a:off x="3886200" y="3581400"/>
            <a:ext cx="736600" cy="693738"/>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a:outerShdw dist="53882" dir="2700000" algn="ctr" rotWithShape="0">
              <a:srgbClr val="000000"/>
            </a:outerShdw>
          </a:effectLst>
        </p:spPr>
        <p:txBody>
          <a:bodyPr wrap="none" anchor="ctr"/>
          <a:lstStyle/>
          <a:p>
            <a:pPr>
              <a:lnSpc>
                <a:spcPct val="93000"/>
              </a:lnSpc>
              <a:defRPr/>
            </a:pPr>
            <a:endParaRPr lang="it-IT"/>
          </a:p>
        </p:txBody>
      </p:sp>
      <p:sp>
        <p:nvSpPr>
          <p:cNvPr id="2576518" name="Freeform 134"/>
          <p:cNvSpPr>
            <a:spLocks/>
          </p:cNvSpPr>
          <p:nvPr/>
        </p:nvSpPr>
        <p:spPr bwMode="auto">
          <a:xfrm flipH="1">
            <a:off x="5486400" y="2133600"/>
            <a:ext cx="1219200" cy="304800"/>
          </a:xfrm>
          <a:custGeom>
            <a:avLst/>
            <a:gdLst/>
            <a:ahLst/>
            <a:cxnLst>
              <a:cxn ang="0">
                <a:pos x="115" y="20"/>
              </a:cxn>
              <a:cxn ang="0">
                <a:pos x="0" y="428"/>
              </a:cxn>
              <a:cxn ang="0">
                <a:pos x="384" y="449"/>
              </a:cxn>
              <a:cxn ang="0">
                <a:pos x="299" y="314"/>
              </a:cxn>
              <a:cxn ang="0">
                <a:pos x="700" y="177"/>
              </a:cxn>
              <a:cxn ang="0">
                <a:pos x="1498" y="374"/>
              </a:cxn>
              <a:cxn ang="0">
                <a:pos x="750" y="28"/>
              </a:cxn>
              <a:cxn ang="0">
                <a:pos x="181" y="140"/>
              </a:cxn>
              <a:cxn ang="0">
                <a:pos x="115" y="20"/>
              </a:cxn>
            </a:cxnLst>
            <a:rect l="0" t="0" r="r" b="b"/>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chemeClr val="accent2">
                  <a:gamma/>
                  <a:tint val="47451"/>
                  <a:invGamma/>
                </a:schemeClr>
              </a:gs>
              <a:gs pos="100000">
                <a:schemeClr val="accent2"/>
              </a:gs>
            </a:gsLst>
            <a:lin ang="2700000" scaled="1"/>
          </a:gradFill>
          <a:ln w="6350" cap="flat" cmpd="sng">
            <a:solidFill>
              <a:srgbClr val="800080"/>
            </a:solidFill>
            <a:prstDash val="solid"/>
            <a:round/>
            <a:headEnd type="none" w="med" len="med"/>
            <a:tailEnd type="none" w="med" len="med"/>
          </a:ln>
          <a:effectLst>
            <a:outerShdw dist="63500" dir="5400000" algn="ctr" rotWithShape="0">
              <a:srgbClr val="C0C0C0"/>
            </a:outerShdw>
          </a:effectLst>
        </p:spPr>
        <p:txBody>
          <a:bodyPr tIns="27432" bIns="27432" anchor="ctr">
            <a:spAutoFit/>
          </a:bodyPr>
          <a:lstStyle/>
          <a:p>
            <a:pPr>
              <a:lnSpc>
                <a:spcPct val="93000"/>
              </a:lnSpc>
              <a:defRPr/>
            </a:pPr>
            <a:endParaRPr lang="it-IT"/>
          </a:p>
        </p:txBody>
      </p:sp>
      <p:sp>
        <p:nvSpPr>
          <p:cNvPr id="2576519" name="Freeform 135"/>
          <p:cNvSpPr>
            <a:spLocks/>
          </p:cNvSpPr>
          <p:nvPr/>
        </p:nvSpPr>
        <p:spPr bwMode="auto">
          <a:xfrm rot="-2189943" flipH="1" flipV="1">
            <a:off x="5638800" y="3048000"/>
            <a:ext cx="1295400" cy="304800"/>
          </a:xfrm>
          <a:custGeom>
            <a:avLst/>
            <a:gdLst/>
            <a:ahLst/>
            <a:cxnLst>
              <a:cxn ang="0">
                <a:pos x="115" y="20"/>
              </a:cxn>
              <a:cxn ang="0">
                <a:pos x="0" y="428"/>
              </a:cxn>
              <a:cxn ang="0">
                <a:pos x="384" y="449"/>
              </a:cxn>
              <a:cxn ang="0">
                <a:pos x="299" y="314"/>
              </a:cxn>
              <a:cxn ang="0">
                <a:pos x="700" y="177"/>
              </a:cxn>
              <a:cxn ang="0">
                <a:pos x="1498" y="374"/>
              </a:cxn>
              <a:cxn ang="0">
                <a:pos x="750" y="28"/>
              </a:cxn>
              <a:cxn ang="0">
                <a:pos x="181" y="140"/>
              </a:cxn>
              <a:cxn ang="0">
                <a:pos x="115" y="20"/>
              </a:cxn>
            </a:cxnLst>
            <a:rect l="0" t="0" r="r" b="b"/>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chemeClr val="accent2">
                  <a:gamma/>
                  <a:tint val="47451"/>
                  <a:invGamma/>
                </a:schemeClr>
              </a:gs>
              <a:gs pos="100000">
                <a:schemeClr val="accent2"/>
              </a:gs>
            </a:gsLst>
            <a:lin ang="18900000" scaled="1"/>
          </a:gradFill>
          <a:ln w="6350" cap="flat" cmpd="sng">
            <a:solidFill>
              <a:srgbClr val="800080"/>
            </a:solidFill>
            <a:prstDash val="solid"/>
            <a:round/>
            <a:headEnd type="none" w="med" len="med"/>
            <a:tailEnd type="none" w="med" len="med"/>
          </a:ln>
          <a:effectLst>
            <a:outerShdw dist="63500" dir="5400000" algn="ctr" rotWithShape="0">
              <a:srgbClr val="C0C0C0"/>
            </a:outerShdw>
          </a:effectLst>
        </p:spPr>
        <p:txBody>
          <a:bodyPr tIns="27432" bIns="27432" anchor="ctr">
            <a:spAutoFit/>
          </a:bodyPr>
          <a:lstStyle/>
          <a:p>
            <a:pPr>
              <a:lnSpc>
                <a:spcPct val="93000"/>
              </a:lnSpc>
              <a:defRPr/>
            </a:pPr>
            <a:endParaRPr lang="it-IT"/>
          </a:p>
        </p:txBody>
      </p:sp>
      <p:sp>
        <p:nvSpPr>
          <p:cNvPr id="130" name="Rettangolo 129"/>
          <p:cNvSpPr/>
          <p:nvPr/>
        </p:nvSpPr>
        <p:spPr>
          <a:xfrm>
            <a:off x="5300663" y="2590800"/>
            <a:ext cx="719137" cy="436563"/>
          </a:xfrm>
          <a:prstGeom prst="rect">
            <a:avLst/>
          </a:prstGeom>
          <a:solidFill>
            <a:schemeClr val="accent4">
              <a:lumMod val="20000"/>
              <a:lumOff val="80000"/>
            </a:schemeClr>
          </a:solidFill>
        </p:spPr>
        <p:txBody>
          <a:bodyPr>
            <a:spAutoFit/>
          </a:bodyPr>
          <a:lstStyle/>
          <a:p>
            <a:pPr algn="ctr">
              <a:lnSpc>
                <a:spcPct val="93000"/>
              </a:lnSpc>
              <a:defRPr/>
            </a:pPr>
            <a:r>
              <a:rPr lang="en-US" b="1" dirty="0">
                <a:solidFill>
                  <a:srgbClr val="C00000"/>
                </a:solidFill>
                <a:effectLst>
                  <a:outerShdw blurRad="38100" dist="38100" dir="2700000" algn="tl">
                    <a:srgbClr val="000000"/>
                  </a:outerShdw>
                </a:effectLst>
                <a:latin typeface="Arial Narrow" pitchFamily="34" charset="0"/>
              </a:rPr>
              <a:t>ACE</a:t>
            </a:r>
            <a:endParaRPr lang="it-IT" dirty="0">
              <a:solidFill>
                <a:srgbClr val="C00000"/>
              </a:solidFill>
            </a:endParaRPr>
          </a:p>
        </p:txBody>
      </p:sp>
      <p:sp>
        <p:nvSpPr>
          <p:cNvPr id="131" name="Rettangolo 130"/>
          <p:cNvSpPr/>
          <p:nvPr/>
        </p:nvSpPr>
        <p:spPr>
          <a:xfrm>
            <a:off x="5376863" y="3983038"/>
            <a:ext cx="719137" cy="436562"/>
          </a:xfrm>
          <a:prstGeom prst="rect">
            <a:avLst/>
          </a:prstGeom>
          <a:solidFill>
            <a:schemeClr val="accent4">
              <a:lumMod val="20000"/>
              <a:lumOff val="80000"/>
            </a:schemeClr>
          </a:solidFill>
        </p:spPr>
        <p:txBody>
          <a:bodyPr wrap="none">
            <a:spAutoFit/>
          </a:bodyPr>
          <a:lstStyle/>
          <a:p>
            <a:pPr algn="ctr">
              <a:lnSpc>
                <a:spcPct val="93000"/>
              </a:lnSpc>
              <a:defRPr/>
            </a:pPr>
            <a:r>
              <a:rPr lang="en-US" b="1" dirty="0">
                <a:solidFill>
                  <a:srgbClr val="C00000"/>
                </a:solidFill>
                <a:effectLst>
                  <a:outerShdw blurRad="38100" dist="38100" dir="2700000" algn="tl">
                    <a:srgbClr val="000000"/>
                  </a:outerShdw>
                </a:effectLst>
                <a:latin typeface="Arial Narrow" pitchFamily="34" charset="0"/>
              </a:rPr>
              <a:t>ACE</a:t>
            </a:r>
            <a:endParaRPr lang="it-IT"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Closed</a:t>
            </a:r>
            <a:r>
              <a:rPr lang="it-IT" smtClean="0"/>
              <a:t> vs. Open Policy</a:t>
            </a:r>
          </a:p>
        </p:txBody>
      </p:sp>
      <p:sp>
        <p:nvSpPr>
          <p:cNvPr id="2564099" name="Rectangle 3"/>
          <p:cNvSpPr>
            <a:spLocks noGrp="1" noChangeArrowheads="1"/>
          </p:cNvSpPr>
          <p:nvPr>
            <p:ph idx="1"/>
          </p:nvPr>
        </p:nvSpPr>
        <p:spPr>
          <a:xfrm>
            <a:off x="714348" y="1600200"/>
            <a:ext cx="7896252" cy="4572000"/>
          </a:xfrm>
        </p:spPr>
        <p:txBody>
          <a:bodyPr numCol="2" rtlCol="0">
            <a:noAutofit/>
          </a:bodyPr>
          <a:lstStyle/>
          <a:p>
            <a:pPr eaLnBrk="1" fontAlgn="auto" hangingPunct="1">
              <a:lnSpc>
                <a:spcPct val="120000"/>
              </a:lnSpc>
              <a:spcAft>
                <a:spcPts val="0"/>
              </a:spcAft>
              <a:buFont typeface="Wingdings" pitchFamily="2" charset="2"/>
              <a:buNone/>
              <a:defRPr/>
            </a:pPr>
            <a:r>
              <a:rPr lang="en-US" sz="2800" dirty="0" smtClean="0">
                <a:solidFill>
                  <a:schemeClr val="accent6"/>
                </a:solidFill>
              </a:rPr>
              <a:t>Closed policy</a:t>
            </a:r>
          </a:p>
          <a:p>
            <a:pPr lvl="1" eaLnBrk="1" fontAlgn="auto" hangingPunct="1">
              <a:lnSpc>
                <a:spcPct val="120000"/>
              </a:lnSpc>
              <a:spcAft>
                <a:spcPts val="0"/>
              </a:spcAft>
              <a:defRPr/>
            </a:pPr>
            <a:r>
              <a:rPr lang="en-US" sz="2000" dirty="0" smtClean="0"/>
              <a:t>Also called “default secure”</a:t>
            </a:r>
          </a:p>
          <a:p>
            <a:pPr eaLnBrk="1" fontAlgn="auto" hangingPunct="1">
              <a:lnSpc>
                <a:spcPct val="120000"/>
              </a:lnSpc>
              <a:spcAft>
                <a:spcPts val="0"/>
              </a:spcAft>
              <a:defRPr/>
            </a:pPr>
            <a:r>
              <a:rPr lang="en-US" sz="2000" dirty="0" smtClean="0"/>
              <a:t>Give Tom read access to “</a:t>
            </a:r>
            <a:r>
              <a:rPr lang="en-US" sz="2000" dirty="0" err="1" smtClean="0"/>
              <a:t>foo</a:t>
            </a:r>
            <a:r>
              <a:rPr lang="en-US" sz="2000" dirty="0" smtClean="0"/>
              <a:t>”</a:t>
            </a:r>
          </a:p>
          <a:p>
            <a:pPr eaLnBrk="1" fontAlgn="auto" hangingPunct="1">
              <a:lnSpc>
                <a:spcPct val="120000"/>
              </a:lnSpc>
              <a:spcAft>
                <a:spcPts val="0"/>
              </a:spcAft>
              <a:defRPr/>
            </a:pPr>
            <a:r>
              <a:rPr lang="en-US" sz="2000" dirty="0" smtClean="0"/>
              <a:t>Give Bob r/w access to “bar</a:t>
            </a:r>
          </a:p>
          <a:p>
            <a:pPr eaLnBrk="1" fontAlgn="auto" hangingPunct="1">
              <a:lnSpc>
                <a:spcPct val="120000"/>
              </a:lnSpc>
              <a:spcAft>
                <a:spcPts val="0"/>
              </a:spcAft>
              <a:defRPr/>
            </a:pPr>
            <a:r>
              <a:rPr lang="en-US" sz="2000" dirty="0" smtClean="0"/>
              <a:t>Tom: I would like to read “</a:t>
            </a:r>
            <a:r>
              <a:rPr lang="en-US" sz="2000" dirty="0" err="1" smtClean="0"/>
              <a:t>foo</a:t>
            </a:r>
            <a:r>
              <a:rPr lang="en-US" sz="2000" dirty="0" smtClean="0"/>
              <a:t>”</a:t>
            </a:r>
          </a:p>
          <a:p>
            <a:pPr lvl="1" eaLnBrk="1" fontAlgn="auto" hangingPunct="1">
              <a:lnSpc>
                <a:spcPct val="120000"/>
              </a:lnSpc>
              <a:spcAft>
                <a:spcPts val="0"/>
              </a:spcAft>
              <a:defRPr/>
            </a:pPr>
            <a:r>
              <a:rPr lang="en-US" sz="2000" dirty="0" smtClean="0">
                <a:solidFill>
                  <a:schemeClr val="accent6"/>
                </a:solidFill>
              </a:rPr>
              <a:t>Access allowed</a:t>
            </a:r>
          </a:p>
          <a:p>
            <a:pPr eaLnBrk="1" fontAlgn="auto" hangingPunct="1">
              <a:lnSpc>
                <a:spcPct val="120000"/>
              </a:lnSpc>
              <a:spcAft>
                <a:spcPts val="0"/>
              </a:spcAft>
              <a:defRPr/>
            </a:pPr>
            <a:r>
              <a:rPr lang="en-US" sz="2000" dirty="0" smtClean="0"/>
              <a:t> Tom: I would like to read “bar”</a:t>
            </a:r>
          </a:p>
          <a:p>
            <a:pPr lvl="1" eaLnBrk="1" fontAlgn="auto" hangingPunct="1">
              <a:lnSpc>
                <a:spcPct val="120000"/>
              </a:lnSpc>
              <a:spcAft>
                <a:spcPts val="0"/>
              </a:spcAft>
              <a:defRPr/>
            </a:pPr>
            <a:r>
              <a:rPr lang="en-US" sz="2000" dirty="0" smtClean="0">
                <a:solidFill>
                  <a:schemeClr val="accent6"/>
                </a:solidFill>
              </a:rPr>
              <a:t>Access denied</a:t>
            </a:r>
            <a:br>
              <a:rPr lang="en-US" sz="2000" dirty="0" smtClean="0">
                <a:solidFill>
                  <a:schemeClr val="accent6"/>
                </a:solidFill>
              </a:rPr>
            </a:br>
            <a:endParaRPr lang="en-US" sz="2000" dirty="0" smtClean="0">
              <a:solidFill>
                <a:schemeClr val="accent6"/>
              </a:solidFill>
            </a:endParaRPr>
          </a:p>
          <a:p>
            <a:pPr eaLnBrk="1" fontAlgn="auto" hangingPunct="1">
              <a:lnSpc>
                <a:spcPct val="120000"/>
              </a:lnSpc>
              <a:spcAft>
                <a:spcPts val="0"/>
              </a:spcAft>
              <a:buFont typeface="Wingdings" pitchFamily="2" charset="2"/>
              <a:buNone/>
              <a:defRPr/>
            </a:pPr>
            <a:r>
              <a:rPr lang="en-US" sz="2800" dirty="0" smtClean="0">
                <a:solidFill>
                  <a:schemeClr val="accent6"/>
                </a:solidFill>
              </a:rPr>
              <a:t/>
            </a:r>
            <a:br>
              <a:rPr lang="en-US" sz="2800" dirty="0" smtClean="0">
                <a:solidFill>
                  <a:schemeClr val="accent6"/>
                </a:solidFill>
              </a:rPr>
            </a:br>
            <a:r>
              <a:rPr lang="en-US" sz="2800" dirty="0" smtClean="0">
                <a:solidFill>
                  <a:schemeClr val="accent6"/>
                </a:solidFill>
              </a:rPr>
              <a:t>Open Policy</a:t>
            </a:r>
          </a:p>
          <a:p>
            <a:pPr eaLnBrk="1" fontAlgn="auto" hangingPunct="1">
              <a:lnSpc>
                <a:spcPct val="120000"/>
              </a:lnSpc>
              <a:spcAft>
                <a:spcPts val="0"/>
              </a:spcAft>
              <a:defRPr/>
            </a:pPr>
            <a:r>
              <a:rPr lang="en-US" sz="2000" dirty="0" smtClean="0"/>
              <a:t>Deny Tom read access to “</a:t>
            </a:r>
            <a:r>
              <a:rPr lang="en-US" sz="2000" dirty="0" err="1" smtClean="0"/>
              <a:t>foo</a:t>
            </a:r>
            <a:r>
              <a:rPr lang="en-US" sz="2000" dirty="0" smtClean="0"/>
              <a:t>”</a:t>
            </a:r>
          </a:p>
          <a:p>
            <a:pPr eaLnBrk="1" fontAlgn="auto" hangingPunct="1">
              <a:lnSpc>
                <a:spcPct val="120000"/>
              </a:lnSpc>
              <a:spcAft>
                <a:spcPts val="0"/>
              </a:spcAft>
              <a:defRPr/>
            </a:pPr>
            <a:r>
              <a:rPr lang="en-US" sz="2000" dirty="0" smtClean="0"/>
              <a:t>Deny Bob r/w access to “bar”</a:t>
            </a:r>
          </a:p>
          <a:p>
            <a:pPr eaLnBrk="1" fontAlgn="auto" hangingPunct="1">
              <a:lnSpc>
                <a:spcPct val="120000"/>
              </a:lnSpc>
              <a:spcAft>
                <a:spcPts val="0"/>
              </a:spcAft>
              <a:defRPr/>
            </a:pPr>
            <a:r>
              <a:rPr lang="en-US" sz="2000" dirty="0" smtClean="0"/>
              <a:t>Tom: I would like to read “</a:t>
            </a:r>
            <a:r>
              <a:rPr lang="en-US" sz="2000" dirty="0" err="1" smtClean="0"/>
              <a:t>foo</a:t>
            </a:r>
            <a:r>
              <a:rPr lang="en-US" sz="2000" dirty="0" smtClean="0"/>
              <a:t>”</a:t>
            </a:r>
            <a:endParaRPr lang="it-IT" sz="2000" dirty="0" smtClean="0"/>
          </a:p>
          <a:p>
            <a:pPr lvl="1" eaLnBrk="1" fontAlgn="auto" hangingPunct="1">
              <a:lnSpc>
                <a:spcPct val="120000"/>
              </a:lnSpc>
              <a:spcAft>
                <a:spcPts val="0"/>
              </a:spcAft>
              <a:defRPr/>
            </a:pPr>
            <a:r>
              <a:rPr lang="it-IT" sz="2000" dirty="0" smtClean="0">
                <a:solidFill>
                  <a:schemeClr val="accent6"/>
                </a:solidFill>
              </a:rPr>
              <a:t>Access denied</a:t>
            </a:r>
          </a:p>
          <a:p>
            <a:pPr eaLnBrk="1" fontAlgn="auto" hangingPunct="1">
              <a:lnSpc>
                <a:spcPct val="120000"/>
              </a:lnSpc>
              <a:spcAft>
                <a:spcPts val="0"/>
              </a:spcAft>
              <a:defRPr/>
            </a:pPr>
            <a:r>
              <a:rPr lang="en-US" sz="2000" dirty="0" smtClean="0"/>
              <a:t>Tom: I would like to read “bar”</a:t>
            </a:r>
            <a:endParaRPr lang="it-IT" sz="2000" dirty="0" smtClean="0"/>
          </a:p>
          <a:p>
            <a:pPr lvl="1" eaLnBrk="1" fontAlgn="auto" hangingPunct="1">
              <a:lnSpc>
                <a:spcPct val="120000"/>
              </a:lnSpc>
              <a:spcAft>
                <a:spcPts val="0"/>
              </a:spcAft>
              <a:defRPr/>
            </a:pPr>
            <a:r>
              <a:rPr lang="it-IT" sz="2000" dirty="0" smtClean="0">
                <a:solidFill>
                  <a:schemeClr val="accent6"/>
                </a:solidFill>
              </a:rPr>
              <a:t>Access allowed</a:t>
            </a:r>
          </a:p>
        </p:txBody>
      </p:sp>
      <p:sp>
        <p:nvSpPr>
          <p:cNvPr id="4" name="Segnaposto numero diapositiva 5"/>
          <p:cNvSpPr>
            <a:spLocks noGrp="1"/>
          </p:cNvSpPr>
          <p:nvPr>
            <p:ph type="sldNum" sz="quarter" idx="12"/>
          </p:nvPr>
        </p:nvSpPr>
        <p:spPr/>
        <p:txBody>
          <a:bodyPr/>
          <a:lstStyle/>
          <a:p>
            <a:pPr>
              <a:defRPr/>
            </a:pPr>
            <a:fld id="{9547B8A8-448B-4FD2-A8A6-2EDBDF3E3A86}" type="slidenum">
              <a:rPr lang="it-IT"/>
              <a:pPr>
                <a:defRPr/>
              </a:pPr>
              <a:t>4</a:t>
            </a:fld>
            <a:endParaRPr lang="it-IT"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olo 1"/>
          <p:cNvSpPr>
            <a:spLocks noGrp="1"/>
          </p:cNvSpPr>
          <p:nvPr>
            <p:ph type="title"/>
          </p:nvPr>
        </p:nvSpPr>
        <p:spPr/>
        <p:txBody>
          <a:bodyPr/>
          <a:lstStyle/>
          <a:p>
            <a:r>
              <a:rPr lang="it-IT" smtClean="0"/>
              <a:t>Basic NTFS Permissions</a:t>
            </a:r>
          </a:p>
        </p:txBody>
      </p:sp>
      <p:sp>
        <p:nvSpPr>
          <p:cNvPr id="45059" name="Segnaposto contenuto 2"/>
          <p:cNvSpPr>
            <a:spLocks noGrp="1"/>
          </p:cNvSpPr>
          <p:nvPr>
            <p:ph idx="1"/>
          </p:nvPr>
        </p:nvSpPr>
        <p:spPr/>
        <p:txBody>
          <a:bodyPr/>
          <a:lstStyle/>
          <a:p>
            <a:endParaRPr lang="it-IT" smtClean="0"/>
          </a:p>
        </p:txBody>
      </p:sp>
      <p:sp>
        <p:nvSpPr>
          <p:cNvPr id="6" name="Segnaposto numero diapositiva 5"/>
          <p:cNvSpPr>
            <a:spLocks noGrp="1"/>
          </p:cNvSpPr>
          <p:nvPr>
            <p:ph type="sldNum" sz="quarter" idx="12"/>
          </p:nvPr>
        </p:nvSpPr>
        <p:spPr/>
        <p:txBody>
          <a:bodyPr/>
          <a:lstStyle/>
          <a:p>
            <a:pPr>
              <a:defRPr/>
            </a:pPr>
            <a:fld id="{E59931BD-F40C-4069-9DAB-7E43CF817CBF}" type="slidenum">
              <a:rPr lang="en-US" smtClean="0"/>
              <a:pPr>
                <a:defRPr/>
              </a:pPr>
              <a:t>40</a:t>
            </a:fld>
            <a:endParaRPr lang="en-US"/>
          </a:p>
        </p:txBody>
      </p:sp>
      <p:pic>
        <p:nvPicPr>
          <p:cNvPr id="45063" name="Picture 2"/>
          <p:cNvPicPr>
            <a:picLocks noChangeAspect="1" noChangeArrowheads="1"/>
          </p:cNvPicPr>
          <p:nvPr/>
        </p:nvPicPr>
        <p:blipFill>
          <a:blip r:embed="rId2" cstate="print"/>
          <a:srcRect/>
          <a:stretch>
            <a:fillRect/>
          </a:stretch>
        </p:blipFill>
        <p:spPr bwMode="auto">
          <a:xfrm>
            <a:off x="642938" y="1219200"/>
            <a:ext cx="8196262" cy="54102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34"/>
          <p:cNvSpPr>
            <a:spLocks noChangeArrowheads="1"/>
          </p:cNvSpPr>
          <p:nvPr/>
        </p:nvSpPr>
        <p:spPr bwMode="auto">
          <a:xfrm>
            <a:off x="5465763" y="5621338"/>
            <a:ext cx="1123950" cy="3429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defTabSz="1752600">
              <a:lnSpc>
                <a:spcPct val="93000"/>
              </a:lnSpc>
              <a:defRPr/>
            </a:pPr>
            <a:r>
              <a:rPr lang="en-US" sz="1800" b="1" dirty="0">
                <a:latin typeface="Arial Narrow" pitchFamily="34" charset="0"/>
              </a:rPr>
              <a:t>Group A</a:t>
            </a:r>
          </a:p>
        </p:txBody>
      </p:sp>
      <p:sp>
        <p:nvSpPr>
          <p:cNvPr id="36" name="Rectangle 37"/>
          <p:cNvSpPr>
            <a:spLocks noChangeArrowheads="1"/>
          </p:cNvSpPr>
          <p:nvPr/>
        </p:nvSpPr>
        <p:spPr bwMode="auto">
          <a:xfrm>
            <a:off x="7358063" y="2347913"/>
            <a:ext cx="730250" cy="3810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defTabSz="1752600">
              <a:lnSpc>
                <a:spcPct val="93000"/>
              </a:lnSpc>
              <a:defRPr/>
            </a:pPr>
            <a:r>
              <a:rPr lang="en-US" sz="1800" b="1" dirty="0">
                <a:latin typeface="Arial Narrow" pitchFamily="34" charset="0"/>
              </a:rPr>
              <a:t>User 1</a:t>
            </a:r>
          </a:p>
        </p:txBody>
      </p:sp>
      <p:sp>
        <p:nvSpPr>
          <p:cNvPr id="46084" name="Rectangle 2"/>
          <p:cNvSpPr>
            <a:spLocks noGrp="1" noChangeArrowheads="1"/>
          </p:cNvSpPr>
          <p:nvPr>
            <p:ph type="title"/>
          </p:nvPr>
        </p:nvSpPr>
        <p:spPr/>
        <p:txBody>
          <a:bodyPr/>
          <a:lstStyle/>
          <a:p>
            <a:pPr eaLnBrk="1" hangingPunct="1"/>
            <a:r>
              <a:rPr lang="en-US" smtClean="0"/>
              <a:t>Multiple NTFS permissions</a:t>
            </a:r>
          </a:p>
        </p:txBody>
      </p:sp>
      <p:sp>
        <p:nvSpPr>
          <p:cNvPr id="35" name="Segnaposto numero diapositiva 5"/>
          <p:cNvSpPr>
            <a:spLocks noGrp="1"/>
          </p:cNvSpPr>
          <p:nvPr>
            <p:ph type="sldNum" sz="quarter" idx="12"/>
          </p:nvPr>
        </p:nvSpPr>
        <p:spPr/>
        <p:txBody>
          <a:bodyPr/>
          <a:lstStyle/>
          <a:p>
            <a:pPr>
              <a:defRPr/>
            </a:pPr>
            <a:fld id="{1D3A5048-934E-49FF-B8B4-BA5897BF273F}" type="slidenum">
              <a:rPr lang="it-IT"/>
              <a:pPr>
                <a:defRPr/>
              </a:pPr>
              <a:t>41</a:t>
            </a:fld>
            <a:endParaRPr lang="it-IT"/>
          </a:p>
        </p:txBody>
      </p:sp>
      <p:sp>
        <p:nvSpPr>
          <p:cNvPr id="2581561" name="Oval 57"/>
          <p:cNvSpPr>
            <a:spLocks noChangeArrowheads="1"/>
          </p:cNvSpPr>
          <p:nvPr/>
        </p:nvSpPr>
        <p:spPr bwMode="auto">
          <a:xfrm>
            <a:off x="795338" y="4883150"/>
            <a:ext cx="1473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a:lnSpc>
                <a:spcPct val="93000"/>
              </a:lnSpc>
              <a:defRPr/>
            </a:pPr>
            <a:endParaRPr lang="it-IT"/>
          </a:p>
        </p:txBody>
      </p:sp>
      <p:pic>
        <p:nvPicPr>
          <p:cNvPr id="46089" name="Picture 58" descr="Community Help"/>
          <p:cNvPicPr>
            <a:picLocks noChangeAspect="1" noChangeArrowheads="1"/>
          </p:cNvPicPr>
          <p:nvPr/>
        </p:nvPicPr>
        <p:blipFill>
          <a:blip r:embed="rId2" cstate="print"/>
          <a:srcRect/>
          <a:stretch>
            <a:fillRect/>
          </a:stretch>
        </p:blipFill>
        <p:spPr bwMode="auto">
          <a:xfrm>
            <a:off x="890588" y="4292600"/>
            <a:ext cx="1336675" cy="1336675"/>
          </a:xfrm>
          <a:prstGeom prst="rect">
            <a:avLst/>
          </a:prstGeom>
          <a:noFill/>
          <a:ln w="9525">
            <a:noFill/>
            <a:miter lim="800000"/>
            <a:headEnd/>
            <a:tailEnd/>
          </a:ln>
        </p:spPr>
      </p:pic>
      <p:sp>
        <p:nvSpPr>
          <p:cNvPr id="46090" name="Rectangle 3"/>
          <p:cNvSpPr>
            <a:spLocks noChangeArrowheads="1"/>
          </p:cNvSpPr>
          <p:nvPr/>
        </p:nvSpPr>
        <p:spPr bwMode="auto">
          <a:xfrm>
            <a:off x="1928813" y="1462088"/>
            <a:ext cx="6858000" cy="1395412"/>
          </a:xfrm>
          <a:prstGeom prst="rect">
            <a:avLst/>
          </a:prstGeom>
          <a:noFill/>
          <a:ln w="9525">
            <a:noFill/>
            <a:miter lim="800000"/>
            <a:headEnd/>
            <a:tailEnd/>
          </a:ln>
        </p:spPr>
        <p:txBody>
          <a:bodyPr/>
          <a:lstStyle/>
          <a:p>
            <a:pPr marL="290513" indent="-290513">
              <a:lnSpc>
                <a:spcPct val="93000"/>
              </a:lnSpc>
              <a:spcBef>
                <a:spcPct val="30000"/>
              </a:spcBef>
              <a:buClr>
                <a:schemeClr val="accent2"/>
              </a:buClr>
              <a:buSzPct val="60000"/>
              <a:buFont typeface="Wingdings" pitchFamily="2" charset="2"/>
              <a:buChar char="n"/>
            </a:pPr>
            <a:r>
              <a:rPr lang="en-US">
                <a:solidFill>
                  <a:schemeClr val="tx1"/>
                </a:solidFill>
              </a:rPr>
              <a:t>NTFS permissions are cumulative</a:t>
            </a:r>
          </a:p>
          <a:p>
            <a:pPr marL="290513" indent="-290513">
              <a:lnSpc>
                <a:spcPct val="93000"/>
              </a:lnSpc>
              <a:spcBef>
                <a:spcPct val="30000"/>
              </a:spcBef>
              <a:buClr>
                <a:schemeClr val="accent2"/>
              </a:buClr>
              <a:buSzPct val="60000"/>
              <a:buFont typeface="Wingdings" pitchFamily="2" charset="2"/>
              <a:buChar char="n"/>
            </a:pPr>
            <a:r>
              <a:rPr lang="en-US">
                <a:solidFill>
                  <a:schemeClr val="tx1"/>
                </a:solidFill>
              </a:rPr>
              <a:t>File permissions override folder permissions</a:t>
            </a:r>
          </a:p>
          <a:p>
            <a:pPr marL="290513" indent="-290513">
              <a:lnSpc>
                <a:spcPct val="93000"/>
              </a:lnSpc>
              <a:spcBef>
                <a:spcPct val="30000"/>
              </a:spcBef>
              <a:buClr>
                <a:schemeClr val="accent2"/>
              </a:buClr>
              <a:buSzPct val="60000"/>
              <a:buFont typeface="Wingdings" pitchFamily="2" charset="2"/>
              <a:buChar char="n"/>
            </a:pPr>
            <a:r>
              <a:rPr lang="en-US">
                <a:solidFill>
                  <a:schemeClr val="tx1"/>
                </a:solidFill>
              </a:rPr>
              <a:t>Deny overrides Allow</a:t>
            </a:r>
          </a:p>
        </p:txBody>
      </p:sp>
      <p:sp>
        <p:nvSpPr>
          <p:cNvPr id="46091" name="Line 4"/>
          <p:cNvSpPr>
            <a:spLocks noChangeShapeType="1"/>
          </p:cNvSpPr>
          <p:nvPr/>
        </p:nvSpPr>
        <p:spPr bwMode="auto">
          <a:xfrm rot="21107433" flipH="1">
            <a:off x="2239963" y="4089400"/>
            <a:ext cx="785812" cy="1022350"/>
          </a:xfrm>
          <a:prstGeom prst="line">
            <a:avLst/>
          </a:prstGeom>
          <a:noFill/>
          <a:ln w="38100">
            <a:solidFill>
              <a:schemeClr val="accent2"/>
            </a:solidFill>
            <a:round/>
            <a:headEnd/>
            <a:tailEnd/>
          </a:ln>
        </p:spPr>
        <p:txBody>
          <a:bodyPr wrap="none" anchor="ctr"/>
          <a:lstStyle/>
          <a:p>
            <a:endParaRPr lang="en-US"/>
          </a:p>
        </p:txBody>
      </p:sp>
      <p:sp>
        <p:nvSpPr>
          <p:cNvPr id="46092" name="Line 5"/>
          <p:cNvSpPr>
            <a:spLocks noChangeShapeType="1"/>
          </p:cNvSpPr>
          <p:nvPr/>
        </p:nvSpPr>
        <p:spPr bwMode="auto">
          <a:xfrm rot="-2115674">
            <a:off x="2133600" y="3270250"/>
            <a:ext cx="647700" cy="971550"/>
          </a:xfrm>
          <a:prstGeom prst="line">
            <a:avLst/>
          </a:prstGeom>
          <a:noFill/>
          <a:ln w="38100">
            <a:solidFill>
              <a:schemeClr val="accent2"/>
            </a:solidFill>
            <a:round/>
            <a:headEnd/>
            <a:tailEnd/>
          </a:ln>
        </p:spPr>
        <p:txBody>
          <a:bodyPr wrap="none" anchor="ctr"/>
          <a:lstStyle/>
          <a:p>
            <a:endParaRPr lang="en-US"/>
          </a:p>
        </p:txBody>
      </p:sp>
      <p:sp>
        <p:nvSpPr>
          <p:cNvPr id="2581534" name="Freeform 30"/>
          <p:cNvSpPr>
            <a:spLocks/>
          </p:cNvSpPr>
          <p:nvPr/>
        </p:nvSpPr>
        <p:spPr bwMode="auto">
          <a:xfrm>
            <a:off x="6664325" y="4294188"/>
            <a:ext cx="650875" cy="1033462"/>
          </a:xfrm>
          <a:custGeom>
            <a:avLst/>
            <a:gdLst/>
            <a:ahLst/>
            <a:cxnLst>
              <a:cxn ang="0">
                <a:pos x="0" y="0"/>
              </a:cxn>
              <a:cxn ang="0">
                <a:pos x="0" y="1008"/>
              </a:cxn>
              <a:cxn ang="0">
                <a:pos x="480" y="1008"/>
              </a:cxn>
            </a:cxnLst>
            <a:rect l="0" t="0" r="r" b="b"/>
            <a:pathLst>
              <a:path w="480" h="1008">
                <a:moveTo>
                  <a:pt x="0" y="0"/>
                </a:moveTo>
                <a:lnTo>
                  <a:pt x="0" y="1008"/>
                </a:lnTo>
                <a:lnTo>
                  <a:pt x="480" y="1008"/>
                </a:lnTo>
              </a:path>
            </a:pathLst>
          </a:custGeom>
          <a:noFill/>
          <a:ln w="38100" cap="flat" cmpd="sng">
            <a:solidFill>
              <a:srgbClr val="666699"/>
            </a:solidFill>
            <a:prstDash val="solid"/>
            <a:round/>
            <a:headEnd type="none" w="med" len="med"/>
            <a:tailEnd type="triangle" w="med" len="med"/>
          </a:ln>
          <a:effectLst>
            <a:outerShdw dist="35921" dir="2700000" algn="ctr" rotWithShape="0">
              <a:srgbClr val="C0C0C0"/>
            </a:outerShdw>
          </a:effectLst>
        </p:spPr>
        <p:txBody>
          <a:bodyPr wrap="none" anchor="ctr"/>
          <a:lstStyle/>
          <a:p>
            <a:pPr>
              <a:lnSpc>
                <a:spcPct val="93000"/>
              </a:lnSpc>
              <a:defRPr/>
            </a:pPr>
            <a:endParaRPr lang="it-IT"/>
          </a:p>
        </p:txBody>
      </p:sp>
      <p:sp>
        <p:nvSpPr>
          <p:cNvPr id="2581535" name="AutoShape 31"/>
          <p:cNvSpPr>
            <a:spLocks noChangeArrowheads="1"/>
          </p:cNvSpPr>
          <p:nvPr/>
        </p:nvSpPr>
        <p:spPr bwMode="auto">
          <a:xfrm flipV="1">
            <a:off x="7329488" y="3940175"/>
            <a:ext cx="681037" cy="854075"/>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rot="10800000" wrap="none" anchor="ctr"/>
          <a:lstStyle/>
          <a:p>
            <a:pPr>
              <a:lnSpc>
                <a:spcPct val="93000"/>
              </a:lnSpc>
              <a:defRPr/>
            </a:pPr>
            <a:r>
              <a:rPr lang="en-US" sz="1800" b="1" dirty="0">
                <a:latin typeface="Arial Narrow" pitchFamily="34" charset="0"/>
              </a:rPr>
              <a:t>File1</a:t>
            </a:r>
          </a:p>
        </p:txBody>
      </p:sp>
      <p:sp>
        <p:nvSpPr>
          <p:cNvPr id="2581536" name="AutoShape 32"/>
          <p:cNvSpPr>
            <a:spLocks noChangeArrowheads="1"/>
          </p:cNvSpPr>
          <p:nvPr/>
        </p:nvSpPr>
        <p:spPr bwMode="auto">
          <a:xfrm flipV="1">
            <a:off x="7329488" y="5005388"/>
            <a:ext cx="681037" cy="855662"/>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rot="10800000" wrap="none" anchor="ctr"/>
          <a:lstStyle/>
          <a:p>
            <a:pPr>
              <a:lnSpc>
                <a:spcPct val="93000"/>
              </a:lnSpc>
              <a:defRPr/>
            </a:pPr>
            <a:r>
              <a:rPr lang="en-US" sz="1800" b="1" dirty="0">
                <a:latin typeface="Arial Narrow" pitchFamily="34" charset="0"/>
              </a:rPr>
              <a:t>File2</a:t>
            </a:r>
          </a:p>
        </p:txBody>
      </p:sp>
      <p:sp>
        <p:nvSpPr>
          <p:cNvPr id="2581537" name="Rectangle 33"/>
          <p:cNvSpPr>
            <a:spLocks noChangeArrowheads="1"/>
          </p:cNvSpPr>
          <p:nvPr/>
        </p:nvSpPr>
        <p:spPr bwMode="auto">
          <a:xfrm>
            <a:off x="990600" y="3438525"/>
            <a:ext cx="927100" cy="34925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defTabSz="1752600">
              <a:lnSpc>
                <a:spcPct val="93000"/>
              </a:lnSpc>
              <a:defRPr/>
            </a:pPr>
            <a:r>
              <a:rPr lang="en-US" sz="1800" b="1" dirty="0">
                <a:latin typeface="Arial Narrow" pitchFamily="34" charset="0"/>
              </a:rPr>
              <a:t>Group  B</a:t>
            </a:r>
          </a:p>
        </p:txBody>
      </p:sp>
      <p:sp>
        <p:nvSpPr>
          <p:cNvPr id="2581538" name="Rectangle 34"/>
          <p:cNvSpPr>
            <a:spLocks noChangeArrowheads="1"/>
          </p:cNvSpPr>
          <p:nvPr/>
        </p:nvSpPr>
        <p:spPr bwMode="auto">
          <a:xfrm>
            <a:off x="1385888" y="5489575"/>
            <a:ext cx="1123950" cy="3429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defTabSz="1752600">
              <a:lnSpc>
                <a:spcPct val="93000"/>
              </a:lnSpc>
              <a:defRPr/>
            </a:pPr>
            <a:r>
              <a:rPr lang="en-US" sz="1800" b="1" dirty="0">
                <a:latin typeface="Arial Narrow" pitchFamily="34" charset="0"/>
              </a:rPr>
              <a:t>Group A</a:t>
            </a:r>
          </a:p>
        </p:txBody>
      </p:sp>
      <p:sp>
        <p:nvSpPr>
          <p:cNvPr id="2581539" name="Rectangle 35"/>
          <p:cNvSpPr>
            <a:spLocks noChangeArrowheads="1"/>
          </p:cNvSpPr>
          <p:nvPr/>
        </p:nvSpPr>
        <p:spPr bwMode="auto">
          <a:xfrm>
            <a:off x="5465763" y="5964238"/>
            <a:ext cx="2106612" cy="465137"/>
          </a:xfrm>
          <a:prstGeom prst="rect">
            <a:avLst/>
          </a:prstGeom>
          <a:solidFill>
            <a:srgbClr val="666699"/>
          </a:solidFill>
          <a:ln w="6350">
            <a:solidFill>
              <a:schemeClr val="tx1"/>
            </a:solidFill>
            <a:miter lim="800000"/>
            <a:headEnd/>
            <a:tailEnd/>
          </a:ln>
          <a:effectLst>
            <a:outerShdw dist="53882" dir="2700000" algn="ctr" rotWithShape="0">
              <a:srgbClr val="B2B2B2"/>
            </a:outerShdw>
          </a:effectLst>
        </p:spPr>
        <p:txBody>
          <a:bodyPr anchor="ctr"/>
          <a:lstStyle/>
          <a:p>
            <a:pPr defTabSz="1752600">
              <a:lnSpc>
                <a:spcPct val="93000"/>
              </a:lnSpc>
              <a:defRPr/>
            </a:pPr>
            <a:r>
              <a:rPr lang="en-US" b="1" dirty="0">
                <a:solidFill>
                  <a:schemeClr val="tx1"/>
                </a:solidFill>
                <a:effectLst>
                  <a:outerShdw blurRad="38100" dist="38100" dir="2700000" algn="tl">
                    <a:srgbClr val="000000"/>
                  </a:outerShdw>
                </a:effectLst>
                <a:latin typeface="+mn-lt"/>
              </a:rPr>
              <a:t>Write denied</a:t>
            </a:r>
            <a:r>
              <a:rPr lang="en-US" sz="1800" b="1" dirty="0">
                <a:solidFill>
                  <a:schemeClr val="tx1"/>
                </a:solidFill>
                <a:effectLst>
                  <a:outerShdw blurRad="38100" dist="38100" dir="2700000" algn="tl">
                    <a:srgbClr val="000000"/>
                  </a:outerShdw>
                </a:effectLst>
                <a:latin typeface="+mn-lt"/>
              </a:rPr>
              <a:t> </a:t>
            </a:r>
          </a:p>
        </p:txBody>
      </p:sp>
      <p:sp>
        <p:nvSpPr>
          <p:cNvPr id="2581541" name="Rectangle 37"/>
          <p:cNvSpPr>
            <a:spLocks noChangeArrowheads="1"/>
          </p:cNvSpPr>
          <p:nvPr/>
        </p:nvSpPr>
        <p:spPr bwMode="auto">
          <a:xfrm>
            <a:off x="2971800" y="4032250"/>
            <a:ext cx="730250" cy="3810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defTabSz="1752600">
              <a:lnSpc>
                <a:spcPct val="93000"/>
              </a:lnSpc>
              <a:defRPr/>
            </a:pPr>
            <a:r>
              <a:rPr lang="en-US" sz="1800" b="1" dirty="0">
                <a:latin typeface="Arial Narrow" pitchFamily="34" charset="0"/>
              </a:rPr>
              <a:t>User 1</a:t>
            </a:r>
          </a:p>
        </p:txBody>
      </p:sp>
      <p:sp>
        <p:nvSpPr>
          <p:cNvPr id="2581542" name="Rectangle 38"/>
          <p:cNvSpPr>
            <a:spLocks noChangeArrowheads="1"/>
          </p:cNvSpPr>
          <p:nvPr/>
        </p:nvSpPr>
        <p:spPr bwMode="auto">
          <a:xfrm>
            <a:off x="7370763" y="2728913"/>
            <a:ext cx="1130300" cy="342900"/>
          </a:xfrm>
          <a:prstGeom prst="rect">
            <a:avLst/>
          </a:prstGeom>
          <a:solidFill>
            <a:srgbClr val="666699"/>
          </a:solidFill>
          <a:ln w="6350">
            <a:solidFill>
              <a:schemeClr val="tx1"/>
            </a:solidFill>
            <a:miter lim="800000"/>
            <a:headEnd/>
            <a:tailEnd/>
          </a:ln>
          <a:effectLst>
            <a:outerShdw dist="53882" dir="2700000" algn="ctr" rotWithShape="0">
              <a:srgbClr val="B2B2B2"/>
            </a:outerShdw>
          </a:effectLst>
        </p:spPr>
        <p:txBody>
          <a:bodyPr anchor="ctr"/>
          <a:lstStyle/>
          <a:p>
            <a:pPr defTabSz="1752600">
              <a:lnSpc>
                <a:spcPct val="93000"/>
              </a:lnSpc>
              <a:defRPr/>
            </a:pPr>
            <a:r>
              <a:rPr lang="en-US" b="1" dirty="0">
                <a:solidFill>
                  <a:schemeClr val="tx1"/>
                </a:solidFill>
                <a:effectLst>
                  <a:outerShdw blurRad="38100" dist="38100" dir="2700000" algn="tl">
                    <a:srgbClr val="000000"/>
                  </a:outerShdw>
                </a:effectLst>
                <a:latin typeface="+mn-lt"/>
              </a:rPr>
              <a:t>Read</a:t>
            </a:r>
            <a:endParaRPr lang="en-US" sz="1800" b="1" dirty="0">
              <a:solidFill>
                <a:schemeClr val="tx1"/>
              </a:solidFill>
              <a:effectLst>
                <a:outerShdw blurRad="38100" dist="38100" dir="2700000" algn="tl">
                  <a:srgbClr val="000000"/>
                </a:outerShdw>
              </a:effectLst>
              <a:latin typeface="+mn-lt"/>
            </a:endParaRPr>
          </a:p>
        </p:txBody>
      </p:sp>
      <p:grpSp>
        <p:nvGrpSpPr>
          <p:cNvPr id="46101" name="Group 39"/>
          <p:cNvGrpSpPr>
            <a:grpSpLocks/>
          </p:cNvGrpSpPr>
          <p:nvPr/>
        </p:nvGrpSpPr>
        <p:grpSpPr bwMode="auto">
          <a:xfrm>
            <a:off x="2819400" y="2924175"/>
            <a:ext cx="381000" cy="1066800"/>
            <a:chOff x="2073" y="2933"/>
            <a:chExt cx="238" cy="611"/>
          </a:xfrm>
        </p:grpSpPr>
        <p:sp>
          <p:nvSpPr>
            <p:cNvPr id="2581544" name="Oval 40"/>
            <p:cNvSpPr>
              <a:spLocks noChangeArrowheads="1"/>
            </p:cNvSpPr>
            <p:nvPr/>
          </p:nvSpPr>
          <p:spPr bwMode="auto">
            <a:xfrm>
              <a:off x="2139" y="2933"/>
              <a:ext cx="95" cy="101"/>
            </a:xfrm>
            <a:prstGeom prst="ellipse">
              <a:avLst/>
            </a:prstGeom>
            <a:gradFill rotWithShape="0">
              <a:gsLst>
                <a:gs pos="0">
                  <a:srgbClr val="009999">
                    <a:gamma/>
                    <a:tint val="52549"/>
                    <a:invGamma/>
                  </a:srgbClr>
                </a:gs>
                <a:gs pos="100000">
                  <a:srgbClr val="009999"/>
                </a:gs>
              </a:gsLst>
              <a:path path="shape">
                <a:fillToRect l="50000" t="50000" r="50000" b="50000"/>
              </a:path>
            </a:gradFill>
            <a:ln w="12700">
              <a:noFill/>
              <a:round/>
              <a:headEnd/>
              <a:tailEnd/>
            </a:ln>
            <a:effectLst>
              <a:outerShdw dist="35921" dir="2700000" algn="ctr" rotWithShape="0">
                <a:schemeClr val="tx1"/>
              </a:outerShdw>
            </a:effectLst>
          </p:spPr>
          <p:txBody>
            <a:bodyPr wrap="none" anchor="ctr"/>
            <a:lstStyle/>
            <a:p>
              <a:pPr>
                <a:lnSpc>
                  <a:spcPct val="93000"/>
                </a:lnSpc>
                <a:defRPr/>
              </a:pPr>
              <a:endParaRPr lang="it-IT"/>
            </a:p>
          </p:txBody>
        </p:sp>
        <p:sp>
          <p:nvSpPr>
            <p:cNvPr id="2581545" name="Freeform 41"/>
            <p:cNvSpPr>
              <a:spLocks/>
            </p:cNvSpPr>
            <p:nvPr/>
          </p:nvSpPr>
          <p:spPr bwMode="auto">
            <a:xfrm>
              <a:off x="2073" y="3048"/>
              <a:ext cx="238" cy="496"/>
            </a:xfrm>
            <a:custGeom>
              <a:avLst/>
              <a:gdLst/>
              <a:ahLst/>
              <a:cxnLst>
                <a:cxn ang="0">
                  <a:pos x="186" y="0"/>
                </a:cxn>
                <a:cxn ang="0">
                  <a:pos x="195" y="3"/>
                </a:cxn>
                <a:cxn ang="0">
                  <a:pos x="204" y="4"/>
                </a:cxn>
                <a:cxn ang="0">
                  <a:pos x="212" y="9"/>
                </a:cxn>
                <a:cxn ang="0">
                  <a:pos x="224" y="13"/>
                </a:cxn>
                <a:cxn ang="0">
                  <a:pos x="230" y="24"/>
                </a:cxn>
                <a:cxn ang="0">
                  <a:pos x="237" y="34"/>
                </a:cxn>
                <a:cxn ang="0">
                  <a:pos x="237" y="226"/>
                </a:cxn>
                <a:cxn ang="0">
                  <a:pos x="234" y="232"/>
                </a:cxn>
                <a:cxn ang="0">
                  <a:pos x="230" y="239"/>
                </a:cxn>
                <a:cxn ang="0">
                  <a:pos x="221" y="242"/>
                </a:cxn>
                <a:cxn ang="0">
                  <a:pos x="212" y="244"/>
                </a:cxn>
                <a:cxn ang="0">
                  <a:pos x="204" y="242"/>
                </a:cxn>
                <a:cxn ang="0">
                  <a:pos x="200" y="235"/>
                </a:cxn>
                <a:cxn ang="0">
                  <a:pos x="195" y="230"/>
                </a:cxn>
                <a:cxn ang="0">
                  <a:pos x="195" y="84"/>
                </a:cxn>
                <a:cxn ang="0">
                  <a:pos x="182" y="471"/>
                </a:cxn>
                <a:cxn ang="0">
                  <a:pos x="177" y="483"/>
                </a:cxn>
                <a:cxn ang="0">
                  <a:pos x="170" y="491"/>
                </a:cxn>
                <a:cxn ang="0">
                  <a:pos x="161" y="495"/>
                </a:cxn>
                <a:cxn ang="0">
                  <a:pos x="152" y="495"/>
                </a:cxn>
                <a:cxn ang="0">
                  <a:pos x="140" y="492"/>
                </a:cxn>
                <a:cxn ang="0">
                  <a:pos x="132" y="486"/>
                </a:cxn>
                <a:cxn ang="0">
                  <a:pos x="128" y="479"/>
                </a:cxn>
                <a:cxn ang="0">
                  <a:pos x="126" y="470"/>
                </a:cxn>
                <a:cxn ang="0">
                  <a:pos x="111" y="470"/>
                </a:cxn>
                <a:cxn ang="0">
                  <a:pos x="107" y="479"/>
                </a:cxn>
                <a:cxn ang="0">
                  <a:pos x="101" y="491"/>
                </a:cxn>
                <a:cxn ang="0">
                  <a:pos x="89" y="495"/>
                </a:cxn>
                <a:cxn ang="0">
                  <a:pos x="77" y="495"/>
                </a:cxn>
                <a:cxn ang="0">
                  <a:pos x="69" y="491"/>
                </a:cxn>
                <a:cxn ang="0">
                  <a:pos x="60" y="486"/>
                </a:cxn>
                <a:cxn ang="0">
                  <a:pos x="56" y="477"/>
                </a:cxn>
                <a:cxn ang="0">
                  <a:pos x="56" y="84"/>
                </a:cxn>
                <a:cxn ang="0">
                  <a:pos x="42" y="227"/>
                </a:cxn>
                <a:cxn ang="0">
                  <a:pos x="38" y="235"/>
                </a:cxn>
                <a:cxn ang="0">
                  <a:pos x="33" y="239"/>
                </a:cxn>
                <a:cxn ang="0">
                  <a:pos x="26" y="244"/>
                </a:cxn>
                <a:cxn ang="0">
                  <a:pos x="17" y="244"/>
                </a:cxn>
                <a:cxn ang="0">
                  <a:pos x="9" y="239"/>
                </a:cxn>
                <a:cxn ang="0">
                  <a:pos x="5" y="238"/>
                </a:cxn>
                <a:cxn ang="0">
                  <a:pos x="0" y="230"/>
                </a:cxn>
                <a:cxn ang="0">
                  <a:pos x="0" y="39"/>
                </a:cxn>
                <a:cxn ang="0">
                  <a:pos x="5" y="25"/>
                </a:cxn>
                <a:cxn ang="0">
                  <a:pos x="14" y="13"/>
                </a:cxn>
                <a:cxn ang="0">
                  <a:pos x="30" y="7"/>
                </a:cxn>
                <a:cxn ang="0">
                  <a:pos x="44" y="3"/>
                </a:cxn>
              </a:cxnLst>
              <a:rect l="0" t="0" r="r" b="b"/>
              <a:pathLst>
                <a:path w="238" h="496">
                  <a:moveTo>
                    <a:pt x="56" y="0"/>
                  </a:moveTo>
                  <a:lnTo>
                    <a:pt x="182" y="0"/>
                  </a:lnTo>
                  <a:lnTo>
                    <a:pt x="186" y="0"/>
                  </a:lnTo>
                  <a:lnTo>
                    <a:pt x="188" y="0"/>
                  </a:lnTo>
                  <a:lnTo>
                    <a:pt x="191" y="0"/>
                  </a:lnTo>
                  <a:lnTo>
                    <a:pt x="195" y="3"/>
                  </a:lnTo>
                  <a:lnTo>
                    <a:pt x="198" y="3"/>
                  </a:lnTo>
                  <a:lnTo>
                    <a:pt x="200" y="3"/>
                  </a:lnTo>
                  <a:lnTo>
                    <a:pt x="204" y="4"/>
                  </a:lnTo>
                  <a:lnTo>
                    <a:pt x="207" y="4"/>
                  </a:lnTo>
                  <a:lnTo>
                    <a:pt x="209" y="7"/>
                  </a:lnTo>
                  <a:lnTo>
                    <a:pt x="212" y="9"/>
                  </a:lnTo>
                  <a:lnTo>
                    <a:pt x="216" y="9"/>
                  </a:lnTo>
                  <a:lnTo>
                    <a:pt x="219" y="12"/>
                  </a:lnTo>
                  <a:lnTo>
                    <a:pt x="224" y="13"/>
                  </a:lnTo>
                  <a:lnTo>
                    <a:pt x="225" y="18"/>
                  </a:lnTo>
                  <a:lnTo>
                    <a:pt x="228" y="21"/>
                  </a:lnTo>
                  <a:lnTo>
                    <a:pt x="230" y="24"/>
                  </a:lnTo>
                  <a:lnTo>
                    <a:pt x="234" y="28"/>
                  </a:lnTo>
                  <a:lnTo>
                    <a:pt x="234" y="30"/>
                  </a:lnTo>
                  <a:lnTo>
                    <a:pt x="237" y="34"/>
                  </a:lnTo>
                  <a:lnTo>
                    <a:pt x="237" y="39"/>
                  </a:lnTo>
                  <a:lnTo>
                    <a:pt x="237" y="42"/>
                  </a:lnTo>
                  <a:lnTo>
                    <a:pt x="237" y="226"/>
                  </a:lnTo>
                  <a:lnTo>
                    <a:pt x="237" y="227"/>
                  </a:lnTo>
                  <a:lnTo>
                    <a:pt x="234" y="230"/>
                  </a:lnTo>
                  <a:lnTo>
                    <a:pt x="234" y="232"/>
                  </a:lnTo>
                  <a:lnTo>
                    <a:pt x="234" y="235"/>
                  </a:lnTo>
                  <a:lnTo>
                    <a:pt x="233" y="238"/>
                  </a:lnTo>
                  <a:lnTo>
                    <a:pt x="230" y="239"/>
                  </a:lnTo>
                  <a:lnTo>
                    <a:pt x="228" y="239"/>
                  </a:lnTo>
                  <a:lnTo>
                    <a:pt x="224" y="242"/>
                  </a:lnTo>
                  <a:lnTo>
                    <a:pt x="221" y="242"/>
                  </a:lnTo>
                  <a:lnTo>
                    <a:pt x="219" y="244"/>
                  </a:lnTo>
                  <a:lnTo>
                    <a:pt x="216" y="244"/>
                  </a:lnTo>
                  <a:lnTo>
                    <a:pt x="212" y="244"/>
                  </a:lnTo>
                  <a:lnTo>
                    <a:pt x="209" y="242"/>
                  </a:lnTo>
                  <a:lnTo>
                    <a:pt x="207" y="242"/>
                  </a:lnTo>
                  <a:lnTo>
                    <a:pt x="204" y="242"/>
                  </a:lnTo>
                  <a:lnTo>
                    <a:pt x="203" y="239"/>
                  </a:lnTo>
                  <a:lnTo>
                    <a:pt x="200" y="238"/>
                  </a:lnTo>
                  <a:lnTo>
                    <a:pt x="200" y="235"/>
                  </a:lnTo>
                  <a:lnTo>
                    <a:pt x="198" y="235"/>
                  </a:lnTo>
                  <a:lnTo>
                    <a:pt x="195" y="232"/>
                  </a:lnTo>
                  <a:lnTo>
                    <a:pt x="195" y="230"/>
                  </a:lnTo>
                  <a:lnTo>
                    <a:pt x="195" y="227"/>
                  </a:lnTo>
                  <a:lnTo>
                    <a:pt x="195" y="226"/>
                  </a:lnTo>
                  <a:lnTo>
                    <a:pt x="195" y="84"/>
                  </a:lnTo>
                  <a:lnTo>
                    <a:pt x="182" y="84"/>
                  </a:lnTo>
                  <a:lnTo>
                    <a:pt x="182" y="467"/>
                  </a:lnTo>
                  <a:lnTo>
                    <a:pt x="182" y="471"/>
                  </a:lnTo>
                  <a:lnTo>
                    <a:pt x="182" y="474"/>
                  </a:lnTo>
                  <a:lnTo>
                    <a:pt x="179" y="479"/>
                  </a:lnTo>
                  <a:lnTo>
                    <a:pt x="177" y="483"/>
                  </a:lnTo>
                  <a:lnTo>
                    <a:pt x="174" y="486"/>
                  </a:lnTo>
                  <a:lnTo>
                    <a:pt x="173" y="488"/>
                  </a:lnTo>
                  <a:lnTo>
                    <a:pt x="170" y="491"/>
                  </a:lnTo>
                  <a:lnTo>
                    <a:pt x="165" y="492"/>
                  </a:lnTo>
                  <a:lnTo>
                    <a:pt x="162" y="492"/>
                  </a:lnTo>
                  <a:lnTo>
                    <a:pt x="161" y="495"/>
                  </a:lnTo>
                  <a:lnTo>
                    <a:pt x="156" y="495"/>
                  </a:lnTo>
                  <a:lnTo>
                    <a:pt x="153" y="495"/>
                  </a:lnTo>
                  <a:lnTo>
                    <a:pt x="152" y="495"/>
                  </a:lnTo>
                  <a:lnTo>
                    <a:pt x="147" y="495"/>
                  </a:lnTo>
                  <a:lnTo>
                    <a:pt x="144" y="492"/>
                  </a:lnTo>
                  <a:lnTo>
                    <a:pt x="140" y="492"/>
                  </a:lnTo>
                  <a:lnTo>
                    <a:pt x="137" y="491"/>
                  </a:lnTo>
                  <a:lnTo>
                    <a:pt x="135" y="488"/>
                  </a:lnTo>
                  <a:lnTo>
                    <a:pt x="132" y="486"/>
                  </a:lnTo>
                  <a:lnTo>
                    <a:pt x="131" y="483"/>
                  </a:lnTo>
                  <a:lnTo>
                    <a:pt x="128" y="482"/>
                  </a:lnTo>
                  <a:lnTo>
                    <a:pt x="128" y="479"/>
                  </a:lnTo>
                  <a:lnTo>
                    <a:pt x="126" y="477"/>
                  </a:lnTo>
                  <a:lnTo>
                    <a:pt x="126" y="474"/>
                  </a:lnTo>
                  <a:lnTo>
                    <a:pt x="126" y="470"/>
                  </a:lnTo>
                  <a:lnTo>
                    <a:pt x="126" y="238"/>
                  </a:lnTo>
                  <a:lnTo>
                    <a:pt x="111" y="238"/>
                  </a:lnTo>
                  <a:lnTo>
                    <a:pt x="111" y="470"/>
                  </a:lnTo>
                  <a:lnTo>
                    <a:pt x="111" y="471"/>
                  </a:lnTo>
                  <a:lnTo>
                    <a:pt x="110" y="477"/>
                  </a:lnTo>
                  <a:lnTo>
                    <a:pt x="107" y="479"/>
                  </a:lnTo>
                  <a:lnTo>
                    <a:pt x="107" y="483"/>
                  </a:lnTo>
                  <a:lnTo>
                    <a:pt x="105" y="486"/>
                  </a:lnTo>
                  <a:lnTo>
                    <a:pt x="101" y="491"/>
                  </a:lnTo>
                  <a:lnTo>
                    <a:pt x="98" y="491"/>
                  </a:lnTo>
                  <a:lnTo>
                    <a:pt x="93" y="492"/>
                  </a:lnTo>
                  <a:lnTo>
                    <a:pt x="89" y="495"/>
                  </a:lnTo>
                  <a:lnTo>
                    <a:pt x="86" y="495"/>
                  </a:lnTo>
                  <a:lnTo>
                    <a:pt x="81" y="495"/>
                  </a:lnTo>
                  <a:lnTo>
                    <a:pt x="77" y="495"/>
                  </a:lnTo>
                  <a:lnTo>
                    <a:pt x="75" y="495"/>
                  </a:lnTo>
                  <a:lnTo>
                    <a:pt x="72" y="492"/>
                  </a:lnTo>
                  <a:lnTo>
                    <a:pt x="69" y="491"/>
                  </a:lnTo>
                  <a:lnTo>
                    <a:pt x="65" y="491"/>
                  </a:lnTo>
                  <a:lnTo>
                    <a:pt x="63" y="486"/>
                  </a:lnTo>
                  <a:lnTo>
                    <a:pt x="60" y="486"/>
                  </a:lnTo>
                  <a:lnTo>
                    <a:pt x="59" y="482"/>
                  </a:lnTo>
                  <a:lnTo>
                    <a:pt x="59" y="479"/>
                  </a:lnTo>
                  <a:lnTo>
                    <a:pt x="56" y="477"/>
                  </a:lnTo>
                  <a:lnTo>
                    <a:pt x="56" y="474"/>
                  </a:lnTo>
                  <a:lnTo>
                    <a:pt x="56" y="470"/>
                  </a:lnTo>
                  <a:lnTo>
                    <a:pt x="56" y="84"/>
                  </a:lnTo>
                  <a:lnTo>
                    <a:pt x="42" y="84"/>
                  </a:lnTo>
                  <a:lnTo>
                    <a:pt x="42" y="226"/>
                  </a:lnTo>
                  <a:lnTo>
                    <a:pt x="42" y="227"/>
                  </a:lnTo>
                  <a:lnTo>
                    <a:pt x="39" y="230"/>
                  </a:lnTo>
                  <a:lnTo>
                    <a:pt x="39" y="232"/>
                  </a:lnTo>
                  <a:lnTo>
                    <a:pt x="38" y="235"/>
                  </a:lnTo>
                  <a:lnTo>
                    <a:pt x="35" y="238"/>
                  </a:lnTo>
                  <a:lnTo>
                    <a:pt x="35" y="239"/>
                  </a:lnTo>
                  <a:lnTo>
                    <a:pt x="33" y="239"/>
                  </a:lnTo>
                  <a:lnTo>
                    <a:pt x="30" y="242"/>
                  </a:lnTo>
                  <a:lnTo>
                    <a:pt x="29" y="242"/>
                  </a:lnTo>
                  <a:lnTo>
                    <a:pt x="26" y="244"/>
                  </a:lnTo>
                  <a:lnTo>
                    <a:pt x="23" y="244"/>
                  </a:lnTo>
                  <a:lnTo>
                    <a:pt x="18" y="244"/>
                  </a:lnTo>
                  <a:lnTo>
                    <a:pt x="17" y="244"/>
                  </a:lnTo>
                  <a:lnTo>
                    <a:pt x="14" y="242"/>
                  </a:lnTo>
                  <a:lnTo>
                    <a:pt x="12" y="242"/>
                  </a:lnTo>
                  <a:lnTo>
                    <a:pt x="9" y="239"/>
                  </a:lnTo>
                  <a:lnTo>
                    <a:pt x="8" y="239"/>
                  </a:lnTo>
                  <a:lnTo>
                    <a:pt x="8" y="238"/>
                  </a:lnTo>
                  <a:lnTo>
                    <a:pt x="5" y="238"/>
                  </a:lnTo>
                  <a:lnTo>
                    <a:pt x="3" y="235"/>
                  </a:lnTo>
                  <a:lnTo>
                    <a:pt x="3" y="232"/>
                  </a:lnTo>
                  <a:lnTo>
                    <a:pt x="0" y="230"/>
                  </a:lnTo>
                  <a:lnTo>
                    <a:pt x="0" y="227"/>
                  </a:lnTo>
                  <a:lnTo>
                    <a:pt x="0" y="226"/>
                  </a:lnTo>
                  <a:lnTo>
                    <a:pt x="0" y="39"/>
                  </a:lnTo>
                  <a:lnTo>
                    <a:pt x="0" y="34"/>
                  </a:lnTo>
                  <a:lnTo>
                    <a:pt x="3" y="30"/>
                  </a:lnTo>
                  <a:lnTo>
                    <a:pt x="5" y="25"/>
                  </a:lnTo>
                  <a:lnTo>
                    <a:pt x="8" y="21"/>
                  </a:lnTo>
                  <a:lnTo>
                    <a:pt x="12" y="18"/>
                  </a:lnTo>
                  <a:lnTo>
                    <a:pt x="14" y="13"/>
                  </a:lnTo>
                  <a:lnTo>
                    <a:pt x="18" y="12"/>
                  </a:lnTo>
                  <a:lnTo>
                    <a:pt x="26" y="9"/>
                  </a:lnTo>
                  <a:lnTo>
                    <a:pt x="30" y="7"/>
                  </a:lnTo>
                  <a:lnTo>
                    <a:pt x="33" y="4"/>
                  </a:lnTo>
                  <a:lnTo>
                    <a:pt x="39" y="3"/>
                  </a:lnTo>
                  <a:lnTo>
                    <a:pt x="44" y="3"/>
                  </a:lnTo>
                  <a:lnTo>
                    <a:pt x="51" y="0"/>
                  </a:lnTo>
                  <a:lnTo>
                    <a:pt x="56" y="0"/>
                  </a:lnTo>
                </a:path>
              </a:pathLst>
            </a:custGeom>
            <a:gradFill rotWithShape="0">
              <a:gsLst>
                <a:gs pos="0">
                  <a:srgbClr val="009999">
                    <a:gamma/>
                    <a:tint val="52549"/>
                    <a:invGamma/>
                  </a:srgbClr>
                </a:gs>
                <a:gs pos="100000">
                  <a:srgbClr val="009999"/>
                </a:gs>
              </a:gsLst>
              <a:path path="rect">
                <a:fillToRect l="50000" t="50000" r="50000" b="50000"/>
              </a:path>
            </a:gradFill>
            <a:ln w="12700" cap="rnd" cmpd="sng">
              <a:noFill/>
              <a:prstDash val="solid"/>
              <a:round/>
              <a:headEnd type="none" w="med" len="med"/>
              <a:tailEnd type="none" w="med" len="med"/>
            </a:ln>
            <a:effectLst>
              <a:outerShdw dist="35921" dir="2700000" algn="ctr" rotWithShape="0">
                <a:schemeClr val="tx1"/>
              </a:outerShdw>
            </a:effectLst>
          </p:spPr>
          <p:txBody>
            <a:bodyPr/>
            <a:lstStyle/>
            <a:p>
              <a:pPr>
                <a:lnSpc>
                  <a:spcPct val="93000"/>
                </a:lnSpc>
                <a:defRPr/>
              </a:pPr>
              <a:endParaRPr lang="it-IT"/>
            </a:p>
          </p:txBody>
        </p:sp>
      </p:grpSp>
      <p:sp>
        <p:nvSpPr>
          <p:cNvPr id="2581546" name="AutoShape 42"/>
          <p:cNvSpPr>
            <a:spLocks noChangeArrowheads="1"/>
          </p:cNvSpPr>
          <p:nvPr/>
        </p:nvSpPr>
        <p:spPr bwMode="auto">
          <a:xfrm>
            <a:off x="3276600" y="3136900"/>
            <a:ext cx="2895600" cy="622300"/>
          </a:xfrm>
          <a:prstGeom prst="rightArrow">
            <a:avLst>
              <a:gd name="adj1" fmla="val 50000"/>
              <a:gd name="adj2" fmla="val 118441"/>
            </a:avLst>
          </a:prstGeom>
          <a:gradFill rotWithShape="0">
            <a:gsLst>
              <a:gs pos="0">
                <a:schemeClr val="accent2">
                  <a:gamma/>
                  <a:tint val="47451"/>
                  <a:invGamma/>
                </a:schemeClr>
              </a:gs>
              <a:gs pos="100000">
                <a:schemeClr val="accent2"/>
              </a:gs>
            </a:gsLst>
            <a:lin ang="0" scaled="1"/>
          </a:gradFill>
          <a:ln w="6350">
            <a:solidFill>
              <a:srgbClr val="800080"/>
            </a:solidFill>
            <a:miter lim="800000"/>
            <a:headEnd/>
            <a:tailEnd/>
          </a:ln>
          <a:effectLst>
            <a:outerShdw dist="63500" dir="5400000" algn="ctr" rotWithShape="0">
              <a:srgbClr val="C0C0C0"/>
            </a:outerShdw>
          </a:effectLst>
        </p:spPr>
        <p:txBody>
          <a:bodyPr tIns="27432" bIns="27432" anchor="ctr">
            <a:spAutoFit/>
          </a:bodyPr>
          <a:lstStyle/>
          <a:p>
            <a:pPr algn="r">
              <a:lnSpc>
                <a:spcPct val="93000"/>
              </a:lnSpc>
              <a:defRPr/>
            </a:pPr>
            <a:r>
              <a:rPr lang="en-US" sz="1800" b="1" dirty="0">
                <a:solidFill>
                  <a:schemeClr val="tx1"/>
                </a:solidFill>
                <a:latin typeface="Arial Narrow" pitchFamily="34" charset="0"/>
              </a:rPr>
              <a:t>Read/Write</a:t>
            </a:r>
          </a:p>
        </p:txBody>
      </p:sp>
      <p:sp>
        <p:nvSpPr>
          <p:cNvPr id="2581547" name="AutoShape 43"/>
          <p:cNvSpPr>
            <a:spLocks noChangeArrowheads="1"/>
          </p:cNvSpPr>
          <p:nvPr/>
        </p:nvSpPr>
        <p:spPr bwMode="auto">
          <a:xfrm>
            <a:off x="6629400" y="5022850"/>
            <a:ext cx="736600" cy="693738"/>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a:outerShdw dist="53882" dir="2700000" algn="ctr" rotWithShape="0">
              <a:srgbClr val="000000"/>
            </a:outerShdw>
          </a:effectLst>
        </p:spPr>
        <p:txBody>
          <a:bodyPr wrap="none" anchor="ctr"/>
          <a:lstStyle/>
          <a:p>
            <a:pPr>
              <a:lnSpc>
                <a:spcPct val="93000"/>
              </a:lnSpc>
              <a:defRPr/>
            </a:pPr>
            <a:endParaRPr lang="it-IT"/>
          </a:p>
        </p:txBody>
      </p:sp>
      <p:grpSp>
        <p:nvGrpSpPr>
          <p:cNvPr id="46104" name="Group 44"/>
          <p:cNvGrpSpPr>
            <a:grpSpLocks/>
          </p:cNvGrpSpPr>
          <p:nvPr/>
        </p:nvGrpSpPr>
        <p:grpSpPr bwMode="auto">
          <a:xfrm>
            <a:off x="3276600" y="3422650"/>
            <a:ext cx="928688" cy="376238"/>
            <a:chOff x="4491" y="808"/>
            <a:chExt cx="664" cy="300"/>
          </a:xfrm>
        </p:grpSpPr>
        <p:sp>
          <p:nvSpPr>
            <p:cNvPr id="2581549" name="Freeform 45"/>
            <p:cNvSpPr>
              <a:spLocks/>
            </p:cNvSpPr>
            <p:nvPr/>
          </p:nvSpPr>
          <p:spPr bwMode="auto">
            <a:xfrm>
              <a:off x="4491" y="808"/>
              <a:ext cx="664" cy="300"/>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a:lnSpc>
                  <a:spcPct val="93000"/>
                </a:lnSpc>
                <a:defRPr/>
              </a:pPr>
              <a:endParaRPr lang="it-IT"/>
            </a:p>
          </p:txBody>
        </p:sp>
        <p:sp>
          <p:nvSpPr>
            <p:cNvPr id="46117" name="Oval 46"/>
            <p:cNvSpPr>
              <a:spLocks noChangeArrowheads="1"/>
            </p:cNvSpPr>
            <p:nvPr/>
          </p:nvSpPr>
          <p:spPr bwMode="auto">
            <a:xfrm>
              <a:off x="4534" y="933"/>
              <a:ext cx="51" cy="50"/>
            </a:xfrm>
            <a:prstGeom prst="ellipse">
              <a:avLst/>
            </a:prstGeom>
            <a:solidFill>
              <a:schemeClr val="tx1"/>
            </a:solidFill>
            <a:ln w="19050">
              <a:noFill/>
              <a:round/>
              <a:headEnd/>
              <a:tailEnd/>
            </a:ln>
          </p:spPr>
          <p:txBody>
            <a:bodyPr wrap="none" tIns="27432" bIns="27432" anchor="ctr">
              <a:spAutoFit/>
            </a:bodyPr>
            <a:lstStyle/>
            <a:p>
              <a:pPr>
                <a:lnSpc>
                  <a:spcPct val="93000"/>
                </a:lnSpc>
              </a:pPr>
              <a:endParaRPr lang="it-IT"/>
            </a:p>
          </p:txBody>
        </p:sp>
      </p:grpSp>
      <p:grpSp>
        <p:nvGrpSpPr>
          <p:cNvPr id="46105" name="Group 47"/>
          <p:cNvGrpSpPr>
            <a:grpSpLocks/>
          </p:cNvGrpSpPr>
          <p:nvPr/>
        </p:nvGrpSpPr>
        <p:grpSpPr bwMode="auto">
          <a:xfrm>
            <a:off x="6629400" y="3727450"/>
            <a:ext cx="750888" cy="685800"/>
            <a:chOff x="4176" y="2448"/>
            <a:chExt cx="473" cy="432"/>
          </a:xfrm>
        </p:grpSpPr>
        <p:sp>
          <p:nvSpPr>
            <p:cNvPr id="2581552" name="Rectangle 48"/>
            <p:cNvSpPr>
              <a:spLocks noChangeArrowheads="1"/>
            </p:cNvSpPr>
            <p:nvPr/>
          </p:nvSpPr>
          <p:spPr bwMode="auto">
            <a:xfrm>
              <a:off x="4176" y="2448"/>
              <a:ext cx="48" cy="384"/>
            </a:xfrm>
            <a:prstGeom prst="rect">
              <a:avLst/>
            </a:prstGeom>
            <a:gradFill rotWithShape="0">
              <a:gsLst>
                <a:gs pos="0">
                  <a:srgbClr val="993366"/>
                </a:gs>
                <a:gs pos="50000">
                  <a:srgbClr val="FFCCFF"/>
                </a:gs>
                <a:gs pos="100000">
                  <a:srgbClr val="993366"/>
                </a:gs>
              </a:gsLst>
              <a:lin ang="0" scaled="1"/>
            </a:gradFill>
            <a:ln w="9525">
              <a:noFill/>
              <a:miter lim="800000"/>
              <a:headEnd/>
              <a:tailEnd/>
            </a:ln>
            <a:effectLst>
              <a:outerShdw dist="17961" dir="2700000" algn="ctr" rotWithShape="0">
                <a:srgbClr val="777777"/>
              </a:outerShdw>
            </a:effectLst>
          </p:spPr>
          <p:txBody>
            <a:bodyPr wrap="none" anchor="ctr"/>
            <a:lstStyle/>
            <a:p>
              <a:pPr>
                <a:lnSpc>
                  <a:spcPct val="93000"/>
                </a:lnSpc>
                <a:defRPr/>
              </a:pPr>
              <a:endParaRPr lang="it-IT"/>
            </a:p>
          </p:txBody>
        </p:sp>
        <p:sp>
          <p:nvSpPr>
            <p:cNvPr id="2581553" name="Freeform 49"/>
            <p:cNvSpPr>
              <a:spLocks/>
            </p:cNvSpPr>
            <p:nvPr/>
          </p:nvSpPr>
          <p:spPr bwMode="auto">
            <a:xfrm>
              <a:off x="4176" y="2784"/>
              <a:ext cx="336" cy="48"/>
            </a:xfrm>
            <a:custGeom>
              <a:avLst/>
              <a:gdLst/>
              <a:ahLst/>
              <a:cxnLst>
                <a:cxn ang="0">
                  <a:pos x="0" y="48"/>
                </a:cxn>
                <a:cxn ang="0">
                  <a:pos x="336" y="48"/>
                </a:cxn>
                <a:cxn ang="0">
                  <a:pos x="336" y="0"/>
                </a:cxn>
                <a:cxn ang="0">
                  <a:pos x="48" y="0"/>
                </a:cxn>
                <a:cxn ang="0">
                  <a:pos x="0" y="48"/>
                </a:cxn>
              </a:cxnLst>
              <a:rect l="0" t="0" r="r" b="b"/>
              <a:pathLst>
                <a:path w="336" h="48">
                  <a:moveTo>
                    <a:pt x="0" y="48"/>
                  </a:moveTo>
                  <a:lnTo>
                    <a:pt x="336" y="48"/>
                  </a:lnTo>
                  <a:lnTo>
                    <a:pt x="336" y="0"/>
                  </a:lnTo>
                  <a:lnTo>
                    <a:pt x="48" y="0"/>
                  </a:lnTo>
                  <a:lnTo>
                    <a:pt x="0" y="48"/>
                  </a:lnTo>
                  <a:close/>
                </a:path>
              </a:pathLst>
            </a:custGeom>
            <a:gradFill rotWithShape="0">
              <a:gsLst>
                <a:gs pos="0">
                  <a:srgbClr val="993366"/>
                </a:gs>
                <a:gs pos="50000">
                  <a:srgbClr val="FFCCFF"/>
                </a:gs>
                <a:gs pos="100000">
                  <a:srgbClr val="993366"/>
                </a:gs>
              </a:gsLst>
              <a:lin ang="5400000" scaled="1"/>
            </a:gradFill>
            <a:ln w="9525" cap="flat" cmpd="sng">
              <a:noFill/>
              <a:prstDash val="solid"/>
              <a:round/>
              <a:headEnd/>
              <a:tailEnd/>
            </a:ln>
            <a:effectLst>
              <a:outerShdw dist="17961" dir="2700000" algn="ctr" rotWithShape="0">
                <a:srgbClr val="777777"/>
              </a:outerShdw>
            </a:effectLst>
          </p:spPr>
          <p:txBody>
            <a:bodyPr wrap="none" anchor="ctr"/>
            <a:lstStyle/>
            <a:p>
              <a:pPr>
                <a:lnSpc>
                  <a:spcPct val="93000"/>
                </a:lnSpc>
                <a:defRPr/>
              </a:pPr>
              <a:endParaRPr lang="it-IT"/>
            </a:p>
          </p:txBody>
        </p:sp>
        <p:sp>
          <p:nvSpPr>
            <p:cNvPr id="2581554" name="Freeform 50"/>
            <p:cNvSpPr>
              <a:spLocks/>
            </p:cNvSpPr>
            <p:nvPr/>
          </p:nvSpPr>
          <p:spPr bwMode="auto">
            <a:xfrm>
              <a:off x="4512" y="2736"/>
              <a:ext cx="137" cy="144"/>
            </a:xfrm>
            <a:custGeom>
              <a:avLst/>
              <a:gdLst/>
              <a:ahLst/>
              <a:cxnLst>
                <a:cxn ang="0">
                  <a:pos x="0" y="0"/>
                </a:cxn>
                <a:cxn ang="0">
                  <a:pos x="0" y="144"/>
                </a:cxn>
                <a:cxn ang="0">
                  <a:pos x="137" y="62"/>
                </a:cxn>
                <a:cxn ang="0">
                  <a:pos x="0" y="0"/>
                </a:cxn>
              </a:cxnLst>
              <a:rect l="0" t="0" r="r" b="b"/>
              <a:pathLst>
                <a:path w="137" h="144">
                  <a:moveTo>
                    <a:pt x="0" y="0"/>
                  </a:moveTo>
                  <a:lnTo>
                    <a:pt x="0" y="144"/>
                  </a:lnTo>
                  <a:lnTo>
                    <a:pt x="137" y="62"/>
                  </a:lnTo>
                  <a:lnTo>
                    <a:pt x="0" y="0"/>
                  </a:lnTo>
                  <a:close/>
                </a:path>
              </a:pathLst>
            </a:custGeom>
            <a:gradFill rotWithShape="0">
              <a:gsLst>
                <a:gs pos="0">
                  <a:srgbClr val="993366"/>
                </a:gs>
                <a:gs pos="50000">
                  <a:srgbClr val="FFCCFF"/>
                </a:gs>
                <a:gs pos="100000">
                  <a:srgbClr val="993366"/>
                </a:gs>
              </a:gsLst>
              <a:lin ang="5400000" scaled="1"/>
            </a:gradFill>
            <a:ln w="9525" cap="flat" cmpd="sng">
              <a:noFill/>
              <a:prstDash val="solid"/>
              <a:round/>
              <a:headEnd/>
              <a:tailEnd/>
            </a:ln>
            <a:effectLst>
              <a:outerShdw dist="17961" dir="2700000" algn="ctr" rotWithShape="0">
                <a:srgbClr val="777777"/>
              </a:outerShdw>
            </a:effectLst>
          </p:spPr>
          <p:txBody>
            <a:bodyPr wrap="none" anchor="ctr"/>
            <a:lstStyle/>
            <a:p>
              <a:pPr>
                <a:lnSpc>
                  <a:spcPct val="93000"/>
                </a:lnSpc>
                <a:defRPr/>
              </a:pPr>
              <a:endParaRPr lang="it-IT"/>
            </a:p>
          </p:txBody>
        </p:sp>
      </p:grpSp>
      <p:grpSp>
        <p:nvGrpSpPr>
          <p:cNvPr id="46106" name="Group 51"/>
          <p:cNvGrpSpPr>
            <a:grpSpLocks/>
          </p:cNvGrpSpPr>
          <p:nvPr/>
        </p:nvGrpSpPr>
        <p:grpSpPr bwMode="auto">
          <a:xfrm>
            <a:off x="6151563" y="2911475"/>
            <a:ext cx="1076325" cy="839788"/>
            <a:chOff x="3875" y="1934"/>
            <a:chExt cx="678" cy="529"/>
          </a:xfrm>
        </p:grpSpPr>
        <p:sp>
          <p:nvSpPr>
            <p:cNvPr id="2581556" name="Freeform 52"/>
            <p:cNvSpPr>
              <a:spLocks/>
            </p:cNvSpPr>
            <p:nvPr/>
          </p:nvSpPr>
          <p:spPr bwMode="auto">
            <a:xfrm>
              <a:off x="3954" y="1934"/>
              <a:ext cx="599" cy="529"/>
            </a:xfrm>
            <a:custGeom>
              <a:avLst/>
              <a:gdLst/>
              <a:ahLst/>
              <a:cxnLst>
                <a:cxn ang="0">
                  <a:pos x="0" y="720"/>
                </a:cxn>
                <a:cxn ang="0">
                  <a:pos x="816" y="720"/>
                </a:cxn>
                <a:cxn ang="0">
                  <a:pos x="816" y="144"/>
                </a:cxn>
                <a:cxn ang="0">
                  <a:pos x="480" y="144"/>
                </a:cxn>
                <a:cxn ang="0">
                  <a:pos x="384" y="0"/>
                </a:cxn>
                <a:cxn ang="0">
                  <a:pos x="96" y="0"/>
                </a:cxn>
                <a:cxn ang="0">
                  <a:pos x="0" y="144"/>
                </a:cxn>
                <a:cxn ang="0">
                  <a:pos x="0" y="720"/>
                </a:cxn>
              </a:cxnLst>
              <a:rect l="0" t="0" r="r" b="b"/>
              <a:pathLst>
                <a:path w="816" h="720">
                  <a:moveTo>
                    <a:pt x="0" y="720"/>
                  </a:moveTo>
                  <a:lnTo>
                    <a:pt x="816" y="720"/>
                  </a:lnTo>
                  <a:lnTo>
                    <a:pt x="816" y="144"/>
                  </a:lnTo>
                  <a:lnTo>
                    <a:pt x="480" y="144"/>
                  </a:lnTo>
                  <a:lnTo>
                    <a:pt x="384" y="0"/>
                  </a:lnTo>
                  <a:lnTo>
                    <a:pt x="96" y="0"/>
                  </a:lnTo>
                  <a:lnTo>
                    <a:pt x="0" y="144"/>
                  </a:lnTo>
                  <a:lnTo>
                    <a:pt x="0" y="720"/>
                  </a:lnTo>
                  <a:close/>
                </a:path>
              </a:pathLst>
            </a:custGeom>
            <a:gradFill rotWithShape="0">
              <a:gsLst>
                <a:gs pos="0">
                  <a:srgbClr val="FFFF99"/>
                </a:gs>
                <a:gs pos="100000">
                  <a:srgbClr val="FFCC00"/>
                </a:gs>
              </a:gsLst>
              <a:lin ang="2700000" scaled="1"/>
            </a:gradFill>
            <a:ln w="9525" cap="flat" cmpd="sng">
              <a:solidFill>
                <a:schemeClr val="tx1"/>
              </a:solidFill>
              <a:prstDash val="solid"/>
              <a:round/>
              <a:headEnd type="none" w="med" len="med"/>
              <a:tailEnd type="none" w="med" len="med"/>
            </a:ln>
            <a:effectLst>
              <a:outerShdw dist="45791" dir="2021404" algn="ctr" rotWithShape="0">
                <a:srgbClr val="969696"/>
              </a:outerShdw>
            </a:effectLst>
          </p:spPr>
          <p:txBody>
            <a:bodyPr wrap="none" tIns="27432" bIns="27432" anchor="ctr"/>
            <a:lstStyle/>
            <a:p>
              <a:pPr>
                <a:lnSpc>
                  <a:spcPct val="93000"/>
                </a:lnSpc>
                <a:defRPr/>
              </a:pPr>
              <a:endParaRPr lang="it-IT"/>
            </a:p>
          </p:txBody>
        </p:sp>
        <p:sp>
          <p:nvSpPr>
            <p:cNvPr id="2581557" name="AutoShape 53"/>
            <p:cNvSpPr>
              <a:spLocks noChangeArrowheads="1"/>
            </p:cNvSpPr>
            <p:nvPr/>
          </p:nvSpPr>
          <p:spPr bwMode="auto">
            <a:xfrm flipH="1">
              <a:off x="3875" y="2106"/>
              <a:ext cx="669" cy="352"/>
            </a:xfrm>
            <a:prstGeom prst="parallelogram">
              <a:avLst>
                <a:gd name="adj" fmla="val 21117"/>
              </a:avLst>
            </a:prstGeom>
            <a:gradFill rotWithShape="0">
              <a:gsLst>
                <a:gs pos="0">
                  <a:srgbClr val="FFFF99"/>
                </a:gs>
                <a:gs pos="100000">
                  <a:srgbClr val="FFCC00"/>
                </a:gs>
              </a:gsLst>
              <a:lin ang="2700000" scaled="1"/>
            </a:gradFill>
            <a:ln w="9525">
              <a:solidFill>
                <a:schemeClr val="tx1"/>
              </a:solidFill>
              <a:miter lim="800000"/>
              <a:headEnd/>
              <a:tailEnd/>
            </a:ln>
            <a:effectLst>
              <a:outerShdw dist="45791" dir="2021404" algn="ctr" rotWithShape="0">
                <a:srgbClr val="969696"/>
              </a:outerShdw>
            </a:effectLst>
          </p:spPr>
          <p:txBody>
            <a:bodyPr wrap="none" tIns="27432" bIns="27432" anchor="ctr"/>
            <a:lstStyle/>
            <a:p>
              <a:pPr>
                <a:lnSpc>
                  <a:spcPct val="93000"/>
                </a:lnSpc>
                <a:defRPr/>
              </a:pPr>
              <a:r>
                <a:rPr lang="en-US" sz="1800" b="1" dirty="0">
                  <a:latin typeface="Arial Narrow" pitchFamily="34" charset="0"/>
                </a:rPr>
                <a:t>Folder A</a:t>
              </a:r>
            </a:p>
          </p:txBody>
        </p:sp>
      </p:grpSp>
      <p:sp>
        <p:nvSpPr>
          <p:cNvPr id="2581563" name="Oval 59"/>
          <p:cNvSpPr>
            <a:spLocks noChangeArrowheads="1"/>
          </p:cNvSpPr>
          <p:nvPr/>
        </p:nvSpPr>
        <p:spPr bwMode="auto">
          <a:xfrm>
            <a:off x="660400" y="2606675"/>
            <a:ext cx="1473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a:lnSpc>
                <a:spcPct val="93000"/>
              </a:lnSpc>
              <a:defRPr/>
            </a:pPr>
            <a:endParaRPr lang="it-IT"/>
          </a:p>
        </p:txBody>
      </p:sp>
      <p:pic>
        <p:nvPicPr>
          <p:cNvPr id="46108" name="Picture 60" descr="Community Help"/>
          <p:cNvPicPr>
            <a:picLocks noChangeAspect="1" noChangeArrowheads="1"/>
          </p:cNvPicPr>
          <p:nvPr/>
        </p:nvPicPr>
        <p:blipFill>
          <a:blip r:embed="rId2" cstate="print"/>
          <a:srcRect/>
          <a:stretch>
            <a:fillRect/>
          </a:stretch>
        </p:blipFill>
        <p:spPr bwMode="auto">
          <a:xfrm>
            <a:off x="755650" y="2016125"/>
            <a:ext cx="1336675" cy="1336675"/>
          </a:xfrm>
          <a:prstGeom prst="rect">
            <a:avLst/>
          </a:prstGeom>
          <a:noFill/>
          <a:ln w="9525">
            <a:noFill/>
            <a:miter lim="800000"/>
            <a:headEnd/>
            <a:tailEnd/>
          </a:ln>
        </p:spPr>
      </p:pic>
      <p:sp>
        <p:nvSpPr>
          <p:cNvPr id="37" name="Rectangle 33"/>
          <p:cNvSpPr>
            <a:spLocks noChangeArrowheads="1"/>
          </p:cNvSpPr>
          <p:nvPr/>
        </p:nvSpPr>
        <p:spPr bwMode="auto">
          <a:xfrm>
            <a:off x="7370763" y="3143250"/>
            <a:ext cx="927100" cy="34925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defTabSz="1752600">
              <a:lnSpc>
                <a:spcPct val="93000"/>
              </a:lnSpc>
              <a:defRPr/>
            </a:pPr>
            <a:r>
              <a:rPr lang="en-US" sz="1800" b="1" dirty="0">
                <a:latin typeface="Arial Narrow" pitchFamily="34" charset="0"/>
              </a:rPr>
              <a:t>Group  B</a:t>
            </a:r>
          </a:p>
        </p:txBody>
      </p:sp>
      <p:sp>
        <p:nvSpPr>
          <p:cNvPr id="38" name="Rectangle 36"/>
          <p:cNvSpPr>
            <a:spLocks noChangeArrowheads="1"/>
          </p:cNvSpPr>
          <p:nvPr/>
        </p:nvSpPr>
        <p:spPr bwMode="auto">
          <a:xfrm>
            <a:off x="7370763" y="3495675"/>
            <a:ext cx="1130300" cy="342900"/>
          </a:xfrm>
          <a:prstGeom prst="rect">
            <a:avLst/>
          </a:prstGeom>
          <a:solidFill>
            <a:srgbClr val="666699"/>
          </a:solidFill>
          <a:ln w="6350">
            <a:solidFill>
              <a:schemeClr val="tx1"/>
            </a:solidFill>
            <a:miter lim="800000"/>
            <a:headEnd/>
            <a:tailEnd/>
          </a:ln>
          <a:effectLst>
            <a:outerShdw dist="53882" dir="2700000" algn="ctr" rotWithShape="0">
              <a:srgbClr val="B2B2B2"/>
            </a:outerShdw>
          </a:effectLst>
        </p:spPr>
        <p:txBody>
          <a:bodyPr anchor="ctr"/>
          <a:lstStyle/>
          <a:p>
            <a:pPr defTabSz="1752600">
              <a:lnSpc>
                <a:spcPct val="93000"/>
              </a:lnSpc>
              <a:defRPr/>
            </a:pPr>
            <a:r>
              <a:rPr lang="en-US" sz="1800" b="1" dirty="0">
                <a:solidFill>
                  <a:schemeClr val="tx1"/>
                </a:solidFill>
                <a:effectLst>
                  <a:outerShdw blurRad="38100" dist="38100" dir="2700000" algn="tl">
                    <a:srgbClr val="000000"/>
                  </a:outerShdw>
                </a:effectLst>
                <a:latin typeface="+mn-lt"/>
              </a:rPr>
              <a:t>Write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NTFS: permission inheritance</a:t>
            </a:r>
          </a:p>
        </p:txBody>
      </p:sp>
      <p:sp>
        <p:nvSpPr>
          <p:cNvPr id="31" name="Segnaposto numero diapositiva 5"/>
          <p:cNvSpPr>
            <a:spLocks noGrp="1"/>
          </p:cNvSpPr>
          <p:nvPr>
            <p:ph type="sldNum" sz="quarter" idx="12"/>
          </p:nvPr>
        </p:nvSpPr>
        <p:spPr/>
        <p:txBody>
          <a:bodyPr/>
          <a:lstStyle/>
          <a:p>
            <a:pPr>
              <a:defRPr/>
            </a:pPr>
            <a:fld id="{09BDF08D-0939-4883-A62E-8314886C3CC4}" type="slidenum">
              <a:rPr lang="it-IT"/>
              <a:pPr>
                <a:defRPr/>
              </a:pPr>
              <a:t>42</a:t>
            </a:fld>
            <a:endParaRPr lang="it-IT" dirty="0"/>
          </a:p>
        </p:txBody>
      </p:sp>
      <p:sp>
        <p:nvSpPr>
          <p:cNvPr id="2582531" name="AutoShape 3"/>
          <p:cNvSpPr>
            <a:spLocks noChangeArrowheads="1"/>
          </p:cNvSpPr>
          <p:nvPr/>
        </p:nvSpPr>
        <p:spPr bwMode="auto">
          <a:xfrm rot="5400000">
            <a:off x="6489700" y="2776538"/>
            <a:ext cx="954087" cy="820738"/>
          </a:xfrm>
          <a:custGeom>
            <a:avLst/>
            <a:gdLst>
              <a:gd name="G0" fmla="+- 9257 0 0"/>
              <a:gd name="G1" fmla="+- 17826 0 0"/>
              <a:gd name="G2" fmla="+- 8815 0 0"/>
              <a:gd name="G3" fmla="*/ 9257 1 2"/>
              <a:gd name="G4" fmla="+- G3 10800 0"/>
              <a:gd name="G5" fmla="+- 21600 9257 17826"/>
              <a:gd name="G6" fmla="+- 17826 8815 0"/>
              <a:gd name="G7" fmla="*/ G6 1 2"/>
              <a:gd name="G8" fmla="*/ 17826 2 1"/>
              <a:gd name="G9" fmla="+- G8 0 21600"/>
              <a:gd name="G10" fmla="*/ 21600 G0 G1"/>
              <a:gd name="G11" fmla="*/ 21600 G4 G1"/>
              <a:gd name="G12" fmla="*/ 21600 G5 G1"/>
              <a:gd name="G13" fmla="*/ 21600 G7 G1"/>
              <a:gd name="G14" fmla="*/ 17826 1 2"/>
              <a:gd name="G15" fmla="+- G5 0 G4"/>
              <a:gd name="G16" fmla="+- G0 0 G4"/>
              <a:gd name="G17" fmla="*/ G2 G15 G16"/>
              <a:gd name="T0" fmla="*/ 15429 w 21600"/>
              <a:gd name="T1" fmla="*/ 0 h 21600"/>
              <a:gd name="T2" fmla="*/ 9257 w 21600"/>
              <a:gd name="T3" fmla="*/ 8815 h 21600"/>
              <a:gd name="T4" fmla="*/ 0 w 21600"/>
              <a:gd name="T5" fmla="*/ 18696 h 21600"/>
              <a:gd name="T6" fmla="*/ 8913 w 21600"/>
              <a:gd name="T7" fmla="*/ 21600 h 21600"/>
              <a:gd name="T8" fmla="*/ 17826 w 21600"/>
              <a:gd name="T9" fmla="*/ 16141 h 21600"/>
              <a:gd name="T10" fmla="*/ 21600 w 21600"/>
              <a:gd name="T11" fmla="*/ 8815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8815"/>
                </a:lnTo>
                <a:lnTo>
                  <a:pt x="13031" y="8815"/>
                </a:lnTo>
                <a:lnTo>
                  <a:pt x="13031" y="15790"/>
                </a:lnTo>
                <a:lnTo>
                  <a:pt x="0" y="15790"/>
                </a:lnTo>
                <a:lnTo>
                  <a:pt x="0" y="21600"/>
                </a:lnTo>
                <a:lnTo>
                  <a:pt x="17826" y="21600"/>
                </a:lnTo>
                <a:lnTo>
                  <a:pt x="17826" y="8815"/>
                </a:lnTo>
                <a:lnTo>
                  <a:pt x="21600" y="8815"/>
                </a:lnTo>
                <a:close/>
              </a:path>
            </a:pathLst>
          </a:custGeom>
          <a:gradFill rotWithShape="0">
            <a:gsLst>
              <a:gs pos="0">
                <a:srgbClr val="D60093">
                  <a:gamma/>
                  <a:tint val="47451"/>
                  <a:invGamma/>
                </a:srgbClr>
              </a:gs>
              <a:gs pos="100000">
                <a:srgbClr val="D60093"/>
              </a:gs>
            </a:gsLst>
            <a:lin ang="0" scaled="1"/>
          </a:gradFill>
          <a:ln w="6350">
            <a:solidFill>
              <a:srgbClr val="800080"/>
            </a:solidFill>
            <a:miter lim="800000"/>
            <a:headEnd/>
            <a:tailEnd/>
          </a:ln>
          <a:effectLst>
            <a:outerShdw dist="52363" dir="4557825" algn="ctr" rotWithShape="0">
              <a:srgbClr val="C0C0C0"/>
            </a:outerShdw>
          </a:effectLst>
        </p:spPr>
        <p:txBody>
          <a:bodyPr wrap="none" tIns="27432" bIns="27432" anchor="ctr"/>
          <a:lstStyle/>
          <a:p>
            <a:pPr>
              <a:lnSpc>
                <a:spcPct val="93000"/>
              </a:lnSpc>
              <a:defRPr/>
            </a:pPr>
            <a:endParaRPr lang="it-IT"/>
          </a:p>
        </p:txBody>
      </p:sp>
      <p:grpSp>
        <p:nvGrpSpPr>
          <p:cNvPr id="47111" name="Group 4"/>
          <p:cNvGrpSpPr>
            <a:grpSpLocks/>
          </p:cNvGrpSpPr>
          <p:nvPr/>
        </p:nvGrpSpPr>
        <p:grpSpPr bwMode="auto">
          <a:xfrm>
            <a:off x="6110288" y="1928813"/>
            <a:ext cx="1185862" cy="923925"/>
            <a:chOff x="1840" y="1363"/>
            <a:chExt cx="747" cy="582"/>
          </a:xfrm>
        </p:grpSpPr>
        <p:sp>
          <p:nvSpPr>
            <p:cNvPr id="2582533" name="Freeform 5"/>
            <p:cNvSpPr>
              <a:spLocks/>
            </p:cNvSpPr>
            <p:nvPr/>
          </p:nvSpPr>
          <p:spPr bwMode="auto">
            <a:xfrm>
              <a:off x="1927" y="1363"/>
              <a:ext cx="660" cy="582"/>
            </a:xfrm>
            <a:custGeom>
              <a:avLst/>
              <a:gdLst/>
              <a:ahLst/>
              <a:cxnLst>
                <a:cxn ang="0">
                  <a:pos x="0" y="720"/>
                </a:cxn>
                <a:cxn ang="0">
                  <a:pos x="816" y="720"/>
                </a:cxn>
                <a:cxn ang="0">
                  <a:pos x="816" y="144"/>
                </a:cxn>
                <a:cxn ang="0">
                  <a:pos x="480" y="144"/>
                </a:cxn>
                <a:cxn ang="0">
                  <a:pos x="384" y="0"/>
                </a:cxn>
                <a:cxn ang="0">
                  <a:pos x="96" y="0"/>
                </a:cxn>
                <a:cxn ang="0">
                  <a:pos x="0" y="144"/>
                </a:cxn>
                <a:cxn ang="0">
                  <a:pos x="0" y="720"/>
                </a:cxn>
              </a:cxnLst>
              <a:rect l="0" t="0" r="r" b="b"/>
              <a:pathLst>
                <a:path w="816" h="720">
                  <a:moveTo>
                    <a:pt x="0" y="720"/>
                  </a:moveTo>
                  <a:lnTo>
                    <a:pt x="816" y="720"/>
                  </a:lnTo>
                  <a:lnTo>
                    <a:pt x="816" y="144"/>
                  </a:lnTo>
                  <a:lnTo>
                    <a:pt x="480" y="144"/>
                  </a:lnTo>
                  <a:lnTo>
                    <a:pt x="384" y="0"/>
                  </a:lnTo>
                  <a:lnTo>
                    <a:pt x="96" y="0"/>
                  </a:lnTo>
                  <a:lnTo>
                    <a:pt x="0" y="144"/>
                  </a:lnTo>
                  <a:lnTo>
                    <a:pt x="0" y="720"/>
                  </a:lnTo>
                  <a:close/>
                </a:path>
              </a:pathLst>
            </a:custGeom>
            <a:gradFill rotWithShape="0">
              <a:gsLst>
                <a:gs pos="0">
                  <a:srgbClr val="FFFF99"/>
                </a:gs>
                <a:gs pos="100000">
                  <a:srgbClr val="FFCC00"/>
                </a:gs>
              </a:gsLst>
              <a:lin ang="2700000" scaled="1"/>
            </a:gradFill>
            <a:ln w="9525" cap="flat" cmpd="sng">
              <a:solidFill>
                <a:schemeClr val="tx1"/>
              </a:solidFill>
              <a:prstDash val="solid"/>
              <a:round/>
              <a:headEnd type="none" w="med" len="med"/>
              <a:tailEnd type="none" w="med" len="med"/>
            </a:ln>
            <a:effectLst>
              <a:outerShdw dist="45791" dir="2021404" algn="ctr" rotWithShape="0">
                <a:srgbClr val="969696"/>
              </a:outerShdw>
            </a:effectLst>
          </p:spPr>
          <p:txBody>
            <a:bodyPr wrap="none" tIns="27432" bIns="27432" anchor="ctr"/>
            <a:lstStyle/>
            <a:p>
              <a:pPr>
                <a:lnSpc>
                  <a:spcPct val="93000"/>
                </a:lnSpc>
                <a:defRPr/>
              </a:pPr>
              <a:endParaRPr lang="it-IT"/>
            </a:p>
          </p:txBody>
        </p:sp>
        <p:sp>
          <p:nvSpPr>
            <p:cNvPr id="2582534" name="AutoShape 6"/>
            <p:cNvSpPr>
              <a:spLocks noChangeArrowheads="1"/>
            </p:cNvSpPr>
            <p:nvPr/>
          </p:nvSpPr>
          <p:spPr bwMode="auto">
            <a:xfrm flipH="1">
              <a:off x="1840" y="1552"/>
              <a:ext cx="737" cy="388"/>
            </a:xfrm>
            <a:prstGeom prst="parallelogram">
              <a:avLst>
                <a:gd name="adj" fmla="val 21105"/>
              </a:avLst>
            </a:prstGeom>
            <a:gradFill rotWithShape="0">
              <a:gsLst>
                <a:gs pos="0">
                  <a:srgbClr val="FFFF99"/>
                </a:gs>
                <a:gs pos="100000">
                  <a:srgbClr val="FFCC00"/>
                </a:gs>
              </a:gsLst>
              <a:lin ang="2700000" scaled="1"/>
            </a:gradFill>
            <a:ln w="9525">
              <a:solidFill>
                <a:schemeClr val="tx1"/>
              </a:solidFill>
              <a:miter lim="800000"/>
              <a:headEnd/>
              <a:tailEnd/>
            </a:ln>
            <a:effectLst>
              <a:outerShdw dist="45791" dir="2021404" algn="ctr" rotWithShape="0">
                <a:srgbClr val="969696"/>
              </a:outerShdw>
            </a:effectLst>
          </p:spPr>
          <p:txBody>
            <a:bodyPr wrap="none" tIns="27432" bIns="27432" anchor="ctr"/>
            <a:lstStyle/>
            <a:p>
              <a:pPr>
                <a:lnSpc>
                  <a:spcPct val="93000"/>
                </a:lnSpc>
                <a:defRPr/>
              </a:pPr>
              <a:r>
                <a:rPr lang="en-US" sz="1800" b="1" dirty="0">
                  <a:latin typeface="Arial Narrow" pitchFamily="34" charset="0"/>
                </a:rPr>
                <a:t>Folder A</a:t>
              </a:r>
            </a:p>
          </p:txBody>
        </p:sp>
      </p:grpSp>
      <p:sp>
        <p:nvSpPr>
          <p:cNvPr id="18438" name="Text Box 18"/>
          <p:cNvSpPr txBox="1">
            <a:spLocks noChangeArrowheads="1"/>
          </p:cNvSpPr>
          <p:nvPr/>
        </p:nvSpPr>
        <p:spPr bwMode="auto">
          <a:xfrm>
            <a:off x="2428875" y="2971800"/>
            <a:ext cx="2095500" cy="300038"/>
          </a:xfrm>
          <a:prstGeom prst="rect">
            <a:avLst/>
          </a:prstGeom>
          <a:noFill/>
          <a:ln w="9525">
            <a:noFill/>
            <a:miter lim="800000"/>
            <a:headEnd/>
            <a:tailEnd/>
          </a:ln>
        </p:spPr>
        <p:txBody>
          <a:bodyPr wrap="none" tIns="27432" bIns="27432" anchor="ctr"/>
          <a:lstStyle/>
          <a:p>
            <a:pPr>
              <a:lnSpc>
                <a:spcPct val="93000"/>
              </a:lnSpc>
              <a:defRPr/>
            </a:pPr>
            <a:r>
              <a:rPr lang="en-US" dirty="0">
                <a:solidFill>
                  <a:schemeClr val="tx1"/>
                </a:solidFill>
                <a:latin typeface="+mn-lt"/>
              </a:rPr>
              <a:t>Access allowed for File 1</a:t>
            </a:r>
          </a:p>
        </p:txBody>
      </p:sp>
      <p:sp>
        <p:nvSpPr>
          <p:cNvPr id="2582548" name="Oval 20"/>
          <p:cNvSpPr>
            <a:spLocks noChangeArrowheads="1"/>
          </p:cNvSpPr>
          <p:nvPr/>
        </p:nvSpPr>
        <p:spPr bwMode="auto">
          <a:xfrm>
            <a:off x="722313" y="5514975"/>
            <a:ext cx="1473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a:lnSpc>
                <a:spcPct val="93000"/>
              </a:lnSpc>
              <a:defRPr/>
            </a:pPr>
            <a:endParaRPr lang="it-IT"/>
          </a:p>
        </p:txBody>
      </p:sp>
      <p:sp>
        <p:nvSpPr>
          <p:cNvPr id="18440" name="Text Box 30"/>
          <p:cNvSpPr txBox="1">
            <a:spLocks noChangeArrowheads="1"/>
          </p:cNvSpPr>
          <p:nvPr/>
        </p:nvSpPr>
        <p:spPr bwMode="auto">
          <a:xfrm>
            <a:off x="2424113" y="5867400"/>
            <a:ext cx="2209800" cy="300038"/>
          </a:xfrm>
          <a:prstGeom prst="rect">
            <a:avLst/>
          </a:prstGeom>
          <a:noFill/>
          <a:ln w="9525">
            <a:noFill/>
            <a:miter lim="800000"/>
            <a:headEnd/>
            <a:tailEnd/>
          </a:ln>
        </p:spPr>
        <p:txBody>
          <a:bodyPr wrap="none" tIns="27432" bIns="27432" anchor="ctr"/>
          <a:lstStyle/>
          <a:p>
            <a:pPr marL="355600">
              <a:lnSpc>
                <a:spcPct val="93000"/>
              </a:lnSpc>
              <a:defRPr/>
            </a:pPr>
            <a:r>
              <a:rPr lang="en-US" dirty="0">
                <a:solidFill>
                  <a:schemeClr val="tx1"/>
                </a:solidFill>
                <a:latin typeface="+mn-lt"/>
              </a:rPr>
              <a:t>Access denied for File 1</a:t>
            </a:r>
          </a:p>
        </p:txBody>
      </p:sp>
      <p:sp>
        <p:nvSpPr>
          <p:cNvPr id="2582559" name="Rectangle 31"/>
          <p:cNvSpPr>
            <a:spLocks noChangeArrowheads="1"/>
          </p:cNvSpPr>
          <p:nvPr/>
        </p:nvSpPr>
        <p:spPr bwMode="auto">
          <a:xfrm>
            <a:off x="747713" y="4291013"/>
            <a:ext cx="2605087" cy="412750"/>
          </a:xfrm>
          <a:prstGeom prst="rect">
            <a:avLst/>
          </a:prstGeom>
          <a:gradFill rotWithShape="0">
            <a:gsLst>
              <a:gs pos="0">
                <a:srgbClr val="99CCFF">
                  <a:gamma/>
                  <a:tint val="4314"/>
                  <a:invGamma/>
                </a:srgbClr>
              </a:gs>
              <a:gs pos="100000">
                <a:srgbClr val="99CCFF"/>
              </a:gs>
            </a:gsLst>
            <a:lin ang="5400000" scaled="1"/>
          </a:gradFill>
          <a:ln w="9525">
            <a:solidFill>
              <a:srgbClr val="0033CC"/>
            </a:solidFill>
            <a:miter lim="800000"/>
            <a:headEnd/>
            <a:tailEnd/>
          </a:ln>
          <a:effectLst>
            <a:outerShdw dist="53882" dir="2700000" algn="ctr" rotWithShape="0">
              <a:srgbClr val="969696"/>
            </a:outerShdw>
          </a:effectLst>
        </p:spPr>
        <p:txBody>
          <a:bodyPr wrap="none" tIns="27432" bIns="27432" anchor="ctr"/>
          <a:lstStyle/>
          <a:p>
            <a:pPr>
              <a:lnSpc>
                <a:spcPct val="93000"/>
              </a:lnSpc>
              <a:defRPr/>
            </a:pPr>
            <a:r>
              <a:rPr lang="en-US" b="1" dirty="0">
                <a:latin typeface="Arial Narrow" pitchFamily="34" charset="0"/>
              </a:rPr>
              <a:t>Block of Inheritance</a:t>
            </a:r>
          </a:p>
        </p:txBody>
      </p:sp>
      <p:sp>
        <p:nvSpPr>
          <p:cNvPr id="2582560" name="Rectangle 32"/>
          <p:cNvSpPr>
            <a:spLocks noChangeArrowheads="1"/>
          </p:cNvSpPr>
          <p:nvPr/>
        </p:nvSpPr>
        <p:spPr bwMode="auto">
          <a:xfrm>
            <a:off x="747713" y="1547813"/>
            <a:ext cx="2986087" cy="412750"/>
          </a:xfrm>
          <a:prstGeom prst="rect">
            <a:avLst/>
          </a:prstGeom>
          <a:gradFill rotWithShape="0">
            <a:gsLst>
              <a:gs pos="0">
                <a:srgbClr val="99CCFF">
                  <a:gamma/>
                  <a:tint val="4314"/>
                  <a:invGamma/>
                </a:srgbClr>
              </a:gs>
              <a:gs pos="100000">
                <a:srgbClr val="99CCFF"/>
              </a:gs>
            </a:gsLst>
            <a:lin ang="5400000" scaled="1"/>
          </a:gradFill>
          <a:ln w="9525">
            <a:solidFill>
              <a:srgbClr val="0033CC"/>
            </a:solidFill>
            <a:miter lim="800000"/>
            <a:headEnd/>
            <a:tailEnd/>
          </a:ln>
          <a:effectLst>
            <a:outerShdw dist="53882" dir="2700000" algn="ctr" rotWithShape="0">
              <a:srgbClr val="969696"/>
            </a:outerShdw>
          </a:effectLst>
        </p:spPr>
        <p:txBody>
          <a:bodyPr wrap="none" tIns="27432" bIns="27432" anchor="ctr"/>
          <a:lstStyle/>
          <a:p>
            <a:pPr>
              <a:lnSpc>
                <a:spcPct val="93000"/>
              </a:lnSpc>
              <a:defRPr/>
            </a:pPr>
            <a:r>
              <a:rPr lang="en-US" b="1" dirty="0">
                <a:latin typeface="Arial Narrow" pitchFamily="34" charset="0"/>
              </a:rPr>
              <a:t>Permission Inheritance</a:t>
            </a:r>
          </a:p>
        </p:txBody>
      </p:sp>
      <p:sp>
        <p:nvSpPr>
          <p:cNvPr id="2582561" name="AutoShape 33"/>
          <p:cNvSpPr>
            <a:spLocks noChangeArrowheads="1"/>
          </p:cNvSpPr>
          <p:nvPr/>
        </p:nvSpPr>
        <p:spPr bwMode="auto">
          <a:xfrm flipV="1">
            <a:off x="7391400" y="2995613"/>
            <a:ext cx="681038" cy="854075"/>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rot="10800000" wrap="none" anchor="ctr"/>
          <a:lstStyle/>
          <a:p>
            <a:pPr>
              <a:lnSpc>
                <a:spcPct val="93000"/>
              </a:lnSpc>
              <a:defRPr/>
            </a:pPr>
            <a:r>
              <a:rPr lang="en-US" sz="1800" b="1" dirty="0">
                <a:latin typeface="Arial Narrow" pitchFamily="34" charset="0"/>
              </a:rPr>
              <a:t>File1</a:t>
            </a:r>
          </a:p>
        </p:txBody>
      </p:sp>
      <p:sp>
        <p:nvSpPr>
          <p:cNvPr id="2582562" name="AutoShape 34"/>
          <p:cNvSpPr>
            <a:spLocks noChangeArrowheads="1"/>
          </p:cNvSpPr>
          <p:nvPr/>
        </p:nvSpPr>
        <p:spPr bwMode="auto">
          <a:xfrm>
            <a:off x="2271713" y="2170113"/>
            <a:ext cx="3810000" cy="796925"/>
          </a:xfrm>
          <a:prstGeom prst="rightArrow">
            <a:avLst>
              <a:gd name="adj1" fmla="val 49796"/>
              <a:gd name="adj2" fmla="val 104618"/>
            </a:avLst>
          </a:prstGeom>
          <a:gradFill rotWithShape="0">
            <a:gsLst>
              <a:gs pos="0">
                <a:schemeClr val="accent2">
                  <a:gamma/>
                  <a:tint val="47451"/>
                  <a:invGamma/>
                </a:schemeClr>
              </a:gs>
              <a:gs pos="100000">
                <a:schemeClr val="accent2"/>
              </a:gs>
            </a:gsLst>
            <a:lin ang="0" scaled="1"/>
          </a:gradFill>
          <a:ln w="6350">
            <a:solidFill>
              <a:srgbClr val="800080"/>
            </a:solidFill>
            <a:miter lim="800000"/>
            <a:headEnd/>
            <a:tailEnd/>
          </a:ln>
          <a:effectLst>
            <a:outerShdw dist="63500" dir="5400000" algn="ctr" rotWithShape="0">
              <a:srgbClr val="C0C0C0"/>
            </a:outerShdw>
          </a:effectLst>
        </p:spPr>
        <p:txBody>
          <a:bodyPr tIns="27432" bIns="27432" anchor="ctr">
            <a:spAutoFit/>
          </a:bodyPr>
          <a:lstStyle/>
          <a:p>
            <a:pPr marL="268288" algn="r">
              <a:lnSpc>
                <a:spcPct val="93000"/>
              </a:lnSpc>
              <a:defRPr/>
            </a:pPr>
            <a:r>
              <a:rPr lang="en-US" b="1" dirty="0">
                <a:solidFill>
                  <a:schemeClr val="tx1"/>
                </a:solidFill>
                <a:effectLst>
                  <a:outerShdw blurRad="38100" dist="38100" dir="2700000" algn="tl">
                    <a:srgbClr val="000000"/>
                  </a:outerShdw>
                </a:effectLst>
                <a:latin typeface="Arial Narrow" pitchFamily="34" charset="0"/>
              </a:rPr>
              <a:t>Read/Write</a:t>
            </a:r>
          </a:p>
        </p:txBody>
      </p:sp>
      <p:grpSp>
        <p:nvGrpSpPr>
          <p:cNvPr id="47119" name="Group 35"/>
          <p:cNvGrpSpPr>
            <a:grpSpLocks/>
          </p:cNvGrpSpPr>
          <p:nvPr/>
        </p:nvGrpSpPr>
        <p:grpSpPr bwMode="auto">
          <a:xfrm>
            <a:off x="2119313" y="2344738"/>
            <a:ext cx="990600" cy="449262"/>
            <a:chOff x="4491" y="808"/>
            <a:chExt cx="664" cy="300"/>
          </a:xfrm>
        </p:grpSpPr>
        <p:sp>
          <p:nvSpPr>
            <p:cNvPr id="2582564" name="Freeform 36"/>
            <p:cNvSpPr>
              <a:spLocks/>
            </p:cNvSpPr>
            <p:nvPr/>
          </p:nvSpPr>
          <p:spPr bwMode="auto">
            <a:xfrm>
              <a:off x="4491" y="808"/>
              <a:ext cx="664" cy="300"/>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a:lnSpc>
                  <a:spcPct val="93000"/>
                </a:lnSpc>
                <a:defRPr/>
              </a:pPr>
              <a:endParaRPr lang="it-IT"/>
            </a:p>
          </p:txBody>
        </p:sp>
        <p:sp>
          <p:nvSpPr>
            <p:cNvPr id="47134" name="Oval 37"/>
            <p:cNvSpPr>
              <a:spLocks noChangeArrowheads="1"/>
            </p:cNvSpPr>
            <p:nvPr/>
          </p:nvSpPr>
          <p:spPr bwMode="auto">
            <a:xfrm>
              <a:off x="4534" y="933"/>
              <a:ext cx="51" cy="50"/>
            </a:xfrm>
            <a:prstGeom prst="ellipse">
              <a:avLst/>
            </a:prstGeom>
            <a:solidFill>
              <a:schemeClr val="tx1"/>
            </a:solidFill>
            <a:ln w="19050">
              <a:noFill/>
              <a:round/>
              <a:headEnd/>
              <a:tailEnd/>
            </a:ln>
          </p:spPr>
          <p:txBody>
            <a:bodyPr wrap="none" tIns="27432" bIns="27432" anchor="ctr">
              <a:spAutoFit/>
            </a:bodyPr>
            <a:lstStyle/>
            <a:p>
              <a:pPr>
                <a:lnSpc>
                  <a:spcPct val="93000"/>
                </a:lnSpc>
              </a:pPr>
              <a:endParaRPr lang="it-IT"/>
            </a:p>
          </p:txBody>
        </p:sp>
      </p:grpSp>
      <p:sp>
        <p:nvSpPr>
          <p:cNvPr id="2582566" name="AutoShape 38"/>
          <p:cNvSpPr>
            <a:spLocks noChangeArrowheads="1"/>
          </p:cNvSpPr>
          <p:nvPr/>
        </p:nvSpPr>
        <p:spPr bwMode="auto">
          <a:xfrm>
            <a:off x="2271713" y="4849813"/>
            <a:ext cx="3810000" cy="796925"/>
          </a:xfrm>
          <a:prstGeom prst="rightArrow">
            <a:avLst>
              <a:gd name="adj1" fmla="val 49796"/>
              <a:gd name="adj2" fmla="val 104618"/>
            </a:avLst>
          </a:prstGeom>
          <a:gradFill rotWithShape="0">
            <a:gsLst>
              <a:gs pos="0">
                <a:schemeClr val="accent2">
                  <a:gamma/>
                  <a:tint val="47451"/>
                  <a:invGamma/>
                </a:schemeClr>
              </a:gs>
              <a:gs pos="100000">
                <a:schemeClr val="accent2"/>
              </a:gs>
            </a:gsLst>
            <a:lin ang="0" scaled="1"/>
          </a:gradFill>
          <a:ln w="6350">
            <a:solidFill>
              <a:srgbClr val="800080"/>
            </a:solidFill>
            <a:miter lim="800000"/>
            <a:headEnd/>
            <a:tailEnd/>
          </a:ln>
          <a:effectLst>
            <a:outerShdw dist="63500" dir="5400000" algn="ctr" rotWithShape="0">
              <a:srgbClr val="C0C0C0"/>
            </a:outerShdw>
          </a:effectLst>
        </p:spPr>
        <p:txBody>
          <a:bodyPr tIns="27432" bIns="27432" anchor="ctr">
            <a:spAutoFit/>
          </a:bodyPr>
          <a:lstStyle/>
          <a:p>
            <a:pPr marL="355600" algn="r">
              <a:lnSpc>
                <a:spcPct val="93000"/>
              </a:lnSpc>
              <a:defRPr/>
            </a:pPr>
            <a:r>
              <a:rPr lang="en-US" b="1" dirty="0">
                <a:solidFill>
                  <a:schemeClr val="tx1"/>
                </a:solidFill>
                <a:effectLst>
                  <a:outerShdw blurRad="38100" dist="38100" dir="2700000" algn="tl">
                    <a:srgbClr val="000000"/>
                  </a:outerShdw>
                </a:effectLst>
                <a:latin typeface="Arial Narrow" pitchFamily="34" charset="0"/>
              </a:rPr>
              <a:t>Read/Write</a:t>
            </a:r>
          </a:p>
        </p:txBody>
      </p:sp>
      <p:grpSp>
        <p:nvGrpSpPr>
          <p:cNvPr id="47121" name="Group 39"/>
          <p:cNvGrpSpPr>
            <a:grpSpLocks/>
          </p:cNvGrpSpPr>
          <p:nvPr/>
        </p:nvGrpSpPr>
        <p:grpSpPr bwMode="auto">
          <a:xfrm>
            <a:off x="2119313" y="5024438"/>
            <a:ext cx="990600" cy="449262"/>
            <a:chOff x="4491" y="808"/>
            <a:chExt cx="664" cy="300"/>
          </a:xfrm>
        </p:grpSpPr>
        <p:sp>
          <p:nvSpPr>
            <p:cNvPr id="2582568" name="Freeform 40"/>
            <p:cNvSpPr>
              <a:spLocks/>
            </p:cNvSpPr>
            <p:nvPr/>
          </p:nvSpPr>
          <p:spPr bwMode="auto">
            <a:xfrm>
              <a:off x="4491" y="808"/>
              <a:ext cx="664" cy="300"/>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a:lnSpc>
                  <a:spcPct val="93000"/>
                </a:lnSpc>
                <a:defRPr/>
              </a:pPr>
              <a:endParaRPr lang="it-IT"/>
            </a:p>
          </p:txBody>
        </p:sp>
        <p:sp>
          <p:nvSpPr>
            <p:cNvPr id="47132" name="Oval 41"/>
            <p:cNvSpPr>
              <a:spLocks noChangeArrowheads="1"/>
            </p:cNvSpPr>
            <p:nvPr/>
          </p:nvSpPr>
          <p:spPr bwMode="auto">
            <a:xfrm>
              <a:off x="4534" y="933"/>
              <a:ext cx="51" cy="50"/>
            </a:xfrm>
            <a:prstGeom prst="ellipse">
              <a:avLst/>
            </a:prstGeom>
            <a:solidFill>
              <a:schemeClr val="tx1"/>
            </a:solidFill>
            <a:ln w="19050">
              <a:noFill/>
              <a:round/>
              <a:headEnd/>
              <a:tailEnd/>
            </a:ln>
          </p:spPr>
          <p:txBody>
            <a:bodyPr wrap="none" tIns="27432" bIns="27432" anchor="ctr">
              <a:spAutoFit/>
            </a:bodyPr>
            <a:lstStyle/>
            <a:p>
              <a:pPr>
                <a:lnSpc>
                  <a:spcPct val="93000"/>
                </a:lnSpc>
              </a:pPr>
              <a:endParaRPr lang="it-IT"/>
            </a:p>
          </p:txBody>
        </p:sp>
      </p:grpSp>
      <p:sp>
        <p:nvSpPr>
          <p:cNvPr id="2582570" name="AutoShape 42"/>
          <p:cNvSpPr>
            <a:spLocks noChangeArrowheads="1"/>
          </p:cNvSpPr>
          <p:nvPr/>
        </p:nvSpPr>
        <p:spPr bwMode="auto">
          <a:xfrm rot="5400000">
            <a:off x="6472238" y="5500688"/>
            <a:ext cx="954087" cy="820737"/>
          </a:xfrm>
          <a:custGeom>
            <a:avLst/>
            <a:gdLst>
              <a:gd name="G0" fmla="+- 9257 0 0"/>
              <a:gd name="G1" fmla="+- 17826 0 0"/>
              <a:gd name="G2" fmla="+- 8815 0 0"/>
              <a:gd name="G3" fmla="*/ 9257 1 2"/>
              <a:gd name="G4" fmla="+- G3 10800 0"/>
              <a:gd name="G5" fmla="+- 21600 9257 17826"/>
              <a:gd name="G6" fmla="+- 17826 8815 0"/>
              <a:gd name="G7" fmla="*/ G6 1 2"/>
              <a:gd name="G8" fmla="*/ 17826 2 1"/>
              <a:gd name="G9" fmla="+- G8 0 21600"/>
              <a:gd name="G10" fmla="*/ 21600 G0 G1"/>
              <a:gd name="G11" fmla="*/ 21600 G4 G1"/>
              <a:gd name="G12" fmla="*/ 21600 G5 G1"/>
              <a:gd name="G13" fmla="*/ 21600 G7 G1"/>
              <a:gd name="G14" fmla="*/ 17826 1 2"/>
              <a:gd name="G15" fmla="+- G5 0 G4"/>
              <a:gd name="G16" fmla="+- G0 0 G4"/>
              <a:gd name="G17" fmla="*/ G2 G15 G16"/>
              <a:gd name="T0" fmla="*/ 15429 w 21600"/>
              <a:gd name="T1" fmla="*/ 0 h 21600"/>
              <a:gd name="T2" fmla="*/ 9257 w 21600"/>
              <a:gd name="T3" fmla="*/ 8815 h 21600"/>
              <a:gd name="T4" fmla="*/ 0 w 21600"/>
              <a:gd name="T5" fmla="*/ 18696 h 21600"/>
              <a:gd name="T6" fmla="*/ 8913 w 21600"/>
              <a:gd name="T7" fmla="*/ 21600 h 21600"/>
              <a:gd name="T8" fmla="*/ 17826 w 21600"/>
              <a:gd name="T9" fmla="*/ 16141 h 21600"/>
              <a:gd name="T10" fmla="*/ 21600 w 21600"/>
              <a:gd name="T11" fmla="*/ 8815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8815"/>
                </a:lnTo>
                <a:lnTo>
                  <a:pt x="13031" y="8815"/>
                </a:lnTo>
                <a:lnTo>
                  <a:pt x="13031" y="15790"/>
                </a:lnTo>
                <a:lnTo>
                  <a:pt x="0" y="15790"/>
                </a:lnTo>
                <a:lnTo>
                  <a:pt x="0" y="21600"/>
                </a:lnTo>
                <a:lnTo>
                  <a:pt x="17826" y="21600"/>
                </a:lnTo>
                <a:lnTo>
                  <a:pt x="17826" y="8815"/>
                </a:lnTo>
                <a:lnTo>
                  <a:pt x="21600" y="8815"/>
                </a:lnTo>
                <a:close/>
              </a:path>
            </a:pathLst>
          </a:custGeom>
          <a:gradFill rotWithShape="0">
            <a:gsLst>
              <a:gs pos="0">
                <a:srgbClr val="D60093">
                  <a:gamma/>
                  <a:tint val="47451"/>
                  <a:invGamma/>
                </a:srgbClr>
              </a:gs>
              <a:gs pos="100000">
                <a:srgbClr val="D60093"/>
              </a:gs>
            </a:gsLst>
            <a:lin ang="0" scaled="1"/>
          </a:gradFill>
          <a:ln w="6350">
            <a:solidFill>
              <a:srgbClr val="800080"/>
            </a:solidFill>
            <a:miter lim="800000"/>
            <a:headEnd/>
            <a:tailEnd/>
          </a:ln>
          <a:effectLst>
            <a:outerShdw dist="52363" dir="4557825" algn="ctr" rotWithShape="0">
              <a:srgbClr val="C0C0C0"/>
            </a:outerShdw>
          </a:effectLst>
        </p:spPr>
        <p:txBody>
          <a:bodyPr wrap="none" tIns="27432" bIns="27432" anchor="ctr"/>
          <a:lstStyle/>
          <a:p>
            <a:pPr>
              <a:lnSpc>
                <a:spcPct val="93000"/>
              </a:lnSpc>
              <a:defRPr/>
            </a:pPr>
            <a:endParaRPr lang="it-IT"/>
          </a:p>
        </p:txBody>
      </p:sp>
      <p:grpSp>
        <p:nvGrpSpPr>
          <p:cNvPr id="47123" name="Group 43"/>
          <p:cNvGrpSpPr>
            <a:grpSpLocks/>
          </p:cNvGrpSpPr>
          <p:nvPr/>
        </p:nvGrpSpPr>
        <p:grpSpPr bwMode="auto">
          <a:xfrm>
            <a:off x="6110288" y="4579938"/>
            <a:ext cx="1185862" cy="923925"/>
            <a:chOff x="1840" y="1363"/>
            <a:chExt cx="747" cy="582"/>
          </a:xfrm>
        </p:grpSpPr>
        <p:sp>
          <p:nvSpPr>
            <p:cNvPr id="2582572" name="Freeform 44"/>
            <p:cNvSpPr>
              <a:spLocks/>
            </p:cNvSpPr>
            <p:nvPr/>
          </p:nvSpPr>
          <p:spPr bwMode="auto">
            <a:xfrm>
              <a:off x="1927" y="1363"/>
              <a:ext cx="660" cy="582"/>
            </a:xfrm>
            <a:custGeom>
              <a:avLst/>
              <a:gdLst/>
              <a:ahLst/>
              <a:cxnLst>
                <a:cxn ang="0">
                  <a:pos x="0" y="720"/>
                </a:cxn>
                <a:cxn ang="0">
                  <a:pos x="816" y="720"/>
                </a:cxn>
                <a:cxn ang="0">
                  <a:pos x="816" y="144"/>
                </a:cxn>
                <a:cxn ang="0">
                  <a:pos x="480" y="144"/>
                </a:cxn>
                <a:cxn ang="0">
                  <a:pos x="384" y="0"/>
                </a:cxn>
                <a:cxn ang="0">
                  <a:pos x="96" y="0"/>
                </a:cxn>
                <a:cxn ang="0">
                  <a:pos x="0" y="144"/>
                </a:cxn>
                <a:cxn ang="0">
                  <a:pos x="0" y="720"/>
                </a:cxn>
              </a:cxnLst>
              <a:rect l="0" t="0" r="r" b="b"/>
              <a:pathLst>
                <a:path w="816" h="720">
                  <a:moveTo>
                    <a:pt x="0" y="720"/>
                  </a:moveTo>
                  <a:lnTo>
                    <a:pt x="816" y="720"/>
                  </a:lnTo>
                  <a:lnTo>
                    <a:pt x="816" y="144"/>
                  </a:lnTo>
                  <a:lnTo>
                    <a:pt x="480" y="144"/>
                  </a:lnTo>
                  <a:lnTo>
                    <a:pt x="384" y="0"/>
                  </a:lnTo>
                  <a:lnTo>
                    <a:pt x="96" y="0"/>
                  </a:lnTo>
                  <a:lnTo>
                    <a:pt x="0" y="144"/>
                  </a:lnTo>
                  <a:lnTo>
                    <a:pt x="0" y="720"/>
                  </a:lnTo>
                  <a:close/>
                </a:path>
              </a:pathLst>
            </a:custGeom>
            <a:gradFill rotWithShape="0">
              <a:gsLst>
                <a:gs pos="0">
                  <a:srgbClr val="FFFF99"/>
                </a:gs>
                <a:gs pos="100000">
                  <a:srgbClr val="FFCC00"/>
                </a:gs>
              </a:gsLst>
              <a:lin ang="2700000" scaled="1"/>
            </a:gradFill>
            <a:ln w="9525" cap="flat" cmpd="sng">
              <a:solidFill>
                <a:schemeClr val="tx1"/>
              </a:solidFill>
              <a:prstDash val="solid"/>
              <a:round/>
              <a:headEnd type="none" w="med" len="med"/>
              <a:tailEnd type="none" w="med" len="med"/>
            </a:ln>
            <a:effectLst>
              <a:outerShdw dist="45791" dir="2021404" algn="ctr" rotWithShape="0">
                <a:srgbClr val="969696"/>
              </a:outerShdw>
            </a:effectLst>
          </p:spPr>
          <p:txBody>
            <a:bodyPr wrap="none" tIns="27432" bIns="27432" anchor="ctr"/>
            <a:lstStyle/>
            <a:p>
              <a:pPr>
                <a:lnSpc>
                  <a:spcPct val="93000"/>
                </a:lnSpc>
                <a:defRPr/>
              </a:pPr>
              <a:endParaRPr lang="it-IT"/>
            </a:p>
          </p:txBody>
        </p:sp>
        <p:sp>
          <p:nvSpPr>
            <p:cNvPr id="2582573" name="AutoShape 45"/>
            <p:cNvSpPr>
              <a:spLocks noChangeArrowheads="1"/>
            </p:cNvSpPr>
            <p:nvPr/>
          </p:nvSpPr>
          <p:spPr bwMode="auto">
            <a:xfrm flipH="1">
              <a:off x="1840" y="1552"/>
              <a:ext cx="737" cy="388"/>
            </a:xfrm>
            <a:prstGeom prst="parallelogram">
              <a:avLst>
                <a:gd name="adj" fmla="val 21105"/>
              </a:avLst>
            </a:prstGeom>
            <a:gradFill rotWithShape="0">
              <a:gsLst>
                <a:gs pos="0">
                  <a:srgbClr val="FFFF99"/>
                </a:gs>
                <a:gs pos="100000">
                  <a:srgbClr val="FFCC00"/>
                </a:gs>
              </a:gsLst>
              <a:lin ang="2700000" scaled="1"/>
            </a:gradFill>
            <a:ln w="9525">
              <a:solidFill>
                <a:schemeClr val="tx1"/>
              </a:solidFill>
              <a:miter lim="800000"/>
              <a:headEnd/>
              <a:tailEnd/>
            </a:ln>
            <a:effectLst>
              <a:outerShdw dist="45791" dir="2021404" algn="ctr" rotWithShape="0">
                <a:srgbClr val="969696"/>
              </a:outerShdw>
            </a:effectLst>
          </p:spPr>
          <p:txBody>
            <a:bodyPr wrap="none" tIns="27432" bIns="27432" anchor="ctr"/>
            <a:lstStyle/>
            <a:p>
              <a:pPr>
                <a:lnSpc>
                  <a:spcPct val="93000"/>
                </a:lnSpc>
                <a:defRPr/>
              </a:pPr>
              <a:r>
                <a:rPr lang="en-US" sz="1800" b="1" dirty="0">
                  <a:latin typeface="Arial Narrow" pitchFamily="34" charset="0"/>
                </a:rPr>
                <a:t>Folder A</a:t>
              </a:r>
            </a:p>
          </p:txBody>
        </p:sp>
      </p:grpSp>
      <p:sp>
        <p:nvSpPr>
          <p:cNvPr id="2582574" name="AutoShape 46"/>
          <p:cNvSpPr>
            <a:spLocks noChangeArrowheads="1"/>
          </p:cNvSpPr>
          <p:nvPr/>
        </p:nvSpPr>
        <p:spPr bwMode="auto">
          <a:xfrm flipV="1">
            <a:off x="7391400" y="5646738"/>
            <a:ext cx="681038" cy="854075"/>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rot="10800000" wrap="none" anchor="ctr"/>
          <a:lstStyle/>
          <a:p>
            <a:pPr>
              <a:lnSpc>
                <a:spcPct val="93000"/>
              </a:lnSpc>
              <a:defRPr/>
            </a:pPr>
            <a:r>
              <a:rPr lang="en-US" sz="1800" b="1" dirty="0">
                <a:latin typeface="Arial Narrow" pitchFamily="34" charset="0"/>
              </a:rPr>
              <a:t>File1</a:t>
            </a:r>
          </a:p>
        </p:txBody>
      </p:sp>
      <p:sp>
        <p:nvSpPr>
          <p:cNvPr id="2582575" name="AutoShape 47"/>
          <p:cNvSpPr>
            <a:spLocks noChangeArrowheads="1"/>
          </p:cNvSpPr>
          <p:nvPr/>
        </p:nvSpPr>
        <p:spPr bwMode="auto">
          <a:xfrm>
            <a:off x="6538913" y="5738813"/>
            <a:ext cx="736600" cy="693737"/>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a:outerShdw dist="53882" dir="2700000" algn="ctr" rotWithShape="0">
              <a:srgbClr val="000000"/>
            </a:outerShdw>
          </a:effectLst>
        </p:spPr>
        <p:txBody>
          <a:bodyPr wrap="none" anchor="ctr"/>
          <a:lstStyle/>
          <a:p>
            <a:pPr>
              <a:lnSpc>
                <a:spcPct val="93000"/>
              </a:lnSpc>
              <a:defRPr/>
            </a:pPr>
            <a:endParaRPr lang="it-IT"/>
          </a:p>
        </p:txBody>
      </p:sp>
      <p:pic>
        <p:nvPicPr>
          <p:cNvPr id="47126" name="Picture 49" descr="Community Help"/>
          <p:cNvPicPr>
            <a:picLocks noChangeAspect="1" noChangeArrowheads="1"/>
          </p:cNvPicPr>
          <p:nvPr/>
        </p:nvPicPr>
        <p:blipFill>
          <a:blip r:embed="rId3" cstate="print"/>
          <a:srcRect/>
          <a:stretch>
            <a:fillRect/>
          </a:stretch>
        </p:blipFill>
        <p:spPr bwMode="auto">
          <a:xfrm>
            <a:off x="817563" y="4924425"/>
            <a:ext cx="1336675" cy="1336675"/>
          </a:xfrm>
          <a:prstGeom prst="rect">
            <a:avLst/>
          </a:prstGeom>
          <a:noFill/>
          <a:ln w="9525">
            <a:noFill/>
            <a:miter lim="800000"/>
            <a:headEnd/>
            <a:tailEnd/>
          </a:ln>
        </p:spPr>
      </p:pic>
      <p:sp>
        <p:nvSpPr>
          <p:cNvPr id="2582578" name="Oval 50"/>
          <p:cNvSpPr>
            <a:spLocks noChangeArrowheads="1"/>
          </p:cNvSpPr>
          <p:nvPr/>
        </p:nvSpPr>
        <p:spPr bwMode="auto">
          <a:xfrm>
            <a:off x="673100" y="2589213"/>
            <a:ext cx="1473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a:lnSpc>
                <a:spcPct val="93000"/>
              </a:lnSpc>
              <a:defRPr/>
            </a:pPr>
            <a:endParaRPr lang="it-IT"/>
          </a:p>
        </p:txBody>
      </p:sp>
      <p:pic>
        <p:nvPicPr>
          <p:cNvPr id="47128" name="Picture 51" descr="Community Help"/>
          <p:cNvPicPr>
            <a:picLocks noChangeAspect="1" noChangeArrowheads="1"/>
          </p:cNvPicPr>
          <p:nvPr/>
        </p:nvPicPr>
        <p:blipFill>
          <a:blip r:embed="rId3" cstate="print"/>
          <a:srcRect/>
          <a:stretch>
            <a:fillRect/>
          </a:stretch>
        </p:blipFill>
        <p:spPr bwMode="auto">
          <a:xfrm>
            <a:off x="768350" y="1998663"/>
            <a:ext cx="1336675" cy="133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11"/>
          <p:cNvCxnSpPr>
            <a:stCxn id="24" idx="1"/>
            <a:endCxn id="0" idx="1"/>
          </p:cNvCxnSpPr>
          <p:nvPr/>
        </p:nvCxnSpPr>
        <p:spPr>
          <a:xfrm rot="10800000" flipH="1">
            <a:off x="5872163" y="3962400"/>
            <a:ext cx="604837" cy="1146175"/>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48131" name="Title 1"/>
          <p:cNvSpPr>
            <a:spLocks noGrp="1"/>
          </p:cNvSpPr>
          <p:nvPr>
            <p:ph type="title"/>
          </p:nvPr>
        </p:nvSpPr>
        <p:spPr/>
        <p:txBody>
          <a:bodyPr/>
          <a:lstStyle/>
          <a:p>
            <a:pPr eaLnBrk="1" hangingPunct="1"/>
            <a:r>
              <a:rPr lang="en-US" smtClean="0"/>
              <a:t>NTFS File Permissions</a:t>
            </a:r>
          </a:p>
        </p:txBody>
      </p:sp>
      <p:sp>
        <p:nvSpPr>
          <p:cNvPr id="48132" name="Content Placeholder 2"/>
          <p:cNvSpPr>
            <a:spLocks noGrp="1"/>
          </p:cNvSpPr>
          <p:nvPr>
            <p:ph idx="1"/>
          </p:nvPr>
        </p:nvSpPr>
        <p:spPr>
          <a:xfrm>
            <a:off x="571500" y="1500188"/>
            <a:ext cx="6072188" cy="2500312"/>
          </a:xfrm>
        </p:spPr>
        <p:txBody>
          <a:bodyPr/>
          <a:lstStyle/>
          <a:p>
            <a:pPr eaLnBrk="1" hangingPunct="1">
              <a:lnSpc>
                <a:spcPct val="120000"/>
              </a:lnSpc>
            </a:pPr>
            <a:r>
              <a:rPr lang="en-US" sz="2000" b="1" smtClean="0"/>
              <a:t>Explicit</a:t>
            </a:r>
            <a:r>
              <a:rPr lang="en-US" sz="2000" smtClean="0"/>
              <a:t>: set by the </a:t>
            </a:r>
            <a:r>
              <a:rPr lang="en-US" sz="2000" i="1" smtClean="0"/>
              <a:t>owner</a:t>
            </a:r>
            <a:r>
              <a:rPr lang="en-US" sz="2000" smtClean="0"/>
              <a:t> for each user/group. </a:t>
            </a:r>
          </a:p>
          <a:p>
            <a:pPr eaLnBrk="1" hangingPunct="1">
              <a:lnSpc>
                <a:spcPct val="120000"/>
              </a:lnSpc>
            </a:pPr>
            <a:r>
              <a:rPr lang="en-US" sz="2000" b="1" smtClean="0"/>
              <a:t>Inherited</a:t>
            </a:r>
            <a:r>
              <a:rPr lang="en-US" sz="2000" smtClean="0"/>
              <a:t>: dynamically inherited from the explicit permissions of ancestor folders. </a:t>
            </a:r>
          </a:p>
          <a:p>
            <a:pPr eaLnBrk="1" hangingPunct="1">
              <a:lnSpc>
                <a:spcPct val="120000"/>
              </a:lnSpc>
            </a:pPr>
            <a:r>
              <a:rPr lang="en-US" sz="2000" b="1" smtClean="0"/>
              <a:t>Effective</a:t>
            </a:r>
            <a:r>
              <a:rPr lang="en-US" sz="2000" smtClean="0"/>
              <a:t>: obtained by combining the explicit and inherited permission. </a:t>
            </a:r>
          </a:p>
        </p:txBody>
      </p:sp>
      <p:sp>
        <p:nvSpPr>
          <p:cNvPr id="6" name="Segnaposto numero diapositiva 5"/>
          <p:cNvSpPr>
            <a:spLocks noGrp="1"/>
          </p:cNvSpPr>
          <p:nvPr>
            <p:ph type="sldNum" sz="quarter" idx="12"/>
          </p:nvPr>
        </p:nvSpPr>
        <p:spPr>
          <a:xfrm>
            <a:off x="6643688" y="6248400"/>
            <a:ext cx="1905000" cy="457200"/>
          </a:xfrm>
        </p:spPr>
        <p:txBody>
          <a:bodyPr/>
          <a:lstStyle/>
          <a:p>
            <a:pPr>
              <a:defRPr/>
            </a:pPr>
            <a:fld id="{81249186-D1D3-49CC-92C6-DDE91B5C4F2D}" type="slidenum">
              <a:rPr lang="it-IT"/>
              <a:pPr>
                <a:defRPr/>
              </a:pPr>
              <a:t>43</a:t>
            </a:fld>
            <a:endParaRPr lang="it-IT" dirty="0"/>
          </a:p>
        </p:txBody>
      </p:sp>
      <p:pic>
        <p:nvPicPr>
          <p:cNvPr id="48136" name="Picture 2" descr="C:\Documents and Settings\Alex Heitzmann\Local Settings\Temporary Internet Files\Content.IE5\XH21F27R\MCj04338530000[1].png"/>
          <p:cNvPicPr>
            <a:picLocks noChangeAspect="1" noChangeArrowheads="1"/>
          </p:cNvPicPr>
          <p:nvPr/>
        </p:nvPicPr>
        <p:blipFill>
          <a:blip r:embed="rId3" cstate="print"/>
          <a:srcRect/>
          <a:stretch>
            <a:fillRect/>
          </a:stretch>
        </p:blipFill>
        <p:spPr bwMode="auto">
          <a:xfrm>
            <a:off x="6594475" y="1800225"/>
            <a:ext cx="914400" cy="914400"/>
          </a:xfrm>
          <a:prstGeom prst="rect">
            <a:avLst/>
          </a:prstGeom>
          <a:noFill/>
          <a:ln w="9525">
            <a:noFill/>
            <a:miter lim="800000"/>
            <a:headEnd/>
            <a:tailEnd/>
          </a:ln>
        </p:spPr>
      </p:pic>
      <p:pic>
        <p:nvPicPr>
          <p:cNvPr id="48137" name="Picture 3" descr="C:\Documents and Settings\Alex Heitzmann\Local Settings\Temporary Internet Files\Content.IE5\EB2M0JY4\MCj04325990000[1].png"/>
          <p:cNvPicPr>
            <a:picLocks noChangeAspect="1" noChangeArrowheads="1"/>
          </p:cNvPicPr>
          <p:nvPr/>
        </p:nvPicPr>
        <p:blipFill>
          <a:blip r:embed="rId4" cstate="print"/>
          <a:srcRect/>
          <a:stretch>
            <a:fillRect/>
          </a:stretch>
        </p:blipFill>
        <p:spPr bwMode="auto">
          <a:xfrm>
            <a:off x="8358188" y="3505200"/>
            <a:ext cx="914400" cy="914400"/>
          </a:xfrm>
          <a:prstGeom prst="rect">
            <a:avLst/>
          </a:prstGeom>
          <a:noFill/>
          <a:ln w="9525">
            <a:noFill/>
            <a:miter lim="800000"/>
            <a:headEnd/>
            <a:tailEnd/>
          </a:ln>
        </p:spPr>
      </p:pic>
      <p:sp>
        <p:nvSpPr>
          <p:cNvPr id="24" name="Right Brace 6"/>
          <p:cNvSpPr/>
          <p:nvPr/>
        </p:nvSpPr>
        <p:spPr>
          <a:xfrm>
            <a:off x="5357813" y="4071938"/>
            <a:ext cx="514350" cy="2071687"/>
          </a:xfrm>
          <a:prstGeom prst="rightBrace">
            <a:avLst/>
          </a:prstGeom>
          <a:ln>
            <a:solidFill>
              <a:schemeClr val="tx1"/>
            </a:solidFill>
          </a:ln>
        </p:spPr>
        <p:style>
          <a:lnRef idx="3">
            <a:schemeClr val="dk1"/>
          </a:lnRef>
          <a:fillRef idx="0">
            <a:schemeClr val="dk1"/>
          </a:fillRef>
          <a:effectRef idx="2">
            <a:schemeClr val="dk1"/>
          </a:effectRef>
          <a:fontRef idx="minor">
            <a:schemeClr val="tx1"/>
          </a:fontRef>
        </p:style>
        <p:txBody>
          <a:bodyPr anchor="ctr"/>
          <a:lstStyle/>
          <a:p>
            <a:pPr algn="ctr">
              <a:lnSpc>
                <a:spcPct val="93000"/>
              </a:lnSpc>
              <a:defRPr/>
            </a:pPr>
            <a:endParaRPr lang="en-US" dirty="0"/>
          </a:p>
        </p:txBody>
      </p:sp>
      <p:sp>
        <p:nvSpPr>
          <p:cNvPr id="25" name="TextBox 9"/>
          <p:cNvSpPr txBox="1"/>
          <p:nvPr/>
        </p:nvSpPr>
        <p:spPr>
          <a:xfrm>
            <a:off x="6477008" y="3505200"/>
            <a:ext cx="1143000" cy="9144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lnSpc>
                <a:spcPct val="93000"/>
              </a:lnSpc>
              <a:defRPr/>
            </a:pPr>
            <a:r>
              <a:rPr lang="en-US" sz="2800" dirty="0"/>
              <a:t>Rules</a:t>
            </a:r>
          </a:p>
        </p:txBody>
      </p:sp>
      <p:pic>
        <p:nvPicPr>
          <p:cNvPr id="48142" name="Picture 4" descr="C:\Program Files\Microsoft Office\MEDIA\CAGCAT10\j0292020.wmf"/>
          <p:cNvPicPr>
            <a:picLocks noChangeAspect="1" noChangeArrowheads="1"/>
          </p:cNvPicPr>
          <p:nvPr/>
        </p:nvPicPr>
        <p:blipFill>
          <a:blip r:embed="rId5" cstate="print"/>
          <a:srcRect/>
          <a:stretch>
            <a:fillRect/>
          </a:stretch>
        </p:blipFill>
        <p:spPr bwMode="auto">
          <a:xfrm>
            <a:off x="6572250" y="5357813"/>
            <a:ext cx="1000125" cy="949325"/>
          </a:xfrm>
          <a:prstGeom prst="rect">
            <a:avLst/>
          </a:prstGeom>
          <a:noFill/>
          <a:ln w="9525">
            <a:noFill/>
            <a:miter lim="800000"/>
            <a:headEnd/>
            <a:tailEnd/>
          </a:ln>
        </p:spPr>
      </p:pic>
      <p:cxnSp>
        <p:nvCxnSpPr>
          <p:cNvPr id="28" name="Straight Arrow Connector 19"/>
          <p:cNvCxnSpPr>
            <a:stCxn id="27" idx="0"/>
            <a:endCxn id="0" idx="2"/>
          </p:cNvCxnSpPr>
          <p:nvPr/>
        </p:nvCxnSpPr>
        <p:spPr>
          <a:xfrm rot="16200000" flipV="1">
            <a:off x="6591300" y="4876800"/>
            <a:ext cx="938213" cy="23813"/>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9" name="Straight Arrow Connector 20"/>
          <p:cNvCxnSpPr>
            <a:stCxn id="22" idx="2"/>
            <a:endCxn id="0" idx="0"/>
          </p:cNvCxnSpPr>
          <p:nvPr/>
        </p:nvCxnSpPr>
        <p:spPr>
          <a:xfrm rot="5400000">
            <a:off x="6654800" y="3108325"/>
            <a:ext cx="790575" cy="3175"/>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30" name="Straight Arrow Connector 37"/>
          <p:cNvCxnSpPr>
            <a:stCxn id="0" idx="3"/>
            <a:endCxn id="23" idx="1"/>
          </p:cNvCxnSpPr>
          <p:nvPr/>
        </p:nvCxnSpPr>
        <p:spPr>
          <a:xfrm>
            <a:off x="7620000" y="3962400"/>
            <a:ext cx="738188" cy="1588"/>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48146" name="TextBox 41"/>
          <p:cNvSpPr txBox="1">
            <a:spLocks noChangeArrowheads="1"/>
          </p:cNvSpPr>
          <p:nvPr/>
        </p:nvSpPr>
        <p:spPr bwMode="auto">
          <a:xfrm>
            <a:off x="7086600" y="2876550"/>
            <a:ext cx="969963" cy="320675"/>
          </a:xfrm>
          <a:prstGeom prst="rect">
            <a:avLst/>
          </a:prstGeom>
          <a:noFill/>
          <a:ln w="9525">
            <a:noFill/>
            <a:miter lim="800000"/>
            <a:headEnd/>
            <a:tailEnd/>
          </a:ln>
        </p:spPr>
        <p:txBody>
          <a:bodyPr wrap="none">
            <a:spAutoFit/>
          </a:bodyPr>
          <a:lstStyle/>
          <a:p>
            <a:pPr>
              <a:lnSpc>
                <a:spcPct val="93000"/>
              </a:lnSpc>
            </a:pPr>
            <a:r>
              <a:rPr lang="en-US" sz="1600">
                <a:solidFill>
                  <a:schemeClr val="tx1"/>
                </a:solidFill>
              </a:rPr>
              <a:t>inherited</a:t>
            </a:r>
            <a:endParaRPr lang="en-US">
              <a:solidFill>
                <a:schemeClr val="tx1"/>
              </a:solidFill>
            </a:endParaRPr>
          </a:p>
        </p:txBody>
      </p:sp>
      <p:sp>
        <p:nvSpPr>
          <p:cNvPr id="48147" name="TextBox 42"/>
          <p:cNvSpPr txBox="1">
            <a:spLocks noChangeArrowheads="1"/>
          </p:cNvSpPr>
          <p:nvPr/>
        </p:nvSpPr>
        <p:spPr bwMode="auto">
          <a:xfrm>
            <a:off x="7086600" y="4714875"/>
            <a:ext cx="809625" cy="320675"/>
          </a:xfrm>
          <a:prstGeom prst="rect">
            <a:avLst/>
          </a:prstGeom>
          <a:noFill/>
          <a:ln w="9525">
            <a:noFill/>
            <a:miter lim="800000"/>
            <a:headEnd/>
            <a:tailEnd/>
          </a:ln>
        </p:spPr>
        <p:txBody>
          <a:bodyPr wrap="none">
            <a:spAutoFit/>
          </a:bodyPr>
          <a:lstStyle/>
          <a:p>
            <a:pPr>
              <a:lnSpc>
                <a:spcPct val="93000"/>
              </a:lnSpc>
            </a:pPr>
            <a:r>
              <a:rPr lang="en-US" sz="1600">
                <a:solidFill>
                  <a:schemeClr val="tx1"/>
                </a:solidFill>
              </a:rPr>
              <a:t>explicit</a:t>
            </a:r>
            <a:endParaRPr lang="en-US">
              <a:solidFill>
                <a:schemeClr val="tx1"/>
              </a:solidFill>
            </a:endParaRPr>
          </a:p>
        </p:txBody>
      </p:sp>
      <p:sp>
        <p:nvSpPr>
          <p:cNvPr id="48148" name="TextBox 43"/>
          <p:cNvSpPr txBox="1">
            <a:spLocks noChangeArrowheads="1"/>
          </p:cNvSpPr>
          <p:nvPr/>
        </p:nvSpPr>
        <p:spPr bwMode="auto">
          <a:xfrm>
            <a:off x="7554913" y="3581400"/>
            <a:ext cx="946150" cy="320675"/>
          </a:xfrm>
          <a:prstGeom prst="rect">
            <a:avLst/>
          </a:prstGeom>
          <a:noFill/>
          <a:ln w="9525">
            <a:noFill/>
            <a:miter lim="800000"/>
            <a:headEnd/>
            <a:tailEnd/>
          </a:ln>
        </p:spPr>
        <p:txBody>
          <a:bodyPr wrap="none">
            <a:spAutoFit/>
          </a:bodyPr>
          <a:lstStyle/>
          <a:p>
            <a:pPr>
              <a:lnSpc>
                <a:spcPct val="93000"/>
              </a:lnSpc>
            </a:pPr>
            <a:r>
              <a:rPr lang="en-US" sz="1600">
                <a:solidFill>
                  <a:schemeClr val="tx1"/>
                </a:solidFill>
              </a:rPr>
              <a:t>effective</a:t>
            </a:r>
            <a:endParaRPr lang="en-US">
              <a:solidFill>
                <a:schemeClr val="tx1"/>
              </a:solidFill>
            </a:endParaRPr>
          </a:p>
        </p:txBody>
      </p:sp>
      <p:sp>
        <p:nvSpPr>
          <p:cNvPr id="54" name="Content Placeholder 2"/>
          <p:cNvSpPr txBox="1">
            <a:spLocks/>
          </p:cNvSpPr>
          <p:nvPr/>
        </p:nvSpPr>
        <p:spPr bwMode="auto">
          <a:xfrm>
            <a:off x="642938" y="3571875"/>
            <a:ext cx="5357812" cy="2786063"/>
          </a:xfrm>
          <a:prstGeom prst="rect">
            <a:avLst/>
          </a:prstGeom>
          <a:noFill/>
          <a:ln w="9525">
            <a:noFill/>
            <a:miter lim="800000"/>
            <a:headEnd/>
            <a:tailEnd/>
          </a:ln>
          <a:effectLst/>
        </p:spPr>
        <p:txBody>
          <a:bodyPr>
            <a:normAutofit fontScale="70000" lnSpcReduction="20000"/>
          </a:bodyPr>
          <a:lstStyle/>
          <a:p>
            <a:pPr marL="342900" indent="-342900">
              <a:lnSpc>
                <a:spcPct val="120000"/>
              </a:lnSpc>
              <a:spcBef>
                <a:spcPct val="20000"/>
              </a:spcBef>
              <a:buClr>
                <a:schemeClr val="hlink"/>
              </a:buClr>
              <a:buSzPct val="110000"/>
              <a:defRPr/>
            </a:pPr>
            <a:r>
              <a:rPr lang="en-US" sz="3200" kern="0" dirty="0">
                <a:solidFill>
                  <a:schemeClr val="tx1"/>
                </a:solidFill>
                <a:latin typeface="+mn-lt"/>
                <a:ea typeface="+mn-ea"/>
                <a:cs typeface="+mn-cs"/>
              </a:rPr>
              <a:t>Determining  effective permissions:</a:t>
            </a:r>
          </a:p>
          <a:p>
            <a:pPr marL="742950" lvl="1" indent="-285750">
              <a:lnSpc>
                <a:spcPct val="120000"/>
              </a:lnSpc>
              <a:spcBef>
                <a:spcPct val="20000"/>
              </a:spcBef>
              <a:buClr>
                <a:schemeClr val="tx1"/>
              </a:buClr>
              <a:buSzPct val="60000"/>
              <a:buFont typeface="Wingdings" pitchFamily="2" charset="2"/>
              <a:buChar char="n"/>
              <a:defRPr/>
            </a:pPr>
            <a:r>
              <a:rPr lang="en-US" sz="3200" kern="0" dirty="0">
                <a:solidFill>
                  <a:schemeClr val="tx1"/>
                </a:solidFill>
                <a:latin typeface="+mn-lt"/>
              </a:rPr>
              <a:t>By default, a user/group has no privileges.</a:t>
            </a:r>
          </a:p>
          <a:p>
            <a:pPr marL="742950" lvl="1" indent="-285750">
              <a:lnSpc>
                <a:spcPct val="120000"/>
              </a:lnSpc>
              <a:spcBef>
                <a:spcPct val="20000"/>
              </a:spcBef>
              <a:buClr>
                <a:schemeClr val="tx1"/>
              </a:buClr>
              <a:buSzPct val="60000"/>
              <a:buFont typeface="Wingdings" pitchFamily="2" charset="2"/>
              <a:buChar char="n"/>
              <a:defRPr/>
            </a:pPr>
            <a:r>
              <a:rPr lang="en-US" sz="3200" kern="0" dirty="0">
                <a:solidFill>
                  <a:schemeClr val="tx1"/>
                </a:solidFill>
                <a:latin typeface="+mn-lt"/>
              </a:rPr>
              <a:t>Explicit permissions override conflicting inherited permissions.</a:t>
            </a:r>
          </a:p>
          <a:p>
            <a:pPr marL="742950" lvl="1" indent="-285750">
              <a:lnSpc>
                <a:spcPct val="120000"/>
              </a:lnSpc>
              <a:spcBef>
                <a:spcPct val="20000"/>
              </a:spcBef>
              <a:buClr>
                <a:schemeClr val="tx1"/>
              </a:buClr>
              <a:buSzPct val="60000"/>
              <a:buFont typeface="Wingdings" pitchFamily="2" charset="2"/>
              <a:buChar char="n"/>
              <a:defRPr/>
            </a:pPr>
            <a:r>
              <a:rPr lang="en-US" sz="3200" kern="0" dirty="0">
                <a:solidFill>
                  <a:schemeClr val="tx1"/>
                </a:solidFill>
                <a:latin typeface="+mn-lt"/>
              </a:rPr>
              <a:t>Denied permissions override conflicting allowed permissions.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Access Control Algorithm</a:t>
            </a:r>
          </a:p>
        </p:txBody>
      </p:sp>
      <p:sp>
        <p:nvSpPr>
          <p:cNvPr id="3" name="Content Placeholder 2"/>
          <p:cNvSpPr>
            <a:spLocks noGrp="1"/>
          </p:cNvSpPr>
          <p:nvPr>
            <p:ph idx="1"/>
          </p:nvPr>
        </p:nvSpPr>
        <p:spPr>
          <a:xfrm>
            <a:off x="571500" y="1371600"/>
            <a:ext cx="8215313" cy="5057775"/>
          </a:xfrm>
        </p:spPr>
        <p:txBody>
          <a:bodyPr rtlCol="0">
            <a:normAutofit/>
          </a:bodyPr>
          <a:lstStyle/>
          <a:p>
            <a:pPr eaLnBrk="1" fontAlgn="auto" hangingPunct="1">
              <a:lnSpc>
                <a:spcPct val="110000"/>
              </a:lnSpc>
              <a:spcAft>
                <a:spcPts val="0"/>
              </a:spcAft>
              <a:defRPr/>
            </a:pPr>
            <a:r>
              <a:rPr lang="en-US" sz="2000" dirty="0" smtClean="0"/>
              <a:t>The DACL of a file or folder is a sorted list of ACEs</a:t>
            </a:r>
          </a:p>
          <a:p>
            <a:pPr lvl="1" eaLnBrk="1" fontAlgn="auto" hangingPunct="1">
              <a:lnSpc>
                <a:spcPct val="110000"/>
              </a:lnSpc>
              <a:spcAft>
                <a:spcPts val="0"/>
              </a:spcAft>
              <a:defRPr/>
            </a:pPr>
            <a:r>
              <a:rPr lang="en-US" sz="1800" dirty="0" smtClean="0"/>
              <a:t>Local ACEs precede inherited ACEs</a:t>
            </a:r>
          </a:p>
          <a:p>
            <a:pPr lvl="1" eaLnBrk="1" fontAlgn="auto" hangingPunct="1">
              <a:lnSpc>
                <a:spcPct val="110000"/>
              </a:lnSpc>
              <a:spcAft>
                <a:spcPts val="0"/>
              </a:spcAft>
              <a:defRPr/>
            </a:pPr>
            <a:r>
              <a:rPr lang="en-US" sz="1800" dirty="0" smtClean="0"/>
              <a:t>ACEs inherited from folder F precede those inherited from parent of F</a:t>
            </a:r>
          </a:p>
          <a:p>
            <a:pPr lvl="1" eaLnBrk="1" fontAlgn="auto" hangingPunct="1">
              <a:lnSpc>
                <a:spcPct val="110000"/>
              </a:lnSpc>
              <a:spcAft>
                <a:spcPts val="0"/>
              </a:spcAft>
              <a:defRPr/>
            </a:pPr>
            <a:r>
              <a:rPr lang="en-US" sz="1800" dirty="0" smtClean="0"/>
              <a:t>Among those with same source, Deny ACEs precede Allow ACEs</a:t>
            </a:r>
          </a:p>
          <a:p>
            <a:pPr eaLnBrk="1" fontAlgn="auto" hangingPunct="1">
              <a:lnSpc>
                <a:spcPct val="110000"/>
              </a:lnSpc>
              <a:spcAft>
                <a:spcPts val="0"/>
              </a:spcAft>
              <a:defRPr/>
            </a:pPr>
            <a:r>
              <a:rPr lang="en-US" sz="2000" dirty="0" smtClean="0"/>
              <a:t>Algorithm for granting access request (e.g., read and execute):</a:t>
            </a:r>
          </a:p>
          <a:p>
            <a:pPr lvl="1" eaLnBrk="1" fontAlgn="auto" hangingPunct="1">
              <a:lnSpc>
                <a:spcPct val="110000"/>
              </a:lnSpc>
              <a:spcAft>
                <a:spcPts val="0"/>
              </a:spcAft>
              <a:defRPr/>
            </a:pPr>
            <a:r>
              <a:rPr lang="en-US" sz="1800" dirty="0" smtClean="0"/>
              <a:t>ACEs in the DACL are examined in order</a:t>
            </a:r>
          </a:p>
          <a:p>
            <a:pPr lvl="1" eaLnBrk="1" fontAlgn="auto" hangingPunct="1">
              <a:lnSpc>
                <a:spcPct val="110000"/>
              </a:lnSpc>
              <a:spcAft>
                <a:spcPts val="0"/>
              </a:spcAft>
              <a:defRPr/>
            </a:pPr>
            <a:r>
              <a:rPr lang="en-US" sz="1800" dirty="0" smtClean="0"/>
              <a:t>Does the ACE refer to the user or a group containing the user?</a:t>
            </a:r>
          </a:p>
          <a:p>
            <a:pPr lvl="1" eaLnBrk="1" fontAlgn="auto" hangingPunct="1">
              <a:lnSpc>
                <a:spcPct val="110000"/>
              </a:lnSpc>
              <a:spcAft>
                <a:spcPts val="0"/>
              </a:spcAft>
              <a:defRPr/>
            </a:pPr>
            <a:r>
              <a:rPr lang="en-US" sz="1800" dirty="0" smtClean="0"/>
              <a:t>If so, do any of the accesses in the ACE match those of the request?</a:t>
            </a:r>
          </a:p>
          <a:p>
            <a:pPr lvl="1" eaLnBrk="1" fontAlgn="auto" hangingPunct="1">
              <a:lnSpc>
                <a:spcPct val="110000"/>
              </a:lnSpc>
              <a:spcAft>
                <a:spcPts val="0"/>
              </a:spcAft>
              <a:defRPr/>
            </a:pPr>
            <a:r>
              <a:rPr lang="en-US" sz="1800" dirty="0" smtClean="0"/>
              <a:t>If so, what type of ACE is it?</a:t>
            </a:r>
          </a:p>
          <a:p>
            <a:pPr lvl="2" eaLnBrk="1" fontAlgn="auto" hangingPunct="1">
              <a:lnSpc>
                <a:spcPct val="110000"/>
              </a:lnSpc>
              <a:spcAft>
                <a:spcPts val="0"/>
              </a:spcAft>
              <a:defRPr/>
            </a:pPr>
            <a:r>
              <a:rPr lang="en-US" sz="1600" b="1" dirty="0" smtClean="0"/>
              <a:t>Deny</a:t>
            </a:r>
            <a:r>
              <a:rPr lang="en-US" sz="1600" dirty="0" smtClean="0"/>
              <a:t>: return </a:t>
            </a:r>
            <a:r>
              <a:rPr lang="en-US" sz="1600" dirty="0" smtClean="0">
                <a:solidFill>
                  <a:schemeClr val="accent6"/>
                </a:solidFill>
              </a:rPr>
              <a:t>ACCESS_DENIED</a:t>
            </a:r>
          </a:p>
          <a:p>
            <a:pPr lvl="2" eaLnBrk="1" fontAlgn="auto" hangingPunct="1">
              <a:lnSpc>
                <a:spcPct val="110000"/>
              </a:lnSpc>
              <a:spcAft>
                <a:spcPts val="0"/>
              </a:spcAft>
              <a:defRPr/>
            </a:pPr>
            <a:r>
              <a:rPr lang="en-US" sz="1600" b="1" dirty="0" smtClean="0"/>
              <a:t>Allow</a:t>
            </a:r>
            <a:r>
              <a:rPr lang="en-US" sz="1600" dirty="0" smtClean="0"/>
              <a:t>: grant the specified accesses and if there are no remaining accesses to grant, return </a:t>
            </a:r>
            <a:r>
              <a:rPr lang="en-US" sz="1600" dirty="0" smtClean="0">
                <a:solidFill>
                  <a:schemeClr val="accent6"/>
                </a:solidFill>
              </a:rPr>
              <a:t>ACCESS_ALLOWED</a:t>
            </a:r>
          </a:p>
          <a:p>
            <a:pPr lvl="1" eaLnBrk="1" fontAlgn="auto" hangingPunct="1">
              <a:lnSpc>
                <a:spcPct val="110000"/>
              </a:lnSpc>
              <a:spcAft>
                <a:spcPts val="0"/>
              </a:spcAft>
              <a:defRPr/>
            </a:pPr>
            <a:r>
              <a:rPr lang="en-US" sz="1800" dirty="0" smtClean="0"/>
              <a:t>If we reach the end of the DACL and there are remaining requested accesses that have not been granted yet, return </a:t>
            </a:r>
            <a:r>
              <a:rPr lang="en-US" sz="1800" dirty="0" smtClean="0">
                <a:solidFill>
                  <a:schemeClr val="accent6"/>
                </a:solidFill>
              </a:rPr>
              <a:t>ACCESS_DENIED</a:t>
            </a:r>
            <a:endParaRPr lang="en-US" sz="2400" dirty="0">
              <a:solidFill>
                <a:schemeClr val="accent6"/>
              </a:solidFill>
            </a:endParaRPr>
          </a:p>
        </p:txBody>
      </p:sp>
      <p:sp>
        <p:nvSpPr>
          <p:cNvPr id="6" name="Slide Number Placeholder 5"/>
          <p:cNvSpPr>
            <a:spLocks noGrp="1"/>
          </p:cNvSpPr>
          <p:nvPr>
            <p:ph type="sldNum" sz="quarter" idx="12"/>
          </p:nvPr>
        </p:nvSpPr>
        <p:spPr/>
        <p:txBody>
          <a:bodyPr/>
          <a:lstStyle/>
          <a:p>
            <a:pPr>
              <a:defRPr/>
            </a:pPr>
            <a:fld id="{D9138087-3CCE-4B81-B880-4F6CB794492C}" type="slidenum">
              <a:rPr lang="it-IT"/>
              <a:pPr>
                <a:defRPr/>
              </a:pPr>
              <a:t>44</a:t>
            </a:fld>
            <a:endParaRPr lang="it-IT"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9600" y="285750"/>
            <a:ext cx="7772400" cy="1143000"/>
          </a:xfrm>
        </p:spPr>
        <p:txBody>
          <a:bodyPr/>
          <a:lstStyle/>
          <a:p>
            <a:pPr eaLnBrk="1" hangingPunct="1"/>
            <a:r>
              <a:rPr lang="en-US" smtClean="0"/>
              <a:t>Example</a:t>
            </a:r>
          </a:p>
        </p:txBody>
      </p:sp>
      <p:sp>
        <p:nvSpPr>
          <p:cNvPr id="58" name="Slide Number Placeholder 57"/>
          <p:cNvSpPr>
            <a:spLocks noGrp="1"/>
          </p:cNvSpPr>
          <p:nvPr>
            <p:ph type="sldNum" sz="quarter" idx="12"/>
          </p:nvPr>
        </p:nvSpPr>
        <p:spPr/>
        <p:txBody>
          <a:bodyPr/>
          <a:lstStyle/>
          <a:p>
            <a:pPr>
              <a:defRPr/>
            </a:pPr>
            <a:fld id="{51775141-43AA-4FD5-856A-E9738E9062F2}" type="slidenum">
              <a:rPr lang="en-US"/>
              <a:pPr>
                <a:defRPr/>
              </a:pPr>
              <a:t>45</a:t>
            </a:fld>
            <a:endParaRPr lang="en-US"/>
          </a:p>
        </p:txBody>
      </p:sp>
      <p:sp>
        <p:nvSpPr>
          <p:cNvPr id="1815555" name="Text Box 3"/>
          <p:cNvSpPr txBox="1">
            <a:spLocks noChangeArrowheads="1"/>
          </p:cNvSpPr>
          <p:nvPr/>
        </p:nvSpPr>
        <p:spPr bwMode="auto">
          <a:xfrm>
            <a:off x="2932113" y="1562100"/>
            <a:ext cx="2317750" cy="1285875"/>
          </a:xfrm>
          <a:prstGeom prst="rect">
            <a:avLst/>
          </a:prstGeom>
          <a:gradFill rotWithShape="0">
            <a:gsLst>
              <a:gs pos="0">
                <a:srgbClr val="99CCFF">
                  <a:gamma/>
                  <a:tint val="4314"/>
                  <a:invGamma/>
                </a:srgbClr>
              </a:gs>
              <a:gs pos="100000">
                <a:srgbClr val="99CCFF"/>
              </a:gs>
            </a:gsLst>
            <a:lin ang="5400000" scaled="1"/>
          </a:gradFill>
          <a:ln w="9525">
            <a:solidFill>
              <a:srgbClr val="0033CC"/>
            </a:solidFill>
            <a:miter lim="800000"/>
            <a:headEnd/>
            <a:tailEnd/>
          </a:ln>
          <a:effectLst>
            <a:outerShdw dist="53882" dir="2700000" algn="ctr" rotWithShape="0">
              <a:srgbClr val="C0C0C0"/>
            </a:outerShdw>
          </a:effectLst>
        </p:spPr>
        <p:txBody>
          <a:bodyPr tIns="27432" bIns="27432" anchor="ctr"/>
          <a:lstStyle/>
          <a:p>
            <a:pPr marL="177800" indent="-177800">
              <a:lnSpc>
                <a:spcPct val="93000"/>
              </a:lnSpc>
              <a:spcBef>
                <a:spcPct val="40000"/>
              </a:spcBef>
              <a:buClr>
                <a:srgbClr val="D60093"/>
              </a:buClr>
              <a:buSzPct val="70000"/>
              <a:buFont typeface="Wingdings" pitchFamily="2" charset="2"/>
              <a:buChar char="n"/>
              <a:defRPr/>
            </a:pPr>
            <a:r>
              <a:rPr lang="en-US" sz="1800" b="1" dirty="0">
                <a:latin typeface="Arial Narrow" pitchFamily="34" charset="0"/>
              </a:rPr>
              <a:t>Customers Group</a:t>
            </a:r>
            <a:br>
              <a:rPr lang="en-US" sz="1800" b="1" dirty="0">
                <a:latin typeface="Arial Narrow" pitchFamily="34" charset="0"/>
              </a:rPr>
            </a:br>
            <a:r>
              <a:rPr lang="en-US" sz="1800" b="1" dirty="0">
                <a:latin typeface="Arial Narrow" pitchFamily="34" charset="0"/>
              </a:rPr>
              <a:t>Write Folder1</a:t>
            </a:r>
          </a:p>
          <a:p>
            <a:pPr marL="177800" indent="-177800">
              <a:lnSpc>
                <a:spcPct val="93000"/>
              </a:lnSpc>
              <a:spcBef>
                <a:spcPct val="40000"/>
              </a:spcBef>
              <a:buClr>
                <a:srgbClr val="D60093"/>
              </a:buClr>
              <a:buSzPct val="70000"/>
              <a:buFont typeface="Wingdings" pitchFamily="2" charset="2"/>
              <a:buChar char="n"/>
              <a:defRPr/>
            </a:pPr>
            <a:r>
              <a:rPr lang="en-US" sz="1800" b="1" dirty="0">
                <a:latin typeface="Arial Narrow" pitchFamily="34" charset="0"/>
              </a:rPr>
              <a:t>Marketing Group Read Folder1</a:t>
            </a:r>
          </a:p>
        </p:txBody>
      </p:sp>
      <p:sp>
        <p:nvSpPr>
          <p:cNvPr id="1815556" name="Text Box 4"/>
          <p:cNvSpPr txBox="1">
            <a:spLocks noChangeArrowheads="1"/>
          </p:cNvSpPr>
          <p:nvPr/>
        </p:nvSpPr>
        <p:spPr bwMode="auto">
          <a:xfrm>
            <a:off x="2932113" y="3071813"/>
            <a:ext cx="2317750" cy="1285875"/>
          </a:xfrm>
          <a:prstGeom prst="rect">
            <a:avLst/>
          </a:prstGeom>
          <a:gradFill rotWithShape="0">
            <a:gsLst>
              <a:gs pos="0">
                <a:srgbClr val="99CCFF">
                  <a:gamma/>
                  <a:tint val="4314"/>
                  <a:invGamma/>
                </a:srgbClr>
              </a:gs>
              <a:gs pos="100000">
                <a:srgbClr val="99CCFF"/>
              </a:gs>
            </a:gsLst>
            <a:lin ang="5400000" scaled="1"/>
          </a:gradFill>
          <a:ln w="9525">
            <a:solidFill>
              <a:srgbClr val="0033CC"/>
            </a:solidFill>
            <a:miter lim="800000"/>
            <a:headEnd/>
            <a:tailEnd/>
          </a:ln>
          <a:effectLst>
            <a:outerShdw dist="53882" dir="2700000" algn="ctr" rotWithShape="0">
              <a:srgbClr val="C0C0C0"/>
            </a:outerShdw>
          </a:effectLst>
        </p:spPr>
        <p:txBody>
          <a:bodyPr tIns="27432" bIns="27432" anchor="ctr"/>
          <a:lstStyle/>
          <a:p>
            <a:pPr marL="177800" indent="-177800">
              <a:lnSpc>
                <a:spcPct val="93000"/>
              </a:lnSpc>
              <a:spcBef>
                <a:spcPct val="40000"/>
              </a:spcBef>
              <a:buClr>
                <a:srgbClr val="D60093"/>
              </a:buClr>
              <a:buSzPct val="70000"/>
              <a:buFont typeface="Wingdings" pitchFamily="2" charset="2"/>
              <a:buChar char="n"/>
              <a:defRPr/>
            </a:pPr>
            <a:r>
              <a:rPr lang="en-US" sz="1800" b="1" dirty="0">
                <a:latin typeface="Arial Narrow" pitchFamily="34" charset="0"/>
              </a:rPr>
              <a:t>Customers Group</a:t>
            </a:r>
            <a:br>
              <a:rPr lang="en-US" sz="1800" b="1" dirty="0">
                <a:latin typeface="Arial Narrow" pitchFamily="34" charset="0"/>
              </a:rPr>
            </a:br>
            <a:r>
              <a:rPr lang="en-US" sz="1800" b="1" dirty="0">
                <a:latin typeface="Arial Narrow" pitchFamily="34" charset="0"/>
              </a:rPr>
              <a:t>Read Folder1</a:t>
            </a:r>
          </a:p>
          <a:p>
            <a:pPr marL="177800" indent="-177800">
              <a:lnSpc>
                <a:spcPct val="93000"/>
              </a:lnSpc>
              <a:spcBef>
                <a:spcPct val="40000"/>
              </a:spcBef>
              <a:buClr>
                <a:srgbClr val="D60093"/>
              </a:buClr>
              <a:buSzPct val="70000"/>
              <a:buFont typeface="Wingdings" pitchFamily="2" charset="2"/>
              <a:buChar char="n"/>
              <a:defRPr/>
            </a:pPr>
            <a:r>
              <a:rPr lang="en-US" sz="1800" b="1" dirty="0">
                <a:latin typeface="Arial Narrow" pitchFamily="34" charset="0"/>
              </a:rPr>
              <a:t>Marketing Group Write Folder2</a:t>
            </a:r>
          </a:p>
        </p:txBody>
      </p:sp>
      <p:sp>
        <p:nvSpPr>
          <p:cNvPr id="1815557" name="Text Box 5"/>
          <p:cNvSpPr txBox="1">
            <a:spLocks noChangeArrowheads="1"/>
          </p:cNvSpPr>
          <p:nvPr/>
        </p:nvSpPr>
        <p:spPr bwMode="auto">
          <a:xfrm>
            <a:off x="2932113" y="4572000"/>
            <a:ext cx="2317750" cy="1774825"/>
          </a:xfrm>
          <a:prstGeom prst="rect">
            <a:avLst/>
          </a:prstGeom>
          <a:gradFill rotWithShape="0">
            <a:gsLst>
              <a:gs pos="0">
                <a:srgbClr val="99CCFF">
                  <a:gamma/>
                  <a:tint val="4314"/>
                  <a:invGamma/>
                </a:srgbClr>
              </a:gs>
              <a:gs pos="100000">
                <a:srgbClr val="99CCFF"/>
              </a:gs>
            </a:gsLst>
            <a:lin ang="5400000" scaled="1"/>
          </a:gradFill>
          <a:ln w="9525">
            <a:solidFill>
              <a:srgbClr val="0033CC"/>
            </a:solidFill>
            <a:miter lim="800000"/>
            <a:headEnd/>
            <a:tailEnd/>
          </a:ln>
          <a:effectLst>
            <a:outerShdw dist="53882" dir="2700000" algn="ctr" rotWithShape="0">
              <a:srgbClr val="C0C0C0"/>
            </a:outerShdw>
          </a:effectLst>
        </p:spPr>
        <p:txBody>
          <a:bodyPr tIns="27432" bIns="27432" anchor="ctr"/>
          <a:lstStyle/>
          <a:p>
            <a:pPr marL="177800" indent="-177800">
              <a:lnSpc>
                <a:spcPct val="93000"/>
              </a:lnSpc>
              <a:spcBef>
                <a:spcPct val="40000"/>
              </a:spcBef>
              <a:buClr>
                <a:srgbClr val="D60093"/>
              </a:buClr>
              <a:buSzPct val="70000"/>
              <a:buFont typeface="Wingdings" pitchFamily="2" charset="2"/>
              <a:buChar char="n"/>
              <a:defRPr/>
            </a:pPr>
            <a:r>
              <a:rPr lang="en-US" sz="1800" b="1" dirty="0">
                <a:latin typeface="Arial Narrow" pitchFamily="34" charset="0"/>
              </a:rPr>
              <a:t>Customers Group</a:t>
            </a:r>
            <a:br>
              <a:rPr lang="en-US" sz="1800" b="1" dirty="0">
                <a:latin typeface="Arial Narrow" pitchFamily="34" charset="0"/>
              </a:rPr>
            </a:br>
            <a:r>
              <a:rPr lang="en-US" sz="1800" b="1" dirty="0">
                <a:latin typeface="Arial Narrow" pitchFamily="34" charset="0"/>
              </a:rPr>
              <a:t>Modify Folder1</a:t>
            </a:r>
          </a:p>
          <a:p>
            <a:pPr marL="177800" indent="-177800">
              <a:spcBef>
                <a:spcPct val="40000"/>
              </a:spcBef>
              <a:buClr>
                <a:srgbClr val="D60093"/>
              </a:buClr>
              <a:buSzPct val="70000"/>
              <a:buFont typeface="Wingdings" pitchFamily="2" charset="2"/>
              <a:buChar char="n"/>
              <a:defRPr/>
            </a:pPr>
            <a:r>
              <a:rPr lang="en-US" sz="1800" b="1" dirty="0">
                <a:latin typeface="Arial Narrow" pitchFamily="34" charset="0"/>
              </a:rPr>
              <a:t>File2 should only be accessible to Marketing Group, and only for read access</a:t>
            </a:r>
          </a:p>
        </p:txBody>
      </p:sp>
      <p:sp>
        <p:nvSpPr>
          <p:cNvPr id="50185" name="Freeform 8"/>
          <p:cNvSpPr>
            <a:spLocks/>
          </p:cNvSpPr>
          <p:nvPr/>
        </p:nvSpPr>
        <p:spPr bwMode="auto">
          <a:xfrm>
            <a:off x="7385050" y="4687888"/>
            <a:ext cx="509588" cy="696912"/>
          </a:xfrm>
          <a:custGeom>
            <a:avLst/>
            <a:gdLst>
              <a:gd name="T0" fmla="*/ 0 w 336"/>
              <a:gd name="T1" fmla="*/ 0 h 1056"/>
              <a:gd name="T2" fmla="*/ 0 w 336"/>
              <a:gd name="T3" fmla="*/ 2147483647 h 1056"/>
              <a:gd name="T4" fmla="*/ 2147483647 w 336"/>
              <a:gd name="T5" fmla="*/ 2147483647 h 1056"/>
              <a:gd name="T6" fmla="*/ 0 60000 65536"/>
              <a:gd name="T7" fmla="*/ 0 60000 65536"/>
              <a:gd name="T8" fmla="*/ 0 60000 65536"/>
              <a:gd name="T9" fmla="*/ 0 w 336"/>
              <a:gd name="T10" fmla="*/ 0 h 1056"/>
              <a:gd name="T11" fmla="*/ 336 w 336"/>
              <a:gd name="T12" fmla="*/ 1056 h 1056"/>
            </a:gdLst>
            <a:ahLst/>
            <a:cxnLst>
              <a:cxn ang="T6">
                <a:pos x="T0" y="T1"/>
              </a:cxn>
              <a:cxn ang="T7">
                <a:pos x="T2" y="T3"/>
              </a:cxn>
              <a:cxn ang="T8">
                <a:pos x="T4" y="T5"/>
              </a:cxn>
            </a:cxnLst>
            <a:rect l="T9" t="T10" r="T11" b="T12"/>
            <a:pathLst>
              <a:path w="336" h="1056">
                <a:moveTo>
                  <a:pt x="0" y="0"/>
                </a:moveTo>
                <a:lnTo>
                  <a:pt x="0" y="1056"/>
                </a:lnTo>
                <a:lnTo>
                  <a:pt x="336" y="1056"/>
                </a:lnTo>
              </a:path>
            </a:pathLst>
          </a:custGeom>
          <a:noFill/>
          <a:ln w="38100">
            <a:solidFill>
              <a:srgbClr val="333399"/>
            </a:solidFill>
            <a:round/>
            <a:headEnd/>
            <a:tailEnd/>
          </a:ln>
        </p:spPr>
        <p:txBody>
          <a:bodyPr wrap="none" anchor="ctr"/>
          <a:lstStyle/>
          <a:p>
            <a:endParaRPr lang="en-US"/>
          </a:p>
        </p:txBody>
      </p:sp>
      <p:sp>
        <p:nvSpPr>
          <p:cNvPr id="50186" name="Freeform 9"/>
          <p:cNvSpPr>
            <a:spLocks/>
          </p:cNvSpPr>
          <p:nvPr/>
        </p:nvSpPr>
        <p:spPr bwMode="auto">
          <a:xfrm>
            <a:off x="6511925" y="3016250"/>
            <a:ext cx="509588" cy="1533525"/>
          </a:xfrm>
          <a:custGeom>
            <a:avLst/>
            <a:gdLst>
              <a:gd name="T0" fmla="*/ 0 w 336"/>
              <a:gd name="T1" fmla="*/ 0 h 1056"/>
              <a:gd name="T2" fmla="*/ 0 w 336"/>
              <a:gd name="T3" fmla="*/ 2147483647 h 1056"/>
              <a:gd name="T4" fmla="*/ 2147483647 w 336"/>
              <a:gd name="T5" fmla="*/ 2147483647 h 1056"/>
              <a:gd name="T6" fmla="*/ 0 60000 65536"/>
              <a:gd name="T7" fmla="*/ 0 60000 65536"/>
              <a:gd name="T8" fmla="*/ 0 60000 65536"/>
              <a:gd name="T9" fmla="*/ 0 w 336"/>
              <a:gd name="T10" fmla="*/ 0 h 1056"/>
              <a:gd name="T11" fmla="*/ 336 w 336"/>
              <a:gd name="T12" fmla="*/ 1056 h 1056"/>
            </a:gdLst>
            <a:ahLst/>
            <a:cxnLst>
              <a:cxn ang="T6">
                <a:pos x="T0" y="T1"/>
              </a:cxn>
              <a:cxn ang="T7">
                <a:pos x="T2" y="T3"/>
              </a:cxn>
              <a:cxn ang="T8">
                <a:pos x="T4" y="T5"/>
              </a:cxn>
            </a:cxnLst>
            <a:rect l="T9" t="T10" r="T11" b="T12"/>
            <a:pathLst>
              <a:path w="336" h="1056">
                <a:moveTo>
                  <a:pt x="0" y="0"/>
                </a:moveTo>
                <a:lnTo>
                  <a:pt x="0" y="1056"/>
                </a:lnTo>
                <a:lnTo>
                  <a:pt x="336" y="1056"/>
                </a:lnTo>
              </a:path>
            </a:pathLst>
          </a:custGeom>
          <a:noFill/>
          <a:ln w="38100">
            <a:solidFill>
              <a:srgbClr val="333399"/>
            </a:solidFill>
            <a:round/>
            <a:headEnd/>
            <a:tailEnd/>
          </a:ln>
        </p:spPr>
        <p:txBody>
          <a:bodyPr wrap="none" anchor="ctr"/>
          <a:lstStyle/>
          <a:p>
            <a:endParaRPr lang="en-US"/>
          </a:p>
        </p:txBody>
      </p:sp>
      <p:sp>
        <p:nvSpPr>
          <p:cNvPr id="1815562" name="AutoShape 10"/>
          <p:cNvSpPr>
            <a:spLocks noChangeArrowheads="1"/>
          </p:cNvSpPr>
          <p:nvPr/>
        </p:nvSpPr>
        <p:spPr bwMode="auto">
          <a:xfrm flipV="1">
            <a:off x="7737475" y="4962525"/>
            <a:ext cx="650875" cy="782638"/>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rot="10800000" wrap="none" anchor="ctr"/>
          <a:lstStyle/>
          <a:p>
            <a:pPr>
              <a:lnSpc>
                <a:spcPct val="93000"/>
              </a:lnSpc>
              <a:defRPr/>
            </a:pPr>
            <a:r>
              <a:rPr lang="en-US" sz="1800" b="1">
                <a:latin typeface="Arial Narrow" pitchFamily="34" charset="0"/>
              </a:rPr>
              <a:t>File2</a:t>
            </a:r>
          </a:p>
        </p:txBody>
      </p:sp>
      <p:grpSp>
        <p:nvGrpSpPr>
          <p:cNvPr id="50188" name="Group 11"/>
          <p:cNvGrpSpPr>
            <a:grpSpLocks/>
          </p:cNvGrpSpPr>
          <p:nvPr/>
        </p:nvGrpSpPr>
        <p:grpSpPr bwMode="auto">
          <a:xfrm>
            <a:off x="6002338" y="2235200"/>
            <a:ext cx="1027112" cy="768350"/>
            <a:chOff x="1923" y="1294"/>
            <a:chExt cx="678" cy="529"/>
          </a:xfrm>
        </p:grpSpPr>
        <p:sp>
          <p:nvSpPr>
            <p:cNvPr id="1815564" name="Freeform 12"/>
            <p:cNvSpPr>
              <a:spLocks/>
            </p:cNvSpPr>
            <p:nvPr/>
          </p:nvSpPr>
          <p:spPr bwMode="auto">
            <a:xfrm>
              <a:off x="2002" y="1294"/>
              <a:ext cx="599" cy="529"/>
            </a:xfrm>
            <a:custGeom>
              <a:avLst/>
              <a:gdLst/>
              <a:ahLst/>
              <a:cxnLst>
                <a:cxn ang="0">
                  <a:pos x="0" y="720"/>
                </a:cxn>
                <a:cxn ang="0">
                  <a:pos x="816" y="720"/>
                </a:cxn>
                <a:cxn ang="0">
                  <a:pos x="816" y="144"/>
                </a:cxn>
                <a:cxn ang="0">
                  <a:pos x="480" y="144"/>
                </a:cxn>
                <a:cxn ang="0">
                  <a:pos x="384" y="0"/>
                </a:cxn>
                <a:cxn ang="0">
                  <a:pos x="96" y="0"/>
                </a:cxn>
                <a:cxn ang="0">
                  <a:pos x="0" y="144"/>
                </a:cxn>
                <a:cxn ang="0">
                  <a:pos x="0" y="720"/>
                </a:cxn>
              </a:cxnLst>
              <a:rect l="0" t="0" r="r" b="b"/>
              <a:pathLst>
                <a:path w="816" h="720">
                  <a:moveTo>
                    <a:pt x="0" y="720"/>
                  </a:moveTo>
                  <a:lnTo>
                    <a:pt x="816" y="720"/>
                  </a:lnTo>
                  <a:lnTo>
                    <a:pt x="816" y="144"/>
                  </a:lnTo>
                  <a:lnTo>
                    <a:pt x="480" y="144"/>
                  </a:lnTo>
                  <a:lnTo>
                    <a:pt x="384" y="0"/>
                  </a:lnTo>
                  <a:lnTo>
                    <a:pt x="96" y="0"/>
                  </a:lnTo>
                  <a:lnTo>
                    <a:pt x="0" y="144"/>
                  </a:lnTo>
                  <a:lnTo>
                    <a:pt x="0" y="720"/>
                  </a:lnTo>
                  <a:close/>
                </a:path>
              </a:pathLst>
            </a:custGeom>
            <a:gradFill rotWithShape="0">
              <a:gsLst>
                <a:gs pos="0">
                  <a:srgbClr val="FFFF99"/>
                </a:gs>
                <a:gs pos="100000">
                  <a:srgbClr val="FFCC00"/>
                </a:gs>
              </a:gsLst>
              <a:lin ang="2700000" scaled="1"/>
            </a:gradFill>
            <a:ln w="9525" cap="flat" cmpd="sng">
              <a:solidFill>
                <a:schemeClr val="tx1"/>
              </a:solidFill>
              <a:prstDash val="solid"/>
              <a:round/>
              <a:headEnd type="none" w="med" len="med"/>
              <a:tailEnd type="none" w="med" len="med"/>
            </a:ln>
            <a:effectLst>
              <a:outerShdw dist="45791" dir="2021404" algn="ctr" rotWithShape="0">
                <a:srgbClr val="969696"/>
              </a:outerShdw>
            </a:effectLst>
          </p:spPr>
          <p:txBody>
            <a:bodyPr wrap="none" tIns="27432" bIns="27432" anchor="ctr"/>
            <a:lstStyle/>
            <a:p>
              <a:pPr>
                <a:lnSpc>
                  <a:spcPct val="93000"/>
                </a:lnSpc>
                <a:defRPr/>
              </a:pPr>
              <a:endParaRPr lang="it-IT"/>
            </a:p>
          </p:txBody>
        </p:sp>
        <p:sp>
          <p:nvSpPr>
            <p:cNvPr id="1815565" name="AutoShape 13"/>
            <p:cNvSpPr>
              <a:spLocks noChangeArrowheads="1"/>
            </p:cNvSpPr>
            <p:nvPr/>
          </p:nvSpPr>
          <p:spPr bwMode="auto">
            <a:xfrm flipH="1">
              <a:off x="1923" y="1466"/>
              <a:ext cx="668" cy="352"/>
            </a:xfrm>
            <a:prstGeom prst="parallelogram">
              <a:avLst>
                <a:gd name="adj" fmla="val 21117"/>
              </a:avLst>
            </a:prstGeom>
            <a:gradFill rotWithShape="0">
              <a:gsLst>
                <a:gs pos="0">
                  <a:srgbClr val="FFFF99"/>
                </a:gs>
                <a:gs pos="100000">
                  <a:srgbClr val="FFCC00"/>
                </a:gs>
              </a:gsLst>
              <a:lin ang="2700000" scaled="1"/>
            </a:gradFill>
            <a:ln w="9525">
              <a:solidFill>
                <a:schemeClr val="tx1"/>
              </a:solidFill>
              <a:miter lim="800000"/>
              <a:headEnd/>
              <a:tailEnd/>
            </a:ln>
            <a:effectLst>
              <a:outerShdw dist="45791" dir="2021404" algn="ctr" rotWithShape="0">
                <a:srgbClr val="969696"/>
              </a:outerShdw>
            </a:effectLst>
          </p:spPr>
          <p:txBody>
            <a:bodyPr wrap="none" tIns="27432" bIns="27432" anchor="ctr"/>
            <a:lstStyle/>
            <a:p>
              <a:pPr>
                <a:lnSpc>
                  <a:spcPct val="93000"/>
                </a:lnSpc>
                <a:defRPr/>
              </a:pPr>
              <a:r>
                <a:rPr lang="en-US" sz="1800" b="1">
                  <a:latin typeface="Arial Narrow" pitchFamily="34" charset="0"/>
                </a:rPr>
                <a:t>Folder1</a:t>
              </a:r>
            </a:p>
          </p:txBody>
        </p:sp>
      </p:grpSp>
      <p:grpSp>
        <p:nvGrpSpPr>
          <p:cNvPr id="50189" name="Group 14"/>
          <p:cNvGrpSpPr>
            <a:grpSpLocks/>
          </p:cNvGrpSpPr>
          <p:nvPr/>
        </p:nvGrpSpPr>
        <p:grpSpPr bwMode="auto">
          <a:xfrm>
            <a:off x="6856413" y="4070350"/>
            <a:ext cx="1027112" cy="768350"/>
            <a:chOff x="2387" y="2598"/>
            <a:chExt cx="678" cy="529"/>
          </a:xfrm>
        </p:grpSpPr>
        <p:sp>
          <p:nvSpPr>
            <p:cNvPr id="1815567" name="Freeform 15"/>
            <p:cNvSpPr>
              <a:spLocks/>
            </p:cNvSpPr>
            <p:nvPr/>
          </p:nvSpPr>
          <p:spPr bwMode="auto">
            <a:xfrm>
              <a:off x="2466" y="2598"/>
              <a:ext cx="599" cy="529"/>
            </a:xfrm>
            <a:custGeom>
              <a:avLst/>
              <a:gdLst/>
              <a:ahLst/>
              <a:cxnLst>
                <a:cxn ang="0">
                  <a:pos x="0" y="720"/>
                </a:cxn>
                <a:cxn ang="0">
                  <a:pos x="816" y="720"/>
                </a:cxn>
                <a:cxn ang="0">
                  <a:pos x="816" y="144"/>
                </a:cxn>
                <a:cxn ang="0">
                  <a:pos x="480" y="144"/>
                </a:cxn>
                <a:cxn ang="0">
                  <a:pos x="384" y="0"/>
                </a:cxn>
                <a:cxn ang="0">
                  <a:pos x="96" y="0"/>
                </a:cxn>
                <a:cxn ang="0">
                  <a:pos x="0" y="144"/>
                </a:cxn>
                <a:cxn ang="0">
                  <a:pos x="0" y="720"/>
                </a:cxn>
              </a:cxnLst>
              <a:rect l="0" t="0" r="r" b="b"/>
              <a:pathLst>
                <a:path w="816" h="720">
                  <a:moveTo>
                    <a:pt x="0" y="720"/>
                  </a:moveTo>
                  <a:lnTo>
                    <a:pt x="816" y="720"/>
                  </a:lnTo>
                  <a:lnTo>
                    <a:pt x="816" y="144"/>
                  </a:lnTo>
                  <a:lnTo>
                    <a:pt x="480" y="144"/>
                  </a:lnTo>
                  <a:lnTo>
                    <a:pt x="384" y="0"/>
                  </a:lnTo>
                  <a:lnTo>
                    <a:pt x="96" y="0"/>
                  </a:lnTo>
                  <a:lnTo>
                    <a:pt x="0" y="144"/>
                  </a:lnTo>
                  <a:lnTo>
                    <a:pt x="0" y="720"/>
                  </a:lnTo>
                  <a:close/>
                </a:path>
              </a:pathLst>
            </a:custGeom>
            <a:gradFill rotWithShape="0">
              <a:gsLst>
                <a:gs pos="0">
                  <a:srgbClr val="FFFF99"/>
                </a:gs>
                <a:gs pos="100000">
                  <a:srgbClr val="FFCC00"/>
                </a:gs>
              </a:gsLst>
              <a:lin ang="2700000" scaled="1"/>
            </a:gradFill>
            <a:ln w="9525" cap="flat" cmpd="sng">
              <a:solidFill>
                <a:schemeClr val="tx1"/>
              </a:solidFill>
              <a:prstDash val="solid"/>
              <a:round/>
              <a:headEnd type="none" w="med" len="med"/>
              <a:tailEnd type="none" w="med" len="med"/>
            </a:ln>
            <a:effectLst>
              <a:outerShdw dist="45791" dir="2021404" algn="ctr" rotWithShape="0">
                <a:srgbClr val="969696"/>
              </a:outerShdw>
            </a:effectLst>
          </p:spPr>
          <p:txBody>
            <a:bodyPr wrap="none" tIns="27432" bIns="27432" anchor="ctr"/>
            <a:lstStyle/>
            <a:p>
              <a:pPr>
                <a:lnSpc>
                  <a:spcPct val="93000"/>
                </a:lnSpc>
                <a:defRPr/>
              </a:pPr>
              <a:endParaRPr lang="it-IT"/>
            </a:p>
          </p:txBody>
        </p:sp>
        <p:sp>
          <p:nvSpPr>
            <p:cNvPr id="1815568" name="AutoShape 16"/>
            <p:cNvSpPr>
              <a:spLocks noChangeArrowheads="1"/>
            </p:cNvSpPr>
            <p:nvPr/>
          </p:nvSpPr>
          <p:spPr bwMode="auto">
            <a:xfrm flipH="1">
              <a:off x="2387" y="2770"/>
              <a:ext cx="668" cy="352"/>
            </a:xfrm>
            <a:prstGeom prst="parallelogram">
              <a:avLst>
                <a:gd name="adj" fmla="val 21117"/>
              </a:avLst>
            </a:prstGeom>
            <a:gradFill rotWithShape="0">
              <a:gsLst>
                <a:gs pos="0">
                  <a:srgbClr val="FFFF99"/>
                </a:gs>
                <a:gs pos="100000">
                  <a:srgbClr val="FFCC00"/>
                </a:gs>
              </a:gsLst>
              <a:lin ang="2700000" scaled="1"/>
            </a:gradFill>
            <a:ln w="9525">
              <a:solidFill>
                <a:schemeClr val="tx1"/>
              </a:solidFill>
              <a:miter lim="800000"/>
              <a:headEnd/>
              <a:tailEnd/>
            </a:ln>
            <a:effectLst>
              <a:outerShdw dist="45791" dir="2021404" algn="ctr" rotWithShape="0">
                <a:srgbClr val="969696"/>
              </a:outerShdw>
            </a:effectLst>
          </p:spPr>
          <p:txBody>
            <a:bodyPr wrap="none" tIns="27432" bIns="27432" anchor="ctr"/>
            <a:lstStyle/>
            <a:p>
              <a:pPr>
                <a:lnSpc>
                  <a:spcPct val="93000"/>
                </a:lnSpc>
                <a:defRPr/>
              </a:pPr>
              <a:r>
                <a:rPr lang="en-US" sz="1800" b="1">
                  <a:latin typeface="Arial Narrow" pitchFamily="34" charset="0"/>
                </a:rPr>
                <a:t>Folder2</a:t>
              </a:r>
            </a:p>
          </p:txBody>
        </p:sp>
      </p:grpSp>
      <p:sp>
        <p:nvSpPr>
          <p:cNvPr id="50190" name="Line 17"/>
          <p:cNvSpPr>
            <a:spLocks noChangeShapeType="1"/>
          </p:cNvSpPr>
          <p:nvPr/>
        </p:nvSpPr>
        <p:spPr bwMode="auto">
          <a:xfrm>
            <a:off x="6511925" y="3503613"/>
            <a:ext cx="509588" cy="0"/>
          </a:xfrm>
          <a:prstGeom prst="line">
            <a:avLst/>
          </a:prstGeom>
          <a:noFill/>
          <a:ln w="38100">
            <a:solidFill>
              <a:srgbClr val="333399"/>
            </a:solidFill>
            <a:round/>
            <a:headEnd/>
            <a:tailEnd/>
          </a:ln>
        </p:spPr>
        <p:txBody>
          <a:bodyPr wrap="none" anchor="ctr"/>
          <a:lstStyle/>
          <a:p>
            <a:endParaRPr lang="en-US"/>
          </a:p>
        </p:txBody>
      </p:sp>
      <p:sp>
        <p:nvSpPr>
          <p:cNvPr id="1815570" name="AutoShape 18"/>
          <p:cNvSpPr>
            <a:spLocks noChangeArrowheads="1"/>
          </p:cNvSpPr>
          <p:nvPr/>
        </p:nvSpPr>
        <p:spPr bwMode="auto">
          <a:xfrm flipV="1">
            <a:off x="6986588" y="3117850"/>
            <a:ext cx="647700" cy="781050"/>
          </a:xfrm>
          <a:prstGeom prst="foldedCorner">
            <a:avLst>
              <a:gd name="adj" fmla="val 19963"/>
            </a:avLst>
          </a:prstGeom>
          <a:ln>
            <a:headEnd/>
            <a:tailEnd/>
          </a:ln>
        </p:spPr>
        <p:style>
          <a:lnRef idx="1">
            <a:schemeClr val="accent3"/>
          </a:lnRef>
          <a:fillRef idx="2">
            <a:schemeClr val="accent3"/>
          </a:fillRef>
          <a:effectRef idx="1">
            <a:schemeClr val="accent3"/>
          </a:effectRef>
          <a:fontRef idx="minor">
            <a:schemeClr val="dk1"/>
          </a:fontRef>
        </p:style>
        <p:txBody>
          <a:bodyPr rot="10800000" wrap="none" anchor="ctr"/>
          <a:lstStyle/>
          <a:p>
            <a:pPr>
              <a:lnSpc>
                <a:spcPct val="93000"/>
              </a:lnSpc>
              <a:defRPr/>
            </a:pPr>
            <a:r>
              <a:rPr lang="en-US" sz="1800" b="1">
                <a:latin typeface="Arial Narrow" pitchFamily="34" charset="0"/>
              </a:rPr>
              <a:t>File1</a:t>
            </a:r>
          </a:p>
        </p:txBody>
      </p:sp>
      <p:sp>
        <p:nvSpPr>
          <p:cNvPr id="1815571" name="AutoShape 19"/>
          <p:cNvSpPr>
            <a:spLocks noChangeArrowheads="1"/>
          </p:cNvSpPr>
          <p:nvPr/>
        </p:nvSpPr>
        <p:spPr bwMode="auto">
          <a:xfrm>
            <a:off x="5003800" y="2532063"/>
            <a:ext cx="1152525" cy="401637"/>
          </a:xfrm>
          <a:prstGeom prst="rightArrowCallout">
            <a:avLst>
              <a:gd name="adj1" fmla="val 42963"/>
              <a:gd name="adj2" fmla="val 42074"/>
              <a:gd name="adj3" fmla="val 49699"/>
              <a:gd name="adj4" fmla="val 70199"/>
            </a:avLst>
          </a:prstGeom>
          <a:gradFill rotWithShape="0">
            <a:gsLst>
              <a:gs pos="0">
                <a:srgbClr val="CCECFF"/>
              </a:gs>
              <a:gs pos="100000">
                <a:srgbClr val="CCECFF">
                  <a:gamma/>
                  <a:tint val="0"/>
                  <a:invGamma/>
                </a:srgbClr>
              </a:gs>
            </a:gsLst>
            <a:lin ang="5400000" scaled="1"/>
          </a:gradFill>
          <a:ln w="9525">
            <a:solidFill>
              <a:schemeClr val="tx1"/>
            </a:solidFill>
            <a:miter lim="800000"/>
            <a:headEnd/>
            <a:tailEnd/>
          </a:ln>
          <a:effectLst>
            <a:outerShdw dist="53882" dir="2700000" algn="ctr" rotWithShape="0">
              <a:srgbClr val="B2B2B2"/>
            </a:outerShdw>
          </a:effectLst>
        </p:spPr>
        <p:txBody>
          <a:bodyPr wrap="none" anchor="ctr"/>
          <a:lstStyle/>
          <a:p>
            <a:pPr>
              <a:lnSpc>
                <a:spcPct val="93000"/>
              </a:lnSpc>
              <a:defRPr/>
            </a:pPr>
            <a:endParaRPr lang="it-IT" sz="1800" b="1">
              <a:latin typeface="Arial Narrow" pitchFamily="34" charset="0"/>
            </a:endParaRPr>
          </a:p>
        </p:txBody>
      </p:sp>
      <p:sp>
        <p:nvSpPr>
          <p:cNvPr id="1815573" name="Freeform 21"/>
          <p:cNvSpPr>
            <a:spLocks/>
          </p:cNvSpPr>
          <p:nvPr/>
        </p:nvSpPr>
        <p:spPr bwMode="auto">
          <a:xfrm>
            <a:off x="5048250" y="2571750"/>
            <a:ext cx="676275" cy="309563"/>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a:lnSpc>
                <a:spcPct val="93000"/>
              </a:lnSpc>
              <a:defRPr/>
            </a:pPr>
            <a:endParaRPr lang="it-IT"/>
          </a:p>
        </p:txBody>
      </p:sp>
      <p:grpSp>
        <p:nvGrpSpPr>
          <p:cNvPr id="50194" name="Group 23"/>
          <p:cNvGrpSpPr>
            <a:grpSpLocks/>
          </p:cNvGrpSpPr>
          <p:nvPr/>
        </p:nvGrpSpPr>
        <p:grpSpPr bwMode="auto">
          <a:xfrm>
            <a:off x="5576888" y="4343400"/>
            <a:ext cx="1358900" cy="401638"/>
            <a:chOff x="3477" y="2652"/>
            <a:chExt cx="896" cy="277"/>
          </a:xfrm>
        </p:grpSpPr>
        <p:sp>
          <p:nvSpPr>
            <p:cNvPr id="1815576" name="AutoShape 24"/>
            <p:cNvSpPr>
              <a:spLocks noChangeArrowheads="1"/>
            </p:cNvSpPr>
            <p:nvPr/>
          </p:nvSpPr>
          <p:spPr bwMode="auto">
            <a:xfrm>
              <a:off x="3477" y="2652"/>
              <a:ext cx="896" cy="277"/>
            </a:xfrm>
            <a:prstGeom prst="rightArrowCallout">
              <a:avLst>
                <a:gd name="adj1" fmla="val 42963"/>
                <a:gd name="adj2" fmla="val 42074"/>
                <a:gd name="adj3" fmla="val 56022"/>
                <a:gd name="adj4" fmla="val 70199"/>
              </a:avLst>
            </a:prstGeom>
            <a:gradFill rotWithShape="0">
              <a:gsLst>
                <a:gs pos="0">
                  <a:srgbClr val="CCECFF"/>
                </a:gs>
                <a:gs pos="100000">
                  <a:srgbClr val="CCECFF">
                    <a:gamma/>
                    <a:tint val="0"/>
                    <a:invGamma/>
                  </a:srgbClr>
                </a:gs>
              </a:gsLst>
              <a:lin ang="5400000" scaled="1"/>
            </a:gradFill>
            <a:ln w="9525">
              <a:solidFill>
                <a:schemeClr val="tx1"/>
              </a:solidFill>
              <a:miter lim="800000"/>
              <a:headEnd/>
              <a:tailEnd/>
            </a:ln>
            <a:effectLst>
              <a:outerShdw dist="53882" dir="2700000" algn="ctr" rotWithShape="0">
                <a:srgbClr val="B2B2B2"/>
              </a:outerShdw>
            </a:effectLst>
          </p:spPr>
          <p:txBody>
            <a:bodyPr wrap="none" anchor="ctr"/>
            <a:lstStyle/>
            <a:p>
              <a:pPr>
                <a:lnSpc>
                  <a:spcPct val="93000"/>
                </a:lnSpc>
                <a:defRPr/>
              </a:pPr>
              <a:endParaRPr lang="it-IT" sz="1800" b="1">
                <a:latin typeface="Arial Narrow" pitchFamily="34" charset="0"/>
              </a:endParaRPr>
            </a:p>
          </p:txBody>
        </p:sp>
        <p:sp>
          <p:nvSpPr>
            <p:cNvPr id="1815578" name="Freeform 26"/>
            <p:cNvSpPr>
              <a:spLocks/>
            </p:cNvSpPr>
            <p:nvPr/>
          </p:nvSpPr>
          <p:spPr bwMode="auto">
            <a:xfrm>
              <a:off x="3519" y="2680"/>
              <a:ext cx="530" cy="209"/>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a:lnSpc>
                  <a:spcPct val="93000"/>
                </a:lnSpc>
                <a:defRPr/>
              </a:pPr>
              <a:endParaRPr lang="it-IT"/>
            </a:p>
          </p:txBody>
        </p:sp>
      </p:grpSp>
      <p:grpSp>
        <p:nvGrpSpPr>
          <p:cNvPr id="50195" name="Group 28"/>
          <p:cNvGrpSpPr>
            <a:grpSpLocks/>
          </p:cNvGrpSpPr>
          <p:nvPr/>
        </p:nvGrpSpPr>
        <p:grpSpPr bwMode="auto">
          <a:xfrm>
            <a:off x="6450013" y="5191125"/>
            <a:ext cx="1358900" cy="401638"/>
            <a:chOff x="4037" y="3236"/>
            <a:chExt cx="896" cy="277"/>
          </a:xfrm>
        </p:grpSpPr>
        <p:sp>
          <p:nvSpPr>
            <p:cNvPr id="1815581" name="AutoShape 29"/>
            <p:cNvSpPr>
              <a:spLocks noChangeArrowheads="1"/>
            </p:cNvSpPr>
            <p:nvPr/>
          </p:nvSpPr>
          <p:spPr bwMode="auto">
            <a:xfrm>
              <a:off x="4037" y="3236"/>
              <a:ext cx="896" cy="277"/>
            </a:xfrm>
            <a:prstGeom prst="rightArrowCallout">
              <a:avLst>
                <a:gd name="adj1" fmla="val 42963"/>
                <a:gd name="adj2" fmla="val 42074"/>
                <a:gd name="adj3" fmla="val 56022"/>
                <a:gd name="adj4" fmla="val 70199"/>
              </a:avLst>
            </a:prstGeom>
            <a:gradFill rotWithShape="0">
              <a:gsLst>
                <a:gs pos="0">
                  <a:srgbClr val="CCECFF"/>
                </a:gs>
                <a:gs pos="100000">
                  <a:srgbClr val="CCECFF">
                    <a:gamma/>
                    <a:tint val="0"/>
                    <a:invGamma/>
                  </a:srgbClr>
                </a:gs>
              </a:gsLst>
              <a:lin ang="5400000" scaled="1"/>
            </a:gradFill>
            <a:ln w="9525">
              <a:solidFill>
                <a:schemeClr val="tx1"/>
              </a:solidFill>
              <a:miter lim="800000"/>
              <a:headEnd/>
              <a:tailEnd/>
            </a:ln>
            <a:effectLst>
              <a:outerShdw dist="53882" dir="2700000" algn="ctr" rotWithShape="0">
                <a:srgbClr val="B2B2B2"/>
              </a:outerShdw>
            </a:effectLst>
          </p:spPr>
          <p:txBody>
            <a:bodyPr wrap="none" anchor="ctr"/>
            <a:lstStyle/>
            <a:p>
              <a:pPr>
                <a:lnSpc>
                  <a:spcPct val="93000"/>
                </a:lnSpc>
                <a:defRPr/>
              </a:pPr>
              <a:endParaRPr lang="it-IT" sz="1800" b="1">
                <a:latin typeface="Arial Narrow" pitchFamily="34" charset="0"/>
              </a:endParaRPr>
            </a:p>
          </p:txBody>
        </p:sp>
        <p:sp>
          <p:nvSpPr>
            <p:cNvPr id="1815583" name="Freeform 31"/>
            <p:cNvSpPr>
              <a:spLocks/>
            </p:cNvSpPr>
            <p:nvPr/>
          </p:nvSpPr>
          <p:spPr bwMode="auto">
            <a:xfrm>
              <a:off x="4079" y="3264"/>
              <a:ext cx="530" cy="209"/>
            </a:xfrm>
            <a:custGeom>
              <a:avLst/>
              <a:gdLst/>
              <a:ahLst/>
              <a:cxnLst>
                <a:cxn ang="0">
                  <a:pos x="387" y="144"/>
                </a:cxn>
                <a:cxn ang="0">
                  <a:pos x="359" y="119"/>
                </a:cxn>
                <a:cxn ang="0">
                  <a:pos x="340" y="75"/>
                </a:cxn>
                <a:cxn ang="0">
                  <a:pos x="311" y="32"/>
                </a:cxn>
                <a:cxn ang="0">
                  <a:pos x="275" y="8"/>
                </a:cxn>
                <a:cxn ang="0">
                  <a:pos x="229" y="0"/>
                </a:cxn>
                <a:cxn ang="0">
                  <a:pos x="186" y="19"/>
                </a:cxn>
                <a:cxn ang="0">
                  <a:pos x="150" y="55"/>
                </a:cxn>
                <a:cxn ang="0">
                  <a:pos x="124" y="109"/>
                </a:cxn>
                <a:cxn ang="0">
                  <a:pos x="81" y="123"/>
                </a:cxn>
                <a:cxn ang="0">
                  <a:pos x="46" y="143"/>
                </a:cxn>
                <a:cxn ang="0">
                  <a:pos x="18" y="174"/>
                </a:cxn>
                <a:cxn ang="0">
                  <a:pos x="4" y="207"/>
                </a:cxn>
                <a:cxn ang="0">
                  <a:pos x="1" y="241"/>
                </a:cxn>
                <a:cxn ang="0">
                  <a:pos x="10" y="272"/>
                </a:cxn>
                <a:cxn ang="0">
                  <a:pos x="25" y="293"/>
                </a:cxn>
                <a:cxn ang="0">
                  <a:pos x="45" y="312"/>
                </a:cxn>
                <a:cxn ang="0">
                  <a:pos x="74" y="330"/>
                </a:cxn>
                <a:cxn ang="0">
                  <a:pos x="105" y="342"/>
                </a:cxn>
                <a:cxn ang="0">
                  <a:pos x="129" y="362"/>
                </a:cxn>
                <a:cxn ang="0">
                  <a:pos x="145" y="395"/>
                </a:cxn>
                <a:cxn ang="0">
                  <a:pos x="165" y="419"/>
                </a:cxn>
                <a:cxn ang="0">
                  <a:pos x="189" y="440"/>
                </a:cxn>
                <a:cxn ang="0">
                  <a:pos x="217" y="452"/>
                </a:cxn>
                <a:cxn ang="0">
                  <a:pos x="253" y="454"/>
                </a:cxn>
                <a:cxn ang="0">
                  <a:pos x="291" y="438"/>
                </a:cxn>
                <a:cxn ang="0">
                  <a:pos x="320" y="415"/>
                </a:cxn>
                <a:cxn ang="0">
                  <a:pos x="347" y="381"/>
                </a:cxn>
                <a:cxn ang="0">
                  <a:pos x="365" y="353"/>
                </a:cxn>
                <a:cxn ang="0">
                  <a:pos x="380" y="294"/>
                </a:cxn>
                <a:cxn ang="0">
                  <a:pos x="723" y="240"/>
                </a:cxn>
                <a:cxn ang="0">
                  <a:pos x="747" y="312"/>
                </a:cxn>
                <a:cxn ang="0">
                  <a:pos x="723" y="360"/>
                </a:cxn>
                <a:cxn ang="0">
                  <a:pos x="795" y="408"/>
                </a:cxn>
                <a:cxn ang="0">
                  <a:pos x="795" y="312"/>
                </a:cxn>
                <a:cxn ang="0">
                  <a:pos x="867" y="288"/>
                </a:cxn>
                <a:cxn ang="0">
                  <a:pos x="939" y="408"/>
                </a:cxn>
                <a:cxn ang="0">
                  <a:pos x="915" y="360"/>
                </a:cxn>
                <a:cxn ang="0">
                  <a:pos x="939" y="312"/>
                </a:cxn>
                <a:cxn ang="0">
                  <a:pos x="987" y="240"/>
                </a:cxn>
                <a:cxn ang="0">
                  <a:pos x="998" y="225"/>
                </a:cxn>
                <a:cxn ang="0">
                  <a:pos x="1001" y="203"/>
                </a:cxn>
                <a:cxn ang="0">
                  <a:pos x="1000" y="171"/>
                </a:cxn>
                <a:cxn ang="0">
                  <a:pos x="992" y="149"/>
                </a:cxn>
              </a:cxnLst>
              <a:rect l="0" t="0" r="r" b="b"/>
              <a:pathLst>
                <a:path w="1003" h="456">
                  <a:moveTo>
                    <a:pt x="987" y="144"/>
                  </a:moveTo>
                  <a:lnTo>
                    <a:pt x="387" y="144"/>
                  </a:lnTo>
                  <a:lnTo>
                    <a:pt x="363" y="143"/>
                  </a:lnTo>
                  <a:lnTo>
                    <a:pt x="359" y="119"/>
                  </a:lnTo>
                  <a:lnTo>
                    <a:pt x="349" y="95"/>
                  </a:lnTo>
                  <a:lnTo>
                    <a:pt x="340" y="75"/>
                  </a:lnTo>
                  <a:lnTo>
                    <a:pt x="325" y="49"/>
                  </a:lnTo>
                  <a:lnTo>
                    <a:pt x="311" y="32"/>
                  </a:lnTo>
                  <a:lnTo>
                    <a:pt x="296" y="20"/>
                  </a:lnTo>
                  <a:lnTo>
                    <a:pt x="275" y="8"/>
                  </a:lnTo>
                  <a:lnTo>
                    <a:pt x="253" y="3"/>
                  </a:lnTo>
                  <a:lnTo>
                    <a:pt x="229" y="0"/>
                  </a:lnTo>
                  <a:lnTo>
                    <a:pt x="205" y="7"/>
                  </a:lnTo>
                  <a:lnTo>
                    <a:pt x="186" y="19"/>
                  </a:lnTo>
                  <a:lnTo>
                    <a:pt x="166" y="35"/>
                  </a:lnTo>
                  <a:lnTo>
                    <a:pt x="150" y="55"/>
                  </a:lnTo>
                  <a:lnTo>
                    <a:pt x="138" y="77"/>
                  </a:lnTo>
                  <a:lnTo>
                    <a:pt x="124" y="109"/>
                  </a:lnTo>
                  <a:lnTo>
                    <a:pt x="101" y="115"/>
                  </a:lnTo>
                  <a:lnTo>
                    <a:pt x="81" y="123"/>
                  </a:lnTo>
                  <a:lnTo>
                    <a:pt x="65" y="130"/>
                  </a:lnTo>
                  <a:lnTo>
                    <a:pt x="46" y="143"/>
                  </a:lnTo>
                  <a:lnTo>
                    <a:pt x="31" y="157"/>
                  </a:lnTo>
                  <a:lnTo>
                    <a:pt x="18" y="174"/>
                  </a:lnTo>
                  <a:lnTo>
                    <a:pt x="9" y="188"/>
                  </a:lnTo>
                  <a:lnTo>
                    <a:pt x="4" y="207"/>
                  </a:lnTo>
                  <a:lnTo>
                    <a:pt x="0" y="227"/>
                  </a:lnTo>
                  <a:lnTo>
                    <a:pt x="1" y="241"/>
                  </a:lnTo>
                  <a:lnTo>
                    <a:pt x="5" y="257"/>
                  </a:lnTo>
                  <a:lnTo>
                    <a:pt x="10" y="272"/>
                  </a:lnTo>
                  <a:lnTo>
                    <a:pt x="16" y="281"/>
                  </a:lnTo>
                  <a:lnTo>
                    <a:pt x="25" y="293"/>
                  </a:lnTo>
                  <a:lnTo>
                    <a:pt x="33" y="302"/>
                  </a:lnTo>
                  <a:lnTo>
                    <a:pt x="45" y="312"/>
                  </a:lnTo>
                  <a:lnTo>
                    <a:pt x="61" y="322"/>
                  </a:lnTo>
                  <a:lnTo>
                    <a:pt x="74" y="330"/>
                  </a:lnTo>
                  <a:lnTo>
                    <a:pt x="86" y="336"/>
                  </a:lnTo>
                  <a:lnTo>
                    <a:pt x="105" y="342"/>
                  </a:lnTo>
                  <a:lnTo>
                    <a:pt x="124" y="346"/>
                  </a:lnTo>
                  <a:lnTo>
                    <a:pt x="129" y="362"/>
                  </a:lnTo>
                  <a:lnTo>
                    <a:pt x="135" y="377"/>
                  </a:lnTo>
                  <a:lnTo>
                    <a:pt x="145" y="395"/>
                  </a:lnTo>
                  <a:lnTo>
                    <a:pt x="154" y="406"/>
                  </a:lnTo>
                  <a:lnTo>
                    <a:pt x="165" y="419"/>
                  </a:lnTo>
                  <a:lnTo>
                    <a:pt x="176" y="431"/>
                  </a:lnTo>
                  <a:lnTo>
                    <a:pt x="189" y="440"/>
                  </a:lnTo>
                  <a:lnTo>
                    <a:pt x="202" y="448"/>
                  </a:lnTo>
                  <a:lnTo>
                    <a:pt x="217" y="452"/>
                  </a:lnTo>
                  <a:lnTo>
                    <a:pt x="238" y="456"/>
                  </a:lnTo>
                  <a:lnTo>
                    <a:pt x="253" y="454"/>
                  </a:lnTo>
                  <a:lnTo>
                    <a:pt x="274" y="448"/>
                  </a:lnTo>
                  <a:lnTo>
                    <a:pt x="291" y="438"/>
                  </a:lnTo>
                  <a:lnTo>
                    <a:pt x="305" y="428"/>
                  </a:lnTo>
                  <a:lnTo>
                    <a:pt x="320" y="415"/>
                  </a:lnTo>
                  <a:lnTo>
                    <a:pt x="336" y="397"/>
                  </a:lnTo>
                  <a:lnTo>
                    <a:pt x="347" y="381"/>
                  </a:lnTo>
                  <a:lnTo>
                    <a:pt x="357" y="366"/>
                  </a:lnTo>
                  <a:lnTo>
                    <a:pt x="365" y="353"/>
                  </a:lnTo>
                  <a:lnTo>
                    <a:pt x="372" y="329"/>
                  </a:lnTo>
                  <a:lnTo>
                    <a:pt x="380" y="294"/>
                  </a:lnTo>
                  <a:lnTo>
                    <a:pt x="387" y="240"/>
                  </a:lnTo>
                  <a:lnTo>
                    <a:pt x="723" y="240"/>
                  </a:lnTo>
                  <a:lnTo>
                    <a:pt x="723" y="312"/>
                  </a:lnTo>
                  <a:lnTo>
                    <a:pt x="747" y="312"/>
                  </a:lnTo>
                  <a:lnTo>
                    <a:pt x="747" y="360"/>
                  </a:lnTo>
                  <a:lnTo>
                    <a:pt x="723" y="360"/>
                  </a:lnTo>
                  <a:lnTo>
                    <a:pt x="723" y="408"/>
                  </a:lnTo>
                  <a:lnTo>
                    <a:pt x="795" y="408"/>
                  </a:lnTo>
                  <a:lnTo>
                    <a:pt x="795" y="360"/>
                  </a:lnTo>
                  <a:lnTo>
                    <a:pt x="795" y="312"/>
                  </a:lnTo>
                  <a:lnTo>
                    <a:pt x="795" y="288"/>
                  </a:lnTo>
                  <a:lnTo>
                    <a:pt x="867" y="288"/>
                  </a:lnTo>
                  <a:lnTo>
                    <a:pt x="867" y="408"/>
                  </a:lnTo>
                  <a:lnTo>
                    <a:pt x="939" y="408"/>
                  </a:lnTo>
                  <a:lnTo>
                    <a:pt x="939" y="360"/>
                  </a:lnTo>
                  <a:lnTo>
                    <a:pt x="915" y="360"/>
                  </a:lnTo>
                  <a:lnTo>
                    <a:pt x="915" y="312"/>
                  </a:lnTo>
                  <a:lnTo>
                    <a:pt x="939" y="312"/>
                  </a:lnTo>
                  <a:lnTo>
                    <a:pt x="939" y="240"/>
                  </a:lnTo>
                  <a:lnTo>
                    <a:pt x="987" y="240"/>
                  </a:lnTo>
                  <a:lnTo>
                    <a:pt x="994" y="234"/>
                  </a:lnTo>
                  <a:lnTo>
                    <a:pt x="998" y="225"/>
                  </a:lnTo>
                  <a:lnTo>
                    <a:pt x="1000" y="214"/>
                  </a:lnTo>
                  <a:lnTo>
                    <a:pt x="1001" y="203"/>
                  </a:lnTo>
                  <a:lnTo>
                    <a:pt x="1003" y="188"/>
                  </a:lnTo>
                  <a:lnTo>
                    <a:pt x="1000" y="171"/>
                  </a:lnTo>
                  <a:lnTo>
                    <a:pt x="997" y="159"/>
                  </a:lnTo>
                  <a:lnTo>
                    <a:pt x="992" y="149"/>
                  </a:lnTo>
                  <a:lnTo>
                    <a:pt x="987" y="144"/>
                  </a:lnTo>
                  <a:close/>
                </a:path>
              </a:pathLst>
            </a:custGeom>
            <a:gradFill rotWithShape="0">
              <a:gsLst>
                <a:gs pos="0">
                  <a:srgbClr val="FF9900">
                    <a:gamma/>
                    <a:tint val="53725"/>
                    <a:invGamma/>
                  </a:srgbClr>
                </a:gs>
                <a:gs pos="100000">
                  <a:srgbClr val="FF9900"/>
                </a:gs>
              </a:gsLst>
              <a:lin ang="0" scaled="1"/>
            </a:gradFill>
            <a:ln w="6350" cmpd="sng">
              <a:solidFill>
                <a:schemeClr val="tx1"/>
              </a:solidFill>
              <a:round/>
              <a:headEnd/>
              <a:tailEnd/>
            </a:ln>
            <a:effectLst>
              <a:outerShdw dist="35921" dir="2700000" algn="ctr" rotWithShape="0">
                <a:schemeClr val="tx1"/>
              </a:outerShdw>
            </a:effectLst>
          </p:spPr>
          <p:txBody>
            <a:bodyPr/>
            <a:lstStyle/>
            <a:p>
              <a:pPr>
                <a:lnSpc>
                  <a:spcPct val="93000"/>
                </a:lnSpc>
                <a:defRPr/>
              </a:pPr>
              <a:endParaRPr lang="it-IT"/>
            </a:p>
          </p:txBody>
        </p:sp>
      </p:grpSp>
      <p:sp>
        <p:nvSpPr>
          <p:cNvPr id="1815607" name="Rectangle 55"/>
          <p:cNvSpPr>
            <a:spLocks noChangeArrowheads="1"/>
          </p:cNvSpPr>
          <p:nvPr/>
        </p:nvSpPr>
        <p:spPr bwMode="auto">
          <a:xfrm>
            <a:off x="1254125" y="3800475"/>
            <a:ext cx="785813" cy="296863"/>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defTabSz="1752600">
              <a:lnSpc>
                <a:spcPct val="93000"/>
              </a:lnSpc>
              <a:defRPr/>
            </a:pPr>
            <a:r>
              <a:rPr lang="en-US" sz="1800" b="1">
                <a:latin typeface="Arial Narrow" pitchFamily="34" charset="0"/>
              </a:rPr>
              <a:t>User1</a:t>
            </a:r>
          </a:p>
        </p:txBody>
      </p:sp>
      <p:sp>
        <p:nvSpPr>
          <p:cNvPr id="1815608" name="Freeform 56"/>
          <p:cNvSpPr>
            <a:spLocks/>
          </p:cNvSpPr>
          <p:nvPr/>
        </p:nvSpPr>
        <p:spPr bwMode="auto">
          <a:xfrm>
            <a:off x="4862513" y="4673600"/>
            <a:ext cx="233362" cy="274638"/>
          </a:xfrm>
          <a:custGeom>
            <a:avLst/>
            <a:gdLst/>
            <a:ahLst/>
            <a:cxnLst>
              <a:cxn ang="0">
                <a:pos x="169" y="771"/>
              </a:cxn>
              <a:cxn ang="0">
                <a:pos x="165" y="785"/>
              </a:cxn>
              <a:cxn ang="0">
                <a:pos x="163" y="800"/>
              </a:cxn>
              <a:cxn ang="0">
                <a:pos x="161" y="812"/>
              </a:cxn>
              <a:cxn ang="0">
                <a:pos x="161" y="823"/>
              </a:cxn>
              <a:cxn ang="0">
                <a:pos x="159" y="835"/>
              </a:cxn>
              <a:cxn ang="0">
                <a:pos x="165" y="881"/>
              </a:cxn>
              <a:cxn ang="0">
                <a:pos x="184" y="935"/>
              </a:cxn>
              <a:cxn ang="0">
                <a:pos x="222" y="981"/>
              </a:cxn>
              <a:cxn ang="0">
                <a:pos x="276" y="1013"/>
              </a:cxn>
              <a:cxn ang="0">
                <a:pos x="341" y="1031"/>
              </a:cxn>
              <a:cxn ang="0">
                <a:pos x="420" y="1032"/>
              </a:cxn>
              <a:cxn ang="0">
                <a:pos x="495" y="1017"/>
              </a:cxn>
              <a:cxn ang="0">
                <a:pos x="560" y="985"/>
              </a:cxn>
              <a:cxn ang="0">
                <a:pos x="612" y="937"/>
              </a:cxn>
              <a:cxn ang="0">
                <a:pos x="645" y="879"/>
              </a:cxn>
              <a:cxn ang="0">
                <a:pos x="654" y="814"/>
              </a:cxn>
              <a:cxn ang="0">
                <a:pos x="643" y="743"/>
              </a:cxn>
              <a:cxn ang="0">
                <a:pos x="604" y="681"/>
              </a:cxn>
              <a:cxn ang="0">
                <a:pos x="541" y="631"/>
              </a:cxn>
              <a:cxn ang="0">
                <a:pos x="462" y="599"/>
              </a:cxn>
              <a:cxn ang="0">
                <a:pos x="366" y="583"/>
              </a:cxn>
              <a:cxn ang="0">
                <a:pos x="316" y="581"/>
              </a:cxn>
              <a:cxn ang="0">
                <a:pos x="293" y="583"/>
              </a:cxn>
              <a:cxn ang="0">
                <a:pos x="269" y="585"/>
              </a:cxn>
              <a:cxn ang="0">
                <a:pos x="244" y="589"/>
              </a:cxn>
              <a:cxn ang="0">
                <a:pos x="217" y="593"/>
              </a:cxn>
              <a:cxn ang="0">
                <a:pos x="608" y="249"/>
              </a:cxn>
              <a:cxn ang="0">
                <a:pos x="219" y="249"/>
              </a:cxn>
              <a:cxn ang="0">
                <a:pos x="196" y="255"/>
              </a:cxn>
              <a:cxn ang="0">
                <a:pos x="176" y="265"/>
              </a:cxn>
              <a:cxn ang="0">
                <a:pos x="157" y="282"/>
              </a:cxn>
              <a:cxn ang="0">
                <a:pos x="138" y="307"/>
              </a:cxn>
              <a:cxn ang="0">
                <a:pos x="88" y="319"/>
              </a:cxn>
              <a:cxn ang="0">
                <a:pos x="207" y="6"/>
              </a:cxn>
              <a:cxn ang="0">
                <a:pos x="217" y="13"/>
              </a:cxn>
              <a:cxn ang="0">
                <a:pos x="226" y="17"/>
              </a:cxn>
              <a:cxn ang="0">
                <a:pos x="238" y="21"/>
              </a:cxn>
              <a:cxn ang="0">
                <a:pos x="253" y="23"/>
              </a:cxn>
              <a:cxn ang="0">
                <a:pos x="850" y="23"/>
              </a:cxn>
              <a:cxn ang="0">
                <a:pos x="648" y="393"/>
              </a:cxn>
              <a:cxn ang="0">
                <a:pos x="756" y="424"/>
              </a:cxn>
              <a:cxn ang="0">
                <a:pos x="842" y="478"/>
              </a:cxn>
              <a:cxn ang="0">
                <a:pos x="909" y="551"/>
              </a:cxn>
              <a:cxn ang="0">
                <a:pos x="952" y="639"/>
              </a:cxn>
              <a:cxn ang="0">
                <a:pos x="965" y="741"/>
              </a:cxn>
              <a:cxn ang="0">
                <a:pos x="959" y="808"/>
              </a:cxn>
              <a:cxn ang="0">
                <a:pos x="944" y="869"/>
              </a:cxn>
              <a:cxn ang="0">
                <a:pos x="917" y="927"/>
              </a:cxn>
              <a:cxn ang="0">
                <a:pos x="882" y="979"/>
              </a:cxn>
              <a:cxn ang="0">
                <a:pos x="836" y="1029"/>
              </a:cxn>
              <a:cxn ang="0">
                <a:pos x="781" y="1071"/>
              </a:cxn>
              <a:cxn ang="0">
                <a:pos x="717" y="1105"/>
              </a:cxn>
              <a:cxn ang="0">
                <a:pos x="650" y="1132"/>
              </a:cxn>
              <a:cxn ang="0">
                <a:pos x="576" y="1150"/>
              </a:cxn>
              <a:cxn ang="0">
                <a:pos x="497" y="1161"/>
              </a:cxn>
              <a:cxn ang="0">
                <a:pos x="409" y="1161"/>
              </a:cxn>
              <a:cxn ang="0">
                <a:pos x="318" y="1153"/>
              </a:cxn>
              <a:cxn ang="0">
                <a:pos x="234" y="1138"/>
              </a:cxn>
              <a:cxn ang="0">
                <a:pos x="153" y="1113"/>
              </a:cxn>
              <a:cxn ang="0">
                <a:pos x="75" y="1079"/>
              </a:cxn>
              <a:cxn ang="0">
                <a:pos x="0" y="1034"/>
              </a:cxn>
            </a:cxnLst>
            <a:rect l="0" t="0" r="r" b="b"/>
            <a:pathLst>
              <a:path w="965" h="1163">
                <a:moveTo>
                  <a:pt x="0" y="1034"/>
                </a:moveTo>
                <a:lnTo>
                  <a:pt x="132" y="754"/>
                </a:lnTo>
                <a:lnTo>
                  <a:pt x="169" y="771"/>
                </a:lnTo>
                <a:lnTo>
                  <a:pt x="167" y="775"/>
                </a:lnTo>
                <a:lnTo>
                  <a:pt x="167" y="781"/>
                </a:lnTo>
                <a:lnTo>
                  <a:pt x="165" y="785"/>
                </a:lnTo>
                <a:lnTo>
                  <a:pt x="165" y="791"/>
                </a:lnTo>
                <a:lnTo>
                  <a:pt x="163" y="794"/>
                </a:lnTo>
                <a:lnTo>
                  <a:pt x="163" y="800"/>
                </a:lnTo>
                <a:lnTo>
                  <a:pt x="163" y="804"/>
                </a:lnTo>
                <a:lnTo>
                  <a:pt x="163" y="808"/>
                </a:lnTo>
                <a:lnTo>
                  <a:pt x="161" y="812"/>
                </a:lnTo>
                <a:lnTo>
                  <a:pt x="161" y="816"/>
                </a:lnTo>
                <a:lnTo>
                  <a:pt x="161" y="819"/>
                </a:lnTo>
                <a:lnTo>
                  <a:pt x="161" y="823"/>
                </a:lnTo>
                <a:lnTo>
                  <a:pt x="161" y="827"/>
                </a:lnTo>
                <a:lnTo>
                  <a:pt x="161" y="831"/>
                </a:lnTo>
                <a:lnTo>
                  <a:pt x="159" y="835"/>
                </a:lnTo>
                <a:lnTo>
                  <a:pt x="159" y="839"/>
                </a:lnTo>
                <a:lnTo>
                  <a:pt x="161" y="860"/>
                </a:lnTo>
                <a:lnTo>
                  <a:pt x="165" y="881"/>
                </a:lnTo>
                <a:lnTo>
                  <a:pt x="169" y="900"/>
                </a:lnTo>
                <a:lnTo>
                  <a:pt x="176" y="917"/>
                </a:lnTo>
                <a:lnTo>
                  <a:pt x="184" y="935"/>
                </a:lnTo>
                <a:lnTo>
                  <a:pt x="196" y="952"/>
                </a:lnTo>
                <a:lnTo>
                  <a:pt x="209" y="967"/>
                </a:lnTo>
                <a:lnTo>
                  <a:pt x="222" y="981"/>
                </a:lnTo>
                <a:lnTo>
                  <a:pt x="240" y="992"/>
                </a:lnTo>
                <a:lnTo>
                  <a:pt x="257" y="1004"/>
                </a:lnTo>
                <a:lnTo>
                  <a:pt x="276" y="1013"/>
                </a:lnTo>
                <a:lnTo>
                  <a:pt x="297" y="1019"/>
                </a:lnTo>
                <a:lnTo>
                  <a:pt x="318" y="1025"/>
                </a:lnTo>
                <a:lnTo>
                  <a:pt x="341" y="1031"/>
                </a:lnTo>
                <a:lnTo>
                  <a:pt x="366" y="1032"/>
                </a:lnTo>
                <a:lnTo>
                  <a:pt x="393" y="1032"/>
                </a:lnTo>
                <a:lnTo>
                  <a:pt x="420" y="1032"/>
                </a:lnTo>
                <a:lnTo>
                  <a:pt x="447" y="1029"/>
                </a:lnTo>
                <a:lnTo>
                  <a:pt x="472" y="1025"/>
                </a:lnTo>
                <a:lnTo>
                  <a:pt x="495" y="1017"/>
                </a:lnTo>
                <a:lnTo>
                  <a:pt x="518" y="1008"/>
                </a:lnTo>
                <a:lnTo>
                  <a:pt x="539" y="998"/>
                </a:lnTo>
                <a:lnTo>
                  <a:pt x="560" y="985"/>
                </a:lnTo>
                <a:lnTo>
                  <a:pt x="579" y="969"/>
                </a:lnTo>
                <a:lnTo>
                  <a:pt x="597" y="954"/>
                </a:lnTo>
                <a:lnTo>
                  <a:pt x="612" y="937"/>
                </a:lnTo>
                <a:lnTo>
                  <a:pt x="625" y="917"/>
                </a:lnTo>
                <a:lnTo>
                  <a:pt x="637" y="900"/>
                </a:lnTo>
                <a:lnTo>
                  <a:pt x="645" y="879"/>
                </a:lnTo>
                <a:lnTo>
                  <a:pt x="650" y="858"/>
                </a:lnTo>
                <a:lnTo>
                  <a:pt x="654" y="837"/>
                </a:lnTo>
                <a:lnTo>
                  <a:pt x="654" y="814"/>
                </a:lnTo>
                <a:lnTo>
                  <a:pt x="654" y="789"/>
                </a:lnTo>
                <a:lnTo>
                  <a:pt x="648" y="766"/>
                </a:lnTo>
                <a:lnTo>
                  <a:pt x="643" y="743"/>
                </a:lnTo>
                <a:lnTo>
                  <a:pt x="633" y="722"/>
                </a:lnTo>
                <a:lnTo>
                  <a:pt x="620" y="700"/>
                </a:lnTo>
                <a:lnTo>
                  <a:pt x="604" y="681"/>
                </a:lnTo>
                <a:lnTo>
                  <a:pt x="585" y="664"/>
                </a:lnTo>
                <a:lnTo>
                  <a:pt x="564" y="647"/>
                </a:lnTo>
                <a:lnTo>
                  <a:pt x="541" y="631"/>
                </a:lnTo>
                <a:lnTo>
                  <a:pt x="516" y="618"/>
                </a:lnTo>
                <a:lnTo>
                  <a:pt x="491" y="606"/>
                </a:lnTo>
                <a:lnTo>
                  <a:pt x="462" y="599"/>
                </a:lnTo>
                <a:lnTo>
                  <a:pt x="432" y="591"/>
                </a:lnTo>
                <a:lnTo>
                  <a:pt x="401" y="585"/>
                </a:lnTo>
                <a:lnTo>
                  <a:pt x="366" y="583"/>
                </a:lnTo>
                <a:lnTo>
                  <a:pt x="332" y="581"/>
                </a:lnTo>
                <a:lnTo>
                  <a:pt x="324" y="581"/>
                </a:lnTo>
                <a:lnTo>
                  <a:pt x="316" y="581"/>
                </a:lnTo>
                <a:lnTo>
                  <a:pt x="309" y="581"/>
                </a:lnTo>
                <a:lnTo>
                  <a:pt x="301" y="583"/>
                </a:lnTo>
                <a:lnTo>
                  <a:pt x="293" y="583"/>
                </a:lnTo>
                <a:lnTo>
                  <a:pt x="286" y="583"/>
                </a:lnTo>
                <a:lnTo>
                  <a:pt x="276" y="585"/>
                </a:lnTo>
                <a:lnTo>
                  <a:pt x="269" y="585"/>
                </a:lnTo>
                <a:lnTo>
                  <a:pt x="261" y="587"/>
                </a:lnTo>
                <a:lnTo>
                  <a:pt x="251" y="587"/>
                </a:lnTo>
                <a:lnTo>
                  <a:pt x="244" y="589"/>
                </a:lnTo>
                <a:lnTo>
                  <a:pt x="234" y="589"/>
                </a:lnTo>
                <a:lnTo>
                  <a:pt x="226" y="591"/>
                </a:lnTo>
                <a:lnTo>
                  <a:pt x="217" y="593"/>
                </a:lnTo>
                <a:lnTo>
                  <a:pt x="207" y="595"/>
                </a:lnTo>
                <a:lnTo>
                  <a:pt x="199" y="597"/>
                </a:lnTo>
                <a:lnTo>
                  <a:pt x="608" y="249"/>
                </a:lnTo>
                <a:lnTo>
                  <a:pt x="236" y="249"/>
                </a:lnTo>
                <a:lnTo>
                  <a:pt x="228" y="249"/>
                </a:lnTo>
                <a:lnTo>
                  <a:pt x="219" y="249"/>
                </a:lnTo>
                <a:lnTo>
                  <a:pt x="211" y="251"/>
                </a:lnTo>
                <a:lnTo>
                  <a:pt x="203" y="253"/>
                </a:lnTo>
                <a:lnTo>
                  <a:pt x="196" y="255"/>
                </a:lnTo>
                <a:lnTo>
                  <a:pt x="190" y="257"/>
                </a:lnTo>
                <a:lnTo>
                  <a:pt x="182" y="261"/>
                </a:lnTo>
                <a:lnTo>
                  <a:pt x="176" y="265"/>
                </a:lnTo>
                <a:lnTo>
                  <a:pt x="171" y="271"/>
                </a:lnTo>
                <a:lnTo>
                  <a:pt x="163" y="276"/>
                </a:lnTo>
                <a:lnTo>
                  <a:pt x="157" y="282"/>
                </a:lnTo>
                <a:lnTo>
                  <a:pt x="151" y="290"/>
                </a:lnTo>
                <a:lnTo>
                  <a:pt x="146" y="297"/>
                </a:lnTo>
                <a:lnTo>
                  <a:pt x="138" y="307"/>
                </a:lnTo>
                <a:lnTo>
                  <a:pt x="132" y="317"/>
                </a:lnTo>
                <a:lnTo>
                  <a:pt x="125" y="328"/>
                </a:lnTo>
                <a:lnTo>
                  <a:pt x="88" y="319"/>
                </a:lnTo>
                <a:lnTo>
                  <a:pt x="199" y="0"/>
                </a:lnTo>
                <a:lnTo>
                  <a:pt x="203" y="2"/>
                </a:lnTo>
                <a:lnTo>
                  <a:pt x="207" y="6"/>
                </a:lnTo>
                <a:lnTo>
                  <a:pt x="209" y="8"/>
                </a:lnTo>
                <a:lnTo>
                  <a:pt x="213" y="11"/>
                </a:lnTo>
                <a:lnTo>
                  <a:pt x="217" y="13"/>
                </a:lnTo>
                <a:lnTo>
                  <a:pt x="221" y="15"/>
                </a:lnTo>
                <a:lnTo>
                  <a:pt x="224" y="17"/>
                </a:lnTo>
                <a:lnTo>
                  <a:pt x="226" y="17"/>
                </a:lnTo>
                <a:lnTo>
                  <a:pt x="230" y="19"/>
                </a:lnTo>
                <a:lnTo>
                  <a:pt x="234" y="21"/>
                </a:lnTo>
                <a:lnTo>
                  <a:pt x="238" y="21"/>
                </a:lnTo>
                <a:lnTo>
                  <a:pt x="244" y="21"/>
                </a:lnTo>
                <a:lnTo>
                  <a:pt x="247" y="23"/>
                </a:lnTo>
                <a:lnTo>
                  <a:pt x="253" y="23"/>
                </a:lnTo>
                <a:lnTo>
                  <a:pt x="259" y="23"/>
                </a:lnTo>
                <a:lnTo>
                  <a:pt x="263" y="23"/>
                </a:lnTo>
                <a:lnTo>
                  <a:pt x="850" y="23"/>
                </a:lnTo>
                <a:lnTo>
                  <a:pt x="906" y="155"/>
                </a:lnTo>
                <a:lnTo>
                  <a:pt x="608" y="390"/>
                </a:lnTo>
                <a:lnTo>
                  <a:pt x="648" y="393"/>
                </a:lnTo>
                <a:lnTo>
                  <a:pt x="687" y="403"/>
                </a:lnTo>
                <a:lnTo>
                  <a:pt x="721" y="413"/>
                </a:lnTo>
                <a:lnTo>
                  <a:pt x="756" y="424"/>
                </a:lnTo>
                <a:lnTo>
                  <a:pt x="787" y="439"/>
                </a:lnTo>
                <a:lnTo>
                  <a:pt x="815" y="459"/>
                </a:lnTo>
                <a:lnTo>
                  <a:pt x="842" y="478"/>
                </a:lnTo>
                <a:lnTo>
                  <a:pt x="869" y="501"/>
                </a:lnTo>
                <a:lnTo>
                  <a:pt x="890" y="526"/>
                </a:lnTo>
                <a:lnTo>
                  <a:pt x="909" y="551"/>
                </a:lnTo>
                <a:lnTo>
                  <a:pt x="927" y="580"/>
                </a:lnTo>
                <a:lnTo>
                  <a:pt x="940" y="608"/>
                </a:lnTo>
                <a:lnTo>
                  <a:pt x="952" y="639"/>
                </a:lnTo>
                <a:lnTo>
                  <a:pt x="957" y="672"/>
                </a:lnTo>
                <a:lnTo>
                  <a:pt x="963" y="704"/>
                </a:lnTo>
                <a:lnTo>
                  <a:pt x="965" y="741"/>
                </a:lnTo>
                <a:lnTo>
                  <a:pt x="963" y="764"/>
                </a:lnTo>
                <a:lnTo>
                  <a:pt x="961" y="785"/>
                </a:lnTo>
                <a:lnTo>
                  <a:pt x="959" y="808"/>
                </a:lnTo>
                <a:lnTo>
                  <a:pt x="955" y="829"/>
                </a:lnTo>
                <a:lnTo>
                  <a:pt x="950" y="848"/>
                </a:lnTo>
                <a:lnTo>
                  <a:pt x="944" y="869"/>
                </a:lnTo>
                <a:lnTo>
                  <a:pt x="936" y="889"/>
                </a:lnTo>
                <a:lnTo>
                  <a:pt x="929" y="908"/>
                </a:lnTo>
                <a:lnTo>
                  <a:pt x="917" y="927"/>
                </a:lnTo>
                <a:lnTo>
                  <a:pt x="907" y="944"/>
                </a:lnTo>
                <a:lnTo>
                  <a:pt x="896" y="961"/>
                </a:lnTo>
                <a:lnTo>
                  <a:pt x="882" y="979"/>
                </a:lnTo>
                <a:lnTo>
                  <a:pt x="867" y="996"/>
                </a:lnTo>
                <a:lnTo>
                  <a:pt x="852" y="1011"/>
                </a:lnTo>
                <a:lnTo>
                  <a:pt x="836" y="1029"/>
                </a:lnTo>
                <a:lnTo>
                  <a:pt x="817" y="1042"/>
                </a:lnTo>
                <a:lnTo>
                  <a:pt x="800" y="1057"/>
                </a:lnTo>
                <a:lnTo>
                  <a:pt x="781" y="1071"/>
                </a:lnTo>
                <a:lnTo>
                  <a:pt x="760" y="1084"/>
                </a:lnTo>
                <a:lnTo>
                  <a:pt x="741" y="1096"/>
                </a:lnTo>
                <a:lnTo>
                  <a:pt x="717" y="1105"/>
                </a:lnTo>
                <a:lnTo>
                  <a:pt x="696" y="1115"/>
                </a:lnTo>
                <a:lnTo>
                  <a:pt x="673" y="1125"/>
                </a:lnTo>
                <a:lnTo>
                  <a:pt x="650" y="1132"/>
                </a:lnTo>
                <a:lnTo>
                  <a:pt x="625" y="1140"/>
                </a:lnTo>
                <a:lnTo>
                  <a:pt x="602" y="1146"/>
                </a:lnTo>
                <a:lnTo>
                  <a:pt x="576" y="1150"/>
                </a:lnTo>
                <a:lnTo>
                  <a:pt x="551" y="1155"/>
                </a:lnTo>
                <a:lnTo>
                  <a:pt x="524" y="1157"/>
                </a:lnTo>
                <a:lnTo>
                  <a:pt x="497" y="1161"/>
                </a:lnTo>
                <a:lnTo>
                  <a:pt x="468" y="1161"/>
                </a:lnTo>
                <a:lnTo>
                  <a:pt x="439" y="1163"/>
                </a:lnTo>
                <a:lnTo>
                  <a:pt x="409" y="1161"/>
                </a:lnTo>
                <a:lnTo>
                  <a:pt x="378" y="1161"/>
                </a:lnTo>
                <a:lnTo>
                  <a:pt x="349" y="1157"/>
                </a:lnTo>
                <a:lnTo>
                  <a:pt x="318" y="1153"/>
                </a:lnTo>
                <a:lnTo>
                  <a:pt x="290" y="1150"/>
                </a:lnTo>
                <a:lnTo>
                  <a:pt x="263" y="1144"/>
                </a:lnTo>
                <a:lnTo>
                  <a:pt x="234" y="1138"/>
                </a:lnTo>
                <a:lnTo>
                  <a:pt x="207" y="1130"/>
                </a:lnTo>
                <a:lnTo>
                  <a:pt x="180" y="1123"/>
                </a:lnTo>
                <a:lnTo>
                  <a:pt x="153" y="1113"/>
                </a:lnTo>
                <a:lnTo>
                  <a:pt x="127" y="1102"/>
                </a:lnTo>
                <a:lnTo>
                  <a:pt x="102" y="1090"/>
                </a:lnTo>
                <a:lnTo>
                  <a:pt x="75" y="1079"/>
                </a:lnTo>
                <a:lnTo>
                  <a:pt x="50" y="1065"/>
                </a:lnTo>
                <a:lnTo>
                  <a:pt x="25" y="1050"/>
                </a:lnTo>
                <a:lnTo>
                  <a:pt x="0" y="1034"/>
                </a:lnTo>
              </a:path>
            </a:pathLst>
          </a:custGeom>
          <a:gradFill rotWithShape="0">
            <a:gsLst>
              <a:gs pos="0">
                <a:srgbClr val="D80081">
                  <a:gamma/>
                  <a:tint val="42745"/>
                  <a:invGamma/>
                </a:srgbClr>
              </a:gs>
              <a:gs pos="100000">
                <a:srgbClr val="D80081"/>
              </a:gs>
            </a:gsLst>
            <a:lin ang="5400000" scaled="1"/>
          </a:gradFill>
          <a:ln w="0" cap="sq" cmpd="sng">
            <a:noFill/>
            <a:prstDash val="solid"/>
            <a:miter lim="800000"/>
            <a:headEnd type="none" w="med" len="med"/>
            <a:tailEnd type="none" w="med" len="med"/>
          </a:ln>
          <a:effectLst>
            <a:outerShdw dist="17961" dir="2700000" algn="ctr" rotWithShape="0">
              <a:srgbClr val="808080"/>
            </a:outerShdw>
          </a:effectLst>
        </p:spPr>
        <p:txBody>
          <a:bodyPr/>
          <a:lstStyle/>
          <a:p>
            <a:pPr>
              <a:lnSpc>
                <a:spcPct val="93000"/>
              </a:lnSpc>
              <a:defRPr/>
            </a:pPr>
            <a:endParaRPr lang="it-IT"/>
          </a:p>
        </p:txBody>
      </p:sp>
      <p:sp>
        <p:nvSpPr>
          <p:cNvPr id="1815609" name="Freeform 57"/>
          <p:cNvSpPr>
            <a:spLocks/>
          </p:cNvSpPr>
          <p:nvPr/>
        </p:nvSpPr>
        <p:spPr bwMode="auto">
          <a:xfrm>
            <a:off x="4854575" y="3159125"/>
            <a:ext cx="250825" cy="277813"/>
          </a:xfrm>
          <a:custGeom>
            <a:avLst/>
            <a:gdLst/>
            <a:ahLst/>
            <a:cxnLst>
              <a:cxn ang="0">
                <a:pos x="100" y="783"/>
              </a:cxn>
              <a:cxn ang="0">
                <a:pos x="229" y="667"/>
              </a:cxn>
              <a:cxn ang="0">
                <a:pos x="332" y="550"/>
              </a:cxn>
              <a:cxn ang="0">
                <a:pos x="404" y="437"/>
              </a:cxn>
              <a:cxn ang="0">
                <a:pos x="433" y="366"/>
              </a:cxn>
              <a:cxn ang="0">
                <a:pos x="446" y="315"/>
              </a:cxn>
              <a:cxn ang="0">
                <a:pos x="451" y="268"/>
              </a:cxn>
              <a:cxn ang="0">
                <a:pos x="445" y="218"/>
              </a:cxn>
              <a:cxn ang="0">
                <a:pos x="429" y="177"/>
              </a:cxn>
              <a:cxn ang="0">
                <a:pos x="401" y="143"/>
              </a:cxn>
              <a:cxn ang="0">
                <a:pos x="367" y="122"/>
              </a:cxn>
              <a:cxn ang="0">
                <a:pos x="323" y="111"/>
              </a:cxn>
              <a:cxn ang="0">
                <a:pos x="267" y="114"/>
              </a:cxn>
              <a:cxn ang="0">
                <a:pos x="213" y="132"/>
              </a:cxn>
              <a:cxn ang="0">
                <a:pos x="168" y="163"/>
              </a:cxn>
              <a:cxn ang="0">
                <a:pos x="135" y="210"/>
              </a:cxn>
              <a:cxn ang="0">
                <a:pos x="114" y="266"/>
              </a:cxn>
              <a:cxn ang="0">
                <a:pos x="84" y="315"/>
              </a:cxn>
              <a:cxn ang="0">
                <a:pos x="68" y="75"/>
              </a:cxn>
              <a:cxn ang="0">
                <a:pos x="138" y="46"/>
              </a:cxn>
              <a:cxn ang="0">
                <a:pos x="207" y="25"/>
              </a:cxn>
              <a:cxn ang="0">
                <a:pos x="275" y="10"/>
              </a:cxn>
              <a:cxn ang="0">
                <a:pos x="343" y="1"/>
              </a:cxn>
              <a:cxn ang="0">
                <a:pos x="423" y="1"/>
              </a:cxn>
              <a:cxn ang="0">
                <a:pos x="522" y="17"/>
              </a:cxn>
              <a:cxn ang="0">
                <a:pos x="604" y="52"/>
              </a:cxn>
              <a:cxn ang="0">
                <a:pos x="648" y="85"/>
              </a:cxn>
              <a:cxn ang="0">
                <a:pos x="674" y="113"/>
              </a:cxn>
              <a:cxn ang="0">
                <a:pos x="694" y="145"/>
              </a:cxn>
              <a:cxn ang="0">
                <a:pos x="708" y="179"/>
              </a:cxn>
              <a:cxn ang="0">
                <a:pos x="716" y="217"/>
              </a:cxn>
              <a:cxn ang="0">
                <a:pos x="716" y="268"/>
              </a:cxn>
              <a:cxn ang="0">
                <a:pos x="701" y="337"/>
              </a:cxn>
              <a:cxn ang="0">
                <a:pos x="668" y="407"/>
              </a:cxn>
              <a:cxn ang="0">
                <a:pos x="611" y="477"/>
              </a:cxn>
              <a:cxn ang="0">
                <a:pos x="520" y="567"/>
              </a:cxn>
              <a:cxn ang="0">
                <a:pos x="391" y="676"/>
              </a:cxn>
              <a:cxn ang="0">
                <a:pos x="630" y="674"/>
              </a:cxn>
              <a:cxn ang="0">
                <a:pos x="662" y="670"/>
              </a:cxn>
              <a:cxn ang="0">
                <a:pos x="687" y="660"/>
              </a:cxn>
              <a:cxn ang="0">
                <a:pos x="707" y="645"/>
              </a:cxn>
              <a:cxn ang="0">
                <a:pos x="723" y="625"/>
              </a:cxn>
              <a:cxn ang="0">
                <a:pos x="761" y="615"/>
              </a:cxn>
              <a:cxn ang="0">
                <a:pos x="649" y="877"/>
              </a:cxn>
              <a:cxn ang="0">
                <a:pos x="642" y="870"/>
              </a:cxn>
              <a:cxn ang="0">
                <a:pos x="633" y="865"/>
              </a:cxn>
              <a:cxn ang="0">
                <a:pos x="621" y="862"/>
              </a:cxn>
              <a:cxn ang="0">
                <a:pos x="607" y="861"/>
              </a:cxn>
              <a:cxn ang="0">
                <a:pos x="0" y="859"/>
              </a:cxn>
            </a:cxnLst>
            <a:rect l="0" t="0" r="r" b="b"/>
            <a:pathLst>
              <a:path w="761" h="883">
                <a:moveTo>
                  <a:pt x="0" y="859"/>
                </a:moveTo>
                <a:lnTo>
                  <a:pt x="52" y="822"/>
                </a:lnTo>
                <a:lnTo>
                  <a:pt x="100" y="783"/>
                </a:lnTo>
                <a:lnTo>
                  <a:pt x="146" y="745"/>
                </a:lnTo>
                <a:lnTo>
                  <a:pt x="190" y="706"/>
                </a:lnTo>
                <a:lnTo>
                  <a:pt x="229" y="667"/>
                </a:lnTo>
                <a:lnTo>
                  <a:pt x="267" y="629"/>
                </a:lnTo>
                <a:lnTo>
                  <a:pt x="300" y="589"/>
                </a:lnTo>
                <a:lnTo>
                  <a:pt x="332" y="550"/>
                </a:lnTo>
                <a:lnTo>
                  <a:pt x="359" y="512"/>
                </a:lnTo>
                <a:lnTo>
                  <a:pt x="384" y="473"/>
                </a:lnTo>
                <a:lnTo>
                  <a:pt x="404" y="437"/>
                </a:lnTo>
                <a:lnTo>
                  <a:pt x="420" y="401"/>
                </a:lnTo>
                <a:lnTo>
                  <a:pt x="427" y="383"/>
                </a:lnTo>
                <a:lnTo>
                  <a:pt x="433" y="366"/>
                </a:lnTo>
                <a:lnTo>
                  <a:pt x="439" y="349"/>
                </a:lnTo>
                <a:lnTo>
                  <a:pt x="443" y="333"/>
                </a:lnTo>
                <a:lnTo>
                  <a:pt x="446" y="315"/>
                </a:lnTo>
                <a:lnTo>
                  <a:pt x="449" y="299"/>
                </a:lnTo>
                <a:lnTo>
                  <a:pt x="451" y="284"/>
                </a:lnTo>
                <a:lnTo>
                  <a:pt x="451" y="268"/>
                </a:lnTo>
                <a:lnTo>
                  <a:pt x="451" y="250"/>
                </a:lnTo>
                <a:lnTo>
                  <a:pt x="448" y="234"/>
                </a:lnTo>
                <a:lnTo>
                  <a:pt x="445" y="218"/>
                </a:lnTo>
                <a:lnTo>
                  <a:pt x="440" y="204"/>
                </a:lnTo>
                <a:lnTo>
                  <a:pt x="435" y="190"/>
                </a:lnTo>
                <a:lnTo>
                  <a:pt x="429" y="177"/>
                </a:lnTo>
                <a:lnTo>
                  <a:pt x="420" y="165"/>
                </a:lnTo>
                <a:lnTo>
                  <a:pt x="411" y="153"/>
                </a:lnTo>
                <a:lnTo>
                  <a:pt x="401" y="143"/>
                </a:lnTo>
                <a:lnTo>
                  <a:pt x="390" y="135"/>
                </a:lnTo>
                <a:lnTo>
                  <a:pt x="378" y="127"/>
                </a:lnTo>
                <a:lnTo>
                  <a:pt x="367" y="122"/>
                </a:lnTo>
                <a:lnTo>
                  <a:pt x="352" y="116"/>
                </a:lnTo>
                <a:lnTo>
                  <a:pt x="339" y="113"/>
                </a:lnTo>
                <a:lnTo>
                  <a:pt x="323" y="111"/>
                </a:lnTo>
                <a:lnTo>
                  <a:pt x="307" y="110"/>
                </a:lnTo>
                <a:lnTo>
                  <a:pt x="287" y="111"/>
                </a:lnTo>
                <a:lnTo>
                  <a:pt x="267" y="114"/>
                </a:lnTo>
                <a:lnTo>
                  <a:pt x="248" y="117"/>
                </a:lnTo>
                <a:lnTo>
                  <a:pt x="229" y="123"/>
                </a:lnTo>
                <a:lnTo>
                  <a:pt x="213" y="132"/>
                </a:lnTo>
                <a:lnTo>
                  <a:pt x="197" y="140"/>
                </a:lnTo>
                <a:lnTo>
                  <a:pt x="181" y="150"/>
                </a:lnTo>
                <a:lnTo>
                  <a:pt x="168" y="163"/>
                </a:lnTo>
                <a:lnTo>
                  <a:pt x="155" y="178"/>
                </a:lnTo>
                <a:lnTo>
                  <a:pt x="145" y="192"/>
                </a:lnTo>
                <a:lnTo>
                  <a:pt x="135" y="210"/>
                </a:lnTo>
                <a:lnTo>
                  <a:pt x="126" y="227"/>
                </a:lnTo>
                <a:lnTo>
                  <a:pt x="120" y="246"/>
                </a:lnTo>
                <a:lnTo>
                  <a:pt x="114" y="266"/>
                </a:lnTo>
                <a:lnTo>
                  <a:pt x="112" y="288"/>
                </a:lnTo>
                <a:lnTo>
                  <a:pt x="109" y="311"/>
                </a:lnTo>
                <a:lnTo>
                  <a:pt x="84" y="315"/>
                </a:lnTo>
                <a:lnTo>
                  <a:pt x="22" y="98"/>
                </a:lnTo>
                <a:lnTo>
                  <a:pt x="45" y="87"/>
                </a:lnTo>
                <a:lnTo>
                  <a:pt x="68" y="75"/>
                </a:lnTo>
                <a:lnTo>
                  <a:pt x="91" y="65"/>
                </a:lnTo>
                <a:lnTo>
                  <a:pt x="114" y="55"/>
                </a:lnTo>
                <a:lnTo>
                  <a:pt x="138" y="46"/>
                </a:lnTo>
                <a:lnTo>
                  <a:pt x="161" y="39"/>
                </a:lnTo>
                <a:lnTo>
                  <a:pt x="184" y="32"/>
                </a:lnTo>
                <a:lnTo>
                  <a:pt x="207" y="25"/>
                </a:lnTo>
                <a:lnTo>
                  <a:pt x="230" y="19"/>
                </a:lnTo>
                <a:lnTo>
                  <a:pt x="254" y="14"/>
                </a:lnTo>
                <a:lnTo>
                  <a:pt x="275" y="10"/>
                </a:lnTo>
                <a:lnTo>
                  <a:pt x="298" y="7"/>
                </a:lnTo>
                <a:lnTo>
                  <a:pt x="320" y="4"/>
                </a:lnTo>
                <a:lnTo>
                  <a:pt x="343" y="1"/>
                </a:lnTo>
                <a:lnTo>
                  <a:pt x="365" y="1"/>
                </a:lnTo>
                <a:lnTo>
                  <a:pt x="387" y="0"/>
                </a:lnTo>
                <a:lnTo>
                  <a:pt x="423" y="1"/>
                </a:lnTo>
                <a:lnTo>
                  <a:pt x="458" y="4"/>
                </a:lnTo>
                <a:lnTo>
                  <a:pt x="491" y="10"/>
                </a:lnTo>
                <a:lnTo>
                  <a:pt x="522" y="17"/>
                </a:lnTo>
                <a:lnTo>
                  <a:pt x="550" y="26"/>
                </a:lnTo>
                <a:lnTo>
                  <a:pt x="578" y="38"/>
                </a:lnTo>
                <a:lnTo>
                  <a:pt x="604" y="52"/>
                </a:lnTo>
                <a:lnTo>
                  <a:pt x="627" y="68"/>
                </a:lnTo>
                <a:lnTo>
                  <a:pt x="637" y="77"/>
                </a:lnTo>
                <a:lnTo>
                  <a:pt x="648" y="85"/>
                </a:lnTo>
                <a:lnTo>
                  <a:pt x="658" y="94"/>
                </a:lnTo>
                <a:lnTo>
                  <a:pt x="666" y="104"/>
                </a:lnTo>
                <a:lnTo>
                  <a:pt x="674" y="113"/>
                </a:lnTo>
                <a:lnTo>
                  <a:pt x="682" y="124"/>
                </a:lnTo>
                <a:lnTo>
                  <a:pt x="688" y="135"/>
                </a:lnTo>
                <a:lnTo>
                  <a:pt x="694" y="145"/>
                </a:lnTo>
                <a:lnTo>
                  <a:pt x="700" y="156"/>
                </a:lnTo>
                <a:lnTo>
                  <a:pt x="704" y="168"/>
                </a:lnTo>
                <a:lnTo>
                  <a:pt x="708" y="179"/>
                </a:lnTo>
                <a:lnTo>
                  <a:pt x="711" y="192"/>
                </a:lnTo>
                <a:lnTo>
                  <a:pt x="714" y="205"/>
                </a:lnTo>
                <a:lnTo>
                  <a:pt x="716" y="217"/>
                </a:lnTo>
                <a:lnTo>
                  <a:pt x="717" y="231"/>
                </a:lnTo>
                <a:lnTo>
                  <a:pt x="717" y="245"/>
                </a:lnTo>
                <a:lnTo>
                  <a:pt x="716" y="268"/>
                </a:lnTo>
                <a:lnTo>
                  <a:pt x="713" y="291"/>
                </a:lnTo>
                <a:lnTo>
                  <a:pt x="708" y="314"/>
                </a:lnTo>
                <a:lnTo>
                  <a:pt x="701" y="337"/>
                </a:lnTo>
                <a:lnTo>
                  <a:pt x="691" y="360"/>
                </a:lnTo>
                <a:lnTo>
                  <a:pt x="681" y="383"/>
                </a:lnTo>
                <a:lnTo>
                  <a:pt x="668" y="407"/>
                </a:lnTo>
                <a:lnTo>
                  <a:pt x="652" y="428"/>
                </a:lnTo>
                <a:lnTo>
                  <a:pt x="635" y="451"/>
                </a:lnTo>
                <a:lnTo>
                  <a:pt x="611" y="477"/>
                </a:lnTo>
                <a:lnTo>
                  <a:pt x="585" y="505"/>
                </a:lnTo>
                <a:lnTo>
                  <a:pt x="555" y="535"/>
                </a:lnTo>
                <a:lnTo>
                  <a:pt x="520" y="567"/>
                </a:lnTo>
                <a:lnTo>
                  <a:pt x="481" y="600"/>
                </a:lnTo>
                <a:lnTo>
                  <a:pt x="437" y="637"/>
                </a:lnTo>
                <a:lnTo>
                  <a:pt x="391" y="676"/>
                </a:lnTo>
                <a:lnTo>
                  <a:pt x="604" y="676"/>
                </a:lnTo>
                <a:lnTo>
                  <a:pt x="617" y="676"/>
                </a:lnTo>
                <a:lnTo>
                  <a:pt x="630" y="674"/>
                </a:lnTo>
                <a:lnTo>
                  <a:pt x="640" y="673"/>
                </a:lnTo>
                <a:lnTo>
                  <a:pt x="652" y="671"/>
                </a:lnTo>
                <a:lnTo>
                  <a:pt x="662" y="670"/>
                </a:lnTo>
                <a:lnTo>
                  <a:pt x="671" y="667"/>
                </a:lnTo>
                <a:lnTo>
                  <a:pt x="679" y="663"/>
                </a:lnTo>
                <a:lnTo>
                  <a:pt x="687" y="660"/>
                </a:lnTo>
                <a:lnTo>
                  <a:pt x="694" y="655"/>
                </a:lnTo>
                <a:lnTo>
                  <a:pt x="701" y="651"/>
                </a:lnTo>
                <a:lnTo>
                  <a:pt x="707" y="645"/>
                </a:lnTo>
                <a:lnTo>
                  <a:pt x="713" y="639"/>
                </a:lnTo>
                <a:lnTo>
                  <a:pt x="719" y="632"/>
                </a:lnTo>
                <a:lnTo>
                  <a:pt x="723" y="625"/>
                </a:lnTo>
                <a:lnTo>
                  <a:pt x="727" y="616"/>
                </a:lnTo>
                <a:lnTo>
                  <a:pt x="730" y="609"/>
                </a:lnTo>
                <a:lnTo>
                  <a:pt x="761" y="615"/>
                </a:lnTo>
                <a:lnTo>
                  <a:pt x="655" y="883"/>
                </a:lnTo>
                <a:lnTo>
                  <a:pt x="652" y="880"/>
                </a:lnTo>
                <a:lnTo>
                  <a:pt x="649" y="877"/>
                </a:lnTo>
                <a:lnTo>
                  <a:pt x="648" y="874"/>
                </a:lnTo>
                <a:lnTo>
                  <a:pt x="645" y="872"/>
                </a:lnTo>
                <a:lnTo>
                  <a:pt x="642" y="870"/>
                </a:lnTo>
                <a:lnTo>
                  <a:pt x="639" y="868"/>
                </a:lnTo>
                <a:lnTo>
                  <a:pt x="636" y="867"/>
                </a:lnTo>
                <a:lnTo>
                  <a:pt x="633" y="865"/>
                </a:lnTo>
                <a:lnTo>
                  <a:pt x="629" y="864"/>
                </a:lnTo>
                <a:lnTo>
                  <a:pt x="626" y="862"/>
                </a:lnTo>
                <a:lnTo>
                  <a:pt x="621" y="862"/>
                </a:lnTo>
                <a:lnTo>
                  <a:pt x="617" y="861"/>
                </a:lnTo>
                <a:lnTo>
                  <a:pt x="613" y="861"/>
                </a:lnTo>
                <a:lnTo>
                  <a:pt x="607" y="861"/>
                </a:lnTo>
                <a:lnTo>
                  <a:pt x="603" y="859"/>
                </a:lnTo>
                <a:lnTo>
                  <a:pt x="597" y="859"/>
                </a:lnTo>
                <a:lnTo>
                  <a:pt x="0" y="859"/>
                </a:lnTo>
              </a:path>
            </a:pathLst>
          </a:custGeom>
          <a:gradFill rotWithShape="0">
            <a:gsLst>
              <a:gs pos="0">
                <a:srgbClr val="D80081">
                  <a:gamma/>
                  <a:tint val="42745"/>
                  <a:invGamma/>
                </a:srgbClr>
              </a:gs>
              <a:gs pos="100000">
                <a:srgbClr val="D80081"/>
              </a:gs>
            </a:gsLst>
            <a:lin ang="5400000" scaled="1"/>
          </a:gradFill>
          <a:ln w="0" cap="sq" cmpd="sng">
            <a:noFill/>
            <a:prstDash val="solid"/>
            <a:miter lim="800000"/>
            <a:headEnd type="none" w="med" len="med"/>
            <a:tailEnd type="none" w="med" len="med"/>
          </a:ln>
          <a:effectLst>
            <a:outerShdw dist="17961" dir="2700000" algn="ctr" rotWithShape="0">
              <a:srgbClr val="808080"/>
            </a:outerShdw>
          </a:effectLst>
        </p:spPr>
        <p:txBody>
          <a:bodyPr/>
          <a:lstStyle/>
          <a:p>
            <a:pPr>
              <a:lnSpc>
                <a:spcPct val="93000"/>
              </a:lnSpc>
              <a:defRPr/>
            </a:pPr>
            <a:endParaRPr lang="it-IT"/>
          </a:p>
        </p:txBody>
      </p:sp>
      <p:sp>
        <p:nvSpPr>
          <p:cNvPr id="1815610" name="Freeform 58"/>
          <p:cNvSpPr>
            <a:spLocks/>
          </p:cNvSpPr>
          <p:nvPr/>
        </p:nvSpPr>
        <p:spPr bwMode="auto">
          <a:xfrm>
            <a:off x="4868863" y="1644650"/>
            <a:ext cx="222250" cy="277813"/>
          </a:xfrm>
          <a:custGeom>
            <a:avLst/>
            <a:gdLst/>
            <a:ahLst/>
            <a:cxnLst>
              <a:cxn ang="0">
                <a:pos x="14" y="859"/>
              </a:cxn>
              <a:cxn ang="0">
                <a:pos x="130" y="855"/>
              </a:cxn>
              <a:cxn ang="0">
                <a:pos x="157" y="850"/>
              </a:cxn>
              <a:cxn ang="0">
                <a:pos x="176" y="843"/>
              </a:cxn>
              <a:cxn ang="0">
                <a:pos x="193" y="833"/>
              </a:cxn>
              <a:cxn ang="0">
                <a:pos x="206" y="820"/>
              </a:cxn>
              <a:cxn ang="0">
                <a:pos x="215" y="800"/>
              </a:cxn>
              <a:cxn ang="0">
                <a:pos x="221" y="772"/>
              </a:cxn>
              <a:cxn ang="0">
                <a:pos x="224" y="738"/>
              </a:cxn>
              <a:cxn ang="0">
                <a:pos x="224" y="294"/>
              </a:cxn>
              <a:cxn ang="0">
                <a:pos x="222" y="265"/>
              </a:cxn>
              <a:cxn ang="0">
                <a:pos x="218" y="242"/>
              </a:cxn>
              <a:cxn ang="0">
                <a:pos x="212" y="223"/>
              </a:cxn>
              <a:cxn ang="0">
                <a:pos x="203" y="211"/>
              </a:cxn>
              <a:cxn ang="0">
                <a:pos x="189" y="203"/>
              </a:cxn>
              <a:cxn ang="0">
                <a:pos x="164" y="197"/>
              </a:cxn>
              <a:cxn ang="0">
                <a:pos x="130" y="194"/>
              </a:cxn>
              <a:cxn ang="0">
                <a:pos x="89" y="193"/>
              </a:cxn>
              <a:cxn ang="0">
                <a:pos x="72" y="193"/>
              </a:cxn>
              <a:cxn ang="0">
                <a:pos x="57" y="193"/>
              </a:cxn>
              <a:cxn ang="0">
                <a:pos x="44" y="193"/>
              </a:cxn>
              <a:cxn ang="0">
                <a:pos x="34" y="193"/>
              </a:cxn>
              <a:cxn ang="0">
                <a:pos x="26" y="193"/>
              </a:cxn>
              <a:cxn ang="0">
                <a:pos x="17" y="194"/>
              </a:cxn>
              <a:cxn ang="0">
                <a:pos x="9" y="194"/>
              </a:cxn>
              <a:cxn ang="0">
                <a:pos x="0" y="194"/>
              </a:cxn>
              <a:cxn ang="0">
                <a:pos x="34" y="145"/>
              </a:cxn>
              <a:cxn ang="0">
                <a:pos x="98" y="136"/>
              </a:cxn>
              <a:cxn ang="0">
                <a:pos x="163" y="124"/>
              </a:cxn>
              <a:cxn ang="0">
                <a:pos x="224" y="108"/>
              </a:cxn>
              <a:cxn ang="0">
                <a:pos x="285" y="88"/>
              </a:cxn>
              <a:cxn ang="0">
                <a:pos x="345" y="67"/>
              </a:cxn>
              <a:cxn ang="0">
                <a:pos x="405" y="42"/>
              </a:cxn>
              <a:cxn ang="0">
                <a:pos x="463" y="15"/>
              </a:cxn>
              <a:cxn ang="0">
                <a:pos x="493" y="746"/>
              </a:cxn>
              <a:cxn ang="0">
                <a:pos x="494" y="774"/>
              </a:cxn>
              <a:cxn ang="0">
                <a:pos x="497" y="797"/>
              </a:cxn>
              <a:cxn ang="0">
                <a:pos x="503" y="815"/>
              </a:cxn>
              <a:cxn ang="0">
                <a:pos x="511" y="827"/>
              </a:cxn>
              <a:cxn ang="0">
                <a:pos x="522" y="835"/>
              </a:cxn>
              <a:cxn ang="0">
                <a:pos x="535" y="843"/>
              </a:cxn>
              <a:cxn ang="0">
                <a:pos x="554" y="847"/>
              </a:cxn>
              <a:cxn ang="0">
                <a:pos x="577" y="850"/>
              </a:cxn>
              <a:cxn ang="0">
                <a:pos x="692" y="910"/>
              </a:cxn>
            </a:cxnLst>
            <a:rect l="0" t="0" r="r" b="b"/>
            <a:pathLst>
              <a:path w="692" h="910">
                <a:moveTo>
                  <a:pt x="14" y="910"/>
                </a:moveTo>
                <a:lnTo>
                  <a:pt x="14" y="859"/>
                </a:lnTo>
                <a:lnTo>
                  <a:pt x="115" y="856"/>
                </a:lnTo>
                <a:lnTo>
                  <a:pt x="130" y="855"/>
                </a:lnTo>
                <a:lnTo>
                  <a:pt x="143" y="853"/>
                </a:lnTo>
                <a:lnTo>
                  <a:pt x="157" y="850"/>
                </a:lnTo>
                <a:lnTo>
                  <a:pt x="167" y="847"/>
                </a:lnTo>
                <a:lnTo>
                  <a:pt x="176" y="843"/>
                </a:lnTo>
                <a:lnTo>
                  <a:pt x="186" y="838"/>
                </a:lnTo>
                <a:lnTo>
                  <a:pt x="193" y="833"/>
                </a:lnTo>
                <a:lnTo>
                  <a:pt x="199" y="827"/>
                </a:lnTo>
                <a:lnTo>
                  <a:pt x="206" y="820"/>
                </a:lnTo>
                <a:lnTo>
                  <a:pt x="210" y="810"/>
                </a:lnTo>
                <a:lnTo>
                  <a:pt x="215" y="800"/>
                </a:lnTo>
                <a:lnTo>
                  <a:pt x="218" y="787"/>
                </a:lnTo>
                <a:lnTo>
                  <a:pt x="221" y="772"/>
                </a:lnTo>
                <a:lnTo>
                  <a:pt x="222" y="757"/>
                </a:lnTo>
                <a:lnTo>
                  <a:pt x="224" y="738"/>
                </a:lnTo>
                <a:lnTo>
                  <a:pt x="224" y="720"/>
                </a:lnTo>
                <a:lnTo>
                  <a:pt x="224" y="294"/>
                </a:lnTo>
                <a:lnTo>
                  <a:pt x="224" y="278"/>
                </a:lnTo>
                <a:lnTo>
                  <a:pt x="222" y="265"/>
                </a:lnTo>
                <a:lnTo>
                  <a:pt x="221" y="252"/>
                </a:lnTo>
                <a:lnTo>
                  <a:pt x="218" y="242"/>
                </a:lnTo>
                <a:lnTo>
                  <a:pt x="216" y="233"/>
                </a:lnTo>
                <a:lnTo>
                  <a:pt x="212" y="223"/>
                </a:lnTo>
                <a:lnTo>
                  <a:pt x="209" y="217"/>
                </a:lnTo>
                <a:lnTo>
                  <a:pt x="203" y="211"/>
                </a:lnTo>
                <a:lnTo>
                  <a:pt x="196" y="206"/>
                </a:lnTo>
                <a:lnTo>
                  <a:pt x="189" y="203"/>
                </a:lnTo>
                <a:lnTo>
                  <a:pt x="178" y="200"/>
                </a:lnTo>
                <a:lnTo>
                  <a:pt x="164" y="197"/>
                </a:lnTo>
                <a:lnTo>
                  <a:pt x="149" y="196"/>
                </a:lnTo>
                <a:lnTo>
                  <a:pt x="130" y="194"/>
                </a:lnTo>
                <a:lnTo>
                  <a:pt x="110" y="193"/>
                </a:lnTo>
                <a:lnTo>
                  <a:pt x="89" y="193"/>
                </a:lnTo>
                <a:lnTo>
                  <a:pt x="80" y="193"/>
                </a:lnTo>
                <a:lnTo>
                  <a:pt x="72" y="193"/>
                </a:lnTo>
                <a:lnTo>
                  <a:pt x="64" y="193"/>
                </a:lnTo>
                <a:lnTo>
                  <a:pt x="57" y="193"/>
                </a:lnTo>
                <a:lnTo>
                  <a:pt x="51" y="193"/>
                </a:lnTo>
                <a:lnTo>
                  <a:pt x="44" y="193"/>
                </a:lnTo>
                <a:lnTo>
                  <a:pt x="38" y="193"/>
                </a:lnTo>
                <a:lnTo>
                  <a:pt x="34" y="193"/>
                </a:lnTo>
                <a:lnTo>
                  <a:pt x="29" y="193"/>
                </a:lnTo>
                <a:lnTo>
                  <a:pt x="26" y="193"/>
                </a:lnTo>
                <a:lnTo>
                  <a:pt x="21" y="194"/>
                </a:lnTo>
                <a:lnTo>
                  <a:pt x="17" y="194"/>
                </a:lnTo>
                <a:lnTo>
                  <a:pt x="12" y="194"/>
                </a:lnTo>
                <a:lnTo>
                  <a:pt x="9" y="194"/>
                </a:lnTo>
                <a:lnTo>
                  <a:pt x="5" y="194"/>
                </a:lnTo>
                <a:lnTo>
                  <a:pt x="0" y="194"/>
                </a:lnTo>
                <a:lnTo>
                  <a:pt x="0" y="150"/>
                </a:lnTo>
                <a:lnTo>
                  <a:pt x="34" y="145"/>
                </a:lnTo>
                <a:lnTo>
                  <a:pt x="66" y="141"/>
                </a:lnTo>
                <a:lnTo>
                  <a:pt x="98" y="136"/>
                </a:lnTo>
                <a:lnTo>
                  <a:pt x="130" y="130"/>
                </a:lnTo>
                <a:lnTo>
                  <a:pt x="163" y="124"/>
                </a:lnTo>
                <a:lnTo>
                  <a:pt x="193" y="116"/>
                </a:lnTo>
                <a:lnTo>
                  <a:pt x="224" y="108"/>
                </a:lnTo>
                <a:lnTo>
                  <a:pt x="255" y="99"/>
                </a:lnTo>
                <a:lnTo>
                  <a:pt x="285" y="88"/>
                </a:lnTo>
                <a:lnTo>
                  <a:pt x="316" y="79"/>
                </a:lnTo>
                <a:lnTo>
                  <a:pt x="345" y="67"/>
                </a:lnTo>
                <a:lnTo>
                  <a:pt x="376" y="55"/>
                </a:lnTo>
                <a:lnTo>
                  <a:pt x="405" y="42"/>
                </a:lnTo>
                <a:lnTo>
                  <a:pt x="434" y="29"/>
                </a:lnTo>
                <a:lnTo>
                  <a:pt x="463" y="15"/>
                </a:lnTo>
                <a:lnTo>
                  <a:pt x="493" y="0"/>
                </a:lnTo>
                <a:lnTo>
                  <a:pt x="493" y="746"/>
                </a:lnTo>
                <a:lnTo>
                  <a:pt x="493" y="761"/>
                </a:lnTo>
                <a:lnTo>
                  <a:pt x="494" y="774"/>
                </a:lnTo>
                <a:lnTo>
                  <a:pt x="496" y="786"/>
                </a:lnTo>
                <a:lnTo>
                  <a:pt x="497" y="797"/>
                </a:lnTo>
                <a:lnTo>
                  <a:pt x="500" y="806"/>
                </a:lnTo>
                <a:lnTo>
                  <a:pt x="503" y="815"/>
                </a:lnTo>
                <a:lnTo>
                  <a:pt x="506" y="821"/>
                </a:lnTo>
                <a:lnTo>
                  <a:pt x="511" y="827"/>
                </a:lnTo>
                <a:lnTo>
                  <a:pt x="516" y="832"/>
                </a:lnTo>
                <a:lnTo>
                  <a:pt x="522" y="835"/>
                </a:lnTo>
                <a:lnTo>
                  <a:pt x="528" y="839"/>
                </a:lnTo>
                <a:lnTo>
                  <a:pt x="535" y="843"/>
                </a:lnTo>
                <a:lnTo>
                  <a:pt x="545" y="846"/>
                </a:lnTo>
                <a:lnTo>
                  <a:pt x="554" y="847"/>
                </a:lnTo>
                <a:lnTo>
                  <a:pt x="565" y="849"/>
                </a:lnTo>
                <a:lnTo>
                  <a:pt x="577" y="850"/>
                </a:lnTo>
                <a:lnTo>
                  <a:pt x="692" y="859"/>
                </a:lnTo>
                <a:lnTo>
                  <a:pt x="692" y="910"/>
                </a:lnTo>
                <a:lnTo>
                  <a:pt x="14" y="910"/>
                </a:lnTo>
              </a:path>
            </a:pathLst>
          </a:custGeom>
          <a:gradFill rotWithShape="0">
            <a:gsLst>
              <a:gs pos="0">
                <a:srgbClr val="D80081">
                  <a:gamma/>
                  <a:tint val="42745"/>
                  <a:invGamma/>
                </a:srgbClr>
              </a:gs>
              <a:gs pos="100000">
                <a:srgbClr val="D80081"/>
              </a:gs>
            </a:gsLst>
            <a:lin ang="5400000" scaled="1"/>
          </a:gradFill>
          <a:ln w="0" cap="sq">
            <a:noFill/>
            <a:prstDash val="solid"/>
            <a:miter lim="800000"/>
            <a:headEnd/>
            <a:tailEnd/>
          </a:ln>
          <a:effectLst>
            <a:outerShdw dist="17961" dir="2700000" algn="ctr" rotWithShape="0">
              <a:srgbClr val="808080"/>
            </a:outerShdw>
          </a:effectLst>
        </p:spPr>
        <p:txBody>
          <a:bodyPr/>
          <a:lstStyle/>
          <a:p>
            <a:pPr>
              <a:lnSpc>
                <a:spcPct val="93000"/>
              </a:lnSpc>
              <a:defRPr/>
            </a:pPr>
            <a:endParaRPr lang="it-IT"/>
          </a:p>
        </p:txBody>
      </p:sp>
      <p:sp>
        <p:nvSpPr>
          <p:cNvPr id="50200" name="Freeform 59"/>
          <p:cNvSpPr>
            <a:spLocks/>
          </p:cNvSpPr>
          <p:nvPr/>
        </p:nvSpPr>
        <p:spPr bwMode="auto">
          <a:xfrm>
            <a:off x="1447800" y="3124200"/>
            <a:ext cx="890588" cy="1968500"/>
          </a:xfrm>
          <a:custGeom>
            <a:avLst/>
            <a:gdLst>
              <a:gd name="T0" fmla="*/ 2147483647 w 432"/>
              <a:gd name="T1" fmla="*/ 0 h 1440"/>
              <a:gd name="T2" fmla="*/ 2147483647 w 432"/>
              <a:gd name="T3" fmla="*/ 2147483647 h 1440"/>
              <a:gd name="T4" fmla="*/ 0 w 432"/>
              <a:gd name="T5" fmla="*/ 2147483647 h 1440"/>
              <a:gd name="T6" fmla="*/ 0 60000 65536"/>
              <a:gd name="T7" fmla="*/ 0 60000 65536"/>
              <a:gd name="T8" fmla="*/ 0 60000 65536"/>
              <a:gd name="T9" fmla="*/ 0 w 432"/>
              <a:gd name="T10" fmla="*/ 0 h 1440"/>
              <a:gd name="T11" fmla="*/ 432 w 432"/>
              <a:gd name="T12" fmla="*/ 1440 h 1440"/>
            </a:gdLst>
            <a:ahLst/>
            <a:cxnLst>
              <a:cxn ang="T6">
                <a:pos x="T0" y="T1"/>
              </a:cxn>
              <a:cxn ang="T7">
                <a:pos x="T2" y="T3"/>
              </a:cxn>
              <a:cxn ang="T8">
                <a:pos x="T4" y="T5"/>
              </a:cxn>
            </a:cxnLst>
            <a:rect l="T9" t="T10" r="T11" b="T12"/>
            <a:pathLst>
              <a:path w="432" h="1440">
                <a:moveTo>
                  <a:pt x="8" y="0"/>
                </a:moveTo>
                <a:lnTo>
                  <a:pt x="432" y="520"/>
                </a:lnTo>
                <a:lnTo>
                  <a:pt x="0" y="1440"/>
                </a:lnTo>
              </a:path>
            </a:pathLst>
          </a:custGeom>
          <a:noFill/>
          <a:ln w="25400">
            <a:solidFill>
              <a:srgbClr val="D60093"/>
            </a:solidFill>
            <a:round/>
            <a:headEnd/>
            <a:tailEnd/>
          </a:ln>
        </p:spPr>
        <p:txBody>
          <a:bodyPr wrap="none" anchor="ctr"/>
          <a:lstStyle/>
          <a:p>
            <a:endParaRPr lang="en-US"/>
          </a:p>
        </p:txBody>
      </p:sp>
      <p:grpSp>
        <p:nvGrpSpPr>
          <p:cNvPr id="50201" name="Group 60"/>
          <p:cNvGrpSpPr>
            <a:grpSpLocks/>
          </p:cNvGrpSpPr>
          <p:nvPr/>
        </p:nvGrpSpPr>
        <p:grpSpPr bwMode="auto">
          <a:xfrm>
            <a:off x="2095500" y="3321050"/>
            <a:ext cx="504825" cy="1081088"/>
            <a:chOff x="1224" y="1868"/>
            <a:chExt cx="333" cy="744"/>
          </a:xfrm>
        </p:grpSpPr>
        <p:sp>
          <p:nvSpPr>
            <p:cNvPr id="1815613" name="Oval 61"/>
            <p:cNvSpPr>
              <a:spLocks noChangeArrowheads="1"/>
            </p:cNvSpPr>
            <p:nvPr/>
          </p:nvSpPr>
          <p:spPr bwMode="auto">
            <a:xfrm>
              <a:off x="1325" y="1868"/>
              <a:ext cx="113" cy="120"/>
            </a:xfrm>
            <a:prstGeom prst="ellipse">
              <a:avLst/>
            </a:prstGeom>
            <a:gradFill rotWithShape="0">
              <a:gsLst>
                <a:gs pos="0">
                  <a:srgbClr val="FF9900">
                    <a:gamma/>
                    <a:tint val="54902"/>
                    <a:invGamma/>
                  </a:srgbClr>
                </a:gs>
                <a:gs pos="100000">
                  <a:srgbClr val="FF9900"/>
                </a:gs>
              </a:gsLst>
              <a:path path="shape">
                <a:fillToRect l="50000" t="50000" r="50000" b="50000"/>
              </a:path>
            </a:gradFill>
            <a:ln w="12700">
              <a:noFill/>
              <a:round/>
              <a:headEnd/>
              <a:tailEnd/>
            </a:ln>
            <a:effectLst>
              <a:outerShdw dist="35921" dir="2700000" algn="ctr" rotWithShape="0">
                <a:schemeClr val="tx1"/>
              </a:outerShdw>
            </a:effectLst>
          </p:spPr>
          <p:txBody>
            <a:bodyPr wrap="none" anchor="ctr"/>
            <a:lstStyle/>
            <a:p>
              <a:pPr>
                <a:lnSpc>
                  <a:spcPct val="93000"/>
                </a:lnSpc>
                <a:defRPr/>
              </a:pPr>
              <a:endParaRPr lang="it-IT"/>
            </a:p>
          </p:txBody>
        </p:sp>
        <p:sp>
          <p:nvSpPr>
            <p:cNvPr id="1815614" name="Freeform 62"/>
            <p:cNvSpPr>
              <a:spLocks/>
            </p:cNvSpPr>
            <p:nvPr/>
          </p:nvSpPr>
          <p:spPr bwMode="auto">
            <a:xfrm>
              <a:off x="1224" y="2013"/>
              <a:ext cx="333" cy="599"/>
            </a:xfrm>
            <a:custGeom>
              <a:avLst/>
              <a:gdLst/>
              <a:ahLst/>
              <a:cxnLst>
                <a:cxn ang="0">
                  <a:pos x="208" y="0"/>
                </a:cxn>
                <a:cxn ang="0">
                  <a:pos x="217" y="3"/>
                </a:cxn>
                <a:cxn ang="0">
                  <a:pos x="228" y="9"/>
                </a:cxn>
                <a:cxn ang="0">
                  <a:pos x="232" y="16"/>
                </a:cxn>
                <a:cxn ang="0">
                  <a:pos x="237" y="24"/>
                </a:cxn>
                <a:cxn ang="0">
                  <a:pos x="241" y="35"/>
                </a:cxn>
                <a:cxn ang="0">
                  <a:pos x="280" y="189"/>
                </a:cxn>
                <a:cxn ang="0">
                  <a:pos x="280" y="201"/>
                </a:cxn>
                <a:cxn ang="0">
                  <a:pos x="276" y="208"/>
                </a:cxn>
                <a:cxn ang="0">
                  <a:pos x="268" y="214"/>
                </a:cxn>
                <a:cxn ang="0">
                  <a:pos x="258" y="214"/>
                </a:cxn>
                <a:cxn ang="0">
                  <a:pos x="252" y="212"/>
                </a:cxn>
                <a:cxn ang="0">
                  <a:pos x="244" y="208"/>
                </a:cxn>
                <a:cxn ang="0">
                  <a:pos x="240" y="201"/>
                </a:cxn>
                <a:cxn ang="0">
                  <a:pos x="253" y="310"/>
                </a:cxn>
                <a:cxn ang="0">
                  <a:pos x="202" y="484"/>
                </a:cxn>
                <a:cxn ang="0">
                  <a:pos x="198" y="494"/>
                </a:cxn>
                <a:cxn ang="0">
                  <a:pos x="190" y="499"/>
                </a:cxn>
                <a:cxn ang="0">
                  <a:pos x="184" y="503"/>
                </a:cxn>
                <a:cxn ang="0">
                  <a:pos x="174" y="503"/>
                </a:cxn>
                <a:cxn ang="0">
                  <a:pos x="166" y="500"/>
                </a:cxn>
                <a:cxn ang="0">
                  <a:pos x="159" y="494"/>
                </a:cxn>
                <a:cxn ang="0">
                  <a:pos x="154" y="487"/>
                </a:cxn>
                <a:cxn ang="0">
                  <a:pos x="153" y="479"/>
                </a:cxn>
                <a:cxn ang="0">
                  <a:pos x="127" y="479"/>
                </a:cxn>
                <a:cxn ang="0">
                  <a:pos x="126" y="487"/>
                </a:cxn>
                <a:cxn ang="0">
                  <a:pos x="121" y="496"/>
                </a:cxn>
                <a:cxn ang="0">
                  <a:pos x="114" y="500"/>
                </a:cxn>
                <a:cxn ang="0">
                  <a:pos x="106" y="503"/>
                </a:cxn>
                <a:cxn ang="0">
                  <a:pos x="96" y="503"/>
                </a:cxn>
                <a:cxn ang="0">
                  <a:pos x="90" y="499"/>
                </a:cxn>
                <a:cxn ang="0">
                  <a:pos x="82" y="494"/>
                </a:cxn>
                <a:cxn ang="0">
                  <a:pos x="78" y="484"/>
                </a:cxn>
                <a:cxn ang="0">
                  <a:pos x="78" y="313"/>
                </a:cxn>
                <a:cxn ang="0">
                  <a:pos x="78" y="71"/>
                </a:cxn>
                <a:cxn ang="0">
                  <a:pos x="39" y="209"/>
                </a:cxn>
                <a:cxn ang="0">
                  <a:pos x="31" y="217"/>
                </a:cxn>
                <a:cxn ang="0">
                  <a:pos x="22" y="220"/>
                </a:cxn>
                <a:cxn ang="0">
                  <a:pos x="15" y="220"/>
                </a:cxn>
                <a:cxn ang="0">
                  <a:pos x="4" y="212"/>
                </a:cxn>
                <a:cxn ang="0">
                  <a:pos x="0" y="202"/>
                </a:cxn>
                <a:cxn ang="0">
                  <a:pos x="0" y="196"/>
                </a:cxn>
                <a:cxn ang="0">
                  <a:pos x="40" y="38"/>
                </a:cxn>
                <a:cxn ang="0">
                  <a:pos x="43" y="28"/>
                </a:cxn>
                <a:cxn ang="0">
                  <a:pos x="46" y="19"/>
                </a:cxn>
                <a:cxn ang="0">
                  <a:pos x="52" y="12"/>
                </a:cxn>
                <a:cxn ang="0">
                  <a:pos x="60" y="4"/>
                </a:cxn>
                <a:cxn ang="0">
                  <a:pos x="72" y="0"/>
                </a:cxn>
              </a:cxnLst>
              <a:rect l="0" t="0" r="r" b="b"/>
              <a:pathLst>
                <a:path w="281" h="504">
                  <a:moveTo>
                    <a:pt x="78" y="0"/>
                  </a:moveTo>
                  <a:lnTo>
                    <a:pt x="205" y="0"/>
                  </a:lnTo>
                  <a:lnTo>
                    <a:pt x="208" y="0"/>
                  </a:lnTo>
                  <a:lnTo>
                    <a:pt x="210" y="0"/>
                  </a:lnTo>
                  <a:lnTo>
                    <a:pt x="214" y="3"/>
                  </a:lnTo>
                  <a:lnTo>
                    <a:pt x="217" y="3"/>
                  </a:lnTo>
                  <a:lnTo>
                    <a:pt x="220" y="4"/>
                  </a:lnTo>
                  <a:lnTo>
                    <a:pt x="222" y="7"/>
                  </a:lnTo>
                  <a:lnTo>
                    <a:pt x="228" y="9"/>
                  </a:lnTo>
                  <a:lnTo>
                    <a:pt x="229" y="12"/>
                  </a:lnTo>
                  <a:lnTo>
                    <a:pt x="229" y="15"/>
                  </a:lnTo>
                  <a:lnTo>
                    <a:pt x="232" y="16"/>
                  </a:lnTo>
                  <a:lnTo>
                    <a:pt x="234" y="19"/>
                  </a:lnTo>
                  <a:lnTo>
                    <a:pt x="237" y="22"/>
                  </a:lnTo>
                  <a:lnTo>
                    <a:pt x="237" y="24"/>
                  </a:lnTo>
                  <a:lnTo>
                    <a:pt x="240" y="27"/>
                  </a:lnTo>
                  <a:lnTo>
                    <a:pt x="240" y="31"/>
                  </a:lnTo>
                  <a:lnTo>
                    <a:pt x="241" y="35"/>
                  </a:lnTo>
                  <a:lnTo>
                    <a:pt x="241" y="38"/>
                  </a:lnTo>
                  <a:lnTo>
                    <a:pt x="241" y="43"/>
                  </a:lnTo>
                  <a:lnTo>
                    <a:pt x="280" y="189"/>
                  </a:lnTo>
                  <a:lnTo>
                    <a:pt x="280" y="193"/>
                  </a:lnTo>
                  <a:lnTo>
                    <a:pt x="280" y="196"/>
                  </a:lnTo>
                  <a:lnTo>
                    <a:pt x="280" y="201"/>
                  </a:lnTo>
                  <a:lnTo>
                    <a:pt x="280" y="202"/>
                  </a:lnTo>
                  <a:lnTo>
                    <a:pt x="277" y="205"/>
                  </a:lnTo>
                  <a:lnTo>
                    <a:pt x="276" y="208"/>
                  </a:lnTo>
                  <a:lnTo>
                    <a:pt x="273" y="209"/>
                  </a:lnTo>
                  <a:lnTo>
                    <a:pt x="271" y="212"/>
                  </a:lnTo>
                  <a:lnTo>
                    <a:pt x="268" y="214"/>
                  </a:lnTo>
                  <a:lnTo>
                    <a:pt x="265" y="214"/>
                  </a:lnTo>
                  <a:lnTo>
                    <a:pt x="261" y="214"/>
                  </a:lnTo>
                  <a:lnTo>
                    <a:pt x="258" y="214"/>
                  </a:lnTo>
                  <a:lnTo>
                    <a:pt x="256" y="214"/>
                  </a:lnTo>
                  <a:lnTo>
                    <a:pt x="253" y="214"/>
                  </a:lnTo>
                  <a:lnTo>
                    <a:pt x="252" y="212"/>
                  </a:lnTo>
                  <a:lnTo>
                    <a:pt x="249" y="212"/>
                  </a:lnTo>
                  <a:lnTo>
                    <a:pt x="246" y="209"/>
                  </a:lnTo>
                  <a:lnTo>
                    <a:pt x="244" y="208"/>
                  </a:lnTo>
                  <a:lnTo>
                    <a:pt x="241" y="205"/>
                  </a:lnTo>
                  <a:lnTo>
                    <a:pt x="241" y="202"/>
                  </a:lnTo>
                  <a:lnTo>
                    <a:pt x="240" y="201"/>
                  </a:lnTo>
                  <a:lnTo>
                    <a:pt x="202" y="71"/>
                  </a:lnTo>
                  <a:lnTo>
                    <a:pt x="190" y="71"/>
                  </a:lnTo>
                  <a:lnTo>
                    <a:pt x="253" y="310"/>
                  </a:lnTo>
                  <a:lnTo>
                    <a:pt x="202" y="310"/>
                  </a:lnTo>
                  <a:lnTo>
                    <a:pt x="202" y="479"/>
                  </a:lnTo>
                  <a:lnTo>
                    <a:pt x="202" y="484"/>
                  </a:lnTo>
                  <a:lnTo>
                    <a:pt x="202" y="487"/>
                  </a:lnTo>
                  <a:lnTo>
                    <a:pt x="201" y="488"/>
                  </a:lnTo>
                  <a:lnTo>
                    <a:pt x="198" y="494"/>
                  </a:lnTo>
                  <a:lnTo>
                    <a:pt x="196" y="496"/>
                  </a:lnTo>
                  <a:lnTo>
                    <a:pt x="196" y="499"/>
                  </a:lnTo>
                  <a:lnTo>
                    <a:pt x="190" y="499"/>
                  </a:lnTo>
                  <a:lnTo>
                    <a:pt x="189" y="500"/>
                  </a:lnTo>
                  <a:lnTo>
                    <a:pt x="186" y="503"/>
                  </a:lnTo>
                  <a:lnTo>
                    <a:pt x="184" y="503"/>
                  </a:lnTo>
                  <a:lnTo>
                    <a:pt x="181" y="503"/>
                  </a:lnTo>
                  <a:lnTo>
                    <a:pt x="178" y="503"/>
                  </a:lnTo>
                  <a:lnTo>
                    <a:pt x="174" y="503"/>
                  </a:lnTo>
                  <a:lnTo>
                    <a:pt x="171" y="503"/>
                  </a:lnTo>
                  <a:lnTo>
                    <a:pt x="169" y="500"/>
                  </a:lnTo>
                  <a:lnTo>
                    <a:pt x="166" y="500"/>
                  </a:lnTo>
                  <a:lnTo>
                    <a:pt x="165" y="499"/>
                  </a:lnTo>
                  <a:lnTo>
                    <a:pt x="162" y="496"/>
                  </a:lnTo>
                  <a:lnTo>
                    <a:pt x="159" y="494"/>
                  </a:lnTo>
                  <a:lnTo>
                    <a:pt x="157" y="494"/>
                  </a:lnTo>
                  <a:lnTo>
                    <a:pt x="157" y="488"/>
                  </a:lnTo>
                  <a:lnTo>
                    <a:pt x="154" y="487"/>
                  </a:lnTo>
                  <a:lnTo>
                    <a:pt x="154" y="484"/>
                  </a:lnTo>
                  <a:lnTo>
                    <a:pt x="153" y="481"/>
                  </a:lnTo>
                  <a:lnTo>
                    <a:pt x="153" y="479"/>
                  </a:lnTo>
                  <a:lnTo>
                    <a:pt x="153" y="313"/>
                  </a:lnTo>
                  <a:lnTo>
                    <a:pt x="127" y="313"/>
                  </a:lnTo>
                  <a:lnTo>
                    <a:pt x="127" y="479"/>
                  </a:lnTo>
                  <a:lnTo>
                    <a:pt x="127" y="481"/>
                  </a:lnTo>
                  <a:lnTo>
                    <a:pt x="127" y="484"/>
                  </a:lnTo>
                  <a:lnTo>
                    <a:pt x="126" y="487"/>
                  </a:lnTo>
                  <a:lnTo>
                    <a:pt x="126" y="488"/>
                  </a:lnTo>
                  <a:lnTo>
                    <a:pt x="123" y="494"/>
                  </a:lnTo>
                  <a:lnTo>
                    <a:pt x="121" y="496"/>
                  </a:lnTo>
                  <a:lnTo>
                    <a:pt x="118" y="499"/>
                  </a:lnTo>
                  <a:lnTo>
                    <a:pt x="115" y="499"/>
                  </a:lnTo>
                  <a:lnTo>
                    <a:pt x="114" y="500"/>
                  </a:lnTo>
                  <a:lnTo>
                    <a:pt x="111" y="503"/>
                  </a:lnTo>
                  <a:lnTo>
                    <a:pt x="109" y="503"/>
                  </a:lnTo>
                  <a:lnTo>
                    <a:pt x="106" y="503"/>
                  </a:lnTo>
                  <a:lnTo>
                    <a:pt x="102" y="503"/>
                  </a:lnTo>
                  <a:lnTo>
                    <a:pt x="99" y="503"/>
                  </a:lnTo>
                  <a:lnTo>
                    <a:pt x="96" y="503"/>
                  </a:lnTo>
                  <a:lnTo>
                    <a:pt x="94" y="500"/>
                  </a:lnTo>
                  <a:lnTo>
                    <a:pt x="91" y="500"/>
                  </a:lnTo>
                  <a:lnTo>
                    <a:pt x="90" y="499"/>
                  </a:lnTo>
                  <a:lnTo>
                    <a:pt x="87" y="499"/>
                  </a:lnTo>
                  <a:lnTo>
                    <a:pt x="84" y="496"/>
                  </a:lnTo>
                  <a:lnTo>
                    <a:pt x="82" y="494"/>
                  </a:lnTo>
                  <a:lnTo>
                    <a:pt x="79" y="491"/>
                  </a:lnTo>
                  <a:lnTo>
                    <a:pt x="79" y="488"/>
                  </a:lnTo>
                  <a:lnTo>
                    <a:pt x="78" y="484"/>
                  </a:lnTo>
                  <a:lnTo>
                    <a:pt x="78" y="481"/>
                  </a:lnTo>
                  <a:lnTo>
                    <a:pt x="78" y="479"/>
                  </a:lnTo>
                  <a:lnTo>
                    <a:pt x="78" y="313"/>
                  </a:lnTo>
                  <a:lnTo>
                    <a:pt x="28" y="313"/>
                  </a:lnTo>
                  <a:lnTo>
                    <a:pt x="90" y="71"/>
                  </a:lnTo>
                  <a:lnTo>
                    <a:pt x="78" y="71"/>
                  </a:lnTo>
                  <a:lnTo>
                    <a:pt x="40" y="202"/>
                  </a:lnTo>
                  <a:lnTo>
                    <a:pt x="39" y="205"/>
                  </a:lnTo>
                  <a:lnTo>
                    <a:pt x="39" y="209"/>
                  </a:lnTo>
                  <a:lnTo>
                    <a:pt x="36" y="212"/>
                  </a:lnTo>
                  <a:lnTo>
                    <a:pt x="34" y="214"/>
                  </a:lnTo>
                  <a:lnTo>
                    <a:pt x="31" y="217"/>
                  </a:lnTo>
                  <a:lnTo>
                    <a:pt x="28" y="217"/>
                  </a:lnTo>
                  <a:lnTo>
                    <a:pt x="27" y="220"/>
                  </a:lnTo>
                  <a:lnTo>
                    <a:pt x="22" y="220"/>
                  </a:lnTo>
                  <a:lnTo>
                    <a:pt x="19" y="220"/>
                  </a:lnTo>
                  <a:lnTo>
                    <a:pt x="16" y="220"/>
                  </a:lnTo>
                  <a:lnTo>
                    <a:pt x="15" y="220"/>
                  </a:lnTo>
                  <a:lnTo>
                    <a:pt x="9" y="217"/>
                  </a:lnTo>
                  <a:lnTo>
                    <a:pt x="7" y="214"/>
                  </a:lnTo>
                  <a:lnTo>
                    <a:pt x="4" y="212"/>
                  </a:lnTo>
                  <a:lnTo>
                    <a:pt x="3" y="208"/>
                  </a:lnTo>
                  <a:lnTo>
                    <a:pt x="0" y="205"/>
                  </a:lnTo>
                  <a:lnTo>
                    <a:pt x="0" y="202"/>
                  </a:lnTo>
                  <a:lnTo>
                    <a:pt x="0" y="201"/>
                  </a:lnTo>
                  <a:lnTo>
                    <a:pt x="0" y="198"/>
                  </a:lnTo>
                  <a:lnTo>
                    <a:pt x="0" y="196"/>
                  </a:lnTo>
                  <a:lnTo>
                    <a:pt x="0" y="193"/>
                  </a:lnTo>
                  <a:lnTo>
                    <a:pt x="39" y="40"/>
                  </a:lnTo>
                  <a:lnTo>
                    <a:pt x="40" y="38"/>
                  </a:lnTo>
                  <a:lnTo>
                    <a:pt x="40" y="34"/>
                  </a:lnTo>
                  <a:lnTo>
                    <a:pt x="40" y="31"/>
                  </a:lnTo>
                  <a:lnTo>
                    <a:pt x="43" y="28"/>
                  </a:lnTo>
                  <a:lnTo>
                    <a:pt x="43" y="27"/>
                  </a:lnTo>
                  <a:lnTo>
                    <a:pt x="43" y="24"/>
                  </a:lnTo>
                  <a:lnTo>
                    <a:pt x="46" y="19"/>
                  </a:lnTo>
                  <a:lnTo>
                    <a:pt x="48" y="16"/>
                  </a:lnTo>
                  <a:lnTo>
                    <a:pt x="51" y="15"/>
                  </a:lnTo>
                  <a:lnTo>
                    <a:pt x="52" y="12"/>
                  </a:lnTo>
                  <a:lnTo>
                    <a:pt x="55" y="9"/>
                  </a:lnTo>
                  <a:lnTo>
                    <a:pt x="58" y="7"/>
                  </a:lnTo>
                  <a:lnTo>
                    <a:pt x="60" y="4"/>
                  </a:lnTo>
                  <a:lnTo>
                    <a:pt x="63" y="3"/>
                  </a:lnTo>
                  <a:lnTo>
                    <a:pt x="67" y="3"/>
                  </a:lnTo>
                  <a:lnTo>
                    <a:pt x="72" y="0"/>
                  </a:lnTo>
                  <a:lnTo>
                    <a:pt x="78" y="0"/>
                  </a:lnTo>
                </a:path>
              </a:pathLst>
            </a:custGeom>
            <a:gradFill rotWithShape="0">
              <a:gsLst>
                <a:gs pos="0">
                  <a:srgbClr val="FF9900">
                    <a:gamma/>
                    <a:tint val="54902"/>
                    <a:invGamma/>
                  </a:srgbClr>
                </a:gs>
                <a:gs pos="100000">
                  <a:srgbClr val="FF9900"/>
                </a:gs>
              </a:gsLst>
              <a:path path="rect">
                <a:fillToRect l="50000" t="50000" r="50000" b="50000"/>
              </a:path>
            </a:gradFill>
            <a:ln w="12700" cap="rnd" cmpd="sng">
              <a:noFill/>
              <a:prstDash val="solid"/>
              <a:round/>
              <a:headEnd type="none" w="med" len="med"/>
              <a:tailEnd type="none" w="med" len="med"/>
            </a:ln>
            <a:effectLst>
              <a:outerShdw dist="35921" dir="2700000" algn="ctr" rotWithShape="0">
                <a:schemeClr val="tx1"/>
              </a:outerShdw>
            </a:effectLst>
          </p:spPr>
          <p:txBody>
            <a:bodyPr/>
            <a:lstStyle/>
            <a:p>
              <a:pPr>
                <a:lnSpc>
                  <a:spcPct val="93000"/>
                </a:lnSpc>
                <a:defRPr/>
              </a:pPr>
              <a:endParaRPr lang="it-IT"/>
            </a:p>
          </p:txBody>
        </p:sp>
      </p:grpSp>
      <p:sp>
        <p:nvSpPr>
          <p:cNvPr id="50202" name="Text Box 64"/>
          <p:cNvSpPr txBox="1">
            <a:spLocks noChangeArrowheads="1"/>
          </p:cNvSpPr>
          <p:nvPr/>
        </p:nvSpPr>
        <p:spPr bwMode="auto">
          <a:xfrm>
            <a:off x="6372225" y="1665288"/>
            <a:ext cx="784225" cy="371475"/>
          </a:xfrm>
          <a:prstGeom prst="rect">
            <a:avLst/>
          </a:prstGeom>
          <a:noFill/>
          <a:ln w="28575">
            <a:noFill/>
            <a:miter lim="800000"/>
            <a:headEnd/>
            <a:tailEnd type="none" w="lg" len="lg"/>
          </a:ln>
        </p:spPr>
        <p:txBody>
          <a:bodyPr wrap="none" lIns="90000" tIns="46800" rIns="90000" bIns="46800">
            <a:spAutoFit/>
          </a:bodyPr>
          <a:lstStyle/>
          <a:p>
            <a:pPr>
              <a:lnSpc>
                <a:spcPct val="93000"/>
              </a:lnSpc>
            </a:pPr>
            <a:r>
              <a:rPr lang="it-IT"/>
              <a:t>NTFS</a:t>
            </a:r>
          </a:p>
        </p:txBody>
      </p:sp>
      <p:sp>
        <p:nvSpPr>
          <p:cNvPr id="60" name="Oval 50"/>
          <p:cNvSpPr>
            <a:spLocks noChangeArrowheads="1"/>
          </p:cNvSpPr>
          <p:nvPr/>
        </p:nvSpPr>
        <p:spPr bwMode="auto">
          <a:xfrm>
            <a:off x="457200" y="2209800"/>
            <a:ext cx="1473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a:lnSpc>
                <a:spcPct val="93000"/>
              </a:lnSpc>
              <a:defRPr/>
            </a:pPr>
            <a:endParaRPr lang="it-IT"/>
          </a:p>
        </p:txBody>
      </p:sp>
      <p:pic>
        <p:nvPicPr>
          <p:cNvPr id="50204" name="Picture 51" descr="Community Help"/>
          <p:cNvPicPr>
            <a:picLocks noChangeAspect="1" noChangeArrowheads="1"/>
          </p:cNvPicPr>
          <p:nvPr/>
        </p:nvPicPr>
        <p:blipFill>
          <a:blip r:embed="rId3" cstate="print"/>
          <a:srcRect/>
          <a:stretch>
            <a:fillRect/>
          </a:stretch>
        </p:blipFill>
        <p:spPr bwMode="auto">
          <a:xfrm>
            <a:off x="533400" y="1524000"/>
            <a:ext cx="1336675" cy="1336675"/>
          </a:xfrm>
          <a:prstGeom prst="rect">
            <a:avLst/>
          </a:prstGeom>
          <a:noFill/>
          <a:ln w="9525">
            <a:noFill/>
            <a:miter lim="800000"/>
            <a:headEnd/>
            <a:tailEnd/>
          </a:ln>
        </p:spPr>
      </p:pic>
      <p:sp>
        <p:nvSpPr>
          <p:cNvPr id="1815595" name="Rectangle 43"/>
          <p:cNvSpPr>
            <a:spLocks noChangeArrowheads="1"/>
          </p:cNvSpPr>
          <p:nvPr/>
        </p:nvSpPr>
        <p:spPr bwMode="auto">
          <a:xfrm>
            <a:off x="1317625" y="2727325"/>
            <a:ext cx="1958975" cy="320675"/>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defTabSz="1752600">
              <a:lnSpc>
                <a:spcPct val="93000"/>
              </a:lnSpc>
              <a:defRPr/>
            </a:pPr>
            <a:r>
              <a:rPr lang="en-US" sz="1800" b="1" dirty="0">
                <a:latin typeface="Arial Narrow" pitchFamily="34" charset="0"/>
              </a:rPr>
              <a:t>Customers  Group</a:t>
            </a:r>
          </a:p>
        </p:txBody>
      </p:sp>
      <p:sp>
        <p:nvSpPr>
          <p:cNvPr id="62" name="Oval 50"/>
          <p:cNvSpPr>
            <a:spLocks noChangeArrowheads="1"/>
          </p:cNvSpPr>
          <p:nvPr/>
        </p:nvSpPr>
        <p:spPr bwMode="auto">
          <a:xfrm>
            <a:off x="152400" y="5029200"/>
            <a:ext cx="1473200" cy="822325"/>
          </a:xfrm>
          <a:prstGeom prst="ellipse">
            <a:avLst/>
          </a:prstGeom>
          <a:solidFill>
            <a:srgbClr val="FFFFFF"/>
          </a:solidFill>
          <a:ln w="12700">
            <a:solidFill>
              <a:srgbClr val="E00080"/>
            </a:solidFill>
            <a:round/>
            <a:headEnd/>
            <a:tailEnd/>
          </a:ln>
          <a:effectLst>
            <a:outerShdw dist="35921" dir="2700000" algn="ctr" rotWithShape="0">
              <a:srgbClr val="C0C0C0"/>
            </a:outerShdw>
          </a:effectLst>
        </p:spPr>
        <p:txBody>
          <a:bodyPr wrap="none" anchor="ctr"/>
          <a:lstStyle/>
          <a:p>
            <a:pPr>
              <a:lnSpc>
                <a:spcPct val="93000"/>
              </a:lnSpc>
              <a:defRPr/>
            </a:pPr>
            <a:endParaRPr lang="it-IT"/>
          </a:p>
        </p:txBody>
      </p:sp>
      <p:pic>
        <p:nvPicPr>
          <p:cNvPr id="50207" name="Picture 51" descr="Community Help"/>
          <p:cNvPicPr>
            <a:picLocks noChangeAspect="1" noChangeArrowheads="1"/>
          </p:cNvPicPr>
          <p:nvPr/>
        </p:nvPicPr>
        <p:blipFill>
          <a:blip r:embed="rId3" cstate="print"/>
          <a:srcRect/>
          <a:stretch>
            <a:fillRect/>
          </a:stretch>
        </p:blipFill>
        <p:spPr bwMode="auto">
          <a:xfrm>
            <a:off x="228600" y="4343400"/>
            <a:ext cx="1336675" cy="1336675"/>
          </a:xfrm>
          <a:prstGeom prst="rect">
            <a:avLst/>
          </a:prstGeom>
          <a:noFill/>
          <a:ln w="9525">
            <a:noFill/>
            <a:miter lim="800000"/>
            <a:headEnd/>
            <a:tailEnd/>
          </a:ln>
        </p:spPr>
      </p:pic>
      <p:sp>
        <p:nvSpPr>
          <p:cNvPr id="1815606" name="Rectangle 54"/>
          <p:cNvSpPr>
            <a:spLocks noChangeArrowheads="1"/>
          </p:cNvSpPr>
          <p:nvPr/>
        </p:nvSpPr>
        <p:spPr bwMode="auto">
          <a:xfrm>
            <a:off x="1289050" y="5608638"/>
            <a:ext cx="1758950" cy="304800"/>
          </a:xfrm>
          <a:prstGeom prst="rect">
            <a:avLst/>
          </a:prstGeom>
          <a:ln>
            <a:headEnd/>
            <a:tailEnd/>
          </a:ln>
        </p:spPr>
        <p:style>
          <a:lnRef idx="1">
            <a:schemeClr val="dk1"/>
          </a:lnRef>
          <a:fillRef idx="2">
            <a:schemeClr val="dk1"/>
          </a:fillRef>
          <a:effectRef idx="1">
            <a:schemeClr val="dk1"/>
          </a:effectRef>
          <a:fontRef idx="minor">
            <a:schemeClr val="dk1"/>
          </a:fontRef>
        </p:style>
        <p:txBody>
          <a:bodyPr anchor="ctr"/>
          <a:lstStyle/>
          <a:p>
            <a:pPr defTabSz="1752600">
              <a:lnSpc>
                <a:spcPct val="93000"/>
              </a:lnSpc>
              <a:defRPr/>
            </a:pPr>
            <a:r>
              <a:rPr lang="en-US" sz="1800" b="1" dirty="0">
                <a:latin typeface="Arial Narrow" pitchFamily="34" charset="0"/>
              </a:rPr>
              <a:t>Marketing  Group</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NTFS move vs. copy in same volume</a:t>
            </a:r>
          </a:p>
        </p:txBody>
      </p:sp>
      <p:sp>
        <p:nvSpPr>
          <p:cNvPr id="21507" name="Segnaposto contenuto 9"/>
          <p:cNvSpPr>
            <a:spLocks noGrp="1"/>
          </p:cNvSpPr>
          <p:nvPr>
            <p:ph sz="half" idx="1"/>
          </p:nvPr>
        </p:nvSpPr>
        <p:spPr>
          <a:xfrm>
            <a:off x="838200" y="4500563"/>
            <a:ext cx="3810000" cy="1519237"/>
          </a:xfrm>
        </p:spPr>
        <p:txBody>
          <a:bodyPr rtlCol="0">
            <a:normAutofit fontScale="92500"/>
          </a:bodyPr>
          <a:lstStyle/>
          <a:p>
            <a:pPr eaLnBrk="1" fontAlgn="auto" hangingPunct="1">
              <a:spcAft>
                <a:spcPts val="0"/>
              </a:spcAft>
              <a:defRPr/>
            </a:pPr>
            <a:r>
              <a:rPr lang="en-US" sz="2400" smtClean="0"/>
              <a:t>If you </a:t>
            </a:r>
            <a:r>
              <a:rPr lang="en-US" sz="2400" b="1" smtClean="0"/>
              <a:t>move</a:t>
            </a:r>
            <a:r>
              <a:rPr lang="en-US" sz="2400" smtClean="0"/>
              <a:t> a file or a folder inside the same volume your permission will be the same of the </a:t>
            </a:r>
            <a:r>
              <a:rPr lang="en-US" sz="2400" b="1" smtClean="0"/>
              <a:t>source </a:t>
            </a:r>
            <a:r>
              <a:rPr lang="en-US" sz="2400" smtClean="0"/>
              <a:t>folder  </a:t>
            </a:r>
          </a:p>
          <a:p>
            <a:pPr eaLnBrk="1" fontAlgn="auto" hangingPunct="1">
              <a:spcAft>
                <a:spcPts val="0"/>
              </a:spcAft>
              <a:defRPr/>
            </a:pPr>
            <a:endParaRPr lang="it-IT" smtClean="0"/>
          </a:p>
        </p:txBody>
      </p:sp>
      <p:sp>
        <p:nvSpPr>
          <p:cNvPr id="21508" name="Segnaposto contenuto 10"/>
          <p:cNvSpPr>
            <a:spLocks noGrp="1"/>
          </p:cNvSpPr>
          <p:nvPr>
            <p:ph sz="half" idx="2"/>
          </p:nvPr>
        </p:nvSpPr>
        <p:spPr>
          <a:xfrm>
            <a:off x="4800600" y="4572000"/>
            <a:ext cx="3810000" cy="1447800"/>
          </a:xfrm>
        </p:spPr>
        <p:txBody>
          <a:bodyPr rtlCol="0">
            <a:normAutofit fontScale="92500"/>
          </a:bodyPr>
          <a:lstStyle/>
          <a:p>
            <a:pPr eaLnBrk="1" fontAlgn="auto" hangingPunct="1">
              <a:spcAft>
                <a:spcPts val="0"/>
              </a:spcAft>
              <a:defRPr/>
            </a:pPr>
            <a:r>
              <a:rPr lang="en-US" sz="2400" smtClean="0"/>
              <a:t>If you </a:t>
            </a:r>
            <a:r>
              <a:rPr lang="en-US" sz="2400" b="1" smtClean="0"/>
              <a:t>copy</a:t>
            </a:r>
            <a:r>
              <a:rPr lang="en-US" sz="2400" smtClean="0"/>
              <a:t> a file or a folder inside the same volume your permission will be the same of the </a:t>
            </a:r>
            <a:r>
              <a:rPr lang="en-US" sz="2400" b="1" smtClean="0"/>
              <a:t>destination</a:t>
            </a:r>
            <a:r>
              <a:rPr lang="en-US" sz="2400" smtClean="0"/>
              <a:t> folder</a:t>
            </a:r>
          </a:p>
          <a:p>
            <a:pPr eaLnBrk="1" fontAlgn="auto" hangingPunct="1">
              <a:spcAft>
                <a:spcPts val="0"/>
              </a:spcAft>
              <a:buFont typeface="Wingdings" pitchFamily="2" charset="2"/>
              <a:buNone/>
              <a:defRPr/>
            </a:pPr>
            <a:endParaRPr lang="it-IT" sz="2400" smtClean="0"/>
          </a:p>
        </p:txBody>
      </p:sp>
      <p:sp>
        <p:nvSpPr>
          <p:cNvPr id="13" name="Segnaposto numero diapositiva 5"/>
          <p:cNvSpPr>
            <a:spLocks noGrp="1"/>
          </p:cNvSpPr>
          <p:nvPr>
            <p:ph type="sldNum" sz="quarter" idx="12"/>
          </p:nvPr>
        </p:nvSpPr>
        <p:spPr/>
        <p:txBody>
          <a:bodyPr/>
          <a:lstStyle/>
          <a:p>
            <a:pPr>
              <a:defRPr/>
            </a:pPr>
            <a:fld id="{DF4EE69E-2A5C-4DEB-B1C8-E313A92C11E3}" type="slidenum">
              <a:rPr lang="it-IT"/>
              <a:pPr>
                <a:defRPr/>
              </a:pPr>
              <a:t>46</a:t>
            </a:fld>
            <a:endParaRPr lang="it-IT" dirty="0"/>
          </a:p>
        </p:txBody>
      </p:sp>
      <p:sp>
        <p:nvSpPr>
          <p:cNvPr id="50184" name="AutoShape 4"/>
          <p:cNvSpPr>
            <a:spLocks noChangeArrowheads="1"/>
          </p:cNvSpPr>
          <p:nvPr/>
        </p:nvSpPr>
        <p:spPr bwMode="auto">
          <a:xfrm>
            <a:off x="3284538" y="1676400"/>
            <a:ext cx="2438400" cy="2819400"/>
          </a:xfrm>
          <a:prstGeom prst="can">
            <a:avLst>
              <a:gd name="adj" fmla="val 21947"/>
            </a:avLst>
          </a:prstGeom>
          <a:gradFill rotWithShape="0">
            <a:gsLst>
              <a:gs pos="0">
                <a:srgbClr val="99CCFF"/>
              </a:gs>
              <a:gs pos="50000">
                <a:srgbClr val="DAECFF"/>
              </a:gs>
              <a:gs pos="100000">
                <a:srgbClr val="99CCFF"/>
              </a:gs>
            </a:gsLst>
            <a:lin ang="0" scaled="1"/>
          </a:gradFill>
          <a:ln w="9525">
            <a:solidFill>
              <a:schemeClr val="tx1"/>
            </a:solidFill>
            <a:round/>
            <a:headEnd/>
            <a:tailEnd/>
          </a:ln>
        </p:spPr>
        <p:txBody>
          <a:bodyPr wrap="none"/>
          <a:lstStyle/>
          <a:p>
            <a:pPr algn="ctr">
              <a:lnSpc>
                <a:spcPct val="93000"/>
              </a:lnSpc>
              <a:defRPr/>
            </a:pPr>
            <a:r>
              <a:rPr lang="en-US" sz="3200" b="1" dirty="0">
                <a:solidFill>
                  <a:schemeClr val="accent2">
                    <a:lumMod val="75000"/>
                  </a:schemeClr>
                </a:solidFill>
                <a:latin typeface="Arial Narrow" pitchFamily="34" charset="0"/>
              </a:rPr>
              <a:t>NTFS E:\</a:t>
            </a:r>
          </a:p>
        </p:txBody>
      </p:sp>
      <p:sp>
        <p:nvSpPr>
          <p:cNvPr id="51209" name="Rectangle 6"/>
          <p:cNvSpPr>
            <a:spLocks noChangeArrowheads="1"/>
          </p:cNvSpPr>
          <p:nvPr/>
        </p:nvSpPr>
        <p:spPr bwMode="auto">
          <a:xfrm>
            <a:off x="876300" y="4429125"/>
            <a:ext cx="7339013" cy="1395413"/>
          </a:xfrm>
          <a:prstGeom prst="rect">
            <a:avLst/>
          </a:prstGeom>
          <a:noFill/>
          <a:ln w="9525">
            <a:noFill/>
            <a:miter lim="800000"/>
            <a:headEnd/>
            <a:tailEnd/>
          </a:ln>
        </p:spPr>
        <p:txBody>
          <a:bodyPr/>
          <a:lstStyle/>
          <a:p>
            <a:pPr marL="290513" indent="-290513">
              <a:lnSpc>
                <a:spcPct val="93000"/>
              </a:lnSpc>
              <a:spcBef>
                <a:spcPct val="30000"/>
              </a:spcBef>
              <a:buClr>
                <a:schemeClr val="accent2"/>
              </a:buClr>
              <a:buSzPct val="60000"/>
              <a:buFont typeface="Wingdings" pitchFamily="2" charset="2"/>
              <a:buChar char="n"/>
            </a:pPr>
            <a:endParaRPr lang="it-IT"/>
          </a:p>
        </p:txBody>
      </p:sp>
      <p:sp>
        <p:nvSpPr>
          <p:cNvPr id="2583562" name="Rectangle 10"/>
          <p:cNvSpPr>
            <a:spLocks noChangeArrowheads="1"/>
          </p:cNvSpPr>
          <p:nvPr/>
        </p:nvSpPr>
        <p:spPr bwMode="auto">
          <a:xfrm>
            <a:off x="4762500" y="1676400"/>
            <a:ext cx="1952625" cy="384175"/>
          </a:xfrm>
          <a:prstGeom prst="rect">
            <a:avLst/>
          </a:prstGeom>
          <a:gradFill rotWithShape="0">
            <a:gsLst>
              <a:gs pos="0">
                <a:srgbClr val="CCECFF"/>
              </a:gs>
              <a:gs pos="100000">
                <a:srgbClr val="CCECFF">
                  <a:gamma/>
                  <a:tint val="3529"/>
                  <a:invGamma/>
                </a:srgbClr>
              </a:gs>
            </a:gsLst>
            <a:lin ang="5400000" scaled="1"/>
          </a:gradFill>
          <a:ln w="9525">
            <a:solidFill>
              <a:schemeClr val="tx1"/>
            </a:solidFill>
            <a:miter lim="800000"/>
            <a:headEnd/>
            <a:tailEnd/>
          </a:ln>
          <a:effectLst>
            <a:outerShdw dist="53882" dir="2700000" algn="ctr" rotWithShape="0">
              <a:srgbClr val="B2B2B2"/>
            </a:outerShdw>
          </a:effectLst>
        </p:spPr>
        <p:txBody>
          <a:bodyPr wrap="none" anchor="ctr"/>
          <a:lstStyle/>
          <a:p>
            <a:pPr algn="ctr">
              <a:lnSpc>
                <a:spcPct val="93000"/>
              </a:lnSpc>
              <a:defRPr/>
            </a:pPr>
            <a:r>
              <a:rPr lang="en-US" b="1" dirty="0">
                <a:latin typeface="Arial Narrow" pitchFamily="34" charset="0"/>
              </a:rPr>
              <a:t>Copy</a:t>
            </a:r>
          </a:p>
        </p:txBody>
      </p:sp>
      <p:sp>
        <p:nvSpPr>
          <p:cNvPr id="2583563" name="Freeform 11"/>
          <p:cNvSpPr>
            <a:spLocks/>
          </p:cNvSpPr>
          <p:nvPr/>
        </p:nvSpPr>
        <p:spPr bwMode="auto">
          <a:xfrm rot="4995547" flipH="1">
            <a:off x="4967288" y="2613025"/>
            <a:ext cx="1828800" cy="730250"/>
          </a:xfrm>
          <a:custGeom>
            <a:avLst/>
            <a:gdLst/>
            <a:ahLst/>
            <a:cxnLst>
              <a:cxn ang="0">
                <a:pos x="115" y="20"/>
              </a:cxn>
              <a:cxn ang="0">
                <a:pos x="0" y="428"/>
              </a:cxn>
              <a:cxn ang="0">
                <a:pos x="384" y="449"/>
              </a:cxn>
              <a:cxn ang="0">
                <a:pos x="299" y="314"/>
              </a:cxn>
              <a:cxn ang="0">
                <a:pos x="700" y="177"/>
              </a:cxn>
              <a:cxn ang="0">
                <a:pos x="1498" y="374"/>
              </a:cxn>
              <a:cxn ang="0">
                <a:pos x="750" y="28"/>
              </a:cxn>
              <a:cxn ang="0">
                <a:pos x="181" y="140"/>
              </a:cxn>
              <a:cxn ang="0">
                <a:pos x="115" y="20"/>
              </a:cxn>
            </a:cxnLst>
            <a:rect l="0" t="0" r="r" b="b"/>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D60093">
                  <a:gamma/>
                  <a:tint val="47451"/>
                  <a:invGamma/>
                </a:srgbClr>
              </a:gs>
              <a:gs pos="100000">
                <a:srgbClr val="D60093"/>
              </a:gs>
            </a:gsLst>
            <a:lin ang="0" scaled="1"/>
          </a:gradFill>
          <a:ln w="6350">
            <a:solidFill>
              <a:srgbClr val="800080"/>
            </a:solidFill>
            <a:miter lim="800000"/>
            <a:headEnd/>
            <a:tailEnd/>
          </a:ln>
          <a:effectLst>
            <a:outerShdw dist="52363" dir="4557825" algn="ctr" rotWithShape="0">
              <a:srgbClr val="C0C0C0"/>
            </a:outerShdw>
          </a:effectLst>
        </p:spPr>
        <p:txBody>
          <a:bodyPr wrap="none" tIns="27432" bIns="27432" anchor="ctr"/>
          <a:lstStyle/>
          <a:p>
            <a:pPr algn="ctr">
              <a:lnSpc>
                <a:spcPct val="93000"/>
              </a:lnSpc>
              <a:defRPr/>
            </a:pPr>
            <a:endParaRPr lang="it-IT" b="1">
              <a:solidFill>
                <a:srgbClr val="FFFFFF"/>
              </a:solidFill>
              <a:effectLst>
                <a:outerShdw blurRad="38100" dist="38100" dir="2700000" algn="tl">
                  <a:srgbClr val="000000"/>
                </a:outerShdw>
              </a:effectLst>
              <a:latin typeface="Arial Narrow" pitchFamily="34" charset="0"/>
            </a:endParaRPr>
          </a:p>
        </p:txBody>
      </p:sp>
      <p:sp>
        <p:nvSpPr>
          <p:cNvPr id="14" name="Rectangle 10"/>
          <p:cNvSpPr>
            <a:spLocks noChangeArrowheads="1"/>
          </p:cNvSpPr>
          <p:nvPr/>
        </p:nvSpPr>
        <p:spPr bwMode="auto">
          <a:xfrm>
            <a:off x="2286000" y="1643063"/>
            <a:ext cx="1952625" cy="384175"/>
          </a:xfrm>
          <a:prstGeom prst="rect">
            <a:avLst/>
          </a:prstGeom>
          <a:gradFill rotWithShape="0">
            <a:gsLst>
              <a:gs pos="0">
                <a:srgbClr val="CCECFF"/>
              </a:gs>
              <a:gs pos="100000">
                <a:srgbClr val="CCECFF">
                  <a:gamma/>
                  <a:tint val="3529"/>
                  <a:invGamma/>
                </a:srgbClr>
              </a:gs>
            </a:gsLst>
            <a:lin ang="5400000" scaled="1"/>
          </a:gradFill>
          <a:ln w="9525">
            <a:solidFill>
              <a:schemeClr val="tx1"/>
            </a:solidFill>
            <a:miter lim="800000"/>
            <a:headEnd/>
            <a:tailEnd/>
          </a:ln>
          <a:effectLst>
            <a:outerShdw dist="53882" dir="2700000" algn="ctr" rotWithShape="0">
              <a:srgbClr val="B2B2B2"/>
            </a:outerShdw>
          </a:effectLst>
        </p:spPr>
        <p:txBody>
          <a:bodyPr wrap="none" anchor="ctr"/>
          <a:lstStyle/>
          <a:p>
            <a:pPr algn="ctr">
              <a:lnSpc>
                <a:spcPct val="93000"/>
              </a:lnSpc>
              <a:defRPr/>
            </a:pPr>
            <a:r>
              <a:rPr lang="en-US" b="1" dirty="0">
                <a:latin typeface="Arial Narrow" pitchFamily="34" charset="0"/>
              </a:rPr>
              <a:t>Move</a:t>
            </a:r>
          </a:p>
        </p:txBody>
      </p:sp>
      <p:sp>
        <p:nvSpPr>
          <p:cNvPr id="15" name="Freeform 11"/>
          <p:cNvSpPr>
            <a:spLocks/>
          </p:cNvSpPr>
          <p:nvPr/>
        </p:nvSpPr>
        <p:spPr bwMode="auto">
          <a:xfrm rot="16604453">
            <a:off x="2490788" y="2579688"/>
            <a:ext cx="1828800" cy="730250"/>
          </a:xfrm>
          <a:custGeom>
            <a:avLst/>
            <a:gdLst/>
            <a:ahLst/>
            <a:cxnLst>
              <a:cxn ang="0">
                <a:pos x="115" y="20"/>
              </a:cxn>
              <a:cxn ang="0">
                <a:pos x="0" y="428"/>
              </a:cxn>
              <a:cxn ang="0">
                <a:pos x="384" y="449"/>
              </a:cxn>
              <a:cxn ang="0">
                <a:pos x="299" y="314"/>
              </a:cxn>
              <a:cxn ang="0">
                <a:pos x="700" y="177"/>
              </a:cxn>
              <a:cxn ang="0">
                <a:pos x="1498" y="374"/>
              </a:cxn>
              <a:cxn ang="0">
                <a:pos x="750" y="28"/>
              </a:cxn>
              <a:cxn ang="0">
                <a:pos x="181" y="140"/>
              </a:cxn>
              <a:cxn ang="0">
                <a:pos x="115" y="20"/>
              </a:cxn>
            </a:cxnLst>
            <a:rect l="0" t="0" r="r" b="b"/>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flip="none" rotWithShape="1">
            <a:gsLst>
              <a:gs pos="0">
                <a:srgbClr val="03D4A8"/>
              </a:gs>
              <a:gs pos="25000">
                <a:srgbClr val="21D6E0"/>
              </a:gs>
              <a:gs pos="75000">
                <a:srgbClr val="0087E6"/>
              </a:gs>
              <a:gs pos="100000">
                <a:srgbClr val="005CBF"/>
              </a:gs>
            </a:gsLst>
            <a:lin ang="5400000" scaled="1"/>
            <a:tileRect/>
          </a:gradFill>
          <a:ln w="6350">
            <a:solidFill>
              <a:schemeClr val="tx1"/>
            </a:solidFill>
            <a:miter lim="800000"/>
            <a:headEnd/>
            <a:tailEnd/>
          </a:ln>
          <a:effectLst>
            <a:outerShdw dist="52363" dir="4557825" algn="ctr" rotWithShape="0">
              <a:schemeClr val="bg2">
                <a:lumMod val="90000"/>
              </a:schemeClr>
            </a:outerShdw>
          </a:effectLst>
        </p:spPr>
        <p:txBody>
          <a:bodyPr wrap="none" tIns="27432" bIns="27432" anchor="ctr"/>
          <a:lstStyle/>
          <a:p>
            <a:pPr algn="ctr">
              <a:lnSpc>
                <a:spcPct val="93000"/>
              </a:lnSpc>
              <a:defRPr/>
            </a:pPr>
            <a:endParaRPr lang="it-IT" b="1">
              <a:solidFill>
                <a:srgbClr val="FFFFFF"/>
              </a:solidFill>
              <a:effectLst>
                <a:outerShdw blurRad="38100" dist="38100" dir="2700000" algn="tl">
                  <a:srgbClr val="000000"/>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NTFS move vs. copy across volumes</a:t>
            </a:r>
          </a:p>
        </p:txBody>
      </p:sp>
      <p:sp>
        <p:nvSpPr>
          <p:cNvPr id="52227" name="Segnaposto contenuto 10"/>
          <p:cNvSpPr>
            <a:spLocks noGrp="1"/>
          </p:cNvSpPr>
          <p:nvPr>
            <p:ph idx="1"/>
          </p:nvPr>
        </p:nvSpPr>
        <p:spPr>
          <a:xfrm>
            <a:off x="785813" y="4929188"/>
            <a:ext cx="8072437" cy="1214437"/>
          </a:xfrm>
        </p:spPr>
        <p:txBody>
          <a:bodyPr/>
          <a:lstStyle/>
          <a:p>
            <a:pPr eaLnBrk="1" hangingPunct="1"/>
            <a:r>
              <a:rPr lang="en-US" sz="2400" smtClean="0"/>
              <a:t>If you </a:t>
            </a:r>
            <a:r>
              <a:rPr lang="en-US" sz="2400" b="1" smtClean="0"/>
              <a:t>copy</a:t>
            </a:r>
            <a:r>
              <a:rPr lang="en-US" sz="2400" smtClean="0"/>
              <a:t> or </a:t>
            </a:r>
            <a:r>
              <a:rPr lang="en-US" sz="2400" b="1" smtClean="0"/>
              <a:t>move </a:t>
            </a:r>
            <a:r>
              <a:rPr lang="en-US" sz="2400" smtClean="0"/>
              <a:t>a file or a folder on different volumes your permission will be the same of the </a:t>
            </a:r>
            <a:r>
              <a:rPr lang="en-US" sz="2400" b="1" smtClean="0"/>
              <a:t>destination</a:t>
            </a:r>
            <a:r>
              <a:rPr lang="en-US" sz="2400" smtClean="0"/>
              <a:t> folder</a:t>
            </a:r>
            <a:endParaRPr lang="it-IT" sz="2400" smtClean="0"/>
          </a:p>
        </p:txBody>
      </p:sp>
      <p:sp>
        <p:nvSpPr>
          <p:cNvPr id="13" name="Segnaposto numero diapositiva 5"/>
          <p:cNvSpPr>
            <a:spLocks noGrp="1"/>
          </p:cNvSpPr>
          <p:nvPr>
            <p:ph type="sldNum" sz="quarter" idx="12"/>
          </p:nvPr>
        </p:nvSpPr>
        <p:spPr/>
        <p:txBody>
          <a:bodyPr/>
          <a:lstStyle/>
          <a:p>
            <a:pPr>
              <a:defRPr/>
            </a:pPr>
            <a:fld id="{517E55D2-6625-4E08-916E-D4A3BB9B99B2}" type="slidenum">
              <a:rPr lang="it-IT"/>
              <a:pPr>
                <a:defRPr/>
              </a:pPr>
              <a:t>47</a:t>
            </a:fld>
            <a:endParaRPr lang="it-IT" dirty="0"/>
          </a:p>
        </p:txBody>
      </p:sp>
      <p:sp>
        <p:nvSpPr>
          <p:cNvPr id="51207" name="AutoShape 3"/>
          <p:cNvSpPr>
            <a:spLocks noChangeArrowheads="1"/>
          </p:cNvSpPr>
          <p:nvPr/>
        </p:nvSpPr>
        <p:spPr bwMode="auto">
          <a:xfrm>
            <a:off x="1447800" y="2819400"/>
            <a:ext cx="2438400" cy="1676400"/>
          </a:xfrm>
          <a:prstGeom prst="can">
            <a:avLst>
              <a:gd name="adj" fmla="val 31639"/>
            </a:avLst>
          </a:prstGeom>
          <a:gradFill rotWithShape="0">
            <a:gsLst>
              <a:gs pos="0">
                <a:srgbClr val="990099"/>
              </a:gs>
              <a:gs pos="50000">
                <a:srgbClr val="E0B2E0"/>
              </a:gs>
              <a:gs pos="100000">
                <a:srgbClr val="990099"/>
              </a:gs>
            </a:gsLst>
            <a:lin ang="0" scaled="1"/>
          </a:gradFill>
          <a:ln w="9525">
            <a:solidFill>
              <a:schemeClr val="tx1"/>
            </a:solidFill>
            <a:round/>
            <a:headEnd/>
            <a:tailEnd/>
          </a:ln>
        </p:spPr>
        <p:txBody>
          <a:bodyPr wrap="none"/>
          <a:lstStyle/>
          <a:p>
            <a:pPr algn="ctr">
              <a:lnSpc>
                <a:spcPct val="93000"/>
              </a:lnSpc>
              <a:defRPr/>
            </a:pPr>
            <a:r>
              <a:rPr lang="en-US" sz="3200" b="1" dirty="0">
                <a:solidFill>
                  <a:schemeClr val="accent2">
                    <a:lumMod val="75000"/>
                  </a:schemeClr>
                </a:solidFill>
                <a:latin typeface="Arial Narrow" pitchFamily="34" charset="0"/>
              </a:rPr>
              <a:t>NTFS D:\</a:t>
            </a:r>
          </a:p>
        </p:txBody>
      </p:sp>
      <p:sp>
        <p:nvSpPr>
          <p:cNvPr id="51208" name="AutoShape 4"/>
          <p:cNvSpPr>
            <a:spLocks noChangeArrowheads="1"/>
          </p:cNvSpPr>
          <p:nvPr/>
        </p:nvSpPr>
        <p:spPr bwMode="auto">
          <a:xfrm>
            <a:off x="5181600" y="1676400"/>
            <a:ext cx="2438400" cy="2819400"/>
          </a:xfrm>
          <a:prstGeom prst="can">
            <a:avLst>
              <a:gd name="adj" fmla="val 21947"/>
            </a:avLst>
          </a:prstGeom>
          <a:gradFill rotWithShape="0">
            <a:gsLst>
              <a:gs pos="0">
                <a:srgbClr val="99CCFF"/>
              </a:gs>
              <a:gs pos="50000">
                <a:srgbClr val="DAECFF"/>
              </a:gs>
              <a:gs pos="100000">
                <a:srgbClr val="99CCFF"/>
              </a:gs>
            </a:gsLst>
            <a:lin ang="0" scaled="1"/>
          </a:gradFill>
          <a:ln w="9525">
            <a:solidFill>
              <a:schemeClr val="tx1"/>
            </a:solidFill>
            <a:round/>
            <a:headEnd/>
            <a:tailEnd/>
          </a:ln>
        </p:spPr>
        <p:txBody>
          <a:bodyPr wrap="none"/>
          <a:lstStyle/>
          <a:p>
            <a:pPr algn="ctr">
              <a:lnSpc>
                <a:spcPct val="93000"/>
              </a:lnSpc>
              <a:defRPr/>
            </a:pPr>
            <a:r>
              <a:rPr lang="en-US" sz="2800" b="1" dirty="0">
                <a:solidFill>
                  <a:schemeClr val="accent2">
                    <a:lumMod val="75000"/>
                  </a:schemeClr>
                </a:solidFill>
                <a:latin typeface="Arial Narrow" pitchFamily="34" charset="0"/>
              </a:rPr>
              <a:t>NTFS E:\</a:t>
            </a:r>
          </a:p>
        </p:txBody>
      </p:sp>
      <p:sp>
        <p:nvSpPr>
          <p:cNvPr id="2583557" name="AutoShape 5"/>
          <p:cNvSpPr>
            <a:spLocks noChangeArrowheads="1"/>
          </p:cNvSpPr>
          <p:nvPr/>
        </p:nvSpPr>
        <p:spPr bwMode="auto">
          <a:xfrm>
            <a:off x="1447800" y="1676400"/>
            <a:ext cx="2438400" cy="1676400"/>
          </a:xfrm>
          <a:prstGeom prst="can">
            <a:avLst>
              <a:gd name="adj" fmla="val 31639"/>
            </a:avLst>
          </a:prstGeom>
          <a:gradFill rotWithShape="0">
            <a:gsLst>
              <a:gs pos="0">
                <a:schemeClr val="accent1">
                  <a:gamma/>
                  <a:shade val="58039"/>
                  <a:invGamma/>
                </a:schemeClr>
              </a:gs>
              <a:gs pos="50000">
                <a:schemeClr val="accent1"/>
              </a:gs>
              <a:gs pos="100000">
                <a:schemeClr val="accent1">
                  <a:gamma/>
                  <a:shade val="58039"/>
                  <a:invGamma/>
                </a:schemeClr>
              </a:gs>
            </a:gsLst>
            <a:lin ang="0" scaled="1"/>
          </a:gradFill>
          <a:ln w="9525">
            <a:solidFill>
              <a:schemeClr val="tx1"/>
            </a:solidFill>
            <a:round/>
            <a:headEnd/>
            <a:tailEnd/>
          </a:ln>
          <a:effectLst/>
        </p:spPr>
        <p:txBody>
          <a:bodyPr wrap="none"/>
          <a:lstStyle/>
          <a:p>
            <a:pPr algn="ctr">
              <a:lnSpc>
                <a:spcPct val="93000"/>
              </a:lnSpc>
              <a:defRPr/>
            </a:pPr>
            <a:r>
              <a:rPr lang="en-US" sz="3200" b="1" dirty="0">
                <a:solidFill>
                  <a:schemeClr val="accent2">
                    <a:lumMod val="75000"/>
                  </a:schemeClr>
                </a:solidFill>
                <a:latin typeface="Arial Narrow" pitchFamily="34" charset="0"/>
              </a:rPr>
              <a:t>NTFS C:\</a:t>
            </a:r>
          </a:p>
        </p:txBody>
      </p:sp>
      <p:sp>
        <p:nvSpPr>
          <p:cNvPr id="2583559" name="AutoShape 7"/>
          <p:cNvSpPr>
            <a:spLocks noChangeArrowheads="1"/>
          </p:cNvSpPr>
          <p:nvPr/>
        </p:nvSpPr>
        <p:spPr bwMode="auto">
          <a:xfrm>
            <a:off x="3581400" y="2286000"/>
            <a:ext cx="1752600" cy="685800"/>
          </a:xfrm>
          <a:custGeom>
            <a:avLst/>
            <a:gdLst>
              <a:gd name="G0" fmla="+- 13676 0 0"/>
              <a:gd name="G1" fmla="+- 4800 0 0"/>
              <a:gd name="G2" fmla="+- 21600 0 4800"/>
              <a:gd name="G3" fmla="+- 10800 0 4800"/>
              <a:gd name="G4" fmla="+- 21600 0 13676"/>
              <a:gd name="G5" fmla="*/ G4 G3 10800"/>
              <a:gd name="G6" fmla="+- 21600 0 G5"/>
              <a:gd name="T0" fmla="*/ 13676 w 21600"/>
              <a:gd name="T1" fmla="*/ 0 h 21600"/>
              <a:gd name="T2" fmla="*/ 0 w 21600"/>
              <a:gd name="T3" fmla="*/ 10800 h 21600"/>
              <a:gd name="T4" fmla="*/ 1367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3676" y="0"/>
                </a:moveTo>
                <a:lnTo>
                  <a:pt x="13676" y="4800"/>
                </a:lnTo>
                <a:lnTo>
                  <a:pt x="3375" y="4800"/>
                </a:lnTo>
                <a:lnTo>
                  <a:pt x="3375" y="16800"/>
                </a:lnTo>
                <a:lnTo>
                  <a:pt x="13676" y="16800"/>
                </a:lnTo>
                <a:lnTo>
                  <a:pt x="13676" y="21600"/>
                </a:lnTo>
                <a:lnTo>
                  <a:pt x="21600" y="10800"/>
                </a:lnTo>
                <a:close/>
              </a:path>
              <a:path w="21600" h="21600">
                <a:moveTo>
                  <a:pt x="1350" y="4800"/>
                </a:moveTo>
                <a:lnTo>
                  <a:pt x="1350" y="16800"/>
                </a:lnTo>
                <a:lnTo>
                  <a:pt x="2700" y="16800"/>
                </a:lnTo>
                <a:lnTo>
                  <a:pt x="2700" y="4800"/>
                </a:lnTo>
                <a:close/>
              </a:path>
              <a:path w="21600" h="21600">
                <a:moveTo>
                  <a:pt x="0" y="4800"/>
                </a:moveTo>
                <a:lnTo>
                  <a:pt x="0" y="16800"/>
                </a:lnTo>
                <a:lnTo>
                  <a:pt x="675" y="16800"/>
                </a:lnTo>
                <a:lnTo>
                  <a:pt x="675" y="4800"/>
                </a:lnTo>
                <a:close/>
              </a:path>
            </a:pathLst>
          </a:custGeom>
          <a:gradFill rotWithShape="0">
            <a:gsLst>
              <a:gs pos="0">
                <a:srgbClr val="D60093">
                  <a:gamma/>
                  <a:tint val="47451"/>
                  <a:invGamma/>
                </a:srgbClr>
              </a:gs>
              <a:gs pos="100000">
                <a:srgbClr val="D60093"/>
              </a:gs>
            </a:gsLst>
            <a:lin ang="0" scaled="1"/>
          </a:gradFill>
          <a:ln w="6350">
            <a:solidFill>
              <a:srgbClr val="800080"/>
            </a:solidFill>
            <a:miter lim="800000"/>
            <a:headEnd/>
            <a:tailEnd/>
          </a:ln>
          <a:effectLst>
            <a:outerShdw dist="52363" dir="4557825" algn="ctr" rotWithShape="0">
              <a:srgbClr val="C0C0C0"/>
            </a:outerShdw>
          </a:effectLst>
        </p:spPr>
        <p:txBody>
          <a:bodyPr wrap="none" tIns="27432" bIns="27432" anchor="ctr"/>
          <a:lstStyle/>
          <a:p>
            <a:pPr algn="ctr">
              <a:lnSpc>
                <a:spcPct val="93000"/>
              </a:lnSpc>
              <a:defRPr/>
            </a:pPr>
            <a:r>
              <a:rPr lang="en-US" b="1" dirty="0">
                <a:solidFill>
                  <a:srgbClr val="FFFFFF"/>
                </a:solidFill>
                <a:effectLst>
                  <a:outerShdw blurRad="38100" dist="38100" dir="2700000" algn="tl">
                    <a:srgbClr val="000000"/>
                  </a:outerShdw>
                </a:effectLst>
                <a:latin typeface="Arial Narrow" pitchFamily="34" charset="0"/>
              </a:rPr>
              <a:t>Copy</a:t>
            </a:r>
          </a:p>
        </p:txBody>
      </p:sp>
      <p:sp>
        <p:nvSpPr>
          <p:cNvPr id="2583560" name="Freeform 8"/>
          <p:cNvSpPr>
            <a:spLocks/>
          </p:cNvSpPr>
          <p:nvPr/>
        </p:nvSpPr>
        <p:spPr bwMode="auto">
          <a:xfrm>
            <a:off x="3563938" y="3141663"/>
            <a:ext cx="1828800" cy="1066800"/>
          </a:xfrm>
          <a:custGeom>
            <a:avLst/>
            <a:gdLst/>
            <a:ahLst/>
            <a:cxnLst>
              <a:cxn ang="0">
                <a:pos x="374" y="69"/>
              </a:cxn>
              <a:cxn ang="0">
                <a:pos x="329" y="71"/>
              </a:cxn>
              <a:cxn ang="0">
                <a:pos x="284" y="71"/>
              </a:cxn>
              <a:cxn ang="0">
                <a:pos x="239" y="72"/>
              </a:cxn>
              <a:cxn ang="0">
                <a:pos x="194" y="73"/>
              </a:cxn>
              <a:cxn ang="0">
                <a:pos x="152" y="79"/>
              </a:cxn>
              <a:cxn ang="0">
                <a:pos x="132" y="87"/>
              </a:cxn>
              <a:cxn ang="0">
                <a:pos x="113" y="95"/>
              </a:cxn>
              <a:cxn ang="0">
                <a:pos x="97" y="106"/>
              </a:cxn>
              <a:cxn ang="0">
                <a:pos x="80" y="120"/>
              </a:cxn>
              <a:cxn ang="0">
                <a:pos x="64" y="136"/>
              </a:cxn>
              <a:cxn ang="0">
                <a:pos x="50" y="154"/>
              </a:cxn>
              <a:cxn ang="0">
                <a:pos x="32" y="185"/>
              </a:cxn>
              <a:cxn ang="0">
                <a:pos x="18" y="219"/>
              </a:cxn>
              <a:cxn ang="0">
                <a:pos x="9" y="255"/>
              </a:cxn>
              <a:cxn ang="0">
                <a:pos x="5" y="293"/>
              </a:cxn>
              <a:cxn ang="0">
                <a:pos x="4" y="332"/>
              </a:cxn>
              <a:cxn ang="0">
                <a:pos x="2" y="370"/>
              </a:cxn>
              <a:cxn ang="0">
                <a:pos x="1" y="408"/>
              </a:cxn>
              <a:cxn ang="0">
                <a:pos x="0" y="446"/>
              </a:cxn>
              <a:cxn ang="0">
                <a:pos x="16" y="410"/>
              </a:cxn>
              <a:cxn ang="0">
                <a:pos x="30" y="378"/>
              </a:cxn>
              <a:cxn ang="0">
                <a:pos x="43" y="350"/>
              </a:cxn>
              <a:cxn ang="0">
                <a:pos x="54" y="327"/>
              </a:cxn>
              <a:cxn ang="0">
                <a:pos x="65" y="306"/>
              </a:cxn>
              <a:cxn ang="0">
                <a:pos x="78" y="287"/>
              </a:cxn>
              <a:cxn ang="0">
                <a:pos x="93" y="272"/>
              </a:cxn>
              <a:cxn ang="0">
                <a:pos x="109" y="259"/>
              </a:cxn>
              <a:cxn ang="0">
                <a:pos x="128" y="248"/>
              </a:cxn>
              <a:cxn ang="0">
                <a:pos x="149" y="241"/>
              </a:cxn>
              <a:cxn ang="0">
                <a:pos x="174" y="235"/>
              </a:cxn>
              <a:cxn ang="0">
                <a:pos x="203" y="231"/>
              </a:cxn>
              <a:cxn ang="0">
                <a:pos x="236" y="230"/>
              </a:cxn>
              <a:cxn ang="0">
                <a:pos x="275" y="229"/>
              </a:cxn>
              <a:cxn ang="0">
                <a:pos x="321" y="229"/>
              </a:cxn>
              <a:cxn ang="0">
                <a:pos x="374" y="230"/>
              </a:cxn>
              <a:cxn ang="0">
                <a:pos x="606" y="165"/>
              </a:cxn>
            </a:cxnLst>
            <a:rect l="0" t="0" r="r" b="b"/>
            <a:pathLst>
              <a:path w="606" h="446">
                <a:moveTo>
                  <a:pt x="374" y="0"/>
                </a:moveTo>
                <a:lnTo>
                  <a:pt x="374" y="69"/>
                </a:lnTo>
                <a:lnTo>
                  <a:pt x="352" y="69"/>
                </a:lnTo>
                <a:lnTo>
                  <a:pt x="329" y="71"/>
                </a:lnTo>
                <a:lnTo>
                  <a:pt x="307" y="71"/>
                </a:lnTo>
                <a:lnTo>
                  <a:pt x="284" y="71"/>
                </a:lnTo>
                <a:lnTo>
                  <a:pt x="261" y="71"/>
                </a:lnTo>
                <a:lnTo>
                  <a:pt x="239" y="72"/>
                </a:lnTo>
                <a:lnTo>
                  <a:pt x="216" y="73"/>
                </a:lnTo>
                <a:lnTo>
                  <a:pt x="194" y="73"/>
                </a:lnTo>
                <a:lnTo>
                  <a:pt x="173" y="76"/>
                </a:lnTo>
                <a:lnTo>
                  <a:pt x="152" y="79"/>
                </a:lnTo>
                <a:lnTo>
                  <a:pt x="142" y="83"/>
                </a:lnTo>
                <a:lnTo>
                  <a:pt x="132" y="87"/>
                </a:lnTo>
                <a:lnTo>
                  <a:pt x="122" y="91"/>
                </a:lnTo>
                <a:lnTo>
                  <a:pt x="113" y="95"/>
                </a:lnTo>
                <a:lnTo>
                  <a:pt x="104" y="100"/>
                </a:lnTo>
                <a:lnTo>
                  <a:pt x="97" y="106"/>
                </a:lnTo>
                <a:lnTo>
                  <a:pt x="88" y="112"/>
                </a:lnTo>
                <a:lnTo>
                  <a:pt x="80" y="120"/>
                </a:lnTo>
                <a:lnTo>
                  <a:pt x="72" y="127"/>
                </a:lnTo>
                <a:lnTo>
                  <a:pt x="64" y="136"/>
                </a:lnTo>
                <a:lnTo>
                  <a:pt x="57" y="144"/>
                </a:lnTo>
                <a:lnTo>
                  <a:pt x="50" y="154"/>
                </a:lnTo>
                <a:lnTo>
                  <a:pt x="40" y="169"/>
                </a:lnTo>
                <a:lnTo>
                  <a:pt x="32" y="185"/>
                </a:lnTo>
                <a:lnTo>
                  <a:pt x="23" y="202"/>
                </a:lnTo>
                <a:lnTo>
                  <a:pt x="18" y="219"/>
                </a:lnTo>
                <a:lnTo>
                  <a:pt x="12" y="236"/>
                </a:lnTo>
                <a:lnTo>
                  <a:pt x="9" y="255"/>
                </a:lnTo>
                <a:lnTo>
                  <a:pt x="6" y="273"/>
                </a:lnTo>
                <a:lnTo>
                  <a:pt x="5" y="293"/>
                </a:lnTo>
                <a:lnTo>
                  <a:pt x="4" y="312"/>
                </a:lnTo>
                <a:lnTo>
                  <a:pt x="4" y="332"/>
                </a:lnTo>
                <a:lnTo>
                  <a:pt x="2" y="350"/>
                </a:lnTo>
                <a:lnTo>
                  <a:pt x="2" y="370"/>
                </a:lnTo>
                <a:lnTo>
                  <a:pt x="1" y="390"/>
                </a:lnTo>
                <a:lnTo>
                  <a:pt x="1" y="408"/>
                </a:lnTo>
                <a:lnTo>
                  <a:pt x="1" y="426"/>
                </a:lnTo>
                <a:lnTo>
                  <a:pt x="0" y="446"/>
                </a:lnTo>
                <a:lnTo>
                  <a:pt x="9" y="427"/>
                </a:lnTo>
                <a:lnTo>
                  <a:pt x="16" y="410"/>
                </a:lnTo>
                <a:lnTo>
                  <a:pt x="23" y="394"/>
                </a:lnTo>
                <a:lnTo>
                  <a:pt x="30" y="378"/>
                </a:lnTo>
                <a:lnTo>
                  <a:pt x="37" y="364"/>
                </a:lnTo>
                <a:lnTo>
                  <a:pt x="43" y="350"/>
                </a:lnTo>
                <a:lnTo>
                  <a:pt x="49" y="338"/>
                </a:lnTo>
                <a:lnTo>
                  <a:pt x="54" y="327"/>
                </a:lnTo>
                <a:lnTo>
                  <a:pt x="60" y="316"/>
                </a:lnTo>
                <a:lnTo>
                  <a:pt x="65" y="306"/>
                </a:lnTo>
                <a:lnTo>
                  <a:pt x="72" y="296"/>
                </a:lnTo>
                <a:lnTo>
                  <a:pt x="78" y="287"/>
                </a:lnTo>
                <a:lnTo>
                  <a:pt x="85" y="279"/>
                </a:lnTo>
                <a:lnTo>
                  <a:pt x="93" y="272"/>
                </a:lnTo>
                <a:lnTo>
                  <a:pt x="101" y="266"/>
                </a:lnTo>
                <a:lnTo>
                  <a:pt x="109" y="259"/>
                </a:lnTo>
                <a:lnTo>
                  <a:pt x="118" y="254"/>
                </a:lnTo>
                <a:lnTo>
                  <a:pt x="128" y="248"/>
                </a:lnTo>
                <a:lnTo>
                  <a:pt x="138" y="245"/>
                </a:lnTo>
                <a:lnTo>
                  <a:pt x="149" y="241"/>
                </a:lnTo>
                <a:lnTo>
                  <a:pt x="161" y="238"/>
                </a:lnTo>
                <a:lnTo>
                  <a:pt x="174" y="235"/>
                </a:lnTo>
                <a:lnTo>
                  <a:pt x="188" y="232"/>
                </a:lnTo>
                <a:lnTo>
                  <a:pt x="203" y="231"/>
                </a:lnTo>
                <a:lnTo>
                  <a:pt x="219" y="230"/>
                </a:lnTo>
                <a:lnTo>
                  <a:pt x="236" y="230"/>
                </a:lnTo>
                <a:lnTo>
                  <a:pt x="255" y="229"/>
                </a:lnTo>
                <a:lnTo>
                  <a:pt x="275" y="229"/>
                </a:lnTo>
                <a:lnTo>
                  <a:pt x="297" y="229"/>
                </a:lnTo>
                <a:lnTo>
                  <a:pt x="321" y="229"/>
                </a:lnTo>
                <a:lnTo>
                  <a:pt x="347" y="229"/>
                </a:lnTo>
                <a:lnTo>
                  <a:pt x="374" y="230"/>
                </a:lnTo>
                <a:lnTo>
                  <a:pt x="374" y="309"/>
                </a:lnTo>
                <a:lnTo>
                  <a:pt x="606" y="165"/>
                </a:lnTo>
                <a:lnTo>
                  <a:pt x="380" y="3"/>
                </a:lnTo>
              </a:path>
            </a:pathLst>
          </a:custGeom>
          <a:gradFill rotWithShape="0">
            <a:gsLst>
              <a:gs pos="0">
                <a:srgbClr val="D60093">
                  <a:gamma/>
                  <a:tint val="47451"/>
                  <a:invGamma/>
                </a:srgbClr>
              </a:gs>
              <a:gs pos="100000">
                <a:srgbClr val="D60093"/>
              </a:gs>
            </a:gsLst>
            <a:lin ang="0" scaled="1"/>
          </a:gradFill>
          <a:ln w="6350" cap="flat" cmpd="sng">
            <a:solidFill>
              <a:srgbClr val="800080"/>
            </a:solidFill>
            <a:prstDash val="solid"/>
            <a:miter lim="800000"/>
            <a:headEnd type="none" w="med" len="med"/>
            <a:tailEnd type="none" w="med" len="med"/>
          </a:ln>
          <a:effectLst>
            <a:outerShdw dist="52363" dir="4557825" algn="ctr" rotWithShape="0">
              <a:srgbClr val="C0C0C0"/>
            </a:outerShdw>
          </a:effectLst>
        </p:spPr>
        <p:txBody>
          <a:bodyPr wrap="none" tIns="27432" bIns="27432" anchor="ctr"/>
          <a:lstStyle/>
          <a:p>
            <a:pPr algn="ctr">
              <a:lnSpc>
                <a:spcPct val="93000"/>
              </a:lnSpc>
              <a:defRPr/>
            </a:pPr>
            <a:endParaRPr lang="it-IT"/>
          </a:p>
        </p:txBody>
      </p:sp>
      <p:sp>
        <p:nvSpPr>
          <p:cNvPr id="2583561" name="Text Box 9"/>
          <p:cNvSpPr txBox="1">
            <a:spLocks noChangeArrowheads="1"/>
          </p:cNvSpPr>
          <p:nvPr/>
        </p:nvSpPr>
        <p:spPr bwMode="auto">
          <a:xfrm>
            <a:off x="3779838" y="3290888"/>
            <a:ext cx="1439862" cy="366712"/>
          </a:xfrm>
          <a:prstGeom prst="rect">
            <a:avLst/>
          </a:prstGeom>
          <a:noFill/>
          <a:ln w="9525">
            <a:noFill/>
            <a:miter lim="800000"/>
            <a:headEnd/>
            <a:tailEnd/>
          </a:ln>
          <a:effectLst>
            <a:outerShdw dist="17961" dir="2700000" algn="ctr" rotWithShape="0">
              <a:srgbClr val="000000"/>
            </a:outerShdw>
          </a:effectLst>
        </p:spPr>
        <p:txBody>
          <a:bodyPr>
            <a:spAutoFit/>
          </a:bodyPr>
          <a:lstStyle/>
          <a:p>
            <a:pPr algn="ctr">
              <a:lnSpc>
                <a:spcPct val="93000"/>
              </a:lnSpc>
              <a:defRPr/>
            </a:pPr>
            <a:r>
              <a:rPr lang="en-US" b="1" dirty="0">
                <a:solidFill>
                  <a:srgbClr val="FFFFFF"/>
                </a:solidFill>
                <a:latin typeface="Arial Narrow" pitchFamily="34" charset="0"/>
              </a:rPr>
              <a:t>Move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it-IT" sz="4000" smtClean="0"/>
              <a:t>Setting File Permissions in Win XP</a:t>
            </a:r>
          </a:p>
        </p:txBody>
      </p:sp>
      <p:graphicFrame>
        <p:nvGraphicFramePr>
          <p:cNvPr id="1026" name="Object 2"/>
          <p:cNvGraphicFramePr>
            <a:graphicFrameLocks noChangeAspect="1"/>
          </p:cNvGraphicFramePr>
          <p:nvPr>
            <p:ph idx="1"/>
          </p:nvPr>
        </p:nvGraphicFramePr>
        <p:xfrm>
          <a:off x="755650" y="1560513"/>
          <a:ext cx="3094038" cy="1154112"/>
        </p:xfrm>
        <a:graphic>
          <a:graphicData uri="http://schemas.openxmlformats.org/presentationml/2006/ole">
            <p:oleObj spid="_x0000_s1026" name="Image" r:id="rId4" imgW="4901587" imgH="1828571" progId="Photoshop.Image.9">
              <p:embed/>
            </p:oleObj>
          </a:graphicData>
        </a:graphic>
      </p:graphicFrame>
      <p:sp>
        <p:nvSpPr>
          <p:cNvPr id="6" name="Segnaposto numero diapositiva 5"/>
          <p:cNvSpPr>
            <a:spLocks noGrp="1"/>
          </p:cNvSpPr>
          <p:nvPr>
            <p:ph type="sldNum" sz="quarter" idx="12"/>
          </p:nvPr>
        </p:nvSpPr>
        <p:spPr/>
        <p:txBody>
          <a:bodyPr/>
          <a:lstStyle/>
          <a:p>
            <a:pPr>
              <a:defRPr/>
            </a:pPr>
            <a:fld id="{F64FB89E-A0D1-4E25-8D66-864B37C00558}" type="slidenum">
              <a:rPr lang="it-IT"/>
              <a:pPr>
                <a:defRPr/>
              </a:pPr>
              <a:t>48</a:t>
            </a:fld>
            <a:endParaRPr lang="it-IT"/>
          </a:p>
        </p:txBody>
      </p:sp>
      <p:sp>
        <p:nvSpPr>
          <p:cNvPr id="1031" name="Rectangle 5"/>
          <p:cNvSpPr>
            <a:spLocks noChangeArrowheads="1"/>
          </p:cNvSpPr>
          <p:nvPr/>
        </p:nvSpPr>
        <p:spPr bwMode="auto">
          <a:xfrm>
            <a:off x="714375" y="2857500"/>
            <a:ext cx="3857625" cy="3429000"/>
          </a:xfrm>
          <a:prstGeom prst="rect">
            <a:avLst/>
          </a:prstGeom>
          <a:noFill/>
          <a:ln w="9525">
            <a:noFill/>
            <a:miter lim="800000"/>
            <a:headEnd/>
            <a:tailEnd/>
          </a:ln>
        </p:spPr>
        <p:txBody>
          <a:bodyPr/>
          <a:lstStyle/>
          <a:p>
            <a:pPr marL="290513" indent="-290513">
              <a:spcBef>
                <a:spcPct val="20000"/>
              </a:spcBef>
              <a:buClr>
                <a:schemeClr val="accent2"/>
              </a:buClr>
              <a:buSzPct val="60000"/>
              <a:buFont typeface="Wingdings" pitchFamily="2" charset="2"/>
              <a:buChar char="n"/>
            </a:pPr>
            <a:r>
              <a:rPr lang="it-IT" sz="2000">
                <a:solidFill>
                  <a:schemeClr val="tx1"/>
                </a:solidFill>
              </a:rPr>
              <a:t>NTFS permissions in </a:t>
            </a:r>
            <a:br>
              <a:rPr lang="it-IT" sz="2000">
                <a:solidFill>
                  <a:schemeClr val="tx1"/>
                </a:solidFill>
              </a:rPr>
            </a:br>
            <a:r>
              <a:rPr lang="it-IT" sz="2000">
                <a:solidFill>
                  <a:schemeClr val="tx1"/>
                </a:solidFill>
              </a:rPr>
              <a:t>Windows XP Pro are disabled by default.</a:t>
            </a:r>
          </a:p>
          <a:p>
            <a:pPr marL="290513" indent="-290513">
              <a:spcBef>
                <a:spcPct val="20000"/>
              </a:spcBef>
              <a:buClr>
                <a:schemeClr val="accent2"/>
              </a:buClr>
              <a:buSzPct val="60000"/>
              <a:buFont typeface="Wingdings" pitchFamily="2" charset="2"/>
              <a:buChar char="n"/>
            </a:pPr>
            <a:r>
              <a:rPr lang="it-IT" sz="2000">
                <a:solidFill>
                  <a:schemeClr val="tx1"/>
                </a:solidFill>
              </a:rPr>
              <a:t>Using </a:t>
            </a:r>
            <a:r>
              <a:rPr lang="it-IT" sz="2000" b="1">
                <a:solidFill>
                  <a:schemeClr val="tx1"/>
                </a:solidFill>
              </a:rPr>
              <a:t>Folder Options… </a:t>
            </a:r>
            <a:r>
              <a:rPr lang="it-IT" sz="2000">
                <a:solidFill>
                  <a:schemeClr val="tx1"/>
                </a:solidFill>
              </a:rPr>
              <a:t> from </a:t>
            </a:r>
            <a:r>
              <a:rPr lang="it-IT" sz="2000" b="1">
                <a:solidFill>
                  <a:schemeClr val="tx1"/>
                </a:solidFill>
              </a:rPr>
              <a:t>Tools</a:t>
            </a:r>
            <a:r>
              <a:rPr lang="it-IT" sz="2000">
                <a:solidFill>
                  <a:schemeClr val="tx1"/>
                </a:solidFill>
              </a:rPr>
              <a:t> menu inside </a:t>
            </a:r>
            <a:r>
              <a:rPr lang="it-IT" sz="2000" b="1">
                <a:solidFill>
                  <a:schemeClr val="tx1"/>
                </a:solidFill>
              </a:rPr>
              <a:t>Windows Explorer</a:t>
            </a:r>
            <a:r>
              <a:rPr lang="it-IT" sz="2000">
                <a:solidFill>
                  <a:schemeClr val="tx1"/>
                </a:solidFill>
              </a:rPr>
              <a:t> is possible to activate NTFS permission in windows by unchecking </a:t>
            </a:r>
            <a:r>
              <a:rPr lang="it-IT" sz="2000" b="1">
                <a:solidFill>
                  <a:schemeClr val="tx1"/>
                </a:solidFill>
              </a:rPr>
              <a:t>Use simple file sharing</a:t>
            </a:r>
            <a:endParaRPr lang="it-IT" sz="1600" b="1">
              <a:solidFill>
                <a:schemeClr val="tx1"/>
              </a:solidFill>
            </a:endParaRPr>
          </a:p>
        </p:txBody>
      </p:sp>
      <p:pic>
        <p:nvPicPr>
          <p:cNvPr id="1032" name="Picture 8"/>
          <p:cNvPicPr>
            <a:picLocks noChangeAspect="1" noChangeArrowheads="1"/>
          </p:cNvPicPr>
          <p:nvPr/>
        </p:nvPicPr>
        <p:blipFill>
          <a:blip r:embed="rId5" cstate="print"/>
          <a:srcRect/>
          <a:stretch>
            <a:fillRect/>
          </a:stretch>
        </p:blipFill>
        <p:spPr bwMode="auto">
          <a:xfrm>
            <a:off x="4770438" y="1485900"/>
            <a:ext cx="3978275"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a:xfrm>
            <a:off x="533400" y="484188"/>
            <a:ext cx="7467600" cy="944562"/>
          </a:xfrm>
        </p:spPr>
        <p:txBody>
          <a:bodyPr/>
          <a:lstStyle/>
          <a:p>
            <a:pPr eaLnBrk="1" hangingPunct="1"/>
            <a:r>
              <a:rPr lang="en-US" smtClean="0"/>
              <a:t>Windows Tools</a:t>
            </a:r>
          </a:p>
        </p:txBody>
      </p:sp>
      <p:sp>
        <p:nvSpPr>
          <p:cNvPr id="24579" name="Content Placeholder 4"/>
          <p:cNvSpPr>
            <a:spLocks noGrp="1"/>
          </p:cNvSpPr>
          <p:nvPr>
            <p:ph sz="half" idx="1"/>
          </p:nvPr>
        </p:nvSpPr>
        <p:spPr>
          <a:xfrm>
            <a:off x="642938" y="1571625"/>
            <a:ext cx="3700462" cy="4752975"/>
          </a:xfrm>
        </p:spPr>
        <p:txBody>
          <a:bodyPr rtlCol="0">
            <a:noAutofit/>
          </a:bodyPr>
          <a:lstStyle/>
          <a:p>
            <a:pPr eaLnBrk="1" fontAlgn="auto" hangingPunct="1">
              <a:spcAft>
                <a:spcPts val="0"/>
              </a:spcAft>
              <a:defRPr/>
            </a:pPr>
            <a:r>
              <a:rPr lang="en-US" sz="2000" dirty="0" smtClean="0"/>
              <a:t>Access control management tools provide detailed information and controls, across multiple dialogs.</a:t>
            </a:r>
          </a:p>
          <a:p>
            <a:pPr eaLnBrk="1" fontAlgn="auto" hangingPunct="1">
              <a:spcAft>
                <a:spcPts val="0"/>
              </a:spcAft>
              <a:defRPr/>
            </a:pPr>
            <a:r>
              <a:rPr lang="en-US" sz="2000" dirty="0" smtClean="0"/>
              <a:t>Focus on single file/folders. </a:t>
            </a:r>
          </a:p>
          <a:p>
            <a:pPr eaLnBrk="1" fontAlgn="auto" hangingPunct="1">
              <a:spcAft>
                <a:spcPts val="0"/>
              </a:spcAft>
              <a:defRPr/>
            </a:pPr>
            <a:r>
              <a:rPr lang="en-US" sz="2000" kern="0" dirty="0" smtClean="0"/>
              <a:t>It is challenging  for an inexperienced user, or a system administrator dealing with very large file structures, to gain a global view of permissions within the file system </a:t>
            </a:r>
          </a:p>
        </p:txBody>
      </p:sp>
      <p:pic>
        <p:nvPicPr>
          <p:cNvPr id="7" name="Content Placeholder 6" descr="WinSecDialogs.jpg"/>
          <p:cNvPicPr>
            <a:picLocks noGrp="1" noChangeAspect="1"/>
          </p:cNvPicPr>
          <p:nvPr>
            <p:ph sz="half" idx="2"/>
          </p:nvPr>
        </p:nvPicPr>
        <p:blipFill>
          <a:blip r:embed="rId2" cstate="print"/>
          <a:stretch>
            <a:fillRect/>
          </a:stretch>
        </p:blipFill>
        <p:spPr>
          <a:xfrm>
            <a:off x="3286116" y="1295400"/>
            <a:ext cx="5857884" cy="4746171"/>
          </a:xfrm>
          <a:solidFill>
            <a:srgbClr val="FFFFFF">
              <a:shade val="85000"/>
            </a:srgbClr>
          </a:solidFill>
          <a:ln w="190500" cap="rnd"/>
          <a:scene3d>
            <a:camera prst="perspectiveHeroicExtremeLeftFacing"/>
            <a:lightRig rig="threePt" dir="t"/>
          </a:scene3d>
        </p:spPr>
      </p:pic>
      <p:sp>
        <p:nvSpPr>
          <p:cNvPr id="11" name="Segnaposto numero diapositiva 5"/>
          <p:cNvSpPr>
            <a:spLocks noGrp="1"/>
          </p:cNvSpPr>
          <p:nvPr>
            <p:ph type="sldNum" sz="quarter" idx="12"/>
          </p:nvPr>
        </p:nvSpPr>
        <p:spPr>
          <a:xfrm>
            <a:off x="6643688" y="6248400"/>
            <a:ext cx="1905000" cy="457200"/>
          </a:xfrm>
        </p:spPr>
        <p:txBody>
          <a:bodyPr/>
          <a:lstStyle/>
          <a:p>
            <a:pPr>
              <a:defRPr/>
            </a:pPr>
            <a:fld id="{51EA1F7D-9A6C-42EF-80B8-CF03A26CC773}" type="slidenum">
              <a:rPr lang="it-IT"/>
              <a:pPr>
                <a:defRPr/>
              </a:pPr>
              <a:t>49</a:t>
            </a:fld>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it-IT" sz="3600" smtClean="0"/>
              <a:t>Closed Policy with Negative</a:t>
            </a:r>
            <a:br>
              <a:rPr lang="it-IT" sz="3600" smtClean="0"/>
            </a:br>
            <a:r>
              <a:rPr lang="it-IT" sz="3600" smtClean="0"/>
              <a:t>Authorizations and  Deny Priority </a:t>
            </a:r>
            <a:endParaRPr lang="en-US" sz="3600" smtClean="0"/>
          </a:p>
        </p:txBody>
      </p:sp>
      <p:sp>
        <p:nvSpPr>
          <p:cNvPr id="3" name="Content Placeholder 2"/>
          <p:cNvSpPr>
            <a:spLocks noGrp="1"/>
          </p:cNvSpPr>
          <p:nvPr>
            <p:ph idx="1"/>
          </p:nvPr>
        </p:nvSpPr>
        <p:spPr>
          <a:xfrm>
            <a:off x="457200" y="1981200"/>
            <a:ext cx="8229600" cy="4144963"/>
          </a:xfrm>
        </p:spPr>
        <p:txBody>
          <a:bodyPr rtlCol="0">
            <a:normAutofit/>
          </a:bodyPr>
          <a:lstStyle/>
          <a:p>
            <a:pPr marL="514350" indent="-514350" eaLnBrk="1" fontAlgn="auto" hangingPunct="1">
              <a:spcAft>
                <a:spcPts val="0"/>
              </a:spcAft>
              <a:buClr>
                <a:schemeClr val="tx1"/>
              </a:buClr>
              <a:buSzPct val="110000"/>
              <a:defRPr/>
            </a:pPr>
            <a:r>
              <a:rPr lang="en-US" sz="2800" dirty="0" smtClean="0"/>
              <a:t>Give Tom r/w access to “bar”</a:t>
            </a:r>
          </a:p>
          <a:p>
            <a:pPr marL="514350" indent="-514350" eaLnBrk="1" fontAlgn="auto" hangingPunct="1">
              <a:spcAft>
                <a:spcPts val="0"/>
              </a:spcAft>
              <a:buClr>
                <a:schemeClr val="tx1"/>
              </a:buClr>
              <a:buSzPct val="110000"/>
              <a:defRPr/>
            </a:pPr>
            <a:r>
              <a:rPr lang="en-US" sz="2800" dirty="0" smtClean="0"/>
              <a:t>Deny Tom write access to “bar”</a:t>
            </a:r>
          </a:p>
          <a:p>
            <a:pPr marL="514350" indent="-514350" eaLnBrk="1" fontAlgn="auto" hangingPunct="1">
              <a:spcAft>
                <a:spcPts val="0"/>
              </a:spcAft>
              <a:buClr>
                <a:schemeClr val="tx1"/>
              </a:buClr>
              <a:buSzPct val="110000"/>
              <a:defRPr/>
            </a:pPr>
            <a:r>
              <a:rPr lang="en-US" sz="2800" dirty="0" smtClean="0"/>
              <a:t>Tom: I would like to read “bar”</a:t>
            </a:r>
          </a:p>
          <a:p>
            <a:pPr marL="863600" lvl="1" indent="-514350" eaLnBrk="1" fontAlgn="auto" hangingPunct="1">
              <a:spcAft>
                <a:spcPts val="0"/>
              </a:spcAft>
              <a:buClr>
                <a:schemeClr val="tx1"/>
              </a:buClr>
              <a:buSzPct val="110000"/>
              <a:defRPr/>
            </a:pPr>
            <a:r>
              <a:rPr lang="en-US" sz="2400" dirty="0" smtClean="0">
                <a:solidFill>
                  <a:schemeClr val="accent6"/>
                </a:solidFill>
              </a:rPr>
              <a:t>Access  allowed</a:t>
            </a:r>
          </a:p>
          <a:p>
            <a:pPr marL="514350" indent="-514350" eaLnBrk="1" fontAlgn="auto" hangingPunct="1">
              <a:spcAft>
                <a:spcPts val="0"/>
              </a:spcAft>
              <a:buClr>
                <a:schemeClr val="tx1"/>
              </a:buClr>
              <a:buSzPct val="110000"/>
              <a:defRPr/>
            </a:pPr>
            <a:r>
              <a:rPr lang="en-US" sz="2800" dirty="0" smtClean="0"/>
              <a:t>Tom: I would like to write “bar”</a:t>
            </a:r>
          </a:p>
          <a:p>
            <a:pPr marL="863600" lvl="1" indent="-514350" eaLnBrk="1" fontAlgn="auto" hangingPunct="1">
              <a:spcAft>
                <a:spcPts val="0"/>
              </a:spcAft>
              <a:buClr>
                <a:schemeClr val="tx1"/>
              </a:buClr>
              <a:buSzPct val="110000"/>
              <a:defRPr/>
            </a:pPr>
            <a:r>
              <a:rPr lang="en-US" sz="2400" dirty="0" smtClean="0">
                <a:solidFill>
                  <a:schemeClr val="accent6"/>
                </a:solidFill>
              </a:rPr>
              <a:t>Access denied</a:t>
            </a:r>
          </a:p>
          <a:p>
            <a:pPr marL="514350" indent="-514350" eaLnBrk="1" fontAlgn="auto" hangingPunct="1">
              <a:spcAft>
                <a:spcPts val="0"/>
              </a:spcAft>
              <a:buClr>
                <a:schemeClr val="tx1"/>
              </a:buClr>
              <a:buSzPct val="110000"/>
              <a:defRPr/>
            </a:pPr>
            <a:r>
              <a:rPr lang="en-US" sz="2800" dirty="0" smtClean="0"/>
              <a:t>Policy is used by Windows to manage access control to the file system</a:t>
            </a:r>
          </a:p>
        </p:txBody>
      </p:sp>
      <p:sp>
        <p:nvSpPr>
          <p:cNvPr id="6" name="Slide Number Placeholder 5"/>
          <p:cNvSpPr>
            <a:spLocks noGrp="1"/>
          </p:cNvSpPr>
          <p:nvPr>
            <p:ph type="sldNum" sz="quarter" idx="12"/>
          </p:nvPr>
        </p:nvSpPr>
        <p:spPr/>
        <p:txBody>
          <a:bodyPr/>
          <a:lstStyle/>
          <a:p>
            <a:pPr>
              <a:defRPr/>
            </a:pPr>
            <a:fld id="{C173EEA3-8355-4C53-B6C3-DD3CF2111587}" type="slidenum">
              <a:rPr lang="en-US"/>
              <a:pPr>
                <a:defRPr/>
              </a:pPr>
              <a:t>5</a:t>
            </a:fld>
            <a:endParaRPr lang="en-US"/>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4"/>
          <p:cNvSpPr>
            <a:spLocks noGrp="1"/>
          </p:cNvSpPr>
          <p:nvPr>
            <p:ph type="title"/>
          </p:nvPr>
        </p:nvSpPr>
        <p:spPr/>
        <p:txBody>
          <a:bodyPr/>
          <a:lstStyle/>
          <a:p>
            <a:pPr eaLnBrk="1" hangingPunct="1"/>
            <a:r>
              <a:rPr lang="en-US" sz="3600" smtClean="0"/>
              <a:t>Treemap Access Control Evaluator (TrACE)</a:t>
            </a:r>
          </a:p>
        </p:txBody>
      </p:sp>
      <p:sp>
        <p:nvSpPr>
          <p:cNvPr id="12" name="Slide Number Placeholder 11"/>
          <p:cNvSpPr>
            <a:spLocks noGrp="1"/>
          </p:cNvSpPr>
          <p:nvPr>
            <p:ph type="sldNum" sz="quarter" idx="12"/>
          </p:nvPr>
        </p:nvSpPr>
        <p:spPr/>
        <p:txBody>
          <a:bodyPr/>
          <a:lstStyle/>
          <a:p>
            <a:pPr>
              <a:defRPr/>
            </a:pPr>
            <a:fld id="{F4C8A709-21FF-4EE0-B516-B22DC2D79C56}" type="slidenum">
              <a:rPr lang="en-US"/>
              <a:pPr>
                <a:defRPr/>
              </a:pPr>
              <a:t>50</a:t>
            </a:fld>
            <a:endParaRPr lang="en-US"/>
          </a:p>
        </p:txBody>
      </p:sp>
      <p:pic>
        <p:nvPicPr>
          <p:cNvPr id="54278" name="Content Placeholder 5" descr="TrACE Screenshot.TIF"/>
          <p:cNvPicPr>
            <a:picLocks noGrp="1" noChangeAspect="1"/>
          </p:cNvPicPr>
          <p:nvPr>
            <p:ph idx="4294967295"/>
          </p:nvPr>
        </p:nvPicPr>
        <p:blipFill>
          <a:blip r:embed="rId2" cstate="print"/>
          <a:srcRect r="546"/>
          <a:stretch>
            <a:fillRect/>
          </a:stretch>
        </p:blipFill>
        <p:spPr>
          <a:xfrm>
            <a:off x="1423988" y="1143000"/>
            <a:ext cx="6424612" cy="4518025"/>
          </a:xfrm>
        </p:spPr>
      </p:pic>
      <p:sp>
        <p:nvSpPr>
          <p:cNvPr id="54279" name="TextBox 12"/>
          <p:cNvSpPr txBox="1">
            <a:spLocks noChangeArrowheads="1"/>
          </p:cNvSpPr>
          <p:nvPr/>
        </p:nvSpPr>
        <p:spPr bwMode="auto">
          <a:xfrm>
            <a:off x="3671888" y="5715000"/>
            <a:ext cx="4938712" cy="693738"/>
          </a:xfrm>
          <a:prstGeom prst="rect">
            <a:avLst/>
          </a:prstGeom>
          <a:noFill/>
          <a:ln w="9525">
            <a:noFill/>
            <a:miter lim="800000"/>
            <a:headEnd/>
            <a:tailEnd/>
          </a:ln>
        </p:spPr>
        <p:txBody>
          <a:bodyPr lIns="91420" tIns="45710" rIns="91420" bIns="45710">
            <a:spAutoFit/>
          </a:bodyPr>
          <a:lstStyle/>
          <a:p>
            <a:pPr>
              <a:lnSpc>
                <a:spcPct val="93000"/>
              </a:lnSpc>
            </a:pPr>
            <a:r>
              <a:rPr lang="pt-BR" sz="1400">
                <a:solidFill>
                  <a:schemeClr val="tx1"/>
                </a:solidFill>
              </a:rPr>
              <a:t>Alexander Heitzmann, Bernardo Palazzi, Charalampos Papamanthou, Roberto Tamassia. </a:t>
            </a:r>
            <a:r>
              <a:rPr lang="en-US" sz="1400" i="1">
                <a:solidFill>
                  <a:schemeClr val="tx1"/>
                </a:solidFill>
              </a:rPr>
              <a:t>Effective Visualization of File System Access Control</a:t>
            </a:r>
            <a:r>
              <a:rPr lang="en-US" sz="1400">
                <a:solidFill>
                  <a:schemeClr val="tx1"/>
                </a:solidFill>
              </a:rPr>
              <a:t>, VizSEC 2008</a:t>
            </a:r>
          </a:p>
        </p:txBody>
      </p:sp>
      <p:grpSp>
        <p:nvGrpSpPr>
          <p:cNvPr id="54280" name="Gruppo 13"/>
          <p:cNvGrpSpPr>
            <a:grpSpLocks/>
          </p:cNvGrpSpPr>
          <p:nvPr/>
        </p:nvGrpSpPr>
        <p:grpSpPr bwMode="auto">
          <a:xfrm>
            <a:off x="609600" y="5867400"/>
            <a:ext cx="2779713" cy="390525"/>
            <a:chOff x="720733" y="15240000"/>
            <a:chExt cx="6670667" cy="937032"/>
          </a:xfrm>
        </p:grpSpPr>
        <p:sp>
          <p:nvSpPr>
            <p:cNvPr id="54281" name="TextBox 7"/>
            <p:cNvSpPr txBox="1">
              <a:spLocks noChangeArrowheads="1"/>
            </p:cNvSpPr>
            <p:nvPr/>
          </p:nvSpPr>
          <p:spPr bwMode="auto">
            <a:xfrm>
              <a:off x="720733" y="15240000"/>
              <a:ext cx="1811882" cy="937032"/>
            </a:xfrm>
            <a:prstGeom prst="rect">
              <a:avLst/>
            </a:prstGeom>
            <a:noFill/>
            <a:ln w="9525">
              <a:noFill/>
              <a:miter lim="800000"/>
              <a:headEnd/>
              <a:tailEnd/>
            </a:ln>
          </p:spPr>
          <p:txBody>
            <a:bodyPr lIns="0" tIns="101887" rIns="0" bIns="101887">
              <a:spAutoFit/>
            </a:bodyPr>
            <a:lstStyle/>
            <a:p>
              <a:pPr algn="r">
                <a:lnSpc>
                  <a:spcPct val="93000"/>
                </a:lnSpc>
              </a:pPr>
              <a:r>
                <a:rPr lang="en-US" sz="1200">
                  <a:solidFill>
                    <a:schemeClr val="tx1"/>
                  </a:solidFill>
                </a:rPr>
                <a:t>Sponsors:</a:t>
              </a:r>
            </a:p>
          </p:txBody>
        </p:sp>
        <p:pic>
          <p:nvPicPr>
            <p:cNvPr id="54282" name="Picture 2"/>
            <p:cNvPicPr>
              <a:picLocks noChangeAspect="1" noChangeArrowheads="1"/>
            </p:cNvPicPr>
            <p:nvPr/>
          </p:nvPicPr>
          <p:blipFill>
            <a:blip r:embed="rId3" cstate="print"/>
            <a:srcRect/>
            <a:stretch>
              <a:fillRect/>
            </a:stretch>
          </p:blipFill>
          <p:spPr bwMode="auto">
            <a:xfrm>
              <a:off x="2622610" y="15264003"/>
              <a:ext cx="731520" cy="731520"/>
            </a:xfrm>
            <a:prstGeom prst="rect">
              <a:avLst/>
            </a:prstGeom>
            <a:noFill/>
            <a:ln w="9525">
              <a:noFill/>
              <a:miter lim="800000"/>
              <a:headEnd/>
              <a:tailEnd/>
            </a:ln>
          </p:spPr>
        </p:pic>
        <p:pic>
          <p:nvPicPr>
            <p:cNvPr id="54283" name="Picture 4"/>
            <p:cNvPicPr>
              <a:picLocks noChangeAspect="1" noChangeArrowheads="1"/>
            </p:cNvPicPr>
            <p:nvPr/>
          </p:nvPicPr>
          <p:blipFill>
            <a:blip r:embed="rId4" cstate="print"/>
            <a:srcRect/>
            <a:stretch>
              <a:fillRect/>
            </a:stretch>
          </p:blipFill>
          <p:spPr bwMode="auto">
            <a:xfrm>
              <a:off x="6568440" y="15240000"/>
              <a:ext cx="822960" cy="779527"/>
            </a:xfrm>
            <a:prstGeom prst="rect">
              <a:avLst/>
            </a:prstGeom>
            <a:noFill/>
            <a:ln w="9525">
              <a:noFill/>
              <a:miter lim="800000"/>
              <a:headEnd/>
              <a:tailEnd/>
            </a:ln>
          </p:spPr>
        </p:pic>
        <p:pic>
          <p:nvPicPr>
            <p:cNvPr id="54284" name="Picture 5"/>
            <p:cNvPicPr>
              <a:picLocks noChangeAspect="1" noChangeArrowheads="1"/>
            </p:cNvPicPr>
            <p:nvPr/>
          </p:nvPicPr>
          <p:blipFill>
            <a:blip r:embed="rId5" cstate="print"/>
            <a:srcRect/>
            <a:stretch>
              <a:fillRect/>
            </a:stretch>
          </p:blipFill>
          <p:spPr bwMode="auto">
            <a:xfrm>
              <a:off x="3444125" y="15264003"/>
              <a:ext cx="630554" cy="731520"/>
            </a:xfrm>
            <a:prstGeom prst="rect">
              <a:avLst/>
            </a:prstGeom>
            <a:noFill/>
            <a:ln w="9525">
              <a:noFill/>
              <a:miter lim="800000"/>
              <a:headEnd/>
              <a:tailEnd/>
            </a:ln>
          </p:spPr>
        </p:pic>
        <p:pic>
          <p:nvPicPr>
            <p:cNvPr id="54285" name="Picture 2"/>
            <p:cNvPicPr>
              <a:picLocks noChangeAspect="1" noChangeArrowheads="1"/>
            </p:cNvPicPr>
            <p:nvPr/>
          </p:nvPicPr>
          <p:blipFill>
            <a:blip r:embed="rId6" cstate="print"/>
            <a:srcRect/>
            <a:stretch>
              <a:fillRect/>
            </a:stretch>
          </p:blipFill>
          <p:spPr bwMode="auto">
            <a:xfrm>
              <a:off x="4114800" y="15301257"/>
              <a:ext cx="1219200" cy="671406"/>
            </a:xfrm>
            <a:prstGeom prst="rect">
              <a:avLst/>
            </a:prstGeom>
            <a:noFill/>
            <a:ln w="9525">
              <a:noFill/>
              <a:miter lim="800000"/>
              <a:headEnd/>
              <a:tailEnd/>
            </a:ln>
          </p:spPr>
        </p:pic>
        <p:pic>
          <p:nvPicPr>
            <p:cNvPr id="54286" name="Picture 3"/>
            <p:cNvPicPr>
              <a:picLocks noChangeAspect="1" noChangeArrowheads="1"/>
            </p:cNvPicPr>
            <p:nvPr/>
          </p:nvPicPr>
          <p:blipFill>
            <a:blip r:embed="rId7" cstate="print"/>
            <a:srcRect/>
            <a:stretch>
              <a:fillRect/>
            </a:stretch>
          </p:blipFill>
          <p:spPr bwMode="auto">
            <a:xfrm>
              <a:off x="5410200" y="15312263"/>
              <a:ext cx="1143000" cy="635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z="3600" smtClean="0"/>
              <a:t>TrACE Highlights</a:t>
            </a:r>
            <a:endParaRPr lang="en-US" smtClean="0"/>
          </a:p>
        </p:txBody>
      </p:sp>
      <p:sp>
        <p:nvSpPr>
          <p:cNvPr id="55299" name="Content Placeholder 3"/>
          <p:cNvSpPr>
            <a:spLocks noGrp="1"/>
          </p:cNvSpPr>
          <p:nvPr>
            <p:ph idx="1"/>
          </p:nvPr>
        </p:nvSpPr>
        <p:spPr>
          <a:xfrm>
            <a:off x="4876800" y="1600200"/>
            <a:ext cx="3810000" cy="4525963"/>
          </a:xfrm>
        </p:spPr>
        <p:txBody>
          <a:bodyPr/>
          <a:lstStyle/>
          <a:p>
            <a:pPr eaLnBrk="1" hangingPunct="1"/>
            <a:r>
              <a:rPr lang="en-US" sz="2400" smtClean="0"/>
              <a:t>At a glance, determine the explicit, inherited, and effective permissions of files and folders.</a:t>
            </a:r>
          </a:p>
          <a:p>
            <a:pPr eaLnBrk="1" hangingPunct="1"/>
            <a:r>
              <a:rPr lang="en-US" sz="2400" smtClean="0"/>
              <a:t>Understand access control relationships between files and their ancestors</a:t>
            </a:r>
          </a:p>
          <a:p>
            <a:pPr eaLnBrk="1" hangingPunct="1"/>
            <a:r>
              <a:rPr lang="en-US" sz="2400" smtClean="0"/>
              <a:t>Quickly evaluate large directory structures and find problem areas</a:t>
            </a:r>
          </a:p>
          <a:p>
            <a:pPr eaLnBrk="1" hangingPunct="1"/>
            <a:r>
              <a:rPr lang="en-US" sz="2400" smtClean="0"/>
              <a:t>Layout based on treemaps</a:t>
            </a:r>
          </a:p>
        </p:txBody>
      </p:sp>
      <p:sp>
        <p:nvSpPr>
          <p:cNvPr id="8" name="Segnaposto numero diapositiva 5"/>
          <p:cNvSpPr>
            <a:spLocks noGrp="1"/>
          </p:cNvSpPr>
          <p:nvPr>
            <p:ph type="sldNum" sz="quarter" idx="12"/>
          </p:nvPr>
        </p:nvSpPr>
        <p:spPr/>
        <p:txBody>
          <a:bodyPr/>
          <a:lstStyle/>
          <a:p>
            <a:pPr>
              <a:defRPr/>
            </a:pPr>
            <a:fld id="{E8F1DF4D-8054-4884-8192-B89EBCE72385}" type="slidenum">
              <a:rPr lang="it-IT"/>
              <a:pPr>
                <a:defRPr/>
              </a:pPr>
              <a:t>51</a:t>
            </a:fld>
            <a:endParaRPr lang="it-IT" dirty="0"/>
          </a:p>
        </p:txBody>
      </p:sp>
      <p:pic>
        <p:nvPicPr>
          <p:cNvPr id="13" name="Picture 2"/>
          <p:cNvPicPr>
            <a:picLocks noChangeAspect="1" noChangeArrowheads="1"/>
          </p:cNvPicPr>
          <p:nvPr/>
        </p:nvPicPr>
        <p:blipFill>
          <a:blip r:embed="rId2" cstate="print"/>
          <a:srcRect/>
          <a:stretch>
            <a:fillRect/>
          </a:stretch>
        </p:blipFill>
        <p:spPr bwMode="auto">
          <a:xfrm>
            <a:off x="-89916" y="1600200"/>
            <a:ext cx="6185916" cy="3962400"/>
          </a:xfrm>
          <a:prstGeom prst="rect">
            <a:avLst/>
          </a:prstGeom>
          <a:noFill/>
          <a:ln w="9525">
            <a:noFill/>
            <a:miter lim="800000"/>
            <a:headEnd/>
            <a:tailEnd/>
          </a:ln>
          <a:effectLst/>
          <a:scene3d>
            <a:camera prst="perspectiveContrastingRightFacing"/>
            <a:lightRig rig="threePt" dir="t"/>
          </a:scene3d>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What is a Treemap?</a:t>
            </a:r>
          </a:p>
        </p:txBody>
      </p:sp>
      <p:sp>
        <p:nvSpPr>
          <p:cNvPr id="56323" name="Rectangle 3"/>
          <p:cNvSpPr>
            <a:spLocks noGrp="1" noChangeArrowheads="1"/>
          </p:cNvSpPr>
          <p:nvPr>
            <p:ph idx="1"/>
          </p:nvPr>
        </p:nvSpPr>
        <p:spPr>
          <a:xfrm>
            <a:off x="838200" y="1457325"/>
            <a:ext cx="7772400" cy="4114800"/>
          </a:xfrm>
        </p:spPr>
        <p:txBody>
          <a:bodyPr/>
          <a:lstStyle/>
          <a:p>
            <a:pPr eaLnBrk="1" hangingPunct="1"/>
            <a:r>
              <a:rPr lang="en-US" sz="2400" smtClean="0"/>
              <a:t>A visualization method to display large hierarchical data structures (trees)</a:t>
            </a:r>
          </a:p>
          <a:p>
            <a:pPr eaLnBrk="1" hangingPunct="1"/>
            <a:r>
              <a:rPr lang="en-US" sz="2400" smtClean="0"/>
              <a:t>Layout based on nested rectangles.</a:t>
            </a:r>
          </a:p>
          <a:p>
            <a:pPr eaLnBrk="1" hangingPunct="1"/>
            <a:r>
              <a:rPr lang="en-US" sz="2400" smtClean="0"/>
              <a:t>Treemaps were introduced by Ben Shneiderman in “Tree visualization with tree-maps: 2-d space-filling approach”; </a:t>
            </a:r>
            <a:r>
              <a:rPr lang="it-IT" sz="2400" smtClean="0"/>
              <a:t>TOG 19</a:t>
            </a:r>
            <a:r>
              <a:rPr lang="en-US" sz="2400" smtClean="0"/>
              <a:t>91</a:t>
            </a:r>
          </a:p>
        </p:txBody>
      </p:sp>
      <p:sp>
        <p:nvSpPr>
          <p:cNvPr id="8" name="Segnaposto numero diapositiva 5"/>
          <p:cNvSpPr>
            <a:spLocks noGrp="1"/>
          </p:cNvSpPr>
          <p:nvPr>
            <p:ph type="sldNum" sz="quarter" idx="12"/>
          </p:nvPr>
        </p:nvSpPr>
        <p:spPr>
          <a:xfrm>
            <a:off x="6553200" y="6248400"/>
            <a:ext cx="1905000" cy="457200"/>
          </a:xfrm>
        </p:spPr>
        <p:txBody>
          <a:bodyPr/>
          <a:lstStyle/>
          <a:p>
            <a:pPr>
              <a:defRPr/>
            </a:pPr>
            <a:fld id="{7E97A255-59A5-4BF2-A8CE-16C357B8CCF7}" type="slidenum">
              <a:rPr lang="it-IT"/>
              <a:pPr>
                <a:defRPr/>
              </a:pPr>
              <a:t>52</a:t>
            </a:fld>
            <a:endParaRPr lang="it-IT" dirty="0"/>
          </a:p>
        </p:txBody>
      </p:sp>
      <p:pic>
        <p:nvPicPr>
          <p:cNvPr id="56327" name="Picture 5" descr="tree"/>
          <p:cNvPicPr>
            <a:picLocks noChangeAspect="1" noChangeArrowheads="1"/>
          </p:cNvPicPr>
          <p:nvPr/>
        </p:nvPicPr>
        <p:blipFill>
          <a:blip r:embed="rId2" cstate="print"/>
          <a:srcRect/>
          <a:stretch>
            <a:fillRect/>
          </a:stretch>
        </p:blipFill>
        <p:spPr bwMode="auto">
          <a:xfrm>
            <a:off x="533400" y="4256088"/>
            <a:ext cx="2971800" cy="2220912"/>
          </a:xfrm>
          <a:prstGeom prst="rect">
            <a:avLst/>
          </a:prstGeom>
          <a:noFill/>
          <a:ln w="9525">
            <a:noFill/>
            <a:miter lim="800000"/>
            <a:headEnd/>
            <a:tailEnd/>
          </a:ln>
        </p:spPr>
      </p:pic>
      <p:sp>
        <p:nvSpPr>
          <p:cNvPr id="56328" name="Rectangle 10"/>
          <p:cNvSpPr>
            <a:spLocks noChangeArrowheads="1"/>
          </p:cNvSpPr>
          <p:nvPr/>
        </p:nvSpPr>
        <p:spPr bwMode="auto">
          <a:xfrm>
            <a:off x="3708400" y="4149725"/>
            <a:ext cx="5184775" cy="2160588"/>
          </a:xfrm>
          <a:prstGeom prst="rect">
            <a:avLst/>
          </a:prstGeom>
          <a:solidFill>
            <a:schemeClr val="accent1"/>
          </a:solidFill>
          <a:ln w="9525">
            <a:solidFill>
              <a:schemeClr val="tx1"/>
            </a:solidFill>
            <a:miter lim="800000"/>
            <a:headEnd/>
            <a:tailEnd/>
          </a:ln>
        </p:spPr>
        <p:txBody>
          <a:bodyPr wrap="none" anchor="ctr"/>
          <a:lstStyle/>
          <a:p>
            <a:pPr>
              <a:lnSpc>
                <a:spcPct val="93000"/>
              </a:lnSpc>
            </a:pPr>
            <a:endParaRPr lang="it-IT"/>
          </a:p>
        </p:txBody>
      </p:sp>
      <p:sp>
        <p:nvSpPr>
          <p:cNvPr id="56329" name="Rectangle 11"/>
          <p:cNvSpPr>
            <a:spLocks noChangeArrowheads="1"/>
          </p:cNvSpPr>
          <p:nvPr/>
        </p:nvSpPr>
        <p:spPr bwMode="auto">
          <a:xfrm>
            <a:off x="4000500" y="4429125"/>
            <a:ext cx="357188" cy="1665288"/>
          </a:xfrm>
          <a:prstGeom prst="rect">
            <a:avLst/>
          </a:prstGeom>
          <a:solidFill>
            <a:srgbClr val="CC6600"/>
          </a:solidFill>
          <a:ln w="19050">
            <a:solidFill>
              <a:schemeClr val="tx1"/>
            </a:solidFill>
            <a:miter lim="800000"/>
            <a:headEnd/>
            <a:tailEnd/>
          </a:ln>
        </p:spPr>
        <p:txBody>
          <a:bodyPr wrap="none" anchor="ctr"/>
          <a:lstStyle/>
          <a:p>
            <a:pPr>
              <a:lnSpc>
                <a:spcPct val="93000"/>
              </a:lnSpc>
            </a:pPr>
            <a:endParaRPr lang="it-IT"/>
          </a:p>
        </p:txBody>
      </p:sp>
      <p:sp>
        <p:nvSpPr>
          <p:cNvPr id="56330" name="Text Box 12"/>
          <p:cNvSpPr txBox="1">
            <a:spLocks noChangeArrowheads="1"/>
          </p:cNvSpPr>
          <p:nvPr/>
        </p:nvSpPr>
        <p:spPr bwMode="auto">
          <a:xfrm>
            <a:off x="3667125" y="4071938"/>
            <a:ext cx="404813" cy="457200"/>
          </a:xfrm>
          <a:prstGeom prst="rect">
            <a:avLst/>
          </a:prstGeom>
          <a:noFill/>
          <a:ln w="9525">
            <a:noFill/>
            <a:miter lim="800000"/>
            <a:headEnd/>
            <a:tailEnd/>
          </a:ln>
        </p:spPr>
        <p:txBody>
          <a:bodyPr wrap="none">
            <a:spAutoFit/>
          </a:bodyPr>
          <a:lstStyle/>
          <a:p>
            <a:pPr>
              <a:lnSpc>
                <a:spcPct val="93000"/>
              </a:lnSpc>
            </a:pPr>
            <a:r>
              <a:rPr lang="it-IT" b="1">
                <a:solidFill>
                  <a:srgbClr val="0000CC"/>
                </a:solidFill>
              </a:rPr>
              <a:t>A</a:t>
            </a:r>
          </a:p>
        </p:txBody>
      </p:sp>
      <p:sp>
        <p:nvSpPr>
          <p:cNvPr id="56331" name="Text Box 14"/>
          <p:cNvSpPr txBox="1">
            <a:spLocks noChangeArrowheads="1"/>
          </p:cNvSpPr>
          <p:nvPr/>
        </p:nvSpPr>
        <p:spPr bwMode="auto">
          <a:xfrm>
            <a:off x="4000500" y="4916488"/>
            <a:ext cx="404813" cy="457200"/>
          </a:xfrm>
          <a:prstGeom prst="rect">
            <a:avLst/>
          </a:prstGeom>
          <a:noFill/>
          <a:ln w="9525">
            <a:noFill/>
            <a:miter lim="800000"/>
            <a:headEnd/>
            <a:tailEnd/>
          </a:ln>
        </p:spPr>
        <p:txBody>
          <a:bodyPr wrap="none">
            <a:spAutoFit/>
          </a:bodyPr>
          <a:lstStyle/>
          <a:p>
            <a:pPr>
              <a:lnSpc>
                <a:spcPct val="93000"/>
              </a:lnSpc>
            </a:pPr>
            <a:r>
              <a:rPr lang="it-IT" b="1">
                <a:solidFill>
                  <a:srgbClr val="0000CC"/>
                </a:solidFill>
              </a:rPr>
              <a:t>B</a:t>
            </a:r>
          </a:p>
        </p:txBody>
      </p:sp>
      <p:sp>
        <p:nvSpPr>
          <p:cNvPr id="56332" name="Rectangle 15"/>
          <p:cNvSpPr>
            <a:spLocks noChangeArrowheads="1"/>
          </p:cNvSpPr>
          <p:nvPr/>
        </p:nvSpPr>
        <p:spPr bwMode="auto">
          <a:xfrm>
            <a:off x="4357688" y="4429125"/>
            <a:ext cx="1727200" cy="1665288"/>
          </a:xfrm>
          <a:prstGeom prst="rect">
            <a:avLst/>
          </a:prstGeom>
          <a:solidFill>
            <a:srgbClr val="CC6600"/>
          </a:solidFill>
          <a:ln w="19050">
            <a:solidFill>
              <a:schemeClr val="tx1"/>
            </a:solidFill>
            <a:miter lim="800000"/>
            <a:headEnd/>
            <a:tailEnd/>
          </a:ln>
        </p:spPr>
        <p:txBody>
          <a:bodyPr wrap="none" anchor="ctr"/>
          <a:lstStyle/>
          <a:p>
            <a:pPr>
              <a:lnSpc>
                <a:spcPct val="93000"/>
              </a:lnSpc>
            </a:pPr>
            <a:endParaRPr lang="it-IT"/>
          </a:p>
        </p:txBody>
      </p:sp>
      <p:sp>
        <p:nvSpPr>
          <p:cNvPr id="56333" name="Text Box 16"/>
          <p:cNvSpPr txBox="1">
            <a:spLocks noChangeArrowheads="1"/>
          </p:cNvSpPr>
          <p:nvPr/>
        </p:nvSpPr>
        <p:spPr bwMode="auto">
          <a:xfrm>
            <a:off x="4859338" y="4916488"/>
            <a:ext cx="404812" cy="457200"/>
          </a:xfrm>
          <a:prstGeom prst="rect">
            <a:avLst/>
          </a:prstGeom>
          <a:noFill/>
          <a:ln w="9525">
            <a:noFill/>
            <a:miter lim="800000"/>
            <a:headEnd/>
            <a:tailEnd/>
          </a:ln>
        </p:spPr>
        <p:txBody>
          <a:bodyPr wrap="none">
            <a:spAutoFit/>
          </a:bodyPr>
          <a:lstStyle/>
          <a:p>
            <a:pPr>
              <a:lnSpc>
                <a:spcPct val="93000"/>
              </a:lnSpc>
            </a:pPr>
            <a:r>
              <a:rPr lang="it-IT" b="1">
                <a:solidFill>
                  <a:srgbClr val="0000CC"/>
                </a:solidFill>
              </a:rPr>
              <a:t>C</a:t>
            </a:r>
          </a:p>
        </p:txBody>
      </p:sp>
      <p:sp>
        <p:nvSpPr>
          <p:cNvPr id="56334" name="Rectangle 17"/>
          <p:cNvSpPr>
            <a:spLocks noChangeArrowheads="1"/>
          </p:cNvSpPr>
          <p:nvPr/>
        </p:nvSpPr>
        <p:spPr bwMode="auto">
          <a:xfrm>
            <a:off x="6084888" y="4429125"/>
            <a:ext cx="2590800" cy="1665288"/>
          </a:xfrm>
          <a:prstGeom prst="rect">
            <a:avLst/>
          </a:prstGeom>
          <a:solidFill>
            <a:schemeClr val="accent1"/>
          </a:solidFill>
          <a:ln w="9525">
            <a:solidFill>
              <a:schemeClr val="tx1"/>
            </a:solidFill>
            <a:miter lim="800000"/>
            <a:headEnd/>
            <a:tailEnd/>
          </a:ln>
        </p:spPr>
        <p:txBody>
          <a:bodyPr wrap="none" anchor="ctr"/>
          <a:lstStyle/>
          <a:p>
            <a:pPr>
              <a:lnSpc>
                <a:spcPct val="93000"/>
              </a:lnSpc>
            </a:pPr>
            <a:endParaRPr lang="it-IT"/>
          </a:p>
        </p:txBody>
      </p:sp>
      <p:sp>
        <p:nvSpPr>
          <p:cNvPr id="56335" name="Rectangle 18"/>
          <p:cNvSpPr>
            <a:spLocks noChangeArrowheads="1"/>
          </p:cNvSpPr>
          <p:nvPr/>
        </p:nvSpPr>
        <p:spPr bwMode="auto">
          <a:xfrm>
            <a:off x="6429375" y="4979988"/>
            <a:ext cx="2030413" cy="1020762"/>
          </a:xfrm>
          <a:prstGeom prst="rect">
            <a:avLst/>
          </a:prstGeom>
          <a:solidFill>
            <a:srgbClr val="CC6600"/>
          </a:solidFill>
          <a:ln w="19050">
            <a:solidFill>
              <a:schemeClr val="tx1"/>
            </a:solidFill>
            <a:miter lim="800000"/>
            <a:headEnd/>
            <a:tailEnd/>
          </a:ln>
        </p:spPr>
        <p:txBody>
          <a:bodyPr wrap="none" anchor="ctr"/>
          <a:lstStyle/>
          <a:p>
            <a:pPr>
              <a:lnSpc>
                <a:spcPct val="93000"/>
              </a:lnSpc>
            </a:pPr>
            <a:endParaRPr lang="it-IT"/>
          </a:p>
        </p:txBody>
      </p:sp>
      <p:sp>
        <p:nvSpPr>
          <p:cNvPr id="56336" name="Text Box 19"/>
          <p:cNvSpPr txBox="1">
            <a:spLocks noChangeArrowheads="1"/>
          </p:cNvSpPr>
          <p:nvPr/>
        </p:nvSpPr>
        <p:spPr bwMode="auto">
          <a:xfrm>
            <a:off x="7226300" y="5254625"/>
            <a:ext cx="369888" cy="457200"/>
          </a:xfrm>
          <a:prstGeom prst="rect">
            <a:avLst/>
          </a:prstGeom>
          <a:noFill/>
          <a:ln w="9525">
            <a:noFill/>
            <a:miter lim="800000"/>
            <a:headEnd/>
            <a:tailEnd/>
          </a:ln>
        </p:spPr>
        <p:txBody>
          <a:bodyPr wrap="none">
            <a:spAutoFit/>
          </a:bodyPr>
          <a:lstStyle/>
          <a:p>
            <a:pPr>
              <a:lnSpc>
                <a:spcPct val="93000"/>
              </a:lnSpc>
            </a:pPr>
            <a:r>
              <a:rPr lang="it-IT" b="1">
                <a:solidFill>
                  <a:srgbClr val="0000CC"/>
                </a:solidFill>
              </a:rPr>
              <a:t>F</a:t>
            </a:r>
          </a:p>
        </p:txBody>
      </p:sp>
      <p:sp>
        <p:nvSpPr>
          <p:cNvPr id="56337" name="Rectangle 20"/>
          <p:cNvSpPr>
            <a:spLocks noChangeArrowheads="1"/>
          </p:cNvSpPr>
          <p:nvPr/>
        </p:nvSpPr>
        <p:spPr bwMode="auto">
          <a:xfrm>
            <a:off x="6429375" y="4640263"/>
            <a:ext cx="2030413" cy="339725"/>
          </a:xfrm>
          <a:prstGeom prst="rect">
            <a:avLst/>
          </a:prstGeom>
          <a:solidFill>
            <a:srgbClr val="CC6600"/>
          </a:solidFill>
          <a:ln w="19050">
            <a:solidFill>
              <a:schemeClr val="tx1"/>
            </a:solidFill>
            <a:miter lim="800000"/>
            <a:headEnd/>
            <a:tailEnd/>
          </a:ln>
        </p:spPr>
        <p:txBody>
          <a:bodyPr wrap="none" anchor="ctr"/>
          <a:lstStyle/>
          <a:p>
            <a:pPr>
              <a:lnSpc>
                <a:spcPct val="93000"/>
              </a:lnSpc>
            </a:pPr>
            <a:endParaRPr lang="it-IT"/>
          </a:p>
        </p:txBody>
      </p:sp>
      <p:sp>
        <p:nvSpPr>
          <p:cNvPr id="56338" name="Text Box 21"/>
          <p:cNvSpPr txBox="1">
            <a:spLocks noChangeArrowheads="1"/>
          </p:cNvSpPr>
          <p:nvPr/>
        </p:nvSpPr>
        <p:spPr bwMode="auto">
          <a:xfrm>
            <a:off x="7208838" y="4594225"/>
            <a:ext cx="387350" cy="457200"/>
          </a:xfrm>
          <a:prstGeom prst="rect">
            <a:avLst/>
          </a:prstGeom>
          <a:noFill/>
          <a:ln w="9525">
            <a:noFill/>
            <a:miter lim="800000"/>
            <a:headEnd/>
            <a:tailEnd/>
          </a:ln>
        </p:spPr>
        <p:txBody>
          <a:bodyPr wrap="none">
            <a:spAutoFit/>
          </a:bodyPr>
          <a:lstStyle/>
          <a:p>
            <a:pPr>
              <a:lnSpc>
                <a:spcPct val="93000"/>
              </a:lnSpc>
            </a:pPr>
            <a:r>
              <a:rPr lang="it-IT" b="1">
                <a:solidFill>
                  <a:srgbClr val="0000CC"/>
                </a:solidFill>
              </a:rPr>
              <a:t>E</a:t>
            </a:r>
          </a:p>
        </p:txBody>
      </p:sp>
      <p:sp>
        <p:nvSpPr>
          <p:cNvPr id="56339" name="Text Box 22"/>
          <p:cNvSpPr txBox="1">
            <a:spLocks noChangeArrowheads="1"/>
          </p:cNvSpPr>
          <p:nvPr/>
        </p:nvSpPr>
        <p:spPr bwMode="auto">
          <a:xfrm>
            <a:off x="6024563" y="4357688"/>
            <a:ext cx="404812" cy="457200"/>
          </a:xfrm>
          <a:prstGeom prst="rect">
            <a:avLst/>
          </a:prstGeom>
          <a:noFill/>
          <a:ln w="9525">
            <a:noFill/>
            <a:miter lim="800000"/>
            <a:headEnd/>
            <a:tailEnd/>
          </a:ln>
        </p:spPr>
        <p:txBody>
          <a:bodyPr wrap="none">
            <a:spAutoFit/>
          </a:bodyPr>
          <a:lstStyle/>
          <a:p>
            <a:pPr>
              <a:lnSpc>
                <a:spcPct val="93000"/>
              </a:lnSpc>
            </a:pPr>
            <a:r>
              <a:rPr lang="it-IT" b="1">
                <a:solidFill>
                  <a:srgbClr val="0000CC"/>
                </a:solidFill>
              </a:rPr>
              <a:t>D</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olo 1"/>
          <p:cNvSpPr>
            <a:spLocks noGrp="1"/>
          </p:cNvSpPr>
          <p:nvPr>
            <p:ph type="title"/>
          </p:nvPr>
        </p:nvSpPr>
        <p:spPr/>
        <p:txBody>
          <a:bodyPr/>
          <a:lstStyle/>
          <a:p>
            <a:pPr eaLnBrk="1" hangingPunct="1"/>
            <a:endParaRPr lang="it-IT" smtClean="0"/>
          </a:p>
        </p:txBody>
      </p:sp>
      <p:sp>
        <p:nvSpPr>
          <p:cNvPr id="57347" name="Segnaposto contenuto 14"/>
          <p:cNvSpPr>
            <a:spLocks noGrp="1"/>
          </p:cNvSpPr>
          <p:nvPr>
            <p:ph sz="half" idx="1"/>
          </p:nvPr>
        </p:nvSpPr>
        <p:spPr/>
        <p:txBody>
          <a:bodyPr/>
          <a:lstStyle/>
          <a:p>
            <a:pPr eaLnBrk="1" hangingPunct="1"/>
            <a:endParaRPr lang="it-IT" smtClean="0"/>
          </a:p>
        </p:txBody>
      </p:sp>
      <p:sp>
        <p:nvSpPr>
          <p:cNvPr id="7" name="Segnaposto numero diapositiva 6"/>
          <p:cNvSpPr>
            <a:spLocks noGrp="1"/>
          </p:cNvSpPr>
          <p:nvPr>
            <p:ph type="sldNum" sz="quarter" idx="12"/>
          </p:nvPr>
        </p:nvSpPr>
        <p:spPr/>
        <p:txBody>
          <a:bodyPr/>
          <a:lstStyle/>
          <a:p>
            <a:pPr>
              <a:defRPr/>
            </a:pPr>
            <a:fld id="{FCB8A6B0-00BD-4C63-B255-E37810F85A56}" type="slidenum">
              <a:rPr lang="it-IT"/>
              <a:pPr>
                <a:defRPr/>
              </a:pPr>
              <a:t>53</a:t>
            </a:fld>
            <a:endParaRPr lang="it-IT"/>
          </a:p>
        </p:txBody>
      </p:sp>
      <p:pic>
        <p:nvPicPr>
          <p:cNvPr id="57351" name="Picture 2"/>
          <p:cNvPicPr>
            <a:picLocks noChangeAspect="1" noChangeArrowheads="1"/>
          </p:cNvPicPr>
          <p:nvPr/>
        </p:nvPicPr>
        <p:blipFill>
          <a:blip r:embed="rId3" cstate="print"/>
          <a:srcRect/>
          <a:stretch>
            <a:fillRect/>
          </a:stretch>
        </p:blipFill>
        <p:spPr bwMode="auto">
          <a:xfrm>
            <a:off x="0" y="0"/>
            <a:ext cx="9166225" cy="6858000"/>
          </a:xfrm>
          <a:prstGeom prst="rect">
            <a:avLst/>
          </a:prstGeom>
          <a:noFill/>
          <a:ln w="9525">
            <a:noFill/>
            <a:miter lim="800000"/>
            <a:headEnd/>
            <a:tailEnd/>
          </a:ln>
        </p:spPr>
      </p:pic>
      <p:cxnSp>
        <p:nvCxnSpPr>
          <p:cNvPr id="11" name="Straight Connector 10"/>
          <p:cNvCxnSpPr/>
          <p:nvPr/>
        </p:nvCxnSpPr>
        <p:spPr bwMode="auto">
          <a:xfrm rot="16200000" flipH="1">
            <a:off x="1000125" y="1357313"/>
            <a:ext cx="1071563" cy="357187"/>
          </a:xfrm>
          <a:prstGeom prst="line">
            <a:avLst/>
          </a:prstGeom>
          <a:ln>
            <a:solidFill>
              <a:srgbClr val="FF6600"/>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bwMode="auto">
          <a:xfrm rot="5400000">
            <a:off x="-285750" y="3357563"/>
            <a:ext cx="2428875" cy="714375"/>
          </a:xfrm>
          <a:prstGeom prst="line">
            <a:avLst/>
          </a:prstGeom>
          <a:ln>
            <a:solidFill>
              <a:srgbClr val="FF6600"/>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27658" name="Straight Connector 18"/>
          <p:cNvCxnSpPr>
            <a:cxnSpLocks noChangeShapeType="1"/>
          </p:cNvCxnSpPr>
          <p:nvPr/>
        </p:nvCxnSpPr>
        <p:spPr bwMode="auto">
          <a:xfrm>
            <a:off x="928688" y="3071813"/>
            <a:ext cx="914400" cy="914400"/>
          </a:xfrm>
          <a:prstGeom prst="line">
            <a:avLst/>
          </a:prstGeom>
          <a:noFill/>
          <a:ln w="9525" algn="ctr">
            <a:noFill/>
            <a:round/>
            <a:headEnd/>
            <a:tailEnd/>
          </a:ln>
          <a:effectLst>
            <a:outerShdw dist="76200" dir="10800000" algn="ctr" rotWithShape="0">
              <a:srgbClr val="001D3A">
                <a:alpha val="50000"/>
              </a:srgbClr>
            </a:outerShdw>
          </a:effectLst>
        </p:spPr>
      </p:cxnSp>
      <p:cxnSp>
        <p:nvCxnSpPr>
          <p:cNvPr id="30" name="Straight Connector 29"/>
          <p:cNvCxnSpPr/>
          <p:nvPr/>
        </p:nvCxnSpPr>
        <p:spPr bwMode="auto">
          <a:xfrm rot="10800000" flipV="1">
            <a:off x="1143000" y="5286375"/>
            <a:ext cx="3929063" cy="1071563"/>
          </a:xfrm>
          <a:prstGeom prst="line">
            <a:avLst/>
          </a:prstGeom>
          <a:ln>
            <a:solidFill>
              <a:srgbClr val="FF6600"/>
            </a:solidFill>
            <a:headEnd type="diamond" w="med" len="med"/>
            <a:tailEnd type="diamond"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bwMode="auto">
          <a:xfrm rot="10800000" flipV="1">
            <a:off x="1143000" y="5786438"/>
            <a:ext cx="5429250" cy="785812"/>
          </a:xfrm>
          <a:prstGeom prst="line">
            <a:avLst/>
          </a:prstGeom>
          <a:ln>
            <a:solidFill>
              <a:srgbClr val="FF6600"/>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strips(upRigh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strips(upRight)">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pPr>
              <a:defRPr/>
            </a:pPr>
            <a:fld id="{237ECC63-58BD-4FBA-A029-AAF123838226}" type="slidenum">
              <a:rPr lang="it-IT"/>
              <a:pPr>
                <a:defRPr/>
              </a:pPr>
              <a:t>54</a:t>
            </a:fld>
            <a:endParaRPr lang="it-IT"/>
          </a:p>
        </p:txBody>
      </p:sp>
      <p:pic>
        <p:nvPicPr>
          <p:cNvPr id="58373" name="Picture 2"/>
          <p:cNvPicPr>
            <a:picLocks noChangeAspect="1" noChangeArrowheads="1"/>
          </p:cNvPicPr>
          <p:nvPr/>
        </p:nvPicPr>
        <p:blipFill>
          <a:blip r:embed="rId2" cstate="print"/>
          <a:srcRect/>
          <a:stretch>
            <a:fillRect/>
          </a:stretch>
        </p:blipFill>
        <p:spPr bwMode="auto">
          <a:xfrm>
            <a:off x="23813" y="0"/>
            <a:ext cx="9120187" cy="6858000"/>
          </a:xfrm>
          <a:prstGeom prst="rect">
            <a:avLst/>
          </a:prstGeom>
          <a:noFill/>
          <a:ln w="9525">
            <a:noFill/>
            <a:miter lim="800000"/>
            <a:headEnd/>
            <a:tailEnd/>
          </a:ln>
        </p:spPr>
      </p:pic>
      <p:sp>
        <p:nvSpPr>
          <p:cNvPr id="30" name="Freeform 29"/>
          <p:cNvSpPr/>
          <p:nvPr/>
        </p:nvSpPr>
        <p:spPr bwMode="auto">
          <a:xfrm>
            <a:off x="2786050" y="1214422"/>
            <a:ext cx="3403735" cy="4300112"/>
          </a:xfrm>
          <a:custGeom>
            <a:avLst/>
            <a:gdLst>
              <a:gd name="connsiteX0" fmla="*/ 0 w 2982351"/>
              <a:gd name="connsiteY0" fmla="*/ 0 h 4445390"/>
              <a:gd name="connsiteX1" fmla="*/ 2982351 w 2982351"/>
              <a:gd name="connsiteY1" fmla="*/ 4445390 h 4445390"/>
              <a:gd name="connsiteX2" fmla="*/ 2954215 w 2982351"/>
              <a:gd name="connsiteY2" fmla="*/ 1955409 h 4445390"/>
              <a:gd name="connsiteX3" fmla="*/ 0 w 2982351"/>
              <a:gd name="connsiteY3" fmla="*/ 0 h 4445390"/>
            </a:gdLst>
            <a:ahLst/>
            <a:cxnLst>
              <a:cxn ang="0">
                <a:pos x="connsiteX0" y="connsiteY0"/>
              </a:cxn>
              <a:cxn ang="0">
                <a:pos x="connsiteX1" y="connsiteY1"/>
              </a:cxn>
              <a:cxn ang="0">
                <a:pos x="connsiteX2" y="connsiteY2"/>
              </a:cxn>
              <a:cxn ang="0">
                <a:pos x="connsiteX3" y="connsiteY3"/>
              </a:cxn>
            </a:cxnLst>
            <a:rect l="l" t="t" r="r" b="b"/>
            <a:pathLst>
              <a:path w="2982351" h="4445390">
                <a:moveTo>
                  <a:pt x="0" y="0"/>
                </a:moveTo>
                <a:lnTo>
                  <a:pt x="2982351" y="4445390"/>
                </a:lnTo>
                <a:lnTo>
                  <a:pt x="2954215" y="1955409"/>
                </a:lnTo>
                <a:lnTo>
                  <a:pt x="0" y="0"/>
                </a:lnTo>
                <a:close/>
              </a:path>
            </a:pathLst>
          </a:custGeom>
          <a:gradFill flip="none" rotWithShape="1">
            <a:gsLst>
              <a:gs pos="50000">
                <a:schemeClr val="tx1">
                  <a:alpha val="50000"/>
                </a:schemeClr>
              </a:gs>
              <a:gs pos="100000">
                <a:schemeClr val="accent2">
                  <a:alpha val="20000"/>
                </a:schemeClr>
              </a:gs>
              <a:gs pos="100000">
                <a:srgbClr val="FFEBFA"/>
              </a:gs>
            </a:gsLst>
            <a:lin ang="2700000" scaled="1"/>
            <a:tileRect/>
          </a:gradFill>
          <a:ln w="9525" cap="flat" cmpd="sng" algn="ctr">
            <a:noFill/>
            <a:prstDash val="solid"/>
            <a:round/>
            <a:headEnd type="none" w="med" len="med"/>
            <a:tailEnd type="none" w="med" len="med"/>
          </a:ln>
          <a:effectLst/>
        </p:spPr>
        <p:txBody>
          <a:bodyPr wrap="none" anchor="ctr"/>
          <a:lstStyle/>
          <a:p>
            <a:pPr algn="ctr">
              <a:defRPr/>
            </a:pPr>
            <a:endParaRPr lang="en-US" sz="1800" u="sng">
              <a:solidFill>
                <a:schemeClr val="tx1"/>
              </a:solidFill>
              <a:latin typeface="Arial" charset="0"/>
              <a:cs typeface="Arial" charset="0"/>
            </a:endParaRPr>
          </a:p>
        </p:txBody>
      </p:sp>
      <p:sp>
        <p:nvSpPr>
          <p:cNvPr id="36" name="Trapezoid 35"/>
          <p:cNvSpPr/>
          <p:nvPr/>
        </p:nvSpPr>
        <p:spPr bwMode="auto">
          <a:xfrm rot="10800000">
            <a:off x="4714876" y="1285860"/>
            <a:ext cx="4071966" cy="1714512"/>
          </a:xfrm>
          <a:prstGeom prst="trapezoid">
            <a:avLst>
              <a:gd name="adj" fmla="val 83187"/>
            </a:avLst>
          </a:prstGeom>
          <a:gradFill flip="none" rotWithShape="1">
            <a:gsLst>
              <a:gs pos="50000">
                <a:schemeClr val="tx1">
                  <a:alpha val="60000"/>
                </a:schemeClr>
              </a:gs>
              <a:gs pos="100000">
                <a:schemeClr val="accent2">
                  <a:alpha val="20000"/>
                </a:schemeClr>
              </a:gs>
              <a:gs pos="100000">
                <a:srgbClr val="FFEBFA"/>
              </a:gs>
            </a:gsLst>
            <a:lin ang="5400000" scaled="1"/>
            <a:tileRect/>
          </a:gradFill>
          <a:ln w="9525" cap="flat" cmpd="sng" algn="ctr">
            <a:noFill/>
            <a:prstDash val="solid"/>
            <a:round/>
            <a:headEnd type="none" w="med" len="med"/>
            <a:tailEnd type="none" w="med" len="med"/>
          </a:ln>
          <a:effectLst/>
        </p:spPr>
        <p:txBody>
          <a:bodyPr wrap="none" anchor="ctr"/>
          <a:lstStyle/>
          <a:p>
            <a:pPr>
              <a:lnSpc>
                <a:spcPct val="93000"/>
              </a:lnSpc>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downRigh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ChangeArrowheads="1"/>
          </p:cNvSpPr>
          <p:nvPr>
            <p:ph type="title"/>
          </p:nvPr>
        </p:nvSpPr>
        <p:spPr>
          <a:xfrm>
            <a:off x="457200" y="274638"/>
            <a:ext cx="8231188" cy="1144587"/>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Acknowledgment</a:t>
            </a:r>
          </a:p>
        </p:txBody>
      </p:sp>
      <p:sp>
        <p:nvSpPr>
          <p:cNvPr id="67590" name="Rectangle 2"/>
          <p:cNvSpPr>
            <a:spLocks noGrp="1" noChangeArrowheads="1"/>
          </p:cNvSpPr>
          <p:nvPr>
            <p:ph idx="1"/>
          </p:nvPr>
        </p:nvSpPr>
        <p:spPr>
          <a:xfrm>
            <a:off x="457200" y="1600200"/>
            <a:ext cx="8231188" cy="2840038"/>
          </a:xfrm>
        </p:spPr>
        <p:txBody>
          <a:bodyPr rtlCol="0">
            <a:spAutoFit/>
          </a:bodyPr>
          <a:lstStyle/>
          <a:p>
            <a:pPr marL="330200" indent="-330200" eaLnBrk="1" fontAlgn="auto" hangingPunct="1">
              <a:lnSpc>
                <a:spcPct val="93000"/>
              </a:lnSpc>
              <a:spcAft>
                <a:spcPts val="0"/>
              </a:spcAft>
              <a:tabLst>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defRPr/>
            </a:pPr>
            <a:r>
              <a:rPr lang="en-GB" dirty="0" smtClean="0"/>
              <a:t>Much of these POSIX ACL slides are adapted (and some pictures are taken) from Andreas </a:t>
            </a:r>
            <a:r>
              <a:rPr lang="en-GB" dirty="0" err="1" smtClean="0"/>
              <a:t>Grünbacher’s</a:t>
            </a:r>
            <a:r>
              <a:rPr lang="en-GB" dirty="0" smtClean="0"/>
              <a:t> paper </a:t>
            </a:r>
            <a:r>
              <a:rPr lang="en-GB" i="1" dirty="0" smtClean="0"/>
              <a:t>POSIX Access Control Lists on Linux</a:t>
            </a:r>
            <a:r>
              <a:rPr lang="en-GB" dirty="0" smtClean="0"/>
              <a:t>, available online at:</a:t>
            </a:r>
            <a:br>
              <a:rPr lang="en-GB" dirty="0" smtClean="0"/>
            </a:br>
            <a:r>
              <a:rPr lang="en-GB" dirty="0" smtClean="0"/>
              <a:t/>
            </a:r>
            <a:br>
              <a:rPr lang="en-GB" dirty="0" smtClean="0"/>
            </a:br>
            <a:r>
              <a:rPr lang="en-GB" dirty="0" smtClean="0">
                <a:solidFill>
                  <a:schemeClr val="accent6"/>
                </a:solidFill>
              </a:rPr>
              <a:t>http://www.suse.de/~agruen/acl/linux-acls/</a:t>
            </a:r>
          </a:p>
        </p:txBody>
      </p:sp>
      <p:sp>
        <p:nvSpPr>
          <p:cNvPr id="6" name="Segnaposto numero diapositiva 5"/>
          <p:cNvSpPr>
            <a:spLocks noGrp="1"/>
          </p:cNvSpPr>
          <p:nvPr>
            <p:ph type="sldNum" sz="quarter" idx="12"/>
          </p:nvPr>
        </p:nvSpPr>
        <p:spPr/>
        <p:txBody>
          <a:bodyPr/>
          <a:lstStyle/>
          <a:p>
            <a:pPr>
              <a:defRPr/>
            </a:pPr>
            <a:fld id="{00C0BAFC-5EB8-408E-A65D-DAAC3171C6E3}" type="slidenum">
              <a:rPr lang="en-GB"/>
              <a:pPr>
                <a:defRPr/>
              </a:pPr>
              <a:t>55</a:t>
            </a:fld>
            <a:endParaRPr lang="en-GB"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Access Control Entries and Lists</a:t>
            </a:r>
          </a:p>
        </p:txBody>
      </p:sp>
      <p:sp>
        <p:nvSpPr>
          <p:cNvPr id="10244" name="Rectangle 3" descr="Rectangle: Click to edit Master text styles&#10;Second level&#10;Third level&#10;Fourth level&#10;Fifth level"/>
          <p:cNvSpPr>
            <a:spLocks noGrp="1" noChangeArrowheads="1"/>
          </p:cNvSpPr>
          <p:nvPr>
            <p:ph idx="1"/>
          </p:nvPr>
        </p:nvSpPr>
        <p:spPr>
          <a:xfrm>
            <a:off x="785813" y="1571625"/>
            <a:ext cx="7715250" cy="4786313"/>
          </a:xfrm>
        </p:spPr>
        <p:txBody>
          <a:bodyPr rtlCol="0">
            <a:normAutofit fontScale="85000" lnSpcReduction="20000"/>
          </a:bodyPr>
          <a:lstStyle/>
          <a:p>
            <a:pPr eaLnBrk="1" fontAlgn="auto" hangingPunct="1">
              <a:lnSpc>
                <a:spcPct val="120000"/>
              </a:lnSpc>
              <a:spcAft>
                <a:spcPts val="0"/>
              </a:spcAft>
              <a:defRPr/>
            </a:pPr>
            <a:r>
              <a:rPr lang="en-US" sz="2800" dirty="0" smtClean="0"/>
              <a:t>An </a:t>
            </a:r>
            <a:r>
              <a:rPr lang="en-US" sz="2800" dirty="0" smtClean="0">
                <a:solidFill>
                  <a:schemeClr val="accent6"/>
                </a:solidFill>
              </a:rPr>
              <a:t>Access Control List</a:t>
            </a:r>
            <a:r>
              <a:rPr lang="en-US" sz="2800" dirty="0" smtClean="0"/>
              <a:t> (ACL) for a resource (e.g., a file or folder) is a sorted list of zero or more </a:t>
            </a:r>
            <a:r>
              <a:rPr lang="en-US" sz="2800" dirty="0" smtClean="0">
                <a:solidFill>
                  <a:schemeClr val="accent6"/>
                </a:solidFill>
              </a:rPr>
              <a:t>Access Control Entries</a:t>
            </a:r>
            <a:r>
              <a:rPr lang="en-US" sz="2800" dirty="0" smtClean="0"/>
              <a:t> (ACEs)</a:t>
            </a:r>
          </a:p>
          <a:p>
            <a:pPr eaLnBrk="1" fontAlgn="auto" hangingPunct="1">
              <a:lnSpc>
                <a:spcPct val="120000"/>
              </a:lnSpc>
              <a:spcAft>
                <a:spcPts val="0"/>
              </a:spcAft>
              <a:defRPr/>
            </a:pPr>
            <a:r>
              <a:rPr lang="en-US" sz="2800" dirty="0" smtClean="0"/>
              <a:t>An ACE refers specifies that a certain set of accesses (e.g., read, execute and write) to the resources is allowed or denied for a user or group</a:t>
            </a:r>
          </a:p>
          <a:p>
            <a:pPr eaLnBrk="1" fontAlgn="auto" hangingPunct="1">
              <a:lnSpc>
                <a:spcPct val="120000"/>
              </a:lnSpc>
              <a:spcAft>
                <a:spcPts val="0"/>
              </a:spcAft>
              <a:defRPr/>
            </a:pPr>
            <a:r>
              <a:rPr lang="en-US" sz="2800" dirty="0" smtClean="0"/>
              <a:t>Examples of ACEs for folder “Bob’s CS167 Grades”</a:t>
            </a:r>
          </a:p>
          <a:p>
            <a:pPr lvl="1" eaLnBrk="1" fontAlgn="auto" hangingPunct="1">
              <a:lnSpc>
                <a:spcPct val="120000"/>
              </a:lnSpc>
              <a:spcAft>
                <a:spcPts val="0"/>
              </a:spcAft>
              <a:defRPr/>
            </a:pPr>
            <a:r>
              <a:rPr lang="en-US" sz="2400" dirty="0" smtClean="0"/>
              <a:t>Bob; Read; Allow</a:t>
            </a:r>
          </a:p>
          <a:p>
            <a:pPr lvl="1" eaLnBrk="1" fontAlgn="auto" hangingPunct="1">
              <a:lnSpc>
                <a:spcPct val="120000"/>
              </a:lnSpc>
              <a:spcAft>
                <a:spcPts val="0"/>
              </a:spcAft>
              <a:defRPr/>
            </a:pPr>
            <a:r>
              <a:rPr lang="en-US" sz="2400" dirty="0" smtClean="0"/>
              <a:t>TAs; Read; Allow</a:t>
            </a:r>
          </a:p>
          <a:p>
            <a:pPr lvl="1" eaLnBrk="1" fontAlgn="auto" hangingPunct="1">
              <a:lnSpc>
                <a:spcPct val="120000"/>
              </a:lnSpc>
              <a:spcAft>
                <a:spcPts val="0"/>
              </a:spcAft>
              <a:defRPr/>
            </a:pPr>
            <a:r>
              <a:rPr lang="en-US" sz="2400" dirty="0" smtClean="0"/>
              <a:t>TWD; Read, Write; Allow</a:t>
            </a:r>
          </a:p>
          <a:p>
            <a:pPr lvl="1" eaLnBrk="1" fontAlgn="auto" hangingPunct="1">
              <a:lnSpc>
                <a:spcPct val="120000"/>
              </a:lnSpc>
              <a:spcAft>
                <a:spcPts val="0"/>
              </a:spcAft>
              <a:defRPr/>
            </a:pPr>
            <a:r>
              <a:rPr lang="en-US" sz="2400" dirty="0" smtClean="0"/>
              <a:t>Bob; Write; Deny</a:t>
            </a:r>
          </a:p>
          <a:p>
            <a:pPr lvl="1" eaLnBrk="1" fontAlgn="auto" hangingPunct="1">
              <a:lnSpc>
                <a:spcPct val="120000"/>
              </a:lnSpc>
              <a:spcAft>
                <a:spcPts val="0"/>
              </a:spcAft>
              <a:defRPr/>
            </a:pPr>
            <a:r>
              <a:rPr lang="en-US" sz="2400" dirty="0" smtClean="0"/>
              <a:t>TAs; Write; Allow</a:t>
            </a:r>
          </a:p>
        </p:txBody>
      </p:sp>
      <p:sp>
        <p:nvSpPr>
          <p:cNvPr id="10" name="Segnaposto numero diapositiva 4"/>
          <p:cNvSpPr>
            <a:spLocks noGrp="1"/>
          </p:cNvSpPr>
          <p:nvPr>
            <p:ph type="sldNum" sz="quarter" idx="12"/>
          </p:nvPr>
        </p:nvSpPr>
        <p:spPr>
          <a:xfrm>
            <a:off x="6462713" y="6248400"/>
            <a:ext cx="2895600" cy="457200"/>
          </a:xfrm>
        </p:spPr>
        <p:txBody>
          <a:bodyPr/>
          <a:lstStyle/>
          <a:p>
            <a:pPr algn="ctr">
              <a:defRPr/>
            </a:pPr>
            <a:fld id="{33A282FB-84E4-4D50-B213-695BEDB0F78A}" type="slidenum">
              <a:rPr lang="en-GB"/>
              <a:pPr algn="ctr">
                <a:defRPr/>
              </a:pPr>
              <a:t>6</a:t>
            </a:fld>
            <a:endParaRPr lang="en-GB"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Linux vs. Windows</a:t>
            </a:r>
          </a:p>
        </p:txBody>
      </p:sp>
      <p:sp>
        <p:nvSpPr>
          <p:cNvPr id="3" name="Content Placeholder 2"/>
          <p:cNvSpPr>
            <a:spLocks noGrp="1"/>
          </p:cNvSpPr>
          <p:nvPr>
            <p:ph idx="1"/>
          </p:nvPr>
        </p:nvSpPr>
        <p:spPr>
          <a:xfrm>
            <a:off x="457200" y="1600200"/>
            <a:ext cx="8228013" cy="4572000"/>
          </a:xfrm>
        </p:spPr>
        <p:txBody>
          <a:bodyPr numCol="2" rtlCol="0">
            <a:normAutofit fontScale="77500" lnSpcReduction="20000"/>
          </a:bodyPr>
          <a:lstStyle/>
          <a:p>
            <a:pPr eaLnBrk="1" fontAlgn="auto" hangingPunct="1">
              <a:lnSpc>
                <a:spcPct val="110000"/>
              </a:lnSpc>
              <a:spcAft>
                <a:spcPts val="0"/>
              </a:spcAft>
              <a:defRPr/>
            </a:pPr>
            <a:r>
              <a:rPr lang="en-US" dirty="0" smtClean="0"/>
              <a:t>Linux</a:t>
            </a:r>
          </a:p>
          <a:p>
            <a:pPr lvl="1" eaLnBrk="1" fontAlgn="auto" hangingPunct="1">
              <a:lnSpc>
                <a:spcPct val="110000"/>
              </a:lnSpc>
              <a:spcAft>
                <a:spcPts val="0"/>
              </a:spcAft>
              <a:defRPr/>
            </a:pPr>
            <a:r>
              <a:rPr lang="en-US" dirty="0" smtClean="0"/>
              <a:t>Allow-only ACEs</a:t>
            </a:r>
          </a:p>
          <a:p>
            <a:pPr lvl="1" eaLnBrk="1" fontAlgn="auto" hangingPunct="1">
              <a:lnSpc>
                <a:spcPct val="110000"/>
              </a:lnSpc>
              <a:spcAft>
                <a:spcPts val="0"/>
              </a:spcAft>
              <a:defRPr/>
            </a:pPr>
            <a:r>
              <a:rPr lang="en-US" dirty="0" smtClean="0"/>
              <a:t>Access to file depends on ACL of file and of all its ancestor folders</a:t>
            </a:r>
          </a:p>
          <a:p>
            <a:pPr lvl="1" eaLnBrk="1" fontAlgn="auto" hangingPunct="1">
              <a:lnSpc>
                <a:spcPct val="110000"/>
              </a:lnSpc>
              <a:spcAft>
                <a:spcPts val="0"/>
              </a:spcAft>
              <a:defRPr/>
            </a:pPr>
            <a:r>
              <a:rPr lang="en-US" dirty="0" smtClean="0"/>
              <a:t>Start at root of file system</a:t>
            </a:r>
          </a:p>
          <a:p>
            <a:pPr lvl="1" eaLnBrk="1" fontAlgn="auto" hangingPunct="1">
              <a:lnSpc>
                <a:spcPct val="110000"/>
              </a:lnSpc>
              <a:spcAft>
                <a:spcPts val="0"/>
              </a:spcAft>
              <a:defRPr/>
            </a:pPr>
            <a:r>
              <a:rPr lang="en-US" dirty="0" smtClean="0"/>
              <a:t>Traverse path of folders</a:t>
            </a:r>
          </a:p>
          <a:p>
            <a:pPr lvl="1" eaLnBrk="1" fontAlgn="auto" hangingPunct="1">
              <a:lnSpc>
                <a:spcPct val="110000"/>
              </a:lnSpc>
              <a:spcAft>
                <a:spcPts val="0"/>
              </a:spcAft>
              <a:defRPr/>
            </a:pPr>
            <a:r>
              <a:rPr lang="en-US" dirty="0" smtClean="0"/>
              <a:t>Each folder must have execute (</a:t>
            </a:r>
            <a:r>
              <a:rPr lang="en-US" dirty="0" err="1" smtClean="0"/>
              <a:t>cd</a:t>
            </a:r>
            <a:r>
              <a:rPr lang="en-US" dirty="0" smtClean="0"/>
              <a:t>) permission</a:t>
            </a:r>
          </a:p>
          <a:p>
            <a:pPr lvl="1" eaLnBrk="1" fontAlgn="auto" hangingPunct="1">
              <a:lnSpc>
                <a:spcPct val="110000"/>
              </a:lnSpc>
              <a:spcAft>
                <a:spcPts val="0"/>
              </a:spcAft>
              <a:defRPr/>
            </a:pPr>
            <a:r>
              <a:rPr lang="en-US" dirty="0" smtClean="0"/>
              <a:t>Different paths to same file not equivalent</a:t>
            </a:r>
          </a:p>
          <a:p>
            <a:pPr lvl="1" eaLnBrk="1" fontAlgn="auto" hangingPunct="1">
              <a:lnSpc>
                <a:spcPct val="110000"/>
              </a:lnSpc>
              <a:spcAft>
                <a:spcPts val="0"/>
              </a:spcAft>
              <a:defRPr/>
            </a:pPr>
            <a:r>
              <a:rPr lang="en-US" dirty="0" smtClean="0"/>
              <a:t>File’s ACL must allow requested access</a:t>
            </a:r>
          </a:p>
          <a:p>
            <a:pPr eaLnBrk="1" fontAlgn="auto" hangingPunct="1">
              <a:lnSpc>
                <a:spcPct val="110000"/>
              </a:lnSpc>
              <a:spcAft>
                <a:spcPts val="0"/>
              </a:spcAft>
              <a:defRPr/>
            </a:pPr>
            <a:r>
              <a:rPr lang="en-US" dirty="0" smtClean="0"/>
              <a:t>Windows</a:t>
            </a:r>
          </a:p>
          <a:p>
            <a:pPr lvl="1" eaLnBrk="1" fontAlgn="auto" hangingPunct="1">
              <a:lnSpc>
                <a:spcPct val="110000"/>
              </a:lnSpc>
              <a:spcAft>
                <a:spcPts val="0"/>
              </a:spcAft>
              <a:defRPr/>
            </a:pPr>
            <a:r>
              <a:rPr lang="en-US" dirty="0" smtClean="0"/>
              <a:t>Allow and deny ACEs</a:t>
            </a:r>
          </a:p>
          <a:p>
            <a:pPr lvl="1" eaLnBrk="1" fontAlgn="auto" hangingPunct="1">
              <a:lnSpc>
                <a:spcPct val="110000"/>
              </a:lnSpc>
              <a:spcAft>
                <a:spcPts val="0"/>
              </a:spcAft>
              <a:defRPr/>
            </a:pPr>
            <a:r>
              <a:rPr lang="en-US" dirty="0" smtClean="0"/>
              <a:t>By default, deny ACEs precede allow ones</a:t>
            </a:r>
          </a:p>
          <a:p>
            <a:pPr lvl="1" eaLnBrk="1" fontAlgn="auto" hangingPunct="1">
              <a:lnSpc>
                <a:spcPct val="110000"/>
              </a:lnSpc>
              <a:spcAft>
                <a:spcPts val="0"/>
              </a:spcAft>
              <a:defRPr/>
            </a:pPr>
            <a:r>
              <a:rPr lang="en-US" dirty="0" smtClean="0"/>
              <a:t>Access to file depends only on file’s ACL</a:t>
            </a:r>
          </a:p>
          <a:p>
            <a:pPr lvl="1" eaLnBrk="1" fontAlgn="auto" hangingPunct="1">
              <a:lnSpc>
                <a:spcPct val="110000"/>
              </a:lnSpc>
              <a:spcAft>
                <a:spcPts val="0"/>
              </a:spcAft>
              <a:defRPr/>
            </a:pPr>
            <a:r>
              <a:rPr lang="en-US" dirty="0" smtClean="0"/>
              <a:t>ACLs of ancestors ignored when access is requested</a:t>
            </a:r>
          </a:p>
          <a:p>
            <a:pPr lvl="1" eaLnBrk="1" fontAlgn="auto" hangingPunct="1">
              <a:lnSpc>
                <a:spcPct val="110000"/>
              </a:lnSpc>
              <a:spcAft>
                <a:spcPts val="0"/>
              </a:spcAft>
              <a:defRPr/>
            </a:pPr>
            <a:r>
              <a:rPr lang="en-US" dirty="0" smtClean="0"/>
              <a:t>Permissions set on a folder usually propagated to descendants (inheritance)</a:t>
            </a:r>
          </a:p>
          <a:p>
            <a:pPr lvl="1" eaLnBrk="1" fontAlgn="auto" hangingPunct="1">
              <a:lnSpc>
                <a:spcPct val="110000"/>
              </a:lnSpc>
              <a:spcAft>
                <a:spcPts val="0"/>
              </a:spcAft>
              <a:defRPr/>
            </a:pPr>
            <a:r>
              <a:rPr lang="en-US" dirty="0" smtClean="0"/>
              <a:t>System keeps track of inherited ACE’s </a:t>
            </a:r>
          </a:p>
        </p:txBody>
      </p:sp>
      <p:sp>
        <p:nvSpPr>
          <p:cNvPr id="6" name="Slide Number Placeholder 5"/>
          <p:cNvSpPr>
            <a:spLocks noGrp="1"/>
          </p:cNvSpPr>
          <p:nvPr>
            <p:ph type="sldNum" sz="quarter" idx="12"/>
          </p:nvPr>
        </p:nvSpPr>
        <p:spPr/>
        <p:txBody>
          <a:bodyPr/>
          <a:lstStyle/>
          <a:p>
            <a:pPr>
              <a:defRPr/>
            </a:pPr>
            <a:fld id="{2C287002-2DBF-4CA2-AB8D-0035D854FF65}" type="slidenum">
              <a:rPr lang="en-US"/>
              <a:pPr>
                <a:defRPr/>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57200" y="492125"/>
            <a:ext cx="8229600" cy="708025"/>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smtClean="0"/>
              <a:t>Linux File Access Control</a:t>
            </a:r>
          </a:p>
        </p:txBody>
      </p:sp>
      <p:sp>
        <p:nvSpPr>
          <p:cNvPr id="12291" name="Rectangle 2"/>
          <p:cNvSpPr>
            <a:spLocks noGrp="1" noChangeArrowheads="1"/>
          </p:cNvSpPr>
          <p:nvPr>
            <p:ph idx="1"/>
          </p:nvPr>
        </p:nvSpPr>
        <p:spPr/>
        <p:txBody>
          <a:bodyPr>
            <a:spAutoFit/>
          </a:bodyPr>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File Access Control for:</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Files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Directories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Therefore…</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\dev\ : </a:t>
            </a:r>
            <a:r>
              <a:rPr lang="en-GB" i="1" smtClean="0"/>
              <a:t>devices</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\mnt\ : </a:t>
            </a:r>
            <a:r>
              <a:rPr lang="en-GB" i="1" smtClean="0"/>
              <a:t>mounted file systems</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mtClean="0"/>
              <a:t>What else? </a:t>
            </a:r>
            <a:r>
              <a:rPr lang="en-GB" i="1" smtClean="0"/>
              <a:t>Sockets, pipes, symbolic links</a:t>
            </a:r>
            <a:r>
              <a:rPr lang="en-GB" smtClean="0"/>
              <a:t>…</a:t>
            </a:r>
          </a:p>
        </p:txBody>
      </p:sp>
      <p:sp>
        <p:nvSpPr>
          <p:cNvPr id="6" name="Segnaposto numero diapositiva 5"/>
          <p:cNvSpPr>
            <a:spLocks noGrp="1"/>
          </p:cNvSpPr>
          <p:nvPr>
            <p:ph type="sldNum" sz="quarter" idx="12"/>
          </p:nvPr>
        </p:nvSpPr>
        <p:spPr/>
        <p:txBody>
          <a:bodyPr/>
          <a:lstStyle/>
          <a:p>
            <a:pPr>
              <a:defRPr/>
            </a:pPr>
            <a:fld id="{DE6A5337-7027-4874-855B-F091D6D6E2D3}" type="slidenum">
              <a:rPr lang="en-GB"/>
              <a:pPr>
                <a:defRPr/>
              </a:pPr>
              <a:t>8</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Linux File System</a:t>
            </a:r>
          </a:p>
        </p:txBody>
      </p:sp>
      <p:sp>
        <p:nvSpPr>
          <p:cNvPr id="3" name="Content Placeholder 2"/>
          <p:cNvSpPr>
            <a:spLocks noGrp="1"/>
          </p:cNvSpPr>
          <p:nvPr>
            <p:ph idx="1"/>
          </p:nvPr>
        </p:nvSpPr>
        <p:spPr>
          <a:xfrm>
            <a:off x="457200" y="1295400"/>
            <a:ext cx="8229600" cy="5181600"/>
          </a:xfrm>
        </p:spPr>
        <p:txBody>
          <a:bodyPr rtlCol="0">
            <a:normAutofit fontScale="62500" lnSpcReduction="20000"/>
          </a:bodyPr>
          <a:lstStyle/>
          <a:p>
            <a:pPr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Tree of directories (folders)</a:t>
            </a:r>
          </a:p>
          <a:p>
            <a:pPr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Each directory has links to zero or more files or directories</a:t>
            </a:r>
          </a:p>
          <a:p>
            <a:pPr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Hard link</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From a directory to a file</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The same file can have hard links from multiple directories, each with its own filename, but all sharing owner, group, and permissions</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File deleted when no more hard links to it</a:t>
            </a:r>
          </a:p>
          <a:p>
            <a:pPr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chemeClr val="accent6"/>
                </a:solidFill>
              </a:rPr>
              <a:t>Symbolic link (</a:t>
            </a:r>
            <a:r>
              <a:rPr lang="en-GB" dirty="0" err="1" smtClean="0">
                <a:solidFill>
                  <a:schemeClr val="accent6"/>
                </a:solidFill>
              </a:rPr>
              <a:t>symlink</a:t>
            </a:r>
            <a:r>
              <a:rPr lang="en-GB" dirty="0" smtClean="0">
                <a:solidFill>
                  <a:schemeClr val="accent6"/>
                </a:solidFill>
              </a:rPr>
              <a:t>)</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From a directory to a target file or directory</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Stores path to target, which is traversed for each access</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The same file or directory can have multiple </a:t>
            </a:r>
            <a:r>
              <a:rPr lang="en-GB" dirty="0" err="1" smtClean="0"/>
              <a:t>symlinks</a:t>
            </a:r>
            <a:r>
              <a:rPr lang="en-GB" dirty="0" smtClean="0"/>
              <a:t> to it</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Removal of </a:t>
            </a:r>
            <a:r>
              <a:rPr lang="en-GB" dirty="0" err="1" smtClean="0"/>
              <a:t>symlink</a:t>
            </a:r>
            <a:r>
              <a:rPr lang="en-GB" dirty="0" smtClean="0"/>
              <a:t> does not affect target</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Removal of target invalidates (but not removes) </a:t>
            </a:r>
            <a:r>
              <a:rPr lang="en-GB" dirty="0" err="1" smtClean="0"/>
              <a:t>symlinks</a:t>
            </a:r>
            <a:r>
              <a:rPr lang="en-GB" dirty="0" smtClean="0"/>
              <a:t> to it</a:t>
            </a:r>
          </a:p>
          <a:p>
            <a:pPr lvl="1" eaLnBrk="1" fontAlgn="auto" hangingPunct="1">
              <a:lnSpc>
                <a:spcPct val="120000"/>
              </a:lnSpc>
              <a:spcBef>
                <a:spcPts val="700"/>
              </a:spcBef>
              <a:spcAft>
                <a:spcPts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Analogue of Windows shortcut or Mac OS alias</a:t>
            </a:r>
            <a:endParaRPr lang="en-US" dirty="0" smtClean="0"/>
          </a:p>
        </p:txBody>
      </p:sp>
      <p:sp>
        <p:nvSpPr>
          <p:cNvPr id="6" name="Slide Number Placeholder 5"/>
          <p:cNvSpPr>
            <a:spLocks noGrp="1"/>
          </p:cNvSpPr>
          <p:nvPr>
            <p:ph type="sldNum" sz="quarter" idx="12"/>
          </p:nvPr>
        </p:nvSpPr>
        <p:spPr/>
        <p:txBody>
          <a:bodyPr/>
          <a:lstStyle/>
          <a:p>
            <a:pPr>
              <a:defRPr/>
            </a:pPr>
            <a:fld id="{2BBDF7DD-F156-4330-9484-11A77FED5EBA}" type="slidenum">
              <a:rPr lang="en-US"/>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10584</TotalTime>
  <Pages>0</Pages>
  <Words>3985</Words>
  <Characters>0</Characters>
  <Application>Microsoft Office PowerPoint</Application>
  <PresentationFormat>On-screen Show (4:3)</PresentationFormat>
  <Lines>0</Lines>
  <Paragraphs>615</Paragraphs>
  <Slides>55</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Office Theme</vt:lpstr>
      <vt:lpstr>Image</vt:lpstr>
      <vt:lpstr>Filesystem Security</vt:lpstr>
      <vt:lpstr>General Principles</vt:lpstr>
      <vt:lpstr>Discretionary Access Control (DAC)</vt:lpstr>
      <vt:lpstr>Closed vs. Open Policy</vt:lpstr>
      <vt:lpstr>Closed Policy with Negative Authorizations and  Deny Priority </vt:lpstr>
      <vt:lpstr>Access Control Entries and Lists</vt:lpstr>
      <vt:lpstr>Linux vs. Windows</vt:lpstr>
      <vt:lpstr>Linux File Access Control</vt:lpstr>
      <vt:lpstr>Linux File System</vt:lpstr>
      <vt:lpstr>Unix Permissions</vt:lpstr>
      <vt:lpstr>Permissions Examples (Regular Files)</vt:lpstr>
      <vt:lpstr>Permissions for Directories</vt:lpstr>
      <vt:lpstr>Permissions Examples (Directories)</vt:lpstr>
      <vt:lpstr>File Sharing Challenge</vt:lpstr>
      <vt:lpstr>Working Graphically with Permissions</vt:lpstr>
      <vt:lpstr>Special Permission Bits</vt:lpstr>
      <vt:lpstr>Set-user-ID</vt:lpstr>
      <vt:lpstr>Set-group-ID</vt:lpstr>
      <vt:lpstr>Sticky Bit</vt:lpstr>
      <vt:lpstr>Working Graphically with Special Bits</vt:lpstr>
      <vt:lpstr>Root</vt:lpstr>
      <vt:lpstr>Becoming Root</vt:lpstr>
      <vt:lpstr>Changing Permissions</vt:lpstr>
      <vt:lpstr>Examples of Changing Permissions</vt:lpstr>
      <vt:lpstr>Octal Notation</vt:lpstr>
      <vt:lpstr>Octal Notation Examples</vt:lpstr>
      <vt:lpstr>Limitations of Unix Permissions</vt:lpstr>
      <vt:lpstr>Minimal ACLs</vt:lpstr>
      <vt:lpstr>ACL Commands</vt:lpstr>
      <vt:lpstr>More ACL Command Examples</vt:lpstr>
      <vt:lpstr>Extended ACLs</vt:lpstr>
      <vt:lpstr>Mask-type ACLs</vt:lpstr>
      <vt:lpstr>Extended ACL Example</vt:lpstr>
      <vt:lpstr>Extended ACL Example Explained</vt:lpstr>
      <vt:lpstr>Default ACLs</vt:lpstr>
      <vt:lpstr>Default ACL Example</vt:lpstr>
      <vt:lpstr>Default ACL Example Continued</vt:lpstr>
      <vt:lpstr>Default ACL Example Continued</vt:lpstr>
      <vt:lpstr>NTFS  Permissions</vt:lpstr>
      <vt:lpstr>Basic NTFS Permissions</vt:lpstr>
      <vt:lpstr>Multiple NTFS permissions</vt:lpstr>
      <vt:lpstr>NTFS: permission inheritance</vt:lpstr>
      <vt:lpstr>NTFS File Permissions</vt:lpstr>
      <vt:lpstr>Access Control Algorithm</vt:lpstr>
      <vt:lpstr>Example</vt:lpstr>
      <vt:lpstr>NTFS move vs. copy in same volume</vt:lpstr>
      <vt:lpstr>NTFS move vs. copy across volumes</vt:lpstr>
      <vt:lpstr>Setting File Permissions in Win XP</vt:lpstr>
      <vt:lpstr>Windows Tools</vt:lpstr>
      <vt:lpstr>Treemap Access Control Evaluator (TrACE)</vt:lpstr>
      <vt:lpstr>TrACE Highlights</vt:lpstr>
      <vt:lpstr>What is a Treemap?</vt:lpstr>
      <vt:lpstr>Slide 53</vt:lpstr>
      <vt:lpstr>Slide 54</vt:lpstr>
      <vt:lpstr>Acknowledgment</vt:lpstr>
    </vt:vector>
  </TitlesOfParts>
  <Company>Brown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 Permissions</dc:title>
  <dc:creator>Roberto Tamassia</dc:creator>
  <cp:lastModifiedBy>goodrich</cp:lastModifiedBy>
  <cp:revision>70</cp:revision>
  <dcterms:created xsi:type="dcterms:W3CDTF">2009-02-15T18:48:05Z</dcterms:created>
  <dcterms:modified xsi:type="dcterms:W3CDTF">2010-12-08T00:19:10Z</dcterms:modified>
</cp:coreProperties>
</file>