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notesSlides/notesSlide6.xml" ContentType="application/vnd.openxmlformats-officedocument.presentationml.notes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2" Type="http://schemas.openxmlformats.org/package/2006/relationships/metadata/core-properties" Target="docProps/core.xml"/><Relationship Id="rId3" Type="http://schemas.openxmlformats.org/officeDocument/2006/relationships/extended-properties" Target="docProps/app.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trictFirstAndLastChars="0" saveSubsetFonts="1">
  <p:sldMasterIdLst>
    <p:sldMasterId id="2147483695" r:id="rId1"/>
  </p:sldMasterIdLst>
  <p:notesMasterIdLst>
    <p:notesMasterId r:id="rId18"/>
  </p:notesMasterIdLst>
  <p:handoutMasterIdLst>
    <p:handoutMasterId r:id="rId19"/>
  </p:handoutMasterIdLst>
  <p:sldIdLst>
    <p:sldId id="256" r:id="rId2"/>
    <p:sldId id="314" r:id="rId3"/>
    <p:sldId id="334" r:id="rId4"/>
    <p:sldId id="331" r:id="rId5"/>
    <p:sldId id="335" r:id="rId6"/>
    <p:sldId id="336" r:id="rId7"/>
    <p:sldId id="339" r:id="rId8"/>
    <p:sldId id="357" r:id="rId9"/>
    <p:sldId id="337" r:id="rId10"/>
    <p:sldId id="338" r:id="rId11"/>
    <p:sldId id="355" r:id="rId12"/>
    <p:sldId id="276" r:id="rId13"/>
    <p:sldId id="356" r:id="rId14"/>
    <p:sldId id="360" r:id="rId15"/>
    <p:sldId id="277" r:id="rId16"/>
    <p:sldId id="347" r:id="rId17"/>
  </p:sldIdLst>
  <p:sldSz cx="9144000" cy="6858000" type="screen4x3"/>
  <p:notesSz cx="6858000" cy="9144000"/>
  <p:defaultTextStyle>
    <a:defPPr>
      <a:defRPr lang="en-US"/>
    </a:defPPr>
    <a:lvl1pPr algn="l" rtl="0" fontAlgn="base">
      <a:spcBef>
        <a:spcPct val="0"/>
      </a:spcBef>
      <a:spcAft>
        <a:spcPct val="0"/>
      </a:spcAft>
      <a:defRPr sz="1200" kern="1200">
        <a:solidFill>
          <a:srgbClr val="000000"/>
        </a:solidFill>
        <a:latin typeface="Arial" pitchFamily="34" charset="0"/>
        <a:ea typeface="+mn-ea"/>
        <a:cs typeface="+mn-cs"/>
        <a:sym typeface="Arial" pitchFamily="34" charset="0"/>
      </a:defRPr>
    </a:lvl1pPr>
    <a:lvl2pPr marL="457200" algn="l" rtl="0" fontAlgn="base">
      <a:spcBef>
        <a:spcPct val="0"/>
      </a:spcBef>
      <a:spcAft>
        <a:spcPct val="0"/>
      </a:spcAft>
      <a:defRPr sz="1200" kern="1200">
        <a:solidFill>
          <a:srgbClr val="000000"/>
        </a:solidFill>
        <a:latin typeface="Arial" pitchFamily="34" charset="0"/>
        <a:ea typeface="+mn-ea"/>
        <a:cs typeface="+mn-cs"/>
        <a:sym typeface="Arial" pitchFamily="34" charset="0"/>
      </a:defRPr>
    </a:lvl2pPr>
    <a:lvl3pPr marL="914400" algn="l" rtl="0" fontAlgn="base">
      <a:spcBef>
        <a:spcPct val="0"/>
      </a:spcBef>
      <a:spcAft>
        <a:spcPct val="0"/>
      </a:spcAft>
      <a:defRPr sz="1200" kern="1200">
        <a:solidFill>
          <a:srgbClr val="000000"/>
        </a:solidFill>
        <a:latin typeface="Arial" pitchFamily="34" charset="0"/>
        <a:ea typeface="+mn-ea"/>
        <a:cs typeface="+mn-cs"/>
        <a:sym typeface="Arial" pitchFamily="34" charset="0"/>
      </a:defRPr>
    </a:lvl3pPr>
    <a:lvl4pPr marL="1371600" algn="l" rtl="0" fontAlgn="base">
      <a:spcBef>
        <a:spcPct val="0"/>
      </a:spcBef>
      <a:spcAft>
        <a:spcPct val="0"/>
      </a:spcAft>
      <a:defRPr sz="1200" kern="1200">
        <a:solidFill>
          <a:srgbClr val="000000"/>
        </a:solidFill>
        <a:latin typeface="Arial" pitchFamily="34" charset="0"/>
        <a:ea typeface="+mn-ea"/>
        <a:cs typeface="+mn-cs"/>
        <a:sym typeface="Arial" pitchFamily="34" charset="0"/>
      </a:defRPr>
    </a:lvl4pPr>
    <a:lvl5pPr marL="1828800" algn="l" rtl="0" fontAlgn="base">
      <a:spcBef>
        <a:spcPct val="0"/>
      </a:spcBef>
      <a:spcAft>
        <a:spcPct val="0"/>
      </a:spcAft>
      <a:defRPr sz="1200" kern="1200">
        <a:solidFill>
          <a:srgbClr val="000000"/>
        </a:solidFill>
        <a:latin typeface="Arial" pitchFamily="34" charset="0"/>
        <a:ea typeface="+mn-ea"/>
        <a:cs typeface="+mn-cs"/>
        <a:sym typeface="Arial" pitchFamily="34" charset="0"/>
      </a:defRPr>
    </a:lvl5pPr>
    <a:lvl6pPr marL="2286000" algn="l" defTabSz="914400" rtl="0" eaLnBrk="1" latinLnBrk="0" hangingPunct="1">
      <a:defRPr sz="1200" kern="1200">
        <a:solidFill>
          <a:srgbClr val="000000"/>
        </a:solidFill>
        <a:latin typeface="Arial" pitchFamily="34" charset="0"/>
        <a:ea typeface="+mn-ea"/>
        <a:cs typeface="+mn-cs"/>
        <a:sym typeface="Arial" pitchFamily="34" charset="0"/>
      </a:defRPr>
    </a:lvl6pPr>
    <a:lvl7pPr marL="2743200" algn="l" defTabSz="914400" rtl="0" eaLnBrk="1" latinLnBrk="0" hangingPunct="1">
      <a:defRPr sz="1200" kern="1200">
        <a:solidFill>
          <a:srgbClr val="000000"/>
        </a:solidFill>
        <a:latin typeface="Arial" pitchFamily="34" charset="0"/>
        <a:ea typeface="+mn-ea"/>
        <a:cs typeface="+mn-cs"/>
        <a:sym typeface="Arial" pitchFamily="34" charset="0"/>
      </a:defRPr>
    </a:lvl7pPr>
    <a:lvl8pPr marL="3200400" algn="l" defTabSz="914400" rtl="0" eaLnBrk="1" latinLnBrk="0" hangingPunct="1">
      <a:defRPr sz="1200" kern="1200">
        <a:solidFill>
          <a:srgbClr val="000000"/>
        </a:solidFill>
        <a:latin typeface="Arial" pitchFamily="34" charset="0"/>
        <a:ea typeface="+mn-ea"/>
        <a:cs typeface="+mn-cs"/>
        <a:sym typeface="Arial" pitchFamily="34" charset="0"/>
      </a:defRPr>
    </a:lvl8pPr>
    <a:lvl9pPr marL="3657600" algn="l" defTabSz="914400" rtl="0" eaLnBrk="1" latinLnBrk="0" hangingPunct="1">
      <a:defRPr sz="1200" kern="1200">
        <a:solidFill>
          <a:srgbClr val="000000"/>
        </a:solidFill>
        <a:latin typeface="Arial" pitchFamily="34" charset="0"/>
        <a:ea typeface="+mn-ea"/>
        <a:cs typeface="+mn-cs"/>
        <a:sym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6699FF"/>
    <a:srgbClr val="9999FF"/>
    <a:srgbClr val="DDDDDD"/>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55" autoAdjust="0"/>
    <p:restoredTop sz="77119" autoAdjust="0"/>
  </p:normalViewPr>
  <p:slideViewPr>
    <p:cSldViewPr>
      <p:cViewPr varScale="1">
        <p:scale>
          <a:sx n="92" d="100"/>
          <a:sy n="92" d="100"/>
        </p:scale>
        <p:origin x="-1216" y="-104"/>
      </p:cViewPr>
      <p:guideLst>
        <p:guide orient="horz" pos="2160"/>
        <p:guide pos="2880"/>
      </p:guideLst>
    </p:cSldViewPr>
  </p:slideViewPr>
  <p:outlineViewPr>
    <p:cViewPr>
      <p:scale>
        <a:sx n="33" d="100"/>
        <a:sy n="33" d="100"/>
      </p:scale>
      <p:origin x="48" y="486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printerSettings" Target="printerSettings/printerSettings1.bin"/><Relationship Id="rId4" Type="http://schemas.openxmlformats.org/officeDocument/2006/relationships/slide" Target="slides/slide3.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24" Type="http://schemas.openxmlformats.org/officeDocument/2006/relationships/tableStyles" Target="tableStyles.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slide" Target="slides/slide16.xml"/><Relationship Id="rId19" Type="http://schemas.openxmlformats.org/officeDocument/2006/relationships/handoutMaster" Target="handoutMasters/handoutMaster1.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sym typeface="Arial" charset="0"/>
              </a:defRPr>
            </a:lvl1pPr>
          </a:lstStyle>
          <a:p>
            <a:pPr>
              <a:defRPr/>
            </a:pPr>
            <a:r>
              <a:rPr lang="en-US"/>
              <a:t>Operating Systems: Basic Concepts</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sym typeface="Arial" charset="0"/>
              </a:defRPr>
            </a:lvl1pPr>
          </a:lstStyle>
          <a:p>
            <a:pPr>
              <a:defRPr/>
            </a:pPr>
            <a:r>
              <a:rPr lang="en-US"/>
              <a:t>2009-01-28</a:t>
            </a: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sym typeface="Arial" charset="0"/>
              </a:defRPr>
            </a:lvl1pPr>
          </a:lstStyle>
          <a:p>
            <a:pPr>
              <a:defRPr/>
            </a:pPr>
            <a:r>
              <a:rPr lang="en-US"/>
              <a:t>CS 166</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sym typeface="Arial" charset="0"/>
              </a:defRPr>
            </a:lvl1pPr>
          </a:lstStyle>
          <a:p>
            <a:pPr>
              <a:defRPr/>
            </a:pPr>
            <a:fld id="{9336B543-2958-4863-8579-133402BDCD86}" type="slidenum">
              <a:rPr lang="en-US"/>
              <a:pPr>
                <a:defRPr/>
              </a:pPr>
              <a:t>‹#›</a:t>
            </a:fld>
            <a:endParaRPr lang="en-US"/>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chemeClr val="tx1"/>
                </a:solidFill>
                <a:latin typeface="Arial" charset="0"/>
                <a:sym typeface="Arial" charset="0"/>
              </a:defRPr>
            </a:lvl1pPr>
          </a:lstStyle>
          <a:p>
            <a:pPr>
              <a:defRPr/>
            </a:pPr>
            <a:r>
              <a:rPr lang="en-US"/>
              <a:t>Operating Systems: Basic Concepts</a:t>
            </a:r>
          </a:p>
        </p:txBody>
      </p:sp>
      <p:sp>
        <p:nvSpPr>
          <p:cNvPr id="5222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solidFill>
                  <a:schemeClr val="tx1"/>
                </a:solidFill>
                <a:latin typeface="Arial" charset="0"/>
                <a:sym typeface="Arial" charset="0"/>
              </a:defRPr>
            </a:lvl1pPr>
          </a:lstStyle>
          <a:p>
            <a:pPr>
              <a:defRPr/>
            </a:pPr>
            <a:r>
              <a:rPr lang="en-US"/>
              <a:t>2009-01-28</a:t>
            </a:r>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222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223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chemeClr val="tx1"/>
                </a:solidFill>
                <a:latin typeface="Arial" charset="0"/>
                <a:sym typeface="Arial" charset="0"/>
              </a:defRPr>
            </a:lvl1pPr>
          </a:lstStyle>
          <a:p>
            <a:pPr>
              <a:defRPr/>
            </a:pPr>
            <a:r>
              <a:rPr lang="en-US"/>
              <a:t>CS 166</a:t>
            </a:r>
          </a:p>
        </p:txBody>
      </p:sp>
      <p:sp>
        <p:nvSpPr>
          <p:cNvPr id="5223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solidFill>
                  <a:schemeClr val="tx1"/>
                </a:solidFill>
                <a:latin typeface="Arial" charset="0"/>
                <a:sym typeface="Arial" charset="0"/>
              </a:defRPr>
            </a:lvl1pPr>
          </a:lstStyle>
          <a:p>
            <a:pPr>
              <a:defRPr/>
            </a:pPr>
            <a:fld id="{7A97113D-EB05-4576-991D-D5987773397A}" type="slidenum">
              <a:rPr lang="en-US"/>
              <a:pPr>
                <a:defRPr/>
              </a:pPr>
              <a:t>‹#›</a:t>
            </a:fld>
            <a:endParaRPr lang="en-US"/>
          </a:p>
        </p:txBody>
      </p:sp>
    </p:spTree>
  </p:cSld>
  <p:clrMap bg1="lt1" tx1="dk1" bg2="lt2" tx2="dk2" accent1="accent1" accent2="accent2" accent3="accent3" accent4="accent4" accent5="accent5" accent6="accent6" hlink="hlink" folHlink="folHlink"/>
  <p:hf/>
  <p:notesStyle>
    <a:lvl1pPr algn="l" rtl="0" eaLnBrk="0" fontAlgn="base" hangingPunct="0">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sz="1200" kern="1200">
        <a:solidFill>
          <a:schemeClr val="tx1"/>
        </a:solidFill>
        <a:latin typeface="Arial" charset="0"/>
        <a:ea typeface="+mn-ea"/>
        <a:cs typeface="+mn-cs"/>
      </a:defRPr>
    </a:lvl2pPr>
    <a:lvl3pPr marL="914400" algn="l" rtl="0" eaLnBrk="0" fontAlgn="base" hangingPunct="0">
      <a:spcBef>
        <a:spcPct val="0"/>
      </a:spcBef>
      <a:spcAft>
        <a:spcPct val="0"/>
      </a:spcAft>
      <a:defRPr sz="1200" kern="1200">
        <a:solidFill>
          <a:schemeClr val="tx1"/>
        </a:solidFill>
        <a:latin typeface="Arial" charset="0"/>
        <a:ea typeface="+mn-ea"/>
        <a:cs typeface="+mn-cs"/>
      </a:defRPr>
    </a:lvl3pPr>
    <a:lvl4pPr marL="1371600" algn="l" rtl="0" eaLnBrk="0" fontAlgn="base" hangingPunct="0">
      <a:spcBef>
        <a:spcPct val="0"/>
      </a:spcBef>
      <a:spcAft>
        <a:spcPct val="0"/>
      </a:spcAft>
      <a:defRPr sz="1200" kern="1200">
        <a:solidFill>
          <a:schemeClr val="tx1"/>
        </a:solidFill>
        <a:latin typeface="Arial" charset="0"/>
        <a:ea typeface="+mn-ea"/>
        <a:cs typeface="+mn-cs"/>
      </a:defRPr>
    </a:lvl4pPr>
    <a:lvl5pPr marL="1828800" algn="l"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CD073EFF-9DF0-41C9-A6ED-23241CFCA787}" type="slidenum">
              <a:rPr lang="en-US" smtClean="0">
                <a:latin typeface="Arial" pitchFamily="34" charset="0"/>
                <a:sym typeface="Arial" pitchFamily="34" charset="0"/>
              </a:rPr>
              <a:pPr/>
              <a:t>1</a:t>
            </a:fld>
            <a:endParaRPr lang="en-US" smtClean="0">
              <a:latin typeface="Arial" pitchFamily="34" charset="0"/>
              <a:sym typeface="Arial" pitchFamily="34"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it-IT" smtClean="0">
              <a:latin typeface="Arial" pitchFamily="34" charset="0"/>
            </a:endParaRPr>
          </a:p>
        </p:txBody>
      </p:sp>
      <p:sp>
        <p:nvSpPr>
          <p:cNvPr id="26629" name="Date Placeholder 7"/>
          <p:cNvSpPr>
            <a:spLocks noGrp="1"/>
          </p:cNvSpPr>
          <p:nvPr>
            <p:ph type="dt" sz="quarter" idx="1"/>
          </p:nvPr>
        </p:nvSpPr>
        <p:spPr>
          <a:noFill/>
        </p:spPr>
        <p:txBody>
          <a:bodyPr/>
          <a:lstStyle/>
          <a:p>
            <a:r>
              <a:rPr lang="en-US" smtClean="0">
                <a:latin typeface="Arial" pitchFamily="34" charset="0"/>
                <a:sym typeface="Arial" pitchFamily="34" charset="0"/>
              </a:rPr>
              <a:t>2009-01-28</a:t>
            </a:r>
          </a:p>
        </p:txBody>
      </p:sp>
      <p:sp>
        <p:nvSpPr>
          <p:cNvPr id="26630" name="Header Placeholder 8"/>
          <p:cNvSpPr>
            <a:spLocks noGrp="1"/>
          </p:cNvSpPr>
          <p:nvPr>
            <p:ph type="hdr" sz="quarter"/>
          </p:nvPr>
        </p:nvSpPr>
        <p:spPr>
          <a:noFill/>
        </p:spPr>
        <p:txBody>
          <a:bodyPr/>
          <a:lstStyle/>
          <a:p>
            <a:r>
              <a:rPr lang="en-US" smtClean="0">
                <a:latin typeface="Arial" pitchFamily="34" charset="0"/>
                <a:sym typeface="Arial" pitchFamily="34" charset="0"/>
              </a:rPr>
              <a:t>Operating Systems: Basic Concepts</a:t>
            </a:r>
          </a:p>
        </p:txBody>
      </p:sp>
      <p:sp>
        <p:nvSpPr>
          <p:cNvPr id="26631" name="Footer Placeholder 6"/>
          <p:cNvSpPr>
            <a:spLocks noGrp="1"/>
          </p:cNvSpPr>
          <p:nvPr>
            <p:ph type="ftr" sz="quarter" idx="4"/>
          </p:nvPr>
        </p:nvSpPr>
        <p:spPr>
          <a:noFill/>
        </p:spPr>
        <p:txBody>
          <a:bodyPr/>
          <a:lstStyle/>
          <a:p>
            <a:r>
              <a:rPr lang="en-US" smtClean="0">
                <a:latin typeface="Arial" pitchFamily="34" charset="0"/>
                <a:sym typeface="Arial" pitchFamily="34" charset="0"/>
              </a:rPr>
              <a:t>CS 166</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Segnaposto immagine diapositiva 1"/>
          <p:cNvSpPr>
            <a:spLocks noGrp="1" noRot="1" noChangeAspect="1" noTextEdit="1"/>
          </p:cNvSpPr>
          <p:nvPr>
            <p:ph type="sldImg"/>
          </p:nvPr>
        </p:nvSpPr>
        <p:spPr>
          <a:ln/>
        </p:spPr>
      </p:sp>
      <p:sp>
        <p:nvSpPr>
          <p:cNvPr id="27651" name="Segnaposto note 2"/>
          <p:cNvSpPr>
            <a:spLocks noGrp="1"/>
          </p:cNvSpPr>
          <p:nvPr>
            <p:ph type="body" idx="1"/>
          </p:nvPr>
        </p:nvSpPr>
        <p:spPr>
          <a:noFill/>
          <a:ln/>
        </p:spPr>
        <p:txBody>
          <a:bodyPr/>
          <a:lstStyle/>
          <a:p>
            <a:r>
              <a:rPr lang="en-US" smtClean="0">
                <a:latin typeface="Arial" pitchFamily="34" charset="0"/>
              </a:rPr>
              <a:t>not necessarily a program... while it can be a program that communicates bad input to a vulnerable piece of software, it can also be just the bad input itself... any bad input (or even valid input that the developer just failed to anticipate) can cause the vulnerable application to behave improperly...</a:t>
            </a:r>
            <a:endParaRPr lang="it-IT" smtClean="0">
              <a:latin typeface="Arial" pitchFamily="34" charset="0"/>
            </a:endParaRPr>
          </a:p>
          <a:p>
            <a:endParaRPr lang="it-IT" smtClean="0">
              <a:latin typeface="Arial" pitchFamily="34" charset="0"/>
            </a:endParaRPr>
          </a:p>
        </p:txBody>
      </p:sp>
      <p:sp>
        <p:nvSpPr>
          <p:cNvPr id="27652" name="Segnaposto intestazione 3"/>
          <p:cNvSpPr>
            <a:spLocks noGrp="1"/>
          </p:cNvSpPr>
          <p:nvPr>
            <p:ph type="hdr" sz="quarter"/>
          </p:nvPr>
        </p:nvSpPr>
        <p:spPr>
          <a:noFill/>
        </p:spPr>
        <p:txBody>
          <a:bodyPr/>
          <a:lstStyle/>
          <a:p>
            <a:r>
              <a:rPr lang="en-US" smtClean="0">
                <a:latin typeface="Arial" pitchFamily="34" charset="0"/>
                <a:sym typeface="Arial" pitchFamily="34" charset="0"/>
              </a:rPr>
              <a:t>Operating Systems: Basic Concepts</a:t>
            </a:r>
          </a:p>
        </p:txBody>
      </p:sp>
      <p:sp>
        <p:nvSpPr>
          <p:cNvPr id="27653" name="Segnaposto data 4"/>
          <p:cNvSpPr>
            <a:spLocks noGrp="1"/>
          </p:cNvSpPr>
          <p:nvPr>
            <p:ph type="dt" sz="quarter" idx="1"/>
          </p:nvPr>
        </p:nvSpPr>
        <p:spPr>
          <a:noFill/>
        </p:spPr>
        <p:txBody>
          <a:bodyPr/>
          <a:lstStyle/>
          <a:p>
            <a:r>
              <a:rPr lang="en-US" smtClean="0">
                <a:latin typeface="Arial" pitchFamily="34" charset="0"/>
                <a:sym typeface="Arial" pitchFamily="34" charset="0"/>
              </a:rPr>
              <a:t>2009-01-28</a:t>
            </a:r>
          </a:p>
        </p:txBody>
      </p:sp>
      <p:sp>
        <p:nvSpPr>
          <p:cNvPr id="27654" name="Segnaposto piè di pagina 5"/>
          <p:cNvSpPr>
            <a:spLocks noGrp="1"/>
          </p:cNvSpPr>
          <p:nvPr>
            <p:ph type="ftr" sz="quarter" idx="4"/>
          </p:nvPr>
        </p:nvSpPr>
        <p:spPr>
          <a:noFill/>
        </p:spPr>
        <p:txBody>
          <a:bodyPr/>
          <a:lstStyle/>
          <a:p>
            <a:r>
              <a:rPr lang="en-US" smtClean="0">
                <a:latin typeface="Arial" pitchFamily="34" charset="0"/>
                <a:sym typeface="Arial" pitchFamily="34" charset="0"/>
              </a:rPr>
              <a:t>CS 166</a:t>
            </a:r>
          </a:p>
        </p:txBody>
      </p:sp>
      <p:sp>
        <p:nvSpPr>
          <p:cNvPr id="27655" name="Segnaposto numero diapositiva 6"/>
          <p:cNvSpPr>
            <a:spLocks noGrp="1"/>
          </p:cNvSpPr>
          <p:nvPr>
            <p:ph type="sldNum" sz="quarter" idx="5"/>
          </p:nvPr>
        </p:nvSpPr>
        <p:spPr>
          <a:noFill/>
        </p:spPr>
        <p:txBody>
          <a:bodyPr/>
          <a:lstStyle/>
          <a:p>
            <a:fld id="{0D723011-13D1-4E54-B27E-8F3B80E82F52}" type="slidenum">
              <a:rPr lang="en-US" smtClean="0">
                <a:latin typeface="Arial" pitchFamily="34" charset="0"/>
                <a:sym typeface="Arial" pitchFamily="34" charset="0"/>
              </a:rPr>
              <a:pPr/>
              <a:t>2</a:t>
            </a:fld>
            <a:endParaRPr lang="en-US" smtClean="0">
              <a:latin typeface="Arial" pitchFamily="34" charset="0"/>
              <a:sym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5330BD41-64C0-4756-B33D-8E911F7B3C3E}" type="slidenum">
              <a:rPr lang="en-US" smtClean="0">
                <a:latin typeface="Arial" pitchFamily="34" charset="0"/>
                <a:sym typeface="Arial" pitchFamily="34" charset="0"/>
              </a:rPr>
              <a:pPr/>
              <a:t>3</a:t>
            </a:fld>
            <a:endParaRPr lang="en-US" smtClean="0">
              <a:latin typeface="Arial" pitchFamily="34" charset="0"/>
              <a:sym typeface="Arial" pitchFamily="34" charset="0"/>
            </a:endParaRPr>
          </a:p>
        </p:txBody>
      </p:sp>
      <p:sp>
        <p:nvSpPr>
          <p:cNvPr id="28675" name="Rectangle 1"/>
          <p:cNvSpPr>
            <a:spLocks noGrp="1" noRot="1" noChangeAspect="1" noChangeArrowheads="1" noTextEdit="1"/>
          </p:cNvSpPr>
          <p:nvPr>
            <p:ph type="sldImg"/>
          </p:nvPr>
        </p:nvSpPr>
        <p:spPr>
          <a:solidFill>
            <a:srgbClr val="FFFFFF"/>
          </a:solidFill>
          <a:ln/>
        </p:spPr>
      </p:sp>
      <p:sp>
        <p:nvSpPr>
          <p:cNvPr id="28676" name="Rectangle 2"/>
          <p:cNvSpPr>
            <a:spLocks noGrp="1" noChangeArrowheads="1"/>
          </p:cNvSpPr>
          <p:nvPr>
            <p:ph type="body" idx="1"/>
          </p:nvPr>
        </p:nvSpPr>
        <p:spPr>
          <a:noFill/>
          <a:ln/>
        </p:spPr>
        <p:txBody>
          <a:bodyPr/>
          <a:lstStyle/>
          <a:p>
            <a:pPr eaLnBrk="1" hangingPunct="1">
              <a:spcBef>
                <a:spcPts val="400"/>
              </a:spcBef>
              <a:buClr>
                <a:srgbClr val="CDC8FF"/>
              </a:buClr>
              <a:buFont typeface="Wingdings" pitchFamily="2" charset="2"/>
              <a:buChar char="l"/>
              <a:tabLst>
                <a:tab pos="762000" algn="l"/>
                <a:tab pos="1676400" algn="l"/>
                <a:tab pos="2590800" algn="l"/>
                <a:tab pos="3505200" algn="l"/>
                <a:tab pos="4419600" algn="l"/>
                <a:tab pos="5334000" algn="l"/>
                <a:tab pos="6248400" algn="l"/>
                <a:tab pos="7162800" algn="l"/>
                <a:tab pos="8077200" algn="l"/>
                <a:tab pos="8991600" algn="l"/>
                <a:tab pos="9906000" algn="l"/>
                <a:tab pos="10096500" algn="l"/>
              </a:tabLst>
            </a:pPr>
            <a:r>
              <a:rPr lang="en-US" sz="2000" smtClean="0">
                <a:solidFill>
                  <a:srgbClr val="000000"/>
                </a:solidFill>
                <a:latin typeface="Arial" pitchFamily="34" charset="0"/>
                <a:cs typeface="Arial" pitchFamily="34" charset="0"/>
                <a:sym typeface="Arial" pitchFamily="34" charset="0"/>
              </a:rPr>
              <a:t>Because of the nature of the address space, locally declared buffers are allocated on the stack</a:t>
            </a:r>
          </a:p>
          <a:p>
            <a:pPr eaLnBrk="1" hangingPunct="1">
              <a:spcBef>
                <a:spcPts val="400"/>
              </a:spcBef>
              <a:buClr>
                <a:srgbClr val="CDC8FF"/>
              </a:buClr>
              <a:buFont typeface="Wingdings" pitchFamily="2" charset="2"/>
              <a:buChar char="l"/>
              <a:tabLst>
                <a:tab pos="762000" algn="l"/>
                <a:tab pos="1676400" algn="l"/>
                <a:tab pos="2590800" algn="l"/>
                <a:tab pos="3505200" algn="l"/>
                <a:tab pos="4419600" algn="l"/>
                <a:tab pos="5334000" algn="l"/>
                <a:tab pos="6248400" algn="l"/>
                <a:tab pos="7162800" algn="l"/>
                <a:tab pos="8077200" algn="l"/>
                <a:tab pos="8991600" algn="l"/>
                <a:tab pos="9906000" algn="l"/>
                <a:tab pos="10096500" algn="l"/>
              </a:tabLst>
            </a:pPr>
            <a:r>
              <a:rPr lang="en-US" sz="2000" smtClean="0">
                <a:solidFill>
                  <a:srgbClr val="000000"/>
                </a:solidFill>
                <a:latin typeface="Arial" pitchFamily="34" charset="0"/>
                <a:cs typeface="Arial" pitchFamily="34" charset="0"/>
                <a:sym typeface="Arial" pitchFamily="34" charset="0"/>
              </a:rPr>
              <a:t>Since the stack grows downward, if you write past the end of the buffer, you can corrupt the content of the rest of the stack, thus, if enough information is known about the program, one could write over known register information and the return address</a:t>
            </a:r>
          </a:p>
        </p:txBody>
      </p:sp>
      <p:sp>
        <p:nvSpPr>
          <p:cNvPr id="28677" name="Date Placeholder 7"/>
          <p:cNvSpPr>
            <a:spLocks noGrp="1"/>
          </p:cNvSpPr>
          <p:nvPr>
            <p:ph type="dt" sz="quarter" idx="1"/>
          </p:nvPr>
        </p:nvSpPr>
        <p:spPr>
          <a:noFill/>
        </p:spPr>
        <p:txBody>
          <a:bodyPr/>
          <a:lstStyle/>
          <a:p>
            <a:r>
              <a:rPr lang="en-US" smtClean="0">
                <a:latin typeface="Arial" pitchFamily="34" charset="0"/>
                <a:sym typeface="Arial" pitchFamily="34" charset="0"/>
              </a:rPr>
              <a:t>2009-01-28</a:t>
            </a:r>
          </a:p>
        </p:txBody>
      </p:sp>
      <p:sp>
        <p:nvSpPr>
          <p:cNvPr id="28678" name="Header Placeholder 8"/>
          <p:cNvSpPr>
            <a:spLocks noGrp="1"/>
          </p:cNvSpPr>
          <p:nvPr>
            <p:ph type="hdr" sz="quarter"/>
          </p:nvPr>
        </p:nvSpPr>
        <p:spPr>
          <a:noFill/>
        </p:spPr>
        <p:txBody>
          <a:bodyPr/>
          <a:lstStyle/>
          <a:p>
            <a:r>
              <a:rPr lang="en-US" smtClean="0">
                <a:latin typeface="Arial" pitchFamily="34" charset="0"/>
                <a:sym typeface="Arial" pitchFamily="34" charset="0"/>
              </a:rPr>
              <a:t>Operating Systems: Basic Concepts</a:t>
            </a:r>
          </a:p>
        </p:txBody>
      </p:sp>
      <p:sp>
        <p:nvSpPr>
          <p:cNvPr id="28679" name="Footer Placeholder 6"/>
          <p:cNvSpPr>
            <a:spLocks noGrp="1"/>
          </p:cNvSpPr>
          <p:nvPr>
            <p:ph type="ftr" sz="quarter" idx="4"/>
          </p:nvPr>
        </p:nvSpPr>
        <p:spPr>
          <a:noFill/>
        </p:spPr>
        <p:txBody>
          <a:bodyPr/>
          <a:lstStyle/>
          <a:p>
            <a:r>
              <a:rPr lang="en-US" smtClean="0">
                <a:latin typeface="Arial" pitchFamily="34" charset="0"/>
                <a:sym typeface="Arial" pitchFamily="34" charset="0"/>
              </a:rPr>
              <a:t>CS 166</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B55E4800-304C-417F-998D-08957911F04D}" type="slidenum">
              <a:rPr lang="en-US" smtClean="0">
                <a:latin typeface="Arial" pitchFamily="34" charset="0"/>
                <a:sym typeface="Arial" pitchFamily="34" charset="0"/>
              </a:rPr>
              <a:pPr/>
              <a:t>4</a:t>
            </a:fld>
            <a:endParaRPr lang="en-US" smtClean="0">
              <a:latin typeface="Arial" pitchFamily="34" charset="0"/>
              <a:sym typeface="Arial" pitchFamily="34" charset="0"/>
            </a:endParaRPr>
          </a:p>
        </p:txBody>
      </p:sp>
      <p:sp>
        <p:nvSpPr>
          <p:cNvPr id="29699" name="Rectangle 1"/>
          <p:cNvSpPr>
            <a:spLocks noGrp="1" noRot="1" noChangeAspect="1" noChangeArrowheads="1" noTextEdit="1"/>
          </p:cNvSpPr>
          <p:nvPr>
            <p:ph type="sldImg"/>
          </p:nvPr>
        </p:nvSpPr>
        <p:spPr>
          <a:solidFill>
            <a:srgbClr val="FFFFFF"/>
          </a:solidFill>
          <a:ln/>
        </p:spPr>
      </p:sp>
      <p:sp>
        <p:nvSpPr>
          <p:cNvPr id="29700" name="Rectangle 2"/>
          <p:cNvSpPr>
            <a:spLocks noGrp="1" noChangeArrowheads="1"/>
          </p:cNvSpPr>
          <p:nvPr>
            <p:ph type="body" idx="1"/>
          </p:nvPr>
        </p:nvSpPr>
        <p:spPr>
          <a:noFill/>
          <a:ln/>
        </p:spPr>
        <p:txBody>
          <a:bodyPr/>
          <a:lstStyle/>
          <a:p>
            <a:pPr eaLnBrk="1" hangingPunct="1">
              <a:lnSpc>
                <a:spcPct val="90000"/>
              </a:lnSpc>
              <a:spcBef>
                <a:spcPts val="450"/>
              </a:spcBef>
              <a:buClr>
                <a:srgbClr val="CDC8FF"/>
              </a:buClr>
              <a:buFont typeface="Wingdings" pitchFamily="2" charset="2"/>
              <a:buChar char="¡"/>
              <a:tabLst>
                <a:tab pos="292100" algn="l"/>
                <a:tab pos="1206500" algn="l"/>
                <a:tab pos="2120900" algn="l"/>
                <a:tab pos="3035300" algn="l"/>
                <a:tab pos="3949700" algn="l"/>
                <a:tab pos="4864100" algn="l"/>
                <a:tab pos="5778500" algn="l"/>
                <a:tab pos="6692900" algn="l"/>
                <a:tab pos="7607300" algn="l"/>
                <a:tab pos="8521700" algn="l"/>
                <a:tab pos="9436100" algn="l"/>
                <a:tab pos="10096500" algn="l"/>
              </a:tabLst>
            </a:pPr>
            <a:r>
              <a:rPr lang="en-US" sz="1800" smtClean="0">
                <a:solidFill>
                  <a:srgbClr val="000000"/>
                </a:solidFill>
                <a:latin typeface="Arial" pitchFamily="34" charset="0"/>
                <a:cs typeface="Arial" pitchFamily="34" charset="0"/>
                <a:sym typeface="Arial" pitchFamily="34" charset="0"/>
              </a:rPr>
              <a:t>This would also be consistent with the process model proposed earlier where each process feels like it “owns” the machine. The size of the address space is machine dependent, until the Intel 386 came around, most address spaces were 16 bit, for most of the past 15 years, we have been sing 32 bit machines, though increasingly larger number of processors with 64 bit modes are making their way into people’s computers.</a:t>
            </a:r>
          </a:p>
        </p:txBody>
      </p:sp>
      <p:sp>
        <p:nvSpPr>
          <p:cNvPr id="29701" name="Date Placeholder 7"/>
          <p:cNvSpPr>
            <a:spLocks noGrp="1"/>
          </p:cNvSpPr>
          <p:nvPr>
            <p:ph type="dt" sz="quarter" idx="1"/>
          </p:nvPr>
        </p:nvSpPr>
        <p:spPr>
          <a:noFill/>
        </p:spPr>
        <p:txBody>
          <a:bodyPr/>
          <a:lstStyle/>
          <a:p>
            <a:r>
              <a:rPr lang="en-US" smtClean="0">
                <a:latin typeface="Arial" pitchFamily="34" charset="0"/>
                <a:sym typeface="Arial" pitchFamily="34" charset="0"/>
              </a:rPr>
              <a:t>2009-01-28</a:t>
            </a:r>
          </a:p>
        </p:txBody>
      </p:sp>
      <p:sp>
        <p:nvSpPr>
          <p:cNvPr id="29702" name="Header Placeholder 8"/>
          <p:cNvSpPr>
            <a:spLocks noGrp="1"/>
          </p:cNvSpPr>
          <p:nvPr>
            <p:ph type="hdr" sz="quarter"/>
          </p:nvPr>
        </p:nvSpPr>
        <p:spPr>
          <a:noFill/>
        </p:spPr>
        <p:txBody>
          <a:bodyPr/>
          <a:lstStyle/>
          <a:p>
            <a:r>
              <a:rPr lang="en-US" smtClean="0">
                <a:latin typeface="Arial" pitchFamily="34" charset="0"/>
                <a:sym typeface="Arial" pitchFamily="34" charset="0"/>
              </a:rPr>
              <a:t>Operating Systems: Basic Concepts</a:t>
            </a:r>
          </a:p>
        </p:txBody>
      </p:sp>
      <p:sp>
        <p:nvSpPr>
          <p:cNvPr id="29703" name="Footer Placeholder 6"/>
          <p:cNvSpPr>
            <a:spLocks noGrp="1"/>
          </p:cNvSpPr>
          <p:nvPr>
            <p:ph type="ftr" sz="quarter" idx="4"/>
          </p:nvPr>
        </p:nvSpPr>
        <p:spPr>
          <a:noFill/>
        </p:spPr>
        <p:txBody>
          <a:bodyPr/>
          <a:lstStyle/>
          <a:p>
            <a:r>
              <a:rPr lang="en-US" smtClean="0">
                <a:latin typeface="Arial" pitchFamily="34" charset="0"/>
                <a:sym typeface="Arial" pitchFamily="34" charset="0"/>
              </a:rPr>
              <a:t>CS 166</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69B254EB-CA2D-44D5-BA06-8BA576187A11}" type="slidenum">
              <a:rPr lang="en-US" smtClean="0">
                <a:latin typeface="Arial" pitchFamily="34" charset="0"/>
                <a:sym typeface="Arial" pitchFamily="34" charset="0"/>
              </a:rPr>
              <a:pPr/>
              <a:t>12</a:t>
            </a:fld>
            <a:endParaRPr lang="en-US" smtClean="0">
              <a:latin typeface="Arial" pitchFamily="34" charset="0"/>
              <a:sym typeface="Arial" pitchFamily="34" charset="0"/>
            </a:endParaRPr>
          </a:p>
        </p:txBody>
      </p:sp>
      <p:sp>
        <p:nvSpPr>
          <p:cNvPr id="30723" name="Rectangle 1"/>
          <p:cNvSpPr>
            <a:spLocks noGrp="1" noRot="1" noChangeAspect="1" noChangeArrowheads="1" noTextEdit="1"/>
          </p:cNvSpPr>
          <p:nvPr>
            <p:ph type="sldImg"/>
          </p:nvPr>
        </p:nvSpPr>
        <p:spPr>
          <a:solidFill>
            <a:srgbClr val="FFFFFF"/>
          </a:solidFill>
          <a:ln/>
        </p:spPr>
      </p:sp>
      <p:sp>
        <p:nvSpPr>
          <p:cNvPr id="30724" name="Rectangle 2"/>
          <p:cNvSpPr>
            <a:spLocks noGrp="1" noChangeArrowheads="1"/>
          </p:cNvSpPr>
          <p:nvPr>
            <p:ph type="body" idx="1"/>
          </p:nvPr>
        </p:nvSpPr>
        <p:spPr>
          <a:noFill/>
          <a:ln/>
        </p:spPr>
        <p:txBody>
          <a:bodyPr/>
          <a:lstStyle/>
          <a:p>
            <a:pPr eaLnBrk="1" hangingPunct="1">
              <a:lnSpc>
                <a:spcPct val="80000"/>
              </a:lnSpc>
              <a:spcBef>
                <a:spcPts val="350"/>
              </a:spcBef>
              <a:buClr>
                <a:srgbClr val="CDC8FF"/>
              </a:buClr>
              <a:buFont typeface="Wingdings" pitchFamily="2" charset="2"/>
              <a:buChar char="¡"/>
              <a:tabLst>
                <a:tab pos="292100" algn="l"/>
                <a:tab pos="1206500" algn="l"/>
                <a:tab pos="2120900" algn="l"/>
                <a:tab pos="3035300" algn="l"/>
                <a:tab pos="3949700" algn="l"/>
                <a:tab pos="4864100" algn="l"/>
                <a:tab pos="5778500" algn="l"/>
                <a:tab pos="6692900" algn="l"/>
                <a:tab pos="7607300" algn="l"/>
                <a:tab pos="8521700" algn="l"/>
                <a:tab pos="9436100" algn="l"/>
                <a:tab pos="10096500" algn="l"/>
              </a:tabLst>
            </a:pPr>
            <a:r>
              <a:rPr lang="en-US" sz="1800" smtClean="0">
                <a:solidFill>
                  <a:srgbClr val="000000"/>
                </a:solidFill>
                <a:latin typeface="Arial" pitchFamily="34" charset="0"/>
                <a:cs typeface="Arial" pitchFamily="34" charset="0"/>
                <a:sym typeface="Arial" pitchFamily="34" charset="0"/>
              </a:rPr>
              <a:t>The fragment of C code for </a:t>
            </a:r>
            <a:r>
              <a:rPr lang="en-US" sz="1800" smtClean="0">
                <a:solidFill>
                  <a:srgbClr val="6F56FF"/>
                </a:solidFill>
                <a:latin typeface="Arial" pitchFamily="34" charset="0"/>
                <a:cs typeface="Arial" pitchFamily="34" charset="0"/>
                <a:sym typeface="Arial" pitchFamily="34" charset="0"/>
              </a:rPr>
              <a:t>fingerd()</a:t>
            </a:r>
            <a:r>
              <a:rPr lang="en-US" sz="1800" smtClean="0">
                <a:solidFill>
                  <a:srgbClr val="000000"/>
                </a:solidFill>
                <a:latin typeface="Arial" pitchFamily="34" charset="0"/>
                <a:cs typeface="Arial" pitchFamily="34" charset="0"/>
                <a:sym typeface="Arial" pitchFamily="34" charset="0"/>
              </a:rPr>
              <a:t> above shows the problem</a:t>
            </a:r>
          </a:p>
          <a:p>
            <a:pPr eaLnBrk="1" hangingPunct="1">
              <a:lnSpc>
                <a:spcPct val="80000"/>
              </a:lnSpc>
              <a:spcBef>
                <a:spcPts val="350"/>
              </a:spcBef>
              <a:buClr>
                <a:srgbClr val="CDC8FF"/>
              </a:buClr>
              <a:buFont typeface="Wingdings" pitchFamily="2" charset="2"/>
              <a:buChar char="¡"/>
              <a:tabLst>
                <a:tab pos="292100" algn="l"/>
                <a:tab pos="1206500" algn="l"/>
                <a:tab pos="2120900" algn="l"/>
                <a:tab pos="3035300" algn="l"/>
                <a:tab pos="3949700" algn="l"/>
                <a:tab pos="4864100" algn="l"/>
                <a:tab pos="5778500" algn="l"/>
                <a:tab pos="6692900" algn="l"/>
                <a:tab pos="7607300" algn="l"/>
                <a:tab pos="8521700" algn="l"/>
                <a:tab pos="9436100" algn="l"/>
                <a:tab pos="10096500" algn="l"/>
              </a:tabLst>
            </a:pPr>
            <a:r>
              <a:rPr lang="en-US" sz="1800" smtClean="0">
                <a:solidFill>
                  <a:srgbClr val="000000"/>
                </a:solidFill>
                <a:latin typeface="Arial" pitchFamily="34" charset="0"/>
                <a:cs typeface="Arial" pitchFamily="34" charset="0"/>
                <a:sym typeface="Arial" pitchFamily="34" charset="0"/>
              </a:rPr>
              <a:t>A local array buf[80] is declared, which gets allocated on the stack, but the function get does not do bounds checking, and hence makes buffer overflows possible.</a:t>
            </a:r>
          </a:p>
        </p:txBody>
      </p:sp>
      <p:sp>
        <p:nvSpPr>
          <p:cNvPr id="30725" name="Date Placeholder 7"/>
          <p:cNvSpPr>
            <a:spLocks noGrp="1"/>
          </p:cNvSpPr>
          <p:nvPr>
            <p:ph type="dt" sz="quarter" idx="1"/>
          </p:nvPr>
        </p:nvSpPr>
        <p:spPr>
          <a:noFill/>
        </p:spPr>
        <p:txBody>
          <a:bodyPr/>
          <a:lstStyle/>
          <a:p>
            <a:r>
              <a:rPr lang="en-US" smtClean="0">
                <a:latin typeface="Arial" pitchFamily="34" charset="0"/>
                <a:sym typeface="Arial" pitchFamily="34" charset="0"/>
              </a:rPr>
              <a:t>2009-01-28</a:t>
            </a:r>
          </a:p>
        </p:txBody>
      </p:sp>
      <p:sp>
        <p:nvSpPr>
          <p:cNvPr id="30726" name="Header Placeholder 8"/>
          <p:cNvSpPr>
            <a:spLocks noGrp="1"/>
          </p:cNvSpPr>
          <p:nvPr>
            <p:ph type="hdr" sz="quarter"/>
          </p:nvPr>
        </p:nvSpPr>
        <p:spPr>
          <a:noFill/>
        </p:spPr>
        <p:txBody>
          <a:bodyPr/>
          <a:lstStyle/>
          <a:p>
            <a:r>
              <a:rPr lang="en-US" smtClean="0">
                <a:latin typeface="Arial" pitchFamily="34" charset="0"/>
                <a:sym typeface="Arial" pitchFamily="34" charset="0"/>
              </a:rPr>
              <a:t>Operating Systems: Basic Concepts</a:t>
            </a:r>
          </a:p>
        </p:txBody>
      </p:sp>
      <p:sp>
        <p:nvSpPr>
          <p:cNvPr id="30727" name="Footer Placeholder 6"/>
          <p:cNvSpPr>
            <a:spLocks noGrp="1"/>
          </p:cNvSpPr>
          <p:nvPr>
            <p:ph type="ftr" sz="quarter" idx="4"/>
          </p:nvPr>
        </p:nvSpPr>
        <p:spPr>
          <a:noFill/>
        </p:spPr>
        <p:txBody>
          <a:bodyPr/>
          <a:lstStyle/>
          <a:p>
            <a:r>
              <a:rPr lang="en-US" smtClean="0">
                <a:latin typeface="Arial" pitchFamily="34" charset="0"/>
                <a:sym typeface="Arial" pitchFamily="34" charset="0"/>
              </a:rPr>
              <a:t>CS 166</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584D8D39-4EF5-4D6C-9F89-77BF2E40A03E}" type="slidenum">
              <a:rPr lang="en-US" smtClean="0">
                <a:latin typeface="Arial" pitchFamily="34" charset="0"/>
                <a:sym typeface="Arial" pitchFamily="34" charset="0"/>
              </a:rPr>
              <a:pPr/>
              <a:t>14</a:t>
            </a:fld>
            <a:endParaRPr lang="en-US" smtClean="0">
              <a:latin typeface="Arial" pitchFamily="34" charset="0"/>
              <a:sym typeface="Arial"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n-US" smtClean="0">
                <a:latin typeface="Arial" pitchFamily="34" charset="0"/>
              </a:rPr>
              <a:t>Now comes the question of injecting our own code to be executed.  We inject the code directly into the buffer that we send for the attack.</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960C6667-AD17-43D5-B41E-39C37E131622}" type="slidenum">
              <a:rPr lang="en-US" smtClean="0">
                <a:latin typeface="Arial" pitchFamily="34" charset="0"/>
                <a:sym typeface="Arial" pitchFamily="34" charset="0"/>
              </a:rPr>
              <a:pPr/>
              <a:t>15</a:t>
            </a:fld>
            <a:endParaRPr lang="en-US" smtClean="0">
              <a:latin typeface="Arial" pitchFamily="34" charset="0"/>
              <a:sym typeface="Arial" pitchFamily="34" charset="0"/>
            </a:endParaRPr>
          </a:p>
        </p:txBody>
      </p:sp>
      <p:sp>
        <p:nvSpPr>
          <p:cNvPr id="34819" name="Rectangle 1"/>
          <p:cNvSpPr>
            <a:spLocks noGrp="1" noRot="1" noChangeAspect="1" noChangeArrowheads="1" noTextEdit="1"/>
          </p:cNvSpPr>
          <p:nvPr>
            <p:ph type="sldImg"/>
          </p:nvPr>
        </p:nvSpPr>
        <p:spPr>
          <a:solidFill>
            <a:srgbClr val="FFFFFF"/>
          </a:solidFill>
          <a:ln/>
        </p:spPr>
      </p:sp>
      <p:sp>
        <p:nvSpPr>
          <p:cNvPr id="34820" name="Rectangle 2"/>
          <p:cNvSpPr>
            <a:spLocks noGrp="1" noChangeArrowheads="1"/>
          </p:cNvSpPr>
          <p:nvPr>
            <p:ph type="body" idx="1"/>
          </p:nvPr>
        </p:nvSpPr>
        <p:spPr>
          <a:noFill/>
          <a:ln/>
        </p:spPr>
        <p:txBody>
          <a:bodyPr/>
          <a:lstStyle/>
          <a:p>
            <a:pPr eaLnBrk="1" hangingPunct="1">
              <a:lnSpc>
                <a:spcPct val="80000"/>
              </a:lnSpc>
              <a:spcBef>
                <a:spcPts val="350"/>
              </a:spcBef>
              <a:buClr>
                <a:srgbClr val="CDC8FF"/>
              </a:buClr>
              <a:buFont typeface="Wingdings" pitchFamily="2" charset="2"/>
              <a:buChar char="¡"/>
              <a:tabLst>
                <a:tab pos="292100" algn="l"/>
                <a:tab pos="1206500" algn="l"/>
                <a:tab pos="2120900" algn="l"/>
                <a:tab pos="3035300" algn="l"/>
                <a:tab pos="3949700" algn="l"/>
                <a:tab pos="4864100" algn="l"/>
                <a:tab pos="5778500" algn="l"/>
                <a:tab pos="6692900" algn="l"/>
                <a:tab pos="7607300" algn="l"/>
                <a:tab pos="8521700" algn="l"/>
                <a:tab pos="9436100" algn="l"/>
                <a:tab pos="10096500" algn="l"/>
              </a:tabLst>
            </a:pPr>
            <a:r>
              <a:rPr lang="en-US" sz="1800" smtClean="0">
                <a:solidFill>
                  <a:srgbClr val="000000"/>
                </a:solidFill>
                <a:latin typeface="Arial" pitchFamily="34" charset="0"/>
                <a:cs typeface="Arial" pitchFamily="34" charset="0"/>
                <a:sym typeface="Arial" pitchFamily="34" charset="0"/>
              </a:rPr>
              <a:t>Why doesn’t </a:t>
            </a:r>
            <a:r>
              <a:rPr lang="en-US" sz="1800" smtClean="0">
                <a:solidFill>
                  <a:srgbClr val="6F56FF"/>
                </a:solidFill>
                <a:latin typeface="Arial" pitchFamily="34" charset="0"/>
                <a:cs typeface="Arial" pitchFamily="34" charset="0"/>
                <a:sym typeface="Arial" pitchFamily="34" charset="0"/>
              </a:rPr>
              <a:t>get </a:t>
            </a:r>
            <a:r>
              <a:rPr lang="en-US" sz="1800" smtClean="0">
                <a:solidFill>
                  <a:srgbClr val="000000"/>
                </a:solidFill>
                <a:latin typeface="Arial" pitchFamily="34" charset="0"/>
                <a:cs typeface="Arial" pitchFamily="34" charset="0"/>
                <a:sym typeface="Arial" pitchFamily="34" charset="0"/>
              </a:rPr>
              <a:t>do a bounds check and why does the operating system allow writing beyond the array bounds?</a:t>
            </a:r>
          </a:p>
          <a:p>
            <a:pPr eaLnBrk="1" hangingPunct="1">
              <a:lnSpc>
                <a:spcPct val="80000"/>
              </a:lnSpc>
              <a:spcBef>
                <a:spcPts val="350"/>
              </a:spcBef>
              <a:buClr>
                <a:srgbClr val="CDC8FF"/>
              </a:buClr>
              <a:buFont typeface="Wingdings" pitchFamily="2" charset="2"/>
              <a:buChar char="¡"/>
              <a:tabLst>
                <a:tab pos="292100" algn="l"/>
                <a:tab pos="1206500" algn="l"/>
                <a:tab pos="2120900" algn="l"/>
                <a:tab pos="3035300" algn="l"/>
                <a:tab pos="3949700" algn="l"/>
                <a:tab pos="4864100" algn="l"/>
                <a:tab pos="5778500" algn="l"/>
                <a:tab pos="6692900" algn="l"/>
                <a:tab pos="7607300" algn="l"/>
                <a:tab pos="8521700" algn="l"/>
                <a:tab pos="9436100" algn="l"/>
                <a:tab pos="10096500" algn="l"/>
              </a:tabLst>
            </a:pPr>
            <a:r>
              <a:rPr lang="en-US" sz="1800" smtClean="0">
                <a:solidFill>
                  <a:srgbClr val="000000"/>
                </a:solidFill>
                <a:latin typeface="Arial" pitchFamily="34" charset="0"/>
                <a:cs typeface="Arial" pitchFamily="34" charset="0"/>
                <a:sym typeface="Arial" pitchFamily="34" charset="0"/>
              </a:rPr>
              <a:t>In Java can’t just overwrite the stack because you don’t know where the stack is!</a:t>
            </a:r>
          </a:p>
          <a:p>
            <a:pPr eaLnBrk="1" hangingPunct="1">
              <a:lnSpc>
                <a:spcPct val="80000"/>
              </a:lnSpc>
              <a:spcBef>
                <a:spcPts val="350"/>
              </a:spcBef>
              <a:buClr>
                <a:srgbClr val="CDC8FF"/>
              </a:buClr>
              <a:buFont typeface="Wingdings" pitchFamily="2" charset="2"/>
              <a:buChar char="¡"/>
              <a:tabLst>
                <a:tab pos="292100" algn="l"/>
                <a:tab pos="1206500" algn="l"/>
                <a:tab pos="2120900" algn="l"/>
                <a:tab pos="3035300" algn="l"/>
                <a:tab pos="3949700" algn="l"/>
                <a:tab pos="4864100" algn="l"/>
                <a:tab pos="5778500" algn="l"/>
                <a:tab pos="6692900" algn="l"/>
                <a:tab pos="7607300" algn="l"/>
                <a:tab pos="8521700" algn="l"/>
                <a:tab pos="9436100" algn="l"/>
                <a:tab pos="10096500" algn="l"/>
              </a:tabLst>
            </a:pPr>
            <a:r>
              <a:rPr lang="en-US" sz="1800" smtClean="0">
                <a:solidFill>
                  <a:srgbClr val="000000"/>
                </a:solidFill>
                <a:latin typeface="Arial" pitchFamily="34" charset="0"/>
                <a:cs typeface="Arial" pitchFamily="34" charset="0"/>
                <a:sym typeface="Arial" pitchFamily="34" charset="0"/>
              </a:rPr>
              <a:t>In Java, cannot access memory without direct access, since we lack pointer arithmetic</a:t>
            </a:r>
          </a:p>
        </p:txBody>
      </p:sp>
      <p:sp>
        <p:nvSpPr>
          <p:cNvPr id="34821" name="Date Placeholder 7"/>
          <p:cNvSpPr>
            <a:spLocks noGrp="1"/>
          </p:cNvSpPr>
          <p:nvPr>
            <p:ph type="dt" sz="quarter" idx="1"/>
          </p:nvPr>
        </p:nvSpPr>
        <p:spPr>
          <a:noFill/>
        </p:spPr>
        <p:txBody>
          <a:bodyPr/>
          <a:lstStyle/>
          <a:p>
            <a:r>
              <a:rPr lang="en-US" smtClean="0">
                <a:latin typeface="Arial" pitchFamily="34" charset="0"/>
                <a:sym typeface="Arial" pitchFamily="34" charset="0"/>
              </a:rPr>
              <a:t>2009-01-28</a:t>
            </a:r>
          </a:p>
        </p:txBody>
      </p:sp>
      <p:sp>
        <p:nvSpPr>
          <p:cNvPr id="34822" name="Header Placeholder 8"/>
          <p:cNvSpPr>
            <a:spLocks noGrp="1"/>
          </p:cNvSpPr>
          <p:nvPr>
            <p:ph type="hdr" sz="quarter"/>
          </p:nvPr>
        </p:nvSpPr>
        <p:spPr>
          <a:noFill/>
        </p:spPr>
        <p:txBody>
          <a:bodyPr/>
          <a:lstStyle/>
          <a:p>
            <a:r>
              <a:rPr lang="en-US" smtClean="0">
                <a:latin typeface="Arial" pitchFamily="34" charset="0"/>
                <a:sym typeface="Arial" pitchFamily="34" charset="0"/>
              </a:rPr>
              <a:t>Operating Systems: Basic Concepts</a:t>
            </a:r>
          </a:p>
        </p:txBody>
      </p:sp>
      <p:sp>
        <p:nvSpPr>
          <p:cNvPr id="34823" name="Footer Placeholder 6"/>
          <p:cNvSpPr>
            <a:spLocks noGrp="1"/>
          </p:cNvSpPr>
          <p:nvPr>
            <p:ph type="ftr" sz="quarter" idx="4"/>
          </p:nvPr>
        </p:nvSpPr>
        <p:spPr>
          <a:noFill/>
        </p:spPr>
        <p:txBody>
          <a:bodyPr/>
          <a:lstStyle/>
          <a:p>
            <a:r>
              <a:rPr lang="en-US" smtClean="0">
                <a:latin typeface="Arial" pitchFamily="34" charset="0"/>
                <a:sym typeface="Arial" pitchFamily="34" charset="0"/>
              </a:rPr>
              <a:t>CS 166</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582A890-CAFA-459F-A214-1FF0D2198A91}" type="datetime1">
              <a:rPr lang="en-US"/>
              <a:pPr>
                <a:defRPr/>
              </a:pPr>
              <a:t>10/13/10</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Buffer Overflow</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4B3A979-4236-4AA2-B679-9C19EC65B42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AD7C757-3909-4B16-AD21-5061EBC969DB}" type="datetime1">
              <a:rPr lang="en-US"/>
              <a:pPr>
                <a:defRPr/>
              </a:pPr>
              <a:t>10/13/10</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Buffer Overflow</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042A275-B865-4ACC-BFCB-C32F51CAA37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A7DF8A-7B9B-4D9F-A3B1-B7535D38ABB1}" type="datetime1">
              <a:rPr lang="en-US"/>
              <a:pPr>
                <a:defRPr/>
              </a:pPr>
              <a:t>10/13/10</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Buffer Overflow</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36FF3F8-988F-46F5-B66E-78BC7E653B2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33B7163-2270-4AA9-B737-36BE31DFE8A4}" type="datetime1">
              <a:rPr lang="en-US"/>
              <a:pPr>
                <a:defRPr/>
              </a:pPr>
              <a:t>10/13/10</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Buffer Overflow</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B420F5C-6E16-4960-B050-6D20F311537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7876E80-E774-4D8C-ADB5-00EAB6873EAE}" type="datetime1">
              <a:rPr lang="en-US"/>
              <a:pPr>
                <a:defRPr/>
              </a:pPr>
              <a:t>10/13/10</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Buffer Overflow</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56D54DB-10FB-4690-8F1E-CCE4C5ECD5B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4B3A7DE-1CFA-4070-9E55-FC997BCFB564}" type="datetime1">
              <a:rPr lang="en-US"/>
              <a:pPr>
                <a:defRPr/>
              </a:pPr>
              <a:t>10/13/10</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Buffer Overflow</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1789EC5-6DCF-452F-A49F-DCB2C89D6BC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4748778-0F43-471A-9E7E-D155A3CD5CAF}" type="datetime1">
              <a:rPr lang="en-US"/>
              <a:pPr>
                <a:defRPr/>
              </a:pPr>
              <a:t>10/13/10</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Buffer Overflow</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A2A6C59-86F5-4FF9-B97F-D6F6F711C27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455A0CE-B0E1-402D-A978-A025CF245BCB}" type="datetime1">
              <a:rPr lang="en-US"/>
              <a:pPr>
                <a:defRPr/>
              </a:pPr>
              <a:t>10/13/10</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Buffer Overflow</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B130901E-C832-46E3-877A-69F88ABF8C4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81EA48A-F21A-486A-B93E-98778D7ED3EB}" type="datetime1">
              <a:rPr lang="en-US"/>
              <a:pPr>
                <a:defRPr/>
              </a:pPr>
              <a:t>10/13/10</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Buffer Overflow</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375B5430-90C9-41A8-A336-E0510A4668D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338DA7F-B547-4B22-922A-0FF829931235}" type="datetime1">
              <a:rPr lang="en-US"/>
              <a:pPr>
                <a:defRPr/>
              </a:pPr>
              <a:t>10/13/10</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Buffer Overflow</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57579D4-CD07-4F70-8FFE-7D72DC98B5A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7CEF1D1-63B9-4054-9C93-C9F282D0DB7F}" type="datetime1">
              <a:rPr lang="en-US"/>
              <a:pPr>
                <a:defRPr/>
              </a:pPr>
              <a:t>10/13/10</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Buffer Overflow</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125CB11-A091-4423-A142-15C81A690A3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latin typeface="+mn-lt"/>
                <a:sym typeface="Arial" charset="0"/>
              </a:defRPr>
            </a:lvl1pPr>
          </a:lstStyle>
          <a:p>
            <a:pPr>
              <a:defRPr/>
            </a:pPr>
            <a:fld id="{7853E4B6-D8D0-4B80-BA88-0469333548E6}" type="datetime1">
              <a:rPr lang="en-US"/>
              <a:pPr>
                <a:defRPr/>
              </a:pPr>
              <a:t>10/13/10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mn-lt"/>
                <a:sym typeface="Arial" charset="0"/>
              </a:defRPr>
            </a:lvl1pPr>
          </a:lstStyle>
          <a:p>
            <a:pPr>
              <a:defRPr/>
            </a:pPr>
            <a:r>
              <a:rPr lang="en-US"/>
              <a:t>Buffer Overflow</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mn-lt"/>
                <a:sym typeface="Arial" charset="0"/>
              </a:defRPr>
            </a:lvl1pPr>
          </a:lstStyle>
          <a:p>
            <a:pPr>
              <a:defRPr/>
            </a:pPr>
            <a:fld id="{AD5FBCBA-57E1-46A2-BCD0-D94C94ECB469}"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1"/>
          <p:cNvSpPr>
            <a:spLocks noGrp="1" noChangeArrowheads="1"/>
          </p:cNvSpPr>
          <p:nvPr>
            <p:ph type="ctrTitle"/>
          </p:nvPr>
        </p:nvSpPr>
        <p:spPr>
          <a:xfrm>
            <a:off x="685800" y="1752600"/>
            <a:ext cx="7772400" cy="2209800"/>
          </a:xfrm>
        </p:spPr>
        <p:txBody>
          <a:bodyPr rIns="81279"/>
          <a:lstStyle/>
          <a:p>
            <a:pPr indent="39688" algn="r" eaLnBrk="1" hangingPunct="1"/>
            <a:r>
              <a:rPr lang="en-US" dirty="0" smtClean="0"/>
              <a:t>Buffer Overflow Attacks</a:t>
            </a:r>
            <a:endParaRPr lang="en-US"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mtClean="0"/>
              <a:t>strcpy() Vulnerability</a:t>
            </a:r>
          </a:p>
        </p:txBody>
      </p:sp>
      <p:sp>
        <p:nvSpPr>
          <p:cNvPr id="13315" name="Content Placeholder 2"/>
          <p:cNvSpPr>
            <a:spLocks noGrp="1"/>
          </p:cNvSpPr>
          <p:nvPr>
            <p:ph idx="1"/>
          </p:nvPr>
        </p:nvSpPr>
        <p:spPr>
          <a:xfrm>
            <a:off x="381000" y="5105400"/>
            <a:ext cx="5029200" cy="1295400"/>
          </a:xfrm>
        </p:spPr>
        <p:txBody>
          <a:bodyPr/>
          <a:lstStyle/>
          <a:p>
            <a:pPr eaLnBrk="1" hangingPunct="1">
              <a:spcBef>
                <a:spcPts val="400"/>
              </a:spcBef>
              <a:buClr>
                <a:srgbClr val="CCCCFF"/>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err="1" smtClean="0">
                <a:solidFill>
                  <a:schemeClr val="accent2"/>
                </a:solidFill>
              </a:rPr>
              <a:t>argv</a:t>
            </a:r>
            <a:r>
              <a:rPr lang="en-GB" sz="2000" dirty="0" smtClean="0">
                <a:solidFill>
                  <a:schemeClr val="accent2"/>
                </a:solidFill>
              </a:rPr>
              <a:t>[1]</a:t>
            </a:r>
            <a:r>
              <a:rPr lang="en-GB" sz="2000" dirty="0" smtClean="0"/>
              <a:t> is the user input</a:t>
            </a:r>
          </a:p>
          <a:p>
            <a:pPr eaLnBrk="1" hangingPunct="1">
              <a:spcBef>
                <a:spcPts val="400"/>
              </a:spcBef>
              <a:buClr>
                <a:srgbClr val="CCCCFF"/>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err="1" smtClean="0">
                <a:solidFill>
                  <a:schemeClr val="accent6"/>
                </a:solidFill>
              </a:rPr>
              <a:t>strcpy</a:t>
            </a:r>
            <a:r>
              <a:rPr lang="en-GB" sz="2000" dirty="0" smtClean="0">
                <a:solidFill>
                  <a:schemeClr val="accent6"/>
                </a:solidFill>
              </a:rPr>
              <a:t>(</a:t>
            </a:r>
            <a:r>
              <a:rPr lang="en-GB" sz="2000" dirty="0" err="1" smtClean="0">
                <a:solidFill>
                  <a:schemeClr val="accent6"/>
                </a:solidFill>
              </a:rPr>
              <a:t>dest</a:t>
            </a:r>
            <a:r>
              <a:rPr lang="en-GB" sz="2000" dirty="0" smtClean="0">
                <a:solidFill>
                  <a:schemeClr val="accent6"/>
                </a:solidFill>
              </a:rPr>
              <a:t>, </a:t>
            </a:r>
            <a:r>
              <a:rPr lang="en-GB" sz="2000" dirty="0" err="1" smtClean="0">
                <a:solidFill>
                  <a:schemeClr val="accent6"/>
                </a:solidFill>
              </a:rPr>
              <a:t>src</a:t>
            </a:r>
            <a:r>
              <a:rPr lang="en-GB" sz="2000" dirty="0" smtClean="0">
                <a:solidFill>
                  <a:schemeClr val="accent6"/>
                </a:solidFill>
              </a:rPr>
              <a:t>)  </a:t>
            </a:r>
            <a:r>
              <a:rPr lang="en-GB" sz="2000" dirty="0" smtClean="0"/>
              <a:t>does not check buffer</a:t>
            </a:r>
          </a:p>
          <a:p>
            <a:pPr eaLnBrk="1" hangingPunct="1">
              <a:spcBef>
                <a:spcPts val="400"/>
              </a:spcBef>
              <a:buClr>
                <a:srgbClr val="CCCCFF"/>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err="1" smtClean="0">
                <a:solidFill>
                  <a:schemeClr val="accent6"/>
                </a:solidFill>
              </a:rPr>
              <a:t>strcat</a:t>
            </a:r>
            <a:r>
              <a:rPr lang="en-GB" sz="2000" dirty="0" smtClean="0">
                <a:solidFill>
                  <a:schemeClr val="accent6"/>
                </a:solidFill>
              </a:rPr>
              <a:t>(d, s)</a:t>
            </a:r>
            <a:r>
              <a:rPr lang="en-GB" sz="2000" dirty="0" smtClean="0"/>
              <a:t> concatenates strings</a:t>
            </a:r>
          </a:p>
        </p:txBody>
      </p:sp>
      <p:sp>
        <p:nvSpPr>
          <p:cNvPr id="18435" name="Date Placeholder 3"/>
          <p:cNvSpPr>
            <a:spLocks noGrp="1"/>
          </p:cNvSpPr>
          <p:nvPr>
            <p:ph type="dt" sz="quarter" idx="10"/>
          </p:nvPr>
        </p:nvSpPr>
        <p:spPr/>
        <p:txBody>
          <a:bodyPr/>
          <a:lstStyle/>
          <a:p>
            <a:pPr>
              <a:defRPr/>
            </a:pPr>
            <a:fld id="{D4663F89-6B70-4D04-A895-50008827724E}" type="datetime1">
              <a:rPr lang="en-US"/>
              <a:pPr>
                <a:defRPr/>
              </a:pPr>
              <a:t>10/13/10</a:t>
            </a:fld>
            <a:endParaRPr lang="en-US" dirty="0"/>
          </a:p>
        </p:txBody>
      </p:sp>
      <p:sp>
        <p:nvSpPr>
          <p:cNvPr id="18436" name="Footer Placeholder 4"/>
          <p:cNvSpPr>
            <a:spLocks noGrp="1"/>
          </p:cNvSpPr>
          <p:nvPr>
            <p:ph type="ftr" sz="quarter" idx="11"/>
          </p:nvPr>
        </p:nvSpPr>
        <p:spPr/>
        <p:txBody>
          <a:bodyPr/>
          <a:lstStyle/>
          <a:p>
            <a:pPr>
              <a:defRPr/>
            </a:pPr>
            <a:r>
              <a:rPr lang="en-US" dirty="0"/>
              <a:t>Buffer Overflow</a:t>
            </a:r>
          </a:p>
        </p:txBody>
      </p:sp>
      <p:sp>
        <p:nvSpPr>
          <p:cNvPr id="18437" name="Slide Number Placeholder 5"/>
          <p:cNvSpPr>
            <a:spLocks noGrp="1"/>
          </p:cNvSpPr>
          <p:nvPr>
            <p:ph type="sldNum" sz="quarter" idx="12"/>
          </p:nvPr>
        </p:nvSpPr>
        <p:spPr/>
        <p:txBody>
          <a:bodyPr/>
          <a:lstStyle/>
          <a:p>
            <a:pPr>
              <a:defRPr/>
            </a:pPr>
            <a:fld id="{73B7381D-0694-466C-A2B8-2B4CE155CC24}" type="slidenum">
              <a:rPr lang="en-US"/>
              <a:pPr>
                <a:defRPr/>
              </a:pPr>
              <a:t>10</a:t>
            </a:fld>
            <a:endParaRPr lang="en-US"/>
          </a:p>
        </p:txBody>
      </p:sp>
      <p:sp>
        <p:nvSpPr>
          <p:cNvPr id="7" name="Rectangle 3"/>
          <p:cNvSpPr>
            <a:spLocks noChangeArrowheads="1"/>
          </p:cNvSpPr>
          <p:nvPr/>
        </p:nvSpPr>
        <p:spPr bwMode="auto">
          <a:xfrm>
            <a:off x="381000" y="1219200"/>
            <a:ext cx="4343400" cy="3847207"/>
          </a:xfrm>
          <a:prstGeom prst="rect">
            <a:avLst/>
          </a:prstGeom>
          <a:solidFill>
            <a:schemeClr val="bg2">
              <a:lumMod val="75000"/>
            </a:schemeClr>
          </a:solidFill>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spcBef>
                <a:spcPts val="0"/>
              </a:spcBef>
              <a:defRPr/>
            </a:pPr>
            <a:r>
              <a:rPr lang="en-GB" sz="2400" kern="0" dirty="0" err="1">
                <a:solidFill>
                  <a:schemeClr val="accent2"/>
                </a:solidFill>
                <a:cs typeface="Arial" pitchFamily="34" charset="0"/>
                <a:sym typeface="Arial" charset="0"/>
              </a:rPr>
              <a:t>domain.c</a:t>
            </a:r>
            <a:endParaRPr lang="en-US" sz="2400" dirty="0">
              <a:solidFill>
                <a:schemeClr val="accent2"/>
              </a:solidFill>
              <a:cs typeface="Arial" pitchFamily="34" charset="0"/>
              <a:sym typeface="Arial" charset="0"/>
            </a:endParaRPr>
          </a:p>
          <a:p>
            <a:pPr>
              <a:spcBef>
                <a:spcPts val="0"/>
              </a:spcBef>
              <a:defRPr/>
            </a:pPr>
            <a:r>
              <a:rPr lang="en-US" sz="2000" dirty="0">
                <a:solidFill>
                  <a:schemeClr val="tx1"/>
                </a:solidFill>
                <a:cs typeface="Arial" pitchFamily="34" charset="0"/>
                <a:sym typeface="Arial" charset="0"/>
              </a:rPr>
              <a:t>Main(</a:t>
            </a:r>
            <a:r>
              <a:rPr lang="en-US" sz="2000" dirty="0" err="1">
                <a:solidFill>
                  <a:schemeClr val="tx1"/>
                </a:solidFill>
                <a:cs typeface="Arial" pitchFamily="34" charset="0"/>
                <a:sym typeface="Arial" charset="0"/>
              </a:rPr>
              <a:t>int</a:t>
            </a:r>
            <a:r>
              <a:rPr lang="en-US" sz="2000" dirty="0">
                <a:solidFill>
                  <a:schemeClr val="tx1"/>
                </a:solidFill>
                <a:cs typeface="Arial" pitchFamily="34" charset="0"/>
                <a:sym typeface="Arial" charset="0"/>
              </a:rPr>
              <a:t> </a:t>
            </a:r>
            <a:r>
              <a:rPr lang="en-US" sz="2000" dirty="0" err="1">
                <a:solidFill>
                  <a:schemeClr val="tx1"/>
                </a:solidFill>
                <a:cs typeface="Arial" pitchFamily="34" charset="0"/>
                <a:sym typeface="Arial" charset="0"/>
              </a:rPr>
              <a:t>argc</a:t>
            </a:r>
            <a:r>
              <a:rPr lang="en-US" sz="2000" dirty="0">
                <a:solidFill>
                  <a:schemeClr val="tx1"/>
                </a:solidFill>
                <a:cs typeface="Arial" pitchFamily="34" charset="0"/>
                <a:sym typeface="Arial" charset="0"/>
              </a:rPr>
              <a:t>, char </a:t>
            </a:r>
            <a:r>
              <a:rPr lang="en-US" sz="2000" dirty="0">
                <a:solidFill>
                  <a:srgbClr val="33CC33"/>
                </a:solidFill>
                <a:cs typeface="Arial" pitchFamily="34" charset="0"/>
                <a:sym typeface="Arial" charset="0"/>
              </a:rPr>
              <a:t>*</a:t>
            </a:r>
            <a:r>
              <a:rPr lang="en-US" sz="2000" dirty="0" err="1">
                <a:solidFill>
                  <a:srgbClr val="33CC33"/>
                </a:solidFill>
                <a:cs typeface="Arial" pitchFamily="34" charset="0"/>
                <a:sym typeface="Arial" charset="0"/>
              </a:rPr>
              <a:t>argv</a:t>
            </a:r>
            <a:r>
              <a:rPr lang="en-US" sz="2000" dirty="0">
                <a:solidFill>
                  <a:srgbClr val="33CC33"/>
                </a:solidFill>
                <a:cs typeface="Arial" pitchFamily="34" charset="0"/>
                <a:sym typeface="Arial" charset="0"/>
              </a:rPr>
              <a:t>[]</a:t>
            </a:r>
            <a:r>
              <a:rPr lang="en-US" sz="2000" dirty="0">
                <a:solidFill>
                  <a:schemeClr val="tx1"/>
                </a:solidFill>
                <a:cs typeface="Arial" pitchFamily="34" charset="0"/>
                <a:sym typeface="Arial" charset="0"/>
              </a:rPr>
              <a:t>) </a:t>
            </a:r>
          </a:p>
          <a:p>
            <a:pPr>
              <a:spcBef>
                <a:spcPts val="0"/>
              </a:spcBef>
              <a:defRPr/>
            </a:pPr>
            <a:r>
              <a:rPr lang="en-US" sz="2000" dirty="0">
                <a:solidFill>
                  <a:schemeClr val="tx1"/>
                </a:solidFill>
                <a:cs typeface="Arial" pitchFamily="34" charset="0"/>
                <a:sym typeface="Arial" charset="0"/>
              </a:rPr>
              <a:t>/*get </a:t>
            </a:r>
            <a:r>
              <a:rPr lang="en-US" sz="2000" dirty="0" err="1">
                <a:solidFill>
                  <a:schemeClr val="tx1"/>
                </a:solidFill>
                <a:cs typeface="Arial" pitchFamily="34" charset="0"/>
                <a:sym typeface="Arial" charset="0"/>
              </a:rPr>
              <a:t>user_input</a:t>
            </a:r>
            <a:r>
              <a:rPr lang="en-US" sz="2000" dirty="0">
                <a:solidFill>
                  <a:schemeClr val="tx1"/>
                </a:solidFill>
                <a:cs typeface="Arial" pitchFamily="34" charset="0"/>
                <a:sym typeface="Arial" charset="0"/>
              </a:rPr>
              <a:t>*/</a:t>
            </a:r>
          </a:p>
          <a:p>
            <a:pPr>
              <a:spcBef>
                <a:spcPts val="0"/>
              </a:spcBef>
              <a:defRPr/>
            </a:pPr>
            <a:r>
              <a:rPr lang="en-US" sz="2000" dirty="0">
                <a:solidFill>
                  <a:schemeClr val="tx1"/>
                </a:solidFill>
                <a:cs typeface="Arial" pitchFamily="34" charset="0"/>
                <a:sym typeface="Arial" charset="0"/>
              </a:rPr>
              <a:t>{</a:t>
            </a:r>
          </a:p>
          <a:p>
            <a:pPr>
              <a:spcBef>
                <a:spcPts val="0"/>
              </a:spcBef>
              <a:defRPr/>
            </a:pPr>
            <a:r>
              <a:rPr lang="en-US" sz="2000" dirty="0">
                <a:solidFill>
                  <a:schemeClr val="tx1"/>
                </a:solidFill>
                <a:cs typeface="Arial" pitchFamily="34" charset="0"/>
                <a:sym typeface="Arial" charset="0"/>
              </a:rPr>
              <a:t>    char </a:t>
            </a:r>
            <a:r>
              <a:rPr lang="en-US" sz="2000" dirty="0">
                <a:solidFill>
                  <a:schemeClr val="accent2"/>
                </a:solidFill>
                <a:cs typeface="Arial" pitchFamily="34" charset="0"/>
                <a:sym typeface="Arial" charset="0"/>
              </a:rPr>
              <a:t>var1[15</a:t>
            </a:r>
            <a:r>
              <a:rPr lang="en-US" sz="2000" dirty="0">
                <a:solidFill>
                  <a:schemeClr val="tx1"/>
                </a:solidFill>
                <a:cs typeface="Arial" pitchFamily="34" charset="0"/>
                <a:sym typeface="Arial" charset="0"/>
              </a:rPr>
              <a:t>];</a:t>
            </a:r>
          </a:p>
          <a:p>
            <a:pPr>
              <a:spcBef>
                <a:spcPts val="0"/>
              </a:spcBef>
              <a:defRPr/>
            </a:pPr>
            <a:r>
              <a:rPr lang="en-US" sz="2000" dirty="0">
                <a:solidFill>
                  <a:schemeClr val="tx1"/>
                </a:solidFill>
                <a:cs typeface="Arial" pitchFamily="34" charset="0"/>
                <a:sym typeface="Arial" charset="0"/>
              </a:rPr>
              <a:t>    char </a:t>
            </a:r>
            <a:r>
              <a:rPr lang="en-US" sz="2000" dirty="0">
                <a:solidFill>
                  <a:srgbClr val="FFC000"/>
                </a:solidFill>
                <a:cs typeface="Arial" pitchFamily="34" charset="0"/>
                <a:sym typeface="Arial" charset="0"/>
              </a:rPr>
              <a:t>command</a:t>
            </a:r>
            <a:r>
              <a:rPr lang="en-US" sz="2000" dirty="0">
                <a:solidFill>
                  <a:schemeClr val="tx1"/>
                </a:solidFill>
                <a:cs typeface="Arial" pitchFamily="34" charset="0"/>
                <a:sym typeface="Arial" charset="0"/>
              </a:rPr>
              <a:t>[20];	</a:t>
            </a:r>
          </a:p>
          <a:p>
            <a:pPr>
              <a:spcBef>
                <a:spcPts val="0"/>
              </a:spcBef>
              <a:defRPr/>
            </a:pPr>
            <a:r>
              <a:rPr lang="en-US" sz="2000" dirty="0">
                <a:solidFill>
                  <a:schemeClr val="tx1"/>
                </a:solidFill>
                <a:cs typeface="Arial" pitchFamily="34" charset="0"/>
                <a:sym typeface="Arial" charset="0"/>
              </a:rPr>
              <a:t>    </a:t>
            </a:r>
            <a:r>
              <a:rPr lang="en-US" sz="2000" dirty="0" err="1">
                <a:solidFill>
                  <a:schemeClr val="tx1"/>
                </a:solidFill>
                <a:cs typeface="Arial" pitchFamily="34" charset="0"/>
                <a:sym typeface="Arial" charset="0"/>
              </a:rPr>
              <a:t>strcpy</a:t>
            </a:r>
            <a:r>
              <a:rPr lang="en-US" sz="2000" dirty="0">
                <a:solidFill>
                  <a:schemeClr val="tx1"/>
                </a:solidFill>
                <a:cs typeface="Arial" pitchFamily="34" charset="0"/>
                <a:sym typeface="Arial" charset="0"/>
              </a:rPr>
              <a:t>(command, “</a:t>
            </a:r>
            <a:r>
              <a:rPr lang="en-US" sz="2000" dirty="0" err="1">
                <a:solidFill>
                  <a:schemeClr val="tx1"/>
                </a:solidFill>
                <a:cs typeface="Arial" pitchFamily="34" charset="0"/>
                <a:sym typeface="Arial" charset="0"/>
              </a:rPr>
              <a:t>whois</a:t>
            </a:r>
            <a:r>
              <a:rPr lang="en-US" sz="2000" dirty="0">
                <a:solidFill>
                  <a:schemeClr val="tx1"/>
                </a:solidFill>
                <a:cs typeface="Arial" pitchFamily="34" charset="0"/>
                <a:sym typeface="Arial" charset="0"/>
              </a:rPr>
              <a:t> ");</a:t>
            </a:r>
          </a:p>
          <a:p>
            <a:pPr>
              <a:spcBef>
                <a:spcPts val="0"/>
              </a:spcBef>
              <a:defRPr/>
            </a:pPr>
            <a:r>
              <a:rPr lang="en-US" sz="2000" dirty="0">
                <a:solidFill>
                  <a:schemeClr val="tx1"/>
                </a:solidFill>
                <a:cs typeface="Arial" pitchFamily="34" charset="0"/>
                <a:sym typeface="Arial" charset="0"/>
              </a:rPr>
              <a:t>    </a:t>
            </a:r>
            <a:r>
              <a:rPr lang="en-US" sz="2000" dirty="0" err="1">
                <a:solidFill>
                  <a:schemeClr val="tx1"/>
                </a:solidFill>
                <a:cs typeface="Arial" pitchFamily="34" charset="0"/>
                <a:sym typeface="Arial" charset="0"/>
              </a:rPr>
              <a:t>strcat</a:t>
            </a:r>
            <a:r>
              <a:rPr lang="en-US" sz="2000" dirty="0">
                <a:solidFill>
                  <a:schemeClr val="tx1"/>
                </a:solidFill>
                <a:cs typeface="Arial" pitchFamily="34" charset="0"/>
                <a:sym typeface="Arial" charset="0"/>
              </a:rPr>
              <a:t>(command, </a:t>
            </a:r>
            <a:r>
              <a:rPr lang="en-US" sz="2000" dirty="0" err="1">
                <a:solidFill>
                  <a:srgbClr val="33CC33"/>
                </a:solidFill>
                <a:cs typeface="Arial" pitchFamily="34" charset="0"/>
                <a:sym typeface="Arial" charset="0"/>
              </a:rPr>
              <a:t>argv</a:t>
            </a:r>
            <a:r>
              <a:rPr lang="en-US" sz="2000" dirty="0">
                <a:solidFill>
                  <a:srgbClr val="33CC33"/>
                </a:solidFill>
                <a:cs typeface="Arial" pitchFamily="34" charset="0"/>
                <a:sym typeface="Arial" charset="0"/>
              </a:rPr>
              <a:t>[1</a:t>
            </a:r>
            <a:r>
              <a:rPr lang="en-US" sz="2000" dirty="0">
                <a:solidFill>
                  <a:srgbClr val="00B050"/>
                </a:solidFill>
                <a:cs typeface="Arial" pitchFamily="34" charset="0"/>
                <a:sym typeface="Arial" charset="0"/>
              </a:rPr>
              <a:t>]</a:t>
            </a:r>
            <a:r>
              <a:rPr lang="en-US" sz="2000" dirty="0">
                <a:solidFill>
                  <a:schemeClr val="tx1"/>
                </a:solidFill>
                <a:cs typeface="Arial" pitchFamily="34" charset="0"/>
                <a:sym typeface="Arial" charset="0"/>
              </a:rPr>
              <a:t>);</a:t>
            </a:r>
          </a:p>
          <a:p>
            <a:pPr>
              <a:spcBef>
                <a:spcPts val="0"/>
              </a:spcBef>
              <a:defRPr/>
            </a:pPr>
            <a:r>
              <a:rPr lang="en-US" sz="2000" dirty="0">
                <a:solidFill>
                  <a:schemeClr val="tx1"/>
                </a:solidFill>
                <a:cs typeface="Arial" pitchFamily="34" charset="0"/>
                <a:sym typeface="Arial" charset="0"/>
              </a:rPr>
              <a:t>    </a:t>
            </a:r>
            <a:r>
              <a:rPr lang="en-US" sz="2000" dirty="0" err="1">
                <a:solidFill>
                  <a:schemeClr val="tx1"/>
                </a:solidFill>
                <a:cs typeface="Arial" pitchFamily="34" charset="0"/>
                <a:sym typeface="Arial" charset="0"/>
              </a:rPr>
              <a:t>strcpy</a:t>
            </a:r>
            <a:r>
              <a:rPr lang="en-US" sz="2000" dirty="0">
                <a:solidFill>
                  <a:schemeClr val="tx1"/>
                </a:solidFill>
                <a:cs typeface="Arial" pitchFamily="34" charset="0"/>
                <a:sym typeface="Arial" charset="0"/>
              </a:rPr>
              <a:t>(var1, </a:t>
            </a:r>
            <a:r>
              <a:rPr lang="en-US" sz="2000" dirty="0" err="1">
                <a:solidFill>
                  <a:srgbClr val="00B050"/>
                </a:solidFill>
                <a:cs typeface="Arial" pitchFamily="34" charset="0"/>
                <a:sym typeface="Arial" charset="0"/>
              </a:rPr>
              <a:t>argv</a:t>
            </a:r>
            <a:r>
              <a:rPr lang="en-US" sz="2000" dirty="0">
                <a:solidFill>
                  <a:srgbClr val="00B050"/>
                </a:solidFill>
                <a:cs typeface="Arial" pitchFamily="34" charset="0"/>
                <a:sym typeface="Arial" charset="0"/>
              </a:rPr>
              <a:t>[1]</a:t>
            </a:r>
            <a:r>
              <a:rPr lang="en-US" sz="2000" dirty="0">
                <a:solidFill>
                  <a:schemeClr val="tx1"/>
                </a:solidFill>
                <a:cs typeface="Arial" pitchFamily="34" charset="0"/>
                <a:sym typeface="Arial" charset="0"/>
              </a:rPr>
              <a:t>);</a:t>
            </a:r>
          </a:p>
          <a:p>
            <a:pPr>
              <a:spcBef>
                <a:spcPts val="0"/>
              </a:spcBef>
              <a:defRPr/>
            </a:pPr>
            <a:r>
              <a:rPr lang="en-US" sz="2000" dirty="0">
                <a:solidFill>
                  <a:schemeClr val="tx1"/>
                </a:solidFill>
                <a:cs typeface="Arial" pitchFamily="34" charset="0"/>
                <a:sym typeface="Arial" charset="0"/>
              </a:rPr>
              <a:t>    </a:t>
            </a:r>
            <a:r>
              <a:rPr lang="en-US" sz="2000" dirty="0" err="1">
                <a:solidFill>
                  <a:schemeClr val="tx1"/>
                </a:solidFill>
                <a:cs typeface="Arial" pitchFamily="34" charset="0"/>
                <a:sym typeface="Arial" charset="0"/>
              </a:rPr>
              <a:t>printf</a:t>
            </a:r>
            <a:r>
              <a:rPr lang="en-US" sz="2000" dirty="0">
                <a:solidFill>
                  <a:schemeClr val="tx1"/>
                </a:solidFill>
                <a:cs typeface="Arial" pitchFamily="34" charset="0"/>
                <a:sym typeface="Arial" charset="0"/>
              </a:rPr>
              <a:t>(var1);</a:t>
            </a:r>
          </a:p>
          <a:p>
            <a:pPr>
              <a:spcBef>
                <a:spcPts val="0"/>
              </a:spcBef>
              <a:defRPr/>
            </a:pPr>
            <a:r>
              <a:rPr lang="en-US" sz="2000" dirty="0">
                <a:solidFill>
                  <a:schemeClr val="tx1"/>
                </a:solidFill>
                <a:cs typeface="Arial" pitchFamily="34" charset="0"/>
                <a:sym typeface="Arial" charset="0"/>
              </a:rPr>
              <a:t>    system(</a:t>
            </a:r>
            <a:r>
              <a:rPr lang="en-US" sz="2000" dirty="0">
                <a:solidFill>
                  <a:srgbClr val="FFC000"/>
                </a:solidFill>
                <a:cs typeface="Arial" pitchFamily="34" charset="0"/>
                <a:sym typeface="Arial" charset="0"/>
              </a:rPr>
              <a:t>command</a:t>
            </a:r>
            <a:r>
              <a:rPr lang="en-US" sz="2000" dirty="0">
                <a:solidFill>
                  <a:schemeClr val="tx1"/>
                </a:solidFill>
                <a:cs typeface="Arial" pitchFamily="34" charset="0"/>
                <a:sym typeface="Arial" charset="0"/>
              </a:rPr>
              <a:t>);</a:t>
            </a:r>
          </a:p>
          <a:p>
            <a:pPr>
              <a:spcBef>
                <a:spcPts val="0"/>
              </a:spcBef>
              <a:defRPr/>
            </a:pPr>
            <a:r>
              <a:rPr lang="en-US" sz="2000" dirty="0">
                <a:solidFill>
                  <a:schemeClr val="tx1"/>
                </a:solidFill>
                <a:cs typeface="Arial" pitchFamily="34" charset="0"/>
                <a:sym typeface="Arial" charset="0"/>
              </a:rPr>
              <a:t>}  </a:t>
            </a:r>
          </a:p>
        </p:txBody>
      </p:sp>
      <p:sp>
        <p:nvSpPr>
          <p:cNvPr id="12298" name="AutoShape 1040"/>
          <p:cNvSpPr>
            <a:spLocks/>
          </p:cNvSpPr>
          <p:nvPr/>
        </p:nvSpPr>
        <p:spPr bwMode="auto">
          <a:xfrm>
            <a:off x="5195888" y="3041650"/>
            <a:ext cx="287337" cy="1655763"/>
          </a:xfrm>
          <a:prstGeom prst="leftBrace">
            <a:avLst>
              <a:gd name="adj1" fmla="val 32761"/>
              <a:gd name="adj2" fmla="val 51921"/>
            </a:avLst>
          </a:prstGeom>
          <a:noFill/>
          <a:ln w="38100">
            <a:solidFill>
              <a:schemeClr val="tx1"/>
            </a:solidFill>
            <a:round/>
            <a:headEnd/>
            <a:tailEnd/>
          </a:ln>
        </p:spPr>
        <p:txBody>
          <a:bodyPr wrap="none" anchor="ctr"/>
          <a:lstStyle/>
          <a:p>
            <a:endParaRPr lang="it-IT">
              <a:solidFill>
                <a:schemeClr val="tx1"/>
              </a:solidFill>
            </a:endParaRPr>
          </a:p>
        </p:txBody>
      </p:sp>
      <p:sp>
        <p:nvSpPr>
          <p:cNvPr id="12299" name="AutoShape 1041"/>
          <p:cNvSpPr>
            <a:spLocks/>
          </p:cNvSpPr>
          <p:nvPr/>
        </p:nvSpPr>
        <p:spPr bwMode="auto">
          <a:xfrm>
            <a:off x="3413125" y="2514600"/>
            <a:ext cx="182563" cy="609600"/>
          </a:xfrm>
          <a:prstGeom prst="rightBrace">
            <a:avLst>
              <a:gd name="adj1" fmla="val 33499"/>
              <a:gd name="adj2" fmla="val 50000"/>
            </a:avLst>
          </a:prstGeom>
          <a:noFill/>
          <a:ln w="38100">
            <a:solidFill>
              <a:schemeClr val="tx1"/>
            </a:solidFill>
            <a:round/>
            <a:headEnd/>
            <a:tailEnd/>
          </a:ln>
        </p:spPr>
        <p:txBody>
          <a:bodyPr wrap="none" anchor="ctr"/>
          <a:lstStyle/>
          <a:p>
            <a:endParaRPr lang="it-IT">
              <a:solidFill>
                <a:schemeClr val="tx1"/>
              </a:solidFill>
            </a:endParaRPr>
          </a:p>
        </p:txBody>
      </p:sp>
      <p:sp>
        <p:nvSpPr>
          <p:cNvPr id="12300" name="Line 1042"/>
          <p:cNvSpPr>
            <a:spLocks noChangeShapeType="1"/>
          </p:cNvSpPr>
          <p:nvPr/>
        </p:nvSpPr>
        <p:spPr bwMode="auto">
          <a:xfrm>
            <a:off x="3733800" y="2895600"/>
            <a:ext cx="1295400" cy="990600"/>
          </a:xfrm>
          <a:prstGeom prst="line">
            <a:avLst/>
          </a:prstGeom>
          <a:noFill/>
          <a:ln w="38100">
            <a:solidFill>
              <a:schemeClr val="tx1"/>
            </a:solidFill>
            <a:round/>
            <a:headEnd type="triangle" w="med" len="med"/>
            <a:tailEnd type="triangle" w="med" len="med"/>
          </a:ln>
        </p:spPr>
        <p:txBody>
          <a:bodyPr/>
          <a:lstStyle/>
          <a:p>
            <a:endParaRPr lang="en-US"/>
          </a:p>
        </p:txBody>
      </p:sp>
      <p:grpSp>
        <p:nvGrpSpPr>
          <p:cNvPr id="12301" name="Group 4"/>
          <p:cNvGrpSpPr>
            <a:grpSpLocks/>
          </p:cNvGrpSpPr>
          <p:nvPr/>
        </p:nvGrpSpPr>
        <p:grpSpPr bwMode="auto">
          <a:xfrm>
            <a:off x="5707063" y="1752600"/>
            <a:ext cx="1676400" cy="4446588"/>
            <a:chOff x="960" y="768"/>
            <a:chExt cx="1056" cy="1968"/>
          </a:xfrm>
        </p:grpSpPr>
        <p:sp>
          <p:nvSpPr>
            <p:cNvPr id="12313" name="Line 5"/>
            <p:cNvSpPr>
              <a:spLocks noChangeShapeType="1"/>
            </p:cNvSpPr>
            <p:nvPr/>
          </p:nvSpPr>
          <p:spPr bwMode="auto">
            <a:xfrm>
              <a:off x="960" y="768"/>
              <a:ext cx="0" cy="1968"/>
            </a:xfrm>
            <a:prstGeom prst="line">
              <a:avLst/>
            </a:prstGeom>
            <a:noFill/>
            <a:ln w="38100">
              <a:solidFill>
                <a:schemeClr val="tx1"/>
              </a:solidFill>
              <a:round/>
              <a:headEnd/>
              <a:tailEnd/>
            </a:ln>
          </p:spPr>
          <p:txBody>
            <a:bodyPr wrap="none" anchor="ctr"/>
            <a:lstStyle/>
            <a:p>
              <a:endParaRPr lang="en-US"/>
            </a:p>
          </p:txBody>
        </p:sp>
        <p:sp>
          <p:nvSpPr>
            <p:cNvPr id="12314" name="Line 6"/>
            <p:cNvSpPr>
              <a:spLocks noChangeShapeType="1"/>
            </p:cNvSpPr>
            <p:nvPr/>
          </p:nvSpPr>
          <p:spPr bwMode="auto">
            <a:xfrm>
              <a:off x="2016" y="768"/>
              <a:ext cx="0" cy="1968"/>
            </a:xfrm>
            <a:prstGeom prst="line">
              <a:avLst/>
            </a:prstGeom>
            <a:noFill/>
            <a:ln w="38100">
              <a:solidFill>
                <a:schemeClr val="tx1"/>
              </a:solidFill>
              <a:round/>
              <a:headEnd/>
              <a:tailEnd/>
            </a:ln>
          </p:spPr>
          <p:txBody>
            <a:bodyPr wrap="none" anchor="ctr"/>
            <a:lstStyle/>
            <a:p>
              <a:endParaRPr lang="en-US"/>
            </a:p>
          </p:txBody>
        </p:sp>
      </p:grpSp>
      <p:sp>
        <p:nvSpPr>
          <p:cNvPr id="12302" name="Rectangle 1033"/>
          <p:cNvSpPr>
            <a:spLocks noChangeArrowheads="1"/>
          </p:cNvSpPr>
          <p:nvPr/>
        </p:nvSpPr>
        <p:spPr bwMode="auto">
          <a:xfrm>
            <a:off x="5715000" y="3124200"/>
            <a:ext cx="1676400" cy="661988"/>
          </a:xfrm>
          <a:prstGeom prst="rect">
            <a:avLst/>
          </a:prstGeom>
          <a:solidFill>
            <a:schemeClr val="accent1"/>
          </a:solidFill>
          <a:ln w="38100">
            <a:solidFill>
              <a:schemeClr val="tx1"/>
            </a:solidFill>
            <a:miter lim="800000"/>
            <a:headEnd/>
            <a:tailEnd/>
          </a:ln>
        </p:spPr>
        <p:txBody>
          <a:bodyPr wrap="none" anchor="ctr"/>
          <a:lstStyle/>
          <a:p>
            <a:pPr algn="ctr"/>
            <a:r>
              <a:rPr lang="en-US" sz="1600">
                <a:solidFill>
                  <a:srgbClr val="FF0000"/>
                </a:solidFill>
              </a:rPr>
              <a:t>var1</a:t>
            </a:r>
            <a:r>
              <a:rPr lang="en-US" sz="1600">
                <a:solidFill>
                  <a:schemeClr val="tx1"/>
                </a:solidFill>
              </a:rPr>
              <a:t> (15 char) </a:t>
            </a:r>
            <a:endParaRPr lang="en-US" sz="2800">
              <a:solidFill>
                <a:schemeClr val="tx1"/>
              </a:solidFill>
            </a:endParaRPr>
          </a:p>
        </p:txBody>
      </p:sp>
      <p:sp>
        <p:nvSpPr>
          <p:cNvPr id="2" name="Rectangle 1039"/>
          <p:cNvSpPr>
            <a:spLocks noChangeArrowheads="1"/>
          </p:cNvSpPr>
          <p:nvPr/>
        </p:nvSpPr>
        <p:spPr bwMode="auto">
          <a:xfrm>
            <a:off x="5716588" y="3810000"/>
            <a:ext cx="1662112" cy="1028700"/>
          </a:xfrm>
          <a:prstGeom prst="rect">
            <a:avLst/>
          </a:prstGeom>
          <a:solidFill>
            <a:schemeClr val="bg2">
              <a:lumMod val="75000"/>
            </a:schemeClr>
          </a:solidFill>
          <a:ln w="38100">
            <a:solidFill>
              <a:schemeClr val="tx1"/>
            </a:solidFill>
            <a:miter lim="800000"/>
            <a:headEnd/>
            <a:tailEnd/>
          </a:ln>
        </p:spPr>
        <p:txBody>
          <a:bodyPr wrap="none" anchor="ctr"/>
          <a:lstStyle/>
          <a:p>
            <a:pPr algn="ctr">
              <a:defRPr/>
            </a:pPr>
            <a:r>
              <a:rPr lang="en-US" sz="1600" dirty="0">
                <a:solidFill>
                  <a:srgbClr val="FFC000"/>
                </a:solidFill>
                <a:latin typeface="Arial" charset="0"/>
                <a:sym typeface="Arial" charset="0"/>
              </a:rPr>
              <a:t>command</a:t>
            </a:r>
          </a:p>
          <a:p>
            <a:pPr algn="ctr">
              <a:defRPr/>
            </a:pPr>
            <a:r>
              <a:rPr lang="en-US" sz="1600" dirty="0">
                <a:solidFill>
                  <a:schemeClr val="tx1"/>
                </a:solidFill>
                <a:latin typeface="Arial" charset="0"/>
                <a:sym typeface="Arial" charset="0"/>
              </a:rPr>
              <a:t>(20 char)</a:t>
            </a:r>
            <a:endParaRPr lang="en-US" sz="2800" dirty="0">
              <a:solidFill>
                <a:schemeClr val="tx1"/>
              </a:solidFill>
              <a:latin typeface="Arial" charset="0"/>
              <a:sym typeface="Arial" charset="0"/>
            </a:endParaRPr>
          </a:p>
        </p:txBody>
      </p:sp>
      <p:sp>
        <p:nvSpPr>
          <p:cNvPr id="16" name="Rectangle 28"/>
          <p:cNvSpPr>
            <a:spLocks noChangeArrowheads="1"/>
          </p:cNvSpPr>
          <p:nvPr/>
        </p:nvSpPr>
        <p:spPr bwMode="auto">
          <a:xfrm>
            <a:off x="5715000" y="3124200"/>
            <a:ext cx="1662113" cy="685800"/>
          </a:xfrm>
          <a:prstGeom prst="rect">
            <a:avLst/>
          </a:prstGeom>
          <a:solidFill>
            <a:schemeClr val="accent3"/>
          </a:solidFill>
          <a:ln w="38100">
            <a:solidFill>
              <a:schemeClr val="tx1"/>
            </a:solidFill>
            <a:miter lim="800000"/>
            <a:headEnd/>
            <a:tailEnd/>
          </a:ln>
        </p:spPr>
        <p:txBody>
          <a:bodyPr wrap="none" anchor="ctr"/>
          <a:lstStyle/>
          <a:p>
            <a:pPr algn="ctr">
              <a:defRPr/>
            </a:pPr>
            <a:r>
              <a:rPr lang="en-US" sz="1600" b="1">
                <a:solidFill>
                  <a:schemeClr val="tx1"/>
                </a:solidFill>
                <a:latin typeface="Arial" charset="0"/>
                <a:sym typeface="Arial" charset="0"/>
              </a:rPr>
              <a:t>argv[1] </a:t>
            </a:r>
            <a:br>
              <a:rPr lang="en-US" sz="1600" b="1">
                <a:solidFill>
                  <a:schemeClr val="tx1"/>
                </a:solidFill>
                <a:latin typeface="Arial" charset="0"/>
                <a:sym typeface="Arial" charset="0"/>
              </a:rPr>
            </a:br>
            <a:r>
              <a:rPr lang="en-US" sz="1600" b="1">
                <a:solidFill>
                  <a:schemeClr val="tx1"/>
                </a:solidFill>
                <a:latin typeface="Arial" charset="0"/>
                <a:sym typeface="Arial" charset="0"/>
              </a:rPr>
              <a:t>(15 char)</a:t>
            </a:r>
            <a:r>
              <a:rPr lang="en-US" sz="2800">
                <a:solidFill>
                  <a:schemeClr val="tx1"/>
                </a:solidFill>
                <a:latin typeface="Arial" charset="0"/>
                <a:sym typeface="Arial" charset="0"/>
              </a:rPr>
              <a:t> </a:t>
            </a:r>
            <a:endParaRPr lang="en-US" sz="1600" b="1">
              <a:solidFill>
                <a:schemeClr val="tx1"/>
              </a:solidFill>
              <a:latin typeface="Arial" charset="0"/>
              <a:sym typeface="Arial" charset="0"/>
            </a:endParaRPr>
          </a:p>
        </p:txBody>
      </p:sp>
      <p:sp>
        <p:nvSpPr>
          <p:cNvPr id="17" name="Rectangle 28"/>
          <p:cNvSpPr>
            <a:spLocks noChangeArrowheads="1"/>
          </p:cNvSpPr>
          <p:nvPr/>
        </p:nvSpPr>
        <p:spPr bwMode="auto">
          <a:xfrm>
            <a:off x="5729288" y="3124200"/>
            <a:ext cx="1662112" cy="990600"/>
          </a:xfrm>
          <a:prstGeom prst="rect">
            <a:avLst/>
          </a:prstGeom>
          <a:solidFill>
            <a:schemeClr val="accent3">
              <a:lumMod val="40000"/>
              <a:lumOff val="60000"/>
            </a:schemeClr>
          </a:solidFill>
          <a:ln w="38100">
            <a:solidFill>
              <a:schemeClr val="tx1"/>
            </a:solidFill>
            <a:miter lim="800000"/>
            <a:headEnd/>
            <a:tailEnd/>
          </a:ln>
        </p:spPr>
        <p:txBody>
          <a:bodyPr wrap="none" anchor="ctr"/>
          <a:lstStyle/>
          <a:p>
            <a:pPr algn="ctr">
              <a:defRPr/>
            </a:pPr>
            <a:r>
              <a:rPr lang="en-US" sz="1600" b="1" dirty="0" err="1">
                <a:solidFill>
                  <a:schemeClr val="accent2"/>
                </a:solidFill>
                <a:latin typeface="Arial" charset="0"/>
                <a:sym typeface="Arial" charset="0"/>
              </a:rPr>
              <a:t>argv</a:t>
            </a:r>
            <a:r>
              <a:rPr lang="en-US" sz="1600" b="1" dirty="0">
                <a:solidFill>
                  <a:schemeClr val="accent2"/>
                </a:solidFill>
                <a:latin typeface="Arial" charset="0"/>
                <a:sym typeface="Arial" charset="0"/>
              </a:rPr>
              <a:t>[1]</a:t>
            </a:r>
            <a:r>
              <a:rPr lang="en-US" sz="1600" b="1" dirty="0">
                <a:solidFill>
                  <a:schemeClr val="tx1"/>
                </a:solidFill>
                <a:latin typeface="Arial" charset="0"/>
                <a:sym typeface="Arial" charset="0"/>
              </a:rPr>
              <a:t/>
            </a:r>
            <a:br>
              <a:rPr lang="en-US" sz="1600" b="1" dirty="0">
                <a:solidFill>
                  <a:schemeClr val="tx1"/>
                </a:solidFill>
                <a:latin typeface="Arial" charset="0"/>
                <a:sym typeface="Arial" charset="0"/>
              </a:rPr>
            </a:br>
            <a:r>
              <a:rPr lang="en-US" sz="1600" b="1" dirty="0">
                <a:solidFill>
                  <a:schemeClr val="tx1"/>
                </a:solidFill>
                <a:latin typeface="Arial" charset="0"/>
                <a:sym typeface="Arial" charset="0"/>
              </a:rPr>
              <a:t>(20 char)</a:t>
            </a:r>
            <a:endParaRPr lang="en-US" sz="2800" dirty="0">
              <a:solidFill>
                <a:schemeClr val="tx1"/>
              </a:solidFill>
              <a:latin typeface="Arial" charset="0"/>
              <a:sym typeface="Arial" charset="0"/>
            </a:endParaRPr>
          </a:p>
        </p:txBody>
      </p:sp>
      <p:sp>
        <p:nvSpPr>
          <p:cNvPr id="12306" name="Text Box 7"/>
          <p:cNvSpPr txBox="1">
            <a:spLocks noChangeArrowheads="1"/>
          </p:cNvSpPr>
          <p:nvPr/>
        </p:nvSpPr>
        <p:spPr bwMode="auto">
          <a:xfrm>
            <a:off x="5791200" y="1371600"/>
            <a:ext cx="1557338" cy="923925"/>
          </a:xfrm>
          <a:prstGeom prst="rect">
            <a:avLst/>
          </a:prstGeom>
          <a:noFill/>
          <a:ln w="9525">
            <a:noFill/>
            <a:miter lim="800000"/>
            <a:headEnd/>
            <a:tailEnd/>
          </a:ln>
        </p:spPr>
        <p:txBody>
          <a:bodyPr wrap="none">
            <a:spAutoFit/>
          </a:bodyPr>
          <a:lstStyle/>
          <a:p>
            <a:r>
              <a:rPr lang="en-US" sz="1800">
                <a:solidFill>
                  <a:schemeClr val="tx1"/>
                </a:solidFill>
              </a:rPr>
              <a:t>Top of</a:t>
            </a:r>
          </a:p>
          <a:p>
            <a:r>
              <a:rPr lang="en-US" sz="1800">
                <a:solidFill>
                  <a:schemeClr val="tx1"/>
                </a:solidFill>
              </a:rPr>
              <a:t>Memory</a:t>
            </a:r>
          </a:p>
          <a:p>
            <a:r>
              <a:rPr lang="en-US" sz="1800">
                <a:solidFill>
                  <a:schemeClr val="tx1"/>
                </a:solidFill>
              </a:rPr>
              <a:t>0xFFFFFFFF</a:t>
            </a:r>
          </a:p>
        </p:txBody>
      </p:sp>
      <p:sp>
        <p:nvSpPr>
          <p:cNvPr id="12307" name="Text Box 8"/>
          <p:cNvSpPr txBox="1">
            <a:spLocks noChangeArrowheads="1"/>
          </p:cNvSpPr>
          <p:nvPr/>
        </p:nvSpPr>
        <p:spPr bwMode="auto">
          <a:xfrm>
            <a:off x="5867400" y="5562600"/>
            <a:ext cx="1454150" cy="923925"/>
          </a:xfrm>
          <a:prstGeom prst="rect">
            <a:avLst/>
          </a:prstGeom>
          <a:noFill/>
          <a:ln w="9525">
            <a:noFill/>
            <a:miter lim="800000"/>
            <a:headEnd/>
            <a:tailEnd/>
          </a:ln>
        </p:spPr>
        <p:txBody>
          <a:bodyPr wrap="none">
            <a:spAutoFit/>
          </a:bodyPr>
          <a:lstStyle/>
          <a:p>
            <a:r>
              <a:rPr lang="en-US" sz="1800">
                <a:solidFill>
                  <a:schemeClr val="tx1"/>
                </a:solidFill>
              </a:rPr>
              <a:t>Bottom of</a:t>
            </a:r>
          </a:p>
          <a:p>
            <a:r>
              <a:rPr lang="en-US" sz="1800">
                <a:solidFill>
                  <a:schemeClr val="tx1"/>
                </a:solidFill>
              </a:rPr>
              <a:t>Memory</a:t>
            </a:r>
          </a:p>
          <a:p>
            <a:r>
              <a:rPr lang="en-US" sz="1800">
                <a:solidFill>
                  <a:schemeClr val="tx1"/>
                </a:solidFill>
              </a:rPr>
              <a:t>0x00000000</a:t>
            </a:r>
          </a:p>
        </p:txBody>
      </p:sp>
      <p:sp>
        <p:nvSpPr>
          <p:cNvPr id="12308" name="Text Box 11"/>
          <p:cNvSpPr txBox="1">
            <a:spLocks noChangeArrowheads="1"/>
          </p:cNvSpPr>
          <p:nvPr/>
        </p:nvSpPr>
        <p:spPr bwMode="auto">
          <a:xfrm>
            <a:off x="6300788" y="5078413"/>
            <a:ext cx="242887" cy="409575"/>
          </a:xfrm>
          <a:prstGeom prst="rect">
            <a:avLst/>
          </a:prstGeom>
          <a:noFill/>
          <a:ln w="9525">
            <a:noFill/>
            <a:miter lim="800000"/>
            <a:headEnd/>
            <a:tailEnd/>
          </a:ln>
        </p:spPr>
        <p:txBody>
          <a:bodyPr wrap="none">
            <a:spAutoFit/>
          </a:bodyPr>
          <a:lstStyle/>
          <a:p>
            <a:pPr>
              <a:lnSpc>
                <a:spcPct val="40000"/>
              </a:lnSpc>
            </a:pPr>
            <a:r>
              <a:rPr lang="en-US" sz="1600" b="1">
                <a:solidFill>
                  <a:schemeClr val="tx1"/>
                </a:solidFill>
              </a:rPr>
              <a:t>.</a:t>
            </a:r>
          </a:p>
          <a:p>
            <a:pPr>
              <a:lnSpc>
                <a:spcPct val="40000"/>
              </a:lnSpc>
            </a:pPr>
            <a:r>
              <a:rPr lang="en-US" sz="1600" b="1">
                <a:solidFill>
                  <a:schemeClr val="tx1"/>
                </a:solidFill>
              </a:rPr>
              <a:t>.</a:t>
            </a:r>
          </a:p>
          <a:p>
            <a:pPr>
              <a:lnSpc>
                <a:spcPct val="40000"/>
              </a:lnSpc>
            </a:pPr>
            <a:r>
              <a:rPr lang="en-US" sz="1600" b="1">
                <a:solidFill>
                  <a:schemeClr val="tx1"/>
                </a:solidFill>
              </a:rPr>
              <a:t>.</a:t>
            </a:r>
          </a:p>
        </p:txBody>
      </p:sp>
      <p:sp>
        <p:nvSpPr>
          <p:cNvPr id="12309" name="Line 13"/>
          <p:cNvSpPr>
            <a:spLocks noChangeShapeType="1"/>
          </p:cNvSpPr>
          <p:nvPr/>
        </p:nvSpPr>
        <p:spPr bwMode="auto">
          <a:xfrm>
            <a:off x="7620000" y="1725613"/>
            <a:ext cx="0" cy="4522787"/>
          </a:xfrm>
          <a:prstGeom prst="line">
            <a:avLst/>
          </a:prstGeom>
          <a:noFill/>
          <a:ln w="9525">
            <a:solidFill>
              <a:schemeClr val="tx1"/>
            </a:solidFill>
            <a:round/>
            <a:headEnd/>
            <a:tailEnd type="triangle" w="med" len="med"/>
          </a:ln>
        </p:spPr>
        <p:txBody>
          <a:bodyPr wrap="none" anchor="ctr"/>
          <a:lstStyle/>
          <a:p>
            <a:endParaRPr lang="en-US"/>
          </a:p>
        </p:txBody>
      </p:sp>
      <p:sp>
        <p:nvSpPr>
          <p:cNvPr id="12310" name="Text Box 14"/>
          <p:cNvSpPr txBox="1">
            <a:spLocks noChangeArrowheads="1"/>
          </p:cNvSpPr>
          <p:nvPr/>
        </p:nvSpPr>
        <p:spPr bwMode="auto">
          <a:xfrm>
            <a:off x="7600950" y="1979613"/>
            <a:ext cx="1095375" cy="923925"/>
          </a:xfrm>
          <a:prstGeom prst="rect">
            <a:avLst/>
          </a:prstGeom>
          <a:noFill/>
          <a:ln w="9525">
            <a:noFill/>
            <a:miter lim="800000"/>
            <a:headEnd/>
            <a:tailEnd/>
          </a:ln>
        </p:spPr>
        <p:txBody>
          <a:bodyPr wrap="none">
            <a:spAutoFit/>
          </a:bodyPr>
          <a:lstStyle/>
          <a:p>
            <a:pPr algn="ctr"/>
            <a:r>
              <a:rPr lang="en-US" sz="1800" b="1">
                <a:solidFill>
                  <a:schemeClr val="tx1"/>
                </a:solidFill>
              </a:rPr>
              <a:t>Stack</a:t>
            </a:r>
          </a:p>
          <a:p>
            <a:pPr algn="ctr"/>
            <a:r>
              <a:rPr lang="en-US" sz="1800">
                <a:solidFill>
                  <a:schemeClr val="tx1"/>
                </a:solidFill>
              </a:rPr>
              <a:t>Fill</a:t>
            </a:r>
          </a:p>
          <a:p>
            <a:pPr algn="ctr"/>
            <a:r>
              <a:rPr lang="en-US" sz="1800">
                <a:solidFill>
                  <a:schemeClr val="tx1"/>
                </a:solidFill>
              </a:rPr>
              <a:t>Direction</a:t>
            </a:r>
          </a:p>
        </p:txBody>
      </p:sp>
      <p:sp>
        <p:nvSpPr>
          <p:cNvPr id="23" name="Rectangle 28"/>
          <p:cNvSpPr>
            <a:spLocks noChangeArrowheads="1"/>
          </p:cNvSpPr>
          <p:nvPr/>
        </p:nvSpPr>
        <p:spPr bwMode="auto">
          <a:xfrm>
            <a:off x="5708650" y="3778250"/>
            <a:ext cx="1662113" cy="350838"/>
          </a:xfrm>
          <a:prstGeom prst="rect">
            <a:avLst/>
          </a:prstGeom>
          <a:solidFill>
            <a:schemeClr val="accent2">
              <a:lumMod val="40000"/>
              <a:lumOff val="60000"/>
              <a:alpha val="78000"/>
            </a:schemeClr>
          </a:solidFill>
          <a:ln w="38100">
            <a:solidFill>
              <a:schemeClr val="tx1"/>
            </a:solidFill>
            <a:miter lim="800000"/>
            <a:headEnd/>
            <a:tailEnd/>
          </a:ln>
        </p:spPr>
        <p:txBody>
          <a:bodyPr wrap="none" anchor="ctr"/>
          <a:lstStyle/>
          <a:p>
            <a:pPr algn="ctr">
              <a:defRPr/>
            </a:pPr>
            <a:r>
              <a:rPr lang="en-US" sz="1400" b="1">
                <a:solidFill>
                  <a:schemeClr val="accent6">
                    <a:lumMod val="75000"/>
                  </a:schemeClr>
                </a:solidFill>
                <a:latin typeface="Arial" charset="0"/>
                <a:sym typeface="Arial" charset="0"/>
              </a:rPr>
              <a:t>Overflow </a:t>
            </a:r>
            <a:endParaRPr lang="en-US" sz="2800" dirty="0">
              <a:solidFill>
                <a:schemeClr val="accent6">
                  <a:lumMod val="75000"/>
                </a:schemeClr>
              </a:solidFill>
              <a:latin typeface="Arial" charset="0"/>
              <a:sym typeface="Arial" charset="0"/>
            </a:endParaRPr>
          </a:p>
        </p:txBody>
      </p:sp>
      <p:sp>
        <p:nvSpPr>
          <p:cNvPr id="24" name="Rectangle 28"/>
          <p:cNvSpPr>
            <a:spLocks noChangeArrowheads="1"/>
          </p:cNvSpPr>
          <p:nvPr/>
        </p:nvSpPr>
        <p:spPr bwMode="auto">
          <a:xfrm>
            <a:off x="5715000" y="3763963"/>
            <a:ext cx="1662113" cy="1066800"/>
          </a:xfrm>
          <a:prstGeom prst="rect">
            <a:avLst/>
          </a:prstGeom>
          <a:solidFill>
            <a:schemeClr val="accent2">
              <a:lumMod val="40000"/>
              <a:lumOff val="60000"/>
              <a:alpha val="78000"/>
            </a:schemeClr>
          </a:solidFill>
          <a:ln w="38100">
            <a:solidFill>
              <a:schemeClr val="tx1"/>
            </a:solidFill>
            <a:miter lim="800000"/>
            <a:headEnd/>
            <a:tailEnd/>
          </a:ln>
        </p:spPr>
        <p:txBody>
          <a:bodyPr wrap="none" anchor="ctr"/>
          <a:lstStyle/>
          <a:p>
            <a:pPr algn="ctr">
              <a:defRPr/>
            </a:pPr>
            <a:r>
              <a:rPr lang="en-US" sz="1400" b="1" dirty="0">
                <a:solidFill>
                  <a:schemeClr val="accent2">
                    <a:lumMod val="50000"/>
                  </a:schemeClr>
                </a:solidFill>
                <a:latin typeface="Arial" charset="0"/>
                <a:sym typeface="Arial" charset="0"/>
              </a:rPr>
              <a:t>exploit</a:t>
            </a:r>
            <a:endParaRPr lang="en-US" sz="2800" dirty="0">
              <a:solidFill>
                <a:schemeClr val="accent2">
                  <a:lumMod val="50000"/>
                </a:schemeClr>
              </a:solidFill>
              <a:latin typeface="Arial" charset="0"/>
              <a:sym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2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6"/>
                                        </p:tgtEl>
                                        <p:attrNameLst>
                                          <p:attrName>style.visibility</p:attrName>
                                        </p:attrNameLst>
                                      </p:cBhvr>
                                      <p:to>
                                        <p:strVal val="hidden"/>
                                      </p:to>
                                    </p:set>
                                  </p:childTnLst>
                                </p:cTn>
                              </p:par>
                              <p:par>
                                <p:cTn id="12" presetID="22" presetClass="entr" presetSubtype="1" fill="hold" grpId="0" nodeType="with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ipe(up)">
                                      <p:cBhvr>
                                        <p:cTn id="14" dur="3000"/>
                                        <p:tgtEl>
                                          <p:spTgt spid="1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1" nodeType="click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up)">
                                      <p:cBhvr>
                                        <p:cTn id="19" dur="3000"/>
                                        <p:tgtEl>
                                          <p:spTgt spid="23"/>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mph" presetSubtype="0" grpId="0" nodeType="clickEffect">
                                  <p:stCondLst>
                                    <p:cond delay="0"/>
                                  </p:stCondLst>
                                  <p:childTnLst>
                                    <p:set>
                                      <p:cBhvr rctx="PPT">
                                        <p:cTn id="23" dur="indefinite"/>
                                        <p:tgtEl>
                                          <p:spTgt spid="23"/>
                                        </p:tgtEl>
                                        <p:attrNameLst>
                                          <p:attrName>style.opacity</p:attrName>
                                        </p:attrNameLst>
                                      </p:cBhvr>
                                      <p:to>
                                        <p:strVal val="0.5"/>
                                      </p:to>
                                    </p:set>
                                    <p:animEffect filter="image" prLst="opacity: 0.5">
                                      <p:cBhvr rctx="IE">
                                        <p:cTn id="24" dur="indefinite"/>
                                        <p:tgtEl>
                                          <p:spTgt spid="23"/>
                                        </p:tgtEl>
                                      </p:cBhvr>
                                    </p:animEffect>
                                  </p:childTnLst>
                                </p:cTn>
                              </p:par>
                              <p:par>
                                <p:cTn id="25" presetID="22" presetClass="entr" presetSubtype="1" fill="hold" grpId="2"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up)">
                                      <p:cBhvr>
                                        <p:cTn id="27" dur="500"/>
                                        <p:tgtEl>
                                          <p:spTgt spid="23"/>
                                        </p:tgtEl>
                                      </p:cBhvr>
                                    </p:animEffect>
                                  </p:childTnLst>
                                </p:cTn>
                              </p:par>
                              <p:par>
                                <p:cTn id="28" presetID="22" presetClass="entr" presetSubtype="1" fill="hold" grpId="1" nodeType="with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wipe(up)">
                                      <p:cBhvr>
                                        <p:cTn id="30" dur="30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mph" presetSubtype="0" grpId="0" nodeType="clickEffect">
                                  <p:stCondLst>
                                    <p:cond delay="0"/>
                                  </p:stCondLst>
                                  <p:childTnLst>
                                    <p:set>
                                      <p:cBhvr rctx="PPT">
                                        <p:cTn id="34" dur="indefinite"/>
                                        <p:tgtEl>
                                          <p:spTgt spid="24"/>
                                        </p:tgtEl>
                                        <p:attrNameLst>
                                          <p:attrName>style.opacity</p:attrName>
                                        </p:attrNameLst>
                                      </p:cBhvr>
                                      <p:to>
                                        <p:strVal val="0.5"/>
                                      </p:to>
                                    </p:set>
                                    <p:animEffect filter="image" prLst="opacity: 0.5">
                                      <p:cBhvr rctx="IE">
                                        <p:cTn id="35" dur="indefinite"/>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17" grpId="0" animBg="1"/>
      <p:bldP spid="23" grpId="0" animBg="1"/>
      <p:bldP spid="23" grpId="1" animBg="1"/>
      <p:bldP spid="23" grpId="2" animBg="1"/>
      <p:bldP spid="24" grpId="0" animBg="1"/>
      <p:bldP spid="24" grpId="1" animBg="1"/>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it-IT" smtClean="0"/>
              <a:t>strcpy() vs. strncpy()</a:t>
            </a:r>
            <a:endParaRPr lang="en-US" smtClean="0">
              <a:latin typeface="Courier New" pitchFamily="49" charset="0"/>
            </a:endParaRPr>
          </a:p>
        </p:txBody>
      </p:sp>
      <p:sp>
        <p:nvSpPr>
          <p:cNvPr id="13316" name="Rectangle 3"/>
          <p:cNvSpPr>
            <a:spLocks noGrp="1" noChangeArrowheads="1"/>
          </p:cNvSpPr>
          <p:nvPr>
            <p:ph type="body" idx="1"/>
          </p:nvPr>
        </p:nvSpPr>
        <p:spPr>
          <a:xfrm>
            <a:off x="395288" y="1268413"/>
            <a:ext cx="8534400" cy="5256212"/>
          </a:xfrm>
        </p:spPr>
        <p:txBody>
          <a:bodyPr/>
          <a:lstStyle/>
          <a:p>
            <a:pPr>
              <a:lnSpc>
                <a:spcPct val="90000"/>
              </a:lnSpc>
              <a:buFont typeface="Arial" charset="0"/>
              <a:buChar char="•"/>
              <a:defRPr/>
            </a:pPr>
            <a:r>
              <a:rPr lang="en-US" sz="2800" dirty="0" smtClean="0"/>
              <a:t>Function </a:t>
            </a:r>
            <a:r>
              <a:rPr lang="it-IT" sz="2800" dirty="0" smtClean="0">
                <a:solidFill>
                  <a:schemeClr val="accent6"/>
                </a:solidFill>
              </a:rPr>
              <a:t>strcpy()</a:t>
            </a:r>
            <a:r>
              <a:rPr lang="it-IT" sz="2800" b="1" dirty="0" smtClean="0"/>
              <a:t> </a:t>
            </a:r>
            <a:r>
              <a:rPr lang="en-US" sz="2800" dirty="0" smtClean="0"/>
              <a:t>copies the string in the second argument into the first argument</a:t>
            </a:r>
          </a:p>
          <a:p>
            <a:pPr lvl="1">
              <a:lnSpc>
                <a:spcPct val="90000"/>
              </a:lnSpc>
              <a:buFont typeface="Arial" charset="0"/>
              <a:buChar char="–"/>
              <a:defRPr/>
            </a:pPr>
            <a:r>
              <a:rPr lang="en-US" sz="2400" dirty="0" smtClean="0"/>
              <a:t>e.g., </a:t>
            </a:r>
            <a:r>
              <a:rPr lang="en-US" sz="2400" dirty="0" err="1" smtClean="0">
                <a:solidFill>
                  <a:schemeClr val="accent6"/>
                </a:solidFill>
              </a:rPr>
              <a:t>strcpy</a:t>
            </a:r>
            <a:r>
              <a:rPr lang="en-US" sz="2400" dirty="0" smtClean="0">
                <a:solidFill>
                  <a:schemeClr val="accent6"/>
                </a:solidFill>
              </a:rPr>
              <a:t>(</a:t>
            </a:r>
            <a:r>
              <a:rPr lang="en-US" sz="2400" dirty="0" err="1" smtClean="0">
                <a:solidFill>
                  <a:schemeClr val="accent6"/>
                </a:solidFill>
              </a:rPr>
              <a:t>dest</a:t>
            </a:r>
            <a:r>
              <a:rPr lang="en-US" sz="2400" dirty="0" smtClean="0">
                <a:solidFill>
                  <a:schemeClr val="accent6"/>
                </a:solidFill>
              </a:rPr>
              <a:t>, </a:t>
            </a:r>
            <a:r>
              <a:rPr lang="en-US" sz="2400" dirty="0" err="1" smtClean="0">
                <a:solidFill>
                  <a:schemeClr val="accent6"/>
                </a:solidFill>
              </a:rPr>
              <a:t>src</a:t>
            </a:r>
            <a:r>
              <a:rPr lang="en-US" sz="2400" dirty="0" smtClean="0">
                <a:solidFill>
                  <a:schemeClr val="accent6"/>
                </a:solidFill>
              </a:rPr>
              <a:t>)</a:t>
            </a:r>
          </a:p>
          <a:p>
            <a:pPr lvl="1">
              <a:lnSpc>
                <a:spcPct val="90000"/>
              </a:lnSpc>
              <a:buFont typeface="Arial" charset="0"/>
              <a:buChar char="–"/>
              <a:defRPr/>
            </a:pPr>
            <a:r>
              <a:rPr lang="en-US" sz="2400" dirty="0" smtClean="0"/>
              <a:t>If source string &gt; destination string, the overflow characters may occupy the memory space used by other variables</a:t>
            </a:r>
          </a:p>
          <a:p>
            <a:pPr lvl="1">
              <a:lnSpc>
                <a:spcPct val="90000"/>
              </a:lnSpc>
              <a:buFont typeface="Arial" charset="0"/>
              <a:buChar char="–"/>
              <a:defRPr/>
            </a:pPr>
            <a:r>
              <a:rPr lang="en-US" sz="2400" dirty="0" smtClean="0"/>
              <a:t>The </a:t>
            </a:r>
            <a:r>
              <a:rPr lang="en-US" sz="2400" dirty="0" smtClean="0">
                <a:solidFill>
                  <a:srgbClr val="FFC000"/>
                </a:solidFill>
                <a:cs typeface="Arial" charset="0"/>
                <a:sym typeface="Arial" charset="0"/>
              </a:rPr>
              <a:t>null character </a:t>
            </a:r>
            <a:r>
              <a:rPr lang="en-US" sz="2400" dirty="0" smtClean="0"/>
              <a:t>is appended at the end automatically</a:t>
            </a:r>
          </a:p>
          <a:p>
            <a:pPr>
              <a:lnSpc>
                <a:spcPct val="90000"/>
              </a:lnSpc>
              <a:buFont typeface="Arial" charset="0"/>
              <a:buChar char="•"/>
              <a:defRPr/>
            </a:pPr>
            <a:r>
              <a:rPr lang="en-US" sz="2800" dirty="0" smtClean="0"/>
              <a:t>Function </a:t>
            </a:r>
            <a:r>
              <a:rPr lang="en-US" sz="2800" dirty="0" err="1" smtClean="0">
                <a:solidFill>
                  <a:schemeClr val="accent6"/>
                </a:solidFill>
              </a:rPr>
              <a:t>strncpy</a:t>
            </a:r>
            <a:r>
              <a:rPr lang="en-US" sz="2800" dirty="0" smtClean="0">
                <a:solidFill>
                  <a:schemeClr val="accent6"/>
                </a:solidFill>
              </a:rPr>
              <a:t>()</a:t>
            </a:r>
            <a:r>
              <a:rPr lang="en-US" sz="2800" dirty="0" smtClean="0"/>
              <a:t> copies the string by specifying the number </a:t>
            </a:r>
            <a:r>
              <a:rPr lang="en-US" sz="2800" b="1" dirty="0" smtClean="0"/>
              <a:t>n</a:t>
            </a:r>
            <a:r>
              <a:rPr lang="en-US" sz="2800" dirty="0" smtClean="0"/>
              <a:t> of characters to copy</a:t>
            </a:r>
          </a:p>
          <a:p>
            <a:pPr lvl="1">
              <a:lnSpc>
                <a:spcPct val="90000"/>
              </a:lnSpc>
              <a:buFont typeface="Arial" charset="0"/>
              <a:buChar char="–"/>
              <a:defRPr/>
            </a:pPr>
            <a:r>
              <a:rPr lang="en-US" sz="2400" dirty="0" smtClean="0"/>
              <a:t>e.g., </a:t>
            </a:r>
            <a:r>
              <a:rPr lang="en-US" sz="2400" dirty="0" err="1" smtClean="0">
                <a:solidFill>
                  <a:schemeClr val="accent6"/>
                </a:solidFill>
              </a:rPr>
              <a:t>strncpy</a:t>
            </a:r>
            <a:r>
              <a:rPr lang="en-US" sz="2400" dirty="0" smtClean="0">
                <a:solidFill>
                  <a:schemeClr val="accent6"/>
                </a:solidFill>
              </a:rPr>
              <a:t>(</a:t>
            </a:r>
            <a:r>
              <a:rPr lang="en-US" sz="2400" dirty="0" err="1" smtClean="0">
                <a:solidFill>
                  <a:schemeClr val="accent6"/>
                </a:solidFill>
              </a:rPr>
              <a:t>dest</a:t>
            </a:r>
            <a:r>
              <a:rPr lang="en-US" sz="2400" dirty="0" smtClean="0">
                <a:solidFill>
                  <a:schemeClr val="accent6"/>
                </a:solidFill>
              </a:rPr>
              <a:t>, </a:t>
            </a:r>
            <a:r>
              <a:rPr lang="en-US" sz="2400" dirty="0" err="1" smtClean="0">
                <a:solidFill>
                  <a:schemeClr val="accent6"/>
                </a:solidFill>
              </a:rPr>
              <a:t>src</a:t>
            </a:r>
            <a:r>
              <a:rPr lang="en-US" sz="2400" dirty="0" smtClean="0">
                <a:solidFill>
                  <a:schemeClr val="accent6"/>
                </a:solidFill>
              </a:rPr>
              <a:t>, n);</a:t>
            </a:r>
            <a:r>
              <a:rPr lang="en-US" sz="2400" dirty="0" smtClean="0"/>
              <a:t> </a:t>
            </a:r>
            <a:r>
              <a:rPr lang="en-US" sz="2400" dirty="0" err="1" smtClean="0">
                <a:solidFill>
                  <a:schemeClr val="accent6"/>
                </a:solidFill>
                <a:cs typeface="Arial" charset="0"/>
                <a:sym typeface="Arial" charset="0"/>
              </a:rPr>
              <a:t>dest</a:t>
            </a:r>
            <a:r>
              <a:rPr lang="en-US" sz="2400" dirty="0" smtClean="0">
                <a:solidFill>
                  <a:schemeClr val="accent6"/>
                </a:solidFill>
                <a:cs typeface="Arial" charset="0"/>
                <a:sym typeface="Arial" charset="0"/>
              </a:rPr>
              <a:t>[n] = ‘\0’</a:t>
            </a:r>
          </a:p>
          <a:p>
            <a:pPr lvl="1">
              <a:lnSpc>
                <a:spcPct val="90000"/>
              </a:lnSpc>
              <a:buFont typeface="Arial" charset="0"/>
              <a:buChar char="–"/>
              <a:defRPr/>
            </a:pPr>
            <a:r>
              <a:rPr lang="en-US" sz="2400" dirty="0" smtClean="0"/>
              <a:t>If source string is longer than the destination string, the overflow characters are discarded automatically</a:t>
            </a:r>
          </a:p>
          <a:p>
            <a:pPr lvl="1">
              <a:lnSpc>
                <a:spcPct val="90000"/>
              </a:lnSpc>
              <a:buFont typeface="Arial" charset="0"/>
              <a:buChar char="–"/>
              <a:defRPr/>
            </a:pPr>
            <a:r>
              <a:rPr lang="en-US" sz="2400" dirty="0" smtClean="0"/>
              <a:t>You have to place the </a:t>
            </a:r>
            <a:r>
              <a:rPr lang="en-US" sz="2400" dirty="0" smtClean="0">
                <a:solidFill>
                  <a:srgbClr val="FFC000"/>
                </a:solidFill>
                <a:cs typeface="Arial" charset="0"/>
                <a:sym typeface="Arial" charset="0"/>
              </a:rPr>
              <a:t>null character </a:t>
            </a:r>
            <a:r>
              <a:rPr lang="en-US" sz="2400" dirty="0" smtClean="0"/>
              <a:t>manually</a:t>
            </a:r>
            <a:endParaRPr lang="en-US" sz="2400" dirty="0" smtClean="0">
              <a:solidFill>
                <a:srgbClr val="FFC000"/>
              </a:solidFill>
              <a:cs typeface="Arial" charset="0"/>
              <a:sym typeface="Arial" charset="0"/>
            </a:endParaRPr>
          </a:p>
          <a:p>
            <a:pPr lvl="1">
              <a:lnSpc>
                <a:spcPct val="90000"/>
              </a:lnSpc>
              <a:buFont typeface="Arial" charset="0"/>
              <a:buNone/>
              <a:defRPr/>
            </a:pPr>
            <a:endParaRPr lang="en-US" sz="2400" dirty="0" smtClean="0"/>
          </a:p>
        </p:txBody>
      </p:sp>
      <p:sp>
        <p:nvSpPr>
          <p:cNvPr id="6" name="Date Placeholder 5"/>
          <p:cNvSpPr>
            <a:spLocks noGrp="1"/>
          </p:cNvSpPr>
          <p:nvPr>
            <p:ph type="dt" sz="quarter" idx="10"/>
          </p:nvPr>
        </p:nvSpPr>
        <p:spPr/>
        <p:txBody>
          <a:bodyPr/>
          <a:lstStyle/>
          <a:p>
            <a:pPr>
              <a:defRPr/>
            </a:pPr>
            <a:fld id="{F43D51FB-6BB7-43D0-9564-7B6F2ADDA72C}" type="datetime1">
              <a:rPr lang="en-US"/>
              <a:pPr>
                <a:defRPr/>
              </a:pPr>
              <a:t>10/13/10</a:t>
            </a:fld>
            <a:endParaRPr lang="en-US" dirty="0"/>
          </a:p>
        </p:txBody>
      </p:sp>
      <p:sp>
        <p:nvSpPr>
          <p:cNvPr id="7" name="Footer Placeholder 6"/>
          <p:cNvSpPr>
            <a:spLocks noGrp="1"/>
          </p:cNvSpPr>
          <p:nvPr>
            <p:ph type="ftr" sz="quarter" idx="11"/>
          </p:nvPr>
        </p:nvSpPr>
        <p:spPr>
          <a:xfrm>
            <a:off x="3124200" y="6340475"/>
            <a:ext cx="2895600" cy="365125"/>
          </a:xfrm>
        </p:spPr>
        <p:txBody>
          <a:bodyPr/>
          <a:lstStyle/>
          <a:p>
            <a:pPr>
              <a:defRPr/>
            </a:pPr>
            <a:r>
              <a:rPr lang="en-US" dirty="0"/>
              <a:t>Buffer Overflow</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0"/>
            <a:ext cx="8231188" cy="1693863"/>
          </a:xfrm>
        </p:spPr>
        <p:txBody>
          <a:bodyPr lIns="38100" tIns="38100" rIns="1099" bIns="38100"/>
          <a:lstStyle/>
          <a:p>
            <a:pPr marL="12700" eaLnBrk="1" hangingPunct="1">
              <a:tabLst>
                <a:tab pos="50800" algn="l"/>
                <a:tab pos="965200" algn="l"/>
                <a:tab pos="1879600" algn="l"/>
                <a:tab pos="2794000" algn="l"/>
                <a:tab pos="3708400" algn="l"/>
                <a:tab pos="4622800" algn="l"/>
                <a:tab pos="5537200" algn="l"/>
                <a:tab pos="6451600" algn="l"/>
                <a:tab pos="7366000" algn="l"/>
                <a:tab pos="8280400" algn="l"/>
                <a:tab pos="9194800" algn="l"/>
                <a:tab pos="10109200" algn="l"/>
                <a:tab pos="10985500" algn="l"/>
              </a:tabLst>
            </a:pPr>
            <a:r>
              <a:rPr lang="en-US" sz="4000" smtClean="0"/>
              <a:t>Return Address Smashing</a:t>
            </a:r>
          </a:p>
        </p:txBody>
      </p:sp>
      <p:sp>
        <p:nvSpPr>
          <p:cNvPr id="23555" name="Rectangle 2"/>
          <p:cNvSpPr>
            <a:spLocks noGrp="1" noChangeArrowheads="1"/>
          </p:cNvSpPr>
          <p:nvPr>
            <p:ph idx="1"/>
          </p:nvPr>
        </p:nvSpPr>
        <p:spPr>
          <a:xfrm>
            <a:off x="228600" y="3581400"/>
            <a:ext cx="4267200" cy="2743200"/>
          </a:xfrm>
        </p:spPr>
        <p:txBody>
          <a:bodyPr lIns="38100" tIns="38100" rIns="1099" bIns="38100">
            <a:normAutofit fontScale="85000" lnSpcReduction="10000"/>
          </a:bodyPr>
          <a:lstStyle/>
          <a:p>
            <a:pPr marL="357188" eaLnBrk="1" hangingPunct="1">
              <a:lnSpc>
                <a:spcPct val="120000"/>
              </a:lnSpc>
              <a:spcBef>
                <a:spcPct val="0"/>
              </a:spcBef>
              <a:buFont typeface="Arial" charset="0"/>
              <a:buChar char="•"/>
              <a:tabLst>
                <a:tab pos="469900" algn="l"/>
                <a:tab pos="1384300" algn="l"/>
                <a:tab pos="2298700" algn="l"/>
                <a:tab pos="3213100" algn="l"/>
                <a:tab pos="4127500" algn="l"/>
                <a:tab pos="5041900" algn="l"/>
                <a:tab pos="5956300" algn="l"/>
                <a:tab pos="6870700" algn="l"/>
                <a:tab pos="7785100" algn="l"/>
                <a:tab pos="8699500" algn="l"/>
                <a:tab pos="9613900" algn="l"/>
              </a:tabLst>
              <a:defRPr/>
            </a:pPr>
            <a:r>
              <a:rPr lang="en-US" sz="2000" dirty="0" smtClean="0"/>
              <a:t>The Unix</a:t>
            </a:r>
            <a:r>
              <a:rPr lang="en-US" sz="2000" dirty="0" smtClean="0">
                <a:solidFill>
                  <a:schemeClr val="accent6"/>
                </a:solidFill>
              </a:rPr>
              <a:t> </a:t>
            </a:r>
            <a:r>
              <a:rPr lang="en-US" sz="2000" dirty="0" err="1" smtClean="0">
                <a:solidFill>
                  <a:schemeClr val="accent6"/>
                </a:solidFill>
              </a:rPr>
              <a:t>fingerd</a:t>
            </a:r>
            <a:r>
              <a:rPr lang="en-US" sz="2000" dirty="0" smtClean="0">
                <a:solidFill>
                  <a:schemeClr val="accent6"/>
                </a:solidFill>
              </a:rPr>
              <a:t>()</a:t>
            </a:r>
            <a:r>
              <a:rPr lang="en-US" sz="2000" dirty="0" smtClean="0">
                <a:solidFill>
                  <a:srgbClr val="6F56FF"/>
                </a:solidFill>
              </a:rPr>
              <a:t> </a:t>
            </a:r>
            <a:r>
              <a:rPr lang="en-US" sz="2000" dirty="0" smtClean="0"/>
              <a:t>system call, which runs as root (it needs to access sensitive files), used to be vulnerable to buffer overflow</a:t>
            </a:r>
          </a:p>
          <a:p>
            <a:pPr marL="357188" eaLnBrk="1" hangingPunct="1">
              <a:lnSpc>
                <a:spcPct val="120000"/>
              </a:lnSpc>
              <a:spcBef>
                <a:spcPts val="400"/>
              </a:spcBef>
              <a:buFont typeface="Arial" charset="0"/>
              <a:buChar char="•"/>
              <a:tabLst>
                <a:tab pos="469900" algn="l"/>
                <a:tab pos="1384300" algn="l"/>
                <a:tab pos="2298700" algn="l"/>
                <a:tab pos="3213100" algn="l"/>
                <a:tab pos="4127500" algn="l"/>
                <a:tab pos="5041900" algn="l"/>
                <a:tab pos="5956300" algn="l"/>
                <a:tab pos="6870700" algn="l"/>
                <a:tab pos="7785100" algn="l"/>
                <a:tab pos="8699500" algn="l"/>
                <a:tab pos="9613900" algn="l"/>
              </a:tabLst>
              <a:defRPr/>
            </a:pPr>
            <a:r>
              <a:rPr lang="en-US" sz="2000" dirty="0" smtClean="0"/>
              <a:t>Write malicious code into buffer and overwrite return address to point </a:t>
            </a:r>
            <a:br>
              <a:rPr lang="en-US" sz="2000" dirty="0" smtClean="0"/>
            </a:br>
            <a:r>
              <a:rPr lang="en-US" sz="2000" dirty="0" smtClean="0"/>
              <a:t>to the malicious code</a:t>
            </a:r>
          </a:p>
          <a:p>
            <a:pPr marL="357188" eaLnBrk="1" hangingPunct="1">
              <a:lnSpc>
                <a:spcPct val="120000"/>
              </a:lnSpc>
              <a:spcBef>
                <a:spcPts val="400"/>
              </a:spcBef>
              <a:buFont typeface="Arial" charset="0"/>
              <a:buChar char="•"/>
              <a:tabLst>
                <a:tab pos="469900" algn="l"/>
                <a:tab pos="1384300" algn="l"/>
                <a:tab pos="2298700" algn="l"/>
                <a:tab pos="3213100" algn="l"/>
                <a:tab pos="4127500" algn="l"/>
                <a:tab pos="5041900" algn="l"/>
                <a:tab pos="5956300" algn="l"/>
                <a:tab pos="6870700" algn="l"/>
                <a:tab pos="7785100" algn="l"/>
                <a:tab pos="8699500" algn="l"/>
                <a:tab pos="9613900" algn="l"/>
              </a:tabLst>
              <a:defRPr/>
            </a:pPr>
            <a:r>
              <a:rPr lang="en-US" sz="2000" dirty="0" smtClean="0"/>
              <a:t>When return address is reached, it will now execute the malicious code with the full rights and privileges of root</a:t>
            </a:r>
          </a:p>
        </p:txBody>
      </p:sp>
      <p:sp>
        <p:nvSpPr>
          <p:cNvPr id="20482" name="Date Placeholder 3"/>
          <p:cNvSpPr>
            <a:spLocks noGrp="1"/>
          </p:cNvSpPr>
          <p:nvPr>
            <p:ph type="dt" sz="quarter" idx="10"/>
          </p:nvPr>
        </p:nvSpPr>
        <p:spPr/>
        <p:txBody>
          <a:bodyPr/>
          <a:lstStyle/>
          <a:p>
            <a:pPr>
              <a:defRPr/>
            </a:pPr>
            <a:fld id="{9CC48E92-1212-4CD0-9467-50B7E3EE6CF9}" type="datetime1">
              <a:rPr lang="en-US"/>
              <a:pPr>
                <a:defRPr/>
              </a:pPr>
              <a:t>10/13/10</a:t>
            </a:fld>
            <a:endParaRPr lang="en-US"/>
          </a:p>
        </p:txBody>
      </p:sp>
      <p:sp>
        <p:nvSpPr>
          <p:cNvPr id="20483" name="Footer Placeholder 4"/>
          <p:cNvSpPr>
            <a:spLocks noGrp="1"/>
          </p:cNvSpPr>
          <p:nvPr>
            <p:ph type="ftr" sz="quarter" idx="11"/>
          </p:nvPr>
        </p:nvSpPr>
        <p:spPr/>
        <p:txBody>
          <a:bodyPr/>
          <a:lstStyle/>
          <a:p>
            <a:pPr>
              <a:defRPr/>
            </a:pPr>
            <a:r>
              <a:rPr lang="en-US"/>
              <a:t>Buffer Overflow</a:t>
            </a:r>
          </a:p>
        </p:txBody>
      </p:sp>
      <p:sp>
        <p:nvSpPr>
          <p:cNvPr id="20484" name="Slide Number Placeholder 5"/>
          <p:cNvSpPr>
            <a:spLocks noGrp="1"/>
          </p:cNvSpPr>
          <p:nvPr>
            <p:ph type="sldNum" sz="quarter" idx="12"/>
          </p:nvPr>
        </p:nvSpPr>
        <p:spPr/>
        <p:txBody>
          <a:bodyPr/>
          <a:lstStyle/>
          <a:p>
            <a:pPr>
              <a:defRPr/>
            </a:pPr>
            <a:fld id="{B7959E9E-BB4A-4351-ABFC-CE0F29A7B91A}" type="slidenum">
              <a:rPr lang="en-US"/>
              <a:pPr>
                <a:defRPr/>
              </a:pPr>
              <a:t>12</a:t>
            </a:fld>
            <a:endParaRPr lang="en-US"/>
          </a:p>
        </p:txBody>
      </p:sp>
      <p:sp>
        <p:nvSpPr>
          <p:cNvPr id="23561" name="Rectangle 5"/>
          <p:cNvSpPr>
            <a:spLocks/>
          </p:cNvSpPr>
          <p:nvPr/>
        </p:nvSpPr>
        <p:spPr bwMode="auto">
          <a:xfrm>
            <a:off x="381000" y="1219200"/>
            <a:ext cx="2971800" cy="2209800"/>
          </a:xfrm>
          <a:prstGeom prst="rect">
            <a:avLst/>
          </a:prstGeom>
          <a:solidFill>
            <a:schemeClr val="bg2">
              <a:lumMod val="75000"/>
            </a:schemeClr>
          </a:solidFill>
          <a:ln>
            <a:headEnd/>
            <a:tailEnd/>
          </a:ln>
        </p:spPr>
        <p:style>
          <a:lnRef idx="0">
            <a:schemeClr val="accent1"/>
          </a:lnRef>
          <a:fillRef idx="3">
            <a:schemeClr val="accent1"/>
          </a:fillRef>
          <a:effectRef idx="3">
            <a:schemeClr val="accent1"/>
          </a:effectRef>
          <a:fontRef idx="minor">
            <a:schemeClr val="lt1"/>
          </a:fontRef>
        </p:style>
        <p:txBody>
          <a:bodyPr lIns="0" tIns="0" rIns="39200" bIns="0"/>
          <a:lstStyle/>
          <a:p>
            <a:pPr marL="38100">
              <a:spcBef>
                <a:spcPts val="200"/>
              </a:spcBef>
              <a:tabLst>
                <a:tab pos="38100" algn="l"/>
                <a:tab pos="952500" algn="l"/>
                <a:tab pos="1866900" algn="l"/>
                <a:tab pos="2781300" algn="l"/>
                <a:tab pos="3695700" algn="l"/>
                <a:tab pos="4610100" algn="l"/>
                <a:tab pos="5524500" algn="l"/>
                <a:tab pos="6438900" algn="l"/>
                <a:tab pos="7353300" algn="l"/>
                <a:tab pos="8267700" algn="l"/>
                <a:tab pos="9182100" algn="l"/>
                <a:tab pos="10096500" algn="l"/>
                <a:tab pos="10972800" algn="l"/>
              </a:tabLst>
              <a:defRPr/>
            </a:pPr>
            <a:r>
              <a:rPr lang="en-US" sz="2000" dirty="0">
                <a:solidFill>
                  <a:schemeClr val="tx1"/>
                </a:solidFill>
                <a:sym typeface="Arial Narrow" pitchFamily="34" charset="0"/>
              </a:rPr>
              <a:t>void </a:t>
            </a:r>
            <a:r>
              <a:rPr lang="en-US" sz="2000" dirty="0" err="1">
                <a:solidFill>
                  <a:schemeClr val="accent6"/>
                </a:solidFill>
                <a:sym typeface="Arial Narrow" pitchFamily="34" charset="0"/>
              </a:rPr>
              <a:t>fingerd</a:t>
            </a:r>
            <a:r>
              <a:rPr lang="en-US" sz="2000" dirty="0">
                <a:solidFill>
                  <a:schemeClr val="tx1"/>
                </a:solidFill>
                <a:sym typeface="Arial Narrow" pitchFamily="34" charset="0"/>
              </a:rPr>
              <a:t> (…) {</a:t>
            </a:r>
          </a:p>
          <a:p>
            <a:pPr marL="38100">
              <a:spcBef>
                <a:spcPts val="200"/>
              </a:spcBef>
              <a:tabLst>
                <a:tab pos="38100" algn="l"/>
                <a:tab pos="952500" algn="l"/>
                <a:tab pos="1866900" algn="l"/>
                <a:tab pos="2781300" algn="l"/>
                <a:tab pos="3695700" algn="l"/>
                <a:tab pos="4610100" algn="l"/>
                <a:tab pos="5524500" algn="l"/>
                <a:tab pos="6438900" algn="l"/>
                <a:tab pos="7353300" algn="l"/>
                <a:tab pos="8267700" algn="l"/>
                <a:tab pos="9182100" algn="l"/>
                <a:tab pos="10096500" algn="l"/>
                <a:tab pos="10972800" algn="l"/>
              </a:tabLst>
              <a:defRPr/>
            </a:pPr>
            <a:r>
              <a:rPr lang="en-US" sz="2000" dirty="0">
                <a:solidFill>
                  <a:schemeClr val="tx1"/>
                </a:solidFill>
                <a:sym typeface="Arial Narrow" pitchFamily="34" charset="0"/>
              </a:rPr>
              <a:t>	char </a:t>
            </a:r>
            <a:r>
              <a:rPr lang="en-US" sz="2000" dirty="0" err="1">
                <a:solidFill>
                  <a:schemeClr val="tx1"/>
                </a:solidFill>
                <a:sym typeface="Arial Narrow" pitchFamily="34" charset="0"/>
              </a:rPr>
              <a:t>buf</a:t>
            </a:r>
            <a:r>
              <a:rPr lang="en-US" sz="2000" dirty="0">
                <a:solidFill>
                  <a:schemeClr val="tx1"/>
                </a:solidFill>
                <a:sym typeface="Arial Narrow" pitchFamily="34" charset="0"/>
              </a:rPr>
              <a:t>[80];</a:t>
            </a:r>
          </a:p>
          <a:p>
            <a:pPr marL="38100">
              <a:spcBef>
                <a:spcPts val="200"/>
              </a:spcBef>
              <a:tabLst>
                <a:tab pos="38100" algn="l"/>
                <a:tab pos="952500" algn="l"/>
                <a:tab pos="1866900" algn="l"/>
                <a:tab pos="2781300" algn="l"/>
                <a:tab pos="3695700" algn="l"/>
                <a:tab pos="4610100" algn="l"/>
                <a:tab pos="5524500" algn="l"/>
                <a:tab pos="6438900" algn="l"/>
                <a:tab pos="7353300" algn="l"/>
                <a:tab pos="8267700" algn="l"/>
                <a:tab pos="9182100" algn="l"/>
                <a:tab pos="10096500" algn="l"/>
                <a:tab pos="10972800" algn="l"/>
              </a:tabLst>
              <a:defRPr/>
            </a:pPr>
            <a:r>
              <a:rPr lang="en-US" sz="2000" dirty="0">
                <a:solidFill>
                  <a:schemeClr val="tx1"/>
                </a:solidFill>
                <a:sym typeface="Arial Narrow" pitchFamily="34" charset="0"/>
              </a:rPr>
              <a:t>	…</a:t>
            </a:r>
          </a:p>
          <a:p>
            <a:pPr marL="38100">
              <a:spcBef>
                <a:spcPts val="200"/>
              </a:spcBef>
              <a:tabLst>
                <a:tab pos="38100" algn="l"/>
                <a:tab pos="952500" algn="l"/>
                <a:tab pos="1866900" algn="l"/>
                <a:tab pos="2781300" algn="l"/>
                <a:tab pos="3695700" algn="l"/>
                <a:tab pos="4610100" algn="l"/>
                <a:tab pos="5524500" algn="l"/>
                <a:tab pos="6438900" algn="l"/>
                <a:tab pos="7353300" algn="l"/>
                <a:tab pos="8267700" algn="l"/>
                <a:tab pos="9182100" algn="l"/>
                <a:tab pos="10096500" algn="l"/>
                <a:tab pos="10972800" algn="l"/>
              </a:tabLst>
              <a:defRPr/>
            </a:pPr>
            <a:r>
              <a:rPr lang="en-US" sz="2000" dirty="0">
                <a:solidFill>
                  <a:schemeClr val="tx1"/>
                </a:solidFill>
                <a:sym typeface="Arial Narrow" pitchFamily="34" charset="0"/>
              </a:rPr>
              <a:t>	get(</a:t>
            </a:r>
            <a:r>
              <a:rPr lang="en-US" sz="2000" dirty="0" err="1">
                <a:solidFill>
                  <a:schemeClr val="tx1"/>
                </a:solidFill>
                <a:sym typeface="Arial Narrow" pitchFamily="34" charset="0"/>
              </a:rPr>
              <a:t>buf</a:t>
            </a:r>
            <a:r>
              <a:rPr lang="en-US" sz="2000" dirty="0">
                <a:solidFill>
                  <a:schemeClr val="tx1"/>
                </a:solidFill>
                <a:sym typeface="Arial Narrow" pitchFamily="34" charset="0"/>
              </a:rPr>
              <a:t>);</a:t>
            </a:r>
          </a:p>
          <a:p>
            <a:pPr marL="38100">
              <a:spcBef>
                <a:spcPts val="200"/>
              </a:spcBef>
              <a:tabLst>
                <a:tab pos="38100" algn="l"/>
                <a:tab pos="952500" algn="l"/>
                <a:tab pos="1866900" algn="l"/>
                <a:tab pos="2781300" algn="l"/>
                <a:tab pos="3695700" algn="l"/>
                <a:tab pos="4610100" algn="l"/>
                <a:tab pos="5524500" algn="l"/>
                <a:tab pos="6438900" algn="l"/>
                <a:tab pos="7353300" algn="l"/>
                <a:tab pos="8267700" algn="l"/>
                <a:tab pos="9182100" algn="l"/>
                <a:tab pos="10096500" algn="l"/>
                <a:tab pos="10972800" algn="l"/>
              </a:tabLst>
              <a:defRPr/>
            </a:pPr>
            <a:r>
              <a:rPr lang="en-US" sz="2000" dirty="0">
                <a:solidFill>
                  <a:schemeClr val="tx1"/>
                </a:solidFill>
                <a:sym typeface="Arial Narrow" pitchFamily="34" charset="0"/>
              </a:rPr>
              <a:t>	…</a:t>
            </a:r>
          </a:p>
          <a:p>
            <a:pPr marL="38100">
              <a:spcBef>
                <a:spcPts val="200"/>
              </a:spcBef>
              <a:tabLst>
                <a:tab pos="38100" algn="l"/>
                <a:tab pos="952500" algn="l"/>
                <a:tab pos="1866900" algn="l"/>
                <a:tab pos="2781300" algn="l"/>
                <a:tab pos="3695700" algn="l"/>
                <a:tab pos="4610100" algn="l"/>
                <a:tab pos="5524500" algn="l"/>
                <a:tab pos="6438900" algn="l"/>
                <a:tab pos="7353300" algn="l"/>
                <a:tab pos="8267700" algn="l"/>
                <a:tab pos="9182100" algn="l"/>
                <a:tab pos="10096500" algn="l"/>
                <a:tab pos="10972800" algn="l"/>
              </a:tabLst>
              <a:defRPr/>
            </a:pPr>
            <a:r>
              <a:rPr lang="en-US" sz="2000" dirty="0">
                <a:solidFill>
                  <a:schemeClr val="tx1"/>
                </a:solidFill>
                <a:sym typeface="Arial Narrow" pitchFamily="34" charset="0"/>
              </a:rPr>
              <a:t>}</a:t>
            </a:r>
          </a:p>
        </p:txBody>
      </p:sp>
      <p:sp>
        <p:nvSpPr>
          <p:cNvPr id="10" name="Rectangle 10"/>
          <p:cNvSpPr/>
          <p:nvPr/>
        </p:nvSpPr>
        <p:spPr>
          <a:xfrm>
            <a:off x="4619625" y="1219200"/>
            <a:ext cx="1776413" cy="510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sz="1600">
              <a:sym typeface="Arial" charset="0"/>
            </a:endParaRPr>
          </a:p>
        </p:txBody>
      </p:sp>
      <p:sp>
        <p:nvSpPr>
          <p:cNvPr id="11" name="Rectangle 7"/>
          <p:cNvSpPr/>
          <p:nvPr/>
        </p:nvSpPr>
        <p:spPr>
          <a:xfrm>
            <a:off x="4038600" y="2598480"/>
            <a:ext cx="487221" cy="956952"/>
          </a:xfrm>
          <a:prstGeom prst="rect">
            <a:avLst/>
          </a:prstGeom>
        </p:spPr>
        <p:style>
          <a:lnRef idx="1">
            <a:schemeClr val="accent1"/>
          </a:lnRef>
          <a:fillRef idx="2">
            <a:schemeClr val="accent1"/>
          </a:fillRef>
          <a:effectRef idx="1">
            <a:schemeClr val="accent1"/>
          </a:effectRef>
          <a:fontRef idx="minor">
            <a:schemeClr val="dk1"/>
          </a:fontRef>
        </p:style>
        <p:txBody>
          <a:bodyPr vert="vert270" anchor="ctr"/>
          <a:lstStyle/>
          <a:p>
            <a:pPr algn="ctr">
              <a:defRPr/>
            </a:pPr>
            <a:r>
              <a:rPr lang="en-US" sz="1600" dirty="0">
                <a:sym typeface="Arial" charset="0"/>
              </a:rPr>
              <a:t>current frame</a:t>
            </a:r>
          </a:p>
        </p:txBody>
      </p:sp>
      <p:sp>
        <p:nvSpPr>
          <p:cNvPr id="13" name="Rectangle 9"/>
          <p:cNvSpPr/>
          <p:nvPr/>
        </p:nvSpPr>
        <p:spPr>
          <a:xfrm>
            <a:off x="4038600" y="1345131"/>
            <a:ext cx="487221" cy="1266822"/>
          </a:xfrm>
          <a:prstGeom prst="rect">
            <a:avLst/>
          </a:prstGeom>
        </p:spPr>
        <p:style>
          <a:lnRef idx="1">
            <a:schemeClr val="accent1"/>
          </a:lnRef>
          <a:fillRef idx="2">
            <a:schemeClr val="accent1"/>
          </a:fillRef>
          <a:effectRef idx="1">
            <a:schemeClr val="accent1"/>
          </a:effectRef>
          <a:fontRef idx="minor">
            <a:schemeClr val="dk1"/>
          </a:fontRef>
        </p:style>
        <p:txBody>
          <a:bodyPr vert="vert270" anchor="ctr"/>
          <a:lstStyle/>
          <a:p>
            <a:pPr algn="ctr">
              <a:defRPr/>
            </a:pPr>
            <a:r>
              <a:rPr lang="en-US" sz="1600" dirty="0">
                <a:sym typeface="Arial" charset="0"/>
              </a:rPr>
              <a:t> previous frames</a:t>
            </a:r>
          </a:p>
        </p:txBody>
      </p:sp>
      <p:sp>
        <p:nvSpPr>
          <p:cNvPr id="14" name="Rectangle 14"/>
          <p:cNvSpPr/>
          <p:nvPr/>
        </p:nvSpPr>
        <p:spPr>
          <a:xfrm>
            <a:off x="4724400" y="2590800"/>
            <a:ext cx="1565275" cy="227013"/>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1600" dirty="0">
                <a:sym typeface="Arial" charset="0"/>
              </a:rPr>
              <a:t>f() arguments </a:t>
            </a:r>
          </a:p>
        </p:txBody>
      </p:sp>
      <p:sp>
        <p:nvSpPr>
          <p:cNvPr id="15" name="Rectangle 15"/>
          <p:cNvSpPr/>
          <p:nvPr/>
        </p:nvSpPr>
        <p:spPr>
          <a:xfrm>
            <a:off x="4727575" y="3003550"/>
            <a:ext cx="1565275" cy="2286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1600" dirty="0">
                <a:sym typeface="Arial" charset="0"/>
              </a:rPr>
              <a:t>buffer</a:t>
            </a:r>
          </a:p>
        </p:txBody>
      </p:sp>
      <p:sp>
        <p:nvSpPr>
          <p:cNvPr id="16" name="Rectangle 16"/>
          <p:cNvSpPr/>
          <p:nvPr/>
        </p:nvSpPr>
        <p:spPr>
          <a:xfrm>
            <a:off x="4727575" y="3246438"/>
            <a:ext cx="1565275" cy="319087"/>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sz="1600" dirty="0">
              <a:sym typeface="Arial" charset="0"/>
            </a:endParaRPr>
          </a:p>
        </p:txBody>
      </p:sp>
      <p:sp>
        <p:nvSpPr>
          <p:cNvPr id="17" name="Rectangle 19"/>
          <p:cNvSpPr/>
          <p:nvPr/>
        </p:nvSpPr>
        <p:spPr>
          <a:xfrm>
            <a:off x="4727575" y="1344613"/>
            <a:ext cx="1565275" cy="12668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sz="1600" dirty="0">
              <a:sym typeface="Arial" charset="0"/>
            </a:endParaRPr>
          </a:p>
          <a:p>
            <a:pPr algn="ctr">
              <a:defRPr/>
            </a:pPr>
            <a:endParaRPr lang="en-US" sz="1600" dirty="0">
              <a:sym typeface="Arial" charset="0"/>
            </a:endParaRPr>
          </a:p>
          <a:p>
            <a:pPr algn="ctr">
              <a:defRPr/>
            </a:pPr>
            <a:r>
              <a:rPr lang="en-US" sz="1600" dirty="0">
                <a:sym typeface="Arial" charset="0"/>
              </a:rPr>
              <a:t>local variables</a:t>
            </a:r>
          </a:p>
        </p:txBody>
      </p:sp>
      <p:sp>
        <p:nvSpPr>
          <p:cNvPr id="18" name="Rectangle 20"/>
          <p:cNvSpPr/>
          <p:nvPr/>
        </p:nvSpPr>
        <p:spPr>
          <a:xfrm>
            <a:off x="4724400" y="4959350"/>
            <a:ext cx="1565275" cy="1274763"/>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1600" dirty="0">
                <a:sym typeface="Arial" charset="0"/>
              </a:rPr>
              <a:t>program code</a:t>
            </a:r>
          </a:p>
        </p:txBody>
      </p:sp>
      <p:sp>
        <p:nvSpPr>
          <p:cNvPr id="19" name="Rectangle 28"/>
          <p:cNvSpPr/>
          <p:nvPr/>
        </p:nvSpPr>
        <p:spPr>
          <a:xfrm>
            <a:off x="7140575" y="1219200"/>
            <a:ext cx="1774825" cy="51054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sz="1600">
              <a:sym typeface="Arial" charset="0"/>
            </a:endParaRPr>
          </a:p>
        </p:txBody>
      </p:sp>
      <p:sp>
        <p:nvSpPr>
          <p:cNvPr id="20" name="Rectangle 34"/>
          <p:cNvSpPr/>
          <p:nvPr/>
        </p:nvSpPr>
        <p:spPr>
          <a:xfrm>
            <a:off x="7245350" y="4959350"/>
            <a:ext cx="1565275" cy="1274763"/>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1600" dirty="0">
                <a:sym typeface="Arial" charset="0"/>
              </a:rPr>
              <a:t>program code</a:t>
            </a:r>
          </a:p>
        </p:txBody>
      </p:sp>
      <p:sp>
        <p:nvSpPr>
          <p:cNvPr id="21" name="Curved Left Arrow 48"/>
          <p:cNvSpPr/>
          <p:nvPr/>
        </p:nvSpPr>
        <p:spPr>
          <a:xfrm>
            <a:off x="6248400" y="2895600"/>
            <a:ext cx="609600" cy="2652713"/>
          </a:xfrm>
          <a:prstGeom prst="curvedLeftArrow">
            <a:avLst>
              <a:gd name="adj1" fmla="val 13663"/>
              <a:gd name="adj2" fmla="val 49372"/>
              <a:gd name="adj3" fmla="val 33058"/>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sz="1600">
              <a:solidFill>
                <a:schemeClr val="tx1"/>
              </a:solidFill>
              <a:sym typeface="Arial" charset="0"/>
            </a:endParaRPr>
          </a:p>
        </p:txBody>
      </p:sp>
      <p:sp>
        <p:nvSpPr>
          <p:cNvPr id="22" name="Rectangle 50"/>
          <p:cNvSpPr/>
          <p:nvPr/>
        </p:nvSpPr>
        <p:spPr>
          <a:xfrm>
            <a:off x="7245350" y="2609850"/>
            <a:ext cx="1565275" cy="182563"/>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sz="1600" dirty="0">
                <a:sym typeface="Arial" charset="0"/>
              </a:rPr>
              <a:t>next location</a:t>
            </a:r>
          </a:p>
        </p:txBody>
      </p:sp>
      <p:sp>
        <p:nvSpPr>
          <p:cNvPr id="23" name="Rectangle 52"/>
          <p:cNvSpPr/>
          <p:nvPr/>
        </p:nvSpPr>
        <p:spPr>
          <a:xfrm>
            <a:off x="7245350" y="2795588"/>
            <a:ext cx="1565275" cy="455612"/>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sz="1600" dirty="0">
                <a:sym typeface="Arial" charset="0"/>
              </a:rPr>
              <a:t>padding</a:t>
            </a:r>
          </a:p>
        </p:txBody>
      </p:sp>
      <p:sp>
        <p:nvSpPr>
          <p:cNvPr id="24" name="Rectangle 53"/>
          <p:cNvSpPr/>
          <p:nvPr/>
        </p:nvSpPr>
        <p:spPr>
          <a:xfrm>
            <a:off x="7245350" y="3246438"/>
            <a:ext cx="1565275" cy="319087"/>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sz="1600" dirty="0">
              <a:sym typeface="Arial" charset="0"/>
            </a:endParaRPr>
          </a:p>
        </p:txBody>
      </p:sp>
      <p:sp>
        <p:nvSpPr>
          <p:cNvPr id="25" name="Rectangle 56"/>
          <p:cNvSpPr/>
          <p:nvPr/>
        </p:nvSpPr>
        <p:spPr>
          <a:xfrm>
            <a:off x="6824895" y="1664247"/>
            <a:ext cx="256081" cy="1576691"/>
          </a:xfrm>
          <a:prstGeom prst="rect">
            <a:avLst/>
          </a:prstGeom>
        </p:spPr>
        <p:style>
          <a:lnRef idx="1">
            <a:schemeClr val="accent6"/>
          </a:lnRef>
          <a:fillRef idx="2">
            <a:schemeClr val="accent6"/>
          </a:fillRef>
          <a:effectRef idx="1">
            <a:schemeClr val="accent6"/>
          </a:effectRef>
          <a:fontRef idx="minor">
            <a:schemeClr val="dk1"/>
          </a:fontRef>
        </p:style>
        <p:txBody>
          <a:bodyPr vert="vert270" anchor="ctr"/>
          <a:lstStyle/>
          <a:p>
            <a:pPr algn="ctr">
              <a:defRPr/>
            </a:pPr>
            <a:r>
              <a:rPr lang="en-US" sz="1600" dirty="0">
                <a:sym typeface="Arial" charset="0"/>
              </a:rPr>
              <a:t>attacker’s input</a:t>
            </a:r>
          </a:p>
        </p:txBody>
      </p:sp>
      <p:sp>
        <p:nvSpPr>
          <p:cNvPr id="26" name="Rectangle 60"/>
          <p:cNvSpPr/>
          <p:nvPr/>
        </p:nvSpPr>
        <p:spPr>
          <a:xfrm>
            <a:off x="7245350" y="1358900"/>
            <a:ext cx="1565275" cy="3270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sz="1600" dirty="0">
              <a:sym typeface="Arial" charset="0"/>
            </a:endParaRPr>
          </a:p>
        </p:txBody>
      </p:sp>
      <p:sp>
        <p:nvSpPr>
          <p:cNvPr id="27" name="Rectangle 49"/>
          <p:cNvSpPr/>
          <p:nvPr/>
        </p:nvSpPr>
        <p:spPr>
          <a:xfrm>
            <a:off x="7239000" y="1676400"/>
            <a:ext cx="1565275" cy="917575"/>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sz="1600" dirty="0">
                <a:sym typeface="Arial" charset="0"/>
              </a:rPr>
              <a:t>malicious code</a:t>
            </a:r>
          </a:p>
        </p:txBody>
      </p:sp>
      <p:sp>
        <p:nvSpPr>
          <p:cNvPr id="34" name="Rectangle 3"/>
          <p:cNvSpPr/>
          <p:nvPr/>
        </p:nvSpPr>
        <p:spPr>
          <a:xfrm>
            <a:off x="4724400" y="1752600"/>
            <a:ext cx="1565275" cy="182563"/>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1600" dirty="0">
                <a:sym typeface="Arial" charset="0"/>
              </a:rPr>
              <a:t>return address</a:t>
            </a:r>
          </a:p>
        </p:txBody>
      </p:sp>
      <p:sp>
        <p:nvSpPr>
          <p:cNvPr id="35" name="Rectangle 16"/>
          <p:cNvSpPr/>
          <p:nvPr/>
        </p:nvSpPr>
        <p:spPr>
          <a:xfrm>
            <a:off x="4730750" y="1341438"/>
            <a:ext cx="1565275" cy="404812"/>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1600" dirty="0">
                <a:sym typeface="Arial" charset="0"/>
              </a:rPr>
              <a:t>f() arguments </a:t>
            </a:r>
          </a:p>
        </p:txBody>
      </p:sp>
      <p:sp>
        <p:nvSpPr>
          <p:cNvPr id="37" name="Rectangle 7"/>
          <p:cNvSpPr/>
          <p:nvPr/>
        </p:nvSpPr>
        <p:spPr>
          <a:xfrm>
            <a:off x="6248400" y="1676400"/>
            <a:ext cx="334821" cy="457200"/>
          </a:xfrm>
          <a:prstGeom prst="rect">
            <a:avLst/>
          </a:prstGeom>
          <a:solidFill>
            <a:schemeClr val="accent2">
              <a:lumMod val="60000"/>
              <a:lumOff val="40000"/>
            </a:schemeClr>
          </a:solidFill>
        </p:spPr>
        <p:style>
          <a:lnRef idx="1">
            <a:schemeClr val="accent1"/>
          </a:lnRef>
          <a:fillRef idx="2">
            <a:schemeClr val="accent1"/>
          </a:fillRef>
          <a:effectRef idx="1">
            <a:schemeClr val="accent1"/>
          </a:effectRef>
          <a:fontRef idx="minor">
            <a:schemeClr val="dk1"/>
          </a:fontRef>
        </p:style>
        <p:txBody>
          <a:bodyPr vert="vert270" anchor="ctr"/>
          <a:lstStyle/>
          <a:p>
            <a:pPr algn="ctr">
              <a:defRPr/>
            </a:pPr>
            <a:r>
              <a:rPr lang="en-US" sz="1600" b="1" dirty="0">
                <a:sym typeface="Arial" charset="0"/>
              </a:rPr>
              <a:t>EIP</a:t>
            </a:r>
          </a:p>
        </p:txBody>
      </p:sp>
      <p:sp>
        <p:nvSpPr>
          <p:cNvPr id="12" name="Rectangle 3"/>
          <p:cNvSpPr/>
          <p:nvPr/>
        </p:nvSpPr>
        <p:spPr>
          <a:xfrm>
            <a:off x="4727575" y="2825750"/>
            <a:ext cx="1565275" cy="182563"/>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1600" dirty="0">
                <a:sym typeface="Arial" charset="0"/>
              </a:rPr>
              <a:t>return address</a:t>
            </a:r>
          </a:p>
        </p:txBody>
      </p:sp>
      <p:sp>
        <p:nvSpPr>
          <p:cNvPr id="30" name="Rectangle 7"/>
          <p:cNvSpPr/>
          <p:nvPr/>
        </p:nvSpPr>
        <p:spPr>
          <a:xfrm>
            <a:off x="6324601" y="2590800"/>
            <a:ext cx="304800" cy="381000"/>
          </a:xfrm>
          <a:prstGeom prst="rect">
            <a:avLst/>
          </a:prstGeom>
          <a:solidFill>
            <a:schemeClr val="accent2">
              <a:lumMod val="60000"/>
              <a:lumOff val="40000"/>
            </a:schemeClr>
          </a:solidFill>
        </p:spPr>
        <p:style>
          <a:lnRef idx="1">
            <a:schemeClr val="accent1"/>
          </a:lnRef>
          <a:fillRef idx="2">
            <a:schemeClr val="accent1"/>
          </a:fillRef>
          <a:effectRef idx="1">
            <a:schemeClr val="accent1"/>
          </a:effectRef>
          <a:fontRef idx="minor">
            <a:schemeClr val="dk1"/>
          </a:fontRef>
        </p:style>
        <p:txBody>
          <a:bodyPr vert="vert270" anchor="ctr"/>
          <a:lstStyle/>
          <a:p>
            <a:pPr algn="ctr">
              <a:defRPr/>
            </a:pPr>
            <a:r>
              <a:rPr lang="en-US" sz="1600" b="1" dirty="0">
                <a:sym typeface="Arial" charset="0"/>
              </a:rPr>
              <a:t>EIP</a:t>
            </a:r>
          </a:p>
        </p:txBody>
      </p:sp>
      <p:sp>
        <p:nvSpPr>
          <p:cNvPr id="38" name="Curved Left Arrow 48"/>
          <p:cNvSpPr/>
          <p:nvPr/>
        </p:nvSpPr>
        <p:spPr>
          <a:xfrm flipV="1">
            <a:off x="8694738" y="1673225"/>
            <a:ext cx="373062" cy="1069975"/>
          </a:xfrm>
          <a:prstGeom prst="curvedLeftArrow">
            <a:avLst>
              <a:gd name="adj1" fmla="val 13663"/>
              <a:gd name="adj2" fmla="val 49372"/>
              <a:gd name="adj3" fmla="val 33058"/>
            </a:avLst>
          </a:prstGeom>
          <a:solidFill>
            <a:schemeClr val="accent6">
              <a:lumMod val="60000"/>
              <a:lumOff val="40000"/>
            </a:schemeClr>
          </a:solidFill>
          <a:ln>
            <a:solidFill>
              <a:schemeClr val="accent6"/>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sz="1600">
              <a:solidFill>
                <a:schemeClr val="tx1"/>
              </a:solidFill>
              <a:sym typeface="Arial"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t>Unix Shell Command Substitution</a:t>
            </a:r>
          </a:p>
        </p:txBody>
      </p:sp>
      <p:sp>
        <p:nvSpPr>
          <p:cNvPr id="404483" name="Rectangle 3"/>
          <p:cNvSpPr>
            <a:spLocks noGrp="1" noChangeArrowheads="1"/>
          </p:cNvSpPr>
          <p:nvPr>
            <p:ph idx="1"/>
          </p:nvPr>
        </p:nvSpPr>
        <p:spPr>
          <a:xfrm>
            <a:off x="457200" y="1600200"/>
            <a:ext cx="8229600" cy="4648200"/>
          </a:xfrm>
        </p:spPr>
        <p:txBody>
          <a:bodyPr>
            <a:normAutofit fontScale="85000" lnSpcReduction="20000"/>
          </a:bodyPr>
          <a:lstStyle/>
          <a:p>
            <a:pPr>
              <a:lnSpc>
                <a:spcPct val="110000"/>
              </a:lnSpc>
              <a:buFont typeface="Arial" charset="0"/>
              <a:buChar char="•"/>
              <a:defRPr/>
            </a:pPr>
            <a:r>
              <a:rPr lang="en-US" dirty="0" smtClean="0"/>
              <a:t>The Unix shell enables a </a:t>
            </a:r>
            <a:r>
              <a:rPr lang="en-US" dirty="0"/>
              <a:t>command </a:t>
            </a:r>
            <a:r>
              <a:rPr lang="en-US" dirty="0" smtClean="0"/>
              <a:t>argument to </a:t>
            </a:r>
            <a:r>
              <a:rPr lang="en-US" dirty="0"/>
              <a:t>be obtained from the </a:t>
            </a:r>
            <a:r>
              <a:rPr kumimoji="1" lang="en-US" dirty="0">
                <a:ea typeface="+mj-ea"/>
                <a:cs typeface="+mj-cs"/>
              </a:rPr>
              <a:t>standard</a:t>
            </a:r>
            <a:r>
              <a:rPr lang="en-US" dirty="0"/>
              <a:t> output of </a:t>
            </a:r>
            <a:r>
              <a:rPr lang="en-US" dirty="0" smtClean="0"/>
              <a:t>another</a:t>
            </a:r>
          </a:p>
          <a:p>
            <a:pPr>
              <a:lnSpc>
                <a:spcPct val="110000"/>
              </a:lnSpc>
              <a:buFont typeface="Arial" charset="0"/>
              <a:buChar char="•"/>
              <a:defRPr/>
            </a:pPr>
            <a:r>
              <a:rPr lang="en-US" dirty="0" smtClean="0"/>
              <a:t>This </a:t>
            </a:r>
            <a:r>
              <a:rPr lang="en-US" dirty="0"/>
              <a:t>feature is called </a:t>
            </a:r>
            <a:r>
              <a:rPr lang="en-US" dirty="0">
                <a:solidFill>
                  <a:schemeClr val="accent6"/>
                </a:solidFill>
              </a:rPr>
              <a:t>command </a:t>
            </a:r>
            <a:r>
              <a:rPr lang="en-US" dirty="0" smtClean="0">
                <a:solidFill>
                  <a:schemeClr val="accent6"/>
                </a:solidFill>
              </a:rPr>
              <a:t>substitution</a:t>
            </a:r>
            <a:endParaRPr lang="en-US" dirty="0">
              <a:solidFill>
                <a:schemeClr val="accent6"/>
              </a:solidFill>
            </a:endParaRPr>
          </a:p>
          <a:p>
            <a:pPr>
              <a:lnSpc>
                <a:spcPct val="110000"/>
              </a:lnSpc>
              <a:buFont typeface="Arial" charset="0"/>
              <a:buChar char="•"/>
              <a:defRPr/>
            </a:pPr>
            <a:r>
              <a:rPr lang="en-US" dirty="0"/>
              <a:t>When </a:t>
            </a:r>
            <a:r>
              <a:rPr lang="en-US" dirty="0" smtClean="0"/>
              <a:t>parsing command </a:t>
            </a:r>
            <a:r>
              <a:rPr lang="en-US" dirty="0"/>
              <a:t>line, </a:t>
            </a:r>
            <a:r>
              <a:rPr lang="en-US" dirty="0" smtClean="0"/>
              <a:t>the shell replaces the output of a command between back quotes with the output of the command</a:t>
            </a:r>
          </a:p>
          <a:p>
            <a:pPr>
              <a:lnSpc>
                <a:spcPct val="110000"/>
              </a:lnSpc>
              <a:buFont typeface="Arial" charset="0"/>
              <a:buChar char="•"/>
              <a:defRPr/>
            </a:pPr>
            <a:r>
              <a:rPr lang="en-US" dirty="0" smtClean="0"/>
              <a:t>Example:</a:t>
            </a:r>
          </a:p>
          <a:p>
            <a:pPr lvl="1">
              <a:lnSpc>
                <a:spcPct val="110000"/>
              </a:lnSpc>
              <a:buFont typeface="Arial" charset="0"/>
              <a:buChar char="–"/>
              <a:defRPr/>
            </a:pPr>
            <a:r>
              <a:rPr lang="en-US" dirty="0" smtClean="0"/>
              <a:t>File </a:t>
            </a:r>
            <a:r>
              <a:rPr lang="en-US" dirty="0" smtClean="0">
                <a:solidFill>
                  <a:schemeClr val="accent6"/>
                </a:solidFill>
              </a:rPr>
              <a:t>name.txt</a:t>
            </a:r>
            <a:r>
              <a:rPr lang="en-US" dirty="0" smtClean="0"/>
              <a:t> contains string </a:t>
            </a:r>
            <a:r>
              <a:rPr lang="en-US" dirty="0" err="1" smtClean="0">
                <a:solidFill>
                  <a:schemeClr val="accent6"/>
                </a:solidFill>
              </a:rPr>
              <a:t>farasi</a:t>
            </a:r>
            <a:endParaRPr lang="en-US" dirty="0" smtClean="0">
              <a:solidFill>
                <a:schemeClr val="accent6"/>
              </a:solidFill>
            </a:endParaRPr>
          </a:p>
          <a:p>
            <a:pPr lvl="1">
              <a:lnSpc>
                <a:spcPct val="110000"/>
              </a:lnSpc>
              <a:buFont typeface="Arial" charset="0"/>
              <a:buChar char="–"/>
              <a:defRPr/>
            </a:pPr>
            <a:r>
              <a:rPr lang="en-US" dirty="0" smtClean="0"/>
              <a:t>The following two commands are equivalent</a:t>
            </a:r>
          </a:p>
          <a:p>
            <a:pPr lvl="1">
              <a:lnSpc>
                <a:spcPct val="110000"/>
              </a:lnSpc>
              <a:buFont typeface="Arial" charset="0"/>
              <a:buChar char="–"/>
              <a:defRPr/>
            </a:pPr>
            <a:r>
              <a:rPr lang="en-US" dirty="0" smtClean="0">
                <a:solidFill>
                  <a:schemeClr val="accent6"/>
                </a:solidFill>
              </a:rPr>
              <a:t> finger `cat name.txt`</a:t>
            </a:r>
          </a:p>
          <a:p>
            <a:pPr lvl="1">
              <a:lnSpc>
                <a:spcPct val="110000"/>
              </a:lnSpc>
              <a:buFont typeface="Arial" charset="0"/>
              <a:buChar char="–"/>
              <a:defRPr/>
            </a:pPr>
            <a:r>
              <a:rPr lang="en-US" dirty="0" smtClean="0">
                <a:solidFill>
                  <a:schemeClr val="accent6"/>
                </a:solidFill>
              </a:rPr>
              <a:t>finger </a:t>
            </a:r>
            <a:r>
              <a:rPr lang="en-US" dirty="0" err="1" smtClean="0">
                <a:solidFill>
                  <a:schemeClr val="accent6"/>
                </a:solidFill>
              </a:rPr>
              <a:t>farasi</a:t>
            </a:r>
            <a:endParaRPr lang="en-US" dirty="0" smtClean="0"/>
          </a:p>
        </p:txBody>
      </p:sp>
      <p:sp>
        <p:nvSpPr>
          <p:cNvPr id="4" name="Date Placeholder 3"/>
          <p:cNvSpPr>
            <a:spLocks noGrp="1"/>
          </p:cNvSpPr>
          <p:nvPr>
            <p:ph type="dt" sz="quarter" idx="10"/>
          </p:nvPr>
        </p:nvSpPr>
        <p:spPr/>
        <p:txBody>
          <a:bodyPr/>
          <a:lstStyle/>
          <a:p>
            <a:pPr>
              <a:defRPr/>
            </a:pPr>
            <a:fld id="{BE6103D1-D081-496D-9047-8770A77D1959}" type="datetime1">
              <a:rPr lang="en-US"/>
              <a:pPr>
                <a:defRPr/>
              </a:pPr>
              <a:t>10/13/10</a:t>
            </a:fld>
            <a:endParaRPr lang="en-US" dirty="0"/>
          </a:p>
        </p:txBody>
      </p:sp>
      <p:sp>
        <p:nvSpPr>
          <p:cNvPr id="6" name="Footer Placeholder 5"/>
          <p:cNvSpPr>
            <a:spLocks noGrp="1"/>
          </p:cNvSpPr>
          <p:nvPr>
            <p:ph type="ftr" sz="quarter" idx="11"/>
          </p:nvPr>
        </p:nvSpPr>
        <p:spPr/>
        <p:txBody>
          <a:bodyPr/>
          <a:lstStyle/>
          <a:p>
            <a:pPr>
              <a:defRPr/>
            </a:pPr>
            <a:r>
              <a:rPr lang="en-US" dirty="0"/>
              <a:t>Buffer Overflow</a:t>
            </a:r>
          </a:p>
        </p:txBody>
      </p:sp>
      <p:sp>
        <p:nvSpPr>
          <p:cNvPr id="5" name="Slide Number Placeholder 4"/>
          <p:cNvSpPr>
            <a:spLocks noGrp="1"/>
          </p:cNvSpPr>
          <p:nvPr>
            <p:ph type="sldNum" sz="quarter" idx="12"/>
          </p:nvPr>
        </p:nvSpPr>
        <p:spPr/>
        <p:txBody>
          <a:bodyPr/>
          <a:lstStyle/>
          <a:p>
            <a:pPr>
              <a:defRPr/>
            </a:pPr>
            <a:fld id="{672D3C69-AD1C-4B3E-A722-8287C0F8C6AE}" type="slidenum">
              <a:rPr lang="en-US" smtClean="0"/>
              <a:pPr>
                <a:defRPr/>
              </a:pPr>
              <a:t>13</a:t>
            </a:fld>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Shellcode Injection</a:t>
            </a:r>
          </a:p>
        </p:txBody>
      </p:sp>
      <p:sp>
        <p:nvSpPr>
          <p:cNvPr id="20483" name="Rectangle 3"/>
          <p:cNvSpPr>
            <a:spLocks noGrp="1" noChangeArrowheads="1"/>
          </p:cNvSpPr>
          <p:nvPr>
            <p:ph type="body" idx="1"/>
          </p:nvPr>
        </p:nvSpPr>
        <p:spPr>
          <a:xfrm>
            <a:off x="304800" y="1219200"/>
            <a:ext cx="8686800" cy="4525963"/>
          </a:xfrm>
        </p:spPr>
        <p:txBody>
          <a:bodyPr/>
          <a:lstStyle/>
          <a:p>
            <a:pPr eaLnBrk="1" hangingPunct="1"/>
            <a:r>
              <a:rPr lang="en-US" smtClean="0"/>
              <a:t>An exploit  takes control of attacked computer so injects code  to “spawn a shell” or “shellcode”</a:t>
            </a:r>
          </a:p>
          <a:p>
            <a:pPr eaLnBrk="1" hangingPunct="1"/>
            <a:r>
              <a:rPr lang="en-US" smtClean="0"/>
              <a:t>A shellcode is:</a:t>
            </a:r>
          </a:p>
          <a:p>
            <a:pPr lvl="1" eaLnBrk="1" hangingPunct="1"/>
            <a:r>
              <a:rPr lang="en-US" smtClean="0"/>
              <a:t>Code assembled in the CPU’s native instruction set (e.g. x86 ,  x86-64, arm, sparc,  risc, etc.)</a:t>
            </a:r>
          </a:p>
          <a:p>
            <a:pPr lvl="1" eaLnBrk="1" hangingPunct="1"/>
            <a:r>
              <a:rPr lang="en-US" smtClean="0"/>
              <a:t>Injected as a part of the buffer that is overflowed.</a:t>
            </a:r>
          </a:p>
          <a:p>
            <a:pPr eaLnBrk="1" hangingPunct="1"/>
            <a:r>
              <a:rPr lang="en-US" smtClean="0"/>
              <a:t>We inject the code directly into the buffer that we send for the attack</a:t>
            </a:r>
          </a:p>
          <a:p>
            <a:pPr eaLnBrk="1" hangingPunct="1"/>
            <a:r>
              <a:rPr lang="en-US" smtClean="0"/>
              <a:t>A buffer containing shellcode is a “payload”</a:t>
            </a:r>
          </a:p>
        </p:txBody>
      </p:sp>
      <p:sp>
        <p:nvSpPr>
          <p:cNvPr id="4" name="Segnaposto data 3"/>
          <p:cNvSpPr>
            <a:spLocks noGrp="1"/>
          </p:cNvSpPr>
          <p:nvPr>
            <p:ph type="dt" sz="quarter" idx="10"/>
          </p:nvPr>
        </p:nvSpPr>
        <p:spPr/>
        <p:txBody>
          <a:bodyPr/>
          <a:lstStyle/>
          <a:p>
            <a:pPr>
              <a:defRPr/>
            </a:pPr>
            <a:fld id="{4D69DD64-5A2E-4088-9967-020434B35103}" type="datetime1">
              <a:rPr lang="en-US"/>
              <a:pPr>
                <a:defRPr/>
              </a:pPr>
              <a:t>10/13/10</a:t>
            </a:fld>
            <a:endParaRPr lang="en-US" dirty="0"/>
          </a:p>
        </p:txBody>
      </p:sp>
      <p:sp>
        <p:nvSpPr>
          <p:cNvPr id="5" name="Segnaposto numero diapositiva 4"/>
          <p:cNvSpPr>
            <a:spLocks noGrp="1"/>
          </p:cNvSpPr>
          <p:nvPr>
            <p:ph type="sldNum" sz="quarter" idx="12"/>
          </p:nvPr>
        </p:nvSpPr>
        <p:spPr/>
        <p:txBody>
          <a:bodyPr/>
          <a:lstStyle/>
          <a:p>
            <a:pPr>
              <a:defRPr/>
            </a:pPr>
            <a:fld id="{6A1CFFE5-82B9-4AB4-BC2F-AA886C5A9C55}" type="slidenum">
              <a:rPr lang="en-US" smtClean="0"/>
              <a:pPr>
                <a:defRPr/>
              </a:pPr>
              <a:t>14</a:t>
            </a:fld>
            <a:endParaRPr lang="en-US"/>
          </a:p>
        </p:txBody>
      </p:sp>
      <p:sp>
        <p:nvSpPr>
          <p:cNvPr id="6" name="Segnaposto piè di pagina 5"/>
          <p:cNvSpPr>
            <a:spLocks noGrp="1"/>
          </p:cNvSpPr>
          <p:nvPr>
            <p:ph type="ftr" sz="quarter" idx="11"/>
          </p:nvPr>
        </p:nvSpPr>
        <p:spPr/>
        <p:txBody>
          <a:bodyPr/>
          <a:lstStyle/>
          <a:p>
            <a:pPr>
              <a:defRPr/>
            </a:pPr>
            <a:r>
              <a:rPr lang="en-US" smtClean="0"/>
              <a:t>Buffer Overflow</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1"/>
          <p:cNvSpPr>
            <a:spLocks noGrp="1" noChangeArrowheads="1"/>
          </p:cNvSpPr>
          <p:nvPr>
            <p:ph type="title"/>
          </p:nvPr>
        </p:nvSpPr>
        <p:spPr>
          <a:xfrm>
            <a:off x="457200" y="246063"/>
            <a:ext cx="8231188" cy="1201737"/>
          </a:xfrm>
        </p:spPr>
        <p:txBody>
          <a:bodyPr lIns="38100" tIns="38100" rIns="1099" bIns="38100"/>
          <a:lstStyle/>
          <a:p>
            <a:pPr marL="12700" eaLnBrk="1" hangingPunct="1">
              <a:tabLst>
                <a:tab pos="50800" algn="l"/>
                <a:tab pos="965200" algn="l"/>
                <a:tab pos="1879600" algn="l"/>
                <a:tab pos="2794000" algn="l"/>
                <a:tab pos="3708400" algn="l"/>
                <a:tab pos="4622800" algn="l"/>
                <a:tab pos="5537200" algn="l"/>
                <a:tab pos="6451600" algn="l"/>
                <a:tab pos="7366000" algn="l"/>
                <a:tab pos="8280400" algn="l"/>
                <a:tab pos="9194800" algn="l"/>
                <a:tab pos="10109200" algn="l"/>
                <a:tab pos="10985500" algn="l"/>
              </a:tabLst>
            </a:pPr>
            <a:r>
              <a:rPr lang="en-US" smtClean="0"/>
              <a:t>Buffer Overflow Mitigation</a:t>
            </a:r>
          </a:p>
        </p:txBody>
      </p:sp>
      <p:sp>
        <p:nvSpPr>
          <p:cNvPr id="24579" name="Rectangle 2"/>
          <p:cNvSpPr>
            <a:spLocks noGrp="1" noChangeArrowheads="1"/>
          </p:cNvSpPr>
          <p:nvPr>
            <p:ph idx="1"/>
          </p:nvPr>
        </p:nvSpPr>
        <p:spPr>
          <a:xfrm>
            <a:off x="457200" y="1295400"/>
            <a:ext cx="8229600" cy="5029200"/>
          </a:xfrm>
        </p:spPr>
        <p:txBody>
          <a:bodyPr lIns="38100" tIns="38100" rIns="1099" bIns="38100">
            <a:noAutofit/>
          </a:bodyPr>
          <a:lstStyle/>
          <a:p>
            <a:pPr marL="357188" eaLnBrk="1" hangingPunct="1">
              <a:lnSpc>
                <a:spcPct val="110000"/>
              </a:lnSpc>
              <a:spcBef>
                <a:spcPct val="0"/>
              </a:spcBef>
              <a:buFont typeface="Arial" charset="0"/>
              <a:buChar char="•"/>
              <a:tabLst>
                <a:tab pos="38100" algn="l"/>
                <a:tab pos="508000" algn="l"/>
                <a:tab pos="546100" algn="l"/>
                <a:tab pos="952500" algn="l"/>
                <a:tab pos="1422400" algn="l"/>
                <a:tab pos="1460500" algn="l"/>
                <a:tab pos="1866900" algn="l"/>
              </a:tabLst>
              <a:defRPr/>
            </a:pPr>
            <a:r>
              <a:rPr lang="en-US" sz="2400" dirty="0" smtClean="0"/>
              <a:t>We know </a:t>
            </a:r>
            <a:r>
              <a:rPr lang="en-US" sz="2400" dirty="0" smtClean="0">
                <a:solidFill>
                  <a:schemeClr val="accent6"/>
                </a:solidFill>
              </a:rPr>
              <a:t>how</a:t>
            </a:r>
            <a:r>
              <a:rPr lang="en-US" sz="2400" dirty="0" smtClean="0"/>
              <a:t> a buffer overflow happens, but </a:t>
            </a:r>
            <a:r>
              <a:rPr lang="en-US" sz="2400" dirty="0" smtClean="0">
                <a:solidFill>
                  <a:schemeClr val="accent6"/>
                </a:solidFill>
              </a:rPr>
              <a:t>why</a:t>
            </a:r>
            <a:r>
              <a:rPr lang="en-US" sz="2400" dirty="0" smtClean="0"/>
              <a:t> does it happen?</a:t>
            </a:r>
          </a:p>
          <a:p>
            <a:pPr marL="357188" eaLnBrk="1" hangingPunct="1">
              <a:lnSpc>
                <a:spcPct val="110000"/>
              </a:lnSpc>
              <a:spcBef>
                <a:spcPts val="400"/>
              </a:spcBef>
              <a:buFont typeface="Arial" charset="0"/>
              <a:buChar char="•"/>
              <a:tabLst>
                <a:tab pos="38100" algn="l"/>
                <a:tab pos="508000" algn="l"/>
                <a:tab pos="546100" algn="l"/>
                <a:tab pos="952500" algn="l"/>
                <a:tab pos="1422400" algn="l"/>
                <a:tab pos="1460500" algn="l"/>
                <a:tab pos="1866900" algn="l"/>
              </a:tabLst>
              <a:defRPr/>
            </a:pPr>
            <a:r>
              <a:rPr lang="en-US" sz="2400" dirty="0" smtClean="0"/>
              <a:t>This problem could not occur in Java; it is a C problem</a:t>
            </a:r>
          </a:p>
          <a:p>
            <a:pPr marL="757238" lvl="1" eaLnBrk="1" hangingPunct="1">
              <a:lnSpc>
                <a:spcPct val="110000"/>
              </a:lnSpc>
              <a:spcBef>
                <a:spcPts val="400"/>
              </a:spcBef>
              <a:buFont typeface="Arial" charset="0"/>
              <a:buChar char="–"/>
              <a:tabLst>
                <a:tab pos="38100" algn="l"/>
                <a:tab pos="508000" algn="l"/>
                <a:tab pos="546100" algn="l"/>
                <a:tab pos="952500" algn="l"/>
                <a:tab pos="1422400" algn="l"/>
                <a:tab pos="1460500" algn="l"/>
                <a:tab pos="1866900" algn="l"/>
              </a:tabLst>
              <a:defRPr/>
            </a:pPr>
            <a:r>
              <a:rPr lang="en-US" sz="2000" dirty="0" smtClean="0"/>
              <a:t>In Java, objects are allocated dynamically on the heap (except </a:t>
            </a:r>
            <a:r>
              <a:rPr lang="en-US" sz="2000" dirty="0" err="1" smtClean="0"/>
              <a:t>ints</a:t>
            </a:r>
            <a:r>
              <a:rPr lang="en-US" sz="2000" dirty="0" smtClean="0"/>
              <a:t>, etc.)</a:t>
            </a:r>
          </a:p>
          <a:p>
            <a:pPr marL="757238" lvl="1" eaLnBrk="1" hangingPunct="1">
              <a:lnSpc>
                <a:spcPct val="110000"/>
              </a:lnSpc>
              <a:spcBef>
                <a:spcPts val="400"/>
              </a:spcBef>
              <a:buFont typeface="Arial" charset="0"/>
              <a:buChar char="–"/>
              <a:tabLst>
                <a:tab pos="38100" algn="l"/>
                <a:tab pos="508000" algn="l"/>
                <a:tab pos="546100" algn="l"/>
                <a:tab pos="952500" algn="l"/>
                <a:tab pos="1422400" algn="l"/>
                <a:tab pos="1460500" algn="l"/>
                <a:tab pos="1866900" algn="l"/>
              </a:tabLst>
              <a:defRPr/>
            </a:pPr>
            <a:r>
              <a:rPr lang="en-US" sz="2000" dirty="0" smtClean="0"/>
              <a:t>Also cannot do pointer arithmetic in Java</a:t>
            </a:r>
          </a:p>
          <a:p>
            <a:pPr marL="757238" lvl="1" eaLnBrk="1" hangingPunct="1">
              <a:lnSpc>
                <a:spcPct val="110000"/>
              </a:lnSpc>
              <a:spcBef>
                <a:spcPts val="400"/>
              </a:spcBef>
              <a:buFont typeface="Arial" charset="0"/>
              <a:buChar char="–"/>
              <a:tabLst>
                <a:tab pos="38100" algn="l"/>
                <a:tab pos="508000" algn="l"/>
                <a:tab pos="546100" algn="l"/>
                <a:tab pos="952500" algn="l"/>
                <a:tab pos="1422400" algn="l"/>
                <a:tab pos="1460500" algn="l"/>
                <a:tab pos="1866900" algn="l"/>
              </a:tabLst>
              <a:defRPr/>
            </a:pPr>
            <a:r>
              <a:rPr lang="en-US" sz="2000" dirty="0" smtClean="0"/>
              <a:t>In C, however, you can declare things directly on the stack</a:t>
            </a:r>
          </a:p>
          <a:p>
            <a:pPr marL="357188" eaLnBrk="1" hangingPunct="1">
              <a:lnSpc>
                <a:spcPct val="110000"/>
              </a:lnSpc>
              <a:spcBef>
                <a:spcPts val="400"/>
              </a:spcBef>
              <a:buFont typeface="Arial" charset="0"/>
              <a:buChar char="•"/>
              <a:tabLst>
                <a:tab pos="38100" algn="l"/>
                <a:tab pos="508000" algn="l"/>
                <a:tab pos="546100" algn="l"/>
                <a:tab pos="952500" algn="l"/>
                <a:tab pos="1422400" algn="l"/>
                <a:tab pos="1460500" algn="l"/>
                <a:tab pos="1866900" algn="l"/>
              </a:tabLst>
              <a:defRPr/>
            </a:pPr>
            <a:r>
              <a:rPr lang="en-US" sz="2400" dirty="0" smtClean="0"/>
              <a:t>One solution is to make the buffer dynamically allocated</a:t>
            </a:r>
          </a:p>
          <a:p>
            <a:pPr marL="357188" eaLnBrk="1" hangingPunct="1">
              <a:lnSpc>
                <a:spcPct val="110000"/>
              </a:lnSpc>
              <a:spcBef>
                <a:spcPts val="400"/>
              </a:spcBef>
              <a:buFont typeface="Arial" charset="0"/>
              <a:buChar char="•"/>
              <a:tabLst>
                <a:tab pos="38100" algn="l"/>
                <a:tab pos="508000" algn="l"/>
                <a:tab pos="546100" algn="l"/>
                <a:tab pos="952500" algn="l"/>
                <a:tab pos="1422400" algn="l"/>
                <a:tab pos="1460500" algn="l"/>
                <a:tab pos="1866900" algn="l"/>
              </a:tabLst>
              <a:defRPr/>
            </a:pPr>
            <a:r>
              <a:rPr lang="en-US" sz="2400" dirty="0" smtClean="0"/>
              <a:t>Another (OS) problem is that </a:t>
            </a:r>
            <a:r>
              <a:rPr lang="en-US" sz="2400" dirty="0" err="1" smtClean="0">
                <a:solidFill>
                  <a:schemeClr val="accent6"/>
                </a:solidFill>
              </a:rPr>
              <a:t>fingerd</a:t>
            </a:r>
            <a:r>
              <a:rPr lang="en-US" sz="2400" dirty="0" smtClean="0"/>
              <a:t> had to run as root </a:t>
            </a:r>
          </a:p>
          <a:p>
            <a:pPr marL="757238" lvl="1" eaLnBrk="1" hangingPunct="1">
              <a:lnSpc>
                <a:spcPct val="110000"/>
              </a:lnSpc>
              <a:spcBef>
                <a:spcPts val="400"/>
              </a:spcBef>
              <a:buFont typeface="Arial" charset="0"/>
              <a:buChar char="–"/>
              <a:tabLst>
                <a:tab pos="38100" algn="l"/>
                <a:tab pos="508000" algn="l"/>
                <a:tab pos="546100" algn="l"/>
                <a:tab pos="952500" algn="l"/>
                <a:tab pos="1422400" algn="l"/>
                <a:tab pos="1460500" algn="l"/>
                <a:tab pos="1866900" algn="l"/>
              </a:tabLst>
              <a:defRPr/>
            </a:pPr>
            <a:r>
              <a:rPr lang="en-US" sz="2000" dirty="0" smtClean="0"/>
              <a:t>Just get rid of</a:t>
            </a:r>
            <a:r>
              <a:rPr lang="en-US" sz="2000" dirty="0" smtClean="0">
                <a:solidFill>
                  <a:schemeClr val="accent6"/>
                </a:solidFill>
              </a:rPr>
              <a:t> </a:t>
            </a:r>
            <a:r>
              <a:rPr lang="en-US" sz="2000" dirty="0" err="1" smtClean="0">
                <a:solidFill>
                  <a:schemeClr val="accent6"/>
                </a:solidFill>
              </a:rPr>
              <a:t>fingerd</a:t>
            </a:r>
            <a:r>
              <a:rPr lang="en-US" sz="2000" dirty="0" err="1" smtClean="0"/>
              <a:t>’s</a:t>
            </a:r>
            <a:r>
              <a:rPr lang="en-US" sz="2000" dirty="0" smtClean="0"/>
              <a:t> need for root access (solution eventually used)</a:t>
            </a:r>
          </a:p>
          <a:p>
            <a:pPr marL="757238" lvl="1" eaLnBrk="1" hangingPunct="1">
              <a:lnSpc>
                <a:spcPct val="110000"/>
              </a:lnSpc>
              <a:spcBef>
                <a:spcPts val="400"/>
              </a:spcBef>
              <a:buFont typeface="Arial" charset="0"/>
              <a:buChar char="–"/>
              <a:tabLst>
                <a:tab pos="38100" algn="l"/>
                <a:tab pos="508000" algn="l"/>
                <a:tab pos="546100" algn="l"/>
                <a:tab pos="952500" algn="l"/>
                <a:tab pos="1422400" algn="l"/>
                <a:tab pos="1460500" algn="l"/>
                <a:tab pos="1866900" algn="l"/>
              </a:tabLst>
              <a:defRPr/>
            </a:pPr>
            <a:r>
              <a:rPr lang="en-US" sz="2000" dirty="0" smtClean="0"/>
              <a:t>The program needed access to a file that had sensitive information in it</a:t>
            </a:r>
          </a:p>
          <a:p>
            <a:pPr marL="757238" lvl="1" eaLnBrk="1" hangingPunct="1">
              <a:lnSpc>
                <a:spcPct val="110000"/>
              </a:lnSpc>
              <a:spcBef>
                <a:spcPts val="400"/>
              </a:spcBef>
              <a:buFont typeface="Arial" charset="0"/>
              <a:buChar char="–"/>
              <a:tabLst>
                <a:tab pos="38100" algn="l"/>
                <a:tab pos="508000" algn="l"/>
                <a:tab pos="546100" algn="l"/>
                <a:tab pos="952500" algn="l"/>
                <a:tab pos="1422400" algn="l"/>
                <a:tab pos="1460500" algn="l"/>
                <a:tab pos="1866900" algn="l"/>
              </a:tabLst>
              <a:defRPr/>
            </a:pPr>
            <a:r>
              <a:rPr lang="en-US" sz="2000" dirty="0" smtClean="0"/>
              <a:t>A new world-readable file was created with the information required by </a:t>
            </a:r>
            <a:r>
              <a:rPr lang="en-US" sz="2000" dirty="0" err="1" smtClean="0">
                <a:solidFill>
                  <a:schemeClr val="accent6"/>
                </a:solidFill>
              </a:rPr>
              <a:t>fingerd</a:t>
            </a:r>
            <a:endParaRPr lang="en-US" sz="2000" dirty="0" smtClean="0">
              <a:solidFill>
                <a:schemeClr val="accent6"/>
              </a:solidFill>
            </a:endParaRPr>
          </a:p>
        </p:txBody>
      </p:sp>
      <p:sp>
        <p:nvSpPr>
          <p:cNvPr id="2" name="Date Placeholder 3"/>
          <p:cNvSpPr>
            <a:spLocks noGrp="1"/>
          </p:cNvSpPr>
          <p:nvPr>
            <p:ph type="dt" sz="quarter" idx="10"/>
          </p:nvPr>
        </p:nvSpPr>
        <p:spPr/>
        <p:txBody>
          <a:bodyPr/>
          <a:lstStyle/>
          <a:p>
            <a:pPr>
              <a:defRPr/>
            </a:pPr>
            <a:fld id="{8635F822-8B98-4439-8F08-7FA831C4A354}" type="datetime1">
              <a:rPr lang="en-US"/>
              <a:pPr>
                <a:defRPr/>
              </a:pPr>
              <a:t>10/13/10</a:t>
            </a:fld>
            <a:endParaRPr lang="en-US" dirty="0"/>
          </a:p>
        </p:txBody>
      </p:sp>
      <p:sp>
        <p:nvSpPr>
          <p:cNvPr id="21507" name="Footer Placeholder 4"/>
          <p:cNvSpPr>
            <a:spLocks noGrp="1"/>
          </p:cNvSpPr>
          <p:nvPr>
            <p:ph type="ftr" sz="quarter" idx="11"/>
          </p:nvPr>
        </p:nvSpPr>
        <p:spPr/>
        <p:txBody>
          <a:bodyPr/>
          <a:lstStyle/>
          <a:p>
            <a:pPr>
              <a:defRPr/>
            </a:pPr>
            <a:r>
              <a:rPr lang="en-US"/>
              <a:t>Buffer Overflow</a:t>
            </a:r>
          </a:p>
        </p:txBody>
      </p:sp>
      <p:sp>
        <p:nvSpPr>
          <p:cNvPr id="21508" name="Slide Number Placeholder 5"/>
          <p:cNvSpPr>
            <a:spLocks noGrp="1"/>
          </p:cNvSpPr>
          <p:nvPr>
            <p:ph type="sldNum" sz="quarter" idx="12"/>
          </p:nvPr>
        </p:nvSpPr>
        <p:spPr/>
        <p:txBody>
          <a:bodyPr/>
          <a:lstStyle/>
          <a:p>
            <a:pPr>
              <a:defRPr/>
            </a:pPr>
            <a:fld id="{F58D9F3F-3912-45F9-A36D-9FB3C725F290}" type="slidenum">
              <a:rPr lang="en-US"/>
              <a:pPr>
                <a:defRPr/>
              </a:pPr>
              <a:t>15</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olo 1"/>
          <p:cNvSpPr>
            <a:spLocks noGrp="1"/>
          </p:cNvSpPr>
          <p:nvPr>
            <p:ph type="title"/>
          </p:nvPr>
        </p:nvSpPr>
        <p:spPr>
          <a:xfrm>
            <a:off x="457200" y="76200"/>
            <a:ext cx="8229600" cy="1143000"/>
          </a:xfrm>
        </p:spPr>
        <p:txBody>
          <a:bodyPr/>
          <a:lstStyle/>
          <a:p>
            <a:r>
              <a:rPr lang="en-US" smtClean="0"/>
              <a:t>Stack-based buffer overflow detection using a random canary</a:t>
            </a:r>
          </a:p>
        </p:txBody>
      </p:sp>
      <p:sp>
        <p:nvSpPr>
          <p:cNvPr id="22531" name="Segnaposto contenuto 2"/>
          <p:cNvSpPr>
            <a:spLocks noGrp="1"/>
          </p:cNvSpPr>
          <p:nvPr>
            <p:ph idx="1"/>
          </p:nvPr>
        </p:nvSpPr>
        <p:spPr>
          <a:xfrm>
            <a:off x="457200" y="4267200"/>
            <a:ext cx="8229600" cy="563563"/>
          </a:xfrm>
        </p:spPr>
        <p:txBody>
          <a:bodyPr/>
          <a:lstStyle/>
          <a:p>
            <a:r>
              <a:rPr lang="en-US" smtClean="0"/>
              <a:t>The canary is placed in the stack prior to the return address, so that any attempt to over-write the return address also over-writes the canary.</a:t>
            </a:r>
            <a:endParaRPr lang="it-IT" smtClean="0"/>
          </a:p>
        </p:txBody>
      </p:sp>
      <p:sp>
        <p:nvSpPr>
          <p:cNvPr id="4" name="Segnaposto data 3"/>
          <p:cNvSpPr>
            <a:spLocks noGrp="1"/>
          </p:cNvSpPr>
          <p:nvPr>
            <p:ph type="dt" sz="quarter" idx="10"/>
          </p:nvPr>
        </p:nvSpPr>
        <p:spPr/>
        <p:txBody>
          <a:bodyPr/>
          <a:lstStyle/>
          <a:p>
            <a:pPr>
              <a:defRPr/>
            </a:pPr>
            <a:fld id="{345262D6-7630-47FB-B573-C266DC07441D}" type="datetime1">
              <a:rPr lang="en-US"/>
              <a:pPr>
                <a:defRPr/>
              </a:pPr>
              <a:t>10/13/10</a:t>
            </a:fld>
            <a:endParaRPr lang="en-US" dirty="0"/>
          </a:p>
        </p:txBody>
      </p:sp>
      <p:sp>
        <p:nvSpPr>
          <p:cNvPr id="5" name="Segnaposto piè di pagina 4"/>
          <p:cNvSpPr>
            <a:spLocks noGrp="1"/>
          </p:cNvSpPr>
          <p:nvPr>
            <p:ph type="ftr" sz="quarter" idx="11"/>
          </p:nvPr>
        </p:nvSpPr>
        <p:spPr/>
        <p:txBody>
          <a:bodyPr/>
          <a:lstStyle/>
          <a:p>
            <a:pPr>
              <a:defRPr/>
            </a:pPr>
            <a:r>
              <a:rPr lang="en-US"/>
              <a:t>Buffer Overflow</a:t>
            </a:r>
            <a:endParaRPr lang="en-US" dirty="0"/>
          </a:p>
        </p:txBody>
      </p:sp>
      <p:sp>
        <p:nvSpPr>
          <p:cNvPr id="6" name="Segnaposto numero diapositiva 5"/>
          <p:cNvSpPr>
            <a:spLocks noGrp="1"/>
          </p:cNvSpPr>
          <p:nvPr>
            <p:ph type="sldNum" sz="quarter" idx="12"/>
          </p:nvPr>
        </p:nvSpPr>
        <p:spPr/>
        <p:txBody>
          <a:bodyPr/>
          <a:lstStyle/>
          <a:p>
            <a:pPr>
              <a:defRPr/>
            </a:pPr>
            <a:fld id="{6FBCB00D-BF4A-4A31-908E-98905460D9AB}" type="slidenum">
              <a:rPr lang="en-US" smtClean="0"/>
              <a:pPr>
                <a:defRPr/>
              </a:pPr>
              <a:t>16</a:t>
            </a:fld>
            <a:endParaRPr lang="en-US"/>
          </a:p>
        </p:txBody>
      </p:sp>
      <p:sp>
        <p:nvSpPr>
          <p:cNvPr id="7" name="Rectangle 1"/>
          <p:cNvSpPr/>
          <p:nvPr/>
        </p:nvSpPr>
        <p:spPr>
          <a:xfrm>
            <a:off x="914400" y="1849438"/>
            <a:ext cx="1828800" cy="762000"/>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dirty="0">
                <a:solidFill>
                  <a:schemeClr val="bg2"/>
                </a:solidFill>
                <a:sym typeface="Arial" charset="0"/>
              </a:rPr>
              <a:t>Buffer</a:t>
            </a:r>
          </a:p>
        </p:txBody>
      </p:sp>
      <p:sp>
        <p:nvSpPr>
          <p:cNvPr id="8" name="Rectangle 2"/>
          <p:cNvSpPr/>
          <p:nvPr/>
        </p:nvSpPr>
        <p:spPr>
          <a:xfrm>
            <a:off x="2743200" y="1849438"/>
            <a:ext cx="1295400" cy="762000"/>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dirty="0">
                <a:solidFill>
                  <a:schemeClr val="bg2"/>
                </a:solidFill>
                <a:sym typeface="Arial" charset="0"/>
              </a:rPr>
              <a:t>Other local variables</a:t>
            </a:r>
          </a:p>
        </p:txBody>
      </p:sp>
      <p:sp>
        <p:nvSpPr>
          <p:cNvPr id="9" name="Rectangle 3"/>
          <p:cNvSpPr/>
          <p:nvPr/>
        </p:nvSpPr>
        <p:spPr>
          <a:xfrm>
            <a:off x="4038600" y="1849438"/>
            <a:ext cx="914400" cy="762000"/>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1400" dirty="0">
                <a:solidFill>
                  <a:schemeClr val="bg2"/>
                </a:solidFill>
                <a:sym typeface="Arial" charset="0"/>
              </a:rPr>
              <a:t>Canary (random)</a:t>
            </a:r>
          </a:p>
        </p:txBody>
      </p:sp>
      <p:sp>
        <p:nvSpPr>
          <p:cNvPr id="10" name="Rectangle 4"/>
          <p:cNvSpPr/>
          <p:nvPr/>
        </p:nvSpPr>
        <p:spPr>
          <a:xfrm>
            <a:off x="4953000" y="1849438"/>
            <a:ext cx="1066800" cy="762000"/>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dirty="0">
                <a:solidFill>
                  <a:schemeClr val="bg2"/>
                </a:solidFill>
                <a:sym typeface="Arial" charset="0"/>
              </a:rPr>
              <a:t>Return address</a:t>
            </a:r>
          </a:p>
        </p:txBody>
      </p:sp>
      <p:sp>
        <p:nvSpPr>
          <p:cNvPr id="11" name="Rectangle 5"/>
          <p:cNvSpPr/>
          <p:nvPr/>
        </p:nvSpPr>
        <p:spPr>
          <a:xfrm>
            <a:off x="6019800" y="1849438"/>
            <a:ext cx="1600200" cy="762000"/>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1400" dirty="0">
                <a:solidFill>
                  <a:schemeClr val="bg2"/>
                </a:solidFill>
                <a:sym typeface="Arial" charset="0"/>
              </a:rPr>
              <a:t>Other data</a:t>
            </a:r>
          </a:p>
        </p:txBody>
      </p:sp>
      <p:sp>
        <p:nvSpPr>
          <p:cNvPr id="12" name="Rectangle 6"/>
          <p:cNvSpPr/>
          <p:nvPr/>
        </p:nvSpPr>
        <p:spPr>
          <a:xfrm>
            <a:off x="914400" y="3209925"/>
            <a:ext cx="1828800" cy="762000"/>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dirty="0">
                <a:solidFill>
                  <a:schemeClr val="bg2"/>
                </a:solidFill>
                <a:sym typeface="Arial" charset="0"/>
              </a:rPr>
              <a:t>Buffer</a:t>
            </a:r>
          </a:p>
        </p:txBody>
      </p:sp>
      <p:sp>
        <p:nvSpPr>
          <p:cNvPr id="13" name="Rectangle 9"/>
          <p:cNvSpPr/>
          <p:nvPr/>
        </p:nvSpPr>
        <p:spPr>
          <a:xfrm>
            <a:off x="4953000" y="3209925"/>
            <a:ext cx="1066800" cy="762000"/>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sz="1600" dirty="0">
                <a:solidFill>
                  <a:schemeClr val="bg2"/>
                </a:solidFill>
                <a:sym typeface="Arial" charset="0"/>
              </a:rPr>
              <a:t>Corrupt return address</a:t>
            </a:r>
          </a:p>
        </p:txBody>
      </p:sp>
      <p:sp>
        <p:nvSpPr>
          <p:cNvPr id="14" name="Rectangle 10"/>
          <p:cNvSpPr/>
          <p:nvPr/>
        </p:nvSpPr>
        <p:spPr>
          <a:xfrm>
            <a:off x="6019800" y="3209925"/>
            <a:ext cx="1600200" cy="762000"/>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dirty="0">
                <a:solidFill>
                  <a:schemeClr val="bg2"/>
                </a:solidFill>
                <a:sym typeface="Arial" charset="0"/>
              </a:rPr>
              <a:t>Attack code</a:t>
            </a:r>
          </a:p>
        </p:txBody>
      </p:sp>
      <p:sp>
        <p:nvSpPr>
          <p:cNvPr id="15" name="TextBox 11"/>
          <p:cNvSpPr txBox="1"/>
          <p:nvPr/>
        </p:nvSpPr>
        <p:spPr>
          <a:xfrm>
            <a:off x="1371600" y="1295400"/>
            <a:ext cx="5099050" cy="523875"/>
          </a:xfrm>
          <a:prstGeom prst="rect">
            <a:avLst/>
          </a:prstGeom>
          <a:noFill/>
        </p:spPr>
        <p:txBody>
          <a:bodyPr wrap="none">
            <a:spAutoFit/>
          </a:bodyPr>
          <a:lstStyle/>
          <a:p>
            <a:pPr>
              <a:defRPr/>
            </a:pPr>
            <a:r>
              <a:rPr lang="en-US" sz="2800" dirty="0">
                <a:solidFill>
                  <a:schemeClr val="tx1"/>
                </a:solidFill>
                <a:latin typeface="+mn-lt"/>
                <a:sym typeface="Arial" charset="0"/>
              </a:rPr>
              <a:t>Normal (safe) stack configuration:</a:t>
            </a:r>
          </a:p>
        </p:txBody>
      </p:sp>
      <p:sp>
        <p:nvSpPr>
          <p:cNvPr id="16" name="TextBox 12"/>
          <p:cNvSpPr txBox="1"/>
          <p:nvPr/>
        </p:nvSpPr>
        <p:spPr>
          <a:xfrm>
            <a:off x="1828800" y="2590800"/>
            <a:ext cx="4762500" cy="523875"/>
          </a:xfrm>
          <a:prstGeom prst="rect">
            <a:avLst/>
          </a:prstGeom>
          <a:noFill/>
        </p:spPr>
        <p:txBody>
          <a:bodyPr wrap="none">
            <a:spAutoFit/>
          </a:bodyPr>
          <a:lstStyle/>
          <a:p>
            <a:pPr>
              <a:defRPr/>
            </a:pPr>
            <a:r>
              <a:rPr lang="en-US" sz="2800" dirty="0">
                <a:solidFill>
                  <a:schemeClr val="tx1"/>
                </a:solidFill>
                <a:latin typeface="+mn-lt"/>
                <a:sym typeface="Arial" charset="0"/>
              </a:rPr>
              <a:t>Buffer overflow attack attempt:</a:t>
            </a:r>
          </a:p>
        </p:txBody>
      </p:sp>
      <p:sp>
        <p:nvSpPr>
          <p:cNvPr id="17" name="Rectangle 13"/>
          <p:cNvSpPr/>
          <p:nvPr/>
        </p:nvSpPr>
        <p:spPr>
          <a:xfrm>
            <a:off x="914400" y="3209925"/>
            <a:ext cx="18288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sym typeface="Arial" charset="0"/>
            </a:endParaRPr>
          </a:p>
        </p:txBody>
      </p:sp>
      <p:sp>
        <p:nvSpPr>
          <p:cNvPr id="18" name="Rectangle 14"/>
          <p:cNvSpPr/>
          <p:nvPr/>
        </p:nvSpPr>
        <p:spPr>
          <a:xfrm>
            <a:off x="2743200" y="3209925"/>
            <a:ext cx="2209800" cy="762000"/>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dirty="0">
                <a:solidFill>
                  <a:schemeClr val="bg2"/>
                </a:solidFill>
                <a:sym typeface="Arial" charset="0"/>
              </a:rPr>
              <a:t>Overflow data</a:t>
            </a:r>
          </a:p>
        </p:txBody>
      </p:sp>
      <p:grpSp>
        <p:nvGrpSpPr>
          <p:cNvPr id="22547" name="Group 41"/>
          <p:cNvGrpSpPr>
            <a:grpSpLocks/>
          </p:cNvGrpSpPr>
          <p:nvPr/>
        </p:nvGrpSpPr>
        <p:grpSpPr bwMode="auto">
          <a:xfrm>
            <a:off x="7785100" y="1819275"/>
            <a:ext cx="977900" cy="771525"/>
            <a:chOff x="2012950" y="4943475"/>
            <a:chExt cx="1206500" cy="1000125"/>
          </a:xfrm>
        </p:grpSpPr>
        <p:sp>
          <p:nvSpPr>
            <p:cNvPr id="22555" name="Freeform 11"/>
            <p:cNvSpPr>
              <a:spLocks/>
            </p:cNvSpPr>
            <p:nvPr/>
          </p:nvSpPr>
          <p:spPr bwMode="auto">
            <a:xfrm>
              <a:off x="2990850" y="4943475"/>
              <a:ext cx="228600" cy="390525"/>
            </a:xfrm>
            <a:custGeom>
              <a:avLst/>
              <a:gdLst>
                <a:gd name="T0" fmla="*/ 2147483647 w 144"/>
                <a:gd name="T1" fmla="*/ 2147483647 h 246"/>
                <a:gd name="T2" fmla="*/ 2147483647 w 144"/>
                <a:gd name="T3" fmla="*/ 2147483647 h 246"/>
                <a:gd name="T4" fmla="*/ 2147483647 w 144"/>
                <a:gd name="T5" fmla="*/ 2147483647 h 246"/>
                <a:gd name="T6" fmla="*/ 2147483647 w 144"/>
                <a:gd name="T7" fmla="*/ 2147483647 h 246"/>
                <a:gd name="T8" fmla="*/ 2147483647 w 144"/>
                <a:gd name="T9" fmla="*/ 2147483647 h 246"/>
                <a:gd name="T10" fmla="*/ 2147483647 w 144"/>
                <a:gd name="T11" fmla="*/ 2147483647 h 246"/>
                <a:gd name="T12" fmla="*/ 2147483647 w 144"/>
                <a:gd name="T13" fmla="*/ 2147483647 h 246"/>
                <a:gd name="T14" fmla="*/ 2147483647 w 144"/>
                <a:gd name="T15" fmla="*/ 2147483647 h 246"/>
                <a:gd name="T16" fmla="*/ 2147483647 w 144"/>
                <a:gd name="T17" fmla="*/ 2147483647 h 246"/>
                <a:gd name="T18" fmla="*/ 2147483647 w 144"/>
                <a:gd name="T19" fmla="*/ 2147483647 h 246"/>
                <a:gd name="T20" fmla="*/ 2147483647 w 144"/>
                <a:gd name="T21" fmla="*/ 2147483647 h 246"/>
                <a:gd name="T22" fmla="*/ 2147483647 w 144"/>
                <a:gd name="T23" fmla="*/ 2147483647 h 246"/>
                <a:gd name="T24" fmla="*/ 2147483647 w 144"/>
                <a:gd name="T25" fmla="*/ 2147483647 h 246"/>
                <a:gd name="T26" fmla="*/ 2147483647 w 144"/>
                <a:gd name="T27" fmla="*/ 2147483647 h 246"/>
                <a:gd name="T28" fmla="*/ 2147483647 w 144"/>
                <a:gd name="T29" fmla="*/ 2147483647 h 246"/>
                <a:gd name="T30" fmla="*/ 2147483647 w 144"/>
                <a:gd name="T31" fmla="*/ 2147483647 h 246"/>
                <a:gd name="T32" fmla="*/ 2147483647 w 144"/>
                <a:gd name="T33" fmla="*/ 2147483647 h 246"/>
                <a:gd name="T34" fmla="*/ 2147483647 w 144"/>
                <a:gd name="T35" fmla="*/ 2147483647 h 246"/>
                <a:gd name="T36" fmla="*/ 2147483647 w 144"/>
                <a:gd name="T37" fmla="*/ 2147483647 h 246"/>
                <a:gd name="T38" fmla="*/ 2147483647 w 144"/>
                <a:gd name="T39" fmla="*/ 2147483647 h 246"/>
                <a:gd name="T40" fmla="*/ 2147483647 w 144"/>
                <a:gd name="T41" fmla="*/ 2147483647 h 246"/>
                <a:gd name="T42" fmla="*/ 2147483647 w 144"/>
                <a:gd name="T43" fmla="*/ 2147483647 h 246"/>
                <a:gd name="T44" fmla="*/ 2147483647 w 144"/>
                <a:gd name="T45" fmla="*/ 2147483647 h 246"/>
                <a:gd name="T46" fmla="*/ 2147483647 w 144"/>
                <a:gd name="T47" fmla="*/ 2147483647 h 246"/>
                <a:gd name="T48" fmla="*/ 2147483647 w 144"/>
                <a:gd name="T49" fmla="*/ 2147483647 h 246"/>
                <a:gd name="T50" fmla="*/ 2147483647 w 144"/>
                <a:gd name="T51" fmla="*/ 2147483647 h 246"/>
                <a:gd name="T52" fmla="*/ 2147483647 w 144"/>
                <a:gd name="T53" fmla="*/ 2147483647 h 246"/>
                <a:gd name="T54" fmla="*/ 2147483647 w 144"/>
                <a:gd name="T55" fmla="*/ 2147483647 h 246"/>
                <a:gd name="T56" fmla="*/ 2147483647 w 144"/>
                <a:gd name="T57" fmla="*/ 2147483647 h 246"/>
                <a:gd name="T58" fmla="*/ 2147483647 w 144"/>
                <a:gd name="T59" fmla="*/ 2147483647 h 246"/>
                <a:gd name="T60" fmla="*/ 2147483647 w 144"/>
                <a:gd name="T61" fmla="*/ 0 h 246"/>
                <a:gd name="T62" fmla="*/ 2147483647 w 144"/>
                <a:gd name="T63" fmla="*/ 0 h 246"/>
                <a:gd name="T64" fmla="*/ 2147483647 w 144"/>
                <a:gd name="T65" fmla="*/ 2147483647 h 246"/>
                <a:gd name="T66" fmla="*/ 2147483647 w 144"/>
                <a:gd name="T67" fmla="*/ 2147483647 h 246"/>
                <a:gd name="T68" fmla="*/ 2147483647 w 144"/>
                <a:gd name="T69" fmla="*/ 2147483647 h 246"/>
                <a:gd name="T70" fmla="*/ 2147483647 w 144"/>
                <a:gd name="T71" fmla="*/ 2147483647 h 246"/>
                <a:gd name="T72" fmla="*/ 2147483647 w 144"/>
                <a:gd name="T73" fmla="*/ 2147483647 h 246"/>
                <a:gd name="T74" fmla="*/ 2147483647 w 144"/>
                <a:gd name="T75" fmla="*/ 2147483647 h 246"/>
                <a:gd name="T76" fmla="*/ 2147483647 w 144"/>
                <a:gd name="T77" fmla="*/ 2147483647 h 246"/>
                <a:gd name="T78" fmla="*/ 2147483647 w 144"/>
                <a:gd name="T79" fmla="*/ 2147483647 h 246"/>
                <a:gd name="T80" fmla="*/ 2147483647 w 144"/>
                <a:gd name="T81" fmla="*/ 2147483647 h 246"/>
                <a:gd name="T82" fmla="*/ 2147483647 w 144"/>
                <a:gd name="T83" fmla="*/ 2147483647 h 246"/>
                <a:gd name="T84" fmla="*/ 0 w 144"/>
                <a:gd name="T85" fmla="*/ 2147483647 h 246"/>
                <a:gd name="T86" fmla="*/ 0 w 144"/>
                <a:gd name="T87" fmla="*/ 2147483647 h 246"/>
                <a:gd name="T88" fmla="*/ 0 w 144"/>
                <a:gd name="T89" fmla="*/ 2147483647 h 246"/>
                <a:gd name="T90" fmla="*/ 2147483647 w 144"/>
                <a:gd name="T91" fmla="*/ 2147483647 h 246"/>
                <a:gd name="T92" fmla="*/ 2147483647 w 144"/>
                <a:gd name="T93" fmla="*/ 2147483647 h 246"/>
                <a:gd name="T94" fmla="*/ 2147483647 w 144"/>
                <a:gd name="T95" fmla="*/ 2147483647 h 246"/>
                <a:gd name="T96" fmla="*/ 2147483647 w 144"/>
                <a:gd name="T97" fmla="*/ 2147483647 h 246"/>
                <a:gd name="T98" fmla="*/ 2147483647 w 144"/>
                <a:gd name="T99" fmla="*/ 2147483647 h 246"/>
                <a:gd name="T100" fmla="*/ 2147483647 w 144"/>
                <a:gd name="T101" fmla="*/ 2147483647 h 246"/>
                <a:gd name="T102" fmla="*/ 2147483647 w 144"/>
                <a:gd name="T103" fmla="*/ 2147483647 h 246"/>
                <a:gd name="T104" fmla="*/ 2147483647 w 144"/>
                <a:gd name="T105" fmla="*/ 2147483647 h 246"/>
                <a:gd name="T106" fmla="*/ 2147483647 w 144"/>
                <a:gd name="T107" fmla="*/ 2147483647 h 246"/>
                <a:gd name="T108" fmla="*/ 2147483647 w 144"/>
                <a:gd name="T109" fmla="*/ 2147483647 h 246"/>
                <a:gd name="T110" fmla="*/ 2147483647 w 144"/>
                <a:gd name="T111" fmla="*/ 2147483647 h 246"/>
                <a:gd name="T112" fmla="*/ 2147483647 w 144"/>
                <a:gd name="T113" fmla="*/ 2147483647 h 246"/>
                <a:gd name="T114" fmla="*/ 2147483647 w 144"/>
                <a:gd name="T115" fmla="*/ 2147483647 h 24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44"/>
                <a:gd name="T175" fmla="*/ 0 h 246"/>
                <a:gd name="T176" fmla="*/ 144 w 144"/>
                <a:gd name="T177" fmla="*/ 246 h 24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44" h="246">
                  <a:moveTo>
                    <a:pt x="70" y="60"/>
                  </a:moveTo>
                  <a:lnTo>
                    <a:pt x="70" y="60"/>
                  </a:lnTo>
                  <a:lnTo>
                    <a:pt x="80" y="60"/>
                  </a:lnTo>
                  <a:lnTo>
                    <a:pt x="90" y="62"/>
                  </a:lnTo>
                  <a:lnTo>
                    <a:pt x="98" y="68"/>
                  </a:lnTo>
                  <a:lnTo>
                    <a:pt x="100" y="72"/>
                  </a:lnTo>
                  <a:lnTo>
                    <a:pt x="102" y="76"/>
                  </a:lnTo>
                  <a:lnTo>
                    <a:pt x="104" y="84"/>
                  </a:lnTo>
                  <a:lnTo>
                    <a:pt x="108" y="90"/>
                  </a:lnTo>
                  <a:lnTo>
                    <a:pt x="112" y="96"/>
                  </a:lnTo>
                  <a:lnTo>
                    <a:pt x="118" y="102"/>
                  </a:lnTo>
                  <a:lnTo>
                    <a:pt x="130" y="108"/>
                  </a:lnTo>
                  <a:lnTo>
                    <a:pt x="144" y="112"/>
                  </a:lnTo>
                  <a:lnTo>
                    <a:pt x="136" y="106"/>
                  </a:lnTo>
                  <a:lnTo>
                    <a:pt x="130" y="98"/>
                  </a:lnTo>
                  <a:lnTo>
                    <a:pt x="124" y="90"/>
                  </a:lnTo>
                  <a:lnTo>
                    <a:pt x="122" y="78"/>
                  </a:lnTo>
                  <a:lnTo>
                    <a:pt x="122" y="32"/>
                  </a:lnTo>
                  <a:lnTo>
                    <a:pt x="120" y="24"/>
                  </a:lnTo>
                  <a:lnTo>
                    <a:pt x="114" y="16"/>
                  </a:lnTo>
                  <a:lnTo>
                    <a:pt x="108" y="10"/>
                  </a:lnTo>
                  <a:lnTo>
                    <a:pt x="98" y="4"/>
                  </a:lnTo>
                  <a:lnTo>
                    <a:pt x="88" y="2"/>
                  </a:lnTo>
                  <a:lnTo>
                    <a:pt x="76" y="0"/>
                  </a:lnTo>
                  <a:lnTo>
                    <a:pt x="64" y="0"/>
                  </a:lnTo>
                  <a:lnTo>
                    <a:pt x="52" y="2"/>
                  </a:lnTo>
                  <a:lnTo>
                    <a:pt x="60" y="190"/>
                  </a:lnTo>
                  <a:lnTo>
                    <a:pt x="48" y="188"/>
                  </a:lnTo>
                  <a:lnTo>
                    <a:pt x="36" y="188"/>
                  </a:lnTo>
                  <a:lnTo>
                    <a:pt x="26" y="190"/>
                  </a:lnTo>
                  <a:lnTo>
                    <a:pt x="16" y="194"/>
                  </a:lnTo>
                  <a:lnTo>
                    <a:pt x="8" y="200"/>
                  </a:lnTo>
                  <a:lnTo>
                    <a:pt x="4" y="206"/>
                  </a:lnTo>
                  <a:lnTo>
                    <a:pt x="0" y="216"/>
                  </a:lnTo>
                  <a:lnTo>
                    <a:pt x="0" y="226"/>
                  </a:lnTo>
                  <a:lnTo>
                    <a:pt x="2" y="230"/>
                  </a:lnTo>
                  <a:lnTo>
                    <a:pt x="4" y="234"/>
                  </a:lnTo>
                  <a:lnTo>
                    <a:pt x="12" y="242"/>
                  </a:lnTo>
                  <a:lnTo>
                    <a:pt x="22" y="246"/>
                  </a:lnTo>
                  <a:lnTo>
                    <a:pt x="34" y="246"/>
                  </a:lnTo>
                  <a:lnTo>
                    <a:pt x="50" y="244"/>
                  </a:lnTo>
                  <a:lnTo>
                    <a:pt x="62" y="238"/>
                  </a:lnTo>
                  <a:lnTo>
                    <a:pt x="70" y="228"/>
                  </a:lnTo>
                  <a:lnTo>
                    <a:pt x="76" y="216"/>
                  </a:lnTo>
                  <a:lnTo>
                    <a:pt x="70" y="60"/>
                  </a:lnTo>
                  <a:close/>
                </a:path>
              </a:pathLst>
            </a:custGeom>
            <a:solidFill>
              <a:srgbClr val="9BB8BB"/>
            </a:solidFill>
            <a:ln w="9525">
              <a:noFill/>
              <a:round/>
              <a:headEnd/>
              <a:tailEnd/>
            </a:ln>
          </p:spPr>
          <p:txBody>
            <a:bodyPr/>
            <a:lstStyle/>
            <a:p>
              <a:endParaRPr lang="en-US"/>
            </a:p>
          </p:txBody>
        </p:sp>
        <p:sp>
          <p:nvSpPr>
            <p:cNvPr id="22556" name="Freeform 14"/>
            <p:cNvSpPr>
              <a:spLocks/>
            </p:cNvSpPr>
            <p:nvPr/>
          </p:nvSpPr>
          <p:spPr bwMode="auto">
            <a:xfrm>
              <a:off x="2012950" y="5886450"/>
              <a:ext cx="701675" cy="57150"/>
            </a:xfrm>
            <a:custGeom>
              <a:avLst/>
              <a:gdLst>
                <a:gd name="T0" fmla="*/ 2147483647 w 442"/>
                <a:gd name="T1" fmla="*/ 2147483647 h 36"/>
                <a:gd name="T2" fmla="*/ 2147483647 w 442"/>
                <a:gd name="T3" fmla="*/ 2147483647 h 36"/>
                <a:gd name="T4" fmla="*/ 2147483647 w 442"/>
                <a:gd name="T5" fmla="*/ 2147483647 h 36"/>
                <a:gd name="T6" fmla="*/ 2147483647 w 442"/>
                <a:gd name="T7" fmla="*/ 2147483647 h 36"/>
                <a:gd name="T8" fmla="*/ 2147483647 w 442"/>
                <a:gd name="T9" fmla="*/ 2147483647 h 36"/>
                <a:gd name="T10" fmla="*/ 2147483647 w 442"/>
                <a:gd name="T11" fmla="*/ 0 h 36"/>
                <a:gd name="T12" fmla="*/ 0 w 442"/>
                <a:gd name="T13" fmla="*/ 0 h 36"/>
                <a:gd name="T14" fmla="*/ 2147483647 w 442"/>
                <a:gd name="T15" fmla="*/ 2147483647 h 36"/>
                <a:gd name="T16" fmla="*/ 2147483647 w 442"/>
                <a:gd name="T17" fmla="*/ 2147483647 h 36"/>
                <a:gd name="T18" fmla="*/ 2147483647 w 442"/>
                <a:gd name="T19" fmla="*/ 2147483647 h 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2"/>
                <a:gd name="T31" fmla="*/ 0 h 36"/>
                <a:gd name="T32" fmla="*/ 442 w 442"/>
                <a:gd name="T33" fmla="*/ 36 h 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2" h="36">
                  <a:moveTo>
                    <a:pt x="440" y="36"/>
                  </a:moveTo>
                  <a:lnTo>
                    <a:pt x="440" y="36"/>
                  </a:lnTo>
                  <a:lnTo>
                    <a:pt x="442" y="26"/>
                  </a:lnTo>
                  <a:lnTo>
                    <a:pt x="442" y="18"/>
                  </a:lnTo>
                  <a:lnTo>
                    <a:pt x="442" y="10"/>
                  </a:lnTo>
                  <a:lnTo>
                    <a:pt x="440" y="0"/>
                  </a:lnTo>
                  <a:lnTo>
                    <a:pt x="0" y="0"/>
                  </a:lnTo>
                  <a:lnTo>
                    <a:pt x="4" y="36"/>
                  </a:lnTo>
                  <a:lnTo>
                    <a:pt x="440" y="36"/>
                  </a:lnTo>
                  <a:close/>
                </a:path>
              </a:pathLst>
            </a:custGeom>
            <a:solidFill>
              <a:srgbClr val="9BB8BB"/>
            </a:solidFill>
            <a:ln w="9525">
              <a:noFill/>
              <a:round/>
              <a:headEnd/>
              <a:tailEnd/>
            </a:ln>
          </p:spPr>
          <p:txBody>
            <a:bodyPr/>
            <a:lstStyle/>
            <a:p>
              <a:endParaRPr lang="en-US"/>
            </a:p>
          </p:txBody>
        </p:sp>
        <p:grpSp>
          <p:nvGrpSpPr>
            <p:cNvPr id="22557" name="Group 31"/>
            <p:cNvGrpSpPr>
              <a:grpSpLocks/>
            </p:cNvGrpSpPr>
            <p:nvPr/>
          </p:nvGrpSpPr>
          <p:grpSpPr bwMode="auto">
            <a:xfrm>
              <a:off x="2184400" y="5019675"/>
              <a:ext cx="606425" cy="876300"/>
              <a:chOff x="2184400" y="5019675"/>
              <a:chExt cx="606425" cy="876300"/>
            </a:xfrm>
          </p:grpSpPr>
          <p:sp>
            <p:nvSpPr>
              <p:cNvPr id="22558" name="Freeform 7"/>
              <p:cNvSpPr>
                <a:spLocks/>
              </p:cNvSpPr>
              <p:nvPr/>
            </p:nvSpPr>
            <p:spPr bwMode="auto">
              <a:xfrm>
                <a:off x="2482850" y="5686425"/>
                <a:ext cx="57150" cy="209550"/>
              </a:xfrm>
              <a:custGeom>
                <a:avLst/>
                <a:gdLst>
                  <a:gd name="T0" fmla="*/ 2147483647 w 36"/>
                  <a:gd name="T1" fmla="*/ 2147483647 h 132"/>
                  <a:gd name="T2" fmla="*/ 2147483647 w 36"/>
                  <a:gd name="T3" fmla="*/ 2147483647 h 132"/>
                  <a:gd name="T4" fmla="*/ 2147483647 w 36"/>
                  <a:gd name="T5" fmla="*/ 2147483647 h 132"/>
                  <a:gd name="T6" fmla="*/ 2147483647 w 36"/>
                  <a:gd name="T7" fmla="*/ 2147483647 h 132"/>
                  <a:gd name="T8" fmla="*/ 2147483647 w 36"/>
                  <a:gd name="T9" fmla="*/ 2147483647 h 132"/>
                  <a:gd name="T10" fmla="*/ 2147483647 w 36"/>
                  <a:gd name="T11" fmla="*/ 2147483647 h 132"/>
                  <a:gd name="T12" fmla="*/ 2147483647 w 36"/>
                  <a:gd name="T13" fmla="*/ 2147483647 h 132"/>
                  <a:gd name="T14" fmla="*/ 2147483647 w 36"/>
                  <a:gd name="T15" fmla="*/ 2147483647 h 132"/>
                  <a:gd name="T16" fmla="*/ 2147483647 w 36"/>
                  <a:gd name="T17" fmla="*/ 2147483647 h 132"/>
                  <a:gd name="T18" fmla="*/ 2147483647 w 36"/>
                  <a:gd name="T19" fmla="*/ 2147483647 h 132"/>
                  <a:gd name="T20" fmla="*/ 2147483647 w 36"/>
                  <a:gd name="T21" fmla="*/ 2147483647 h 132"/>
                  <a:gd name="T22" fmla="*/ 2147483647 w 36"/>
                  <a:gd name="T23" fmla="*/ 0 h 132"/>
                  <a:gd name="T24" fmla="*/ 2147483647 w 36"/>
                  <a:gd name="T25" fmla="*/ 0 h 132"/>
                  <a:gd name="T26" fmla="*/ 2147483647 w 36"/>
                  <a:gd name="T27" fmla="*/ 0 h 132"/>
                  <a:gd name="T28" fmla="*/ 2147483647 w 36"/>
                  <a:gd name="T29" fmla="*/ 0 h 132"/>
                  <a:gd name="T30" fmla="*/ 2147483647 w 36"/>
                  <a:gd name="T31" fmla="*/ 2147483647 h 132"/>
                  <a:gd name="T32" fmla="*/ 2147483647 w 36"/>
                  <a:gd name="T33" fmla="*/ 2147483647 h 132"/>
                  <a:gd name="T34" fmla="*/ 0 w 36"/>
                  <a:gd name="T35" fmla="*/ 2147483647 h 132"/>
                  <a:gd name="T36" fmla="*/ 2147483647 w 36"/>
                  <a:gd name="T37" fmla="*/ 2147483647 h 132"/>
                  <a:gd name="T38" fmla="*/ 2147483647 w 36"/>
                  <a:gd name="T39" fmla="*/ 2147483647 h 1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6"/>
                  <a:gd name="T61" fmla="*/ 0 h 132"/>
                  <a:gd name="T62" fmla="*/ 36 w 36"/>
                  <a:gd name="T63" fmla="*/ 132 h 13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6" h="132">
                    <a:moveTo>
                      <a:pt x="24" y="128"/>
                    </a:moveTo>
                    <a:lnTo>
                      <a:pt x="24" y="128"/>
                    </a:lnTo>
                    <a:lnTo>
                      <a:pt x="26" y="132"/>
                    </a:lnTo>
                    <a:lnTo>
                      <a:pt x="30" y="132"/>
                    </a:lnTo>
                    <a:lnTo>
                      <a:pt x="34" y="130"/>
                    </a:lnTo>
                    <a:lnTo>
                      <a:pt x="36" y="126"/>
                    </a:lnTo>
                    <a:lnTo>
                      <a:pt x="12" y="4"/>
                    </a:lnTo>
                    <a:lnTo>
                      <a:pt x="10" y="0"/>
                    </a:lnTo>
                    <a:lnTo>
                      <a:pt x="4" y="0"/>
                    </a:lnTo>
                    <a:lnTo>
                      <a:pt x="2" y="2"/>
                    </a:lnTo>
                    <a:lnTo>
                      <a:pt x="0" y="6"/>
                    </a:lnTo>
                    <a:lnTo>
                      <a:pt x="24" y="128"/>
                    </a:lnTo>
                    <a:close/>
                  </a:path>
                </a:pathLst>
              </a:custGeom>
              <a:solidFill>
                <a:srgbClr val="FC8810"/>
              </a:solidFill>
              <a:ln w="9525">
                <a:noFill/>
                <a:round/>
                <a:headEnd/>
                <a:tailEnd/>
              </a:ln>
            </p:spPr>
            <p:txBody>
              <a:bodyPr/>
              <a:lstStyle/>
              <a:p>
                <a:endParaRPr lang="en-US"/>
              </a:p>
            </p:txBody>
          </p:sp>
          <p:sp>
            <p:nvSpPr>
              <p:cNvPr id="22559" name="Freeform 8"/>
              <p:cNvSpPr>
                <a:spLocks/>
              </p:cNvSpPr>
              <p:nvPr/>
            </p:nvSpPr>
            <p:spPr bwMode="auto">
              <a:xfrm>
                <a:off x="2390775" y="5689600"/>
                <a:ext cx="38100" cy="206375"/>
              </a:xfrm>
              <a:custGeom>
                <a:avLst/>
                <a:gdLst>
                  <a:gd name="T0" fmla="*/ 2147483647 w 24"/>
                  <a:gd name="T1" fmla="*/ 2147483647 h 130"/>
                  <a:gd name="T2" fmla="*/ 2147483647 w 24"/>
                  <a:gd name="T3" fmla="*/ 2147483647 h 130"/>
                  <a:gd name="T4" fmla="*/ 0 w 24"/>
                  <a:gd name="T5" fmla="*/ 2147483647 h 130"/>
                  <a:gd name="T6" fmla="*/ 0 w 24"/>
                  <a:gd name="T7" fmla="*/ 2147483647 h 130"/>
                  <a:gd name="T8" fmla="*/ 2147483647 w 24"/>
                  <a:gd name="T9" fmla="*/ 2147483647 h 130"/>
                  <a:gd name="T10" fmla="*/ 2147483647 w 24"/>
                  <a:gd name="T11" fmla="*/ 2147483647 h 130"/>
                  <a:gd name="T12" fmla="*/ 2147483647 w 24"/>
                  <a:gd name="T13" fmla="*/ 2147483647 h 130"/>
                  <a:gd name="T14" fmla="*/ 2147483647 w 24"/>
                  <a:gd name="T15" fmla="*/ 2147483647 h 130"/>
                  <a:gd name="T16" fmla="*/ 2147483647 w 24"/>
                  <a:gd name="T17" fmla="*/ 2147483647 h 130"/>
                  <a:gd name="T18" fmla="*/ 2147483647 w 24"/>
                  <a:gd name="T19" fmla="*/ 2147483647 h 130"/>
                  <a:gd name="T20" fmla="*/ 2147483647 w 24"/>
                  <a:gd name="T21" fmla="*/ 2147483647 h 130"/>
                  <a:gd name="T22" fmla="*/ 2147483647 w 24"/>
                  <a:gd name="T23" fmla="*/ 2147483647 h 130"/>
                  <a:gd name="T24" fmla="*/ 2147483647 w 24"/>
                  <a:gd name="T25" fmla="*/ 2147483647 h 130"/>
                  <a:gd name="T26" fmla="*/ 2147483647 w 24"/>
                  <a:gd name="T27" fmla="*/ 2147483647 h 130"/>
                  <a:gd name="T28" fmla="*/ 2147483647 w 24"/>
                  <a:gd name="T29" fmla="*/ 2147483647 h 130"/>
                  <a:gd name="T30" fmla="*/ 2147483647 w 24"/>
                  <a:gd name="T31" fmla="*/ 2147483647 h 130"/>
                  <a:gd name="T32" fmla="*/ 2147483647 w 24"/>
                  <a:gd name="T33" fmla="*/ 2147483647 h 130"/>
                  <a:gd name="T34" fmla="*/ 2147483647 w 24"/>
                  <a:gd name="T35" fmla="*/ 2147483647 h 130"/>
                  <a:gd name="T36" fmla="*/ 2147483647 w 24"/>
                  <a:gd name="T37" fmla="*/ 2147483647 h 130"/>
                  <a:gd name="T38" fmla="*/ 2147483647 w 24"/>
                  <a:gd name="T39" fmla="*/ 0 h 130"/>
                  <a:gd name="T40" fmla="*/ 2147483647 w 24"/>
                  <a:gd name="T41" fmla="*/ 0 h 130"/>
                  <a:gd name="T42" fmla="*/ 2147483647 w 24"/>
                  <a:gd name="T43" fmla="*/ 2147483647 h 130"/>
                  <a:gd name="T44" fmla="*/ 2147483647 w 24"/>
                  <a:gd name="T45" fmla="*/ 2147483647 h 13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4"/>
                  <a:gd name="T70" fmla="*/ 0 h 130"/>
                  <a:gd name="T71" fmla="*/ 24 w 24"/>
                  <a:gd name="T72" fmla="*/ 130 h 13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4" h="130">
                    <a:moveTo>
                      <a:pt x="2" y="2"/>
                    </a:moveTo>
                    <a:lnTo>
                      <a:pt x="2" y="2"/>
                    </a:lnTo>
                    <a:lnTo>
                      <a:pt x="0" y="4"/>
                    </a:lnTo>
                    <a:lnTo>
                      <a:pt x="0" y="6"/>
                    </a:lnTo>
                    <a:lnTo>
                      <a:pt x="12" y="124"/>
                    </a:lnTo>
                    <a:lnTo>
                      <a:pt x="14" y="128"/>
                    </a:lnTo>
                    <a:lnTo>
                      <a:pt x="18" y="130"/>
                    </a:lnTo>
                    <a:lnTo>
                      <a:pt x="20" y="130"/>
                    </a:lnTo>
                    <a:lnTo>
                      <a:pt x="22" y="128"/>
                    </a:lnTo>
                    <a:lnTo>
                      <a:pt x="24" y="124"/>
                    </a:lnTo>
                    <a:lnTo>
                      <a:pt x="12" y="6"/>
                    </a:lnTo>
                    <a:lnTo>
                      <a:pt x="12" y="4"/>
                    </a:lnTo>
                    <a:lnTo>
                      <a:pt x="10" y="2"/>
                    </a:lnTo>
                    <a:lnTo>
                      <a:pt x="6" y="0"/>
                    </a:lnTo>
                    <a:lnTo>
                      <a:pt x="2" y="2"/>
                    </a:lnTo>
                    <a:close/>
                  </a:path>
                </a:pathLst>
              </a:custGeom>
              <a:solidFill>
                <a:srgbClr val="FC8810"/>
              </a:solidFill>
              <a:ln w="9525">
                <a:noFill/>
                <a:round/>
                <a:headEnd/>
                <a:tailEnd/>
              </a:ln>
            </p:spPr>
            <p:txBody>
              <a:bodyPr/>
              <a:lstStyle/>
              <a:p>
                <a:endParaRPr lang="en-US"/>
              </a:p>
            </p:txBody>
          </p:sp>
          <p:sp>
            <p:nvSpPr>
              <p:cNvPr id="22560" name="Freeform 9"/>
              <p:cNvSpPr>
                <a:spLocks/>
              </p:cNvSpPr>
              <p:nvPr/>
            </p:nvSpPr>
            <p:spPr bwMode="auto">
              <a:xfrm>
                <a:off x="2581275" y="5035550"/>
                <a:ext cx="209550" cy="254000"/>
              </a:xfrm>
              <a:custGeom>
                <a:avLst/>
                <a:gdLst>
                  <a:gd name="T0" fmla="*/ 2147483647 w 132"/>
                  <a:gd name="T1" fmla="*/ 0 h 160"/>
                  <a:gd name="T2" fmla="*/ 0 w 132"/>
                  <a:gd name="T3" fmla="*/ 2147483647 h 160"/>
                  <a:gd name="T4" fmla="*/ 2147483647 w 132"/>
                  <a:gd name="T5" fmla="*/ 2147483647 h 160"/>
                  <a:gd name="T6" fmla="*/ 2147483647 w 132"/>
                  <a:gd name="T7" fmla="*/ 2147483647 h 160"/>
                  <a:gd name="T8" fmla="*/ 2147483647 w 132"/>
                  <a:gd name="T9" fmla="*/ 2147483647 h 160"/>
                  <a:gd name="T10" fmla="*/ 2147483647 w 132"/>
                  <a:gd name="T11" fmla="*/ 0 h 160"/>
                  <a:gd name="T12" fmla="*/ 2147483647 w 132"/>
                  <a:gd name="T13" fmla="*/ 0 h 160"/>
                  <a:gd name="T14" fmla="*/ 0 60000 65536"/>
                  <a:gd name="T15" fmla="*/ 0 60000 65536"/>
                  <a:gd name="T16" fmla="*/ 0 60000 65536"/>
                  <a:gd name="T17" fmla="*/ 0 60000 65536"/>
                  <a:gd name="T18" fmla="*/ 0 60000 65536"/>
                  <a:gd name="T19" fmla="*/ 0 60000 65536"/>
                  <a:gd name="T20" fmla="*/ 0 60000 65536"/>
                  <a:gd name="T21" fmla="*/ 0 w 132"/>
                  <a:gd name="T22" fmla="*/ 0 h 160"/>
                  <a:gd name="T23" fmla="*/ 132 w 132"/>
                  <a:gd name="T24" fmla="*/ 160 h 1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2" h="160">
                    <a:moveTo>
                      <a:pt x="106" y="0"/>
                    </a:moveTo>
                    <a:lnTo>
                      <a:pt x="0" y="28"/>
                    </a:lnTo>
                    <a:lnTo>
                      <a:pt x="32" y="160"/>
                    </a:lnTo>
                    <a:lnTo>
                      <a:pt x="132" y="160"/>
                    </a:lnTo>
                    <a:lnTo>
                      <a:pt x="56" y="84"/>
                    </a:lnTo>
                    <a:lnTo>
                      <a:pt x="106" y="0"/>
                    </a:lnTo>
                    <a:close/>
                  </a:path>
                </a:pathLst>
              </a:custGeom>
              <a:solidFill>
                <a:srgbClr val="FC8810"/>
              </a:solidFill>
              <a:ln w="9525">
                <a:noFill/>
                <a:round/>
                <a:headEnd/>
                <a:tailEnd/>
              </a:ln>
            </p:spPr>
            <p:txBody>
              <a:bodyPr/>
              <a:lstStyle/>
              <a:p>
                <a:endParaRPr lang="en-US"/>
              </a:p>
            </p:txBody>
          </p:sp>
          <p:sp>
            <p:nvSpPr>
              <p:cNvPr id="22561" name="Freeform 13"/>
              <p:cNvSpPr>
                <a:spLocks/>
              </p:cNvSpPr>
              <p:nvPr/>
            </p:nvSpPr>
            <p:spPr bwMode="auto">
              <a:xfrm>
                <a:off x="2184400" y="5019675"/>
                <a:ext cx="511175" cy="679450"/>
              </a:xfrm>
              <a:custGeom>
                <a:avLst/>
                <a:gdLst>
                  <a:gd name="T0" fmla="*/ 2147483647 w 322"/>
                  <a:gd name="T1" fmla="*/ 2147483647 h 428"/>
                  <a:gd name="T2" fmla="*/ 2147483647 w 322"/>
                  <a:gd name="T3" fmla="*/ 2147483647 h 428"/>
                  <a:gd name="T4" fmla="*/ 2147483647 w 322"/>
                  <a:gd name="T5" fmla="*/ 2147483647 h 428"/>
                  <a:gd name="T6" fmla="*/ 2147483647 w 322"/>
                  <a:gd name="T7" fmla="*/ 2147483647 h 428"/>
                  <a:gd name="T8" fmla="*/ 2147483647 w 322"/>
                  <a:gd name="T9" fmla="*/ 2147483647 h 428"/>
                  <a:gd name="T10" fmla="*/ 2147483647 w 322"/>
                  <a:gd name="T11" fmla="*/ 2147483647 h 428"/>
                  <a:gd name="T12" fmla="*/ 2147483647 w 322"/>
                  <a:gd name="T13" fmla="*/ 2147483647 h 428"/>
                  <a:gd name="T14" fmla="*/ 2147483647 w 322"/>
                  <a:gd name="T15" fmla="*/ 2147483647 h 428"/>
                  <a:gd name="T16" fmla="*/ 2147483647 w 322"/>
                  <a:gd name="T17" fmla="*/ 2147483647 h 428"/>
                  <a:gd name="T18" fmla="*/ 2147483647 w 322"/>
                  <a:gd name="T19" fmla="*/ 2147483647 h 428"/>
                  <a:gd name="T20" fmla="*/ 2147483647 w 322"/>
                  <a:gd name="T21" fmla="*/ 2147483647 h 428"/>
                  <a:gd name="T22" fmla="*/ 2147483647 w 322"/>
                  <a:gd name="T23" fmla="*/ 2147483647 h 428"/>
                  <a:gd name="T24" fmla="*/ 2147483647 w 322"/>
                  <a:gd name="T25" fmla="*/ 2147483647 h 428"/>
                  <a:gd name="T26" fmla="*/ 2147483647 w 322"/>
                  <a:gd name="T27" fmla="*/ 2147483647 h 428"/>
                  <a:gd name="T28" fmla="*/ 0 w 322"/>
                  <a:gd name="T29" fmla="*/ 2147483647 h 428"/>
                  <a:gd name="T30" fmla="*/ 2147483647 w 322"/>
                  <a:gd name="T31" fmla="*/ 2147483647 h 428"/>
                  <a:gd name="T32" fmla="*/ 2147483647 w 322"/>
                  <a:gd name="T33" fmla="*/ 2147483647 h 428"/>
                  <a:gd name="T34" fmla="*/ 2147483647 w 322"/>
                  <a:gd name="T35" fmla="*/ 2147483647 h 428"/>
                  <a:gd name="T36" fmla="*/ 2147483647 w 322"/>
                  <a:gd name="T37" fmla="*/ 2147483647 h 428"/>
                  <a:gd name="T38" fmla="*/ 2147483647 w 322"/>
                  <a:gd name="T39" fmla="*/ 2147483647 h 428"/>
                  <a:gd name="T40" fmla="*/ 2147483647 w 322"/>
                  <a:gd name="T41" fmla="*/ 2147483647 h 428"/>
                  <a:gd name="T42" fmla="*/ 2147483647 w 322"/>
                  <a:gd name="T43" fmla="*/ 2147483647 h 428"/>
                  <a:gd name="T44" fmla="*/ 2147483647 w 322"/>
                  <a:gd name="T45" fmla="*/ 2147483647 h 428"/>
                  <a:gd name="T46" fmla="*/ 2147483647 w 322"/>
                  <a:gd name="T47" fmla="*/ 2147483647 h 428"/>
                  <a:gd name="T48" fmla="*/ 2147483647 w 322"/>
                  <a:gd name="T49" fmla="*/ 2147483647 h 428"/>
                  <a:gd name="T50" fmla="*/ 2147483647 w 322"/>
                  <a:gd name="T51" fmla="*/ 2147483647 h 428"/>
                  <a:gd name="T52" fmla="*/ 2147483647 w 322"/>
                  <a:gd name="T53" fmla="*/ 2147483647 h 428"/>
                  <a:gd name="T54" fmla="*/ 2147483647 w 322"/>
                  <a:gd name="T55" fmla="*/ 2147483647 h 428"/>
                  <a:gd name="T56" fmla="*/ 2147483647 w 322"/>
                  <a:gd name="T57" fmla="*/ 2147483647 h 428"/>
                  <a:gd name="T58" fmla="*/ 2147483647 w 322"/>
                  <a:gd name="T59" fmla="*/ 2147483647 h 428"/>
                  <a:gd name="T60" fmla="*/ 2147483647 w 322"/>
                  <a:gd name="T61" fmla="*/ 2147483647 h 428"/>
                  <a:gd name="T62" fmla="*/ 2147483647 w 322"/>
                  <a:gd name="T63" fmla="*/ 2147483647 h 428"/>
                  <a:gd name="T64" fmla="*/ 2147483647 w 322"/>
                  <a:gd name="T65" fmla="*/ 2147483647 h 428"/>
                  <a:gd name="T66" fmla="*/ 2147483647 w 322"/>
                  <a:gd name="T67" fmla="*/ 0 h 428"/>
                  <a:gd name="T68" fmla="*/ 2147483647 w 322"/>
                  <a:gd name="T69" fmla="*/ 2147483647 h 4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22"/>
                  <a:gd name="T106" fmla="*/ 0 h 428"/>
                  <a:gd name="T107" fmla="*/ 322 w 322"/>
                  <a:gd name="T108" fmla="*/ 428 h 42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22" h="428">
                    <a:moveTo>
                      <a:pt x="184" y="6"/>
                    </a:moveTo>
                    <a:lnTo>
                      <a:pt x="184" y="6"/>
                    </a:lnTo>
                    <a:lnTo>
                      <a:pt x="166" y="14"/>
                    </a:lnTo>
                    <a:lnTo>
                      <a:pt x="152" y="26"/>
                    </a:lnTo>
                    <a:lnTo>
                      <a:pt x="138" y="38"/>
                    </a:lnTo>
                    <a:lnTo>
                      <a:pt x="126" y="56"/>
                    </a:lnTo>
                    <a:lnTo>
                      <a:pt x="116" y="76"/>
                    </a:lnTo>
                    <a:lnTo>
                      <a:pt x="110" y="98"/>
                    </a:lnTo>
                    <a:lnTo>
                      <a:pt x="108" y="120"/>
                    </a:lnTo>
                    <a:lnTo>
                      <a:pt x="110" y="144"/>
                    </a:lnTo>
                    <a:lnTo>
                      <a:pt x="116" y="174"/>
                    </a:lnTo>
                    <a:lnTo>
                      <a:pt x="118" y="202"/>
                    </a:lnTo>
                    <a:lnTo>
                      <a:pt x="120" y="228"/>
                    </a:lnTo>
                    <a:lnTo>
                      <a:pt x="120" y="252"/>
                    </a:lnTo>
                    <a:lnTo>
                      <a:pt x="118" y="274"/>
                    </a:lnTo>
                    <a:lnTo>
                      <a:pt x="114" y="294"/>
                    </a:lnTo>
                    <a:lnTo>
                      <a:pt x="110" y="312"/>
                    </a:lnTo>
                    <a:lnTo>
                      <a:pt x="104" y="328"/>
                    </a:lnTo>
                    <a:lnTo>
                      <a:pt x="96" y="344"/>
                    </a:lnTo>
                    <a:lnTo>
                      <a:pt x="86" y="356"/>
                    </a:lnTo>
                    <a:lnTo>
                      <a:pt x="76" y="366"/>
                    </a:lnTo>
                    <a:lnTo>
                      <a:pt x="64" y="374"/>
                    </a:lnTo>
                    <a:lnTo>
                      <a:pt x="50" y="380"/>
                    </a:lnTo>
                    <a:lnTo>
                      <a:pt x="34" y="382"/>
                    </a:lnTo>
                    <a:lnTo>
                      <a:pt x="18" y="384"/>
                    </a:lnTo>
                    <a:lnTo>
                      <a:pt x="0" y="384"/>
                    </a:lnTo>
                    <a:lnTo>
                      <a:pt x="42" y="404"/>
                    </a:lnTo>
                    <a:lnTo>
                      <a:pt x="82" y="418"/>
                    </a:lnTo>
                    <a:lnTo>
                      <a:pt x="102" y="424"/>
                    </a:lnTo>
                    <a:lnTo>
                      <a:pt x="120" y="426"/>
                    </a:lnTo>
                    <a:lnTo>
                      <a:pt x="140" y="428"/>
                    </a:lnTo>
                    <a:lnTo>
                      <a:pt x="156" y="428"/>
                    </a:lnTo>
                    <a:lnTo>
                      <a:pt x="174" y="428"/>
                    </a:lnTo>
                    <a:lnTo>
                      <a:pt x="190" y="426"/>
                    </a:lnTo>
                    <a:lnTo>
                      <a:pt x="204" y="422"/>
                    </a:lnTo>
                    <a:lnTo>
                      <a:pt x="218" y="418"/>
                    </a:lnTo>
                    <a:lnTo>
                      <a:pt x="232" y="412"/>
                    </a:lnTo>
                    <a:lnTo>
                      <a:pt x="244" y="404"/>
                    </a:lnTo>
                    <a:lnTo>
                      <a:pt x="256" y="396"/>
                    </a:lnTo>
                    <a:lnTo>
                      <a:pt x="266" y="386"/>
                    </a:lnTo>
                    <a:lnTo>
                      <a:pt x="276" y="374"/>
                    </a:lnTo>
                    <a:lnTo>
                      <a:pt x="286" y="362"/>
                    </a:lnTo>
                    <a:lnTo>
                      <a:pt x="294" y="350"/>
                    </a:lnTo>
                    <a:lnTo>
                      <a:pt x="300" y="336"/>
                    </a:lnTo>
                    <a:lnTo>
                      <a:pt x="306" y="320"/>
                    </a:lnTo>
                    <a:lnTo>
                      <a:pt x="312" y="304"/>
                    </a:lnTo>
                    <a:lnTo>
                      <a:pt x="320" y="268"/>
                    </a:lnTo>
                    <a:lnTo>
                      <a:pt x="322" y="228"/>
                    </a:lnTo>
                    <a:lnTo>
                      <a:pt x="320" y="184"/>
                    </a:lnTo>
                    <a:lnTo>
                      <a:pt x="314" y="138"/>
                    </a:lnTo>
                    <a:lnTo>
                      <a:pt x="304" y="88"/>
                    </a:lnTo>
                    <a:lnTo>
                      <a:pt x="296" y="62"/>
                    </a:lnTo>
                    <a:lnTo>
                      <a:pt x="286" y="40"/>
                    </a:lnTo>
                    <a:lnTo>
                      <a:pt x="278" y="32"/>
                    </a:lnTo>
                    <a:lnTo>
                      <a:pt x="272" y="24"/>
                    </a:lnTo>
                    <a:lnTo>
                      <a:pt x="264" y="16"/>
                    </a:lnTo>
                    <a:lnTo>
                      <a:pt x="254" y="12"/>
                    </a:lnTo>
                    <a:lnTo>
                      <a:pt x="238" y="4"/>
                    </a:lnTo>
                    <a:lnTo>
                      <a:pt x="220" y="0"/>
                    </a:lnTo>
                    <a:lnTo>
                      <a:pt x="202" y="0"/>
                    </a:lnTo>
                    <a:lnTo>
                      <a:pt x="184" y="6"/>
                    </a:lnTo>
                    <a:close/>
                  </a:path>
                </a:pathLst>
              </a:custGeom>
              <a:solidFill>
                <a:srgbClr val="FCD30F"/>
              </a:solidFill>
              <a:ln w="9525">
                <a:noFill/>
                <a:round/>
                <a:headEnd/>
                <a:tailEnd/>
              </a:ln>
            </p:spPr>
            <p:txBody>
              <a:bodyPr/>
              <a:lstStyle/>
              <a:p>
                <a:endParaRPr lang="en-US"/>
              </a:p>
            </p:txBody>
          </p:sp>
          <p:sp>
            <p:nvSpPr>
              <p:cNvPr id="22562" name="Freeform 17"/>
              <p:cNvSpPr>
                <a:spLocks/>
              </p:cNvSpPr>
              <p:nvPr/>
            </p:nvSpPr>
            <p:spPr bwMode="auto">
              <a:xfrm>
                <a:off x="2330450" y="5451475"/>
                <a:ext cx="254000" cy="206375"/>
              </a:xfrm>
              <a:custGeom>
                <a:avLst/>
                <a:gdLst>
                  <a:gd name="T0" fmla="*/ 2147483647 w 160"/>
                  <a:gd name="T1" fmla="*/ 2147483647 h 130"/>
                  <a:gd name="T2" fmla="*/ 2147483647 w 160"/>
                  <a:gd name="T3" fmla="*/ 2147483647 h 130"/>
                  <a:gd name="T4" fmla="*/ 2147483647 w 160"/>
                  <a:gd name="T5" fmla="*/ 2147483647 h 130"/>
                  <a:gd name="T6" fmla="*/ 2147483647 w 160"/>
                  <a:gd name="T7" fmla="*/ 2147483647 h 130"/>
                  <a:gd name="T8" fmla="*/ 2147483647 w 160"/>
                  <a:gd name="T9" fmla="*/ 2147483647 h 130"/>
                  <a:gd name="T10" fmla="*/ 2147483647 w 160"/>
                  <a:gd name="T11" fmla="*/ 2147483647 h 130"/>
                  <a:gd name="T12" fmla="*/ 2147483647 w 160"/>
                  <a:gd name="T13" fmla="*/ 2147483647 h 130"/>
                  <a:gd name="T14" fmla="*/ 2147483647 w 160"/>
                  <a:gd name="T15" fmla="*/ 2147483647 h 130"/>
                  <a:gd name="T16" fmla="*/ 0 w 160"/>
                  <a:gd name="T17" fmla="*/ 2147483647 h 130"/>
                  <a:gd name="T18" fmla="*/ 0 w 160"/>
                  <a:gd name="T19" fmla="*/ 2147483647 h 130"/>
                  <a:gd name="T20" fmla="*/ 2147483647 w 160"/>
                  <a:gd name="T21" fmla="*/ 2147483647 h 130"/>
                  <a:gd name="T22" fmla="*/ 2147483647 w 160"/>
                  <a:gd name="T23" fmla="*/ 2147483647 h 130"/>
                  <a:gd name="T24" fmla="*/ 2147483647 w 160"/>
                  <a:gd name="T25" fmla="*/ 2147483647 h 130"/>
                  <a:gd name="T26" fmla="*/ 2147483647 w 160"/>
                  <a:gd name="T27" fmla="*/ 2147483647 h 130"/>
                  <a:gd name="T28" fmla="*/ 2147483647 w 160"/>
                  <a:gd name="T29" fmla="*/ 2147483647 h 130"/>
                  <a:gd name="T30" fmla="*/ 2147483647 w 160"/>
                  <a:gd name="T31" fmla="*/ 2147483647 h 130"/>
                  <a:gd name="T32" fmla="*/ 2147483647 w 160"/>
                  <a:gd name="T33" fmla="*/ 2147483647 h 130"/>
                  <a:gd name="T34" fmla="*/ 2147483647 w 160"/>
                  <a:gd name="T35" fmla="*/ 2147483647 h 130"/>
                  <a:gd name="T36" fmla="*/ 2147483647 w 160"/>
                  <a:gd name="T37" fmla="*/ 2147483647 h 130"/>
                  <a:gd name="T38" fmla="*/ 2147483647 w 160"/>
                  <a:gd name="T39" fmla="*/ 2147483647 h 130"/>
                  <a:gd name="T40" fmla="*/ 2147483647 w 160"/>
                  <a:gd name="T41" fmla="*/ 2147483647 h 130"/>
                  <a:gd name="T42" fmla="*/ 2147483647 w 160"/>
                  <a:gd name="T43" fmla="*/ 2147483647 h 130"/>
                  <a:gd name="T44" fmla="*/ 2147483647 w 160"/>
                  <a:gd name="T45" fmla="*/ 2147483647 h 130"/>
                  <a:gd name="T46" fmla="*/ 2147483647 w 160"/>
                  <a:gd name="T47" fmla="*/ 2147483647 h 130"/>
                  <a:gd name="T48" fmla="*/ 2147483647 w 160"/>
                  <a:gd name="T49" fmla="*/ 2147483647 h 130"/>
                  <a:gd name="T50" fmla="*/ 2147483647 w 160"/>
                  <a:gd name="T51" fmla="*/ 2147483647 h 130"/>
                  <a:gd name="T52" fmla="*/ 2147483647 w 160"/>
                  <a:gd name="T53" fmla="*/ 2147483647 h 130"/>
                  <a:gd name="T54" fmla="*/ 2147483647 w 160"/>
                  <a:gd name="T55" fmla="*/ 2147483647 h 130"/>
                  <a:gd name="T56" fmla="*/ 2147483647 w 160"/>
                  <a:gd name="T57" fmla="*/ 2147483647 h 130"/>
                  <a:gd name="T58" fmla="*/ 2147483647 w 160"/>
                  <a:gd name="T59" fmla="*/ 2147483647 h 130"/>
                  <a:gd name="T60" fmla="*/ 2147483647 w 160"/>
                  <a:gd name="T61" fmla="*/ 2147483647 h 130"/>
                  <a:gd name="T62" fmla="*/ 2147483647 w 160"/>
                  <a:gd name="T63" fmla="*/ 2147483647 h 130"/>
                  <a:gd name="T64" fmla="*/ 2147483647 w 160"/>
                  <a:gd name="T65" fmla="*/ 0 h 130"/>
                  <a:gd name="T66" fmla="*/ 2147483647 w 160"/>
                  <a:gd name="T67" fmla="*/ 0 h 130"/>
                  <a:gd name="T68" fmla="*/ 2147483647 w 160"/>
                  <a:gd name="T69" fmla="*/ 0 h 130"/>
                  <a:gd name="T70" fmla="*/ 2147483647 w 160"/>
                  <a:gd name="T71" fmla="*/ 2147483647 h 130"/>
                  <a:gd name="T72" fmla="*/ 2147483647 w 160"/>
                  <a:gd name="T73" fmla="*/ 2147483647 h 130"/>
                  <a:gd name="T74" fmla="*/ 2147483647 w 160"/>
                  <a:gd name="T75" fmla="*/ 2147483647 h 130"/>
                  <a:gd name="T76" fmla="*/ 2147483647 w 160"/>
                  <a:gd name="T77" fmla="*/ 2147483647 h 130"/>
                  <a:gd name="T78" fmla="*/ 2147483647 w 160"/>
                  <a:gd name="T79" fmla="*/ 2147483647 h 130"/>
                  <a:gd name="T80" fmla="*/ 2147483647 w 160"/>
                  <a:gd name="T81" fmla="*/ 2147483647 h 130"/>
                  <a:gd name="T82" fmla="*/ 2147483647 w 160"/>
                  <a:gd name="T83" fmla="*/ 2147483647 h 1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0"/>
                  <a:gd name="T127" fmla="*/ 0 h 130"/>
                  <a:gd name="T128" fmla="*/ 160 w 160"/>
                  <a:gd name="T129" fmla="*/ 130 h 13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0" h="130">
                    <a:moveTo>
                      <a:pt x="64" y="26"/>
                    </a:moveTo>
                    <a:lnTo>
                      <a:pt x="64" y="26"/>
                    </a:lnTo>
                    <a:lnTo>
                      <a:pt x="52" y="64"/>
                    </a:lnTo>
                    <a:lnTo>
                      <a:pt x="42" y="86"/>
                    </a:lnTo>
                    <a:lnTo>
                      <a:pt x="34" y="96"/>
                    </a:lnTo>
                    <a:lnTo>
                      <a:pt x="24" y="106"/>
                    </a:lnTo>
                    <a:lnTo>
                      <a:pt x="14" y="112"/>
                    </a:lnTo>
                    <a:lnTo>
                      <a:pt x="0" y="118"/>
                    </a:lnTo>
                    <a:lnTo>
                      <a:pt x="26" y="126"/>
                    </a:lnTo>
                    <a:lnTo>
                      <a:pt x="52" y="130"/>
                    </a:lnTo>
                    <a:lnTo>
                      <a:pt x="74" y="130"/>
                    </a:lnTo>
                    <a:lnTo>
                      <a:pt x="94" y="126"/>
                    </a:lnTo>
                    <a:lnTo>
                      <a:pt x="104" y="122"/>
                    </a:lnTo>
                    <a:lnTo>
                      <a:pt x="114" y="118"/>
                    </a:lnTo>
                    <a:lnTo>
                      <a:pt x="122" y="112"/>
                    </a:lnTo>
                    <a:lnTo>
                      <a:pt x="130" y="106"/>
                    </a:lnTo>
                    <a:lnTo>
                      <a:pt x="144" y="90"/>
                    </a:lnTo>
                    <a:lnTo>
                      <a:pt x="154" y="72"/>
                    </a:lnTo>
                    <a:lnTo>
                      <a:pt x="158" y="58"/>
                    </a:lnTo>
                    <a:lnTo>
                      <a:pt x="160" y="46"/>
                    </a:lnTo>
                    <a:lnTo>
                      <a:pt x="160" y="36"/>
                    </a:lnTo>
                    <a:lnTo>
                      <a:pt x="156" y="26"/>
                    </a:lnTo>
                    <a:lnTo>
                      <a:pt x="150" y="18"/>
                    </a:lnTo>
                    <a:lnTo>
                      <a:pt x="144" y="12"/>
                    </a:lnTo>
                    <a:lnTo>
                      <a:pt x="136" y="6"/>
                    </a:lnTo>
                    <a:lnTo>
                      <a:pt x="126" y="2"/>
                    </a:lnTo>
                    <a:lnTo>
                      <a:pt x="116" y="0"/>
                    </a:lnTo>
                    <a:lnTo>
                      <a:pt x="106" y="0"/>
                    </a:lnTo>
                    <a:lnTo>
                      <a:pt x="98" y="0"/>
                    </a:lnTo>
                    <a:lnTo>
                      <a:pt x="88" y="2"/>
                    </a:lnTo>
                    <a:lnTo>
                      <a:pt x="80" y="6"/>
                    </a:lnTo>
                    <a:lnTo>
                      <a:pt x="72" y="12"/>
                    </a:lnTo>
                    <a:lnTo>
                      <a:pt x="66" y="18"/>
                    </a:lnTo>
                    <a:lnTo>
                      <a:pt x="64" y="26"/>
                    </a:lnTo>
                    <a:close/>
                  </a:path>
                </a:pathLst>
              </a:custGeom>
              <a:solidFill>
                <a:srgbClr val="EA8B0C"/>
              </a:solidFill>
              <a:ln w="9525">
                <a:noFill/>
                <a:round/>
                <a:headEnd/>
                <a:tailEnd/>
              </a:ln>
            </p:spPr>
            <p:txBody>
              <a:bodyPr/>
              <a:lstStyle/>
              <a:p>
                <a:endParaRPr lang="en-US"/>
              </a:p>
            </p:txBody>
          </p:sp>
          <p:sp>
            <p:nvSpPr>
              <p:cNvPr id="22563" name="Freeform 18"/>
              <p:cNvSpPr>
                <a:spLocks/>
              </p:cNvSpPr>
              <p:nvPr/>
            </p:nvSpPr>
            <p:spPr bwMode="auto">
              <a:xfrm>
                <a:off x="2470150" y="5127625"/>
                <a:ext cx="98425" cy="111125"/>
              </a:xfrm>
              <a:custGeom>
                <a:avLst/>
                <a:gdLst>
                  <a:gd name="T0" fmla="*/ 2147483647 w 62"/>
                  <a:gd name="T1" fmla="*/ 2147483647 h 70"/>
                  <a:gd name="T2" fmla="*/ 2147483647 w 62"/>
                  <a:gd name="T3" fmla="*/ 2147483647 h 70"/>
                  <a:gd name="T4" fmla="*/ 2147483647 w 62"/>
                  <a:gd name="T5" fmla="*/ 2147483647 h 70"/>
                  <a:gd name="T6" fmla="*/ 0 w 62"/>
                  <a:gd name="T7" fmla="*/ 2147483647 h 70"/>
                  <a:gd name="T8" fmla="*/ 0 w 62"/>
                  <a:gd name="T9" fmla="*/ 2147483647 h 70"/>
                  <a:gd name="T10" fmla="*/ 0 w 62"/>
                  <a:gd name="T11" fmla="*/ 2147483647 h 70"/>
                  <a:gd name="T12" fmla="*/ 0 w 62"/>
                  <a:gd name="T13" fmla="*/ 2147483647 h 70"/>
                  <a:gd name="T14" fmla="*/ 2147483647 w 62"/>
                  <a:gd name="T15" fmla="*/ 2147483647 h 70"/>
                  <a:gd name="T16" fmla="*/ 2147483647 w 62"/>
                  <a:gd name="T17" fmla="*/ 2147483647 h 70"/>
                  <a:gd name="T18" fmla="*/ 2147483647 w 62"/>
                  <a:gd name="T19" fmla="*/ 2147483647 h 70"/>
                  <a:gd name="T20" fmla="*/ 2147483647 w 62"/>
                  <a:gd name="T21" fmla="*/ 2147483647 h 70"/>
                  <a:gd name="T22" fmla="*/ 2147483647 w 62"/>
                  <a:gd name="T23" fmla="*/ 2147483647 h 70"/>
                  <a:gd name="T24" fmla="*/ 2147483647 w 62"/>
                  <a:gd name="T25" fmla="*/ 2147483647 h 70"/>
                  <a:gd name="T26" fmla="*/ 2147483647 w 62"/>
                  <a:gd name="T27" fmla="*/ 2147483647 h 70"/>
                  <a:gd name="T28" fmla="*/ 2147483647 w 62"/>
                  <a:gd name="T29" fmla="*/ 2147483647 h 70"/>
                  <a:gd name="T30" fmla="*/ 2147483647 w 62"/>
                  <a:gd name="T31" fmla="*/ 2147483647 h 70"/>
                  <a:gd name="T32" fmla="*/ 2147483647 w 62"/>
                  <a:gd name="T33" fmla="*/ 2147483647 h 70"/>
                  <a:gd name="T34" fmla="*/ 2147483647 w 62"/>
                  <a:gd name="T35" fmla="*/ 2147483647 h 70"/>
                  <a:gd name="T36" fmla="*/ 2147483647 w 62"/>
                  <a:gd name="T37" fmla="*/ 2147483647 h 70"/>
                  <a:gd name="T38" fmla="*/ 2147483647 w 62"/>
                  <a:gd name="T39" fmla="*/ 2147483647 h 70"/>
                  <a:gd name="T40" fmla="*/ 2147483647 w 62"/>
                  <a:gd name="T41" fmla="*/ 2147483647 h 70"/>
                  <a:gd name="T42" fmla="*/ 2147483647 w 62"/>
                  <a:gd name="T43" fmla="*/ 2147483647 h 70"/>
                  <a:gd name="T44" fmla="*/ 2147483647 w 62"/>
                  <a:gd name="T45" fmla="*/ 2147483647 h 70"/>
                  <a:gd name="T46" fmla="*/ 2147483647 w 62"/>
                  <a:gd name="T47" fmla="*/ 2147483647 h 70"/>
                  <a:gd name="T48" fmla="*/ 2147483647 w 62"/>
                  <a:gd name="T49" fmla="*/ 2147483647 h 70"/>
                  <a:gd name="T50" fmla="*/ 2147483647 w 62"/>
                  <a:gd name="T51" fmla="*/ 2147483647 h 70"/>
                  <a:gd name="T52" fmla="*/ 2147483647 w 62"/>
                  <a:gd name="T53" fmla="*/ 2147483647 h 70"/>
                  <a:gd name="T54" fmla="*/ 2147483647 w 62"/>
                  <a:gd name="T55" fmla="*/ 2147483647 h 70"/>
                  <a:gd name="T56" fmla="*/ 2147483647 w 62"/>
                  <a:gd name="T57" fmla="*/ 2147483647 h 70"/>
                  <a:gd name="T58" fmla="*/ 2147483647 w 62"/>
                  <a:gd name="T59" fmla="*/ 0 h 70"/>
                  <a:gd name="T60" fmla="*/ 2147483647 w 62"/>
                  <a:gd name="T61" fmla="*/ 0 h 70"/>
                  <a:gd name="T62" fmla="*/ 2147483647 w 62"/>
                  <a:gd name="T63" fmla="*/ 0 h 70"/>
                  <a:gd name="T64" fmla="*/ 2147483647 w 62"/>
                  <a:gd name="T65" fmla="*/ 2147483647 h 70"/>
                  <a:gd name="T66" fmla="*/ 2147483647 w 62"/>
                  <a:gd name="T67" fmla="*/ 2147483647 h 70"/>
                  <a:gd name="T68" fmla="*/ 2147483647 w 62"/>
                  <a:gd name="T69" fmla="*/ 2147483647 h 70"/>
                  <a:gd name="T70" fmla="*/ 2147483647 w 62"/>
                  <a:gd name="T71" fmla="*/ 2147483647 h 70"/>
                  <a:gd name="T72" fmla="*/ 2147483647 w 62"/>
                  <a:gd name="T73" fmla="*/ 2147483647 h 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2"/>
                  <a:gd name="T112" fmla="*/ 0 h 70"/>
                  <a:gd name="T113" fmla="*/ 62 w 62"/>
                  <a:gd name="T114" fmla="*/ 70 h 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2" h="70">
                    <a:moveTo>
                      <a:pt x="6" y="20"/>
                    </a:moveTo>
                    <a:lnTo>
                      <a:pt x="6" y="20"/>
                    </a:lnTo>
                    <a:lnTo>
                      <a:pt x="2" y="30"/>
                    </a:lnTo>
                    <a:lnTo>
                      <a:pt x="0" y="42"/>
                    </a:lnTo>
                    <a:lnTo>
                      <a:pt x="0" y="56"/>
                    </a:lnTo>
                    <a:lnTo>
                      <a:pt x="0" y="70"/>
                    </a:lnTo>
                    <a:lnTo>
                      <a:pt x="4" y="44"/>
                    </a:lnTo>
                    <a:lnTo>
                      <a:pt x="10" y="26"/>
                    </a:lnTo>
                    <a:lnTo>
                      <a:pt x="14" y="20"/>
                    </a:lnTo>
                    <a:lnTo>
                      <a:pt x="20" y="14"/>
                    </a:lnTo>
                    <a:lnTo>
                      <a:pt x="24" y="12"/>
                    </a:lnTo>
                    <a:lnTo>
                      <a:pt x="30" y="10"/>
                    </a:lnTo>
                    <a:lnTo>
                      <a:pt x="34" y="10"/>
                    </a:lnTo>
                    <a:lnTo>
                      <a:pt x="40" y="12"/>
                    </a:lnTo>
                    <a:lnTo>
                      <a:pt x="44" y="16"/>
                    </a:lnTo>
                    <a:lnTo>
                      <a:pt x="48" y="20"/>
                    </a:lnTo>
                    <a:lnTo>
                      <a:pt x="56" y="36"/>
                    </a:lnTo>
                    <a:lnTo>
                      <a:pt x="62" y="60"/>
                    </a:lnTo>
                    <a:lnTo>
                      <a:pt x="62" y="46"/>
                    </a:lnTo>
                    <a:lnTo>
                      <a:pt x="60" y="32"/>
                    </a:lnTo>
                    <a:lnTo>
                      <a:pt x="56" y="22"/>
                    </a:lnTo>
                    <a:lnTo>
                      <a:pt x="50" y="12"/>
                    </a:lnTo>
                    <a:lnTo>
                      <a:pt x="46" y="6"/>
                    </a:lnTo>
                    <a:lnTo>
                      <a:pt x="40" y="2"/>
                    </a:lnTo>
                    <a:lnTo>
                      <a:pt x="34" y="0"/>
                    </a:lnTo>
                    <a:lnTo>
                      <a:pt x="28" y="0"/>
                    </a:lnTo>
                    <a:lnTo>
                      <a:pt x="22" y="2"/>
                    </a:lnTo>
                    <a:lnTo>
                      <a:pt x="16" y="6"/>
                    </a:lnTo>
                    <a:lnTo>
                      <a:pt x="10" y="12"/>
                    </a:lnTo>
                    <a:lnTo>
                      <a:pt x="6" y="20"/>
                    </a:lnTo>
                    <a:close/>
                  </a:path>
                </a:pathLst>
              </a:custGeom>
              <a:solidFill>
                <a:srgbClr val="BE691C"/>
              </a:solidFill>
              <a:ln w="9525">
                <a:noFill/>
                <a:round/>
                <a:headEnd/>
                <a:tailEnd/>
              </a:ln>
            </p:spPr>
            <p:txBody>
              <a:bodyPr/>
              <a:lstStyle/>
              <a:p>
                <a:endParaRPr lang="en-US"/>
              </a:p>
            </p:txBody>
          </p:sp>
        </p:grpSp>
      </p:grpSp>
      <p:grpSp>
        <p:nvGrpSpPr>
          <p:cNvPr id="22548" name="Group 40"/>
          <p:cNvGrpSpPr>
            <a:grpSpLocks/>
          </p:cNvGrpSpPr>
          <p:nvPr/>
        </p:nvGrpSpPr>
        <p:grpSpPr bwMode="auto">
          <a:xfrm>
            <a:off x="7945438" y="3352800"/>
            <a:ext cx="893762" cy="588963"/>
            <a:chOff x="4360863" y="5011738"/>
            <a:chExt cx="876300" cy="606424"/>
          </a:xfrm>
        </p:grpSpPr>
        <p:sp>
          <p:nvSpPr>
            <p:cNvPr id="22549" name="Freeform 7"/>
            <p:cNvSpPr>
              <a:spLocks/>
            </p:cNvSpPr>
            <p:nvPr/>
          </p:nvSpPr>
          <p:spPr bwMode="auto">
            <a:xfrm rot="-5400000">
              <a:off x="5103813" y="5186363"/>
              <a:ext cx="57150" cy="209550"/>
            </a:xfrm>
            <a:custGeom>
              <a:avLst/>
              <a:gdLst>
                <a:gd name="T0" fmla="*/ 2147483647 w 36"/>
                <a:gd name="T1" fmla="*/ 2147483647 h 132"/>
                <a:gd name="T2" fmla="*/ 2147483647 w 36"/>
                <a:gd name="T3" fmla="*/ 2147483647 h 132"/>
                <a:gd name="T4" fmla="*/ 2147483647 w 36"/>
                <a:gd name="T5" fmla="*/ 2147483647 h 132"/>
                <a:gd name="T6" fmla="*/ 2147483647 w 36"/>
                <a:gd name="T7" fmla="*/ 2147483647 h 132"/>
                <a:gd name="T8" fmla="*/ 2147483647 w 36"/>
                <a:gd name="T9" fmla="*/ 2147483647 h 132"/>
                <a:gd name="T10" fmla="*/ 2147483647 w 36"/>
                <a:gd name="T11" fmla="*/ 2147483647 h 132"/>
                <a:gd name="T12" fmla="*/ 2147483647 w 36"/>
                <a:gd name="T13" fmla="*/ 2147483647 h 132"/>
                <a:gd name="T14" fmla="*/ 2147483647 w 36"/>
                <a:gd name="T15" fmla="*/ 2147483647 h 132"/>
                <a:gd name="T16" fmla="*/ 2147483647 w 36"/>
                <a:gd name="T17" fmla="*/ 2147483647 h 132"/>
                <a:gd name="T18" fmla="*/ 2147483647 w 36"/>
                <a:gd name="T19" fmla="*/ 2147483647 h 132"/>
                <a:gd name="T20" fmla="*/ 2147483647 w 36"/>
                <a:gd name="T21" fmla="*/ 2147483647 h 132"/>
                <a:gd name="T22" fmla="*/ 2147483647 w 36"/>
                <a:gd name="T23" fmla="*/ 0 h 132"/>
                <a:gd name="T24" fmla="*/ 2147483647 w 36"/>
                <a:gd name="T25" fmla="*/ 0 h 132"/>
                <a:gd name="T26" fmla="*/ 2147483647 w 36"/>
                <a:gd name="T27" fmla="*/ 0 h 132"/>
                <a:gd name="T28" fmla="*/ 2147483647 w 36"/>
                <a:gd name="T29" fmla="*/ 0 h 132"/>
                <a:gd name="T30" fmla="*/ 2147483647 w 36"/>
                <a:gd name="T31" fmla="*/ 2147483647 h 132"/>
                <a:gd name="T32" fmla="*/ 2147483647 w 36"/>
                <a:gd name="T33" fmla="*/ 2147483647 h 132"/>
                <a:gd name="T34" fmla="*/ 0 w 36"/>
                <a:gd name="T35" fmla="*/ 2147483647 h 132"/>
                <a:gd name="T36" fmla="*/ 2147483647 w 36"/>
                <a:gd name="T37" fmla="*/ 2147483647 h 132"/>
                <a:gd name="T38" fmla="*/ 2147483647 w 36"/>
                <a:gd name="T39" fmla="*/ 2147483647 h 1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6"/>
                <a:gd name="T61" fmla="*/ 0 h 132"/>
                <a:gd name="T62" fmla="*/ 36 w 36"/>
                <a:gd name="T63" fmla="*/ 132 h 13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6" h="132">
                  <a:moveTo>
                    <a:pt x="24" y="128"/>
                  </a:moveTo>
                  <a:lnTo>
                    <a:pt x="24" y="128"/>
                  </a:lnTo>
                  <a:lnTo>
                    <a:pt x="26" y="132"/>
                  </a:lnTo>
                  <a:lnTo>
                    <a:pt x="30" y="132"/>
                  </a:lnTo>
                  <a:lnTo>
                    <a:pt x="34" y="130"/>
                  </a:lnTo>
                  <a:lnTo>
                    <a:pt x="36" y="126"/>
                  </a:lnTo>
                  <a:lnTo>
                    <a:pt x="12" y="4"/>
                  </a:lnTo>
                  <a:lnTo>
                    <a:pt x="10" y="0"/>
                  </a:lnTo>
                  <a:lnTo>
                    <a:pt x="4" y="0"/>
                  </a:lnTo>
                  <a:lnTo>
                    <a:pt x="2" y="2"/>
                  </a:lnTo>
                  <a:lnTo>
                    <a:pt x="0" y="6"/>
                  </a:lnTo>
                  <a:lnTo>
                    <a:pt x="24" y="128"/>
                  </a:lnTo>
                  <a:close/>
                </a:path>
              </a:pathLst>
            </a:custGeom>
            <a:solidFill>
              <a:srgbClr val="FC8810"/>
            </a:solidFill>
            <a:ln w="9525">
              <a:noFill/>
              <a:round/>
              <a:headEnd/>
              <a:tailEnd/>
            </a:ln>
          </p:spPr>
          <p:txBody>
            <a:bodyPr/>
            <a:lstStyle/>
            <a:p>
              <a:endParaRPr lang="en-US"/>
            </a:p>
          </p:txBody>
        </p:sp>
        <p:sp>
          <p:nvSpPr>
            <p:cNvPr id="22550" name="Freeform 8"/>
            <p:cNvSpPr>
              <a:spLocks/>
            </p:cNvSpPr>
            <p:nvPr/>
          </p:nvSpPr>
          <p:spPr bwMode="auto">
            <a:xfrm rot="-5400000">
              <a:off x="5114925" y="5289550"/>
              <a:ext cx="38100" cy="206375"/>
            </a:xfrm>
            <a:custGeom>
              <a:avLst/>
              <a:gdLst>
                <a:gd name="T0" fmla="*/ 2147483647 w 24"/>
                <a:gd name="T1" fmla="*/ 2147483647 h 130"/>
                <a:gd name="T2" fmla="*/ 2147483647 w 24"/>
                <a:gd name="T3" fmla="*/ 2147483647 h 130"/>
                <a:gd name="T4" fmla="*/ 0 w 24"/>
                <a:gd name="T5" fmla="*/ 2147483647 h 130"/>
                <a:gd name="T6" fmla="*/ 0 w 24"/>
                <a:gd name="T7" fmla="*/ 2147483647 h 130"/>
                <a:gd name="T8" fmla="*/ 2147483647 w 24"/>
                <a:gd name="T9" fmla="*/ 2147483647 h 130"/>
                <a:gd name="T10" fmla="*/ 2147483647 w 24"/>
                <a:gd name="T11" fmla="*/ 2147483647 h 130"/>
                <a:gd name="T12" fmla="*/ 2147483647 w 24"/>
                <a:gd name="T13" fmla="*/ 2147483647 h 130"/>
                <a:gd name="T14" fmla="*/ 2147483647 w 24"/>
                <a:gd name="T15" fmla="*/ 2147483647 h 130"/>
                <a:gd name="T16" fmla="*/ 2147483647 w 24"/>
                <a:gd name="T17" fmla="*/ 2147483647 h 130"/>
                <a:gd name="T18" fmla="*/ 2147483647 w 24"/>
                <a:gd name="T19" fmla="*/ 2147483647 h 130"/>
                <a:gd name="T20" fmla="*/ 2147483647 w 24"/>
                <a:gd name="T21" fmla="*/ 2147483647 h 130"/>
                <a:gd name="T22" fmla="*/ 2147483647 w 24"/>
                <a:gd name="T23" fmla="*/ 2147483647 h 130"/>
                <a:gd name="T24" fmla="*/ 2147483647 w 24"/>
                <a:gd name="T25" fmla="*/ 2147483647 h 130"/>
                <a:gd name="T26" fmla="*/ 2147483647 w 24"/>
                <a:gd name="T27" fmla="*/ 2147483647 h 130"/>
                <a:gd name="T28" fmla="*/ 2147483647 w 24"/>
                <a:gd name="T29" fmla="*/ 2147483647 h 130"/>
                <a:gd name="T30" fmla="*/ 2147483647 w 24"/>
                <a:gd name="T31" fmla="*/ 2147483647 h 130"/>
                <a:gd name="T32" fmla="*/ 2147483647 w 24"/>
                <a:gd name="T33" fmla="*/ 2147483647 h 130"/>
                <a:gd name="T34" fmla="*/ 2147483647 w 24"/>
                <a:gd name="T35" fmla="*/ 2147483647 h 130"/>
                <a:gd name="T36" fmla="*/ 2147483647 w 24"/>
                <a:gd name="T37" fmla="*/ 2147483647 h 130"/>
                <a:gd name="T38" fmla="*/ 2147483647 w 24"/>
                <a:gd name="T39" fmla="*/ 0 h 130"/>
                <a:gd name="T40" fmla="*/ 2147483647 w 24"/>
                <a:gd name="T41" fmla="*/ 0 h 130"/>
                <a:gd name="T42" fmla="*/ 2147483647 w 24"/>
                <a:gd name="T43" fmla="*/ 2147483647 h 130"/>
                <a:gd name="T44" fmla="*/ 2147483647 w 24"/>
                <a:gd name="T45" fmla="*/ 2147483647 h 13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4"/>
                <a:gd name="T70" fmla="*/ 0 h 130"/>
                <a:gd name="T71" fmla="*/ 24 w 24"/>
                <a:gd name="T72" fmla="*/ 130 h 13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4" h="130">
                  <a:moveTo>
                    <a:pt x="2" y="2"/>
                  </a:moveTo>
                  <a:lnTo>
                    <a:pt x="2" y="2"/>
                  </a:lnTo>
                  <a:lnTo>
                    <a:pt x="0" y="4"/>
                  </a:lnTo>
                  <a:lnTo>
                    <a:pt x="0" y="6"/>
                  </a:lnTo>
                  <a:lnTo>
                    <a:pt x="12" y="124"/>
                  </a:lnTo>
                  <a:lnTo>
                    <a:pt x="14" y="128"/>
                  </a:lnTo>
                  <a:lnTo>
                    <a:pt x="18" y="130"/>
                  </a:lnTo>
                  <a:lnTo>
                    <a:pt x="20" y="130"/>
                  </a:lnTo>
                  <a:lnTo>
                    <a:pt x="22" y="128"/>
                  </a:lnTo>
                  <a:lnTo>
                    <a:pt x="24" y="124"/>
                  </a:lnTo>
                  <a:lnTo>
                    <a:pt x="12" y="6"/>
                  </a:lnTo>
                  <a:lnTo>
                    <a:pt x="12" y="4"/>
                  </a:lnTo>
                  <a:lnTo>
                    <a:pt x="10" y="2"/>
                  </a:lnTo>
                  <a:lnTo>
                    <a:pt x="6" y="0"/>
                  </a:lnTo>
                  <a:lnTo>
                    <a:pt x="2" y="2"/>
                  </a:lnTo>
                  <a:close/>
                </a:path>
              </a:pathLst>
            </a:custGeom>
            <a:solidFill>
              <a:srgbClr val="FC8810"/>
            </a:solidFill>
            <a:ln w="9525">
              <a:noFill/>
              <a:round/>
              <a:headEnd/>
              <a:tailEnd/>
            </a:ln>
          </p:spPr>
          <p:txBody>
            <a:bodyPr/>
            <a:lstStyle/>
            <a:p>
              <a:endParaRPr lang="en-US"/>
            </a:p>
          </p:txBody>
        </p:sp>
        <p:sp>
          <p:nvSpPr>
            <p:cNvPr id="22551" name="Freeform 9"/>
            <p:cNvSpPr>
              <a:spLocks/>
            </p:cNvSpPr>
            <p:nvPr/>
          </p:nvSpPr>
          <p:spPr bwMode="auto">
            <a:xfrm rot="-5400000">
              <a:off x="4398962" y="4989513"/>
              <a:ext cx="209550" cy="254000"/>
            </a:xfrm>
            <a:custGeom>
              <a:avLst/>
              <a:gdLst>
                <a:gd name="T0" fmla="*/ 2147483647 w 132"/>
                <a:gd name="T1" fmla="*/ 0 h 160"/>
                <a:gd name="T2" fmla="*/ 0 w 132"/>
                <a:gd name="T3" fmla="*/ 2147483647 h 160"/>
                <a:gd name="T4" fmla="*/ 2147483647 w 132"/>
                <a:gd name="T5" fmla="*/ 2147483647 h 160"/>
                <a:gd name="T6" fmla="*/ 2147483647 w 132"/>
                <a:gd name="T7" fmla="*/ 2147483647 h 160"/>
                <a:gd name="T8" fmla="*/ 2147483647 w 132"/>
                <a:gd name="T9" fmla="*/ 2147483647 h 160"/>
                <a:gd name="T10" fmla="*/ 2147483647 w 132"/>
                <a:gd name="T11" fmla="*/ 0 h 160"/>
                <a:gd name="T12" fmla="*/ 2147483647 w 132"/>
                <a:gd name="T13" fmla="*/ 0 h 160"/>
                <a:gd name="T14" fmla="*/ 0 60000 65536"/>
                <a:gd name="T15" fmla="*/ 0 60000 65536"/>
                <a:gd name="T16" fmla="*/ 0 60000 65536"/>
                <a:gd name="T17" fmla="*/ 0 60000 65536"/>
                <a:gd name="T18" fmla="*/ 0 60000 65536"/>
                <a:gd name="T19" fmla="*/ 0 60000 65536"/>
                <a:gd name="T20" fmla="*/ 0 60000 65536"/>
                <a:gd name="T21" fmla="*/ 0 w 132"/>
                <a:gd name="T22" fmla="*/ 0 h 160"/>
                <a:gd name="T23" fmla="*/ 132 w 132"/>
                <a:gd name="T24" fmla="*/ 160 h 1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2" h="160">
                  <a:moveTo>
                    <a:pt x="106" y="0"/>
                  </a:moveTo>
                  <a:lnTo>
                    <a:pt x="0" y="28"/>
                  </a:lnTo>
                  <a:lnTo>
                    <a:pt x="32" y="160"/>
                  </a:lnTo>
                  <a:lnTo>
                    <a:pt x="132" y="160"/>
                  </a:lnTo>
                  <a:lnTo>
                    <a:pt x="56" y="84"/>
                  </a:lnTo>
                  <a:lnTo>
                    <a:pt x="106" y="0"/>
                  </a:lnTo>
                  <a:close/>
                </a:path>
              </a:pathLst>
            </a:custGeom>
            <a:solidFill>
              <a:srgbClr val="FC8810"/>
            </a:solidFill>
            <a:ln w="9525">
              <a:noFill/>
              <a:round/>
              <a:headEnd/>
              <a:tailEnd/>
            </a:ln>
          </p:spPr>
          <p:txBody>
            <a:bodyPr/>
            <a:lstStyle/>
            <a:p>
              <a:endParaRPr lang="en-US"/>
            </a:p>
          </p:txBody>
        </p:sp>
        <p:sp>
          <p:nvSpPr>
            <p:cNvPr id="22552" name="Freeform 13"/>
            <p:cNvSpPr>
              <a:spLocks/>
            </p:cNvSpPr>
            <p:nvPr/>
          </p:nvSpPr>
          <p:spPr bwMode="auto">
            <a:xfrm rot="-5400000">
              <a:off x="4445000" y="5022850"/>
              <a:ext cx="511175" cy="679450"/>
            </a:xfrm>
            <a:custGeom>
              <a:avLst/>
              <a:gdLst>
                <a:gd name="T0" fmla="*/ 2147483647 w 322"/>
                <a:gd name="T1" fmla="*/ 2147483647 h 428"/>
                <a:gd name="T2" fmla="*/ 2147483647 w 322"/>
                <a:gd name="T3" fmla="*/ 2147483647 h 428"/>
                <a:gd name="T4" fmla="*/ 2147483647 w 322"/>
                <a:gd name="T5" fmla="*/ 2147483647 h 428"/>
                <a:gd name="T6" fmla="*/ 2147483647 w 322"/>
                <a:gd name="T7" fmla="*/ 2147483647 h 428"/>
                <a:gd name="T8" fmla="*/ 2147483647 w 322"/>
                <a:gd name="T9" fmla="*/ 2147483647 h 428"/>
                <a:gd name="T10" fmla="*/ 2147483647 w 322"/>
                <a:gd name="T11" fmla="*/ 2147483647 h 428"/>
                <a:gd name="T12" fmla="*/ 2147483647 w 322"/>
                <a:gd name="T13" fmla="*/ 2147483647 h 428"/>
                <a:gd name="T14" fmla="*/ 2147483647 w 322"/>
                <a:gd name="T15" fmla="*/ 2147483647 h 428"/>
                <a:gd name="T16" fmla="*/ 2147483647 w 322"/>
                <a:gd name="T17" fmla="*/ 2147483647 h 428"/>
                <a:gd name="T18" fmla="*/ 2147483647 w 322"/>
                <a:gd name="T19" fmla="*/ 2147483647 h 428"/>
                <a:gd name="T20" fmla="*/ 2147483647 w 322"/>
                <a:gd name="T21" fmla="*/ 2147483647 h 428"/>
                <a:gd name="T22" fmla="*/ 2147483647 w 322"/>
                <a:gd name="T23" fmla="*/ 2147483647 h 428"/>
                <a:gd name="T24" fmla="*/ 2147483647 w 322"/>
                <a:gd name="T25" fmla="*/ 2147483647 h 428"/>
                <a:gd name="T26" fmla="*/ 2147483647 w 322"/>
                <a:gd name="T27" fmla="*/ 2147483647 h 428"/>
                <a:gd name="T28" fmla="*/ 0 w 322"/>
                <a:gd name="T29" fmla="*/ 2147483647 h 428"/>
                <a:gd name="T30" fmla="*/ 2147483647 w 322"/>
                <a:gd name="T31" fmla="*/ 2147483647 h 428"/>
                <a:gd name="T32" fmla="*/ 2147483647 w 322"/>
                <a:gd name="T33" fmla="*/ 2147483647 h 428"/>
                <a:gd name="T34" fmla="*/ 2147483647 w 322"/>
                <a:gd name="T35" fmla="*/ 2147483647 h 428"/>
                <a:gd name="T36" fmla="*/ 2147483647 w 322"/>
                <a:gd name="T37" fmla="*/ 2147483647 h 428"/>
                <a:gd name="T38" fmla="*/ 2147483647 w 322"/>
                <a:gd name="T39" fmla="*/ 2147483647 h 428"/>
                <a:gd name="T40" fmla="*/ 2147483647 w 322"/>
                <a:gd name="T41" fmla="*/ 2147483647 h 428"/>
                <a:gd name="T42" fmla="*/ 2147483647 w 322"/>
                <a:gd name="T43" fmla="*/ 2147483647 h 428"/>
                <a:gd name="T44" fmla="*/ 2147483647 w 322"/>
                <a:gd name="T45" fmla="*/ 2147483647 h 428"/>
                <a:gd name="T46" fmla="*/ 2147483647 w 322"/>
                <a:gd name="T47" fmla="*/ 2147483647 h 428"/>
                <a:gd name="T48" fmla="*/ 2147483647 w 322"/>
                <a:gd name="T49" fmla="*/ 2147483647 h 428"/>
                <a:gd name="T50" fmla="*/ 2147483647 w 322"/>
                <a:gd name="T51" fmla="*/ 2147483647 h 428"/>
                <a:gd name="T52" fmla="*/ 2147483647 w 322"/>
                <a:gd name="T53" fmla="*/ 2147483647 h 428"/>
                <a:gd name="T54" fmla="*/ 2147483647 w 322"/>
                <a:gd name="T55" fmla="*/ 2147483647 h 428"/>
                <a:gd name="T56" fmla="*/ 2147483647 w 322"/>
                <a:gd name="T57" fmla="*/ 2147483647 h 428"/>
                <a:gd name="T58" fmla="*/ 2147483647 w 322"/>
                <a:gd name="T59" fmla="*/ 2147483647 h 428"/>
                <a:gd name="T60" fmla="*/ 2147483647 w 322"/>
                <a:gd name="T61" fmla="*/ 2147483647 h 428"/>
                <a:gd name="T62" fmla="*/ 2147483647 w 322"/>
                <a:gd name="T63" fmla="*/ 2147483647 h 428"/>
                <a:gd name="T64" fmla="*/ 2147483647 w 322"/>
                <a:gd name="T65" fmla="*/ 2147483647 h 428"/>
                <a:gd name="T66" fmla="*/ 2147483647 w 322"/>
                <a:gd name="T67" fmla="*/ 0 h 428"/>
                <a:gd name="T68" fmla="*/ 2147483647 w 322"/>
                <a:gd name="T69" fmla="*/ 2147483647 h 4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22"/>
                <a:gd name="T106" fmla="*/ 0 h 428"/>
                <a:gd name="T107" fmla="*/ 322 w 322"/>
                <a:gd name="T108" fmla="*/ 428 h 42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22" h="428">
                  <a:moveTo>
                    <a:pt x="184" y="6"/>
                  </a:moveTo>
                  <a:lnTo>
                    <a:pt x="184" y="6"/>
                  </a:lnTo>
                  <a:lnTo>
                    <a:pt x="166" y="14"/>
                  </a:lnTo>
                  <a:lnTo>
                    <a:pt x="152" y="26"/>
                  </a:lnTo>
                  <a:lnTo>
                    <a:pt x="138" y="38"/>
                  </a:lnTo>
                  <a:lnTo>
                    <a:pt x="126" y="56"/>
                  </a:lnTo>
                  <a:lnTo>
                    <a:pt x="116" y="76"/>
                  </a:lnTo>
                  <a:lnTo>
                    <a:pt x="110" y="98"/>
                  </a:lnTo>
                  <a:lnTo>
                    <a:pt x="108" y="120"/>
                  </a:lnTo>
                  <a:lnTo>
                    <a:pt x="110" y="144"/>
                  </a:lnTo>
                  <a:lnTo>
                    <a:pt x="116" y="174"/>
                  </a:lnTo>
                  <a:lnTo>
                    <a:pt x="118" y="202"/>
                  </a:lnTo>
                  <a:lnTo>
                    <a:pt x="120" y="228"/>
                  </a:lnTo>
                  <a:lnTo>
                    <a:pt x="120" y="252"/>
                  </a:lnTo>
                  <a:lnTo>
                    <a:pt x="118" y="274"/>
                  </a:lnTo>
                  <a:lnTo>
                    <a:pt x="114" y="294"/>
                  </a:lnTo>
                  <a:lnTo>
                    <a:pt x="110" y="312"/>
                  </a:lnTo>
                  <a:lnTo>
                    <a:pt x="104" y="328"/>
                  </a:lnTo>
                  <a:lnTo>
                    <a:pt x="96" y="344"/>
                  </a:lnTo>
                  <a:lnTo>
                    <a:pt x="86" y="356"/>
                  </a:lnTo>
                  <a:lnTo>
                    <a:pt x="76" y="366"/>
                  </a:lnTo>
                  <a:lnTo>
                    <a:pt x="64" y="374"/>
                  </a:lnTo>
                  <a:lnTo>
                    <a:pt x="50" y="380"/>
                  </a:lnTo>
                  <a:lnTo>
                    <a:pt x="34" y="382"/>
                  </a:lnTo>
                  <a:lnTo>
                    <a:pt x="18" y="384"/>
                  </a:lnTo>
                  <a:lnTo>
                    <a:pt x="0" y="384"/>
                  </a:lnTo>
                  <a:lnTo>
                    <a:pt x="42" y="404"/>
                  </a:lnTo>
                  <a:lnTo>
                    <a:pt x="82" y="418"/>
                  </a:lnTo>
                  <a:lnTo>
                    <a:pt x="102" y="424"/>
                  </a:lnTo>
                  <a:lnTo>
                    <a:pt x="120" y="426"/>
                  </a:lnTo>
                  <a:lnTo>
                    <a:pt x="140" y="428"/>
                  </a:lnTo>
                  <a:lnTo>
                    <a:pt x="156" y="428"/>
                  </a:lnTo>
                  <a:lnTo>
                    <a:pt x="174" y="428"/>
                  </a:lnTo>
                  <a:lnTo>
                    <a:pt x="190" y="426"/>
                  </a:lnTo>
                  <a:lnTo>
                    <a:pt x="204" y="422"/>
                  </a:lnTo>
                  <a:lnTo>
                    <a:pt x="218" y="418"/>
                  </a:lnTo>
                  <a:lnTo>
                    <a:pt x="232" y="412"/>
                  </a:lnTo>
                  <a:lnTo>
                    <a:pt x="244" y="404"/>
                  </a:lnTo>
                  <a:lnTo>
                    <a:pt x="256" y="396"/>
                  </a:lnTo>
                  <a:lnTo>
                    <a:pt x="266" y="386"/>
                  </a:lnTo>
                  <a:lnTo>
                    <a:pt x="276" y="374"/>
                  </a:lnTo>
                  <a:lnTo>
                    <a:pt x="286" y="362"/>
                  </a:lnTo>
                  <a:lnTo>
                    <a:pt x="294" y="350"/>
                  </a:lnTo>
                  <a:lnTo>
                    <a:pt x="300" y="336"/>
                  </a:lnTo>
                  <a:lnTo>
                    <a:pt x="306" y="320"/>
                  </a:lnTo>
                  <a:lnTo>
                    <a:pt x="312" y="304"/>
                  </a:lnTo>
                  <a:lnTo>
                    <a:pt x="320" y="268"/>
                  </a:lnTo>
                  <a:lnTo>
                    <a:pt x="322" y="228"/>
                  </a:lnTo>
                  <a:lnTo>
                    <a:pt x="320" y="184"/>
                  </a:lnTo>
                  <a:lnTo>
                    <a:pt x="314" y="138"/>
                  </a:lnTo>
                  <a:lnTo>
                    <a:pt x="304" y="88"/>
                  </a:lnTo>
                  <a:lnTo>
                    <a:pt x="296" y="62"/>
                  </a:lnTo>
                  <a:lnTo>
                    <a:pt x="286" y="40"/>
                  </a:lnTo>
                  <a:lnTo>
                    <a:pt x="278" y="32"/>
                  </a:lnTo>
                  <a:lnTo>
                    <a:pt x="272" y="24"/>
                  </a:lnTo>
                  <a:lnTo>
                    <a:pt x="264" y="16"/>
                  </a:lnTo>
                  <a:lnTo>
                    <a:pt x="254" y="12"/>
                  </a:lnTo>
                  <a:lnTo>
                    <a:pt x="238" y="4"/>
                  </a:lnTo>
                  <a:lnTo>
                    <a:pt x="220" y="0"/>
                  </a:lnTo>
                  <a:lnTo>
                    <a:pt x="202" y="0"/>
                  </a:lnTo>
                  <a:lnTo>
                    <a:pt x="184" y="6"/>
                  </a:lnTo>
                  <a:close/>
                </a:path>
              </a:pathLst>
            </a:custGeom>
            <a:solidFill>
              <a:srgbClr val="FCD30F"/>
            </a:solidFill>
            <a:ln w="9525">
              <a:noFill/>
              <a:round/>
              <a:headEnd/>
              <a:tailEnd/>
            </a:ln>
          </p:spPr>
          <p:txBody>
            <a:bodyPr/>
            <a:lstStyle/>
            <a:p>
              <a:endParaRPr lang="en-US"/>
            </a:p>
          </p:txBody>
        </p:sp>
        <p:sp>
          <p:nvSpPr>
            <p:cNvPr id="22553" name="Freeform 17"/>
            <p:cNvSpPr>
              <a:spLocks/>
            </p:cNvSpPr>
            <p:nvPr/>
          </p:nvSpPr>
          <p:spPr bwMode="auto">
            <a:xfrm rot="-5400000">
              <a:off x="4768850" y="5241925"/>
              <a:ext cx="254000" cy="206375"/>
            </a:xfrm>
            <a:custGeom>
              <a:avLst/>
              <a:gdLst>
                <a:gd name="T0" fmla="*/ 2147483647 w 160"/>
                <a:gd name="T1" fmla="*/ 2147483647 h 130"/>
                <a:gd name="T2" fmla="*/ 2147483647 w 160"/>
                <a:gd name="T3" fmla="*/ 2147483647 h 130"/>
                <a:gd name="T4" fmla="*/ 2147483647 w 160"/>
                <a:gd name="T5" fmla="*/ 2147483647 h 130"/>
                <a:gd name="T6" fmla="*/ 2147483647 w 160"/>
                <a:gd name="T7" fmla="*/ 2147483647 h 130"/>
                <a:gd name="T8" fmla="*/ 2147483647 w 160"/>
                <a:gd name="T9" fmla="*/ 2147483647 h 130"/>
                <a:gd name="T10" fmla="*/ 2147483647 w 160"/>
                <a:gd name="T11" fmla="*/ 2147483647 h 130"/>
                <a:gd name="T12" fmla="*/ 2147483647 w 160"/>
                <a:gd name="T13" fmla="*/ 2147483647 h 130"/>
                <a:gd name="T14" fmla="*/ 2147483647 w 160"/>
                <a:gd name="T15" fmla="*/ 2147483647 h 130"/>
                <a:gd name="T16" fmla="*/ 0 w 160"/>
                <a:gd name="T17" fmla="*/ 2147483647 h 130"/>
                <a:gd name="T18" fmla="*/ 0 w 160"/>
                <a:gd name="T19" fmla="*/ 2147483647 h 130"/>
                <a:gd name="T20" fmla="*/ 2147483647 w 160"/>
                <a:gd name="T21" fmla="*/ 2147483647 h 130"/>
                <a:gd name="T22" fmla="*/ 2147483647 w 160"/>
                <a:gd name="T23" fmla="*/ 2147483647 h 130"/>
                <a:gd name="T24" fmla="*/ 2147483647 w 160"/>
                <a:gd name="T25" fmla="*/ 2147483647 h 130"/>
                <a:gd name="T26" fmla="*/ 2147483647 w 160"/>
                <a:gd name="T27" fmla="*/ 2147483647 h 130"/>
                <a:gd name="T28" fmla="*/ 2147483647 w 160"/>
                <a:gd name="T29" fmla="*/ 2147483647 h 130"/>
                <a:gd name="T30" fmla="*/ 2147483647 w 160"/>
                <a:gd name="T31" fmla="*/ 2147483647 h 130"/>
                <a:gd name="T32" fmla="*/ 2147483647 w 160"/>
                <a:gd name="T33" fmla="*/ 2147483647 h 130"/>
                <a:gd name="T34" fmla="*/ 2147483647 w 160"/>
                <a:gd name="T35" fmla="*/ 2147483647 h 130"/>
                <a:gd name="T36" fmla="*/ 2147483647 w 160"/>
                <a:gd name="T37" fmla="*/ 2147483647 h 130"/>
                <a:gd name="T38" fmla="*/ 2147483647 w 160"/>
                <a:gd name="T39" fmla="*/ 2147483647 h 130"/>
                <a:gd name="T40" fmla="*/ 2147483647 w 160"/>
                <a:gd name="T41" fmla="*/ 2147483647 h 130"/>
                <a:gd name="T42" fmla="*/ 2147483647 w 160"/>
                <a:gd name="T43" fmla="*/ 2147483647 h 130"/>
                <a:gd name="T44" fmla="*/ 2147483647 w 160"/>
                <a:gd name="T45" fmla="*/ 2147483647 h 130"/>
                <a:gd name="T46" fmla="*/ 2147483647 w 160"/>
                <a:gd name="T47" fmla="*/ 2147483647 h 130"/>
                <a:gd name="T48" fmla="*/ 2147483647 w 160"/>
                <a:gd name="T49" fmla="*/ 2147483647 h 130"/>
                <a:gd name="T50" fmla="*/ 2147483647 w 160"/>
                <a:gd name="T51" fmla="*/ 2147483647 h 130"/>
                <a:gd name="T52" fmla="*/ 2147483647 w 160"/>
                <a:gd name="T53" fmla="*/ 2147483647 h 130"/>
                <a:gd name="T54" fmla="*/ 2147483647 w 160"/>
                <a:gd name="T55" fmla="*/ 2147483647 h 130"/>
                <a:gd name="T56" fmla="*/ 2147483647 w 160"/>
                <a:gd name="T57" fmla="*/ 2147483647 h 130"/>
                <a:gd name="T58" fmla="*/ 2147483647 w 160"/>
                <a:gd name="T59" fmla="*/ 2147483647 h 130"/>
                <a:gd name="T60" fmla="*/ 2147483647 w 160"/>
                <a:gd name="T61" fmla="*/ 2147483647 h 130"/>
                <a:gd name="T62" fmla="*/ 2147483647 w 160"/>
                <a:gd name="T63" fmla="*/ 2147483647 h 130"/>
                <a:gd name="T64" fmla="*/ 2147483647 w 160"/>
                <a:gd name="T65" fmla="*/ 0 h 130"/>
                <a:gd name="T66" fmla="*/ 2147483647 w 160"/>
                <a:gd name="T67" fmla="*/ 0 h 130"/>
                <a:gd name="T68" fmla="*/ 2147483647 w 160"/>
                <a:gd name="T69" fmla="*/ 0 h 130"/>
                <a:gd name="T70" fmla="*/ 2147483647 w 160"/>
                <a:gd name="T71" fmla="*/ 2147483647 h 130"/>
                <a:gd name="T72" fmla="*/ 2147483647 w 160"/>
                <a:gd name="T73" fmla="*/ 2147483647 h 130"/>
                <a:gd name="T74" fmla="*/ 2147483647 w 160"/>
                <a:gd name="T75" fmla="*/ 2147483647 h 130"/>
                <a:gd name="T76" fmla="*/ 2147483647 w 160"/>
                <a:gd name="T77" fmla="*/ 2147483647 h 130"/>
                <a:gd name="T78" fmla="*/ 2147483647 w 160"/>
                <a:gd name="T79" fmla="*/ 2147483647 h 130"/>
                <a:gd name="T80" fmla="*/ 2147483647 w 160"/>
                <a:gd name="T81" fmla="*/ 2147483647 h 130"/>
                <a:gd name="T82" fmla="*/ 2147483647 w 160"/>
                <a:gd name="T83" fmla="*/ 2147483647 h 1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0"/>
                <a:gd name="T127" fmla="*/ 0 h 130"/>
                <a:gd name="T128" fmla="*/ 160 w 160"/>
                <a:gd name="T129" fmla="*/ 130 h 13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0" h="130">
                  <a:moveTo>
                    <a:pt x="64" y="26"/>
                  </a:moveTo>
                  <a:lnTo>
                    <a:pt x="64" y="26"/>
                  </a:lnTo>
                  <a:lnTo>
                    <a:pt x="52" y="64"/>
                  </a:lnTo>
                  <a:lnTo>
                    <a:pt x="42" y="86"/>
                  </a:lnTo>
                  <a:lnTo>
                    <a:pt x="34" y="96"/>
                  </a:lnTo>
                  <a:lnTo>
                    <a:pt x="24" y="106"/>
                  </a:lnTo>
                  <a:lnTo>
                    <a:pt x="14" y="112"/>
                  </a:lnTo>
                  <a:lnTo>
                    <a:pt x="0" y="118"/>
                  </a:lnTo>
                  <a:lnTo>
                    <a:pt x="26" y="126"/>
                  </a:lnTo>
                  <a:lnTo>
                    <a:pt x="52" y="130"/>
                  </a:lnTo>
                  <a:lnTo>
                    <a:pt x="74" y="130"/>
                  </a:lnTo>
                  <a:lnTo>
                    <a:pt x="94" y="126"/>
                  </a:lnTo>
                  <a:lnTo>
                    <a:pt x="104" y="122"/>
                  </a:lnTo>
                  <a:lnTo>
                    <a:pt x="114" y="118"/>
                  </a:lnTo>
                  <a:lnTo>
                    <a:pt x="122" y="112"/>
                  </a:lnTo>
                  <a:lnTo>
                    <a:pt x="130" y="106"/>
                  </a:lnTo>
                  <a:lnTo>
                    <a:pt x="144" y="90"/>
                  </a:lnTo>
                  <a:lnTo>
                    <a:pt x="154" y="72"/>
                  </a:lnTo>
                  <a:lnTo>
                    <a:pt x="158" y="58"/>
                  </a:lnTo>
                  <a:lnTo>
                    <a:pt x="160" y="46"/>
                  </a:lnTo>
                  <a:lnTo>
                    <a:pt x="160" y="36"/>
                  </a:lnTo>
                  <a:lnTo>
                    <a:pt x="156" y="26"/>
                  </a:lnTo>
                  <a:lnTo>
                    <a:pt x="150" y="18"/>
                  </a:lnTo>
                  <a:lnTo>
                    <a:pt x="144" y="12"/>
                  </a:lnTo>
                  <a:lnTo>
                    <a:pt x="136" y="6"/>
                  </a:lnTo>
                  <a:lnTo>
                    <a:pt x="126" y="2"/>
                  </a:lnTo>
                  <a:lnTo>
                    <a:pt x="116" y="0"/>
                  </a:lnTo>
                  <a:lnTo>
                    <a:pt x="106" y="0"/>
                  </a:lnTo>
                  <a:lnTo>
                    <a:pt x="98" y="0"/>
                  </a:lnTo>
                  <a:lnTo>
                    <a:pt x="88" y="2"/>
                  </a:lnTo>
                  <a:lnTo>
                    <a:pt x="80" y="6"/>
                  </a:lnTo>
                  <a:lnTo>
                    <a:pt x="72" y="12"/>
                  </a:lnTo>
                  <a:lnTo>
                    <a:pt x="66" y="18"/>
                  </a:lnTo>
                  <a:lnTo>
                    <a:pt x="64" y="26"/>
                  </a:lnTo>
                  <a:close/>
                </a:path>
              </a:pathLst>
            </a:custGeom>
            <a:solidFill>
              <a:srgbClr val="EA8B0C"/>
            </a:solidFill>
            <a:ln w="9525">
              <a:noFill/>
              <a:round/>
              <a:headEnd/>
              <a:tailEnd/>
            </a:ln>
          </p:spPr>
          <p:txBody>
            <a:bodyPr/>
            <a:lstStyle/>
            <a:p>
              <a:endParaRPr lang="en-US"/>
            </a:p>
          </p:txBody>
        </p:sp>
        <p:sp>
          <p:nvSpPr>
            <p:cNvPr id="22554" name="TextBox 39"/>
            <p:cNvSpPr txBox="1">
              <a:spLocks noChangeArrowheads="1"/>
            </p:cNvSpPr>
            <p:nvPr/>
          </p:nvSpPr>
          <p:spPr bwMode="auto">
            <a:xfrm>
              <a:off x="4373766" y="5105400"/>
              <a:ext cx="274434" cy="307777"/>
            </a:xfrm>
            <a:prstGeom prst="rect">
              <a:avLst/>
            </a:prstGeom>
            <a:noFill/>
            <a:ln w="9525">
              <a:noFill/>
              <a:miter lim="800000"/>
              <a:headEnd/>
              <a:tailEnd/>
            </a:ln>
          </p:spPr>
          <p:txBody>
            <a:bodyPr wrap="none">
              <a:spAutoFit/>
            </a:bodyPr>
            <a:lstStyle/>
            <a:p>
              <a:r>
                <a:rPr lang="en-US" sz="1400"/>
                <a:t>x</a:t>
              </a: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lstStyle/>
          <a:p>
            <a:r>
              <a:rPr lang="it-IT" smtClean="0"/>
              <a:t>What is an Exploit?</a:t>
            </a:r>
          </a:p>
        </p:txBody>
      </p:sp>
      <p:sp>
        <p:nvSpPr>
          <p:cNvPr id="3075" name="Segnaposto contenuto 2"/>
          <p:cNvSpPr>
            <a:spLocks noGrp="1"/>
          </p:cNvSpPr>
          <p:nvPr>
            <p:ph idx="1"/>
          </p:nvPr>
        </p:nvSpPr>
        <p:spPr/>
        <p:txBody>
          <a:bodyPr>
            <a:normAutofit fontScale="92500"/>
          </a:bodyPr>
          <a:lstStyle/>
          <a:p>
            <a:pPr>
              <a:lnSpc>
                <a:spcPct val="110000"/>
              </a:lnSpc>
              <a:buFont typeface="Arial" charset="0"/>
              <a:buChar char="•"/>
              <a:defRPr/>
            </a:pPr>
            <a:r>
              <a:rPr lang="it-IT" dirty="0" smtClean="0"/>
              <a:t>An </a:t>
            </a:r>
            <a:r>
              <a:rPr lang="en-US" dirty="0" smtClean="0">
                <a:solidFill>
                  <a:schemeClr val="accent6"/>
                </a:solidFill>
              </a:rPr>
              <a:t>exploit</a:t>
            </a:r>
            <a:r>
              <a:rPr lang="en-US" b="1" dirty="0" smtClean="0"/>
              <a:t> </a:t>
            </a:r>
            <a:r>
              <a:rPr lang="en-US" dirty="0" smtClean="0"/>
              <a:t>is any </a:t>
            </a:r>
            <a:r>
              <a:rPr lang="en-US" dirty="0" smtClean="0">
                <a:solidFill>
                  <a:schemeClr val="accent6"/>
                </a:solidFill>
              </a:rPr>
              <a:t>input</a:t>
            </a:r>
            <a:r>
              <a:rPr lang="en-US" dirty="0" smtClean="0"/>
              <a:t> (i.e., a piece of software, an argument string, or sequence of commands) that takes advantage of a bug, glitch  or vulnerability  in order to cause  an attack</a:t>
            </a:r>
          </a:p>
          <a:p>
            <a:pPr>
              <a:lnSpc>
                <a:spcPct val="110000"/>
              </a:lnSpc>
              <a:buFont typeface="Arial" charset="0"/>
              <a:buChar char="•"/>
              <a:defRPr/>
            </a:pPr>
            <a:r>
              <a:rPr lang="en-US" dirty="0" smtClean="0"/>
              <a:t>An </a:t>
            </a:r>
            <a:r>
              <a:rPr lang="en-US" dirty="0" smtClean="0">
                <a:solidFill>
                  <a:schemeClr val="accent6"/>
                </a:solidFill>
              </a:rPr>
              <a:t>attack</a:t>
            </a:r>
            <a:r>
              <a:rPr lang="en-US" dirty="0" smtClean="0"/>
              <a:t> is an unintended or unanticipated behavior that occurs on computer software, hardware, or something electronic and that brings an advantage to the  attacker</a:t>
            </a:r>
            <a:endParaRPr lang="it-IT" dirty="0" smtClean="0"/>
          </a:p>
        </p:txBody>
      </p:sp>
      <p:sp>
        <p:nvSpPr>
          <p:cNvPr id="4" name="Segnaposto data 3"/>
          <p:cNvSpPr>
            <a:spLocks noGrp="1"/>
          </p:cNvSpPr>
          <p:nvPr>
            <p:ph type="dt" sz="quarter" idx="10"/>
          </p:nvPr>
        </p:nvSpPr>
        <p:spPr/>
        <p:txBody>
          <a:bodyPr/>
          <a:lstStyle/>
          <a:p>
            <a:pPr>
              <a:defRPr/>
            </a:pPr>
            <a:fld id="{515ED2C5-816A-4241-B2E4-C59C5C7A7DBF}" type="datetime1">
              <a:rPr lang="en-US"/>
              <a:pPr>
                <a:defRPr/>
              </a:pPr>
              <a:t>10/13/10</a:t>
            </a:fld>
            <a:endParaRPr lang="en-US" dirty="0"/>
          </a:p>
        </p:txBody>
      </p:sp>
      <p:sp>
        <p:nvSpPr>
          <p:cNvPr id="5" name="Segnaposto piè di pagina 4"/>
          <p:cNvSpPr>
            <a:spLocks noGrp="1"/>
          </p:cNvSpPr>
          <p:nvPr>
            <p:ph type="ftr" sz="quarter" idx="11"/>
          </p:nvPr>
        </p:nvSpPr>
        <p:spPr/>
        <p:txBody>
          <a:bodyPr/>
          <a:lstStyle/>
          <a:p>
            <a:pPr>
              <a:defRPr/>
            </a:pPr>
            <a:r>
              <a:rPr lang="en-US"/>
              <a:t>Buffer Overflow</a:t>
            </a:r>
            <a:endParaRPr lang="en-US" dirty="0"/>
          </a:p>
        </p:txBody>
      </p:sp>
      <p:sp>
        <p:nvSpPr>
          <p:cNvPr id="6" name="Segnaposto numero diapositiva 5"/>
          <p:cNvSpPr>
            <a:spLocks noGrp="1"/>
          </p:cNvSpPr>
          <p:nvPr>
            <p:ph type="sldNum" sz="quarter" idx="12"/>
          </p:nvPr>
        </p:nvSpPr>
        <p:spPr/>
        <p:txBody>
          <a:bodyPr/>
          <a:lstStyle/>
          <a:p>
            <a:pPr>
              <a:defRPr/>
            </a:pPr>
            <a:fld id="{55E92F98-0DAC-43E8-A404-D7986919D84C}"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457200" y="246063"/>
            <a:ext cx="8231188" cy="1201737"/>
          </a:xfrm>
        </p:spPr>
        <p:txBody>
          <a:bodyPr lIns="38100" tIns="38100" rIns="1099" bIns="38100"/>
          <a:lstStyle/>
          <a:p>
            <a:pPr marL="12700" eaLnBrk="1" hangingPunct="1">
              <a:tabLst>
                <a:tab pos="50800" algn="l"/>
                <a:tab pos="965200" algn="l"/>
                <a:tab pos="1879600" algn="l"/>
                <a:tab pos="2794000" algn="l"/>
                <a:tab pos="3708400" algn="l"/>
                <a:tab pos="4622800" algn="l"/>
                <a:tab pos="5537200" algn="l"/>
                <a:tab pos="6451600" algn="l"/>
                <a:tab pos="7366000" algn="l"/>
                <a:tab pos="8280400" algn="l"/>
                <a:tab pos="9194800" algn="l"/>
                <a:tab pos="10109200" algn="l"/>
                <a:tab pos="10985500" algn="l"/>
              </a:tabLst>
            </a:pPr>
            <a:r>
              <a:rPr lang="en-US" smtClean="0"/>
              <a:t>Buffer Overflow Attack</a:t>
            </a:r>
          </a:p>
        </p:txBody>
      </p:sp>
      <p:sp>
        <p:nvSpPr>
          <p:cNvPr id="19459" name="Rectangle 2"/>
          <p:cNvSpPr>
            <a:spLocks noGrp="1" noChangeArrowheads="1"/>
          </p:cNvSpPr>
          <p:nvPr>
            <p:ph idx="1"/>
          </p:nvPr>
        </p:nvSpPr>
        <p:spPr>
          <a:xfrm>
            <a:off x="533400" y="1524000"/>
            <a:ext cx="7924800" cy="4724400"/>
          </a:xfrm>
        </p:spPr>
        <p:txBody>
          <a:bodyPr lIns="38100" tIns="38100" rIns="1099" bIns="38100">
            <a:normAutofit lnSpcReduction="10000"/>
          </a:bodyPr>
          <a:lstStyle/>
          <a:p>
            <a:pPr marL="357188" eaLnBrk="1" hangingPunct="1">
              <a:lnSpc>
                <a:spcPct val="110000"/>
              </a:lnSpc>
              <a:spcBef>
                <a:spcPct val="50000"/>
              </a:spcBef>
              <a:buFont typeface="Arial" charset="0"/>
              <a:buChar char="•"/>
              <a:tabLst>
                <a:tab pos="469900" algn="l"/>
                <a:tab pos="1384300" algn="l"/>
                <a:tab pos="2298700" algn="l"/>
                <a:tab pos="3213100" algn="l"/>
                <a:tab pos="4127500" algn="l"/>
                <a:tab pos="5041900" algn="l"/>
                <a:tab pos="5956300" algn="l"/>
                <a:tab pos="6870700" algn="l"/>
              </a:tabLst>
              <a:defRPr/>
            </a:pPr>
            <a:r>
              <a:rPr lang="en-US" sz="2400" dirty="0" smtClean="0"/>
              <a:t>One of the most common OS bugs is a </a:t>
            </a:r>
            <a:r>
              <a:rPr lang="en-US" sz="2400" dirty="0" smtClean="0">
                <a:solidFill>
                  <a:schemeClr val="accent6"/>
                </a:solidFill>
              </a:rPr>
              <a:t>buffer overflow</a:t>
            </a:r>
          </a:p>
          <a:p>
            <a:pPr marL="757238" lvl="1" eaLnBrk="1" hangingPunct="1">
              <a:lnSpc>
                <a:spcPct val="110000"/>
              </a:lnSpc>
              <a:spcBef>
                <a:spcPct val="50000"/>
              </a:spcBef>
              <a:buFont typeface="Arial" charset="0"/>
              <a:buChar char="–"/>
              <a:tabLst>
                <a:tab pos="469900" algn="l"/>
                <a:tab pos="1384300" algn="l"/>
                <a:tab pos="2298700" algn="l"/>
                <a:tab pos="3213100" algn="l"/>
                <a:tab pos="4127500" algn="l"/>
                <a:tab pos="5041900" algn="l"/>
                <a:tab pos="5956300" algn="l"/>
                <a:tab pos="6870700" algn="l"/>
              </a:tabLst>
              <a:defRPr/>
            </a:pPr>
            <a:r>
              <a:rPr lang="en-US" sz="2000" dirty="0" smtClean="0"/>
              <a:t>The developer fails to include code that  checks  whether an input string fits into its buffer array</a:t>
            </a:r>
          </a:p>
          <a:p>
            <a:pPr marL="757238" lvl="1" eaLnBrk="1" hangingPunct="1">
              <a:lnSpc>
                <a:spcPct val="110000"/>
              </a:lnSpc>
              <a:spcBef>
                <a:spcPct val="50000"/>
              </a:spcBef>
              <a:buFont typeface="Arial" charset="0"/>
              <a:buChar char="–"/>
              <a:tabLst>
                <a:tab pos="469900" algn="l"/>
                <a:tab pos="1384300" algn="l"/>
                <a:tab pos="2298700" algn="l"/>
                <a:tab pos="3213100" algn="l"/>
                <a:tab pos="4127500" algn="l"/>
                <a:tab pos="5041900" algn="l"/>
                <a:tab pos="5956300" algn="l"/>
                <a:tab pos="6870700" algn="l"/>
              </a:tabLst>
              <a:defRPr/>
            </a:pPr>
            <a:r>
              <a:rPr lang="en-US" sz="2000" dirty="0" smtClean="0"/>
              <a:t>An input to the running process exceeds the length of  the buffer</a:t>
            </a:r>
          </a:p>
          <a:p>
            <a:pPr marL="757238" lvl="1" eaLnBrk="1" hangingPunct="1">
              <a:lnSpc>
                <a:spcPct val="110000"/>
              </a:lnSpc>
              <a:spcBef>
                <a:spcPct val="50000"/>
              </a:spcBef>
              <a:buFont typeface="Arial" charset="0"/>
              <a:buChar char="–"/>
              <a:tabLst>
                <a:tab pos="469900" algn="l"/>
                <a:tab pos="1384300" algn="l"/>
                <a:tab pos="2298700" algn="l"/>
                <a:tab pos="3213100" algn="l"/>
                <a:tab pos="4127500" algn="l"/>
                <a:tab pos="5041900" algn="l"/>
                <a:tab pos="5956300" algn="l"/>
                <a:tab pos="6870700" algn="l"/>
              </a:tabLst>
              <a:defRPr/>
            </a:pPr>
            <a:r>
              <a:rPr lang="en-US" sz="2000" dirty="0" smtClean="0"/>
              <a:t>The input string overwrites a portion of the memory of the process</a:t>
            </a:r>
          </a:p>
          <a:p>
            <a:pPr marL="757238" lvl="1" eaLnBrk="1" hangingPunct="1">
              <a:lnSpc>
                <a:spcPct val="110000"/>
              </a:lnSpc>
              <a:spcBef>
                <a:spcPct val="50000"/>
              </a:spcBef>
              <a:buFont typeface="Arial" charset="0"/>
              <a:buChar char="–"/>
              <a:tabLst>
                <a:tab pos="469900" algn="l"/>
                <a:tab pos="1384300" algn="l"/>
                <a:tab pos="2298700" algn="l"/>
                <a:tab pos="3213100" algn="l"/>
                <a:tab pos="4127500" algn="l"/>
                <a:tab pos="5041900" algn="l"/>
                <a:tab pos="5956300" algn="l"/>
                <a:tab pos="6870700" algn="l"/>
              </a:tabLst>
              <a:defRPr/>
            </a:pPr>
            <a:r>
              <a:rPr lang="en-US" sz="2000" dirty="0" smtClean="0"/>
              <a:t>Causes the application to behave improperly and unexpectedly</a:t>
            </a:r>
          </a:p>
          <a:p>
            <a:pPr marL="357188" eaLnBrk="1" hangingPunct="1">
              <a:lnSpc>
                <a:spcPct val="110000"/>
              </a:lnSpc>
              <a:spcBef>
                <a:spcPct val="50000"/>
              </a:spcBef>
              <a:buFont typeface="Arial" charset="0"/>
              <a:buChar char="•"/>
              <a:tabLst>
                <a:tab pos="469900" algn="l"/>
                <a:tab pos="1384300" algn="l"/>
                <a:tab pos="2298700" algn="l"/>
                <a:tab pos="3213100" algn="l"/>
                <a:tab pos="4127500" algn="l"/>
                <a:tab pos="5041900" algn="l"/>
                <a:tab pos="5956300" algn="l"/>
                <a:tab pos="6870700" algn="l"/>
              </a:tabLst>
              <a:defRPr/>
            </a:pPr>
            <a:r>
              <a:rPr lang="en-US" sz="2400" dirty="0" smtClean="0"/>
              <a:t>Effect of a buffer overflow</a:t>
            </a:r>
          </a:p>
          <a:p>
            <a:pPr marL="757238" lvl="1" eaLnBrk="1" hangingPunct="1">
              <a:lnSpc>
                <a:spcPct val="110000"/>
              </a:lnSpc>
              <a:spcBef>
                <a:spcPct val="50000"/>
              </a:spcBef>
              <a:buFont typeface="Arial" charset="0"/>
              <a:buChar char="–"/>
              <a:tabLst>
                <a:tab pos="469900" algn="l"/>
                <a:tab pos="1384300" algn="l"/>
                <a:tab pos="2298700" algn="l"/>
                <a:tab pos="3213100" algn="l"/>
                <a:tab pos="4127500" algn="l"/>
                <a:tab pos="5041900" algn="l"/>
                <a:tab pos="5956300" algn="l"/>
                <a:tab pos="6870700" algn="l"/>
              </a:tabLst>
              <a:defRPr/>
            </a:pPr>
            <a:r>
              <a:rPr lang="en-US" sz="2000" dirty="0" smtClean="0"/>
              <a:t>The process can operate on malicious data or execute malicious code passed in by the attacker</a:t>
            </a:r>
          </a:p>
          <a:p>
            <a:pPr marL="757238" lvl="1" eaLnBrk="1" hangingPunct="1">
              <a:lnSpc>
                <a:spcPct val="110000"/>
              </a:lnSpc>
              <a:spcBef>
                <a:spcPct val="50000"/>
              </a:spcBef>
              <a:buFont typeface="Arial" charset="0"/>
              <a:buChar char="–"/>
              <a:tabLst>
                <a:tab pos="469900" algn="l"/>
                <a:tab pos="1384300" algn="l"/>
                <a:tab pos="2298700" algn="l"/>
                <a:tab pos="3213100" algn="l"/>
                <a:tab pos="4127500" algn="l"/>
                <a:tab pos="5041900" algn="l"/>
                <a:tab pos="5956300" algn="l"/>
                <a:tab pos="6870700" algn="l"/>
              </a:tabLst>
              <a:defRPr/>
            </a:pPr>
            <a:r>
              <a:rPr lang="en-US" sz="2000" dirty="0" smtClean="0"/>
              <a:t>If  the process is executed as root, the malicious code will be executing with root privileges</a:t>
            </a:r>
          </a:p>
        </p:txBody>
      </p:sp>
      <p:sp>
        <p:nvSpPr>
          <p:cNvPr id="16386" name="Date Placeholder 3"/>
          <p:cNvSpPr>
            <a:spLocks noGrp="1"/>
          </p:cNvSpPr>
          <p:nvPr>
            <p:ph type="dt" sz="quarter" idx="10"/>
          </p:nvPr>
        </p:nvSpPr>
        <p:spPr/>
        <p:txBody>
          <a:bodyPr/>
          <a:lstStyle/>
          <a:p>
            <a:pPr>
              <a:defRPr/>
            </a:pPr>
            <a:fld id="{F991E0D8-6040-484F-80C2-B81B0E1D1819}" type="datetime1">
              <a:rPr lang="en-US"/>
              <a:pPr>
                <a:defRPr/>
              </a:pPr>
              <a:t>10/13/10</a:t>
            </a:fld>
            <a:endParaRPr lang="en-US"/>
          </a:p>
        </p:txBody>
      </p:sp>
      <p:sp>
        <p:nvSpPr>
          <p:cNvPr id="16387" name="Footer Placeholder 4"/>
          <p:cNvSpPr>
            <a:spLocks noGrp="1"/>
          </p:cNvSpPr>
          <p:nvPr>
            <p:ph type="ftr" sz="quarter" idx="11"/>
          </p:nvPr>
        </p:nvSpPr>
        <p:spPr/>
        <p:txBody>
          <a:bodyPr/>
          <a:lstStyle/>
          <a:p>
            <a:pPr>
              <a:defRPr/>
            </a:pPr>
            <a:r>
              <a:rPr lang="en-US"/>
              <a:t>Buffer Overflow</a:t>
            </a:r>
          </a:p>
        </p:txBody>
      </p:sp>
      <p:sp>
        <p:nvSpPr>
          <p:cNvPr id="16388" name="Slide Number Placeholder 5"/>
          <p:cNvSpPr>
            <a:spLocks noGrp="1"/>
          </p:cNvSpPr>
          <p:nvPr>
            <p:ph type="sldNum" sz="quarter" idx="12"/>
          </p:nvPr>
        </p:nvSpPr>
        <p:spPr/>
        <p:txBody>
          <a:bodyPr/>
          <a:lstStyle/>
          <a:p>
            <a:pPr>
              <a:defRPr/>
            </a:pPr>
            <a:fld id="{48C1B535-79B4-4521-A441-5980170E67AF}" type="slidenum">
              <a:rPr lang="en-US"/>
              <a:pPr>
                <a:defRPr/>
              </a:pPr>
              <a:t>3</a:t>
            </a:fld>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a:xfrm>
            <a:off x="457200" y="93663"/>
            <a:ext cx="8231188" cy="1506537"/>
          </a:xfrm>
        </p:spPr>
        <p:txBody>
          <a:bodyPr lIns="38100" tIns="38100" rIns="1099" bIns="38100"/>
          <a:lstStyle/>
          <a:p>
            <a:pPr marL="12700" eaLnBrk="1" hangingPunct="1">
              <a:tabLst>
                <a:tab pos="50800" algn="l"/>
                <a:tab pos="965200" algn="l"/>
                <a:tab pos="1879600" algn="l"/>
                <a:tab pos="2794000" algn="l"/>
                <a:tab pos="3708400" algn="l"/>
                <a:tab pos="4622800" algn="l"/>
                <a:tab pos="5537200" algn="l"/>
                <a:tab pos="6451600" algn="l"/>
                <a:tab pos="7366000" algn="l"/>
                <a:tab pos="8280400" algn="l"/>
                <a:tab pos="9194800" algn="l"/>
                <a:tab pos="10109200" algn="l"/>
                <a:tab pos="10985500" algn="l"/>
              </a:tabLst>
            </a:pPr>
            <a:r>
              <a:rPr lang="en-US" smtClean="0"/>
              <a:t>Address Space</a:t>
            </a:r>
          </a:p>
        </p:txBody>
      </p:sp>
      <p:sp>
        <p:nvSpPr>
          <p:cNvPr id="16387" name="Rectangle 2"/>
          <p:cNvSpPr>
            <a:spLocks noGrp="1" noChangeArrowheads="1"/>
          </p:cNvSpPr>
          <p:nvPr>
            <p:ph idx="1"/>
          </p:nvPr>
        </p:nvSpPr>
        <p:spPr>
          <a:xfrm>
            <a:off x="609600" y="1600200"/>
            <a:ext cx="7696200" cy="4495800"/>
          </a:xfrm>
        </p:spPr>
        <p:txBody>
          <a:bodyPr lIns="38100" tIns="38100" rIns="1099" bIns="38100"/>
          <a:lstStyle/>
          <a:p>
            <a:pPr marL="357188" eaLnBrk="1" hangingPunct="1">
              <a:lnSpc>
                <a:spcPct val="95000"/>
              </a:lnSpc>
              <a:spcBef>
                <a:spcPct val="25000"/>
              </a:spcBef>
              <a:buFont typeface="Arial" charset="0"/>
              <a:buChar char="•"/>
              <a:tabLst>
                <a:tab pos="444500" algn="l"/>
                <a:tab pos="1358900" algn="l"/>
                <a:tab pos="2273300" algn="l"/>
                <a:tab pos="3187700" algn="l"/>
                <a:tab pos="4102100" algn="l"/>
                <a:tab pos="5016500" algn="l"/>
              </a:tabLst>
              <a:defRPr/>
            </a:pPr>
            <a:r>
              <a:rPr lang="en-US" sz="2500" dirty="0" smtClean="0"/>
              <a:t>Every program needs to access memory in order to run</a:t>
            </a:r>
          </a:p>
          <a:p>
            <a:pPr marL="357188" eaLnBrk="1" hangingPunct="1">
              <a:lnSpc>
                <a:spcPct val="95000"/>
              </a:lnSpc>
              <a:spcBef>
                <a:spcPct val="25000"/>
              </a:spcBef>
              <a:buFont typeface="Arial" charset="0"/>
              <a:buChar char="•"/>
              <a:tabLst>
                <a:tab pos="444500" algn="l"/>
                <a:tab pos="1358900" algn="l"/>
                <a:tab pos="2273300" algn="l"/>
                <a:tab pos="3187700" algn="l"/>
                <a:tab pos="4102100" algn="l"/>
                <a:tab pos="5016500" algn="l"/>
              </a:tabLst>
              <a:defRPr/>
            </a:pPr>
            <a:r>
              <a:rPr lang="en-US" sz="2500" dirty="0" smtClean="0"/>
              <a:t>For simplicity sake, it would be nice to allow each process (i.e., each executing program) to act as if it owns all of memory</a:t>
            </a:r>
          </a:p>
          <a:p>
            <a:pPr marL="357188" eaLnBrk="1" hangingPunct="1">
              <a:lnSpc>
                <a:spcPct val="95000"/>
              </a:lnSpc>
              <a:spcBef>
                <a:spcPct val="25000"/>
              </a:spcBef>
              <a:buFont typeface="Arial" charset="0"/>
              <a:buChar char="•"/>
              <a:tabLst>
                <a:tab pos="444500" algn="l"/>
                <a:tab pos="1358900" algn="l"/>
                <a:tab pos="2273300" algn="l"/>
                <a:tab pos="3187700" algn="l"/>
                <a:tab pos="4102100" algn="l"/>
                <a:tab pos="5016500" algn="l"/>
              </a:tabLst>
              <a:defRPr/>
            </a:pPr>
            <a:r>
              <a:rPr lang="en-US" sz="2500" dirty="0" smtClean="0"/>
              <a:t>The address space model is used to accomplish this</a:t>
            </a:r>
          </a:p>
          <a:p>
            <a:pPr marL="357188" eaLnBrk="1" hangingPunct="1">
              <a:lnSpc>
                <a:spcPct val="95000"/>
              </a:lnSpc>
              <a:spcBef>
                <a:spcPct val="25000"/>
              </a:spcBef>
              <a:buFont typeface="Arial" charset="0"/>
              <a:buChar char="•"/>
              <a:tabLst>
                <a:tab pos="444500" algn="l"/>
                <a:tab pos="1358900" algn="l"/>
                <a:tab pos="2273300" algn="l"/>
                <a:tab pos="3187700" algn="l"/>
                <a:tab pos="4102100" algn="l"/>
                <a:tab pos="5016500" algn="l"/>
              </a:tabLst>
              <a:defRPr/>
            </a:pPr>
            <a:r>
              <a:rPr lang="en-US" sz="2500" dirty="0" smtClean="0"/>
              <a:t>Each process can allocate space anywhere it wants in memory</a:t>
            </a:r>
          </a:p>
          <a:p>
            <a:pPr marL="357188" eaLnBrk="1" hangingPunct="1">
              <a:lnSpc>
                <a:spcPct val="95000"/>
              </a:lnSpc>
              <a:spcBef>
                <a:spcPct val="25000"/>
              </a:spcBef>
              <a:buFont typeface="Arial" charset="0"/>
              <a:buChar char="•"/>
              <a:tabLst>
                <a:tab pos="444500" algn="l"/>
                <a:tab pos="1358900" algn="l"/>
                <a:tab pos="2273300" algn="l"/>
                <a:tab pos="3187700" algn="l"/>
                <a:tab pos="4102100" algn="l"/>
                <a:tab pos="5016500" algn="l"/>
              </a:tabLst>
              <a:defRPr/>
            </a:pPr>
            <a:r>
              <a:rPr lang="en-US" sz="2500" dirty="0" smtClean="0"/>
              <a:t>Most kernels manage each process’ allocation of memory through the</a:t>
            </a:r>
            <a:r>
              <a:rPr lang="en-US" sz="2500" dirty="0" smtClean="0">
                <a:solidFill>
                  <a:schemeClr val="accent6"/>
                </a:solidFill>
              </a:rPr>
              <a:t> virtual memory</a:t>
            </a:r>
            <a:r>
              <a:rPr lang="en-US" sz="2500" dirty="0" smtClean="0"/>
              <a:t> model</a:t>
            </a:r>
          </a:p>
          <a:p>
            <a:pPr marL="357188" eaLnBrk="1" hangingPunct="1">
              <a:lnSpc>
                <a:spcPct val="95000"/>
              </a:lnSpc>
              <a:spcBef>
                <a:spcPct val="25000"/>
              </a:spcBef>
              <a:buFont typeface="Arial" charset="0"/>
              <a:buChar char="•"/>
              <a:tabLst>
                <a:tab pos="444500" algn="l"/>
                <a:tab pos="1358900" algn="l"/>
                <a:tab pos="2273300" algn="l"/>
                <a:tab pos="3187700" algn="l"/>
                <a:tab pos="4102100" algn="l"/>
                <a:tab pos="5016500" algn="l"/>
              </a:tabLst>
              <a:defRPr/>
            </a:pPr>
            <a:r>
              <a:rPr lang="en-US" sz="2500" dirty="0" smtClean="0"/>
              <a:t>How the memory is managed is irrelevant to the process</a:t>
            </a:r>
          </a:p>
        </p:txBody>
      </p:sp>
      <p:sp>
        <p:nvSpPr>
          <p:cNvPr id="13314" name="Date Placeholder 3"/>
          <p:cNvSpPr>
            <a:spLocks noGrp="1"/>
          </p:cNvSpPr>
          <p:nvPr>
            <p:ph type="dt" sz="quarter" idx="10"/>
          </p:nvPr>
        </p:nvSpPr>
        <p:spPr/>
        <p:txBody>
          <a:bodyPr/>
          <a:lstStyle/>
          <a:p>
            <a:pPr>
              <a:defRPr/>
            </a:pPr>
            <a:fld id="{3529E034-2AF4-4051-9E43-FFF8EF3358CE}" type="datetime1">
              <a:rPr lang="en-US"/>
              <a:pPr>
                <a:defRPr/>
              </a:pPr>
              <a:t>10/13/10</a:t>
            </a:fld>
            <a:endParaRPr lang="en-US"/>
          </a:p>
        </p:txBody>
      </p:sp>
      <p:sp>
        <p:nvSpPr>
          <p:cNvPr id="13315" name="Footer Placeholder 4"/>
          <p:cNvSpPr>
            <a:spLocks noGrp="1"/>
          </p:cNvSpPr>
          <p:nvPr>
            <p:ph type="ftr" sz="quarter" idx="11"/>
          </p:nvPr>
        </p:nvSpPr>
        <p:spPr/>
        <p:txBody>
          <a:bodyPr/>
          <a:lstStyle/>
          <a:p>
            <a:pPr>
              <a:defRPr/>
            </a:pPr>
            <a:r>
              <a:rPr lang="en-US"/>
              <a:t>Buffer Overflow</a:t>
            </a:r>
          </a:p>
        </p:txBody>
      </p:sp>
      <p:sp>
        <p:nvSpPr>
          <p:cNvPr id="13316" name="Slide Number Placeholder 5"/>
          <p:cNvSpPr>
            <a:spLocks noGrp="1"/>
          </p:cNvSpPr>
          <p:nvPr>
            <p:ph type="sldNum" sz="quarter" idx="12"/>
          </p:nvPr>
        </p:nvSpPr>
        <p:spPr/>
        <p:txBody>
          <a:bodyPr/>
          <a:lstStyle/>
          <a:p>
            <a:pPr>
              <a:defRPr/>
            </a:pPr>
            <a:fld id="{5DF217C4-9E32-4AF6-9236-0F9F00F01E79}" type="slidenum">
              <a:rPr lang="en-US"/>
              <a:pPr>
                <a:defRPr/>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r>
              <a:rPr lang="it-IT" smtClean="0"/>
              <a:t>Virtual Memory</a:t>
            </a:r>
          </a:p>
        </p:txBody>
      </p:sp>
      <p:sp>
        <p:nvSpPr>
          <p:cNvPr id="6147" name="Segnaposto contenuto 2"/>
          <p:cNvSpPr>
            <a:spLocks noGrp="1"/>
          </p:cNvSpPr>
          <p:nvPr>
            <p:ph idx="1"/>
          </p:nvPr>
        </p:nvSpPr>
        <p:spPr>
          <a:xfrm>
            <a:off x="762000" y="5608638"/>
            <a:ext cx="7924800" cy="563562"/>
          </a:xfrm>
        </p:spPr>
        <p:txBody>
          <a:bodyPr/>
          <a:lstStyle/>
          <a:p>
            <a:pPr>
              <a:buFont typeface="Arial" pitchFamily="34" charset="0"/>
              <a:buNone/>
            </a:pPr>
            <a:r>
              <a:rPr lang="en-US" smtClean="0"/>
              <a:t>Mapping virtual addresses to real addresses</a:t>
            </a:r>
            <a:endParaRPr lang="it-IT" smtClean="0"/>
          </a:p>
        </p:txBody>
      </p:sp>
      <p:sp>
        <p:nvSpPr>
          <p:cNvPr id="4" name="Segnaposto data 3"/>
          <p:cNvSpPr>
            <a:spLocks noGrp="1"/>
          </p:cNvSpPr>
          <p:nvPr>
            <p:ph type="dt" sz="quarter" idx="10"/>
          </p:nvPr>
        </p:nvSpPr>
        <p:spPr/>
        <p:txBody>
          <a:bodyPr/>
          <a:lstStyle/>
          <a:p>
            <a:pPr>
              <a:defRPr/>
            </a:pPr>
            <a:fld id="{34173F5A-6A7C-49EB-881F-DD3F3347809B}" type="datetime1">
              <a:rPr lang="en-US"/>
              <a:pPr>
                <a:defRPr/>
              </a:pPr>
              <a:t>10/13/10</a:t>
            </a:fld>
            <a:endParaRPr lang="en-US" dirty="0"/>
          </a:p>
        </p:txBody>
      </p:sp>
      <p:sp>
        <p:nvSpPr>
          <p:cNvPr id="5" name="Segnaposto piè di pagina 4"/>
          <p:cNvSpPr>
            <a:spLocks noGrp="1"/>
          </p:cNvSpPr>
          <p:nvPr>
            <p:ph type="ftr" sz="quarter" idx="11"/>
          </p:nvPr>
        </p:nvSpPr>
        <p:spPr/>
        <p:txBody>
          <a:bodyPr/>
          <a:lstStyle/>
          <a:p>
            <a:pPr>
              <a:defRPr/>
            </a:pPr>
            <a:r>
              <a:rPr lang="en-US"/>
              <a:t>Buffer Overflow</a:t>
            </a:r>
            <a:endParaRPr lang="en-US" dirty="0"/>
          </a:p>
        </p:txBody>
      </p:sp>
      <p:sp>
        <p:nvSpPr>
          <p:cNvPr id="6" name="Segnaposto numero diapositiva 5"/>
          <p:cNvSpPr>
            <a:spLocks noGrp="1"/>
          </p:cNvSpPr>
          <p:nvPr>
            <p:ph type="sldNum" sz="quarter" idx="12"/>
          </p:nvPr>
        </p:nvSpPr>
        <p:spPr/>
        <p:txBody>
          <a:bodyPr/>
          <a:lstStyle/>
          <a:p>
            <a:pPr>
              <a:defRPr/>
            </a:pPr>
            <a:fld id="{5E0FA32B-ABAE-4D79-8E04-62699EC7AE0E}" type="slidenum">
              <a:rPr lang="en-US" smtClean="0"/>
              <a:pPr>
                <a:defRPr/>
              </a:pPr>
              <a:t>5</a:t>
            </a:fld>
            <a:endParaRPr lang="en-US"/>
          </a:p>
        </p:txBody>
      </p:sp>
      <p:grpSp>
        <p:nvGrpSpPr>
          <p:cNvPr id="6151" name="Group 25"/>
          <p:cNvGrpSpPr>
            <a:grpSpLocks/>
          </p:cNvGrpSpPr>
          <p:nvPr/>
        </p:nvGrpSpPr>
        <p:grpSpPr bwMode="auto">
          <a:xfrm>
            <a:off x="1447800" y="1219200"/>
            <a:ext cx="6172200" cy="4279900"/>
            <a:chOff x="1447800" y="1219200"/>
            <a:chExt cx="6172200" cy="4279247"/>
          </a:xfrm>
        </p:grpSpPr>
        <p:sp>
          <p:nvSpPr>
            <p:cNvPr id="6152" name="Rectangle 1"/>
            <p:cNvSpPr>
              <a:spLocks noChangeArrowheads="1"/>
            </p:cNvSpPr>
            <p:nvPr/>
          </p:nvSpPr>
          <p:spPr bwMode="auto">
            <a:xfrm>
              <a:off x="1592409" y="1676400"/>
              <a:ext cx="1751270" cy="292753"/>
            </a:xfrm>
            <a:prstGeom prst="rect">
              <a:avLst/>
            </a:prstGeom>
            <a:solidFill>
              <a:srgbClr val="99CCFF"/>
            </a:solidFill>
            <a:ln w="9525">
              <a:solidFill>
                <a:srgbClr val="000000"/>
              </a:solidFill>
              <a:round/>
              <a:headEnd/>
              <a:tailEnd/>
            </a:ln>
          </p:spPr>
          <p:txBody>
            <a:bodyPr wrap="none" anchor="ctr"/>
            <a:lstStyle/>
            <a:p>
              <a:endParaRPr lang="it-IT"/>
            </a:p>
          </p:txBody>
        </p:sp>
        <p:sp>
          <p:nvSpPr>
            <p:cNvPr id="6153" name="Rectangle 2"/>
            <p:cNvSpPr>
              <a:spLocks noChangeArrowheads="1"/>
            </p:cNvSpPr>
            <p:nvPr/>
          </p:nvSpPr>
          <p:spPr bwMode="auto">
            <a:xfrm>
              <a:off x="1592409" y="1976268"/>
              <a:ext cx="1751270" cy="724766"/>
            </a:xfrm>
            <a:prstGeom prst="rect">
              <a:avLst/>
            </a:prstGeom>
            <a:solidFill>
              <a:srgbClr val="99CCFF"/>
            </a:solidFill>
            <a:ln w="9525">
              <a:solidFill>
                <a:srgbClr val="000000"/>
              </a:solidFill>
              <a:round/>
              <a:headEnd/>
              <a:tailEnd/>
            </a:ln>
          </p:spPr>
          <p:txBody>
            <a:bodyPr wrap="none" anchor="ctr"/>
            <a:lstStyle/>
            <a:p>
              <a:endParaRPr lang="it-IT"/>
            </a:p>
          </p:txBody>
        </p:sp>
        <p:sp>
          <p:nvSpPr>
            <p:cNvPr id="6154" name="Rectangle 3"/>
            <p:cNvSpPr>
              <a:spLocks noChangeArrowheads="1"/>
            </p:cNvSpPr>
            <p:nvPr/>
          </p:nvSpPr>
          <p:spPr bwMode="auto">
            <a:xfrm>
              <a:off x="1592409" y="2690869"/>
              <a:ext cx="1751270" cy="292753"/>
            </a:xfrm>
            <a:prstGeom prst="rect">
              <a:avLst/>
            </a:prstGeom>
            <a:solidFill>
              <a:srgbClr val="99CCFF"/>
            </a:solidFill>
            <a:ln w="9525">
              <a:solidFill>
                <a:srgbClr val="000000"/>
              </a:solidFill>
              <a:round/>
              <a:headEnd/>
              <a:tailEnd/>
            </a:ln>
          </p:spPr>
          <p:txBody>
            <a:bodyPr wrap="none" anchor="ctr"/>
            <a:lstStyle/>
            <a:p>
              <a:endParaRPr lang="it-IT"/>
            </a:p>
          </p:txBody>
        </p:sp>
        <p:sp>
          <p:nvSpPr>
            <p:cNvPr id="6155" name="Rectangle 4"/>
            <p:cNvSpPr>
              <a:spLocks noChangeArrowheads="1"/>
            </p:cNvSpPr>
            <p:nvPr/>
          </p:nvSpPr>
          <p:spPr bwMode="auto">
            <a:xfrm>
              <a:off x="1592409" y="2990737"/>
              <a:ext cx="1751270" cy="734931"/>
            </a:xfrm>
            <a:prstGeom prst="rect">
              <a:avLst/>
            </a:prstGeom>
            <a:solidFill>
              <a:srgbClr val="99CCFF"/>
            </a:solidFill>
            <a:ln w="9525">
              <a:solidFill>
                <a:srgbClr val="000000"/>
              </a:solidFill>
              <a:round/>
              <a:headEnd/>
              <a:tailEnd/>
            </a:ln>
          </p:spPr>
          <p:txBody>
            <a:bodyPr wrap="none" anchor="ctr"/>
            <a:lstStyle/>
            <a:p>
              <a:endParaRPr lang="it-IT"/>
            </a:p>
          </p:txBody>
        </p:sp>
        <p:sp>
          <p:nvSpPr>
            <p:cNvPr id="6156" name="Rectangle 5"/>
            <p:cNvSpPr>
              <a:spLocks noChangeArrowheads="1"/>
            </p:cNvSpPr>
            <p:nvPr/>
          </p:nvSpPr>
          <p:spPr bwMode="auto">
            <a:xfrm>
              <a:off x="1592409" y="3727701"/>
              <a:ext cx="1751270" cy="729848"/>
            </a:xfrm>
            <a:prstGeom prst="rect">
              <a:avLst/>
            </a:prstGeom>
            <a:solidFill>
              <a:srgbClr val="99CCFF"/>
            </a:solidFill>
            <a:ln w="9525">
              <a:solidFill>
                <a:srgbClr val="000000"/>
              </a:solidFill>
              <a:round/>
              <a:headEnd/>
              <a:tailEnd/>
            </a:ln>
          </p:spPr>
          <p:txBody>
            <a:bodyPr wrap="none" anchor="ctr"/>
            <a:lstStyle/>
            <a:p>
              <a:endParaRPr lang="it-IT"/>
            </a:p>
          </p:txBody>
        </p:sp>
        <p:sp>
          <p:nvSpPr>
            <p:cNvPr id="6157" name="Rectangle 6"/>
            <p:cNvSpPr>
              <a:spLocks noChangeArrowheads="1"/>
            </p:cNvSpPr>
            <p:nvPr/>
          </p:nvSpPr>
          <p:spPr bwMode="auto">
            <a:xfrm>
              <a:off x="5523645" y="1676400"/>
              <a:ext cx="1751270" cy="292753"/>
            </a:xfrm>
            <a:prstGeom prst="rect">
              <a:avLst/>
            </a:prstGeom>
            <a:solidFill>
              <a:srgbClr val="FF6633"/>
            </a:solidFill>
            <a:ln w="9525">
              <a:solidFill>
                <a:srgbClr val="000000"/>
              </a:solidFill>
              <a:round/>
              <a:headEnd/>
              <a:tailEnd/>
            </a:ln>
          </p:spPr>
          <p:txBody>
            <a:bodyPr wrap="none" anchor="ctr"/>
            <a:lstStyle/>
            <a:p>
              <a:endParaRPr lang="it-IT"/>
            </a:p>
          </p:txBody>
        </p:sp>
        <p:sp>
          <p:nvSpPr>
            <p:cNvPr id="6158" name="Rectangle 7"/>
            <p:cNvSpPr>
              <a:spLocks noChangeArrowheads="1"/>
            </p:cNvSpPr>
            <p:nvPr/>
          </p:nvSpPr>
          <p:spPr bwMode="auto">
            <a:xfrm>
              <a:off x="5523645" y="1976268"/>
              <a:ext cx="1751270" cy="724766"/>
            </a:xfrm>
            <a:prstGeom prst="rect">
              <a:avLst/>
            </a:prstGeom>
            <a:solidFill>
              <a:srgbClr val="99CCFF"/>
            </a:solidFill>
            <a:ln w="9525">
              <a:solidFill>
                <a:srgbClr val="000000"/>
              </a:solidFill>
              <a:round/>
              <a:headEnd/>
              <a:tailEnd/>
            </a:ln>
          </p:spPr>
          <p:txBody>
            <a:bodyPr wrap="none" anchor="ctr"/>
            <a:lstStyle/>
            <a:p>
              <a:endParaRPr lang="it-IT"/>
            </a:p>
          </p:txBody>
        </p:sp>
        <p:sp>
          <p:nvSpPr>
            <p:cNvPr id="6159" name="Rectangle 8"/>
            <p:cNvSpPr>
              <a:spLocks noChangeArrowheads="1"/>
            </p:cNvSpPr>
            <p:nvPr/>
          </p:nvSpPr>
          <p:spPr bwMode="auto">
            <a:xfrm>
              <a:off x="5523645" y="2690869"/>
              <a:ext cx="1751270" cy="292753"/>
            </a:xfrm>
            <a:prstGeom prst="rect">
              <a:avLst/>
            </a:prstGeom>
            <a:solidFill>
              <a:srgbClr val="99CCFF"/>
            </a:solidFill>
            <a:ln w="9525">
              <a:solidFill>
                <a:srgbClr val="000000"/>
              </a:solidFill>
              <a:round/>
              <a:headEnd/>
              <a:tailEnd/>
            </a:ln>
          </p:spPr>
          <p:txBody>
            <a:bodyPr wrap="none" anchor="ctr"/>
            <a:lstStyle/>
            <a:p>
              <a:endParaRPr lang="it-IT"/>
            </a:p>
          </p:txBody>
        </p:sp>
        <p:sp>
          <p:nvSpPr>
            <p:cNvPr id="6160" name="Rectangle 9"/>
            <p:cNvSpPr>
              <a:spLocks noChangeArrowheads="1"/>
            </p:cNvSpPr>
            <p:nvPr/>
          </p:nvSpPr>
          <p:spPr bwMode="auto">
            <a:xfrm>
              <a:off x="5523645" y="2990737"/>
              <a:ext cx="1751270" cy="734931"/>
            </a:xfrm>
            <a:prstGeom prst="rect">
              <a:avLst/>
            </a:prstGeom>
            <a:solidFill>
              <a:srgbClr val="FF6633"/>
            </a:solidFill>
            <a:ln w="9525">
              <a:solidFill>
                <a:srgbClr val="000000"/>
              </a:solidFill>
              <a:round/>
              <a:headEnd/>
              <a:tailEnd/>
            </a:ln>
          </p:spPr>
          <p:txBody>
            <a:bodyPr wrap="none" lIns="90000" tIns="45000" rIns="90000" bIns="45000" anchor="ctr"/>
            <a:lstStyle/>
            <a:p>
              <a:pPr algn="ctr">
                <a:tabLst>
                  <a:tab pos="723900" algn="l"/>
                  <a:tab pos="1447800" algn="l"/>
                </a:tabLst>
              </a:pPr>
              <a:r>
                <a:rPr lang="en-US"/>
                <a:t>Another</a:t>
              </a:r>
            </a:p>
            <a:p>
              <a:pPr algn="ctr">
                <a:tabLst>
                  <a:tab pos="723900" algn="l"/>
                  <a:tab pos="1447800" algn="l"/>
                </a:tabLst>
              </a:pPr>
              <a:r>
                <a:rPr lang="en-US"/>
                <a:t>Program</a:t>
              </a:r>
            </a:p>
          </p:txBody>
        </p:sp>
        <p:sp>
          <p:nvSpPr>
            <p:cNvPr id="6161" name="Rectangle 10"/>
            <p:cNvSpPr>
              <a:spLocks noChangeArrowheads="1"/>
            </p:cNvSpPr>
            <p:nvPr/>
          </p:nvSpPr>
          <p:spPr bwMode="auto">
            <a:xfrm>
              <a:off x="5523645" y="3727701"/>
              <a:ext cx="1751270" cy="729848"/>
            </a:xfrm>
            <a:prstGeom prst="rect">
              <a:avLst/>
            </a:prstGeom>
            <a:solidFill>
              <a:srgbClr val="99CCFF"/>
            </a:solidFill>
            <a:ln w="9525">
              <a:solidFill>
                <a:srgbClr val="000000"/>
              </a:solidFill>
              <a:round/>
              <a:headEnd/>
              <a:tailEnd/>
            </a:ln>
          </p:spPr>
          <p:txBody>
            <a:bodyPr wrap="none" anchor="ctr"/>
            <a:lstStyle/>
            <a:p>
              <a:endParaRPr lang="it-IT"/>
            </a:p>
          </p:txBody>
        </p:sp>
        <p:sp>
          <p:nvSpPr>
            <p:cNvPr id="6162" name="AutoShape 11"/>
            <p:cNvSpPr>
              <a:spLocks noChangeArrowheads="1"/>
            </p:cNvSpPr>
            <p:nvPr/>
          </p:nvSpPr>
          <p:spPr bwMode="auto">
            <a:xfrm>
              <a:off x="4993095" y="4766566"/>
              <a:ext cx="2626905" cy="731881"/>
            </a:xfrm>
            <a:prstGeom prst="can">
              <a:avLst>
                <a:gd name="adj" fmla="val 25000"/>
              </a:avLst>
            </a:prstGeom>
            <a:solidFill>
              <a:srgbClr val="94BD5E"/>
            </a:solidFill>
            <a:ln w="9525">
              <a:solidFill>
                <a:srgbClr val="000000"/>
              </a:solidFill>
              <a:round/>
              <a:headEnd/>
              <a:tailEnd/>
            </a:ln>
          </p:spPr>
          <p:txBody>
            <a:bodyPr wrap="none" lIns="90000" tIns="45000" rIns="90000" bIns="45000" anchor="ctr"/>
            <a:lstStyle/>
            <a:p>
              <a:pPr algn="ctr">
                <a:tabLst>
                  <a:tab pos="723900" algn="l"/>
                  <a:tab pos="1447800" algn="l"/>
                  <a:tab pos="2171700" algn="l"/>
                </a:tabLst>
              </a:pPr>
              <a:r>
                <a:rPr lang="en-US"/>
                <a:t>Hard Drive</a:t>
              </a:r>
            </a:p>
          </p:txBody>
        </p:sp>
        <p:sp>
          <p:nvSpPr>
            <p:cNvPr id="6163" name="Line 12"/>
            <p:cNvSpPr>
              <a:spLocks noChangeShapeType="1"/>
            </p:cNvSpPr>
            <p:nvPr/>
          </p:nvSpPr>
          <p:spPr bwMode="auto">
            <a:xfrm flipV="1">
              <a:off x="3343679" y="2260889"/>
              <a:ext cx="2189087" cy="1758548"/>
            </a:xfrm>
            <a:prstGeom prst="line">
              <a:avLst/>
            </a:prstGeom>
            <a:noFill/>
            <a:ln w="45720">
              <a:solidFill>
                <a:srgbClr val="000000"/>
              </a:solidFill>
              <a:round/>
              <a:headEnd/>
              <a:tailEnd/>
            </a:ln>
          </p:spPr>
          <p:txBody>
            <a:bodyPr/>
            <a:lstStyle/>
            <a:p>
              <a:endParaRPr lang="en-US"/>
            </a:p>
          </p:txBody>
        </p:sp>
        <p:sp>
          <p:nvSpPr>
            <p:cNvPr id="6164" name="Line 13"/>
            <p:cNvSpPr>
              <a:spLocks noChangeShapeType="1"/>
            </p:cNvSpPr>
            <p:nvPr/>
          </p:nvSpPr>
          <p:spPr bwMode="auto">
            <a:xfrm>
              <a:off x="3343679" y="1822776"/>
              <a:ext cx="2189087" cy="1024634"/>
            </a:xfrm>
            <a:prstGeom prst="line">
              <a:avLst/>
            </a:prstGeom>
            <a:noFill/>
            <a:ln w="45720">
              <a:solidFill>
                <a:srgbClr val="000000"/>
              </a:solidFill>
              <a:round/>
              <a:headEnd/>
              <a:tailEnd/>
            </a:ln>
          </p:spPr>
          <p:txBody>
            <a:bodyPr/>
            <a:lstStyle/>
            <a:p>
              <a:endParaRPr lang="en-US"/>
            </a:p>
          </p:txBody>
        </p:sp>
        <p:sp>
          <p:nvSpPr>
            <p:cNvPr id="6165" name="Line 14"/>
            <p:cNvSpPr>
              <a:spLocks noChangeShapeType="1"/>
            </p:cNvSpPr>
            <p:nvPr/>
          </p:nvSpPr>
          <p:spPr bwMode="auto">
            <a:xfrm>
              <a:off x="3343679" y="2408281"/>
              <a:ext cx="2189087" cy="1756515"/>
            </a:xfrm>
            <a:prstGeom prst="line">
              <a:avLst/>
            </a:prstGeom>
            <a:noFill/>
            <a:ln w="45720">
              <a:solidFill>
                <a:srgbClr val="000000"/>
              </a:solidFill>
              <a:round/>
              <a:headEnd/>
              <a:tailEnd/>
            </a:ln>
          </p:spPr>
          <p:txBody>
            <a:bodyPr/>
            <a:lstStyle/>
            <a:p>
              <a:endParaRPr lang="en-US"/>
            </a:p>
          </p:txBody>
        </p:sp>
        <p:sp>
          <p:nvSpPr>
            <p:cNvPr id="6166" name="Line 15"/>
            <p:cNvSpPr>
              <a:spLocks noChangeShapeType="1"/>
            </p:cNvSpPr>
            <p:nvPr/>
          </p:nvSpPr>
          <p:spPr bwMode="auto">
            <a:xfrm>
              <a:off x="3343679" y="2847410"/>
              <a:ext cx="1751270" cy="1902892"/>
            </a:xfrm>
            <a:prstGeom prst="line">
              <a:avLst/>
            </a:prstGeom>
            <a:noFill/>
            <a:ln w="45720">
              <a:solidFill>
                <a:srgbClr val="000000"/>
              </a:solidFill>
              <a:round/>
              <a:headEnd/>
              <a:tailEnd/>
            </a:ln>
          </p:spPr>
          <p:txBody>
            <a:bodyPr/>
            <a:lstStyle/>
            <a:p>
              <a:endParaRPr lang="en-US"/>
            </a:p>
          </p:txBody>
        </p:sp>
        <p:sp>
          <p:nvSpPr>
            <p:cNvPr id="6167" name="Line 16"/>
            <p:cNvSpPr>
              <a:spLocks noChangeShapeType="1"/>
            </p:cNvSpPr>
            <p:nvPr/>
          </p:nvSpPr>
          <p:spPr bwMode="auto">
            <a:xfrm>
              <a:off x="3343679" y="3432915"/>
              <a:ext cx="2189087" cy="1317387"/>
            </a:xfrm>
            <a:prstGeom prst="line">
              <a:avLst/>
            </a:prstGeom>
            <a:noFill/>
            <a:ln w="45720">
              <a:solidFill>
                <a:srgbClr val="000000"/>
              </a:solidFill>
              <a:round/>
              <a:headEnd/>
              <a:tailEnd/>
            </a:ln>
          </p:spPr>
          <p:txBody>
            <a:bodyPr/>
            <a:lstStyle/>
            <a:p>
              <a:endParaRPr lang="en-US"/>
            </a:p>
          </p:txBody>
        </p:sp>
        <p:sp>
          <p:nvSpPr>
            <p:cNvPr id="6168" name="Text Box 17"/>
            <p:cNvSpPr txBox="1">
              <a:spLocks noChangeArrowheads="1"/>
            </p:cNvSpPr>
            <p:nvPr/>
          </p:nvSpPr>
          <p:spPr bwMode="auto">
            <a:xfrm>
              <a:off x="1447800" y="1257300"/>
              <a:ext cx="2034217" cy="457200"/>
            </a:xfrm>
            <a:prstGeom prst="rect">
              <a:avLst/>
            </a:prstGeom>
            <a:noFill/>
            <a:ln w="9525">
              <a:noFill/>
              <a:round/>
              <a:headEnd/>
              <a:tailEnd/>
            </a:ln>
          </p:spPr>
          <p:txBody>
            <a:bodyPr wrap="none" lIns="90000" tIns="45000" rIns="90000" bIns="45000"/>
            <a:lstStyle/>
            <a:p>
              <a:pPr algn="ctr">
                <a:tabLst>
                  <a:tab pos="723900" algn="l"/>
                  <a:tab pos="1447800" algn="l"/>
                </a:tabLst>
              </a:pPr>
              <a:r>
                <a:rPr lang="en-US" sz="2200">
                  <a:solidFill>
                    <a:schemeClr val="tx1"/>
                  </a:solidFill>
                </a:rPr>
                <a:t>Program Sees</a:t>
              </a:r>
            </a:p>
          </p:txBody>
        </p:sp>
        <p:sp>
          <p:nvSpPr>
            <p:cNvPr id="6169" name="Text Box 18"/>
            <p:cNvSpPr txBox="1">
              <a:spLocks noChangeArrowheads="1"/>
            </p:cNvSpPr>
            <p:nvPr/>
          </p:nvSpPr>
          <p:spPr bwMode="auto">
            <a:xfrm>
              <a:off x="5360413" y="1219200"/>
              <a:ext cx="2030987" cy="533400"/>
            </a:xfrm>
            <a:prstGeom prst="rect">
              <a:avLst/>
            </a:prstGeom>
            <a:noFill/>
            <a:ln w="9525">
              <a:noFill/>
              <a:round/>
              <a:headEnd/>
              <a:tailEnd/>
            </a:ln>
          </p:spPr>
          <p:txBody>
            <a:bodyPr wrap="none" lIns="90000" tIns="45000" rIns="90000" bIns="45000"/>
            <a:lstStyle/>
            <a:p>
              <a:pPr algn="ctr">
                <a:tabLst>
                  <a:tab pos="723900" algn="l"/>
                  <a:tab pos="1447800" algn="l"/>
                </a:tabLst>
              </a:pPr>
              <a:r>
                <a:rPr lang="en-US" sz="2200">
                  <a:solidFill>
                    <a:schemeClr val="tx1"/>
                  </a:solidFill>
                </a:rPr>
                <a:t>Actual Memory</a:t>
              </a: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Titolo 1"/>
          <p:cNvSpPr>
            <a:spLocks noGrp="1"/>
          </p:cNvSpPr>
          <p:nvPr>
            <p:ph type="title"/>
          </p:nvPr>
        </p:nvSpPr>
        <p:spPr/>
        <p:txBody>
          <a:bodyPr/>
          <a:lstStyle/>
          <a:p>
            <a:r>
              <a:rPr lang="en-US" smtClean="0"/>
              <a:t>Unix Address Space</a:t>
            </a:r>
            <a:endParaRPr lang="it-IT" smtClean="0"/>
          </a:p>
        </p:txBody>
      </p:sp>
      <p:sp>
        <p:nvSpPr>
          <p:cNvPr id="3" name="Segnaposto contenuto 2"/>
          <p:cNvSpPr>
            <a:spLocks noGrp="1"/>
          </p:cNvSpPr>
          <p:nvPr>
            <p:ph idx="1"/>
          </p:nvPr>
        </p:nvSpPr>
        <p:spPr>
          <a:xfrm>
            <a:off x="457200" y="1600200"/>
            <a:ext cx="5791200" cy="4648200"/>
          </a:xfrm>
        </p:spPr>
        <p:txBody>
          <a:bodyPr>
            <a:noAutofit/>
          </a:bodyPr>
          <a:lstStyle/>
          <a:p>
            <a:pPr>
              <a:buFont typeface="Arial" charset="0"/>
              <a:buChar char="•"/>
              <a:defRPr/>
            </a:pPr>
            <a:r>
              <a:rPr lang="en-US" sz="2400" dirty="0" smtClean="0">
                <a:solidFill>
                  <a:schemeClr val="accent6"/>
                </a:solidFill>
              </a:rPr>
              <a:t>Text:</a:t>
            </a:r>
            <a:r>
              <a:rPr lang="en-US" sz="2400" dirty="0" smtClean="0"/>
              <a:t> machine code of the program, compiled from the source code</a:t>
            </a:r>
          </a:p>
          <a:p>
            <a:pPr>
              <a:buFont typeface="Arial" charset="0"/>
              <a:buChar char="•"/>
              <a:defRPr/>
            </a:pPr>
            <a:r>
              <a:rPr lang="en-US" sz="2400" dirty="0" smtClean="0">
                <a:solidFill>
                  <a:schemeClr val="accent6"/>
                </a:solidFill>
              </a:rPr>
              <a:t>Data: </a:t>
            </a:r>
            <a:r>
              <a:rPr lang="en-US" sz="2400" dirty="0" smtClean="0"/>
              <a:t>static program variables initialized in the source code prior to execution</a:t>
            </a:r>
          </a:p>
          <a:p>
            <a:pPr>
              <a:buFont typeface="Arial" charset="0"/>
              <a:buChar char="•"/>
              <a:defRPr/>
            </a:pPr>
            <a:r>
              <a:rPr lang="en-US" sz="2400" dirty="0" smtClean="0">
                <a:solidFill>
                  <a:schemeClr val="accent6"/>
                </a:solidFill>
              </a:rPr>
              <a:t>BSS</a:t>
            </a:r>
            <a:r>
              <a:rPr lang="en-US" sz="2400" dirty="0" smtClean="0"/>
              <a:t> (block started by symbol): static variables that are uninitialized</a:t>
            </a:r>
          </a:p>
          <a:p>
            <a:pPr>
              <a:buFont typeface="Arial" charset="0"/>
              <a:buChar char="•"/>
              <a:defRPr/>
            </a:pPr>
            <a:r>
              <a:rPr lang="en-US" sz="2400" dirty="0" smtClean="0">
                <a:solidFill>
                  <a:schemeClr val="accent6"/>
                </a:solidFill>
              </a:rPr>
              <a:t>Heap : </a:t>
            </a:r>
            <a:r>
              <a:rPr lang="en-US" sz="2400" dirty="0" smtClean="0"/>
              <a:t>data dynamically generated during the execution of a process</a:t>
            </a:r>
          </a:p>
          <a:p>
            <a:pPr>
              <a:buFont typeface="Arial" charset="0"/>
              <a:buChar char="•"/>
              <a:defRPr/>
            </a:pPr>
            <a:r>
              <a:rPr lang="en-US" sz="2400" dirty="0" smtClean="0">
                <a:solidFill>
                  <a:schemeClr val="accent6"/>
                </a:solidFill>
              </a:rPr>
              <a:t>Stack: </a:t>
            </a:r>
            <a:r>
              <a:rPr lang="en-US" sz="2400" dirty="0" smtClean="0"/>
              <a:t>structure that grows downwards and  keeps track  of the activated  method calls, their arguments and local variables</a:t>
            </a:r>
            <a:endParaRPr lang="it-IT" sz="2400" dirty="0"/>
          </a:p>
        </p:txBody>
      </p:sp>
      <p:sp>
        <p:nvSpPr>
          <p:cNvPr id="4" name="Segnaposto data 3"/>
          <p:cNvSpPr>
            <a:spLocks noGrp="1"/>
          </p:cNvSpPr>
          <p:nvPr>
            <p:ph type="dt" sz="quarter" idx="10"/>
          </p:nvPr>
        </p:nvSpPr>
        <p:spPr/>
        <p:txBody>
          <a:bodyPr/>
          <a:lstStyle/>
          <a:p>
            <a:pPr>
              <a:defRPr/>
            </a:pPr>
            <a:fld id="{3BA7FC59-61BC-43EC-8BB7-3A7863405526}" type="datetime1">
              <a:rPr lang="en-US"/>
              <a:pPr>
                <a:defRPr/>
              </a:pPr>
              <a:t>10/13/10</a:t>
            </a:fld>
            <a:endParaRPr lang="en-US" dirty="0"/>
          </a:p>
        </p:txBody>
      </p:sp>
      <p:sp>
        <p:nvSpPr>
          <p:cNvPr id="5" name="Segnaposto piè di pagina 4"/>
          <p:cNvSpPr>
            <a:spLocks noGrp="1"/>
          </p:cNvSpPr>
          <p:nvPr>
            <p:ph type="ftr" sz="quarter" idx="11"/>
          </p:nvPr>
        </p:nvSpPr>
        <p:spPr/>
        <p:txBody>
          <a:bodyPr/>
          <a:lstStyle/>
          <a:p>
            <a:pPr>
              <a:defRPr/>
            </a:pPr>
            <a:r>
              <a:rPr lang="en-US"/>
              <a:t>Buffer Overflow</a:t>
            </a:r>
            <a:endParaRPr lang="en-US" dirty="0"/>
          </a:p>
        </p:txBody>
      </p:sp>
      <p:sp>
        <p:nvSpPr>
          <p:cNvPr id="6" name="Segnaposto numero diapositiva 5"/>
          <p:cNvSpPr>
            <a:spLocks noGrp="1"/>
          </p:cNvSpPr>
          <p:nvPr>
            <p:ph type="sldNum" sz="quarter" idx="12"/>
          </p:nvPr>
        </p:nvSpPr>
        <p:spPr/>
        <p:txBody>
          <a:bodyPr/>
          <a:lstStyle/>
          <a:p>
            <a:pPr>
              <a:defRPr/>
            </a:pPr>
            <a:fld id="{44FE6E2F-1628-4B56-8CAD-252C995D0573}" type="slidenum">
              <a:rPr lang="en-US" smtClean="0"/>
              <a:pPr>
                <a:defRPr/>
              </a:pPr>
              <a:t>6</a:t>
            </a:fld>
            <a:endParaRPr lang="en-US" dirty="0"/>
          </a:p>
        </p:txBody>
      </p:sp>
      <p:sp>
        <p:nvSpPr>
          <p:cNvPr id="8" name="Rettangolo 7"/>
          <p:cNvSpPr/>
          <p:nvPr/>
        </p:nvSpPr>
        <p:spPr>
          <a:xfrm>
            <a:off x="6248400" y="5722938"/>
            <a:ext cx="2514600" cy="677862"/>
          </a:xfrm>
          <a:prstGeom prst="rect">
            <a:avLst/>
          </a:prstGeom>
        </p:spPr>
        <p:txBody>
          <a:bodyPr>
            <a:spAutoFit/>
          </a:bodyPr>
          <a:lstStyle/>
          <a:p>
            <a:pPr algn="ctr" defTabSz="407988" hangingPunct="0">
              <a:lnSpc>
                <a:spcPct val="95000"/>
              </a:lnSpc>
              <a:buClr>
                <a:srgbClr val="000000"/>
              </a:buClr>
              <a:buSzPct val="45000"/>
              <a:buFont typeface="StarSymbol" charset="0"/>
              <a:buNone/>
              <a:tabLst>
                <a:tab pos="657225" algn="l"/>
                <a:tab pos="1312863" algn="l"/>
              </a:tabLst>
              <a:defRPr/>
            </a:pPr>
            <a:r>
              <a:rPr lang="en-GB" sz="2000" dirty="0">
                <a:solidFill>
                  <a:schemeClr val="tx1"/>
                </a:solidFill>
                <a:latin typeface="+mn-lt"/>
                <a:sym typeface="Arial" charset="0"/>
              </a:rPr>
              <a:t>Low Addresses</a:t>
            </a:r>
          </a:p>
          <a:p>
            <a:pPr algn="ctr" defTabSz="407988" hangingPunct="0">
              <a:lnSpc>
                <a:spcPct val="95000"/>
              </a:lnSpc>
              <a:buClr>
                <a:srgbClr val="000000"/>
              </a:buClr>
              <a:buSzPct val="45000"/>
              <a:buFont typeface="StarSymbol" charset="0"/>
              <a:buNone/>
              <a:tabLst>
                <a:tab pos="657225" algn="l"/>
                <a:tab pos="1312863" algn="l"/>
              </a:tabLst>
              <a:defRPr/>
            </a:pPr>
            <a:r>
              <a:rPr lang="en-GB" sz="2000" dirty="0">
                <a:solidFill>
                  <a:schemeClr val="tx1"/>
                </a:solidFill>
                <a:latin typeface="+mn-lt"/>
                <a:sym typeface="Arial" charset="0"/>
              </a:rPr>
              <a:t>0x0000 0000</a:t>
            </a:r>
          </a:p>
        </p:txBody>
      </p:sp>
      <p:sp>
        <p:nvSpPr>
          <p:cNvPr id="9" name="Rettangolo 8"/>
          <p:cNvSpPr/>
          <p:nvPr/>
        </p:nvSpPr>
        <p:spPr>
          <a:xfrm>
            <a:off x="6248400" y="1143000"/>
            <a:ext cx="2514600" cy="677863"/>
          </a:xfrm>
          <a:prstGeom prst="rect">
            <a:avLst/>
          </a:prstGeom>
        </p:spPr>
        <p:txBody>
          <a:bodyPr>
            <a:spAutoFit/>
          </a:bodyPr>
          <a:lstStyle/>
          <a:p>
            <a:pPr algn="ctr" defTabSz="407988" hangingPunct="0">
              <a:lnSpc>
                <a:spcPct val="95000"/>
              </a:lnSpc>
              <a:buClr>
                <a:srgbClr val="000000"/>
              </a:buClr>
              <a:buSzPct val="45000"/>
              <a:buFont typeface="StarSymbol" charset="0"/>
              <a:buNone/>
              <a:tabLst>
                <a:tab pos="657225" algn="l"/>
                <a:tab pos="1312863" algn="l"/>
              </a:tabLst>
              <a:defRPr/>
            </a:pPr>
            <a:r>
              <a:rPr lang="en-GB" sz="2000" dirty="0">
                <a:solidFill>
                  <a:schemeClr val="tx1"/>
                </a:solidFill>
                <a:latin typeface="+mn-lt"/>
                <a:sym typeface="Arial" charset="0"/>
              </a:rPr>
              <a:t>High Addresses</a:t>
            </a:r>
          </a:p>
          <a:p>
            <a:pPr algn="ctr" defTabSz="407988" hangingPunct="0">
              <a:lnSpc>
                <a:spcPct val="95000"/>
              </a:lnSpc>
              <a:buClr>
                <a:srgbClr val="000000"/>
              </a:buClr>
              <a:buSzPct val="45000"/>
              <a:buFont typeface="StarSymbol" charset="0"/>
              <a:buNone/>
              <a:tabLst>
                <a:tab pos="657225" algn="l"/>
                <a:tab pos="1312863" algn="l"/>
              </a:tabLst>
              <a:defRPr/>
            </a:pPr>
            <a:r>
              <a:rPr lang="en-GB" sz="2000" dirty="0">
                <a:solidFill>
                  <a:schemeClr val="tx1"/>
                </a:solidFill>
                <a:latin typeface="+mn-lt"/>
                <a:sym typeface="Arial" charset="0"/>
              </a:rPr>
              <a:t>0xFFFF FFFF</a:t>
            </a:r>
          </a:p>
        </p:txBody>
      </p:sp>
      <p:grpSp>
        <p:nvGrpSpPr>
          <p:cNvPr id="7177" name="Gruppo 18"/>
          <p:cNvGrpSpPr>
            <a:grpSpLocks/>
          </p:cNvGrpSpPr>
          <p:nvPr/>
        </p:nvGrpSpPr>
        <p:grpSpPr bwMode="auto">
          <a:xfrm>
            <a:off x="6348413" y="1901825"/>
            <a:ext cx="2314575" cy="3824288"/>
            <a:chOff x="258763" y="300038"/>
            <a:chExt cx="4114800" cy="6724650"/>
          </a:xfrm>
        </p:grpSpPr>
        <p:sp>
          <p:nvSpPr>
            <p:cNvPr id="7178" name="Rectangle 1"/>
            <p:cNvSpPr>
              <a:spLocks noChangeArrowheads="1"/>
            </p:cNvSpPr>
            <p:nvPr/>
          </p:nvSpPr>
          <p:spPr bwMode="auto">
            <a:xfrm>
              <a:off x="258763" y="300038"/>
              <a:ext cx="4114800" cy="1141712"/>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lIns="90000" tIns="45000" rIns="90000" bIns="45000" anchor="ctr"/>
            <a:lstStyle/>
            <a:p>
              <a:pPr algn="ctr">
                <a:tabLst>
                  <a:tab pos="723900" algn="l"/>
                  <a:tab pos="1447800" algn="l"/>
                  <a:tab pos="2171700" algn="l"/>
                  <a:tab pos="2895600" algn="l"/>
                  <a:tab pos="3619500" algn="l"/>
                </a:tabLst>
                <a:defRPr/>
              </a:pPr>
              <a:r>
                <a:rPr lang="en-US" sz="2200" dirty="0">
                  <a:sym typeface="Arial" charset="0"/>
                </a:rPr>
                <a:t>Stack</a:t>
              </a:r>
            </a:p>
          </p:txBody>
        </p:sp>
        <p:sp>
          <p:nvSpPr>
            <p:cNvPr id="12" name="Rectangle 2"/>
            <p:cNvSpPr>
              <a:spLocks noChangeArrowheads="1"/>
            </p:cNvSpPr>
            <p:nvPr/>
          </p:nvSpPr>
          <p:spPr bwMode="auto">
            <a:xfrm>
              <a:off x="258763" y="1416626"/>
              <a:ext cx="4114800" cy="1144502"/>
            </a:xfrm>
            <a:prstGeom prst="rect">
              <a:avLst/>
            </a:prstGeom>
            <a:solidFill>
              <a:schemeClr val="tx1">
                <a:lumMod val="95000"/>
              </a:schemeClr>
            </a:solidFill>
            <a:ln w="9525">
              <a:solidFill>
                <a:srgbClr val="000000"/>
              </a:solidFill>
              <a:round/>
              <a:headEnd/>
              <a:tailEnd/>
            </a:ln>
            <a:effectLst/>
          </p:spPr>
          <p:txBody>
            <a:bodyPr wrap="none" anchor="ctr"/>
            <a:lstStyle/>
            <a:p>
              <a:pPr>
                <a:defRPr/>
              </a:pPr>
              <a:endParaRPr lang="it-IT">
                <a:latin typeface="Arial" charset="0"/>
                <a:sym typeface="Arial" charset="0"/>
              </a:endParaRPr>
            </a:p>
          </p:txBody>
        </p:sp>
        <p:sp>
          <p:nvSpPr>
            <p:cNvPr id="7180" name="Rectangle 3"/>
            <p:cNvSpPr>
              <a:spLocks noChangeArrowheads="1"/>
            </p:cNvSpPr>
            <p:nvPr/>
          </p:nvSpPr>
          <p:spPr bwMode="auto">
            <a:xfrm>
              <a:off x="258763" y="2533213"/>
              <a:ext cx="4114800" cy="1144502"/>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lIns="90000" tIns="45000" rIns="90000" bIns="45000" anchor="ctr"/>
            <a:lstStyle/>
            <a:p>
              <a:pPr algn="ctr">
                <a:tabLst>
                  <a:tab pos="723900" algn="l"/>
                  <a:tab pos="1447800" algn="l"/>
                  <a:tab pos="2171700" algn="l"/>
                  <a:tab pos="2895600" algn="l"/>
                  <a:tab pos="3619500" algn="l"/>
                </a:tabLst>
                <a:defRPr/>
              </a:pPr>
              <a:r>
                <a:rPr lang="en-US" sz="2400" dirty="0">
                  <a:sym typeface="Arial" charset="0"/>
                </a:rPr>
                <a:t>Heap</a:t>
              </a:r>
            </a:p>
          </p:txBody>
        </p:sp>
        <p:sp>
          <p:nvSpPr>
            <p:cNvPr id="7181" name="Rectangle 4"/>
            <p:cNvSpPr>
              <a:spLocks noChangeArrowheads="1"/>
            </p:cNvSpPr>
            <p:nvPr/>
          </p:nvSpPr>
          <p:spPr bwMode="auto">
            <a:xfrm>
              <a:off x="258763" y="3649663"/>
              <a:ext cx="4114800" cy="1143000"/>
            </a:xfrm>
            <a:prstGeom prst="rect">
              <a:avLst/>
            </a:prstGeom>
            <a:solidFill>
              <a:srgbClr val="99CCFF"/>
            </a:solidFill>
            <a:ln w="9525">
              <a:solidFill>
                <a:srgbClr val="000000"/>
              </a:solidFill>
              <a:round/>
              <a:headEnd/>
              <a:tailEnd/>
            </a:ln>
          </p:spPr>
          <p:txBody>
            <a:bodyPr wrap="none" lIns="90000" tIns="45000" rIns="90000" bIns="45000" anchor="ctr"/>
            <a:lstStyle/>
            <a:p>
              <a:pPr algn="ctr">
                <a:tabLst>
                  <a:tab pos="723900" algn="l"/>
                  <a:tab pos="1447800" algn="l"/>
                  <a:tab pos="2171700" algn="l"/>
                  <a:tab pos="2895600" algn="l"/>
                  <a:tab pos="3619500" algn="l"/>
                </a:tabLst>
              </a:pPr>
              <a:r>
                <a:rPr lang="en-US" sz="2200"/>
                <a:t>BSS</a:t>
              </a:r>
            </a:p>
          </p:txBody>
        </p:sp>
        <p:sp>
          <p:nvSpPr>
            <p:cNvPr id="7182" name="Rectangle 5"/>
            <p:cNvSpPr>
              <a:spLocks noChangeArrowheads="1"/>
            </p:cNvSpPr>
            <p:nvPr/>
          </p:nvSpPr>
          <p:spPr bwMode="auto">
            <a:xfrm>
              <a:off x="258763" y="4765675"/>
              <a:ext cx="4114800" cy="1143000"/>
            </a:xfrm>
            <a:prstGeom prst="rect">
              <a:avLst/>
            </a:prstGeom>
            <a:solidFill>
              <a:srgbClr val="99CCFF"/>
            </a:solidFill>
            <a:ln w="9525">
              <a:solidFill>
                <a:srgbClr val="000000"/>
              </a:solidFill>
              <a:round/>
              <a:headEnd/>
              <a:tailEnd/>
            </a:ln>
          </p:spPr>
          <p:txBody>
            <a:bodyPr wrap="none" lIns="90000" tIns="45000" rIns="90000" bIns="45000" anchor="ctr"/>
            <a:lstStyle/>
            <a:p>
              <a:pPr algn="ctr">
                <a:tabLst>
                  <a:tab pos="723900" algn="l"/>
                  <a:tab pos="1447800" algn="l"/>
                  <a:tab pos="2171700" algn="l"/>
                  <a:tab pos="2895600" algn="l"/>
                  <a:tab pos="3619500" algn="l"/>
                </a:tabLst>
              </a:pPr>
              <a:r>
                <a:rPr lang="en-US" sz="2200"/>
                <a:t>Data</a:t>
              </a:r>
            </a:p>
          </p:txBody>
        </p:sp>
        <p:sp>
          <p:nvSpPr>
            <p:cNvPr id="7183" name="Rectangle 6"/>
            <p:cNvSpPr>
              <a:spLocks noChangeArrowheads="1"/>
            </p:cNvSpPr>
            <p:nvPr/>
          </p:nvSpPr>
          <p:spPr bwMode="auto">
            <a:xfrm>
              <a:off x="258763" y="5881688"/>
              <a:ext cx="4114800" cy="1143000"/>
            </a:xfrm>
            <a:prstGeom prst="rect">
              <a:avLst/>
            </a:prstGeom>
            <a:solidFill>
              <a:srgbClr val="99CCFF"/>
            </a:solidFill>
            <a:ln w="9525">
              <a:solidFill>
                <a:srgbClr val="000000"/>
              </a:solidFill>
              <a:round/>
              <a:headEnd/>
              <a:tailEnd/>
            </a:ln>
          </p:spPr>
          <p:txBody>
            <a:bodyPr wrap="none" lIns="90000" tIns="45000" rIns="90000" bIns="45000" anchor="ctr"/>
            <a:lstStyle/>
            <a:p>
              <a:pPr algn="ctr">
                <a:tabLst>
                  <a:tab pos="723900" algn="l"/>
                  <a:tab pos="1447800" algn="l"/>
                  <a:tab pos="2171700" algn="l"/>
                  <a:tab pos="2895600" algn="l"/>
                  <a:tab pos="3619500" algn="l"/>
                </a:tabLst>
              </a:pPr>
              <a:r>
                <a:rPr lang="en-US" sz="2200"/>
                <a:t>Text</a:t>
              </a:r>
            </a:p>
          </p:txBody>
        </p:sp>
        <p:sp>
          <p:nvSpPr>
            <p:cNvPr id="7184" name="Line 7"/>
            <p:cNvSpPr>
              <a:spLocks noChangeShapeType="1"/>
            </p:cNvSpPr>
            <p:nvPr/>
          </p:nvSpPr>
          <p:spPr bwMode="auto">
            <a:xfrm>
              <a:off x="2322513" y="1420813"/>
              <a:ext cx="1587" cy="457200"/>
            </a:xfrm>
            <a:prstGeom prst="line">
              <a:avLst/>
            </a:prstGeom>
            <a:noFill/>
            <a:ln w="54720">
              <a:solidFill>
                <a:srgbClr val="000000"/>
              </a:solidFill>
              <a:round/>
              <a:headEnd/>
              <a:tailEnd type="triangle" w="med" len="med"/>
            </a:ln>
          </p:spPr>
          <p:txBody>
            <a:bodyPr/>
            <a:lstStyle/>
            <a:p>
              <a:endParaRPr lang="en-US"/>
            </a:p>
          </p:txBody>
        </p:sp>
        <p:sp>
          <p:nvSpPr>
            <p:cNvPr id="7185" name="Line 8"/>
            <p:cNvSpPr>
              <a:spLocks noChangeShapeType="1"/>
            </p:cNvSpPr>
            <p:nvPr/>
          </p:nvSpPr>
          <p:spPr bwMode="auto">
            <a:xfrm flipV="1">
              <a:off x="2322513" y="2055813"/>
              <a:ext cx="1587" cy="460375"/>
            </a:xfrm>
            <a:prstGeom prst="line">
              <a:avLst/>
            </a:prstGeom>
            <a:noFill/>
            <a:ln w="54720">
              <a:solidFill>
                <a:srgbClr val="000000"/>
              </a:solidFill>
              <a:round/>
              <a:headEnd/>
              <a:tailEnd type="triangle" w="med" len="med"/>
            </a:ln>
          </p:spPr>
          <p:txBody>
            <a:bodyPr/>
            <a:lstStyle/>
            <a:p>
              <a:endParaRPr lang="en-US"/>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t>Vulnerabilities and Attack Method</a:t>
            </a:r>
          </a:p>
        </p:txBody>
      </p:sp>
      <p:sp>
        <p:nvSpPr>
          <p:cNvPr id="3" name="Content Placeholder 2"/>
          <p:cNvSpPr>
            <a:spLocks noGrp="1"/>
          </p:cNvSpPr>
          <p:nvPr>
            <p:ph idx="1"/>
          </p:nvPr>
        </p:nvSpPr>
        <p:spPr/>
        <p:txBody>
          <a:bodyPr rtlCol="0">
            <a:normAutofit/>
          </a:bodyPr>
          <a:lstStyle/>
          <a:p>
            <a:pPr eaLnBrk="1" fontAlgn="auto" hangingPunct="1">
              <a:spcAft>
                <a:spcPts val="0"/>
              </a:spcAft>
              <a:defRPr/>
            </a:pPr>
            <a:r>
              <a:rPr lang="en-US" dirty="0" smtClean="0"/>
              <a:t>Vulnerability scenarios</a:t>
            </a:r>
          </a:p>
          <a:p>
            <a:pPr lvl="1" eaLnBrk="1" fontAlgn="auto" hangingPunct="1">
              <a:spcAft>
                <a:spcPts val="0"/>
              </a:spcAft>
              <a:defRPr/>
            </a:pPr>
            <a:r>
              <a:rPr lang="en-US" dirty="0" smtClean="0"/>
              <a:t>The program has </a:t>
            </a:r>
            <a:r>
              <a:rPr lang="en-US" dirty="0" smtClean="0">
                <a:solidFill>
                  <a:schemeClr val="accent6"/>
                </a:solidFill>
              </a:rPr>
              <a:t>root </a:t>
            </a:r>
            <a:r>
              <a:rPr lang="en-US" dirty="0" smtClean="0"/>
              <a:t>privileges (</a:t>
            </a:r>
            <a:r>
              <a:rPr lang="en-US" dirty="0" err="1" smtClean="0">
                <a:solidFill>
                  <a:schemeClr val="accent6"/>
                </a:solidFill>
              </a:rPr>
              <a:t>setuid</a:t>
            </a:r>
            <a:r>
              <a:rPr lang="en-US" dirty="0" smtClean="0"/>
              <a:t>) and is launched from a shell </a:t>
            </a:r>
          </a:p>
          <a:p>
            <a:pPr lvl="1" eaLnBrk="1" fontAlgn="auto" hangingPunct="1">
              <a:spcAft>
                <a:spcPts val="0"/>
              </a:spcAft>
              <a:defRPr/>
            </a:pPr>
            <a:r>
              <a:rPr lang="en-US" dirty="0" smtClean="0"/>
              <a:t>The program is part of a web application</a:t>
            </a:r>
          </a:p>
          <a:p>
            <a:pPr eaLnBrk="1" fontAlgn="auto" hangingPunct="1">
              <a:spcAft>
                <a:spcPts val="0"/>
              </a:spcAft>
              <a:defRPr/>
            </a:pPr>
            <a:r>
              <a:rPr lang="en-US" dirty="0" smtClean="0"/>
              <a:t>Typical attack method</a:t>
            </a:r>
          </a:p>
          <a:p>
            <a:pPr marL="909638" lvl="1" indent="-514350" eaLnBrk="1" fontAlgn="auto" hangingPunct="1">
              <a:spcAft>
                <a:spcPts val="0"/>
              </a:spcAft>
              <a:buClr>
                <a:schemeClr val="accent2"/>
              </a:buClr>
              <a:buFont typeface="+mj-lt"/>
              <a:buAutoNum type="arabicPeriod"/>
              <a:defRPr/>
            </a:pPr>
            <a:r>
              <a:rPr lang="en-US" dirty="0" smtClean="0"/>
              <a:t>Find vulnerability</a:t>
            </a:r>
          </a:p>
          <a:p>
            <a:pPr marL="909638" lvl="1" indent="-514350" eaLnBrk="1" fontAlgn="auto" hangingPunct="1">
              <a:spcAft>
                <a:spcPts val="0"/>
              </a:spcAft>
              <a:buClr>
                <a:schemeClr val="accent2"/>
              </a:buClr>
              <a:buFont typeface="+mj-lt"/>
              <a:buAutoNum type="arabicPeriod"/>
              <a:defRPr/>
            </a:pPr>
            <a:r>
              <a:rPr lang="en-US" dirty="0" smtClean="0"/>
              <a:t>Reverse engineer the program</a:t>
            </a:r>
          </a:p>
          <a:p>
            <a:pPr marL="909638" lvl="1" indent="-514350" eaLnBrk="1" fontAlgn="auto" hangingPunct="1">
              <a:spcAft>
                <a:spcPts val="0"/>
              </a:spcAft>
              <a:buClr>
                <a:schemeClr val="accent2"/>
              </a:buClr>
              <a:buFont typeface="+mj-lt"/>
              <a:buAutoNum type="arabicPeriod"/>
              <a:defRPr/>
            </a:pPr>
            <a:r>
              <a:rPr lang="en-US" dirty="0" smtClean="0"/>
              <a:t>Build the exploit</a:t>
            </a:r>
          </a:p>
          <a:p>
            <a:pPr marL="611188" indent="-514350" eaLnBrk="1" fontAlgn="auto" hangingPunct="1">
              <a:spcAft>
                <a:spcPts val="0"/>
              </a:spcAft>
              <a:buClr>
                <a:schemeClr val="accent2"/>
              </a:buClr>
              <a:defRPr/>
            </a:pPr>
            <a:endParaRPr lang="en-US" dirty="0" smtClean="0"/>
          </a:p>
          <a:p>
            <a:pPr eaLnBrk="1" fontAlgn="auto" hangingPunct="1">
              <a:spcAft>
                <a:spcPts val="0"/>
              </a:spcAft>
              <a:defRPr/>
            </a:pPr>
            <a:endParaRPr lang="en-US" dirty="0"/>
          </a:p>
        </p:txBody>
      </p:sp>
      <p:sp>
        <p:nvSpPr>
          <p:cNvPr id="19460" name="Date Placeholder 3"/>
          <p:cNvSpPr>
            <a:spLocks noGrp="1"/>
          </p:cNvSpPr>
          <p:nvPr>
            <p:ph type="dt" sz="quarter" idx="10"/>
          </p:nvPr>
        </p:nvSpPr>
        <p:spPr/>
        <p:txBody>
          <a:bodyPr/>
          <a:lstStyle/>
          <a:p>
            <a:pPr>
              <a:defRPr/>
            </a:pPr>
            <a:fld id="{6AF54E44-8EC4-450B-BBAD-47B1EC7430D0}" type="datetime1">
              <a:rPr lang="en-US"/>
              <a:pPr>
                <a:defRPr/>
              </a:pPr>
              <a:t>10/13/10</a:t>
            </a:fld>
            <a:endParaRPr lang="en-US"/>
          </a:p>
        </p:txBody>
      </p:sp>
      <p:sp>
        <p:nvSpPr>
          <p:cNvPr id="19461" name="Footer Placeholder 4"/>
          <p:cNvSpPr>
            <a:spLocks noGrp="1"/>
          </p:cNvSpPr>
          <p:nvPr>
            <p:ph type="ftr" sz="quarter" idx="11"/>
          </p:nvPr>
        </p:nvSpPr>
        <p:spPr/>
        <p:txBody>
          <a:bodyPr/>
          <a:lstStyle/>
          <a:p>
            <a:pPr>
              <a:defRPr/>
            </a:pPr>
            <a:r>
              <a:rPr lang="en-US"/>
              <a:t>Buffer Overflow</a:t>
            </a:r>
          </a:p>
        </p:txBody>
      </p:sp>
      <p:sp>
        <p:nvSpPr>
          <p:cNvPr id="19462" name="Slide Number Placeholder 5"/>
          <p:cNvSpPr>
            <a:spLocks noGrp="1"/>
          </p:cNvSpPr>
          <p:nvPr>
            <p:ph type="sldNum" sz="quarter" idx="12"/>
          </p:nvPr>
        </p:nvSpPr>
        <p:spPr/>
        <p:txBody>
          <a:bodyPr/>
          <a:lstStyle/>
          <a:p>
            <a:pPr>
              <a:defRPr/>
            </a:pPr>
            <a:fld id="{CC683EA9-B37F-4792-8C2A-75402EEE2074}" type="slidenum">
              <a:rPr lang="en-US"/>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it-IT" dirty="0" smtClean="0"/>
              <a:t>Buffer Overflow Attack in a Nutshell</a:t>
            </a:r>
            <a:endParaRPr lang="en-US" dirty="0"/>
          </a:p>
        </p:txBody>
      </p:sp>
      <p:sp>
        <p:nvSpPr>
          <p:cNvPr id="3" name="Content Placeholder 2"/>
          <p:cNvSpPr>
            <a:spLocks noGrp="1"/>
          </p:cNvSpPr>
          <p:nvPr>
            <p:ph idx="1"/>
          </p:nvPr>
        </p:nvSpPr>
        <p:spPr/>
        <p:txBody>
          <a:bodyPr>
            <a:normAutofit fontScale="85000" lnSpcReduction="10000"/>
          </a:bodyPr>
          <a:lstStyle/>
          <a:p>
            <a:pPr marL="431800" indent="-323850" defTabSz="449263">
              <a:lnSpc>
                <a:spcPct val="120000"/>
              </a:lnSpc>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dirty="0" smtClean="0"/>
              <a:t>First described in</a:t>
            </a:r>
          </a:p>
          <a:p>
            <a:pPr marL="831850" lvl="1" indent="0" defTabSz="449263">
              <a:lnSpc>
                <a:spcPct val="120000"/>
              </a:lnSpc>
              <a:buFont typeface="Arial" charset="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dirty="0" smtClean="0"/>
              <a:t>Aleph One. Smashing The Stack For Fun And Profit. e-zine </a:t>
            </a:r>
            <a:r>
              <a:rPr lang="it-IT" sz="2400" dirty="0" smtClean="0">
                <a:solidFill>
                  <a:schemeClr val="accent6"/>
                </a:solidFill>
              </a:rPr>
              <a:t>www.Phrack.org</a:t>
            </a:r>
            <a:r>
              <a:rPr lang="it-IT" sz="2400" dirty="0" smtClean="0"/>
              <a:t> #49, 1996</a:t>
            </a:r>
          </a:p>
          <a:p>
            <a:pPr marL="431800" indent="-323850" defTabSz="449263">
              <a:lnSpc>
                <a:spcPct val="120000"/>
              </a:lnSpc>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dirty="0" smtClean="0"/>
              <a:t>The attacker exploits an unchecked buffer  to perform a buffer overflow attack</a:t>
            </a:r>
          </a:p>
          <a:p>
            <a:pPr marL="431800" indent="-323850" defTabSz="449263">
              <a:lnSpc>
                <a:spcPct val="120000"/>
              </a:lnSpc>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dirty="0" smtClean="0"/>
              <a:t>The ultimate goal for the attacker is getting a shell that allows to execute arbitrary commands with high privileges</a:t>
            </a:r>
          </a:p>
          <a:p>
            <a:pPr marL="431800" indent="-323850" defTabSz="449263">
              <a:lnSpc>
                <a:spcPct val="120000"/>
              </a:lnSpc>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800" dirty="0" smtClean="0"/>
              <a:t>Kinds of buffer overflow attacks:</a:t>
            </a:r>
          </a:p>
          <a:p>
            <a:pPr marL="863600" lvl="1" indent="-287338" defTabSz="449263">
              <a:lnSpc>
                <a:spcPct val="120000"/>
              </a:lnSpc>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dirty="0" smtClean="0">
                <a:solidFill>
                  <a:schemeClr val="accent6"/>
                </a:solidFill>
              </a:rPr>
              <a:t>Heap smashing</a:t>
            </a:r>
          </a:p>
          <a:p>
            <a:pPr marL="863600" lvl="1" indent="-287338" defTabSz="449263">
              <a:lnSpc>
                <a:spcPct val="120000"/>
              </a:lnSpc>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it-IT" sz="2400" dirty="0" smtClean="0">
                <a:solidFill>
                  <a:schemeClr val="accent6"/>
                </a:solidFill>
              </a:rPr>
              <a:t>Stack smashing</a:t>
            </a:r>
          </a:p>
        </p:txBody>
      </p:sp>
      <p:sp>
        <p:nvSpPr>
          <p:cNvPr id="4" name="Date Placeholder 3"/>
          <p:cNvSpPr>
            <a:spLocks noGrp="1"/>
          </p:cNvSpPr>
          <p:nvPr>
            <p:ph type="dt" sz="quarter" idx="10"/>
          </p:nvPr>
        </p:nvSpPr>
        <p:spPr/>
        <p:txBody>
          <a:bodyPr/>
          <a:lstStyle/>
          <a:p>
            <a:pPr>
              <a:defRPr/>
            </a:pPr>
            <a:fld id="{82EA40FE-A0F5-4F2E-9885-EC3AB4E93D95}" type="datetime1">
              <a:rPr lang="en-US"/>
              <a:pPr>
                <a:defRPr/>
              </a:pPr>
              <a:t>10/13/10</a:t>
            </a:fld>
            <a:endParaRPr lang="en-US" dirty="0"/>
          </a:p>
        </p:txBody>
      </p:sp>
      <p:sp>
        <p:nvSpPr>
          <p:cNvPr id="5" name="Footer Placeholder 4"/>
          <p:cNvSpPr>
            <a:spLocks noGrp="1"/>
          </p:cNvSpPr>
          <p:nvPr>
            <p:ph type="ftr" sz="quarter" idx="11"/>
          </p:nvPr>
        </p:nvSpPr>
        <p:spPr/>
        <p:txBody>
          <a:bodyPr/>
          <a:lstStyle/>
          <a:p>
            <a:pPr>
              <a:defRPr/>
            </a:pPr>
            <a:r>
              <a:rPr lang="en-US"/>
              <a:t>Buffer Overflow</a:t>
            </a:r>
            <a:endParaRPr lang="en-US" dirty="0"/>
          </a:p>
        </p:txBody>
      </p:sp>
      <p:sp>
        <p:nvSpPr>
          <p:cNvPr id="6" name="Slide Number Placeholder 5"/>
          <p:cNvSpPr>
            <a:spLocks noGrp="1"/>
          </p:cNvSpPr>
          <p:nvPr>
            <p:ph type="sldNum" sz="quarter" idx="12"/>
          </p:nvPr>
        </p:nvSpPr>
        <p:spPr/>
        <p:txBody>
          <a:bodyPr/>
          <a:lstStyle/>
          <a:p>
            <a:pPr>
              <a:defRPr/>
            </a:pPr>
            <a:fld id="{43120702-C05D-4046-ABA5-FE8EC3183192}"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Buffer Overflow</a:t>
            </a:r>
          </a:p>
        </p:txBody>
      </p:sp>
      <p:sp>
        <p:nvSpPr>
          <p:cNvPr id="3" name="Content Placeholder 2"/>
          <p:cNvSpPr>
            <a:spLocks noGrp="1"/>
          </p:cNvSpPr>
          <p:nvPr>
            <p:ph idx="1"/>
          </p:nvPr>
        </p:nvSpPr>
        <p:spPr>
          <a:xfrm>
            <a:off x="381000" y="5410200"/>
            <a:ext cx="5257800" cy="990600"/>
          </a:xfrm>
        </p:spPr>
        <p:txBody>
          <a:bodyPr rtlCol="0">
            <a:normAutofit fontScale="32500" lnSpcReduction="20000"/>
          </a:bodyPr>
          <a:lstStyle/>
          <a:p>
            <a:pPr eaLnBrk="1" fontAlgn="auto" hangingPunct="1">
              <a:lnSpc>
                <a:spcPct val="120000"/>
              </a:lnSpc>
              <a:spcBef>
                <a:spcPts val="400"/>
              </a:spcBef>
              <a:spcAft>
                <a:spcPts val="0"/>
              </a:spcAft>
              <a:buClr>
                <a:schemeClr val="accent5"/>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8000" dirty="0" smtClean="0"/>
              <a:t>Retrieves domain registration info</a:t>
            </a:r>
          </a:p>
          <a:p>
            <a:pPr eaLnBrk="1" fontAlgn="auto" hangingPunct="1">
              <a:lnSpc>
                <a:spcPct val="120000"/>
              </a:lnSpc>
              <a:spcBef>
                <a:spcPts val="400"/>
              </a:spcBef>
              <a:spcAft>
                <a:spcPts val="0"/>
              </a:spcAft>
              <a:buClr>
                <a:schemeClr val="accent5"/>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8000" dirty="0" smtClean="0"/>
              <a:t>e.g., </a:t>
            </a:r>
            <a:r>
              <a:rPr lang="en-GB" sz="8000" dirty="0" smtClean="0">
                <a:solidFill>
                  <a:schemeClr val="accent6"/>
                </a:solidFill>
              </a:rPr>
              <a:t>domain brown.edu</a:t>
            </a:r>
          </a:p>
          <a:p>
            <a:pPr eaLnBrk="1" fontAlgn="auto" hangingPunct="1">
              <a:spcAft>
                <a:spcPts val="0"/>
              </a:spcAft>
              <a:defRPr/>
            </a:pPr>
            <a:endParaRPr lang="en-US" dirty="0"/>
          </a:p>
        </p:txBody>
      </p:sp>
      <p:sp>
        <p:nvSpPr>
          <p:cNvPr id="17412" name="Date Placeholder 3"/>
          <p:cNvSpPr>
            <a:spLocks noGrp="1"/>
          </p:cNvSpPr>
          <p:nvPr>
            <p:ph type="dt" sz="quarter" idx="10"/>
          </p:nvPr>
        </p:nvSpPr>
        <p:spPr/>
        <p:txBody>
          <a:bodyPr/>
          <a:lstStyle/>
          <a:p>
            <a:pPr>
              <a:defRPr/>
            </a:pPr>
            <a:fld id="{12B6F306-405C-49FB-A1E9-8FB9BB5654C0}" type="datetime1">
              <a:rPr lang="en-US"/>
              <a:pPr>
                <a:defRPr/>
              </a:pPr>
              <a:t>10/13/10</a:t>
            </a:fld>
            <a:endParaRPr lang="en-US" dirty="0"/>
          </a:p>
        </p:txBody>
      </p:sp>
      <p:sp>
        <p:nvSpPr>
          <p:cNvPr id="17413" name="Footer Placeholder 4"/>
          <p:cNvSpPr>
            <a:spLocks noGrp="1"/>
          </p:cNvSpPr>
          <p:nvPr>
            <p:ph type="ftr" sz="quarter" idx="11"/>
          </p:nvPr>
        </p:nvSpPr>
        <p:spPr>
          <a:xfrm>
            <a:off x="3200400" y="6248400"/>
            <a:ext cx="2895600" cy="365125"/>
          </a:xfrm>
        </p:spPr>
        <p:txBody>
          <a:bodyPr/>
          <a:lstStyle/>
          <a:p>
            <a:pPr>
              <a:defRPr/>
            </a:pPr>
            <a:r>
              <a:rPr lang="en-US"/>
              <a:t>Buffer Overflow</a:t>
            </a:r>
            <a:endParaRPr lang="en-US" dirty="0"/>
          </a:p>
        </p:txBody>
      </p:sp>
      <p:sp>
        <p:nvSpPr>
          <p:cNvPr id="17414" name="Slide Number Placeholder 5"/>
          <p:cNvSpPr>
            <a:spLocks noGrp="1"/>
          </p:cNvSpPr>
          <p:nvPr>
            <p:ph type="sldNum" sz="quarter" idx="12"/>
          </p:nvPr>
        </p:nvSpPr>
        <p:spPr/>
        <p:txBody>
          <a:bodyPr/>
          <a:lstStyle/>
          <a:p>
            <a:pPr>
              <a:defRPr/>
            </a:pPr>
            <a:fld id="{BB3F5F7C-FAE9-4461-9534-4E76A5EF4776}" type="slidenum">
              <a:rPr lang="en-US"/>
              <a:pPr>
                <a:defRPr/>
              </a:pPr>
              <a:t>9</a:t>
            </a:fld>
            <a:endParaRPr lang="en-US"/>
          </a:p>
        </p:txBody>
      </p:sp>
      <p:sp>
        <p:nvSpPr>
          <p:cNvPr id="7" name="Rectangle 3"/>
          <p:cNvSpPr>
            <a:spLocks noChangeArrowheads="1"/>
          </p:cNvSpPr>
          <p:nvPr/>
        </p:nvSpPr>
        <p:spPr bwMode="auto">
          <a:xfrm>
            <a:off x="381000" y="1472148"/>
            <a:ext cx="4343400" cy="3785652"/>
          </a:xfrm>
          <a:prstGeom prst="rect">
            <a:avLst/>
          </a:prstGeom>
          <a:solidFill>
            <a:schemeClr val="bg2">
              <a:lumMod val="75000"/>
            </a:schemeClr>
          </a:solidFill>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spcBef>
                <a:spcPts val="0"/>
              </a:spcBef>
              <a:defRPr/>
            </a:pPr>
            <a:r>
              <a:rPr lang="en-GB" sz="2000" b="1" kern="0" dirty="0" err="1">
                <a:solidFill>
                  <a:schemeClr val="accent2"/>
                </a:solidFill>
                <a:cs typeface="Arial" pitchFamily="34" charset="0"/>
                <a:sym typeface="Arial" charset="0"/>
              </a:rPr>
              <a:t>domain.c</a:t>
            </a:r>
            <a:endParaRPr lang="en-US" sz="2000" b="1" dirty="0">
              <a:solidFill>
                <a:schemeClr val="accent2"/>
              </a:solidFill>
              <a:cs typeface="Arial" pitchFamily="34" charset="0"/>
              <a:sym typeface="Arial" charset="0"/>
            </a:endParaRPr>
          </a:p>
          <a:p>
            <a:pPr>
              <a:spcBef>
                <a:spcPts val="0"/>
              </a:spcBef>
              <a:defRPr/>
            </a:pPr>
            <a:r>
              <a:rPr lang="en-US" sz="2000" dirty="0">
                <a:solidFill>
                  <a:schemeClr val="tx1"/>
                </a:solidFill>
                <a:cs typeface="Arial" pitchFamily="34" charset="0"/>
                <a:sym typeface="Arial" charset="0"/>
              </a:rPr>
              <a:t>Main(</a:t>
            </a:r>
            <a:r>
              <a:rPr lang="en-US" sz="2000" dirty="0" err="1">
                <a:solidFill>
                  <a:schemeClr val="tx1"/>
                </a:solidFill>
                <a:cs typeface="Arial" pitchFamily="34" charset="0"/>
                <a:sym typeface="Arial" charset="0"/>
              </a:rPr>
              <a:t>int</a:t>
            </a:r>
            <a:r>
              <a:rPr lang="en-US" sz="2000" dirty="0">
                <a:solidFill>
                  <a:schemeClr val="tx1"/>
                </a:solidFill>
                <a:cs typeface="Arial" pitchFamily="34" charset="0"/>
                <a:sym typeface="Arial" charset="0"/>
              </a:rPr>
              <a:t> </a:t>
            </a:r>
            <a:r>
              <a:rPr lang="en-US" sz="2000" dirty="0" err="1">
                <a:solidFill>
                  <a:schemeClr val="tx1"/>
                </a:solidFill>
                <a:cs typeface="Arial" pitchFamily="34" charset="0"/>
                <a:sym typeface="Arial" charset="0"/>
              </a:rPr>
              <a:t>argc</a:t>
            </a:r>
            <a:r>
              <a:rPr lang="en-US" sz="2000" dirty="0">
                <a:solidFill>
                  <a:schemeClr val="tx1"/>
                </a:solidFill>
                <a:cs typeface="Arial" pitchFamily="34" charset="0"/>
                <a:sym typeface="Arial" charset="0"/>
              </a:rPr>
              <a:t>, char </a:t>
            </a:r>
            <a:r>
              <a:rPr lang="en-US" sz="2000" dirty="0">
                <a:solidFill>
                  <a:srgbClr val="33CC33"/>
                </a:solidFill>
                <a:cs typeface="Arial" pitchFamily="34" charset="0"/>
                <a:sym typeface="Arial" charset="0"/>
              </a:rPr>
              <a:t>*</a:t>
            </a:r>
            <a:r>
              <a:rPr lang="en-US" sz="2000" dirty="0" err="1">
                <a:solidFill>
                  <a:srgbClr val="33CC33"/>
                </a:solidFill>
                <a:cs typeface="Arial" pitchFamily="34" charset="0"/>
                <a:sym typeface="Arial" charset="0"/>
              </a:rPr>
              <a:t>argv</a:t>
            </a:r>
            <a:r>
              <a:rPr lang="en-US" sz="2000" dirty="0">
                <a:solidFill>
                  <a:srgbClr val="33CC33"/>
                </a:solidFill>
                <a:cs typeface="Arial" pitchFamily="34" charset="0"/>
                <a:sym typeface="Arial" charset="0"/>
              </a:rPr>
              <a:t>[ ]</a:t>
            </a:r>
            <a:r>
              <a:rPr lang="en-US" sz="2000" dirty="0">
                <a:solidFill>
                  <a:schemeClr val="tx1"/>
                </a:solidFill>
                <a:cs typeface="Arial" pitchFamily="34" charset="0"/>
                <a:sym typeface="Arial" charset="0"/>
              </a:rPr>
              <a:t>) </a:t>
            </a:r>
          </a:p>
          <a:p>
            <a:pPr>
              <a:spcBef>
                <a:spcPts val="0"/>
              </a:spcBef>
              <a:defRPr/>
            </a:pPr>
            <a:r>
              <a:rPr lang="en-US" sz="2000" dirty="0">
                <a:solidFill>
                  <a:schemeClr val="tx1"/>
                </a:solidFill>
                <a:cs typeface="Arial" pitchFamily="34" charset="0"/>
                <a:sym typeface="Arial" charset="0"/>
              </a:rPr>
              <a:t>/* get </a:t>
            </a:r>
            <a:r>
              <a:rPr lang="en-US" sz="2000" dirty="0" err="1">
                <a:solidFill>
                  <a:schemeClr val="tx1"/>
                </a:solidFill>
                <a:cs typeface="Arial" pitchFamily="34" charset="0"/>
                <a:sym typeface="Arial" charset="0"/>
              </a:rPr>
              <a:t>user_input</a:t>
            </a:r>
            <a:r>
              <a:rPr lang="en-US" sz="2000" dirty="0">
                <a:solidFill>
                  <a:schemeClr val="tx1"/>
                </a:solidFill>
                <a:cs typeface="Arial" pitchFamily="34" charset="0"/>
                <a:sym typeface="Arial" charset="0"/>
              </a:rPr>
              <a:t> */</a:t>
            </a:r>
          </a:p>
          <a:p>
            <a:pPr>
              <a:spcBef>
                <a:spcPts val="0"/>
              </a:spcBef>
              <a:defRPr/>
            </a:pPr>
            <a:r>
              <a:rPr lang="en-US" sz="2000" dirty="0">
                <a:solidFill>
                  <a:schemeClr val="tx1"/>
                </a:solidFill>
                <a:cs typeface="Arial" pitchFamily="34" charset="0"/>
                <a:sym typeface="Arial" charset="0"/>
              </a:rPr>
              <a:t>{</a:t>
            </a:r>
          </a:p>
          <a:p>
            <a:pPr>
              <a:spcBef>
                <a:spcPts val="0"/>
              </a:spcBef>
              <a:defRPr/>
            </a:pPr>
            <a:r>
              <a:rPr lang="en-US" sz="2000" dirty="0">
                <a:solidFill>
                  <a:schemeClr val="tx1"/>
                </a:solidFill>
                <a:cs typeface="Arial" pitchFamily="34" charset="0"/>
                <a:sym typeface="Arial" charset="0"/>
              </a:rPr>
              <a:t>    char </a:t>
            </a:r>
            <a:r>
              <a:rPr lang="en-US" sz="2000" dirty="0">
                <a:solidFill>
                  <a:schemeClr val="accent2"/>
                </a:solidFill>
                <a:cs typeface="Arial" pitchFamily="34" charset="0"/>
                <a:sym typeface="Arial" charset="0"/>
              </a:rPr>
              <a:t>var1</a:t>
            </a:r>
            <a:r>
              <a:rPr lang="en-US" sz="2000" dirty="0">
                <a:solidFill>
                  <a:schemeClr val="tx1"/>
                </a:solidFill>
                <a:cs typeface="Arial" pitchFamily="34" charset="0"/>
                <a:sym typeface="Arial" charset="0"/>
              </a:rPr>
              <a:t>[15];</a:t>
            </a:r>
          </a:p>
          <a:p>
            <a:pPr>
              <a:spcBef>
                <a:spcPts val="0"/>
              </a:spcBef>
              <a:defRPr/>
            </a:pPr>
            <a:r>
              <a:rPr lang="en-US" sz="2000" dirty="0">
                <a:solidFill>
                  <a:schemeClr val="tx1"/>
                </a:solidFill>
                <a:cs typeface="Arial" pitchFamily="34" charset="0"/>
                <a:sym typeface="Arial" charset="0"/>
              </a:rPr>
              <a:t>    char </a:t>
            </a:r>
            <a:r>
              <a:rPr lang="en-US" sz="2000" dirty="0">
                <a:solidFill>
                  <a:srgbClr val="FFC000"/>
                </a:solidFill>
                <a:cs typeface="Arial" pitchFamily="34" charset="0"/>
                <a:sym typeface="Arial" charset="0"/>
              </a:rPr>
              <a:t>command</a:t>
            </a:r>
            <a:r>
              <a:rPr lang="en-US" sz="2000" dirty="0">
                <a:solidFill>
                  <a:schemeClr val="tx1"/>
                </a:solidFill>
                <a:cs typeface="Arial" pitchFamily="34" charset="0"/>
                <a:sym typeface="Arial" charset="0"/>
              </a:rPr>
              <a:t>[20];</a:t>
            </a:r>
          </a:p>
          <a:p>
            <a:pPr>
              <a:spcBef>
                <a:spcPts val="0"/>
              </a:spcBef>
              <a:defRPr/>
            </a:pPr>
            <a:r>
              <a:rPr lang="en-US" sz="2000" dirty="0">
                <a:solidFill>
                  <a:schemeClr val="tx1"/>
                </a:solidFill>
                <a:cs typeface="Arial" pitchFamily="34" charset="0"/>
                <a:sym typeface="Arial" charset="0"/>
              </a:rPr>
              <a:t>    </a:t>
            </a:r>
            <a:r>
              <a:rPr lang="en-US" sz="2000" dirty="0" err="1">
                <a:solidFill>
                  <a:schemeClr val="tx1"/>
                </a:solidFill>
                <a:cs typeface="Arial" pitchFamily="34" charset="0"/>
                <a:sym typeface="Arial" charset="0"/>
              </a:rPr>
              <a:t>strcpy</a:t>
            </a:r>
            <a:r>
              <a:rPr lang="en-US" sz="2000" dirty="0">
                <a:solidFill>
                  <a:schemeClr val="tx1"/>
                </a:solidFill>
                <a:cs typeface="Arial" pitchFamily="34" charset="0"/>
                <a:sym typeface="Arial" charset="0"/>
              </a:rPr>
              <a:t>(command, “</a:t>
            </a:r>
            <a:r>
              <a:rPr lang="en-US" sz="2000" dirty="0" err="1">
                <a:solidFill>
                  <a:schemeClr val="tx1"/>
                </a:solidFill>
                <a:cs typeface="Arial" pitchFamily="34" charset="0"/>
                <a:sym typeface="Arial" charset="0"/>
              </a:rPr>
              <a:t>whois</a:t>
            </a:r>
            <a:r>
              <a:rPr lang="en-US" sz="2000" dirty="0">
                <a:solidFill>
                  <a:schemeClr val="tx1"/>
                </a:solidFill>
                <a:cs typeface="Arial" pitchFamily="34" charset="0"/>
                <a:sym typeface="Arial" charset="0"/>
              </a:rPr>
              <a:t> ");</a:t>
            </a:r>
          </a:p>
          <a:p>
            <a:pPr>
              <a:spcBef>
                <a:spcPts val="0"/>
              </a:spcBef>
              <a:defRPr/>
            </a:pPr>
            <a:r>
              <a:rPr lang="en-US" sz="2000" dirty="0">
                <a:solidFill>
                  <a:schemeClr val="tx1"/>
                </a:solidFill>
                <a:cs typeface="Arial" pitchFamily="34" charset="0"/>
                <a:sym typeface="Arial" charset="0"/>
              </a:rPr>
              <a:t>    </a:t>
            </a:r>
            <a:r>
              <a:rPr lang="en-US" sz="2000" dirty="0" err="1">
                <a:solidFill>
                  <a:schemeClr val="tx1"/>
                </a:solidFill>
                <a:cs typeface="Arial" pitchFamily="34" charset="0"/>
                <a:sym typeface="Arial" charset="0"/>
              </a:rPr>
              <a:t>strcat</a:t>
            </a:r>
            <a:r>
              <a:rPr lang="en-US" sz="2000" dirty="0">
                <a:solidFill>
                  <a:schemeClr val="tx1"/>
                </a:solidFill>
                <a:cs typeface="Arial" pitchFamily="34" charset="0"/>
                <a:sym typeface="Arial" charset="0"/>
              </a:rPr>
              <a:t>(command, </a:t>
            </a:r>
            <a:r>
              <a:rPr lang="en-US" sz="2000" dirty="0" err="1">
                <a:solidFill>
                  <a:srgbClr val="33CC33"/>
                </a:solidFill>
                <a:cs typeface="Arial" pitchFamily="34" charset="0"/>
                <a:sym typeface="Arial" charset="0"/>
              </a:rPr>
              <a:t>argv</a:t>
            </a:r>
            <a:r>
              <a:rPr lang="en-US" sz="2000" dirty="0">
                <a:solidFill>
                  <a:srgbClr val="33CC33"/>
                </a:solidFill>
                <a:cs typeface="Arial" pitchFamily="34" charset="0"/>
                <a:sym typeface="Arial" charset="0"/>
              </a:rPr>
              <a:t>[1</a:t>
            </a:r>
            <a:r>
              <a:rPr lang="en-US" sz="2000" dirty="0">
                <a:solidFill>
                  <a:srgbClr val="00B050"/>
                </a:solidFill>
                <a:cs typeface="Arial" pitchFamily="34" charset="0"/>
                <a:sym typeface="Arial" charset="0"/>
              </a:rPr>
              <a:t>]</a:t>
            </a:r>
            <a:r>
              <a:rPr lang="en-US" sz="2000" dirty="0">
                <a:solidFill>
                  <a:schemeClr val="tx1"/>
                </a:solidFill>
                <a:cs typeface="Arial" pitchFamily="34" charset="0"/>
                <a:sym typeface="Arial" charset="0"/>
              </a:rPr>
              <a:t>);</a:t>
            </a:r>
          </a:p>
          <a:p>
            <a:pPr>
              <a:spcBef>
                <a:spcPts val="0"/>
              </a:spcBef>
              <a:defRPr/>
            </a:pPr>
            <a:r>
              <a:rPr lang="en-US" sz="2000" dirty="0">
                <a:solidFill>
                  <a:schemeClr val="tx1"/>
                </a:solidFill>
                <a:cs typeface="Arial" pitchFamily="34" charset="0"/>
                <a:sym typeface="Arial" charset="0"/>
              </a:rPr>
              <a:t>    </a:t>
            </a:r>
            <a:r>
              <a:rPr lang="en-US" sz="2000" dirty="0" err="1">
                <a:solidFill>
                  <a:schemeClr val="tx1"/>
                </a:solidFill>
                <a:cs typeface="Arial" pitchFamily="34" charset="0"/>
                <a:sym typeface="Arial" charset="0"/>
              </a:rPr>
              <a:t>strcpy</a:t>
            </a:r>
            <a:r>
              <a:rPr lang="en-US" sz="2000" dirty="0">
                <a:solidFill>
                  <a:schemeClr val="tx1"/>
                </a:solidFill>
                <a:cs typeface="Arial" pitchFamily="34" charset="0"/>
                <a:sym typeface="Arial" charset="0"/>
              </a:rPr>
              <a:t>(var1, </a:t>
            </a:r>
            <a:r>
              <a:rPr lang="en-US" sz="2000" dirty="0" err="1">
                <a:solidFill>
                  <a:srgbClr val="00B050"/>
                </a:solidFill>
                <a:cs typeface="Arial" pitchFamily="34" charset="0"/>
                <a:sym typeface="Arial" charset="0"/>
              </a:rPr>
              <a:t>argv</a:t>
            </a:r>
            <a:r>
              <a:rPr lang="en-US" sz="2000" dirty="0">
                <a:solidFill>
                  <a:srgbClr val="00B050"/>
                </a:solidFill>
                <a:cs typeface="Arial" pitchFamily="34" charset="0"/>
                <a:sym typeface="Arial" charset="0"/>
              </a:rPr>
              <a:t>[1]</a:t>
            </a:r>
            <a:r>
              <a:rPr lang="en-US" sz="2000" dirty="0">
                <a:solidFill>
                  <a:schemeClr val="tx1"/>
                </a:solidFill>
                <a:cs typeface="Arial" pitchFamily="34" charset="0"/>
                <a:sym typeface="Arial" charset="0"/>
              </a:rPr>
              <a:t>);</a:t>
            </a:r>
          </a:p>
          <a:p>
            <a:pPr>
              <a:spcBef>
                <a:spcPts val="0"/>
              </a:spcBef>
              <a:defRPr/>
            </a:pPr>
            <a:r>
              <a:rPr lang="en-US" sz="2000" dirty="0">
                <a:solidFill>
                  <a:schemeClr val="tx1"/>
                </a:solidFill>
                <a:cs typeface="Arial" pitchFamily="34" charset="0"/>
                <a:sym typeface="Arial" charset="0"/>
              </a:rPr>
              <a:t>    </a:t>
            </a:r>
            <a:r>
              <a:rPr lang="en-US" sz="2000" dirty="0" err="1">
                <a:solidFill>
                  <a:schemeClr val="tx1"/>
                </a:solidFill>
                <a:cs typeface="Arial" pitchFamily="34" charset="0"/>
                <a:sym typeface="Arial" charset="0"/>
              </a:rPr>
              <a:t>printf</a:t>
            </a:r>
            <a:r>
              <a:rPr lang="en-US" sz="2000" dirty="0">
                <a:solidFill>
                  <a:schemeClr val="tx1"/>
                </a:solidFill>
                <a:cs typeface="Arial" pitchFamily="34" charset="0"/>
                <a:sym typeface="Arial" charset="0"/>
              </a:rPr>
              <a:t>(var1);</a:t>
            </a:r>
          </a:p>
          <a:p>
            <a:pPr>
              <a:spcBef>
                <a:spcPts val="0"/>
              </a:spcBef>
              <a:defRPr/>
            </a:pPr>
            <a:r>
              <a:rPr lang="en-US" sz="2000" dirty="0">
                <a:solidFill>
                  <a:schemeClr val="tx1"/>
                </a:solidFill>
                <a:cs typeface="Arial" pitchFamily="34" charset="0"/>
                <a:sym typeface="Arial" charset="0"/>
              </a:rPr>
              <a:t>    system(</a:t>
            </a:r>
            <a:r>
              <a:rPr lang="en-US" sz="2000" dirty="0">
                <a:solidFill>
                  <a:srgbClr val="FFC000"/>
                </a:solidFill>
                <a:cs typeface="Arial" pitchFamily="34" charset="0"/>
                <a:sym typeface="Arial" charset="0"/>
              </a:rPr>
              <a:t>command</a:t>
            </a:r>
            <a:r>
              <a:rPr lang="en-US" sz="2000" dirty="0">
                <a:solidFill>
                  <a:schemeClr val="tx1"/>
                </a:solidFill>
                <a:cs typeface="Arial" pitchFamily="34" charset="0"/>
                <a:sym typeface="Arial" charset="0"/>
              </a:rPr>
              <a:t>);</a:t>
            </a:r>
          </a:p>
          <a:p>
            <a:pPr>
              <a:spcBef>
                <a:spcPts val="0"/>
              </a:spcBef>
              <a:defRPr/>
            </a:pPr>
            <a:r>
              <a:rPr lang="en-US" sz="2000" dirty="0">
                <a:solidFill>
                  <a:schemeClr val="tx1"/>
                </a:solidFill>
                <a:cs typeface="Arial" pitchFamily="34" charset="0"/>
                <a:sym typeface="Arial" charset="0"/>
              </a:rPr>
              <a:t>}  </a:t>
            </a:r>
          </a:p>
        </p:txBody>
      </p:sp>
      <p:grpSp>
        <p:nvGrpSpPr>
          <p:cNvPr id="11274" name="Group 4"/>
          <p:cNvGrpSpPr>
            <a:grpSpLocks/>
          </p:cNvGrpSpPr>
          <p:nvPr/>
        </p:nvGrpSpPr>
        <p:grpSpPr bwMode="auto">
          <a:xfrm>
            <a:off x="5614988" y="1801813"/>
            <a:ext cx="1676400" cy="4446587"/>
            <a:chOff x="960" y="768"/>
            <a:chExt cx="1056" cy="1968"/>
          </a:xfrm>
        </p:grpSpPr>
        <p:sp>
          <p:nvSpPr>
            <p:cNvPr id="11285" name="Line 5"/>
            <p:cNvSpPr>
              <a:spLocks noChangeShapeType="1"/>
            </p:cNvSpPr>
            <p:nvPr/>
          </p:nvSpPr>
          <p:spPr bwMode="auto">
            <a:xfrm>
              <a:off x="960" y="768"/>
              <a:ext cx="0" cy="1968"/>
            </a:xfrm>
            <a:prstGeom prst="line">
              <a:avLst/>
            </a:prstGeom>
            <a:noFill/>
            <a:ln w="38100">
              <a:solidFill>
                <a:schemeClr val="tx1"/>
              </a:solidFill>
              <a:round/>
              <a:headEnd/>
              <a:tailEnd/>
            </a:ln>
          </p:spPr>
          <p:txBody>
            <a:bodyPr wrap="none" anchor="ctr"/>
            <a:lstStyle/>
            <a:p>
              <a:endParaRPr lang="en-US"/>
            </a:p>
          </p:txBody>
        </p:sp>
        <p:sp>
          <p:nvSpPr>
            <p:cNvPr id="11286" name="Line 6"/>
            <p:cNvSpPr>
              <a:spLocks noChangeShapeType="1"/>
            </p:cNvSpPr>
            <p:nvPr/>
          </p:nvSpPr>
          <p:spPr bwMode="auto">
            <a:xfrm>
              <a:off x="2016" y="768"/>
              <a:ext cx="0" cy="1968"/>
            </a:xfrm>
            <a:prstGeom prst="line">
              <a:avLst/>
            </a:prstGeom>
            <a:noFill/>
            <a:ln w="38100">
              <a:solidFill>
                <a:schemeClr val="tx1"/>
              </a:solidFill>
              <a:round/>
              <a:headEnd/>
              <a:tailEnd/>
            </a:ln>
          </p:spPr>
          <p:txBody>
            <a:bodyPr wrap="none" anchor="ctr"/>
            <a:lstStyle/>
            <a:p>
              <a:endParaRPr lang="en-US"/>
            </a:p>
          </p:txBody>
        </p:sp>
      </p:grpSp>
      <p:sp>
        <p:nvSpPr>
          <p:cNvPr id="11275" name="Text Box 7"/>
          <p:cNvSpPr txBox="1">
            <a:spLocks noChangeArrowheads="1"/>
          </p:cNvSpPr>
          <p:nvPr/>
        </p:nvSpPr>
        <p:spPr bwMode="auto">
          <a:xfrm>
            <a:off x="5715000" y="1066800"/>
            <a:ext cx="1557338" cy="923925"/>
          </a:xfrm>
          <a:prstGeom prst="rect">
            <a:avLst/>
          </a:prstGeom>
          <a:noFill/>
          <a:ln w="9525">
            <a:noFill/>
            <a:miter lim="800000"/>
            <a:headEnd/>
            <a:tailEnd/>
          </a:ln>
        </p:spPr>
        <p:txBody>
          <a:bodyPr wrap="none">
            <a:spAutoFit/>
          </a:bodyPr>
          <a:lstStyle/>
          <a:p>
            <a:r>
              <a:rPr lang="en-US" sz="1800">
                <a:solidFill>
                  <a:schemeClr val="tx1"/>
                </a:solidFill>
              </a:rPr>
              <a:t>Top of</a:t>
            </a:r>
          </a:p>
          <a:p>
            <a:r>
              <a:rPr lang="en-US" sz="1800">
                <a:solidFill>
                  <a:schemeClr val="tx1"/>
                </a:solidFill>
              </a:rPr>
              <a:t>Memory</a:t>
            </a:r>
          </a:p>
          <a:p>
            <a:r>
              <a:rPr lang="en-US" sz="1800">
                <a:solidFill>
                  <a:schemeClr val="tx1"/>
                </a:solidFill>
              </a:rPr>
              <a:t>0xFFFFFFFF</a:t>
            </a:r>
          </a:p>
        </p:txBody>
      </p:sp>
      <p:sp>
        <p:nvSpPr>
          <p:cNvPr id="11276" name="Text Box 8"/>
          <p:cNvSpPr txBox="1">
            <a:spLocks noChangeArrowheads="1"/>
          </p:cNvSpPr>
          <p:nvPr/>
        </p:nvSpPr>
        <p:spPr bwMode="auto">
          <a:xfrm>
            <a:off x="5715000" y="5638800"/>
            <a:ext cx="1454150" cy="923925"/>
          </a:xfrm>
          <a:prstGeom prst="rect">
            <a:avLst/>
          </a:prstGeom>
          <a:noFill/>
          <a:ln w="9525">
            <a:noFill/>
            <a:miter lim="800000"/>
            <a:headEnd/>
            <a:tailEnd/>
          </a:ln>
        </p:spPr>
        <p:txBody>
          <a:bodyPr wrap="none">
            <a:spAutoFit/>
          </a:bodyPr>
          <a:lstStyle/>
          <a:p>
            <a:r>
              <a:rPr lang="en-US" sz="1800">
                <a:solidFill>
                  <a:schemeClr val="tx1"/>
                </a:solidFill>
              </a:rPr>
              <a:t>Bottom of</a:t>
            </a:r>
          </a:p>
          <a:p>
            <a:r>
              <a:rPr lang="en-US" sz="1800">
                <a:solidFill>
                  <a:schemeClr val="tx1"/>
                </a:solidFill>
              </a:rPr>
              <a:t>Memory</a:t>
            </a:r>
          </a:p>
          <a:p>
            <a:r>
              <a:rPr lang="en-US" sz="1800">
                <a:solidFill>
                  <a:schemeClr val="tx1"/>
                </a:solidFill>
              </a:rPr>
              <a:t>0x00000000</a:t>
            </a:r>
          </a:p>
        </p:txBody>
      </p:sp>
      <p:sp>
        <p:nvSpPr>
          <p:cNvPr id="11277" name="Text Box 11"/>
          <p:cNvSpPr txBox="1">
            <a:spLocks noChangeArrowheads="1"/>
          </p:cNvSpPr>
          <p:nvPr/>
        </p:nvSpPr>
        <p:spPr bwMode="auto">
          <a:xfrm>
            <a:off x="6300788" y="5078413"/>
            <a:ext cx="242887" cy="409575"/>
          </a:xfrm>
          <a:prstGeom prst="rect">
            <a:avLst/>
          </a:prstGeom>
          <a:noFill/>
          <a:ln w="9525">
            <a:noFill/>
            <a:miter lim="800000"/>
            <a:headEnd/>
            <a:tailEnd/>
          </a:ln>
        </p:spPr>
        <p:txBody>
          <a:bodyPr wrap="none">
            <a:spAutoFit/>
          </a:bodyPr>
          <a:lstStyle/>
          <a:p>
            <a:pPr>
              <a:lnSpc>
                <a:spcPct val="40000"/>
              </a:lnSpc>
            </a:pPr>
            <a:r>
              <a:rPr lang="en-US" sz="1600" b="1">
                <a:solidFill>
                  <a:schemeClr val="tx1"/>
                </a:solidFill>
              </a:rPr>
              <a:t>.</a:t>
            </a:r>
          </a:p>
          <a:p>
            <a:pPr>
              <a:lnSpc>
                <a:spcPct val="40000"/>
              </a:lnSpc>
            </a:pPr>
            <a:r>
              <a:rPr lang="en-US" sz="1600" b="1">
                <a:solidFill>
                  <a:schemeClr val="tx1"/>
                </a:solidFill>
              </a:rPr>
              <a:t>.</a:t>
            </a:r>
          </a:p>
          <a:p>
            <a:pPr>
              <a:lnSpc>
                <a:spcPct val="40000"/>
              </a:lnSpc>
            </a:pPr>
            <a:r>
              <a:rPr lang="en-US" sz="1600" b="1">
                <a:solidFill>
                  <a:schemeClr val="tx1"/>
                </a:solidFill>
              </a:rPr>
              <a:t>.</a:t>
            </a:r>
          </a:p>
        </p:txBody>
      </p:sp>
      <p:sp>
        <p:nvSpPr>
          <p:cNvPr id="11278" name="Line 13"/>
          <p:cNvSpPr>
            <a:spLocks noChangeShapeType="1"/>
          </p:cNvSpPr>
          <p:nvPr/>
        </p:nvSpPr>
        <p:spPr bwMode="auto">
          <a:xfrm>
            <a:off x="7519988" y="1725613"/>
            <a:ext cx="0" cy="4522787"/>
          </a:xfrm>
          <a:prstGeom prst="line">
            <a:avLst/>
          </a:prstGeom>
          <a:noFill/>
          <a:ln w="9525">
            <a:solidFill>
              <a:schemeClr val="tx1"/>
            </a:solidFill>
            <a:round/>
            <a:headEnd/>
            <a:tailEnd type="triangle" w="med" len="med"/>
          </a:ln>
        </p:spPr>
        <p:txBody>
          <a:bodyPr wrap="none" anchor="ctr"/>
          <a:lstStyle/>
          <a:p>
            <a:endParaRPr lang="en-US"/>
          </a:p>
        </p:txBody>
      </p:sp>
      <p:sp>
        <p:nvSpPr>
          <p:cNvPr id="11279" name="Text Box 14"/>
          <p:cNvSpPr txBox="1">
            <a:spLocks noChangeArrowheads="1"/>
          </p:cNvSpPr>
          <p:nvPr/>
        </p:nvSpPr>
        <p:spPr bwMode="auto">
          <a:xfrm>
            <a:off x="7591425" y="1828800"/>
            <a:ext cx="1095375" cy="923925"/>
          </a:xfrm>
          <a:prstGeom prst="rect">
            <a:avLst/>
          </a:prstGeom>
          <a:noFill/>
          <a:ln w="9525">
            <a:noFill/>
            <a:miter lim="800000"/>
            <a:headEnd/>
            <a:tailEnd/>
          </a:ln>
        </p:spPr>
        <p:txBody>
          <a:bodyPr wrap="none">
            <a:spAutoFit/>
          </a:bodyPr>
          <a:lstStyle/>
          <a:p>
            <a:pPr algn="ctr"/>
            <a:r>
              <a:rPr lang="en-US" sz="1800" b="1">
                <a:solidFill>
                  <a:schemeClr val="tx1"/>
                </a:solidFill>
              </a:rPr>
              <a:t>Stack</a:t>
            </a:r>
          </a:p>
          <a:p>
            <a:pPr algn="ctr"/>
            <a:r>
              <a:rPr lang="en-US" sz="1800">
                <a:solidFill>
                  <a:schemeClr val="tx1"/>
                </a:solidFill>
              </a:rPr>
              <a:t>Fill</a:t>
            </a:r>
          </a:p>
          <a:p>
            <a:pPr algn="ctr"/>
            <a:r>
              <a:rPr lang="en-US" sz="1800">
                <a:solidFill>
                  <a:schemeClr val="tx1"/>
                </a:solidFill>
              </a:rPr>
              <a:t>Direction</a:t>
            </a:r>
          </a:p>
        </p:txBody>
      </p:sp>
      <p:sp>
        <p:nvSpPr>
          <p:cNvPr id="2" name="Rectangle 1033"/>
          <p:cNvSpPr>
            <a:spLocks noChangeArrowheads="1"/>
          </p:cNvSpPr>
          <p:nvPr/>
        </p:nvSpPr>
        <p:spPr bwMode="auto">
          <a:xfrm>
            <a:off x="5622925" y="3173413"/>
            <a:ext cx="1657350" cy="661987"/>
          </a:xfrm>
          <a:prstGeom prst="rect">
            <a:avLst/>
          </a:prstGeom>
          <a:solidFill>
            <a:schemeClr val="bg2">
              <a:lumMod val="75000"/>
            </a:schemeClr>
          </a:solidFill>
          <a:ln w="38100">
            <a:solidFill>
              <a:schemeClr val="tx1"/>
            </a:solidFill>
            <a:miter lim="800000"/>
            <a:headEnd/>
            <a:tailEnd/>
          </a:ln>
        </p:spPr>
        <p:txBody>
          <a:bodyPr wrap="none" anchor="ctr"/>
          <a:lstStyle/>
          <a:p>
            <a:pPr algn="ctr">
              <a:defRPr/>
            </a:pPr>
            <a:r>
              <a:rPr lang="en-US" sz="2000" dirty="0">
                <a:solidFill>
                  <a:schemeClr val="accent2"/>
                </a:solidFill>
                <a:latin typeface="Arial" charset="0"/>
                <a:sym typeface="Arial" charset="0"/>
              </a:rPr>
              <a:t>var1</a:t>
            </a:r>
            <a:r>
              <a:rPr lang="en-US" sz="2000" dirty="0">
                <a:solidFill>
                  <a:schemeClr val="tx1"/>
                </a:solidFill>
                <a:latin typeface="Arial" charset="0"/>
                <a:sym typeface="Arial" charset="0"/>
              </a:rPr>
              <a:t> </a:t>
            </a:r>
            <a:r>
              <a:rPr lang="en-US" sz="1600" dirty="0">
                <a:solidFill>
                  <a:schemeClr val="tx1"/>
                </a:solidFill>
                <a:latin typeface="Arial" charset="0"/>
                <a:sym typeface="Arial" charset="0"/>
              </a:rPr>
              <a:t>(15 char) </a:t>
            </a:r>
            <a:endParaRPr lang="en-US" sz="2800" dirty="0">
              <a:solidFill>
                <a:schemeClr val="tx1"/>
              </a:solidFill>
              <a:latin typeface="Arial" charset="0"/>
              <a:sym typeface="Arial" charset="0"/>
            </a:endParaRPr>
          </a:p>
        </p:txBody>
      </p:sp>
      <p:sp>
        <p:nvSpPr>
          <p:cNvPr id="4" name="Rectangle 1039"/>
          <p:cNvSpPr>
            <a:spLocks noChangeArrowheads="1"/>
          </p:cNvSpPr>
          <p:nvPr/>
        </p:nvSpPr>
        <p:spPr bwMode="auto">
          <a:xfrm>
            <a:off x="5624513" y="3821113"/>
            <a:ext cx="1662112" cy="1066800"/>
          </a:xfrm>
          <a:prstGeom prst="rect">
            <a:avLst/>
          </a:prstGeom>
          <a:solidFill>
            <a:schemeClr val="bg2">
              <a:lumMod val="75000"/>
            </a:schemeClr>
          </a:solidFill>
          <a:ln w="38100">
            <a:solidFill>
              <a:schemeClr val="tx1"/>
            </a:solidFill>
            <a:miter lim="800000"/>
            <a:headEnd/>
            <a:tailEnd/>
          </a:ln>
        </p:spPr>
        <p:txBody>
          <a:bodyPr wrap="none" anchor="ctr"/>
          <a:lstStyle/>
          <a:p>
            <a:pPr algn="ctr">
              <a:defRPr/>
            </a:pPr>
            <a:r>
              <a:rPr lang="en-US" sz="2000">
                <a:solidFill>
                  <a:srgbClr val="FFC000"/>
                </a:solidFill>
                <a:latin typeface="Arial" charset="0"/>
                <a:sym typeface="Arial" charset="0"/>
              </a:rPr>
              <a:t>command</a:t>
            </a:r>
            <a:endParaRPr lang="en-US" sz="1600">
              <a:solidFill>
                <a:srgbClr val="FFC000"/>
              </a:solidFill>
              <a:latin typeface="Arial" charset="0"/>
              <a:sym typeface="Arial" charset="0"/>
            </a:endParaRPr>
          </a:p>
          <a:p>
            <a:pPr algn="ctr">
              <a:defRPr/>
            </a:pPr>
            <a:r>
              <a:rPr lang="en-US" sz="1600">
                <a:solidFill>
                  <a:schemeClr val="tx1"/>
                </a:solidFill>
                <a:latin typeface="Arial" charset="0"/>
                <a:sym typeface="Arial" charset="0"/>
              </a:rPr>
              <a:t>(20 char)</a:t>
            </a:r>
            <a:endParaRPr lang="en-US" sz="2800">
              <a:solidFill>
                <a:schemeClr val="tx1"/>
              </a:solidFill>
              <a:latin typeface="Arial" charset="0"/>
              <a:sym typeface="Arial" charset="0"/>
            </a:endParaRPr>
          </a:p>
        </p:txBody>
      </p:sp>
      <p:sp>
        <p:nvSpPr>
          <p:cNvPr id="11282" name="AutoShape 1040"/>
          <p:cNvSpPr>
            <a:spLocks/>
          </p:cNvSpPr>
          <p:nvPr/>
        </p:nvSpPr>
        <p:spPr bwMode="auto">
          <a:xfrm>
            <a:off x="5195888" y="3194050"/>
            <a:ext cx="287337" cy="1655763"/>
          </a:xfrm>
          <a:prstGeom prst="leftBrace">
            <a:avLst>
              <a:gd name="adj1" fmla="val 32761"/>
              <a:gd name="adj2" fmla="val 51921"/>
            </a:avLst>
          </a:prstGeom>
          <a:noFill/>
          <a:ln w="38100">
            <a:solidFill>
              <a:schemeClr val="tx1"/>
            </a:solidFill>
            <a:round/>
            <a:headEnd/>
            <a:tailEnd/>
          </a:ln>
        </p:spPr>
        <p:txBody>
          <a:bodyPr wrap="none" anchor="ctr"/>
          <a:lstStyle/>
          <a:p>
            <a:endParaRPr lang="it-IT">
              <a:solidFill>
                <a:schemeClr val="tx1"/>
              </a:solidFill>
            </a:endParaRPr>
          </a:p>
        </p:txBody>
      </p:sp>
      <p:sp>
        <p:nvSpPr>
          <p:cNvPr id="11283" name="AutoShape 1041"/>
          <p:cNvSpPr>
            <a:spLocks/>
          </p:cNvSpPr>
          <p:nvPr/>
        </p:nvSpPr>
        <p:spPr bwMode="auto">
          <a:xfrm>
            <a:off x="3413125" y="2743200"/>
            <a:ext cx="182563" cy="609600"/>
          </a:xfrm>
          <a:prstGeom prst="rightBrace">
            <a:avLst>
              <a:gd name="adj1" fmla="val 33499"/>
              <a:gd name="adj2" fmla="val 50000"/>
            </a:avLst>
          </a:prstGeom>
          <a:noFill/>
          <a:ln w="38100">
            <a:solidFill>
              <a:schemeClr val="tx1"/>
            </a:solidFill>
            <a:round/>
            <a:headEnd/>
            <a:tailEnd/>
          </a:ln>
        </p:spPr>
        <p:txBody>
          <a:bodyPr wrap="none" anchor="ctr"/>
          <a:lstStyle/>
          <a:p>
            <a:endParaRPr lang="it-IT">
              <a:solidFill>
                <a:schemeClr val="tx1"/>
              </a:solidFill>
            </a:endParaRPr>
          </a:p>
        </p:txBody>
      </p:sp>
      <p:sp>
        <p:nvSpPr>
          <p:cNvPr id="11284" name="Line 1042"/>
          <p:cNvSpPr>
            <a:spLocks noChangeShapeType="1"/>
          </p:cNvSpPr>
          <p:nvPr/>
        </p:nvSpPr>
        <p:spPr bwMode="auto">
          <a:xfrm>
            <a:off x="3733800" y="3048000"/>
            <a:ext cx="1295400" cy="990600"/>
          </a:xfrm>
          <a:prstGeom prst="line">
            <a:avLst/>
          </a:prstGeom>
          <a:noFill/>
          <a:ln w="38100">
            <a:solidFill>
              <a:schemeClr val="tx1"/>
            </a:solidFill>
            <a:round/>
            <a:headEnd type="triangle" w="med" len="me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2413</TotalTime>
  <Pages>0</Pages>
  <Words>1842</Words>
  <Characters>0</Characters>
  <Application>Microsoft Macintosh PowerPoint</Application>
  <PresentationFormat>On-screen Show (4:3)</PresentationFormat>
  <Lines>0</Lines>
  <Paragraphs>280</Paragraphs>
  <Slides>16</Slides>
  <Notes>7</Notes>
  <HiddenSlides>0</HiddenSlides>
  <MMClips>0</MMClips>
  <ScaleCrop>false</ScaleCrop>
  <HeadingPairs>
    <vt:vector size="4" baseType="variant">
      <vt:variant>
        <vt:lpstr>Design Template</vt:lpstr>
      </vt:variant>
      <vt:variant>
        <vt:i4>1</vt:i4>
      </vt:variant>
      <vt:variant>
        <vt:lpstr>Slide Titles</vt:lpstr>
      </vt:variant>
      <vt:variant>
        <vt:i4>16</vt:i4>
      </vt:variant>
    </vt:vector>
  </HeadingPairs>
  <TitlesOfParts>
    <vt:vector size="17" baseType="lpstr">
      <vt:lpstr>Office Theme</vt:lpstr>
      <vt:lpstr>Buffer Overflow Attacks</vt:lpstr>
      <vt:lpstr>What is an Exploit?</vt:lpstr>
      <vt:lpstr>Buffer Overflow Attack</vt:lpstr>
      <vt:lpstr>Address Space</vt:lpstr>
      <vt:lpstr>Virtual Memory</vt:lpstr>
      <vt:lpstr>Unix Address Space</vt:lpstr>
      <vt:lpstr>Vulnerabilities and Attack Method</vt:lpstr>
      <vt:lpstr>Buffer Overflow Attack in a Nutshell</vt:lpstr>
      <vt:lpstr>Buffer Overflow</vt:lpstr>
      <vt:lpstr>strcpy() Vulnerability</vt:lpstr>
      <vt:lpstr>strcpy() vs. strncpy()</vt:lpstr>
      <vt:lpstr>Return Address Smashing</vt:lpstr>
      <vt:lpstr>Unix Shell Command Substitution</vt:lpstr>
      <vt:lpstr>Shellcode Injection</vt:lpstr>
      <vt:lpstr>Buffer Overflow Mitigation</vt:lpstr>
      <vt:lpstr>Stack-based buffer overflow detection using a random canary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Systems</dc:title>
  <dc:creator>Roberto Tamassia</dc:creator>
  <cp:lastModifiedBy>Michael Goodrich</cp:lastModifiedBy>
  <cp:revision>283</cp:revision>
  <dcterms:created xsi:type="dcterms:W3CDTF">2010-10-14T02:29:13Z</dcterms:created>
  <dcterms:modified xsi:type="dcterms:W3CDTF">2010-10-14T02:36:46Z</dcterms:modified>
</cp:coreProperties>
</file>