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notesMasterIdLst>
    <p:notesMasterId r:id="rId64"/>
  </p:notesMasterIdLst>
  <p:handoutMasterIdLst>
    <p:handoutMasterId r:id="rId65"/>
  </p:handoutMasterIdLst>
  <p:sldIdLst>
    <p:sldId id="256" r:id="rId4"/>
    <p:sldId id="334" r:id="rId5"/>
    <p:sldId id="257" r:id="rId6"/>
    <p:sldId id="259" r:id="rId7"/>
    <p:sldId id="261" r:id="rId8"/>
    <p:sldId id="343" r:id="rId9"/>
    <p:sldId id="262" r:id="rId10"/>
    <p:sldId id="263" r:id="rId11"/>
    <p:sldId id="264" r:id="rId12"/>
    <p:sldId id="265" r:id="rId13"/>
    <p:sldId id="269" r:id="rId14"/>
    <p:sldId id="270" r:id="rId15"/>
    <p:sldId id="271" r:id="rId16"/>
    <p:sldId id="276" r:id="rId17"/>
    <p:sldId id="277" r:id="rId18"/>
    <p:sldId id="278" r:id="rId19"/>
    <p:sldId id="335" r:id="rId20"/>
    <p:sldId id="280" r:id="rId21"/>
    <p:sldId id="281" r:id="rId22"/>
    <p:sldId id="282" r:id="rId23"/>
    <p:sldId id="344" r:id="rId24"/>
    <p:sldId id="283" r:id="rId25"/>
    <p:sldId id="284" r:id="rId26"/>
    <p:sldId id="340" r:id="rId27"/>
    <p:sldId id="338" r:id="rId28"/>
    <p:sldId id="339" r:id="rId29"/>
    <p:sldId id="341" r:id="rId30"/>
    <p:sldId id="345" r:id="rId31"/>
    <p:sldId id="342" r:id="rId32"/>
    <p:sldId id="285" r:id="rId33"/>
    <p:sldId id="286" r:id="rId34"/>
    <p:sldId id="287" r:id="rId35"/>
    <p:sldId id="288" r:id="rId36"/>
    <p:sldId id="289" r:id="rId37"/>
    <p:sldId id="290" r:id="rId38"/>
    <p:sldId id="293" r:id="rId39"/>
    <p:sldId id="299" r:id="rId40"/>
    <p:sldId id="300" r:id="rId41"/>
    <p:sldId id="301" r:id="rId42"/>
    <p:sldId id="302" r:id="rId43"/>
    <p:sldId id="303" r:id="rId44"/>
    <p:sldId id="304" r:id="rId45"/>
    <p:sldId id="305" r:id="rId46"/>
    <p:sldId id="306" r:id="rId47"/>
    <p:sldId id="307" r:id="rId48"/>
    <p:sldId id="308" r:id="rId49"/>
    <p:sldId id="310" r:id="rId50"/>
    <p:sldId id="336" r:id="rId51"/>
    <p:sldId id="312" r:id="rId52"/>
    <p:sldId id="313" r:id="rId53"/>
    <p:sldId id="337" r:id="rId54"/>
    <p:sldId id="315" r:id="rId55"/>
    <p:sldId id="317" r:id="rId56"/>
    <p:sldId id="318" r:id="rId57"/>
    <p:sldId id="320" r:id="rId58"/>
    <p:sldId id="321" r:id="rId59"/>
    <p:sldId id="322" r:id="rId60"/>
    <p:sldId id="324" r:id="rId61"/>
    <p:sldId id="332" r:id="rId62"/>
    <p:sldId id="333" r:id="rId63"/>
  </p:sldIdLst>
  <p:sldSz cx="10077450" cy="7562850"/>
  <p:notesSz cx="7559675" cy="10691813"/>
  <p:defaultTextStyle>
    <a:defPPr>
      <a:defRPr lang="it-IT"/>
    </a:defPPr>
    <a:lvl1pPr algn="l" defTabSz="912813"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19" autoAdjust="0"/>
  </p:normalViewPr>
  <p:slideViewPr>
    <p:cSldViewPr>
      <p:cViewPr varScale="1">
        <p:scale>
          <a:sx n="80" d="100"/>
          <a:sy n="80" d="100"/>
        </p:scale>
        <p:origin x="-1272" y="-84"/>
      </p:cViewPr>
      <p:guideLst>
        <p:guide orient="horz" pos="2382"/>
        <p:guide pos="3174"/>
      </p:guideLst>
    </p:cSldViewPr>
  </p:slideViewPr>
  <p:notesTextViewPr>
    <p:cViewPr>
      <p:scale>
        <a:sx n="300" d="100"/>
        <a:sy n="3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79775" cy="533400"/>
          </a:xfrm>
          <a:prstGeom prst="rect">
            <a:avLst/>
          </a:prstGeom>
          <a:noFill/>
          <a:ln>
            <a:noFill/>
          </a:ln>
        </p:spPr>
        <p:txBody>
          <a:bodyPr vert="horz" lIns="90000" tIns="45000" rIns="90000" bIns="45000" compatLnSpc="0"/>
          <a:lstStyle>
            <a:defPPr lvl="0">
              <a:buSzPct val="45000"/>
              <a:buFont typeface="StarSymbol"/>
              <a:buNone/>
            </a:defPPr>
            <a:lvl1pPr lvl="0" defTabSz="914115" fontAlgn="auto" hangingPunct="0">
              <a:spcBef>
                <a:spcPts val="0"/>
              </a:spcBef>
              <a:spcAft>
                <a:spcPts val="0"/>
              </a:spcAft>
              <a:buSzPct val="45000"/>
              <a:buFont typeface="StarSymbol"/>
              <a:buNone/>
              <a:defRPr sz="1400">
                <a:latin typeface="Arial" pitchFamily="18"/>
                <a:ea typeface="Bitstream Vera Sans" pitchFamily="2"/>
                <a:cs typeface="Bitstream Vera Sans"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en-US"/>
          </a:p>
        </p:txBody>
      </p:sp>
      <p:sp>
        <p:nvSpPr>
          <p:cNvPr id="3" name="Segnaposto data 2"/>
          <p:cNvSpPr txBox="1">
            <a:spLocks noGrp="1"/>
          </p:cNvSpPr>
          <p:nvPr>
            <p:ph type="dt" sz="quarter" idx="1"/>
          </p:nvPr>
        </p:nvSpPr>
        <p:spPr>
          <a:xfrm>
            <a:off x="4278313" y="0"/>
            <a:ext cx="3281362" cy="533400"/>
          </a:xfrm>
          <a:prstGeom prst="rect">
            <a:avLst/>
          </a:prstGeom>
          <a:noFill/>
          <a:ln>
            <a:noFill/>
          </a:ln>
        </p:spPr>
        <p:txBody>
          <a:bodyPr vert="horz" lIns="90000" tIns="45000" rIns="90000" bIns="45000" compatLnSpc="0"/>
          <a:lstStyle>
            <a:defPPr lvl="0">
              <a:buSzPct val="45000"/>
              <a:buFont typeface="StarSymbol"/>
              <a:buNone/>
            </a:defPPr>
            <a:lvl1pPr lvl="0" algn="r" defTabSz="914115" fontAlgn="auto" hangingPunct="0">
              <a:spcBef>
                <a:spcPts val="0"/>
              </a:spcBef>
              <a:spcAft>
                <a:spcPts val="0"/>
              </a:spcAft>
              <a:buSzPct val="45000"/>
              <a:buFont typeface="StarSymbol"/>
              <a:buNone/>
              <a:defRPr sz="1400">
                <a:latin typeface="Arial" pitchFamily="18"/>
                <a:ea typeface="Bitstream Vera Sans" pitchFamily="2"/>
                <a:cs typeface="Bitstream Vera Sans"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en-US"/>
          </a:p>
        </p:txBody>
      </p:sp>
      <p:sp>
        <p:nvSpPr>
          <p:cNvPr id="4" name="Segnaposto piè di pagina 3"/>
          <p:cNvSpPr txBox="1">
            <a:spLocks noGrp="1"/>
          </p:cNvSpPr>
          <p:nvPr>
            <p:ph type="ftr" sz="quarter" idx="2"/>
          </p:nvPr>
        </p:nvSpPr>
        <p:spPr>
          <a:xfrm>
            <a:off x="0" y="10158413"/>
            <a:ext cx="3279775" cy="533400"/>
          </a:xfrm>
          <a:prstGeom prst="rect">
            <a:avLst/>
          </a:prstGeom>
          <a:noFill/>
          <a:ln>
            <a:noFill/>
          </a:ln>
        </p:spPr>
        <p:txBody>
          <a:bodyPr vert="horz" lIns="90000" tIns="45000" rIns="90000" bIns="45000" anchor="b" compatLnSpc="0"/>
          <a:lstStyle>
            <a:defPPr lvl="0">
              <a:buSzPct val="45000"/>
              <a:buFont typeface="StarSymbol"/>
              <a:buNone/>
            </a:defPPr>
            <a:lvl1pPr lvl="0" defTabSz="914115" fontAlgn="auto" hangingPunct="0">
              <a:spcBef>
                <a:spcPts val="0"/>
              </a:spcBef>
              <a:spcAft>
                <a:spcPts val="0"/>
              </a:spcAft>
              <a:buSzPct val="45000"/>
              <a:buFont typeface="StarSymbol"/>
              <a:buNone/>
              <a:defRPr sz="1400">
                <a:latin typeface="Arial" pitchFamily="18"/>
                <a:ea typeface="Bitstream Vera Sans" pitchFamily="2"/>
                <a:cs typeface="Bitstream Vera Sans"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en-US"/>
          </a:p>
        </p:txBody>
      </p:sp>
      <p:sp>
        <p:nvSpPr>
          <p:cNvPr id="5" name="Segnaposto numero diapositiva 4"/>
          <p:cNvSpPr txBox="1">
            <a:spLocks noGrp="1"/>
          </p:cNvSpPr>
          <p:nvPr>
            <p:ph type="sldNum" sz="quarter" idx="3"/>
          </p:nvPr>
        </p:nvSpPr>
        <p:spPr>
          <a:xfrm>
            <a:off x="4278313" y="10158413"/>
            <a:ext cx="3281362" cy="533400"/>
          </a:xfrm>
          <a:prstGeom prst="rect">
            <a:avLst/>
          </a:prstGeom>
          <a:noFill/>
          <a:ln>
            <a:noFill/>
          </a:ln>
        </p:spPr>
        <p:txBody>
          <a:bodyPr vert="horz" lIns="90000" tIns="45000" rIns="90000" bIns="45000" anchor="b" compatLnSpc="0"/>
          <a:lstStyle>
            <a:defPPr lvl="0">
              <a:buSzPct val="45000"/>
              <a:buFont typeface="StarSymbol"/>
              <a:buNone/>
            </a:defPPr>
            <a:lvl1pPr lvl="0" algn="r" defTabSz="914115" fontAlgn="auto" hangingPunct="0">
              <a:spcBef>
                <a:spcPts val="0"/>
              </a:spcBef>
              <a:spcAft>
                <a:spcPts val="0"/>
              </a:spcAft>
              <a:buSzPct val="45000"/>
              <a:buFont typeface="StarSymbol"/>
              <a:buNone/>
              <a:defRPr sz="1400">
                <a:latin typeface="Arial" pitchFamily="18"/>
                <a:ea typeface="Bitstream Vera Sans" pitchFamily="2"/>
                <a:cs typeface="Bitstream Vera Sans"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fld id="{B00F6262-1075-4795-8310-7397D401C771}" type="slidenum">
              <a:rPr lang="en-US"/>
              <a:pPr>
                <a:defRPr sz="140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Segnaposto immagine diapositiva 1"/>
          <p:cNvSpPr>
            <a:spLocks noGrp="1" noRot="1" noChangeAspect="1"/>
          </p:cNvSpPr>
          <p:nvPr>
            <p:ph type="sldImg" idx="2"/>
          </p:nvPr>
        </p:nvSpPr>
        <p:spPr bwMode="auto">
          <a:xfrm>
            <a:off x="1108075" y="812800"/>
            <a:ext cx="5341938" cy="4008438"/>
          </a:xfrm>
          <a:prstGeom prst="rect">
            <a:avLst/>
          </a:prstGeom>
          <a:noFill/>
          <a:ln w="9525">
            <a:noFill/>
            <a:miter lim="800000"/>
            <a:headEnd/>
            <a:tailEnd/>
          </a:ln>
        </p:spPr>
      </p:sp>
      <p:sp>
        <p:nvSpPr>
          <p:cNvPr id="74755" name="Segnaposto note 2"/>
          <p:cNvSpPr txBox="1">
            <a:spLocks noGrp="1"/>
          </p:cNvSpPr>
          <p:nvPr>
            <p:ph type="body" sz="quarter" idx="3"/>
          </p:nvPr>
        </p:nvSpPr>
        <p:spPr bwMode="auto">
          <a:xfrm>
            <a:off x="755650" y="5078413"/>
            <a:ext cx="6048375" cy="4811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
        <p:nvSpPr>
          <p:cNvPr id="4" name="Segnaposto intestazione 3"/>
          <p:cNvSpPr txBox="1">
            <a:spLocks noGrp="1"/>
          </p:cNvSpPr>
          <p:nvPr>
            <p:ph type="hdr" sz="quarter"/>
          </p:nvPr>
        </p:nvSpPr>
        <p:spPr>
          <a:xfrm>
            <a:off x="0" y="0"/>
            <a:ext cx="3281363" cy="534988"/>
          </a:xfrm>
          <a:prstGeom prst="rect">
            <a:avLst/>
          </a:prstGeom>
          <a:noFill/>
          <a:ln>
            <a:noFill/>
          </a:ln>
        </p:spPr>
        <p:txBody>
          <a:bodyPr lIns="0" tIns="0" rIns="0" bIns="0"/>
          <a:lstStyle>
            <a:lvl1pPr marL="0" marR="0" lvl="0" indent="0" defTabSz="914115" rtl="0" fontAlgn="auto" hangingPunct="0">
              <a:spcBef>
                <a:spcPts val="0"/>
              </a:spcBef>
              <a:spcAft>
                <a:spcPts val="0"/>
              </a:spcAft>
              <a:buNone/>
              <a:tabLst/>
              <a:defRPr lang="en-US" sz="1400">
                <a:latin typeface="Thorndale" pitchFamily="18"/>
                <a:ea typeface="Andale Sans UI" pitchFamily="2"/>
                <a:cs typeface="Tahoma" pitchFamily="2"/>
              </a:defRPr>
            </a:lvl1pPr>
          </a:lstStyle>
          <a:p>
            <a:pPr>
              <a:defRPr/>
            </a:pPr>
            <a:endParaRPr/>
          </a:p>
        </p:txBody>
      </p:sp>
      <p:sp>
        <p:nvSpPr>
          <p:cNvPr id="5" name="Segnaposto data 4"/>
          <p:cNvSpPr txBox="1">
            <a:spLocks noGrp="1"/>
          </p:cNvSpPr>
          <p:nvPr>
            <p:ph type="dt" idx="1"/>
          </p:nvPr>
        </p:nvSpPr>
        <p:spPr>
          <a:xfrm>
            <a:off x="4278313" y="0"/>
            <a:ext cx="3281362" cy="534988"/>
          </a:xfrm>
          <a:prstGeom prst="rect">
            <a:avLst/>
          </a:prstGeom>
          <a:noFill/>
          <a:ln>
            <a:noFill/>
          </a:ln>
        </p:spPr>
        <p:txBody>
          <a:bodyPr lIns="0" tIns="0" rIns="0" bIns="0"/>
          <a:lstStyle>
            <a:lvl1pPr marL="0" marR="0" lvl="0" indent="0" algn="r" defTabSz="914115" rtl="0" fontAlgn="auto" hangingPunct="0">
              <a:spcBef>
                <a:spcPts val="0"/>
              </a:spcBef>
              <a:spcAft>
                <a:spcPts val="0"/>
              </a:spcAft>
              <a:buNone/>
              <a:tabLst/>
              <a:defRPr lang="en-US" sz="1400">
                <a:latin typeface="Thorndale" pitchFamily="18"/>
                <a:ea typeface="Andale Sans UI" pitchFamily="2"/>
                <a:cs typeface="Tahoma" pitchFamily="2"/>
              </a:defRPr>
            </a:lvl1pPr>
          </a:lstStyle>
          <a:p>
            <a:pPr>
              <a:defRPr/>
            </a:pPr>
            <a:endParaRPr/>
          </a:p>
        </p:txBody>
      </p:sp>
      <p:sp>
        <p:nvSpPr>
          <p:cNvPr id="6" name="Segnaposto piè di pagina 5"/>
          <p:cNvSpPr txBox="1">
            <a:spLocks noGrp="1"/>
          </p:cNvSpPr>
          <p:nvPr>
            <p:ph type="ftr" sz="quarter" idx="4"/>
          </p:nvPr>
        </p:nvSpPr>
        <p:spPr>
          <a:xfrm>
            <a:off x="0" y="10156825"/>
            <a:ext cx="3281363" cy="534988"/>
          </a:xfrm>
          <a:prstGeom prst="rect">
            <a:avLst/>
          </a:prstGeom>
          <a:noFill/>
          <a:ln>
            <a:noFill/>
          </a:ln>
        </p:spPr>
        <p:txBody>
          <a:bodyPr lIns="0" tIns="0" rIns="0" bIns="0" anchor="b"/>
          <a:lstStyle>
            <a:lvl1pPr marL="0" marR="0" lvl="0" indent="0" defTabSz="914115" rtl="0" fontAlgn="auto" hangingPunct="0">
              <a:spcBef>
                <a:spcPts val="0"/>
              </a:spcBef>
              <a:spcAft>
                <a:spcPts val="0"/>
              </a:spcAft>
              <a:buNone/>
              <a:tabLst/>
              <a:defRPr lang="en-US" sz="1400">
                <a:latin typeface="Thorndale" pitchFamily="18"/>
                <a:ea typeface="Andale Sans UI" pitchFamily="2"/>
                <a:cs typeface="Tahoma" pitchFamily="2"/>
              </a:defRPr>
            </a:lvl1pPr>
          </a:lstStyle>
          <a:p>
            <a:pPr>
              <a:defRPr/>
            </a:pPr>
            <a:endParaRPr/>
          </a:p>
        </p:txBody>
      </p:sp>
      <p:sp>
        <p:nvSpPr>
          <p:cNvPr id="7" name="Segnaposto numero diapositiva 6"/>
          <p:cNvSpPr txBox="1">
            <a:spLocks noGrp="1"/>
          </p:cNvSpPr>
          <p:nvPr>
            <p:ph type="sldNum" sz="quarter" idx="5"/>
          </p:nvPr>
        </p:nvSpPr>
        <p:spPr>
          <a:xfrm>
            <a:off x="4278313" y="10156825"/>
            <a:ext cx="3281362" cy="534988"/>
          </a:xfrm>
          <a:prstGeom prst="rect">
            <a:avLst/>
          </a:prstGeom>
          <a:noFill/>
          <a:ln>
            <a:noFill/>
          </a:ln>
        </p:spPr>
        <p:txBody>
          <a:bodyPr lIns="0" tIns="0" rIns="0" bIns="0" anchor="b"/>
          <a:lstStyle>
            <a:lvl1pPr marL="0" marR="0" lvl="0" indent="0" algn="r" defTabSz="914115" rtl="0" fontAlgn="auto" hangingPunct="0">
              <a:spcBef>
                <a:spcPts val="0"/>
              </a:spcBef>
              <a:spcAft>
                <a:spcPts val="0"/>
              </a:spcAft>
              <a:buNone/>
              <a:tabLst/>
              <a:defRPr lang="en-US" sz="1400">
                <a:latin typeface="Thorndale" pitchFamily="18"/>
                <a:ea typeface="Andale Sans UI" pitchFamily="2"/>
                <a:cs typeface="Tahoma" pitchFamily="2"/>
              </a:defRPr>
            </a:lvl1pPr>
          </a:lstStyle>
          <a:p>
            <a:pPr>
              <a:defRPr/>
            </a:pPr>
            <a:fld id="{E2B17F4D-44CE-4C1C-95BB-85658244A360}" type="slidenum">
              <a:rPr/>
              <a:pPr>
                <a:defRPr/>
              </a:pPr>
              <a:t>‹#›</a:t>
            </a:fld>
            <a:endParaRPr/>
          </a:p>
        </p:txBody>
      </p:sp>
    </p:spTree>
  </p:cSld>
  <p:clrMap bg1="lt1" tx1="dk1" bg2="lt2" tx2="dk2" accent1="accent1" accent2="accent2" accent3="accent3" accent4="accent4" accent5="accent5" accent6="accent6" hlink="hlink" folHlink="folHlink"/>
  <p:notesStyle>
    <a:lvl1pPr marL="215900" indent="-215900" algn="l" rtl="0" eaLnBrk="0" fontAlgn="base" hangingPunct="0">
      <a:spcBef>
        <a:spcPct val="30000"/>
      </a:spcBef>
      <a:spcAft>
        <a:spcPct val="0"/>
      </a:spcAft>
      <a:defRPr lang="en-US" sz="2000">
        <a:solidFill>
          <a:schemeClr val="tx1"/>
        </a:solidFill>
        <a:latin typeface="Albany" pitchFamily="18"/>
        <a:cs typeface="Tahoma" pitchFamily="2"/>
      </a:defRPr>
    </a:lvl1pPr>
    <a:lvl2pPr marL="742950" indent="-285750" algn="l" defTabSz="912813" rtl="0" eaLnBrk="0" fontAlgn="base" hangingPunct="0">
      <a:spcBef>
        <a:spcPct val="30000"/>
      </a:spcBef>
      <a:spcAft>
        <a:spcPct val="0"/>
      </a:spcAft>
      <a:defRPr sz="1200" kern="1200">
        <a:solidFill>
          <a:schemeClr val="tx1"/>
        </a:solidFill>
        <a:latin typeface="+mn-lt"/>
        <a:ea typeface="+mn-ea"/>
        <a:cs typeface="Tahoma" pitchFamily="34" charset="0"/>
      </a:defRPr>
    </a:lvl2pPr>
    <a:lvl3pPr marL="1143000" indent="-228600" algn="l" defTabSz="912813" rtl="0" eaLnBrk="0" fontAlgn="base" hangingPunct="0">
      <a:spcBef>
        <a:spcPct val="30000"/>
      </a:spcBef>
      <a:spcAft>
        <a:spcPct val="0"/>
      </a:spcAft>
      <a:defRPr sz="1200" kern="1200">
        <a:solidFill>
          <a:schemeClr val="tx1"/>
        </a:solidFill>
        <a:latin typeface="+mn-lt"/>
        <a:ea typeface="+mn-ea"/>
        <a:cs typeface="Tahoma" pitchFamily="34" charset="0"/>
      </a:defRPr>
    </a:lvl3pPr>
    <a:lvl4pPr marL="1600200" indent="-228600" algn="l" defTabSz="912813" rtl="0" eaLnBrk="0" fontAlgn="base" hangingPunct="0">
      <a:spcBef>
        <a:spcPct val="30000"/>
      </a:spcBef>
      <a:spcAft>
        <a:spcPct val="0"/>
      </a:spcAft>
      <a:defRPr sz="1200" kern="1200">
        <a:solidFill>
          <a:schemeClr val="tx1"/>
        </a:solidFill>
        <a:latin typeface="+mn-lt"/>
        <a:ea typeface="+mn-ea"/>
        <a:cs typeface="Tahoma" pitchFamily="34" charset="0"/>
      </a:defRPr>
    </a:lvl4pPr>
    <a:lvl5pPr marL="2057400" indent="-228600" algn="l" defTabSz="912813" rtl="0" eaLnBrk="0" fontAlgn="base" hangingPunct="0">
      <a:spcBef>
        <a:spcPct val="30000"/>
      </a:spcBef>
      <a:spcAft>
        <a:spcPct val="0"/>
      </a:spcAft>
      <a:defRPr sz="1200" kern="1200">
        <a:solidFill>
          <a:schemeClr val="tx1"/>
        </a:solidFill>
        <a:latin typeface="+mn-lt"/>
        <a:ea typeface="+mn-ea"/>
        <a:cs typeface="Tahoma" pitchFamily="34" charset="0"/>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75779"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dirty="0" smtClean="0">
              <a:solidFill>
                <a:srgbClr val="000000"/>
              </a:solidFill>
              <a:latin typeface="Albany"/>
              <a:cs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84995"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86019"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87043"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88067"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8909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90115"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6"/>
          <p:cNvSpPr>
            <a:spLocks noGrp="1" noChangeArrowheads="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C9C41798-071E-4E25-8300-6A5C4B201742}" type="slidenum">
              <a:rPr smtClean="0">
                <a:latin typeface="Thorndale"/>
                <a:ea typeface="Andale Sans UI"/>
                <a:cs typeface="Tahoma" pitchFamily="34" charset="0"/>
              </a:rPr>
              <a:pPr defTabSz="912813" fontAlgn="base">
                <a:spcBef>
                  <a:spcPct val="0"/>
                </a:spcBef>
                <a:spcAft>
                  <a:spcPct val="0"/>
                </a:spcAft>
              </a:pPr>
              <a:t>17</a:t>
            </a:fld>
            <a:endParaRPr smtClean="0">
              <a:latin typeface="Thorndale"/>
              <a:ea typeface="Andale Sans UI"/>
              <a:cs typeface="Tahoma" pitchFamily="34" charset="0"/>
            </a:endParaRPr>
          </a:p>
        </p:txBody>
      </p:sp>
      <p:sp>
        <p:nvSpPr>
          <p:cNvPr id="91139" name="Rectangle 1"/>
          <p:cNvSpPr>
            <a:spLocks noGrp="1" noRot="1" noChangeAspect="1" noChangeArrowheads="1" noTextEdit="1"/>
          </p:cNvSpPr>
          <p:nvPr>
            <p:ph type="sldImg"/>
          </p:nvPr>
        </p:nvSpPr>
        <p:spPr>
          <a:solidFill>
            <a:srgbClr val="FFFFFF"/>
          </a:solidFill>
          <a:ln>
            <a:solidFill>
              <a:srgbClr val="000000"/>
            </a:solidFill>
          </a:ln>
        </p:spPr>
      </p:sp>
      <p:sp>
        <p:nvSpPr>
          <p:cNvPr id="91140" name="Rectangle 2"/>
          <p:cNvSpPr txBox="1">
            <a:spLocks noGrp="1" noChangeArrowheads="1"/>
          </p:cNvSpPr>
          <p:nvPr>
            <p:ph type="body" idx="1"/>
          </p:nvPr>
        </p:nvSpPr>
        <p:spPr>
          <a:noFill/>
        </p:spPr>
        <p:txBody>
          <a:bodyPr wrap="none" anchor="ct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92163"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93187"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9421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r>
              <a:rPr smtClean="0">
                <a:solidFill>
                  <a:srgbClr val="000000"/>
                </a:solidFill>
                <a:latin typeface="Albany"/>
                <a:cs typeface="Tahoma" pitchFamily="34" charset="0"/>
              </a:rPr>
              <a:t>Explain in more detail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AED28D28-DD56-4CE0-8BD2-94FE293BD175}" type="slidenum">
              <a:rPr smtClean="0">
                <a:latin typeface="Thorndale"/>
                <a:ea typeface="Andale Sans UI"/>
                <a:cs typeface="Tahoma" pitchFamily="34" charset="0"/>
              </a:rPr>
              <a:pPr defTabSz="912813" fontAlgn="base">
                <a:spcBef>
                  <a:spcPct val="0"/>
                </a:spcBef>
                <a:spcAft>
                  <a:spcPct val="0"/>
                </a:spcAft>
              </a:pPr>
              <a:t>2</a:t>
            </a:fld>
            <a:endParaRPr smtClean="0">
              <a:latin typeface="Thorndale"/>
              <a:ea typeface="Andale Sans UI"/>
              <a:cs typeface="Tahoma" pitchFamily="34" charset="0"/>
            </a:endParaRPr>
          </a:p>
        </p:txBody>
      </p:sp>
      <p:sp>
        <p:nvSpPr>
          <p:cNvPr id="76803" name="Rectangle 1"/>
          <p:cNvSpPr>
            <a:spLocks noGrp="1" noRot="1" noChangeAspect="1" noChangeArrowheads="1" noTextEdit="1"/>
          </p:cNvSpPr>
          <p:nvPr>
            <p:ph type="sldImg"/>
          </p:nvPr>
        </p:nvSpPr>
        <p:spPr>
          <a:solidFill>
            <a:srgbClr val="FFFFFF"/>
          </a:solidFill>
          <a:ln>
            <a:solidFill>
              <a:srgbClr val="000000"/>
            </a:solidFill>
          </a:ln>
        </p:spPr>
      </p:sp>
      <p:sp>
        <p:nvSpPr>
          <p:cNvPr id="76804" name="Rectangle 2"/>
          <p:cNvSpPr txBox="1">
            <a:spLocks noGrp="1" noChangeArrowheads="1"/>
          </p:cNvSpPr>
          <p:nvPr>
            <p:ph type="body" idx="1"/>
          </p:nvPr>
        </p:nvSpPr>
        <p:spPr>
          <a:noFill/>
        </p:spPr>
        <p:txBody>
          <a:bodyPr wrap="none" anchor="ct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p:cNvSpPr>
            <a:spLocks noGrp="1" noRot="1" noChangeAspect="1" noTextEdit="1"/>
          </p:cNvSpPr>
          <p:nvPr>
            <p:ph type="sldImg"/>
          </p:nvPr>
        </p:nvSpPr>
        <p:spPr/>
      </p:sp>
      <p:sp>
        <p:nvSpPr>
          <p:cNvPr id="95235" name="Segnaposto note 2"/>
          <p:cNvSpPr txBox="1">
            <a:spLocks noGrp="1"/>
          </p:cNvSpPr>
          <p:nvPr>
            <p:ph type="body" idx="1"/>
          </p:nvPr>
        </p:nvSpPr>
        <p:spPr/>
        <p:txBody>
          <a:bodyPr/>
          <a:lstStyle/>
          <a:p>
            <a:r>
              <a:rPr lang="it-IT" smtClean="0">
                <a:latin typeface="Albany"/>
                <a:cs typeface="Tahoma" pitchFamily="34" charset="0"/>
              </a:rPr>
              <a:t>Read sa solo un prefisso </a:t>
            </a:r>
          </a:p>
        </p:txBody>
      </p:sp>
      <p:sp>
        <p:nvSpPr>
          <p:cNvPr id="95236" name="Segnaposto numero diapositiva 3"/>
          <p:cNvSpPr>
            <a:spLocks noGrp="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5A102737-0315-4802-AD25-B82F1317DECA}" type="slidenum">
              <a:rPr lang="it-IT" smtClean="0">
                <a:latin typeface="Thorndale"/>
                <a:ea typeface="Andale Sans UI"/>
                <a:cs typeface="Tahoma" pitchFamily="34" charset="0"/>
              </a:rPr>
              <a:pPr defTabSz="912813" fontAlgn="base">
                <a:spcBef>
                  <a:spcPct val="0"/>
                </a:spcBef>
                <a:spcAft>
                  <a:spcPct val="0"/>
                </a:spcAft>
              </a:pPr>
              <a:t>21</a:t>
            </a:fld>
            <a:endParaRPr lang="it-IT" smtClean="0">
              <a:latin typeface="Thorndale"/>
              <a:ea typeface="Andale Sans UI"/>
              <a:cs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96259"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97283"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408203B4-60F7-4AB6-B6B0-86CEC86B45C4}" type="slidenum">
              <a:rPr lang="it-IT" smtClean="0">
                <a:latin typeface="Arial" pitchFamily="34" charset="0"/>
                <a:ea typeface="Andale Sans UI"/>
                <a:cs typeface="Andale Sans UI"/>
              </a:rPr>
              <a:pPr defTabSz="912813" fontAlgn="base">
                <a:spcBef>
                  <a:spcPct val="0"/>
                </a:spcBef>
                <a:spcAft>
                  <a:spcPct val="0"/>
                </a:spcAft>
              </a:pPr>
              <a:t>24</a:t>
            </a:fld>
            <a:endParaRPr lang="it-IT" smtClean="0">
              <a:latin typeface="Arial" pitchFamily="34" charset="0"/>
              <a:ea typeface="Andale Sans UI"/>
              <a:cs typeface="Andale Sans UI"/>
            </a:endParaRPr>
          </a:p>
        </p:txBody>
      </p:sp>
      <p:sp>
        <p:nvSpPr>
          <p:cNvPr id="98307" name="Rectangle 2"/>
          <p:cNvSpPr>
            <a:spLocks noGrp="1" noRot="1" noChangeAspect="1" noChangeArrowheads="1" noTextEdit="1"/>
          </p:cNvSpPr>
          <p:nvPr>
            <p:ph type="sldImg"/>
          </p:nvPr>
        </p:nvSpPr>
        <p:spPr>
          <a:xfrm>
            <a:off x="1108075" y="800100"/>
            <a:ext cx="5343525" cy="4011613"/>
          </a:xfrm>
          <a:ln>
            <a:solidFill>
              <a:srgbClr val="000000"/>
            </a:solidFill>
          </a:ln>
        </p:spPr>
      </p:sp>
      <p:sp>
        <p:nvSpPr>
          <p:cNvPr id="98308" name="Rectangle 3"/>
          <p:cNvSpPr txBox="1">
            <a:spLocks noGrp="1" noChangeArrowheads="1"/>
          </p:cNvSpPr>
          <p:nvPr>
            <p:ph type="body" idx="1"/>
          </p:nvPr>
        </p:nvSpPr>
        <p:spPr>
          <a:xfrm>
            <a:off x="755650" y="5078413"/>
            <a:ext cx="6048375" cy="4813300"/>
          </a:xfrm>
        </p:spPr>
        <p:txBody>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4A4BCC74-11F7-45B2-96BC-0E8ADBE090D2}" type="slidenum">
              <a:rPr lang="en-AU" smtClean="0">
                <a:latin typeface="Arial" pitchFamily="34" charset="0"/>
                <a:ea typeface="Andale Sans UI"/>
                <a:cs typeface="Andale Sans UI"/>
              </a:rPr>
              <a:pPr defTabSz="912813" fontAlgn="base">
                <a:spcBef>
                  <a:spcPct val="0"/>
                </a:spcBef>
                <a:spcAft>
                  <a:spcPct val="0"/>
                </a:spcAft>
              </a:pPr>
              <a:t>25</a:t>
            </a:fld>
            <a:endParaRPr lang="en-AU" smtClean="0">
              <a:latin typeface="Arial" pitchFamily="34" charset="0"/>
              <a:ea typeface="Andale Sans UI"/>
              <a:cs typeface="Andale Sans UI"/>
            </a:endParaRPr>
          </a:p>
        </p:txBody>
      </p:sp>
      <p:sp>
        <p:nvSpPr>
          <p:cNvPr id="99331" name="Rectangle 2"/>
          <p:cNvSpPr>
            <a:spLocks noGrp="1" noRot="1" noChangeAspect="1" noChangeArrowheads="1" noTextEdit="1"/>
          </p:cNvSpPr>
          <p:nvPr>
            <p:ph type="sldImg"/>
          </p:nvPr>
        </p:nvSpPr>
        <p:spPr>
          <a:xfrm>
            <a:off x="1108075" y="801688"/>
            <a:ext cx="5343525" cy="4011612"/>
          </a:xfrm>
          <a:ln>
            <a:solidFill>
              <a:srgbClr val="000000"/>
            </a:solidFill>
          </a:ln>
        </p:spPr>
      </p:sp>
      <p:sp>
        <p:nvSpPr>
          <p:cNvPr id="99332" name="Rectangle 3"/>
          <p:cNvSpPr txBox="1">
            <a:spLocks noGrp="1" noChangeArrowheads="1"/>
          </p:cNvSpPr>
          <p:nvPr>
            <p:ph type="body" idx="1"/>
          </p:nvPr>
        </p:nvSpPr>
        <p:spPr>
          <a:xfrm>
            <a:off x="1008063" y="5076825"/>
            <a:ext cx="5543550" cy="4813300"/>
          </a:xfrm>
        </p:spPr>
        <p:txBody>
          <a:bodyPr lIns="90158" tIns="45078" rIns="90158" bIns="45078"/>
          <a:lstStyle/>
          <a:p>
            <a:pPr eaLnBrk="1">
              <a:spcBef>
                <a:spcPct val="0"/>
              </a:spcBef>
              <a:buSzPct val="45000"/>
              <a:buFont typeface="StarSymbol" charset="0"/>
              <a:buChar char="●"/>
            </a:pPr>
            <a:r>
              <a:rPr smtClean="0">
                <a:solidFill>
                  <a:srgbClr val="000000"/>
                </a:solidFill>
                <a:latin typeface="Albany"/>
                <a:cs typeface="Tahoma" pitchFamily="34" charset="0"/>
              </a:rPr>
              <a:t>Major revision: check for accuracy</a:t>
            </a:r>
          </a:p>
          <a:p>
            <a:pPr eaLnBrk="1">
              <a:spcBef>
                <a:spcPct val="0"/>
              </a:spcBef>
              <a:buSzPct val="45000"/>
              <a:buFont typeface="StarSymbol" charset="0"/>
              <a:buChar char="●"/>
            </a:pPr>
            <a:r>
              <a:rPr smtClean="0">
                <a:solidFill>
                  <a:srgbClr val="000000"/>
                </a:solidFill>
                <a:latin typeface="Albany"/>
                <a:cs typeface="Tahoma" pitchFamily="34" charset="0"/>
              </a:rPr>
              <a:t>How many bits do the challenge and response have?</a:t>
            </a:r>
          </a:p>
          <a:p>
            <a:pPr eaLnBrk="1">
              <a:spcBef>
                <a:spcPct val="0"/>
              </a:spcBef>
              <a:buSzPct val="45000"/>
              <a:buFont typeface="StarSymbol" charset="0"/>
              <a:buNone/>
            </a:pPr>
            <a:r>
              <a:rPr smtClean="0">
                <a:solidFill>
                  <a:srgbClr val="000000"/>
                </a:solidFill>
                <a:latin typeface="Albany"/>
                <a:cs typeface="Tahoma" pitchFamily="34" charset="0"/>
              </a:rPr>
              <a:t> 64 or 128</a:t>
            </a:r>
          </a:p>
          <a:p>
            <a:pPr eaLnBrk="1">
              <a:spcBef>
                <a:spcPct val="0"/>
              </a:spcBef>
              <a:buSzPct val="45000"/>
              <a:buFont typeface="StarSymbol" charset="0"/>
              <a:buChar char="●"/>
            </a:pPr>
            <a:r>
              <a:rPr smtClean="0">
                <a:solidFill>
                  <a:srgbClr val="000000"/>
                </a:solidFill>
                <a:latin typeface="Albany"/>
                <a:cs typeface="Tahoma" pitchFamily="34" charset="0"/>
              </a:rPr>
              <a:t>Is K a constant for a given tag or are small variations possible for the same tag and different challenges?</a:t>
            </a:r>
          </a:p>
          <a:p>
            <a:pPr eaLnBrk="1">
              <a:spcBef>
                <a:spcPct val="0"/>
              </a:spcBef>
              <a:buSzPct val="45000"/>
              <a:buFont typeface="StarSymbol" charset="0"/>
              <a:buNone/>
            </a:pPr>
            <a:endParaRPr smtClean="0">
              <a:solidFill>
                <a:srgbClr val="000000"/>
              </a:solidFill>
              <a:latin typeface="Albany"/>
              <a:cs typeface="Tahoma" pitchFamily="34" charset="0"/>
            </a:endParaRPr>
          </a:p>
          <a:p>
            <a:pPr eaLnBrk="1">
              <a:spcBef>
                <a:spcPct val="0"/>
              </a:spcBef>
              <a:buSzPct val="45000"/>
              <a:buFont typeface="StarSymbol" charset="0"/>
              <a:buChar char="●"/>
            </a:pPr>
            <a:r>
              <a:rPr smtClean="0">
                <a:solidFill>
                  <a:srgbClr val="000000"/>
                </a:solidFill>
                <a:latin typeface="Albany"/>
                <a:cs typeface="Tahoma" pitchFamily="34" charset="0"/>
              </a:rPr>
              <a:t>Explain difference between a PUF and a MAC (message authentication code)?</a:t>
            </a:r>
          </a:p>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0C4D11DF-D7B9-43F9-9D97-683FE883F744}" type="slidenum">
              <a:rPr lang="en-AU" smtClean="0">
                <a:latin typeface="Arial" pitchFamily="34" charset="0"/>
                <a:ea typeface="Andale Sans UI"/>
                <a:cs typeface="Andale Sans UI"/>
              </a:rPr>
              <a:pPr defTabSz="912813" fontAlgn="base">
                <a:spcBef>
                  <a:spcPct val="0"/>
                </a:spcBef>
                <a:spcAft>
                  <a:spcPct val="0"/>
                </a:spcAft>
              </a:pPr>
              <a:t>26</a:t>
            </a:fld>
            <a:endParaRPr lang="en-AU" smtClean="0">
              <a:latin typeface="Arial" pitchFamily="34" charset="0"/>
              <a:ea typeface="Andale Sans UI"/>
              <a:cs typeface="Andale Sans UI"/>
            </a:endParaRPr>
          </a:p>
        </p:txBody>
      </p:sp>
      <p:sp>
        <p:nvSpPr>
          <p:cNvPr id="100355" name="Rectangle 2"/>
          <p:cNvSpPr>
            <a:spLocks noGrp="1" noRot="1" noChangeAspect="1" noChangeArrowheads="1" noTextEdit="1"/>
          </p:cNvSpPr>
          <p:nvPr>
            <p:ph type="sldImg"/>
          </p:nvPr>
        </p:nvSpPr>
        <p:spPr>
          <a:xfrm>
            <a:off x="392113" y="801688"/>
            <a:ext cx="6530975" cy="4902200"/>
          </a:xfrm>
          <a:ln>
            <a:solidFill>
              <a:srgbClr val="000000"/>
            </a:solidFill>
          </a:ln>
        </p:spPr>
      </p:sp>
      <p:sp>
        <p:nvSpPr>
          <p:cNvPr id="100356" name="Rectangle 3"/>
          <p:cNvSpPr txBox="1">
            <a:spLocks noGrp="1" noChangeArrowheads="1"/>
          </p:cNvSpPr>
          <p:nvPr>
            <p:ph type="body" idx="1"/>
          </p:nvPr>
        </p:nvSpPr>
        <p:spPr>
          <a:xfrm>
            <a:off x="587375" y="6057900"/>
            <a:ext cx="6216650" cy="3832225"/>
          </a:xfrm>
        </p:spPr>
        <p:txBody>
          <a:bodyPr/>
          <a:lstStyle/>
          <a:p>
            <a:pPr eaLnBrk="1">
              <a:spcBef>
                <a:spcPct val="0"/>
              </a:spcBef>
              <a:buSzPct val="45000"/>
              <a:buFont typeface="StarSymbol" charset="0"/>
              <a:buChar char="●"/>
            </a:pPr>
            <a:r>
              <a:rPr lang="en-AU" smtClean="0">
                <a:solidFill>
                  <a:srgbClr val="000000"/>
                </a:solidFill>
                <a:latin typeface="Albany"/>
                <a:cs typeface="Tahoma" pitchFamily="34" charset="0"/>
              </a:rPr>
              <a:t>Merge with previous slide</a:t>
            </a:r>
          </a:p>
          <a:p>
            <a:pPr eaLnBrk="1">
              <a:spcBef>
                <a:spcPct val="0"/>
              </a:spcBef>
              <a:buSzPct val="45000"/>
              <a:buFont typeface="StarSymbol" charset="0"/>
              <a:buChar char="●"/>
            </a:pPr>
            <a:r>
              <a:rPr lang="en-AU" smtClean="0">
                <a:solidFill>
                  <a:srgbClr val="000000"/>
                </a:solidFill>
                <a:latin typeface="Albany"/>
                <a:cs typeface="Tahoma" pitchFamily="34" charset="0"/>
              </a:rPr>
              <a:t>Explain better input/output </a:t>
            </a:r>
            <a:r>
              <a:rPr smtClean="0">
                <a:solidFill>
                  <a:srgbClr val="000000"/>
                </a:solidFill>
                <a:latin typeface="Albany"/>
                <a:cs typeface="Tahoma" pitchFamily="34" charset="0"/>
              </a:rPr>
              <a:t>behavior</a:t>
            </a:r>
          </a:p>
          <a:p>
            <a:pPr eaLnBrk="1">
              <a:spcBef>
                <a:spcPct val="0"/>
              </a:spcBef>
              <a:buSzPct val="45000"/>
              <a:buFont typeface="StarSymbol" charset="0"/>
              <a:buChar char="●"/>
            </a:pPr>
            <a:r>
              <a:rPr lang="en-AU" smtClean="0">
                <a:solidFill>
                  <a:srgbClr val="000000"/>
                </a:solidFill>
                <a:latin typeface="Albany"/>
                <a:cs typeface="Tahoma" pitchFamily="34" charset="0"/>
              </a:rPr>
              <a:t>Hardware details and block diagram can be omitted</a:t>
            </a:r>
          </a:p>
          <a:p>
            <a:pPr eaLnBrk="1">
              <a:spcBef>
                <a:spcPct val="0"/>
              </a:spcBef>
              <a:buSzPct val="45000"/>
              <a:buFont typeface="StarSymbol" charset="0"/>
              <a:buChar char="●"/>
            </a:pPr>
            <a:endParaRPr lang="en-AU" smtClean="0">
              <a:solidFill>
                <a:srgbClr val="000000"/>
              </a:solidFill>
              <a:latin typeface="Albany"/>
              <a:cs typeface="Tahoma" pitchFamily="34" charset="0"/>
            </a:endParaRPr>
          </a:p>
          <a:p>
            <a:pPr eaLnBrk="1">
              <a:spcBef>
                <a:spcPct val="0"/>
              </a:spcBef>
              <a:buSzPct val="45000"/>
              <a:buFont typeface="StarSymbol" charset="0"/>
              <a:buChar char="●"/>
            </a:pPr>
            <a:endParaRPr lang="en-AU" smtClean="0">
              <a:solidFill>
                <a:srgbClr val="000000"/>
              </a:solidFill>
              <a:latin typeface="Albany"/>
              <a:cs typeface="Tahoma" pitchFamily="34" charset="0"/>
            </a:endParaRPr>
          </a:p>
          <a:p>
            <a:pPr eaLnBrk="1">
              <a:spcBef>
                <a:spcPct val="0"/>
              </a:spcBef>
              <a:buSzPct val="45000"/>
              <a:buFont typeface="StarSymbol" charset="0"/>
              <a:buChar char="●"/>
            </a:pPr>
            <a:r>
              <a:rPr lang="en-AU" smtClean="0">
                <a:solidFill>
                  <a:srgbClr val="000000"/>
                </a:solidFill>
                <a:latin typeface="Albany"/>
                <a:cs typeface="Tahoma" pitchFamily="34" charset="0"/>
              </a:rPr>
              <a:t>This is achieved by starting a race between a rising edge that is fed into a series of switches. The signal is routed depending on the challenge bit at each switch and depending on whether the signal on the top rail or the bottom rail arriving first the arbiter outputs a 1 or a 0. Same challenge on most occations will not produce the same response from chip to chip due to propagations and delay variations in the circuit components.</a:t>
            </a:r>
          </a:p>
          <a:p>
            <a:pPr eaLnBrk="1">
              <a:spcBef>
                <a:spcPct val="0"/>
              </a:spcBef>
              <a:buSzPct val="45000"/>
              <a:buFont typeface="StarSymbol" charset="0"/>
              <a:buChar char="●"/>
            </a:pPr>
            <a:endParaRPr lang="en-AU" smtClean="0">
              <a:solidFill>
                <a:srgbClr val="000000"/>
              </a:solidFill>
              <a:latin typeface="Albany"/>
              <a:cs typeface="Tahoma" pitchFamily="34" charset="0"/>
            </a:endParaRPr>
          </a:p>
          <a:p>
            <a:pPr eaLnBrk="1">
              <a:spcBef>
                <a:spcPct val="0"/>
              </a:spcBef>
              <a:buSzPct val="45000"/>
              <a:buFont typeface="StarSymbol" charset="0"/>
              <a:buChar char="●"/>
            </a:pPr>
            <a:r>
              <a:rPr lang="en-AU" smtClean="0">
                <a:solidFill>
                  <a:srgbClr val="000000"/>
                </a:solidFill>
                <a:latin typeface="Albany"/>
                <a:cs typeface="Tahoma" pitchFamily="34" charset="0"/>
              </a:rPr>
              <a:t>Thus a PUF circuit can be used to characterise each label IC and the fabrications variation tend to from the secret key. Thus it is possible to authenticate each IC by observing the response of the PUF circuit to a set of challenges.</a:t>
            </a:r>
          </a:p>
          <a:p>
            <a:pPr eaLnBrk="1">
              <a:spcBef>
                <a:spcPct val="0"/>
              </a:spcBef>
              <a:buSzPct val="45000"/>
              <a:buFont typeface="StarSymbol" charset="0"/>
              <a:buChar char="●"/>
            </a:pPr>
            <a:endParaRPr lang="en-AU" smtClean="0">
              <a:solidFill>
                <a:srgbClr val="000000"/>
              </a:solidFill>
              <a:latin typeface="Albany"/>
              <a:cs typeface="Tahoma" pitchFamily="34" charset="0"/>
            </a:endParaRPr>
          </a:p>
          <a:p>
            <a:pPr eaLnBrk="1">
              <a:spcBef>
                <a:spcPct val="0"/>
              </a:spcBef>
              <a:buSzPct val="45000"/>
              <a:buFont typeface="StarSymbol" charset="0"/>
              <a:buChar char="●"/>
            </a:pPr>
            <a:r>
              <a:rPr lang="en-AU" smtClean="0">
                <a:solidFill>
                  <a:srgbClr val="000000"/>
                </a:solidFill>
                <a:latin typeface="Albany"/>
                <a:cs typeface="Tahoma" pitchFamily="34" charset="0"/>
              </a:rPr>
              <a:t>It has been evaluated that around 800 challenges reponse pairs are enough to uniquely identify around a billions chips.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a:ln>
            <a:solidFill>
              <a:srgbClr val="000000"/>
            </a:solidFill>
          </a:ln>
        </p:spPr>
      </p:sp>
      <p:sp>
        <p:nvSpPr>
          <p:cNvPr id="3" name="Segnaposto note 2"/>
          <p:cNvSpPr>
            <a:spLocks noGrp="1"/>
          </p:cNvSpPr>
          <p:nvPr>
            <p:ph type="body" idx="1"/>
          </p:nvPr>
        </p:nvSpPr>
        <p:spPr/>
        <p:txBody>
          <a:bodyPr/>
          <a:lstStyle/>
          <a:p>
            <a:pPr marL="342900" indent="-342900" eaLnBrk="1" fontAlgn="auto">
              <a:spcBef>
                <a:spcPts val="0"/>
              </a:spcBef>
              <a:spcAft>
                <a:spcPts val="0"/>
              </a:spcAft>
              <a:buSzPct val="45000"/>
              <a:buFont typeface="Wingdings" pitchFamily="2" charset="2"/>
              <a:buChar char="ü"/>
              <a:defRPr/>
            </a:pPr>
            <a:r>
              <a:rPr lang="it-IT" dirty="0" smtClean="0">
                <a:solidFill>
                  <a:sysClr val="windowText" lastClr="000000"/>
                </a:solidFill>
                <a:cs typeface="Arial" charset="0"/>
              </a:rPr>
              <a:t>Per un PUF dal comportamento ideale è possibile pubblicare un </a:t>
            </a:r>
            <a:r>
              <a:rPr lang="it-IT" dirty="0" err="1" smtClean="0">
                <a:solidFill>
                  <a:sysClr val="windowText" lastClr="000000"/>
                </a:solidFill>
                <a:cs typeface="Arial" charset="0"/>
              </a:rPr>
              <a:t>hash</a:t>
            </a:r>
            <a:r>
              <a:rPr lang="it-IT" dirty="0" smtClean="0">
                <a:solidFill>
                  <a:sysClr val="windowText" lastClr="000000"/>
                </a:solidFill>
                <a:cs typeface="Arial" charset="0"/>
              </a:rPr>
              <a:t> del </a:t>
            </a:r>
            <a:r>
              <a:rPr lang="it-IT" dirty="0" err="1" smtClean="0">
                <a:solidFill>
                  <a:sysClr val="windowText" lastClr="000000"/>
                </a:solidFill>
                <a:cs typeface="Arial" charset="0"/>
              </a:rPr>
              <a:t>response</a:t>
            </a:r>
            <a:r>
              <a:rPr lang="it-IT" dirty="0" smtClean="0">
                <a:solidFill>
                  <a:sysClr val="windowText" lastClr="000000"/>
                </a:solidFill>
                <a:cs typeface="Arial" charset="0"/>
              </a:rPr>
              <a:t> per evitare la clonazione tramite </a:t>
            </a:r>
            <a:r>
              <a:rPr lang="it-IT" dirty="0" err="1" smtClean="0">
                <a:solidFill>
                  <a:sysClr val="windowText" lastClr="000000"/>
                </a:solidFill>
                <a:cs typeface="Arial" charset="0"/>
              </a:rPr>
              <a:t>tag</a:t>
            </a:r>
            <a:r>
              <a:rPr lang="it-IT" dirty="0" smtClean="0">
                <a:solidFill>
                  <a:sysClr val="windowText" lastClr="000000"/>
                </a:solidFill>
                <a:cs typeface="Arial" charset="0"/>
              </a:rPr>
              <a:t> virtuale</a:t>
            </a:r>
          </a:p>
          <a:p>
            <a:pPr marL="342900" indent="-342900" eaLnBrk="1" fontAlgn="auto">
              <a:spcBef>
                <a:spcPts val="0"/>
              </a:spcBef>
              <a:spcAft>
                <a:spcPts val="0"/>
              </a:spcAft>
              <a:buSzPct val="45000"/>
              <a:buFont typeface="Wingdings" pitchFamily="2" charset="2"/>
              <a:buChar char="ü"/>
              <a:defRPr/>
            </a:pPr>
            <a:r>
              <a:rPr lang="it-IT" dirty="0" smtClean="0">
                <a:solidFill>
                  <a:sysClr val="windowText" lastClr="000000"/>
                </a:solidFill>
                <a:cs typeface="Arial" charset="0"/>
              </a:rPr>
              <a:t>Il </a:t>
            </a:r>
            <a:r>
              <a:rPr lang="it-IT" dirty="0" err="1" smtClean="0">
                <a:solidFill>
                  <a:sysClr val="windowText" lastClr="000000"/>
                </a:solidFill>
                <a:cs typeface="Arial" charset="0"/>
              </a:rPr>
              <a:t>tag</a:t>
            </a:r>
            <a:r>
              <a:rPr lang="it-IT" dirty="0" smtClean="0">
                <a:solidFill>
                  <a:sysClr val="windowText" lastClr="000000"/>
                </a:solidFill>
                <a:cs typeface="Arial" charset="0"/>
              </a:rPr>
              <a:t> Vera X512H, dell’americana </a:t>
            </a:r>
            <a:r>
              <a:rPr lang="it-IT" dirty="0" err="1" smtClean="0">
                <a:solidFill>
                  <a:sysClr val="windowText" lastClr="000000"/>
                </a:solidFill>
                <a:cs typeface="Arial" charset="0"/>
              </a:rPr>
              <a:t>Verayo</a:t>
            </a:r>
            <a:r>
              <a:rPr lang="it-IT" dirty="0" smtClean="0">
                <a:solidFill>
                  <a:sysClr val="windowText" lastClr="000000"/>
                </a:solidFill>
                <a:cs typeface="Arial" charset="0"/>
              </a:rPr>
              <a:t>, se sfidato più volte con lo stesso challenge risponde con </a:t>
            </a:r>
            <a:r>
              <a:rPr lang="it-IT" dirty="0" err="1" smtClean="0">
                <a:solidFill>
                  <a:sysClr val="windowText" lastClr="000000"/>
                </a:solidFill>
                <a:cs typeface="Arial" charset="0"/>
              </a:rPr>
              <a:t>response</a:t>
            </a:r>
            <a:r>
              <a:rPr lang="it-IT" dirty="0" smtClean="0">
                <a:solidFill>
                  <a:sysClr val="windowText" lastClr="000000"/>
                </a:solidFill>
                <a:cs typeface="Arial" charset="0"/>
              </a:rPr>
              <a:t> che sono tra loro a distanza di </a:t>
            </a:r>
            <a:r>
              <a:rPr lang="it-IT" dirty="0" err="1" smtClean="0">
                <a:solidFill>
                  <a:sysClr val="windowText" lastClr="000000"/>
                </a:solidFill>
                <a:cs typeface="Arial" charset="0"/>
              </a:rPr>
              <a:t>Hamming</a:t>
            </a:r>
            <a:r>
              <a:rPr lang="it-IT" dirty="0" smtClean="0">
                <a:solidFill>
                  <a:sysClr val="windowText" lastClr="000000"/>
                </a:solidFill>
                <a:cs typeface="Arial" charset="0"/>
              </a:rPr>
              <a:t> minore di 17 bit</a:t>
            </a:r>
          </a:p>
          <a:p>
            <a:pPr marL="215934" indent="-215934" eaLnBrk="1" fontAlgn="auto">
              <a:spcBef>
                <a:spcPts val="0"/>
              </a:spcBef>
              <a:spcAft>
                <a:spcPts val="0"/>
              </a:spcAft>
              <a:buSzPct val="45000"/>
              <a:buFont typeface="StarSymbol"/>
              <a:buChar char="●"/>
              <a:defRPr/>
            </a:pPr>
            <a:endParaRPr lang="it-IT" dirty="0">
              <a:solidFill>
                <a:sysClr val="windowText" lastClr="000000"/>
              </a:solidFill>
            </a:endParaRPr>
          </a:p>
        </p:txBody>
      </p:sp>
      <p:sp>
        <p:nvSpPr>
          <p:cNvPr id="101380" name="Segnaposto numero diapositiva 3"/>
          <p:cNvSpPr>
            <a:spLocks noGrp="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543DE2E9-1E49-463C-A976-6C2FC8FE4CF7}" type="slidenum">
              <a:rPr lang="it-IT" smtClean="0">
                <a:latin typeface="Arial" pitchFamily="34" charset="0"/>
                <a:ea typeface="Andale Sans UI"/>
                <a:cs typeface="Andale Sans UI"/>
              </a:rPr>
              <a:pPr defTabSz="912813" fontAlgn="base">
                <a:spcBef>
                  <a:spcPct val="0"/>
                </a:spcBef>
                <a:spcAft>
                  <a:spcPct val="0"/>
                </a:spcAft>
              </a:pPr>
              <a:t>27</a:t>
            </a:fld>
            <a:endParaRPr lang="it-IT" smtClean="0">
              <a:latin typeface="Arial" pitchFamily="34" charset="0"/>
              <a:ea typeface="Andale Sans UI"/>
              <a:cs typeface="Andale Sans U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p:sp>
      <p:sp>
        <p:nvSpPr>
          <p:cNvPr id="102403" name="Segnaposto note 2"/>
          <p:cNvSpPr txBox="1">
            <a:spLocks noGrp="1"/>
          </p:cNvSpPr>
          <p:nvPr>
            <p:ph type="body" idx="1"/>
          </p:nvPr>
        </p:nvSpPr>
        <p:spPr/>
        <p:txBody>
          <a:bodyPr/>
          <a:lstStyle/>
          <a:p>
            <a:endParaRPr smtClean="0">
              <a:latin typeface="Albany"/>
              <a:cs typeface="Tahoma" pitchFamily="34" charset="0"/>
            </a:endParaRPr>
          </a:p>
        </p:txBody>
      </p:sp>
      <p:sp>
        <p:nvSpPr>
          <p:cNvPr id="102404" name="Segnaposto numero diapositiva 3"/>
          <p:cNvSpPr>
            <a:spLocks noGrp="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9886D625-39DC-43A0-9399-0767EDC6EC2A}" type="slidenum">
              <a:rPr lang="it-IT" smtClean="0">
                <a:latin typeface="Thorndale"/>
                <a:ea typeface="Andale Sans UI"/>
                <a:cs typeface="Tahoma" pitchFamily="34" charset="0"/>
              </a:rPr>
              <a:pPr defTabSz="912813" fontAlgn="base">
                <a:spcBef>
                  <a:spcPct val="0"/>
                </a:spcBef>
                <a:spcAft>
                  <a:spcPct val="0"/>
                </a:spcAft>
              </a:pPr>
              <a:t>28</a:t>
            </a:fld>
            <a:endParaRPr lang="it-IT" smtClean="0">
              <a:latin typeface="Thorndale"/>
              <a:ea typeface="Andale Sans UI"/>
              <a:cs typeface="Tahoma"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8085B0A2-7FAF-4D0C-B600-655CA169D15A}" type="slidenum">
              <a:rPr lang="en-AU" smtClean="0">
                <a:latin typeface="Arial" pitchFamily="34" charset="0"/>
                <a:ea typeface="Andale Sans UI"/>
                <a:cs typeface="Andale Sans UI"/>
              </a:rPr>
              <a:pPr defTabSz="912813" fontAlgn="base">
                <a:spcBef>
                  <a:spcPct val="0"/>
                </a:spcBef>
                <a:spcAft>
                  <a:spcPct val="0"/>
                </a:spcAft>
              </a:pPr>
              <a:t>29</a:t>
            </a:fld>
            <a:endParaRPr lang="en-AU" smtClean="0">
              <a:latin typeface="Arial" pitchFamily="34" charset="0"/>
              <a:ea typeface="Andale Sans UI"/>
              <a:cs typeface="Andale Sans UI"/>
            </a:endParaRPr>
          </a:p>
        </p:txBody>
      </p:sp>
      <p:sp>
        <p:nvSpPr>
          <p:cNvPr id="103427" name="Rectangle 2"/>
          <p:cNvSpPr>
            <a:spLocks noGrp="1" noRot="1" noChangeAspect="1" noChangeArrowheads="1" noTextEdit="1"/>
          </p:cNvSpPr>
          <p:nvPr>
            <p:ph type="sldImg"/>
          </p:nvPr>
        </p:nvSpPr>
        <p:spPr>
          <a:xfrm>
            <a:off x="1108075" y="801688"/>
            <a:ext cx="5343525" cy="4011612"/>
          </a:xfrm>
          <a:ln>
            <a:solidFill>
              <a:srgbClr val="000000"/>
            </a:solidFill>
          </a:ln>
        </p:spPr>
      </p:sp>
      <p:sp>
        <p:nvSpPr>
          <p:cNvPr id="103428" name="Rectangle 3"/>
          <p:cNvSpPr txBox="1">
            <a:spLocks noGrp="1" noChangeArrowheads="1"/>
          </p:cNvSpPr>
          <p:nvPr>
            <p:ph type="body" idx="1"/>
          </p:nvPr>
        </p:nvSpPr>
        <p:spPr>
          <a:xfrm>
            <a:off x="1008063" y="5076825"/>
            <a:ext cx="5543550" cy="4813300"/>
          </a:xfrm>
        </p:spPr>
        <p:txBody>
          <a:bodyPr lIns="90158" tIns="45078" rIns="90158" bIns="45078"/>
          <a:lstStyle/>
          <a:p>
            <a:pPr eaLnBrk="1">
              <a:spcBef>
                <a:spcPct val="0"/>
              </a:spcBef>
              <a:buSzPct val="45000"/>
              <a:buFont typeface="StarSymbol" charset="0"/>
              <a:buChar char="●"/>
            </a:pPr>
            <a:r>
              <a:rPr smtClean="0">
                <a:solidFill>
                  <a:srgbClr val="000000"/>
                </a:solidFill>
                <a:latin typeface="Albany"/>
                <a:cs typeface="Tahoma" pitchFamily="34" charset="0"/>
              </a:rPr>
              <a:t>Encryption controlled by the label owner. </a:t>
            </a:r>
          </a:p>
          <a:p>
            <a:pPr eaLnBrk="1">
              <a:spcBef>
                <a:spcPct val="0"/>
              </a:spcBef>
              <a:buSzPct val="45000"/>
              <a:buFont typeface="StarSymbol" charset="0"/>
              <a:buChar char="●"/>
            </a:pPr>
            <a:r>
              <a:rPr smtClean="0">
                <a:solidFill>
                  <a:srgbClr val="000000"/>
                </a:solidFill>
                <a:latin typeface="Albany"/>
                <a:cs typeface="Tahoma" pitchFamily="34" charset="0"/>
              </a:rPr>
              <a:t>Hence it is independent of the other parties in the supply chain. Individual establishments can define a security policy that suits them. Such as when encryption is performed how to handle the tag contents at point of sale. Level of security to commensurate the data/ item being protected.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0445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77827" name="Segnaposto note 2"/>
          <p:cNvSpPr txBox="1">
            <a:spLocks noGrp="1"/>
          </p:cNvSpPr>
          <p:nvPr>
            <p:ph type="body" sz="quarter" idx="1"/>
          </p:nvPr>
        </p:nvSpPr>
        <p:spPr>
          <a:ln/>
        </p:spPr>
        <p:txBody>
          <a:bodyPr>
            <a:spAutoFit/>
          </a:bodyPr>
          <a:lstStyle/>
          <a:p>
            <a:pPr eaLnBrk="1">
              <a:spcBef>
                <a:spcPct val="0"/>
              </a:spcBef>
              <a:buSzPct val="45000"/>
              <a:buFont typeface="StarSymbol" charset="0"/>
              <a:buNone/>
            </a:pPr>
            <a:endParaRPr smtClean="0">
              <a:solidFill>
                <a:srgbClr val="000000"/>
              </a:solidFill>
              <a:latin typeface="Albany"/>
              <a:cs typeface="Tahom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05475"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06499"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07523"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08547"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0957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10595" name="Segnaposto note 2"/>
          <p:cNvSpPr txBox="1">
            <a:spLocks noGrp="1"/>
          </p:cNvSpPr>
          <p:nvPr>
            <p:ph type="body" sz="quarter" idx="1"/>
          </p:nvPr>
        </p:nvSpPr>
        <p:spPr>
          <a:ln/>
        </p:spPr>
        <p:txBody>
          <a:bodyPr>
            <a:spAutoFit/>
          </a:bodyPr>
          <a:lstStyle/>
          <a:p>
            <a:pPr eaLnBrk="1">
              <a:spcBef>
                <a:spcPct val="0"/>
              </a:spcBef>
              <a:buSzPct val="45000"/>
              <a:buFont typeface="StarSymbol" charset="0"/>
              <a:buNone/>
            </a:pPr>
            <a:r>
              <a:rPr smtClean="0">
                <a:solidFill>
                  <a:srgbClr val="000000"/>
                </a:solidFill>
                <a:latin typeface="Albany"/>
                <a:cs typeface="Tahoma" pitchFamily="34" charset="0"/>
              </a:rPr>
              <a:t>Il problema Learning Parity without Noise:</a:t>
            </a:r>
          </a:p>
          <a:p>
            <a:pPr eaLnBrk="1">
              <a:spcBef>
                <a:spcPct val="0"/>
              </a:spcBef>
              <a:buSzPct val="45000"/>
              <a:buFont typeface="StarSymbol" charset="0"/>
              <a:buNone/>
            </a:pPr>
            <a:r>
              <a:rPr smtClean="0">
                <a:solidFill>
                  <a:srgbClr val="000000"/>
                </a:solidFill>
                <a:latin typeface="Albany"/>
                <a:cs typeface="Tahoma" pitchFamily="34" charset="0"/>
              </a:rPr>
              <a:t>sono date diverse sequenze di bit e, per ciascuna, un valore di parità (XOR) calcolato con una funzione f. Determinare f</a:t>
            </a:r>
          </a:p>
          <a:p>
            <a:pPr eaLnBrk="1">
              <a:spcBef>
                <a:spcPct val="0"/>
              </a:spcBef>
              <a:buSzPct val="45000"/>
              <a:buFont typeface="StarSymbol" charset="0"/>
              <a:buNone/>
            </a:pPr>
            <a:endParaRPr smtClean="0">
              <a:solidFill>
                <a:srgbClr val="000000"/>
              </a:solidFill>
              <a:latin typeface="Albany"/>
              <a:cs typeface="Tahom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11619"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12643"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13667"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1469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7885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15715"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16739"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17763"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18787"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1981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20835"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21859"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p:cNvSpPr>
            <a:spLocks noGrp="1" noChangeArrowheads="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8D4B897F-4BF9-444A-8056-F11DAFEDE5E6}" type="slidenum">
              <a:rPr smtClean="0">
                <a:latin typeface="Thorndale"/>
                <a:ea typeface="Andale Sans UI"/>
                <a:cs typeface="Tahoma" pitchFamily="34" charset="0"/>
              </a:rPr>
              <a:pPr defTabSz="912813" fontAlgn="base">
                <a:spcBef>
                  <a:spcPct val="0"/>
                </a:spcBef>
                <a:spcAft>
                  <a:spcPct val="0"/>
                </a:spcAft>
              </a:pPr>
              <a:t>48</a:t>
            </a:fld>
            <a:endParaRPr smtClean="0">
              <a:latin typeface="Thorndale"/>
              <a:ea typeface="Andale Sans UI"/>
              <a:cs typeface="Tahoma" pitchFamily="34" charset="0"/>
            </a:endParaRPr>
          </a:p>
        </p:txBody>
      </p:sp>
      <p:sp>
        <p:nvSpPr>
          <p:cNvPr id="122883" name="Rectangle 1"/>
          <p:cNvSpPr>
            <a:spLocks noGrp="1" noRot="1" noChangeAspect="1" noChangeArrowheads="1" noTextEdit="1"/>
          </p:cNvSpPr>
          <p:nvPr>
            <p:ph type="sldImg"/>
          </p:nvPr>
        </p:nvSpPr>
        <p:spPr>
          <a:solidFill>
            <a:srgbClr val="FFFFFF"/>
          </a:solidFill>
          <a:ln>
            <a:solidFill>
              <a:srgbClr val="000000"/>
            </a:solidFill>
          </a:ln>
        </p:spPr>
      </p:sp>
      <p:sp>
        <p:nvSpPr>
          <p:cNvPr id="122884" name="Rectangle 2"/>
          <p:cNvSpPr txBox="1">
            <a:spLocks noGrp="1" noChangeArrowheads="1"/>
          </p:cNvSpPr>
          <p:nvPr>
            <p:ph type="body" idx="1"/>
          </p:nvPr>
        </p:nvSpPr>
        <p:spPr>
          <a:noFill/>
        </p:spPr>
        <p:txBody>
          <a:bodyPr wrap="none" anchor="ct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23907"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2493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79875"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6"/>
          <p:cNvSpPr>
            <a:spLocks noGrp="1" noChangeArrowheads="1"/>
          </p:cNvSpPr>
          <p:nvPr>
            <p:ph type="sldNum" sz="quarter" idx="5"/>
          </p:nvPr>
        </p:nvSpPr>
        <p:spPr bwMode="auto">
          <a:noFill/>
          <a:ln>
            <a:miter lim="800000"/>
            <a:headEnd/>
            <a:tailEnd/>
          </a:ln>
        </p:spPr>
        <p:txBody>
          <a:bodyPr vert="horz" wrap="square" numCol="1" anchorCtr="0" compatLnSpc="1">
            <a:prstTxWarp prst="textNoShape">
              <a:avLst/>
            </a:prstTxWarp>
          </a:bodyPr>
          <a:lstStyle/>
          <a:p>
            <a:pPr defTabSz="912813" fontAlgn="base">
              <a:spcBef>
                <a:spcPct val="0"/>
              </a:spcBef>
              <a:spcAft>
                <a:spcPct val="0"/>
              </a:spcAft>
            </a:pPr>
            <a:fld id="{23CDB3CD-424D-41B5-869D-A8715AE755B1}" type="slidenum">
              <a:rPr smtClean="0">
                <a:latin typeface="Thorndale"/>
                <a:ea typeface="Andale Sans UI"/>
                <a:cs typeface="Tahoma" pitchFamily="34" charset="0"/>
              </a:rPr>
              <a:pPr defTabSz="912813" fontAlgn="base">
                <a:spcBef>
                  <a:spcPct val="0"/>
                </a:spcBef>
                <a:spcAft>
                  <a:spcPct val="0"/>
                </a:spcAft>
              </a:pPr>
              <a:t>51</a:t>
            </a:fld>
            <a:endParaRPr smtClean="0">
              <a:latin typeface="Thorndale"/>
              <a:ea typeface="Andale Sans UI"/>
              <a:cs typeface="Tahoma" pitchFamily="34" charset="0"/>
            </a:endParaRPr>
          </a:p>
        </p:txBody>
      </p:sp>
      <p:sp>
        <p:nvSpPr>
          <p:cNvPr id="125955" name="Rectangle 1"/>
          <p:cNvSpPr>
            <a:spLocks noGrp="1" noRot="1" noChangeAspect="1" noChangeArrowheads="1" noTextEdit="1"/>
          </p:cNvSpPr>
          <p:nvPr>
            <p:ph type="sldImg"/>
          </p:nvPr>
        </p:nvSpPr>
        <p:spPr>
          <a:solidFill>
            <a:srgbClr val="FFFFFF"/>
          </a:solidFill>
          <a:ln>
            <a:solidFill>
              <a:srgbClr val="000000"/>
            </a:solidFill>
          </a:ln>
        </p:spPr>
      </p:sp>
      <p:sp>
        <p:nvSpPr>
          <p:cNvPr id="125956" name="Rectangle 2"/>
          <p:cNvSpPr txBox="1">
            <a:spLocks noGrp="1" noChangeArrowheads="1"/>
          </p:cNvSpPr>
          <p:nvPr>
            <p:ph type="body" idx="1"/>
          </p:nvPr>
        </p:nvSpPr>
        <p:spPr>
          <a:noFill/>
        </p:spPr>
        <p:txBody>
          <a:bodyPr wrap="none" anchor="ct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26979" name="Segnaposto note 2"/>
          <p:cNvSpPr txBox="1">
            <a:spLocks noGrp="1"/>
          </p:cNvSpPr>
          <p:nvPr>
            <p:ph type="body" sz="quarter" idx="1"/>
          </p:nvPr>
        </p:nvSpPr>
        <p:spPr>
          <a:xfrm>
            <a:off x="755650" y="5078413"/>
            <a:ext cx="6048375" cy="4721225"/>
          </a:xfrm>
          <a:ln/>
        </p:spPr>
        <p:txBody>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28003"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29027" name="Segnaposto note 2"/>
          <p:cNvSpPr txBox="1">
            <a:spLocks noGrp="1"/>
          </p:cNvSpPr>
          <p:nvPr>
            <p:ph type="body" sz="quarter" idx="1"/>
          </p:nvPr>
        </p:nvSpPr>
        <p:spPr>
          <a:ln/>
        </p:spPr>
        <p:txBody>
          <a:bodyPr>
            <a:spAutoFit/>
          </a:bodyPr>
          <a:lstStyle/>
          <a:p>
            <a:pPr eaLnBrk="1">
              <a:spcBef>
                <a:spcPct val="0"/>
              </a:spcBef>
              <a:buSzPct val="45000"/>
              <a:buFont typeface="StarSymbol" charset="0"/>
              <a:buNone/>
            </a:pPr>
            <a:r>
              <a:rPr smtClean="0">
                <a:solidFill>
                  <a:srgbClr val="000000"/>
                </a:solidFill>
                <a:latin typeface="Albany"/>
                <a:cs typeface="Tahoma" pitchFamily="34" charset="0"/>
              </a:rPr>
              <a:t>Reset attacks: reset the internal state of a protocol</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3005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31075"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32099"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33123"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34147"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13517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80899"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81923" name="Segnaposto note 2"/>
          <p:cNvSpPr txBox="1">
            <a:spLocks noGrp="1"/>
          </p:cNvSpPr>
          <p:nvPr>
            <p:ph type="body" sz="quarter" idx="1"/>
          </p:nvPr>
        </p:nvSpPr>
        <p:spPr>
          <a:ln/>
        </p:spPr>
        <p:txBody>
          <a:bodyPr>
            <a:spAutoFit/>
          </a:bodyPr>
          <a:lstStyle/>
          <a:p>
            <a:pPr eaLnBrk="1">
              <a:spcBef>
                <a:spcPct val="0"/>
              </a:spcBef>
              <a:buSzPct val="45000"/>
              <a:buFont typeface="StarSymbol" charset="0"/>
              <a:buNone/>
            </a:pPr>
            <a:r>
              <a:rPr smtClean="0">
                <a:solidFill>
                  <a:srgbClr val="000000"/>
                </a:solidFill>
                <a:latin typeface="Albany"/>
                <a:cs typeface="Tahoma" pitchFamily="34" charset="0"/>
              </a:rPr>
              <a:t>Translate to English</a:t>
            </a:r>
          </a:p>
          <a:p>
            <a:pPr eaLnBrk="1">
              <a:spcBef>
                <a:spcPct val="0"/>
              </a:spcBef>
              <a:buSzPct val="45000"/>
              <a:buFont typeface="StarSymbol" charset="0"/>
              <a:buNone/>
            </a:pPr>
            <a:endParaRPr smtClean="0">
              <a:solidFill>
                <a:srgbClr val="000000"/>
              </a:solidFill>
              <a:latin typeface="Albany"/>
              <a:cs typeface="Tahoma" pitchFamily="34" charset="0"/>
            </a:endParaRPr>
          </a:p>
          <a:p>
            <a:pPr eaLnBrk="1">
              <a:spcBef>
                <a:spcPct val="0"/>
              </a:spcBef>
              <a:buSzPct val="45000"/>
              <a:buFont typeface="StarSymbol" charset="0"/>
              <a:buNone/>
            </a:pPr>
            <a:r>
              <a:rPr smtClean="0">
                <a:solidFill>
                  <a:srgbClr val="000000"/>
                </a:solidFill>
                <a:latin typeface="Albany"/>
                <a:cs typeface="Tahoma" pitchFamily="34" charset="0"/>
              </a:rPr>
              <a:t>EPCglobal è stata fondata dalla fusione di EAN International e Uniform Code Council (EAN-UCC, ora sostituite da GS1) nel 2003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82947" name="Segnaposto note 2"/>
          <p:cNvSpPr txBox="1">
            <a:spLocks noGrp="1"/>
          </p:cNvSpPr>
          <p:nvPr>
            <p:ph type="body" sz="quarter" idx="1"/>
          </p:nvPr>
        </p:nvSpPr>
        <p:spPr>
          <a:ln/>
        </p:spPr>
        <p:txBody>
          <a:bodyPr>
            <a:spAutoFit/>
          </a:bodyPr>
          <a:lstStyle/>
          <a:p>
            <a:pPr eaLnBrk="1">
              <a:spcBef>
                <a:spcPct val="0"/>
              </a:spcBef>
              <a:buSzPct val="45000"/>
              <a:buFont typeface="StarSymbol" charset="0"/>
              <a:buNone/>
            </a:pPr>
            <a:endParaRPr smtClean="0">
              <a:solidFill>
                <a:srgbClr val="000000"/>
              </a:solidFill>
              <a:latin typeface="Albany"/>
              <a:cs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ln>
        </p:spPr>
      </p:sp>
      <p:sp>
        <p:nvSpPr>
          <p:cNvPr id="83971" name="Segnaposto note 2"/>
          <p:cNvSpPr txBox="1">
            <a:spLocks noGrp="1"/>
          </p:cNvSpPr>
          <p:nvPr>
            <p:ph type="body" sz="quarter" idx="1"/>
          </p:nvPr>
        </p:nvSpPr>
        <p:spPr>
          <a:ln/>
        </p:spPr>
        <p:txBody>
          <a:bodyPr>
            <a:spAutoFit/>
          </a:bodyPr>
          <a:lstStyle/>
          <a:p>
            <a:pPr eaLnBrk="1">
              <a:spcBef>
                <a:spcPct val="0"/>
              </a:spcBef>
              <a:buSzPct val="45000"/>
              <a:buFont typeface="StarSymbol" charset="0"/>
              <a:buChar char="●"/>
            </a:pPr>
            <a:endParaRPr smtClean="0">
              <a:solidFill>
                <a:srgbClr val="000000"/>
              </a:solidFill>
              <a:latin typeface="Albany"/>
              <a:cs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813" y="2349390"/>
            <a:ext cx="8565833"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1622" y="4285615"/>
            <a:ext cx="7054215" cy="1932728"/>
          </a:xfrm>
        </p:spPr>
        <p:txBody>
          <a:bodyPr/>
          <a:lstStyle>
            <a:lvl1pPr marL="0" indent="0" algn="ctr">
              <a:buNone/>
              <a:defRPr>
                <a:solidFill>
                  <a:schemeClr val="tx1">
                    <a:tint val="75000"/>
                  </a:schemeClr>
                </a:solidFill>
              </a:defRPr>
            </a:lvl1pPr>
            <a:lvl2pPr marL="503763" indent="0" algn="ctr">
              <a:buNone/>
              <a:defRPr>
                <a:solidFill>
                  <a:schemeClr val="tx1">
                    <a:tint val="75000"/>
                  </a:schemeClr>
                </a:solidFill>
              </a:defRPr>
            </a:lvl2pPr>
            <a:lvl3pPr marL="1007525" indent="0" algn="ctr">
              <a:buNone/>
              <a:defRPr>
                <a:solidFill>
                  <a:schemeClr val="tx1">
                    <a:tint val="75000"/>
                  </a:schemeClr>
                </a:solidFill>
              </a:defRPr>
            </a:lvl3pPr>
            <a:lvl4pPr marL="1511289" indent="0" algn="ctr">
              <a:buNone/>
              <a:defRPr>
                <a:solidFill>
                  <a:schemeClr val="tx1">
                    <a:tint val="75000"/>
                  </a:schemeClr>
                </a:solidFill>
              </a:defRPr>
            </a:lvl4pPr>
            <a:lvl5pPr marL="2015050" indent="0" algn="ctr">
              <a:buNone/>
              <a:defRPr>
                <a:solidFill>
                  <a:schemeClr val="tx1">
                    <a:tint val="75000"/>
                  </a:schemeClr>
                </a:solidFill>
              </a:defRPr>
            </a:lvl5pPr>
            <a:lvl6pPr marL="2518813" indent="0" algn="ctr">
              <a:buNone/>
              <a:defRPr>
                <a:solidFill>
                  <a:schemeClr val="tx1">
                    <a:tint val="75000"/>
                  </a:schemeClr>
                </a:solidFill>
              </a:defRPr>
            </a:lvl6pPr>
            <a:lvl7pPr marL="3022575" indent="0" algn="ctr">
              <a:buNone/>
              <a:defRPr>
                <a:solidFill>
                  <a:schemeClr val="tx1">
                    <a:tint val="75000"/>
                  </a:schemeClr>
                </a:solidFill>
              </a:defRPr>
            </a:lvl7pPr>
            <a:lvl8pPr marL="3526337" indent="0" algn="ctr">
              <a:buNone/>
              <a:defRPr>
                <a:solidFill>
                  <a:schemeClr val="tx1">
                    <a:tint val="75000"/>
                  </a:schemeClr>
                </a:solidFill>
              </a:defRPr>
            </a:lvl8pPr>
            <a:lvl9pPr marL="40301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C9235-B1A3-489A-9DA2-1F88C4FA60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098DA7-334B-4B45-A47C-7FD9E5F6A7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6151" y="302865"/>
            <a:ext cx="2267426" cy="6452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877" y="302865"/>
            <a:ext cx="6634321"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C6A18B-07F8-4E49-B96B-1D955321A72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3872" y="302865"/>
            <a:ext cx="9057459" cy="125522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503872" y="1764665"/>
            <a:ext cx="9057459" cy="5484817"/>
          </a:xfrm>
        </p:spPr>
        <p:txBody>
          <a:bodyPr rtlCol="0">
            <a:normAutofit/>
          </a:bodyPr>
          <a:lstStyle/>
          <a:p>
            <a:pPr lvl="0"/>
            <a:endParaRPr lang="it-IT" noProof="0">
              <a:sym typeface="Arial" pitchFamily="34" charset="0"/>
            </a:endParaRPr>
          </a:p>
        </p:txBody>
      </p:sp>
      <p:sp>
        <p:nvSpPr>
          <p:cNvPr id="4" name="Segnaposto data 3"/>
          <p:cNvSpPr>
            <a:spLocks noGrp="1"/>
          </p:cNvSpPr>
          <p:nvPr>
            <p:ph type="dt" idx="10"/>
          </p:nvPr>
        </p:nvSpPr>
        <p:spPr>
          <a:xfrm>
            <a:off x="503238" y="7143750"/>
            <a:ext cx="2339975" cy="503238"/>
          </a:xfrm>
        </p:spPr>
        <p:txBody>
          <a:bodyPr/>
          <a:lstStyle>
            <a:lvl1pPr>
              <a:defRPr/>
            </a:lvl1pPr>
          </a:lstStyle>
          <a:p>
            <a:pPr>
              <a:defRPr/>
            </a:pPr>
            <a:endParaRPr lang="en-US"/>
          </a:p>
        </p:txBody>
      </p:sp>
      <p:sp>
        <p:nvSpPr>
          <p:cNvPr id="5" name="Segnaposto piè di pagina 4"/>
          <p:cNvSpPr>
            <a:spLocks noGrp="1"/>
          </p:cNvSpPr>
          <p:nvPr>
            <p:ph type="ftr" idx="11"/>
          </p:nvPr>
        </p:nvSpPr>
        <p:spPr>
          <a:xfrm>
            <a:off x="2855913" y="7143750"/>
            <a:ext cx="4354512" cy="503238"/>
          </a:xfrm>
        </p:spPr>
        <p:txBody>
          <a:bodyPr/>
          <a:lstStyle>
            <a:lvl1pPr>
              <a:defRPr/>
            </a:lvl1pPr>
          </a:lstStyle>
          <a:p>
            <a:pPr>
              <a:defRPr/>
            </a:pPr>
            <a:endParaRPr lang="en-US"/>
          </a:p>
        </p:txBody>
      </p:sp>
      <p:sp>
        <p:nvSpPr>
          <p:cNvPr id="6" name="Segnaposto numero diapositiva 5"/>
          <p:cNvSpPr>
            <a:spLocks noGrp="1"/>
          </p:cNvSpPr>
          <p:nvPr>
            <p:ph type="sldNum" idx="12"/>
          </p:nvPr>
        </p:nvSpPr>
        <p:spPr>
          <a:xfrm>
            <a:off x="7221538" y="7143750"/>
            <a:ext cx="2339975" cy="503238"/>
          </a:xfrm>
        </p:spPr>
        <p:txBody>
          <a:bodyPr/>
          <a:lstStyle>
            <a:lvl1pPr>
              <a:defRPr/>
            </a:lvl1pPr>
          </a:lstStyle>
          <a:p>
            <a:pPr>
              <a:defRPr/>
            </a:pPr>
            <a:fld id="{1198DF9D-C410-419E-B7EB-357C91EA656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308669" y="336127"/>
            <a:ext cx="6984233" cy="75628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923766" y="1344507"/>
            <a:ext cx="4198938" cy="529399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90661" y="1344507"/>
            <a:ext cx="4198938" cy="529399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34975" y="6891338"/>
            <a:ext cx="1508125" cy="503237"/>
          </a:xfrm>
        </p:spPr>
        <p:txBody>
          <a:bodyPr/>
          <a:lstStyle>
            <a:lvl1pPr>
              <a:defRPr/>
            </a:lvl1pPr>
          </a:lstStyle>
          <a:p>
            <a:pPr>
              <a:defRPr/>
            </a:pPr>
            <a:fld id="{11CD6190-6169-4FCD-AC4B-A24119D7BA9B}" type="datetime1">
              <a:rPr lang="it-IT"/>
              <a:pPr>
                <a:defRPr/>
              </a:pPr>
              <a:t>07/12/2010</a:t>
            </a:fld>
            <a:endParaRPr lang="en-AU"/>
          </a:p>
        </p:txBody>
      </p:sp>
      <p:sp>
        <p:nvSpPr>
          <p:cNvPr id="6" name="Segnaposto numero diapositiva 5"/>
          <p:cNvSpPr>
            <a:spLocks noGrp="1"/>
          </p:cNvSpPr>
          <p:nvPr>
            <p:ph type="sldNum" sz="quarter" idx="11"/>
          </p:nvPr>
        </p:nvSpPr>
        <p:spPr>
          <a:xfrm>
            <a:off x="8566150" y="6891338"/>
            <a:ext cx="755650" cy="503237"/>
          </a:xfrm>
        </p:spPr>
        <p:txBody>
          <a:bodyPr/>
          <a:lstStyle>
            <a:lvl1pPr>
              <a:defRPr/>
            </a:lvl1pPr>
          </a:lstStyle>
          <a:p>
            <a:pPr>
              <a:defRPr/>
            </a:pPr>
            <a:fld id="{F4D184A5-7C55-4B28-9CE6-470A311D5EFE}" type="slidenum">
              <a:rPr lang="en-AU"/>
              <a:pPr>
                <a:defRPr/>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
        <p:nvSpPr>
          <p:cNvPr id="5" name="Titolo 1"/>
          <p:cNvSpPr>
            <a:spLocks noGrp="1"/>
          </p:cNvSpPr>
          <p:nvPr>
            <p:ph type="title"/>
          </p:nvPr>
        </p:nvSpPr>
        <p:spPr>
          <a:xfrm>
            <a:off x="503873" y="302865"/>
            <a:ext cx="9069705" cy="1260475"/>
          </a:xfrm>
        </p:spPr>
        <p:txBody>
          <a:bodyPr/>
          <a:lstStyle/>
          <a:p>
            <a:r>
              <a:rPr lang="it-IT" dirty="0" smtClean="0"/>
              <a:t>Fare clic per modificare lo stile del titolo</a:t>
            </a:r>
            <a:endParaRPr lang="it-IT" dirty="0"/>
          </a:p>
        </p:txBody>
      </p:sp>
      <p:sp>
        <p:nvSpPr>
          <p:cNvPr id="3" name="Segnaposto data 3"/>
          <p:cNvSpPr>
            <a:spLocks noGrp="1"/>
          </p:cNvSpPr>
          <p:nvPr>
            <p:ph type="dt" sz="half" idx="10"/>
          </p:nvPr>
        </p:nvSpPr>
        <p:spPr/>
        <p:txBody>
          <a:bodyPr/>
          <a:lstStyle>
            <a:lvl1pPr>
              <a:defRPr/>
            </a:lvl1pPr>
          </a:lstStyle>
          <a:p>
            <a:pPr>
              <a:defRPr/>
            </a:pPr>
            <a:fld id="{570F31B7-3E02-4970-A2E4-E90C859048EA}" type="datetime1">
              <a:rPr lang="it-IT"/>
              <a:pPr>
                <a:defRPr/>
              </a:pPr>
              <a:t>07/12/2010</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44ED2F8-0E77-4367-A448-B500A1BDF467}" type="slidenum">
              <a:rPr lang="it-IT"/>
              <a:pPr>
                <a:defRPr/>
              </a:pPr>
              <a:t>‹#›</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olo, contenuto 2 e testo">
    <p:spTree>
      <p:nvGrpSpPr>
        <p:cNvPr id="1" name=""/>
        <p:cNvGrpSpPr/>
        <p:nvPr/>
      </p:nvGrpSpPr>
      <p:grpSpPr>
        <a:xfrm>
          <a:off x="0" y="0"/>
          <a:ext cx="0" cy="0"/>
          <a:chOff x="0" y="0"/>
          <a:chExt cx="0" cy="0"/>
        </a:xfrm>
      </p:grpSpPr>
      <p:sp>
        <p:nvSpPr>
          <p:cNvPr id="2" name="Titolo 1"/>
          <p:cNvSpPr>
            <a:spLocks noGrp="1"/>
          </p:cNvSpPr>
          <p:nvPr>
            <p:ph type="title"/>
          </p:nvPr>
        </p:nvSpPr>
        <p:spPr>
          <a:xfrm>
            <a:off x="1308669" y="336127"/>
            <a:ext cx="6984233" cy="756285"/>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923766" y="1344507"/>
            <a:ext cx="4198938" cy="256296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923766" y="4075536"/>
            <a:ext cx="4198938" cy="256296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half" idx="3"/>
          </p:nvPr>
        </p:nvSpPr>
        <p:spPr>
          <a:xfrm>
            <a:off x="5290661" y="1344507"/>
            <a:ext cx="4198938" cy="529399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434975" y="6891338"/>
            <a:ext cx="1508125" cy="503237"/>
          </a:xfrm>
        </p:spPr>
        <p:txBody>
          <a:bodyPr/>
          <a:lstStyle>
            <a:lvl1pPr>
              <a:defRPr/>
            </a:lvl1pPr>
          </a:lstStyle>
          <a:p>
            <a:pPr>
              <a:defRPr/>
            </a:pPr>
            <a:fld id="{507EBF07-7983-41E1-9972-19473C43CF8F}" type="datetime1">
              <a:rPr lang="it-IT"/>
              <a:pPr>
                <a:defRPr/>
              </a:pPr>
              <a:t>07/12/2010</a:t>
            </a:fld>
            <a:endParaRPr lang="en-AU"/>
          </a:p>
        </p:txBody>
      </p:sp>
      <p:sp>
        <p:nvSpPr>
          <p:cNvPr id="7" name="Segnaposto numero diapositiva 6"/>
          <p:cNvSpPr>
            <a:spLocks noGrp="1"/>
          </p:cNvSpPr>
          <p:nvPr>
            <p:ph type="sldNum" sz="quarter" idx="11"/>
          </p:nvPr>
        </p:nvSpPr>
        <p:spPr>
          <a:xfrm>
            <a:off x="8566150" y="6891338"/>
            <a:ext cx="755650" cy="503237"/>
          </a:xfrm>
        </p:spPr>
        <p:txBody>
          <a:bodyPr/>
          <a:lstStyle>
            <a:lvl1pPr>
              <a:defRPr/>
            </a:lvl1pPr>
          </a:lstStyle>
          <a:p>
            <a:pPr>
              <a:defRPr/>
            </a:pPr>
            <a:fld id="{555416F8-7C1D-47D0-A1FD-74EF9036A3C2}" type="slidenum">
              <a:rPr lang="en-AU"/>
              <a:pPr>
                <a:defRPr/>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813" y="2349390"/>
            <a:ext cx="8565833"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1622" y="4285615"/>
            <a:ext cx="7054215" cy="1932728"/>
          </a:xfrm>
        </p:spPr>
        <p:txBody>
          <a:bodyPr/>
          <a:lstStyle>
            <a:lvl1pPr marL="0" indent="0" algn="ctr">
              <a:buNone/>
              <a:defRPr>
                <a:solidFill>
                  <a:schemeClr val="tx1">
                    <a:tint val="75000"/>
                  </a:schemeClr>
                </a:solidFill>
              </a:defRPr>
            </a:lvl1pPr>
            <a:lvl2pPr marL="503763" indent="0" algn="ctr">
              <a:buNone/>
              <a:defRPr>
                <a:solidFill>
                  <a:schemeClr val="tx1">
                    <a:tint val="75000"/>
                  </a:schemeClr>
                </a:solidFill>
              </a:defRPr>
            </a:lvl2pPr>
            <a:lvl3pPr marL="1007525" indent="0" algn="ctr">
              <a:buNone/>
              <a:defRPr>
                <a:solidFill>
                  <a:schemeClr val="tx1">
                    <a:tint val="75000"/>
                  </a:schemeClr>
                </a:solidFill>
              </a:defRPr>
            </a:lvl3pPr>
            <a:lvl4pPr marL="1511289" indent="0" algn="ctr">
              <a:buNone/>
              <a:defRPr>
                <a:solidFill>
                  <a:schemeClr val="tx1">
                    <a:tint val="75000"/>
                  </a:schemeClr>
                </a:solidFill>
              </a:defRPr>
            </a:lvl4pPr>
            <a:lvl5pPr marL="2015050" indent="0" algn="ctr">
              <a:buNone/>
              <a:defRPr>
                <a:solidFill>
                  <a:schemeClr val="tx1">
                    <a:tint val="75000"/>
                  </a:schemeClr>
                </a:solidFill>
              </a:defRPr>
            </a:lvl5pPr>
            <a:lvl6pPr marL="2518813" indent="0" algn="ctr">
              <a:buNone/>
              <a:defRPr>
                <a:solidFill>
                  <a:schemeClr val="tx1">
                    <a:tint val="75000"/>
                  </a:schemeClr>
                </a:solidFill>
              </a:defRPr>
            </a:lvl6pPr>
            <a:lvl7pPr marL="3022575" indent="0" algn="ctr">
              <a:buNone/>
              <a:defRPr>
                <a:solidFill>
                  <a:schemeClr val="tx1">
                    <a:tint val="75000"/>
                  </a:schemeClr>
                </a:solidFill>
              </a:defRPr>
            </a:lvl7pPr>
            <a:lvl8pPr marL="3526337" indent="0" algn="ctr">
              <a:buNone/>
              <a:defRPr>
                <a:solidFill>
                  <a:schemeClr val="tx1">
                    <a:tint val="75000"/>
                  </a:schemeClr>
                </a:solidFill>
              </a:defRPr>
            </a:lvl8pPr>
            <a:lvl9pPr marL="40301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90AD81-C26B-4803-AA2B-15AFC1117F8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7E920E-A6EE-4715-8DF8-9D398258F30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050" y="4859833"/>
            <a:ext cx="8565833"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050" y="3205463"/>
            <a:ext cx="8565833" cy="1654373"/>
          </a:xfrm>
        </p:spPr>
        <p:txBody>
          <a:bodyPr anchor="b"/>
          <a:lstStyle>
            <a:lvl1pPr marL="0" indent="0">
              <a:buNone/>
              <a:defRPr sz="2200">
                <a:solidFill>
                  <a:schemeClr val="tx1">
                    <a:tint val="75000"/>
                  </a:schemeClr>
                </a:solidFill>
              </a:defRPr>
            </a:lvl1pPr>
            <a:lvl2pPr marL="503763" indent="0">
              <a:buNone/>
              <a:defRPr sz="2000">
                <a:solidFill>
                  <a:schemeClr val="tx1">
                    <a:tint val="75000"/>
                  </a:schemeClr>
                </a:solidFill>
              </a:defRPr>
            </a:lvl2pPr>
            <a:lvl3pPr marL="1007525" indent="0">
              <a:buNone/>
              <a:defRPr sz="1800">
                <a:solidFill>
                  <a:schemeClr val="tx1">
                    <a:tint val="75000"/>
                  </a:schemeClr>
                </a:solidFill>
              </a:defRPr>
            </a:lvl3pPr>
            <a:lvl4pPr marL="1511289" indent="0">
              <a:buNone/>
              <a:defRPr sz="1500">
                <a:solidFill>
                  <a:schemeClr val="tx1">
                    <a:tint val="75000"/>
                  </a:schemeClr>
                </a:solidFill>
              </a:defRPr>
            </a:lvl4pPr>
            <a:lvl5pPr marL="2015050" indent="0">
              <a:buNone/>
              <a:defRPr sz="1500">
                <a:solidFill>
                  <a:schemeClr val="tx1">
                    <a:tint val="75000"/>
                  </a:schemeClr>
                </a:solidFill>
              </a:defRPr>
            </a:lvl5pPr>
            <a:lvl6pPr marL="2518813" indent="0">
              <a:buNone/>
              <a:defRPr sz="1500">
                <a:solidFill>
                  <a:schemeClr val="tx1">
                    <a:tint val="75000"/>
                  </a:schemeClr>
                </a:solidFill>
              </a:defRPr>
            </a:lvl6pPr>
            <a:lvl7pPr marL="3022575" indent="0">
              <a:buNone/>
              <a:defRPr sz="1500">
                <a:solidFill>
                  <a:schemeClr val="tx1">
                    <a:tint val="75000"/>
                  </a:schemeClr>
                </a:solidFill>
              </a:defRPr>
            </a:lvl7pPr>
            <a:lvl8pPr marL="3526337" indent="0">
              <a:buNone/>
              <a:defRPr sz="1500">
                <a:solidFill>
                  <a:schemeClr val="tx1">
                    <a:tint val="75000"/>
                  </a:schemeClr>
                </a:solidFill>
              </a:defRPr>
            </a:lvl8pPr>
            <a:lvl9pPr marL="40301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8A8C4E-A456-47BE-A566-3DB31CB896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C0F6E-C857-4946-92AE-5AACA9B6A60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872" y="1764670"/>
            <a:ext cx="4450874"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2704" y="1764670"/>
            <a:ext cx="4450874"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A137B2-7957-4358-BE7E-7D84C1D630B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872" y="1692892"/>
            <a:ext cx="4452624" cy="705515"/>
          </a:xfrm>
        </p:spPr>
        <p:txBody>
          <a:bodyPr anchor="b"/>
          <a:lstStyle>
            <a:lvl1pPr marL="0" indent="0">
              <a:buNone/>
              <a:defRPr sz="2600" b="1"/>
            </a:lvl1pPr>
            <a:lvl2pPr marL="503763" indent="0">
              <a:buNone/>
              <a:defRPr sz="2200" b="1"/>
            </a:lvl2pPr>
            <a:lvl3pPr marL="1007525" indent="0">
              <a:buNone/>
              <a:defRPr sz="2000" b="1"/>
            </a:lvl3pPr>
            <a:lvl4pPr marL="1511289" indent="0">
              <a:buNone/>
              <a:defRPr sz="1800" b="1"/>
            </a:lvl4pPr>
            <a:lvl5pPr marL="2015050" indent="0">
              <a:buNone/>
              <a:defRPr sz="1800" b="1"/>
            </a:lvl5pPr>
            <a:lvl6pPr marL="2518813" indent="0">
              <a:buNone/>
              <a:defRPr sz="1800" b="1"/>
            </a:lvl6pPr>
            <a:lvl7pPr marL="3022575" indent="0">
              <a:buNone/>
              <a:defRPr sz="1800" b="1"/>
            </a:lvl7pPr>
            <a:lvl8pPr marL="3526337" indent="0">
              <a:buNone/>
              <a:defRPr sz="1800" b="1"/>
            </a:lvl8pPr>
            <a:lvl9pPr marL="403010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3872" y="2398408"/>
            <a:ext cx="4452624"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9210" y="1692892"/>
            <a:ext cx="4454373" cy="705515"/>
          </a:xfrm>
        </p:spPr>
        <p:txBody>
          <a:bodyPr anchor="b"/>
          <a:lstStyle>
            <a:lvl1pPr marL="0" indent="0">
              <a:buNone/>
              <a:defRPr sz="2600" b="1"/>
            </a:lvl1pPr>
            <a:lvl2pPr marL="503763" indent="0">
              <a:buNone/>
              <a:defRPr sz="2200" b="1"/>
            </a:lvl2pPr>
            <a:lvl3pPr marL="1007525" indent="0">
              <a:buNone/>
              <a:defRPr sz="2000" b="1"/>
            </a:lvl3pPr>
            <a:lvl4pPr marL="1511289" indent="0">
              <a:buNone/>
              <a:defRPr sz="1800" b="1"/>
            </a:lvl4pPr>
            <a:lvl5pPr marL="2015050" indent="0">
              <a:buNone/>
              <a:defRPr sz="1800" b="1"/>
            </a:lvl5pPr>
            <a:lvl6pPr marL="2518813" indent="0">
              <a:buNone/>
              <a:defRPr sz="1800" b="1"/>
            </a:lvl6pPr>
            <a:lvl7pPr marL="3022575" indent="0">
              <a:buNone/>
              <a:defRPr sz="1800" b="1"/>
            </a:lvl7pPr>
            <a:lvl8pPr marL="3526337" indent="0">
              <a:buNone/>
              <a:defRPr sz="1800" b="1"/>
            </a:lvl8pPr>
            <a:lvl9pPr marL="403010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19210" y="2398408"/>
            <a:ext cx="4454373"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3AE8BD-1ECD-4FDD-9CC5-4A90F757096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B1A68C-070C-4658-B39B-06EDF95DB4E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C9B986A-CFE6-42E8-A722-D4E39902CB4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5" y="301113"/>
            <a:ext cx="3315412"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0003" y="301118"/>
            <a:ext cx="5633574" cy="645468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875" y="1582598"/>
            <a:ext cx="3315412" cy="5173200"/>
          </a:xfrm>
        </p:spPr>
        <p:txBody>
          <a:bodyPr/>
          <a:lstStyle>
            <a:lvl1pPr marL="0" indent="0">
              <a:buNone/>
              <a:defRPr sz="15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A32CDD-0AE1-411D-BDE8-4C39434EB1D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251" y="5293995"/>
            <a:ext cx="6046470"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251" y="675755"/>
            <a:ext cx="6046470" cy="4537710"/>
          </a:xfrm>
        </p:spPr>
        <p:txBody>
          <a:bodyPr rtlCol="0">
            <a:normAutofit/>
          </a:bodyPr>
          <a:lstStyle>
            <a:lvl1pPr marL="0" indent="0">
              <a:buNone/>
              <a:defRPr sz="3500"/>
            </a:lvl1pPr>
            <a:lvl2pPr marL="503763" indent="0">
              <a:buNone/>
              <a:defRPr sz="3100"/>
            </a:lvl2pPr>
            <a:lvl3pPr marL="1007525" indent="0">
              <a:buNone/>
              <a:defRPr sz="2600"/>
            </a:lvl3pPr>
            <a:lvl4pPr marL="1511289" indent="0">
              <a:buNone/>
              <a:defRPr sz="2200"/>
            </a:lvl4pPr>
            <a:lvl5pPr marL="2015050" indent="0">
              <a:buNone/>
              <a:defRPr sz="2200"/>
            </a:lvl5pPr>
            <a:lvl6pPr marL="2518813" indent="0">
              <a:buNone/>
              <a:defRPr sz="2200"/>
            </a:lvl6pPr>
            <a:lvl7pPr marL="3022575" indent="0">
              <a:buNone/>
              <a:defRPr sz="2200"/>
            </a:lvl7pPr>
            <a:lvl8pPr marL="3526337" indent="0">
              <a:buNone/>
              <a:defRPr sz="2200"/>
            </a:lvl8pPr>
            <a:lvl9pPr marL="4030100" indent="0">
              <a:buNone/>
              <a:defRPr sz="2200"/>
            </a:lvl9pPr>
          </a:lstStyle>
          <a:p>
            <a:pPr lvl="0"/>
            <a:endParaRPr lang="en-US" noProof="0" smtClean="0"/>
          </a:p>
        </p:txBody>
      </p:sp>
      <p:sp>
        <p:nvSpPr>
          <p:cNvPr id="4" name="Text Placeholder 3"/>
          <p:cNvSpPr>
            <a:spLocks noGrp="1"/>
          </p:cNvSpPr>
          <p:nvPr>
            <p:ph type="body" sz="half" idx="2"/>
          </p:nvPr>
        </p:nvSpPr>
        <p:spPr>
          <a:xfrm>
            <a:off x="1975251" y="5918981"/>
            <a:ext cx="6046470" cy="887584"/>
          </a:xfrm>
        </p:spPr>
        <p:txBody>
          <a:bodyPr/>
          <a:lstStyle>
            <a:lvl1pPr marL="0" indent="0">
              <a:buNone/>
              <a:defRPr sz="15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04B5B9-57B1-44F4-9594-6F54C68B3FB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63815B-2BBA-4903-A1DD-E314BC53CB1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6151" y="302865"/>
            <a:ext cx="2267426" cy="6452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877" y="302865"/>
            <a:ext cx="6634321"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E6C7C-CEF4-4381-96B3-074E11C0188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3872" y="302865"/>
            <a:ext cx="9057459" cy="125522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503872" y="1764665"/>
            <a:ext cx="9057459" cy="5484817"/>
          </a:xfrm>
        </p:spPr>
        <p:txBody>
          <a:bodyPr rtlCol="0">
            <a:normAutofit/>
          </a:bodyPr>
          <a:lstStyle/>
          <a:p>
            <a:pPr lvl="0"/>
            <a:endParaRPr lang="it-IT" noProof="0">
              <a:sym typeface="Arial" pitchFamily="34" charset="0"/>
            </a:endParaRPr>
          </a:p>
        </p:txBody>
      </p:sp>
      <p:sp>
        <p:nvSpPr>
          <p:cNvPr id="4" name="Segnaposto data 3"/>
          <p:cNvSpPr>
            <a:spLocks noGrp="1"/>
          </p:cNvSpPr>
          <p:nvPr>
            <p:ph type="dt" idx="10"/>
          </p:nvPr>
        </p:nvSpPr>
        <p:spPr>
          <a:xfrm>
            <a:off x="503238" y="7143750"/>
            <a:ext cx="2339975" cy="503238"/>
          </a:xfrm>
        </p:spPr>
        <p:txBody>
          <a:bodyPr/>
          <a:lstStyle>
            <a:lvl1pPr>
              <a:defRPr/>
            </a:lvl1pPr>
          </a:lstStyle>
          <a:p>
            <a:pPr>
              <a:defRPr/>
            </a:pPr>
            <a:endParaRPr lang="en-US"/>
          </a:p>
        </p:txBody>
      </p:sp>
      <p:sp>
        <p:nvSpPr>
          <p:cNvPr id="5" name="Segnaposto piè di pagina 4"/>
          <p:cNvSpPr>
            <a:spLocks noGrp="1"/>
          </p:cNvSpPr>
          <p:nvPr>
            <p:ph type="ftr" idx="11"/>
          </p:nvPr>
        </p:nvSpPr>
        <p:spPr>
          <a:xfrm>
            <a:off x="2855913" y="7143750"/>
            <a:ext cx="4354512" cy="503238"/>
          </a:xfrm>
        </p:spPr>
        <p:txBody>
          <a:bodyPr/>
          <a:lstStyle>
            <a:lvl1pPr>
              <a:defRPr/>
            </a:lvl1pPr>
          </a:lstStyle>
          <a:p>
            <a:pPr>
              <a:defRPr/>
            </a:pPr>
            <a:endParaRPr lang="en-US"/>
          </a:p>
        </p:txBody>
      </p:sp>
      <p:sp>
        <p:nvSpPr>
          <p:cNvPr id="6" name="Segnaposto numero diapositiva 5"/>
          <p:cNvSpPr>
            <a:spLocks noGrp="1"/>
          </p:cNvSpPr>
          <p:nvPr>
            <p:ph type="sldNum" idx="12"/>
          </p:nvPr>
        </p:nvSpPr>
        <p:spPr>
          <a:xfrm>
            <a:off x="7221538" y="7143750"/>
            <a:ext cx="2339975" cy="503238"/>
          </a:xfrm>
        </p:spPr>
        <p:txBody>
          <a:bodyPr/>
          <a:lstStyle>
            <a:lvl1pPr>
              <a:defRPr/>
            </a:lvl1pPr>
          </a:lstStyle>
          <a:p>
            <a:pPr>
              <a:defRPr/>
            </a:pPr>
            <a:fld id="{22266CDB-1098-4818-A390-8A390AA06FD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050" y="4859833"/>
            <a:ext cx="8565833"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050" y="3205463"/>
            <a:ext cx="8565833" cy="1654373"/>
          </a:xfrm>
        </p:spPr>
        <p:txBody>
          <a:bodyPr anchor="b"/>
          <a:lstStyle>
            <a:lvl1pPr marL="0" indent="0">
              <a:buNone/>
              <a:defRPr sz="2200">
                <a:solidFill>
                  <a:schemeClr val="tx1">
                    <a:tint val="75000"/>
                  </a:schemeClr>
                </a:solidFill>
              </a:defRPr>
            </a:lvl1pPr>
            <a:lvl2pPr marL="503763" indent="0">
              <a:buNone/>
              <a:defRPr sz="2000">
                <a:solidFill>
                  <a:schemeClr val="tx1">
                    <a:tint val="75000"/>
                  </a:schemeClr>
                </a:solidFill>
              </a:defRPr>
            </a:lvl2pPr>
            <a:lvl3pPr marL="1007525" indent="0">
              <a:buNone/>
              <a:defRPr sz="1800">
                <a:solidFill>
                  <a:schemeClr val="tx1">
                    <a:tint val="75000"/>
                  </a:schemeClr>
                </a:solidFill>
              </a:defRPr>
            </a:lvl3pPr>
            <a:lvl4pPr marL="1511289" indent="0">
              <a:buNone/>
              <a:defRPr sz="1500">
                <a:solidFill>
                  <a:schemeClr val="tx1">
                    <a:tint val="75000"/>
                  </a:schemeClr>
                </a:solidFill>
              </a:defRPr>
            </a:lvl4pPr>
            <a:lvl5pPr marL="2015050" indent="0">
              <a:buNone/>
              <a:defRPr sz="1500">
                <a:solidFill>
                  <a:schemeClr val="tx1">
                    <a:tint val="75000"/>
                  </a:schemeClr>
                </a:solidFill>
              </a:defRPr>
            </a:lvl5pPr>
            <a:lvl6pPr marL="2518813" indent="0">
              <a:buNone/>
              <a:defRPr sz="1500">
                <a:solidFill>
                  <a:schemeClr val="tx1">
                    <a:tint val="75000"/>
                  </a:schemeClr>
                </a:solidFill>
              </a:defRPr>
            </a:lvl6pPr>
            <a:lvl7pPr marL="3022575" indent="0">
              <a:buNone/>
              <a:defRPr sz="1500">
                <a:solidFill>
                  <a:schemeClr val="tx1">
                    <a:tint val="75000"/>
                  </a:schemeClr>
                </a:solidFill>
              </a:defRPr>
            </a:lvl7pPr>
            <a:lvl8pPr marL="3526337" indent="0">
              <a:buNone/>
              <a:defRPr sz="1500">
                <a:solidFill>
                  <a:schemeClr val="tx1">
                    <a:tint val="75000"/>
                  </a:schemeClr>
                </a:solidFill>
              </a:defRPr>
            </a:lvl8pPr>
            <a:lvl9pPr marL="40301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EB29AC-A1D0-4A12-A9F7-0D9B0C726E5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812" y="2349389"/>
            <a:ext cx="8565833"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1621" y="4285615"/>
            <a:ext cx="7054215" cy="1932728"/>
          </a:xfrm>
        </p:spPr>
        <p:txBody>
          <a:bodyPr/>
          <a:lstStyle>
            <a:lvl1pPr marL="0" indent="0" algn="ctr">
              <a:buNone/>
              <a:defRPr>
                <a:solidFill>
                  <a:schemeClr val="tx1">
                    <a:tint val="75000"/>
                  </a:schemeClr>
                </a:solidFill>
              </a:defRPr>
            </a:lvl1pPr>
            <a:lvl2pPr marL="503816" indent="0" algn="ctr">
              <a:buNone/>
              <a:defRPr>
                <a:solidFill>
                  <a:schemeClr val="tx1">
                    <a:tint val="75000"/>
                  </a:schemeClr>
                </a:solidFill>
              </a:defRPr>
            </a:lvl2pPr>
            <a:lvl3pPr marL="1007630" indent="0" algn="ctr">
              <a:buNone/>
              <a:defRPr>
                <a:solidFill>
                  <a:schemeClr val="tx1">
                    <a:tint val="75000"/>
                  </a:schemeClr>
                </a:solidFill>
              </a:defRPr>
            </a:lvl3pPr>
            <a:lvl4pPr marL="1511445" indent="0" algn="ctr">
              <a:buNone/>
              <a:defRPr>
                <a:solidFill>
                  <a:schemeClr val="tx1">
                    <a:tint val="75000"/>
                  </a:schemeClr>
                </a:solidFill>
              </a:defRPr>
            </a:lvl4pPr>
            <a:lvl5pPr marL="2015259" indent="0" algn="ctr">
              <a:buNone/>
              <a:defRPr>
                <a:solidFill>
                  <a:schemeClr val="tx1">
                    <a:tint val="75000"/>
                  </a:schemeClr>
                </a:solidFill>
              </a:defRPr>
            </a:lvl5pPr>
            <a:lvl6pPr marL="2519074" indent="0" algn="ctr">
              <a:buNone/>
              <a:defRPr>
                <a:solidFill>
                  <a:schemeClr val="tx1">
                    <a:tint val="75000"/>
                  </a:schemeClr>
                </a:solidFill>
              </a:defRPr>
            </a:lvl6pPr>
            <a:lvl7pPr marL="3022888" indent="0" algn="ctr">
              <a:buNone/>
              <a:defRPr>
                <a:solidFill>
                  <a:schemeClr val="tx1">
                    <a:tint val="75000"/>
                  </a:schemeClr>
                </a:solidFill>
              </a:defRPr>
            </a:lvl7pPr>
            <a:lvl8pPr marL="3526703" indent="0" algn="ctr">
              <a:buNone/>
              <a:defRPr>
                <a:solidFill>
                  <a:schemeClr val="tx1">
                    <a:tint val="75000"/>
                  </a:schemeClr>
                </a:solidFill>
              </a:defRPr>
            </a:lvl8pPr>
            <a:lvl9pPr marL="40305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C77AC9-3A80-4932-A5E6-21E4538A371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02D7B-04DF-4C8E-8A11-01711C74541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050" y="4859833"/>
            <a:ext cx="8565833"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050" y="3205462"/>
            <a:ext cx="8565833" cy="1654373"/>
          </a:xfrm>
        </p:spPr>
        <p:txBody>
          <a:bodyPr anchor="b"/>
          <a:lstStyle>
            <a:lvl1pPr marL="0" indent="0">
              <a:buNone/>
              <a:defRPr sz="2200">
                <a:solidFill>
                  <a:schemeClr val="tx1">
                    <a:tint val="75000"/>
                  </a:schemeClr>
                </a:solidFill>
              </a:defRPr>
            </a:lvl1pPr>
            <a:lvl2pPr marL="503816" indent="0">
              <a:buNone/>
              <a:defRPr sz="2000">
                <a:solidFill>
                  <a:schemeClr val="tx1">
                    <a:tint val="75000"/>
                  </a:schemeClr>
                </a:solidFill>
              </a:defRPr>
            </a:lvl2pPr>
            <a:lvl3pPr marL="1007630" indent="0">
              <a:buNone/>
              <a:defRPr sz="1800">
                <a:solidFill>
                  <a:schemeClr val="tx1">
                    <a:tint val="75000"/>
                  </a:schemeClr>
                </a:solidFill>
              </a:defRPr>
            </a:lvl3pPr>
            <a:lvl4pPr marL="1511445" indent="0">
              <a:buNone/>
              <a:defRPr sz="1500">
                <a:solidFill>
                  <a:schemeClr val="tx1">
                    <a:tint val="75000"/>
                  </a:schemeClr>
                </a:solidFill>
              </a:defRPr>
            </a:lvl4pPr>
            <a:lvl5pPr marL="2015259" indent="0">
              <a:buNone/>
              <a:defRPr sz="1500">
                <a:solidFill>
                  <a:schemeClr val="tx1">
                    <a:tint val="75000"/>
                  </a:schemeClr>
                </a:solidFill>
              </a:defRPr>
            </a:lvl5pPr>
            <a:lvl6pPr marL="2519074" indent="0">
              <a:buNone/>
              <a:defRPr sz="1500">
                <a:solidFill>
                  <a:schemeClr val="tx1">
                    <a:tint val="75000"/>
                  </a:schemeClr>
                </a:solidFill>
              </a:defRPr>
            </a:lvl6pPr>
            <a:lvl7pPr marL="3022888" indent="0">
              <a:buNone/>
              <a:defRPr sz="1500">
                <a:solidFill>
                  <a:schemeClr val="tx1">
                    <a:tint val="75000"/>
                  </a:schemeClr>
                </a:solidFill>
              </a:defRPr>
            </a:lvl7pPr>
            <a:lvl8pPr marL="3526703" indent="0">
              <a:buNone/>
              <a:defRPr sz="1500">
                <a:solidFill>
                  <a:schemeClr val="tx1">
                    <a:tint val="75000"/>
                  </a:schemeClr>
                </a:solidFill>
              </a:defRPr>
            </a:lvl8pPr>
            <a:lvl9pPr marL="4030518"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439DFE-57D8-4725-B886-C6FEA340A6F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872" y="1764669"/>
            <a:ext cx="4450874"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2704" y="1764669"/>
            <a:ext cx="4450874"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84532-078B-4918-819C-4E7D4BCB5FB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872" y="1692892"/>
            <a:ext cx="4452624" cy="705515"/>
          </a:xfrm>
        </p:spPr>
        <p:txBody>
          <a:bodyPr anchor="b"/>
          <a:lstStyle>
            <a:lvl1pPr marL="0" indent="0">
              <a:buNone/>
              <a:defRPr sz="2600" b="1"/>
            </a:lvl1pPr>
            <a:lvl2pPr marL="503816" indent="0">
              <a:buNone/>
              <a:defRPr sz="2200" b="1"/>
            </a:lvl2pPr>
            <a:lvl3pPr marL="1007630" indent="0">
              <a:buNone/>
              <a:defRPr sz="2000" b="1"/>
            </a:lvl3pPr>
            <a:lvl4pPr marL="1511445" indent="0">
              <a:buNone/>
              <a:defRPr sz="1800" b="1"/>
            </a:lvl4pPr>
            <a:lvl5pPr marL="2015259" indent="0">
              <a:buNone/>
              <a:defRPr sz="1800" b="1"/>
            </a:lvl5pPr>
            <a:lvl6pPr marL="2519074" indent="0">
              <a:buNone/>
              <a:defRPr sz="1800" b="1"/>
            </a:lvl6pPr>
            <a:lvl7pPr marL="3022888" indent="0">
              <a:buNone/>
              <a:defRPr sz="1800" b="1"/>
            </a:lvl7pPr>
            <a:lvl8pPr marL="3526703" indent="0">
              <a:buNone/>
              <a:defRPr sz="1800" b="1"/>
            </a:lvl8pPr>
            <a:lvl9pPr marL="403051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3872" y="2398407"/>
            <a:ext cx="4452624"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9208" y="1692892"/>
            <a:ext cx="4454373" cy="705515"/>
          </a:xfrm>
        </p:spPr>
        <p:txBody>
          <a:bodyPr anchor="b"/>
          <a:lstStyle>
            <a:lvl1pPr marL="0" indent="0">
              <a:buNone/>
              <a:defRPr sz="2600" b="1"/>
            </a:lvl1pPr>
            <a:lvl2pPr marL="503816" indent="0">
              <a:buNone/>
              <a:defRPr sz="2200" b="1"/>
            </a:lvl2pPr>
            <a:lvl3pPr marL="1007630" indent="0">
              <a:buNone/>
              <a:defRPr sz="2000" b="1"/>
            </a:lvl3pPr>
            <a:lvl4pPr marL="1511445" indent="0">
              <a:buNone/>
              <a:defRPr sz="1800" b="1"/>
            </a:lvl4pPr>
            <a:lvl5pPr marL="2015259" indent="0">
              <a:buNone/>
              <a:defRPr sz="1800" b="1"/>
            </a:lvl5pPr>
            <a:lvl6pPr marL="2519074" indent="0">
              <a:buNone/>
              <a:defRPr sz="1800" b="1"/>
            </a:lvl6pPr>
            <a:lvl7pPr marL="3022888" indent="0">
              <a:buNone/>
              <a:defRPr sz="1800" b="1"/>
            </a:lvl7pPr>
            <a:lvl8pPr marL="3526703" indent="0">
              <a:buNone/>
              <a:defRPr sz="1800" b="1"/>
            </a:lvl8pPr>
            <a:lvl9pPr marL="403051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19208" y="2398407"/>
            <a:ext cx="4454373"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F8FDEF-8169-4F9A-867D-656AE7B51C0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ABA929-DD62-4DF9-83D2-DD528F7062B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F428B3-835D-4BF1-B162-EF8C45AA462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5" y="301113"/>
            <a:ext cx="3315412"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0003" y="301117"/>
            <a:ext cx="5633574" cy="645468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875" y="1582598"/>
            <a:ext cx="3315412" cy="5173200"/>
          </a:xfrm>
        </p:spPr>
        <p:txBody>
          <a:bodyPr/>
          <a:lstStyle>
            <a:lvl1pPr marL="0" indent="0">
              <a:buNone/>
              <a:defRPr sz="1500"/>
            </a:lvl1pPr>
            <a:lvl2pPr marL="503816" indent="0">
              <a:buNone/>
              <a:defRPr sz="1300"/>
            </a:lvl2pPr>
            <a:lvl3pPr marL="1007630" indent="0">
              <a:buNone/>
              <a:defRPr sz="1100"/>
            </a:lvl3pPr>
            <a:lvl4pPr marL="1511445" indent="0">
              <a:buNone/>
              <a:defRPr sz="1000"/>
            </a:lvl4pPr>
            <a:lvl5pPr marL="2015259" indent="0">
              <a:buNone/>
              <a:defRPr sz="1000"/>
            </a:lvl5pPr>
            <a:lvl6pPr marL="2519074" indent="0">
              <a:buNone/>
              <a:defRPr sz="1000"/>
            </a:lvl6pPr>
            <a:lvl7pPr marL="3022888" indent="0">
              <a:buNone/>
              <a:defRPr sz="1000"/>
            </a:lvl7pPr>
            <a:lvl8pPr marL="3526703" indent="0">
              <a:buNone/>
              <a:defRPr sz="1000"/>
            </a:lvl8pPr>
            <a:lvl9pPr marL="403051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4E9499-3C5F-481C-B253-25D26D8E8C5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251" y="5293995"/>
            <a:ext cx="6046470"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251" y="675755"/>
            <a:ext cx="6046470" cy="4537710"/>
          </a:xfrm>
        </p:spPr>
        <p:txBody>
          <a:bodyPr rtlCol="0">
            <a:normAutofit/>
          </a:bodyPr>
          <a:lstStyle>
            <a:lvl1pPr marL="0" indent="0">
              <a:buNone/>
              <a:defRPr sz="3500"/>
            </a:lvl1pPr>
            <a:lvl2pPr marL="503816" indent="0">
              <a:buNone/>
              <a:defRPr sz="3100"/>
            </a:lvl2pPr>
            <a:lvl3pPr marL="1007630" indent="0">
              <a:buNone/>
              <a:defRPr sz="2600"/>
            </a:lvl3pPr>
            <a:lvl4pPr marL="1511445" indent="0">
              <a:buNone/>
              <a:defRPr sz="2200"/>
            </a:lvl4pPr>
            <a:lvl5pPr marL="2015259" indent="0">
              <a:buNone/>
              <a:defRPr sz="2200"/>
            </a:lvl5pPr>
            <a:lvl6pPr marL="2519074" indent="0">
              <a:buNone/>
              <a:defRPr sz="2200"/>
            </a:lvl6pPr>
            <a:lvl7pPr marL="3022888" indent="0">
              <a:buNone/>
              <a:defRPr sz="2200"/>
            </a:lvl7pPr>
            <a:lvl8pPr marL="3526703" indent="0">
              <a:buNone/>
              <a:defRPr sz="2200"/>
            </a:lvl8pPr>
            <a:lvl9pPr marL="4030518" indent="0">
              <a:buNone/>
              <a:defRPr sz="2200"/>
            </a:lvl9pPr>
          </a:lstStyle>
          <a:p>
            <a:pPr lvl="0"/>
            <a:endParaRPr lang="en-US" noProof="0" smtClean="0"/>
          </a:p>
        </p:txBody>
      </p:sp>
      <p:sp>
        <p:nvSpPr>
          <p:cNvPr id="4" name="Text Placeholder 3"/>
          <p:cNvSpPr>
            <a:spLocks noGrp="1"/>
          </p:cNvSpPr>
          <p:nvPr>
            <p:ph type="body" sz="half" idx="2"/>
          </p:nvPr>
        </p:nvSpPr>
        <p:spPr>
          <a:xfrm>
            <a:off x="1975251" y="5918981"/>
            <a:ext cx="6046470" cy="887584"/>
          </a:xfrm>
        </p:spPr>
        <p:txBody>
          <a:bodyPr/>
          <a:lstStyle>
            <a:lvl1pPr marL="0" indent="0">
              <a:buNone/>
              <a:defRPr sz="1500"/>
            </a:lvl1pPr>
            <a:lvl2pPr marL="503816" indent="0">
              <a:buNone/>
              <a:defRPr sz="1300"/>
            </a:lvl2pPr>
            <a:lvl3pPr marL="1007630" indent="0">
              <a:buNone/>
              <a:defRPr sz="1100"/>
            </a:lvl3pPr>
            <a:lvl4pPr marL="1511445" indent="0">
              <a:buNone/>
              <a:defRPr sz="1000"/>
            </a:lvl4pPr>
            <a:lvl5pPr marL="2015259" indent="0">
              <a:buNone/>
              <a:defRPr sz="1000"/>
            </a:lvl5pPr>
            <a:lvl6pPr marL="2519074" indent="0">
              <a:buNone/>
              <a:defRPr sz="1000"/>
            </a:lvl6pPr>
            <a:lvl7pPr marL="3022888" indent="0">
              <a:buNone/>
              <a:defRPr sz="1000"/>
            </a:lvl7pPr>
            <a:lvl8pPr marL="3526703" indent="0">
              <a:buNone/>
              <a:defRPr sz="1000"/>
            </a:lvl8pPr>
            <a:lvl9pPr marL="403051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7CF553-523B-4CBC-B649-CA4662FDC8F4}"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43A06F-F5DB-460D-B478-392032862C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872" y="1764670"/>
            <a:ext cx="4450874"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2704" y="1764670"/>
            <a:ext cx="4450874"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48153-C95D-4E43-A2BD-CBBF6C2E79C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6151" y="302865"/>
            <a:ext cx="2267426" cy="6452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876" y="302865"/>
            <a:ext cx="6634321"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E4BEC6-7DE5-4E50-A360-132A018B268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3872" y="302865"/>
            <a:ext cx="9057459" cy="125522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503872" y="1764665"/>
            <a:ext cx="9057459" cy="5484817"/>
          </a:xfrm>
        </p:spPr>
        <p:txBody>
          <a:bodyPr rtlCol="0">
            <a:normAutofit/>
          </a:bodyPr>
          <a:lstStyle/>
          <a:p>
            <a:pPr lvl="0"/>
            <a:endParaRPr lang="it-IT" noProof="0">
              <a:sym typeface="Arial" pitchFamily="34" charset="0"/>
            </a:endParaRPr>
          </a:p>
        </p:txBody>
      </p:sp>
      <p:sp>
        <p:nvSpPr>
          <p:cNvPr id="4" name="Segnaposto data 3"/>
          <p:cNvSpPr>
            <a:spLocks noGrp="1"/>
          </p:cNvSpPr>
          <p:nvPr>
            <p:ph type="dt" idx="10"/>
          </p:nvPr>
        </p:nvSpPr>
        <p:spPr>
          <a:xfrm>
            <a:off x="503238" y="7143750"/>
            <a:ext cx="2339975" cy="503238"/>
          </a:xfrm>
        </p:spPr>
        <p:txBody>
          <a:bodyPr/>
          <a:lstStyle>
            <a:lvl1pPr>
              <a:defRPr/>
            </a:lvl1pPr>
          </a:lstStyle>
          <a:p>
            <a:pPr>
              <a:defRPr/>
            </a:pPr>
            <a:endParaRPr lang="en-US"/>
          </a:p>
        </p:txBody>
      </p:sp>
      <p:sp>
        <p:nvSpPr>
          <p:cNvPr id="5" name="Segnaposto piè di pagina 4"/>
          <p:cNvSpPr>
            <a:spLocks noGrp="1"/>
          </p:cNvSpPr>
          <p:nvPr>
            <p:ph type="ftr" idx="11"/>
          </p:nvPr>
        </p:nvSpPr>
        <p:spPr>
          <a:xfrm>
            <a:off x="2855913" y="7143750"/>
            <a:ext cx="4354512" cy="503238"/>
          </a:xfrm>
        </p:spPr>
        <p:txBody>
          <a:bodyPr/>
          <a:lstStyle>
            <a:lvl1pPr>
              <a:defRPr/>
            </a:lvl1pPr>
          </a:lstStyle>
          <a:p>
            <a:pPr>
              <a:defRPr/>
            </a:pPr>
            <a:endParaRPr lang="en-US"/>
          </a:p>
        </p:txBody>
      </p:sp>
      <p:sp>
        <p:nvSpPr>
          <p:cNvPr id="6" name="Segnaposto numero diapositiva 5"/>
          <p:cNvSpPr>
            <a:spLocks noGrp="1"/>
          </p:cNvSpPr>
          <p:nvPr>
            <p:ph type="sldNum" idx="12"/>
          </p:nvPr>
        </p:nvSpPr>
        <p:spPr>
          <a:xfrm>
            <a:off x="7221538" y="7143750"/>
            <a:ext cx="2339975" cy="503238"/>
          </a:xfrm>
        </p:spPr>
        <p:txBody>
          <a:bodyPr/>
          <a:lstStyle>
            <a:lvl1pPr>
              <a:defRPr/>
            </a:lvl1pPr>
          </a:lstStyle>
          <a:p>
            <a:pPr>
              <a:defRPr/>
            </a:pPr>
            <a:fld id="{45F20280-9885-4854-B8DF-E8FBC12140E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872" y="1692892"/>
            <a:ext cx="4452624" cy="705515"/>
          </a:xfrm>
        </p:spPr>
        <p:txBody>
          <a:bodyPr anchor="b"/>
          <a:lstStyle>
            <a:lvl1pPr marL="0" indent="0">
              <a:buNone/>
              <a:defRPr sz="2600" b="1"/>
            </a:lvl1pPr>
            <a:lvl2pPr marL="503763" indent="0">
              <a:buNone/>
              <a:defRPr sz="2200" b="1"/>
            </a:lvl2pPr>
            <a:lvl3pPr marL="1007525" indent="0">
              <a:buNone/>
              <a:defRPr sz="2000" b="1"/>
            </a:lvl3pPr>
            <a:lvl4pPr marL="1511289" indent="0">
              <a:buNone/>
              <a:defRPr sz="1800" b="1"/>
            </a:lvl4pPr>
            <a:lvl5pPr marL="2015050" indent="0">
              <a:buNone/>
              <a:defRPr sz="1800" b="1"/>
            </a:lvl5pPr>
            <a:lvl6pPr marL="2518813" indent="0">
              <a:buNone/>
              <a:defRPr sz="1800" b="1"/>
            </a:lvl6pPr>
            <a:lvl7pPr marL="3022575" indent="0">
              <a:buNone/>
              <a:defRPr sz="1800" b="1"/>
            </a:lvl7pPr>
            <a:lvl8pPr marL="3526337" indent="0">
              <a:buNone/>
              <a:defRPr sz="1800" b="1"/>
            </a:lvl8pPr>
            <a:lvl9pPr marL="403010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3872" y="2398408"/>
            <a:ext cx="4452624"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9210" y="1692892"/>
            <a:ext cx="4454373" cy="705515"/>
          </a:xfrm>
        </p:spPr>
        <p:txBody>
          <a:bodyPr anchor="b"/>
          <a:lstStyle>
            <a:lvl1pPr marL="0" indent="0">
              <a:buNone/>
              <a:defRPr sz="2600" b="1"/>
            </a:lvl1pPr>
            <a:lvl2pPr marL="503763" indent="0">
              <a:buNone/>
              <a:defRPr sz="2200" b="1"/>
            </a:lvl2pPr>
            <a:lvl3pPr marL="1007525" indent="0">
              <a:buNone/>
              <a:defRPr sz="2000" b="1"/>
            </a:lvl3pPr>
            <a:lvl4pPr marL="1511289" indent="0">
              <a:buNone/>
              <a:defRPr sz="1800" b="1"/>
            </a:lvl4pPr>
            <a:lvl5pPr marL="2015050" indent="0">
              <a:buNone/>
              <a:defRPr sz="1800" b="1"/>
            </a:lvl5pPr>
            <a:lvl6pPr marL="2518813" indent="0">
              <a:buNone/>
              <a:defRPr sz="1800" b="1"/>
            </a:lvl6pPr>
            <a:lvl7pPr marL="3022575" indent="0">
              <a:buNone/>
              <a:defRPr sz="1800" b="1"/>
            </a:lvl7pPr>
            <a:lvl8pPr marL="3526337" indent="0">
              <a:buNone/>
              <a:defRPr sz="1800" b="1"/>
            </a:lvl8pPr>
            <a:lvl9pPr marL="403010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19210" y="2398408"/>
            <a:ext cx="4454373"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0D06B9-B86B-4FAB-8E72-1406E7C428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266D0-3387-4319-8519-F567680FA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769FF5-7F05-4209-AB6B-B334B010DD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5" y="301113"/>
            <a:ext cx="3315412"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0003" y="301118"/>
            <a:ext cx="5633574" cy="645468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875" y="1582598"/>
            <a:ext cx="3315412" cy="5173200"/>
          </a:xfrm>
        </p:spPr>
        <p:txBody>
          <a:bodyPr/>
          <a:lstStyle>
            <a:lvl1pPr marL="0" indent="0">
              <a:buNone/>
              <a:defRPr sz="15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6C67A0-58DA-4939-A879-FB6685B62F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251" y="5293995"/>
            <a:ext cx="6046470"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251" y="675755"/>
            <a:ext cx="6046470" cy="4537710"/>
          </a:xfrm>
        </p:spPr>
        <p:txBody>
          <a:bodyPr rtlCol="0">
            <a:normAutofit/>
          </a:bodyPr>
          <a:lstStyle>
            <a:lvl1pPr marL="0" indent="0">
              <a:buNone/>
              <a:defRPr sz="3500"/>
            </a:lvl1pPr>
            <a:lvl2pPr marL="503763" indent="0">
              <a:buNone/>
              <a:defRPr sz="3100"/>
            </a:lvl2pPr>
            <a:lvl3pPr marL="1007525" indent="0">
              <a:buNone/>
              <a:defRPr sz="2600"/>
            </a:lvl3pPr>
            <a:lvl4pPr marL="1511289" indent="0">
              <a:buNone/>
              <a:defRPr sz="2200"/>
            </a:lvl4pPr>
            <a:lvl5pPr marL="2015050" indent="0">
              <a:buNone/>
              <a:defRPr sz="2200"/>
            </a:lvl5pPr>
            <a:lvl6pPr marL="2518813" indent="0">
              <a:buNone/>
              <a:defRPr sz="2200"/>
            </a:lvl6pPr>
            <a:lvl7pPr marL="3022575" indent="0">
              <a:buNone/>
              <a:defRPr sz="2200"/>
            </a:lvl7pPr>
            <a:lvl8pPr marL="3526337" indent="0">
              <a:buNone/>
              <a:defRPr sz="2200"/>
            </a:lvl8pPr>
            <a:lvl9pPr marL="4030100" indent="0">
              <a:buNone/>
              <a:defRPr sz="2200"/>
            </a:lvl9pPr>
          </a:lstStyle>
          <a:p>
            <a:pPr lvl="0"/>
            <a:endParaRPr lang="en-US" noProof="0" smtClean="0"/>
          </a:p>
        </p:txBody>
      </p:sp>
      <p:sp>
        <p:nvSpPr>
          <p:cNvPr id="4" name="Text Placeholder 3"/>
          <p:cNvSpPr>
            <a:spLocks noGrp="1"/>
          </p:cNvSpPr>
          <p:nvPr>
            <p:ph type="body" sz="half" idx="2"/>
          </p:nvPr>
        </p:nvSpPr>
        <p:spPr>
          <a:xfrm>
            <a:off x="1975251" y="5918981"/>
            <a:ext cx="6046470" cy="887584"/>
          </a:xfrm>
        </p:spPr>
        <p:txBody>
          <a:bodyPr/>
          <a:lstStyle>
            <a:lvl1pPr marL="0" indent="0">
              <a:buNone/>
              <a:defRPr sz="15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3401FA-209B-47A8-A284-DD4D084A26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03213"/>
            <a:ext cx="9070975" cy="1260475"/>
          </a:xfrm>
          <a:prstGeom prst="rect">
            <a:avLst/>
          </a:prstGeom>
          <a:noFill/>
          <a:ln w="9525">
            <a:noFill/>
            <a:miter lim="800000"/>
            <a:headEnd/>
            <a:tailEnd/>
          </a:ln>
        </p:spPr>
        <p:txBody>
          <a:bodyPr vert="horz" wrap="square" lIns="100750" tIns="50377" rIns="100750" bIns="5037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1765300"/>
            <a:ext cx="9070975" cy="4991100"/>
          </a:xfrm>
          <a:prstGeom prst="rect">
            <a:avLst/>
          </a:prstGeom>
          <a:noFill/>
          <a:ln w="9525">
            <a:noFill/>
            <a:miter lim="800000"/>
            <a:headEnd/>
            <a:tailEnd/>
          </a:ln>
        </p:spPr>
        <p:txBody>
          <a:bodyPr vert="horz" wrap="square" lIns="100750" tIns="50377" rIns="100750" bIns="503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010400"/>
            <a:ext cx="2352675" cy="401638"/>
          </a:xfrm>
          <a:prstGeom prst="rect">
            <a:avLst/>
          </a:prstGeom>
        </p:spPr>
        <p:txBody>
          <a:bodyPr vert="horz" lIns="100750" tIns="50377" rIns="100750" bIns="50377" rtlCol="0" anchor="ctr"/>
          <a:lstStyle>
            <a:lvl1pPr algn="l" defTabSz="914115"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443288" y="7010400"/>
            <a:ext cx="3190875" cy="401638"/>
          </a:xfrm>
          <a:prstGeom prst="rect">
            <a:avLst/>
          </a:prstGeom>
        </p:spPr>
        <p:txBody>
          <a:bodyPr vert="horz" lIns="100750" tIns="50377" rIns="100750" bIns="50377" rtlCol="0" anchor="ctr"/>
          <a:lstStyle>
            <a:lvl1pPr algn="ctr" defTabSz="914115"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221538" y="7010400"/>
            <a:ext cx="2352675" cy="401638"/>
          </a:xfrm>
          <a:prstGeom prst="rect">
            <a:avLst/>
          </a:prstGeom>
        </p:spPr>
        <p:txBody>
          <a:bodyPr vert="horz" lIns="100750" tIns="50377" rIns="100750" bIns="50377" rtlCol="0" anchor="ctr"/>
          <a:lstStyle>
            <a:lvl1pPr algn="r" defTabSz="914115" fontAlgn="auto">
              <a:spcBef>
                <a:spcPts val="0"/>
              </a:spcBef>
              <a:spcAft>
                <a:spcPts val="0"/>
              </a:spcAft>
              <a:defRPr sz="1300">
                <a:solidFill>
                  <a:schemeClr val="tx1">
                    <a:tint val="75000"/>
                  </a:schemeClr>
                </a:solidFill>
                <a:latin typeface="+mn-lt"/>
                <a:cs typeface="+mn-cs"/>
              </a:defRPr>
            </a:lvl1pPr>
          </a:lstStyle>
          <a:p>
            <a:pPr>
              <a:defRPr/>
            </a:pPr>
            <a:fld id="{0C180862-BE9C-4BCB-ADFB-C91E2110866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49" r:id="rId12"/>
    <p:sldLayoutId id="2147483850" r:id="rId13"/>
    <p:sldLayoutId id="2147483851" r:id="rId14"/>
    <p:sldLayoutId id="2147483852" r:id="rId15"/>
    <p:sldLayoutId id="2147483853" r:id="rId16"/>
  </p:sldLayoutIdLst>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3763" algn="ctr" rtl="0" fontAlgn="base">
        <a:spcBef>
          <a:spcPct val="0"/>
        </a:spcBef>
        <a:spcAft>
          <a:spcPct val="0"/>
        </a:spcAft>
        <a:defRPr sz="4900">
          <a:solidFill>
            <a:schemeClr val="tx1"/>
          </a:solidFill>
          <a:latin typeface="Calibri" pitchFamily="34" charset="0"/>
        </a:defRPr>
      </a:lvl6pPr>
      <a:lvl7pPr marL="1007525" algn="ctr" rtl="0" fontAlgn="base">
        <a:spcBef>
          <a:spcPct val="0"/>
        </a:spcBef>
        <a:spcAft>
          <a:spcPct val="0"/>
        </a:spcAft>
        <a:defRPr sz="4900">
          <a:solidFill>
            <a:schemeClr val="tx1"/>
          </a:solidFill>
          <a:latin typeface="Calibri" pitchFamily="34" charset="0"/>
        </a:defRPr>
      </a:lvl7pPr>
      <a:lvl8pPr marL="1511289" algn="ctr" rtl="0" fontAlgn="base">
        <a:spcBef>
          <a:spcPct val="0"/>
        </a:spcBef>
        <a:spcAft>
          <a:spcPct val="0"/>
        </a:spcAft>
        <a:defRPr sz="4900">
          <a:solidFill>
            <a:schemeClr val="tx1"/>
          </a:solidFill>
          <a:latin typeface="Calibri" pitchFamily="34" charset="0"/>
        </a:defRPr>
      </a:lvl8pPr>
      <a:lvl9pPr marL="2015050" algn="ctr" rtl="0" fontAlgn="base">
        <a:spcBef>
          <a:spcPct val="0"/>
        </a:spcBef>
        <a:spcAft>
          <a:spcPct val="0"/>
        </a:spcAft>
        <a:defRPr sz="4900">
          <a:solidFill>
            <a:schemeClr val="tx1"/>
          </a:solidFill>
          <a:latin typeface="Calibri" pitchFamily="34" charset="0"/>
        </a:defRPr>
      </a:lvl9pPr>
    </p:titleStyle>
    <p:bodyStyle>
      <a:lvl1pPr marL="376238" indent="-376238" algn="l" rtl="0" eaLnBrk="0" fontAlgn="base" hangingPunct="0">
        <a:spcBef>
          <a:spcPct val="20000"/>
        </a:spcBef>
        <a:spcAft>
          <a:spcPct val="0"/>
        </a:spcAft>
        <a:buFont typeface="Arial" pitchFamily="34" charset="0"/>
        <a:buChar char="•"/>
        <a:defRPr sz="3500" kern="1200">
          <a:solidFill>
            <a:schemeClr val="tx1"/>
          </a:solidFill>
          <a:latin typeface="+mn-lt"/>
          <a:ea typeface="+mn-ea"/>
          <a:cs typeface="+mn-cs"/>
        </a:defRPr>
      </a:lvl1pPr>
      <a:lvl2pPr marL="817563" indent="-31432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58888" indent="-25082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762125" indent="-250825"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65363" indent="-250825"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70695"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4457"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8220"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1982"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7525" rtl="0" eaLnBrk="1" latinLnBrk="0" hangingPunct="1">
        <a:defRPr sz="2000" kern="1200">
          <a:solidFill>
            <a:schemeClr val="tx1"/>
          </a:solidFill>
          <a:latin typeface="+mn-lt"/>
          <a:ea typeface="+mn-ea"/>
          <a:cs typeface="+mn-cs"/>
        </a:defRPr>
      </a:lvl1pPr>
      <a:lvl2pPr marL="503763" algn="l" defTabSz="1007525" rtl="0" eaLnBrk="1" latinLnBrk="0" hangingPunct="1">
        <a:defRPr sz="2000" kern="1200">
          <a:solidFill>
            <a:schemeClr val="tx1"/>
          </a:solidFill>
          <a:latin typeface="+mn-lt"/>
          <a:ea typeface="+mn-ea"/>
          <a:cs typeface="+mn-cs"/>
        </a:defRPr>
      </a:lvl2pPr>
      <a:lvl3pPr marL="1007525" algn="l" defTabSz="1007525" rtl="0" eaLnBrk="1" latinLnBrk="0" hangingPunct="1">
        <a:defRPr sz="2000" kern="1200">
          <a:solidFill>
            <a:schemeClr val="tx1"/>
          </a:solidFill>
          <a:latin typeface="+mn-lt"/>
          <a:ea typeface="+mn-ea"/>
          <a:cs typeface="+mn-cs"/>
        </a:defRPr>
      </a:lvl3pPr>
      <a:lvl4pPr marL="1511289" algn="l" defTabSz="1007525" rtl="0" eaLnBrk="1" latinLnBrk="0" hangingPunct="1">
        <a:defRPr sz="2000" kern="1200">
          <a:solidFill>
            <a:schemeClr val="tx1"/>
          </a:solidFill>
          <a:latin typeface="+mn-lt"/>
          <a:ea typeface="+mn-ea"/>
          <a:cs typeface="+mn-cs"/>
        </a:defRPr>
      </a:lvl4pPr>
      <a:lvl5pPr marL="2015050" algn="l" defTabSz="1007525" rtl="0" eaLnBrk="1" latinLnBrk="0" hangingPunct="1">
        <a:defRPr sz="2000" kern="1200">
          <a:solidFill>
            <a:schemeClr val="tx1"/>
          </a:solidFill>
          <a:latin typeface="+mn-lt"/>
          <a:ea typeface="+mn-ea"/>
          <a:cs typeface="+mn-cs"/>
        </a:defRPr>
      </a:lvl5pPr>
      <a:lvl6pPr marL="2518813" algn="l" defTabSz="1007525" rtl="0" eaLnBrk="1" latinLnBrk="0" hangingPunct="1">
        <a:defRPr sz="2000" kern="1200">
          <a:solidFill>
            <a:schemeClr val="tx1"/>
          </a:solidFill>
          <a:latin typeface="+mn-lt"/>
          <a:ea typeface="+mn-ea"/>
          <a:cs typeface="+mn-cs"/>
        </a:defRPr>
      </a:lvl6pPr>
      <a:lvl7pPr marL="3022575" algn="l" defTabSz="1007525" rtl="0" eaLnBrk="1" latinLnBrk="0" hangingPunct="1">
        <a:defRPr sz="2000" kern="1200">
          <a:solidFill>
            <a:schemeClr val="tx1"/>
          </a:solidFill>
          <a:latin typeface="+mn-lt"/>
          <a:ea typeface="+mn-ea"/>
          <a:cs typeface="+mn-cs"/>
        </a:defRPr>
      </a:lvl7pPr>
      <a:lvl8pPr marL="3526337" algn="l" defTabSz="1007525" rtl="0" eaLnBrk="1" latinLnBrk="0" hangingPunct="1">
        <a:defRPr sz="2000" kern="1200">
          <a:solidFill>
            <a:schemeClr val="tx1"/>
          </a:solidFill>
          <a:latin typeface="+mn-lt"/>
          <a:ea typeface="+mn-ea"/>
          <a:cs typeface="+mn-cs"/>
        </a:defRPr>
      </a:lvl8pPr>
      <a:lvl9pPr marL="4030100" algn="l" defTabSz="100752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3238" y="303213"/>
            <a:ext cx="9070975" cy="1260475"/>
          </a:xfrm>
          <a:prstGeom prst="rect">
            <a:avLst/>
          </a:prstGeom>
          <a:noFill/>
          <a:ln w="9525">
            <a:noFill/>
            <a:miter lim="800000"/>
            <a:headEnd/>
            <a:tailEnd/>
          </a:ln>
        </p:spPr>
        <p:txBody>
          <a:bodyPr vert="horz" wrap="square" lIns="100750" tIns="50377" rIns="100750" bIns="5037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503238" y="1765300"/>
            <a:ext cx="9070975" cy="4991100"/>
          </a:xfrm>
          <a:prstGeom prst="rect">
            <a:avLst/>
          </a:prstGeom>
          <a:noFill/>
          <a:ln w="9525">
            <a:noFill/>
            <a:miter lim="800000"/>
            <a:headEnd/>
            <a:tailEnd/>
          </a:ln>
        </p:spPr>
        <p:txBody>
          <a:bodyPr vert="horz" wrap="square" lIns="100750" tIns="50377" rIns="100750" bIns="503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010400"/>
            <a:ext cx="2352675" cy="401638"/>
          </a:xfrm>
          <a:prstGeom prst="rect">
            <a:avLst/>
          </a:prstGeom>
        </p:spPr>
        <p:txBody>
          <a:bodyPr vert="horz" lIns="100750" tIns="50377" rIns="100750" bIns="50377" rtlCol="0" anchor="ctr"/>
          <a:lstStyle>
            <a:lvl1pPr algn="l" defTabSz="914115"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443288" y="7010400"/>
            <a:ext cx="3190875" cy="401638"/>
          </a:xfrm>
          <a:prstGeom prst="rect">
            <a:avLst/>
          </a:prstGeom>
        </p:spPr>
        <p:txBody>
          <a:bodyPr vert="horz" lIns="100750" tIns="50377" rIns="100750" bIns="50377" rtlCol="0" anchor="ctr"/>
          <a:lstStyle>
            <a:lvl1pPr algn="ctr" defTabSz="914115"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221538" y="7010400"/>
            <a:ext cx="2352675" cy="401638"/>
          </a:xfrm>
          <a:prstGeom prst="rect">
            <a:avLst/>
          </a:prstGeom>
        </p:spPr>
        <p:txBody>
          <a:bodyPr vert="horz" lIns="100750" tIns="50377" rIns="100750" bIns="50377" rtlCol="0" anchor="ctr"/>
          <a:lstStyle>
            <a:lvl1pPr algn="r" defTabSz="914115" fontAlgn="auto">
              <a:spcBef>
                <a:spcPts val="0"/>
              </a:spcBef>
              <a:spcAft>
                <a:spcPts val="0"/>
              </a:spcAft>
              <a:defRPr sz="1300">
                <a:solidFill>
                  <a:schemeClr val="tx1">
                    <a:tint val="75000"/>
                  </a:schemeClr>
                </a:solidFill>
                <a:latin typeface="+mn-lt"/>
                <a:cs typeface="+mn-cs"/>
              </a:defRPr>
            </a:lvl1pPr>
          </a:lstStyle>
          <a:p>
            <a:pPr>
              <a:defRPr/>
            </a:pPr>
            <a:fld id="{969094BD-C35A-4115-A7E4-4B053D1AE87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54" r:id="rId12"/>
    <p:sldLayoutId id="2147483855" r:id="rId13"/>
  </p:sldLayoutIdLst>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3763" algn="ctr" rtl="0" fontAlgn="base">
        <a:spcBef>
          <a:spcPct val="0"/>
        </a:spcBef>
        <a:spcAft>
          <a:spcPct val="0"/>
        </a:spcAft>
        <a:defRPr sz="4900">
          <a:solidFill>
            <a:schemeClr val="tx1"/>
          </a:solidFill>
          <a:latin typeface="Calibri" pitchFamily="34" charset="0"/>
        </a:defRPr>
      </a:lvl6pPr>
      <a:lvl7pPr marL="1007525" algn="ctr" rtl="0" fontAlgn="base">
        <a:spcBef>
          <a:spcPct val="0"/>
        </a:spcBef>
        <a:spcAft>
          <a:spcPct val="0"/>
        </a:spcAft>
        <a:defRPr sz="4900">
          <a:solidFill>
            <a:schemeClr val="tx1"/>
          </a:solidFill>
          <a:latin typeface="Calibri" pitchFamily="34" charset="0"/>
        </a:defRPr>
      </a:lvl7pPr>
      <a:lvl8pPr marL="1511289" algn="ctr" rtl="0" fontAlgn="base">
        <a:spcBef>
          <a:spcPct val="0"/>
        </a:spcBef>
        <a:spcAft>
          <a:spcPct val="0"/>
        </a:spcAft>
        <a:defRPr sz="4900">
          <a:solidFill>
            <a:schemeClr val="tx1"/>
          </a:solidFill>
          <a:latin typeface="Calibri" pitchFamily="34" charset="0"/>
        </a:defRPr>
      </a:lvl8pPr>
      <a:lvl9pPr marL="2015050" algn="ctr" rtl="0" fontAlgn="base">
        <a:spcBef>
          <a:spcPct val="0"/>
        </a:spcBef>
        <a:spcAft>
          <a:spcPct val="0"/>
        </a:spcAft>
        <a:defRPr sz="4900">
          <a:solidFill>
            <a:schemeClr val="tx1"/>
          </a:solidFill>
          <a:latin typeface="Calibri" pitchFamily="34" charset="0"/>
        </a:defRPr>
      </a:lvl9pPr>
    </p:titleStyle>
    <p:bodyStyle>
      <a:lvl1pPr marL="376238" indent="-376238" algn="l" rtl="0" eaLnBrk="0" fontAlgn="base" hangingPunct="0">
        <a:spcBef>
          <a:spcPct val="20000"/>
        </a:spcBef>
        <a:spcAft>
          <a:spcPct val="0"/>
        </a:spcAft>
        <a:buFont typeface="Arial" pitchFamily="34" charset="0"/>
        <a:buChar char="•"/>
        <a:defRPr sz="3500" kern="1200">
          <a:solidFill>
            <a:schemeClr val="tx1"/>
          </a:solidFill>
          <a:latin typeface="+mn-lt"/>
          <a:ea typeface="+mn-ea"/>
          <a:cs typeface="+mn-cs"/>
        </a:defRPr>
      </a:lvl1pPr>
      <a:lvl2pPr marL="817563" indent="-31432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58888" indent="-25082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762125" indent="-250825"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65363" indent="-250825"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70695"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4457"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8220"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1982"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7525" rtl="0" eaLnBrk="1" latinLnBrk="0" hangingPunct="1">
        <a:defRPr sz="2000" kern="1200">
          <a:solidFill>
            <a:schemeClr val="tx1"/>
          </a:solidFill>
          <a:latin typeface="+mn-lt"/>
          <a:ea typeface="+mn-ea"/>
          <a:cs typeface="+mn-cs"/>
        </a:defRPr>
      </a:lvl1pPr>
      <a:lvl2pPr marL="503763" algn="l" defTabSz="1007525" rtl="0" eaLnBrk="1" latinLnBrk="0" hangingPunct="1">
        <a:defRPr sz="2000" kern="1200">
          <a:solidFill>
            <a:schemeClr val="tx1"/>
          </a:solidFill>
          <a:latin typeface="+mn-lt"/>
          <a:ea typeface="+mn-ea"/>
          <a:cs typeface="+mn-cs"/>
        </a:defRPr>
      </a:lvl2pPr>
      <a:lvl3pPr marL="1007525" algn="l" defTabSz="1007525" rtl="0" eaLnBrk="1" latinLnBrk="0" hangingPunct="1">
        <a:defRPr sz="2000" kern="1200">
          <a:solidFill>
            <a:schemeClr val="tx1"/>
          </a:solidFill>
          <a:latin typeface="+mn-lt"/>
          <a:ea typeface="+mn-ea"/>
          <a:cs typeface="+mn-cs"/>
        </a:defRPr>
      </a:lvl3pPr>
      <a:lvl4pPr marL="1511289" algn="l" defTabSz="1007525" rtl="0" eaLnBrk="1" latinLnBrk="0" hangingPunct="1">
        <a:defRPr sz="2000" kern="1200">
          <a:solidFill>
            <a:schemeClr val="tx1"/>
          </a:solidFill>
          <a:latin typeface="+mn-lt"/>
          <a:ea typeface="+mn-ea"/>
          <a:cs typeface="+mn-cs"/>
        </a:defRPr>
      </a:lvl4pPr>
      <a:lvl5pPr marL="2015050" algn="l" defTabSz="1007525" rtl="0" eaLnBrk="1" latinLnBrk="0" hangingPunct="1">
        <a:defRPr sz="2000" kern="1200">
          <a:solidFill>
            <a:schemeClr val="tx1"/>
          </a:solidFill>
          <a:latin typeface="+mn-lt"/>
          <a:ea typeface="+mn-ea"/>
          <a:cs typeface="+mn-cs"/>
        </a:defRPr>
      </a:lvl5pPr>
      <a:lvl6pPr marL="2518813" algn="l" defTabSz="1007525" rtl="0" eaLnBrk="1" latinLnBrk="0" hangingPunct="1">
        <a:defRPr sz="2000" kern="1200">
          <a:solidFill>
            <a:schemeClr val="tx1"/>
          </a:solidFill>
          <a:latin typeface="+mn-lt"/>
          <a:ea typeface="+mn-ea"/>
          <a:cs typeface="+mn-cs"/>
        </a:defRPr>
      </a:lvl6pPr>
      <a:lvl7pPr marL="3022575" algn="l" defTabSz="1007525" rtl="0" eaLnBrk="1" latinLnBrk="0" hangingPunct="1">
        <a:defRPr sz="2000" kern="1200">
          <a:solidFill>
            <a:schemeClr val="tx1"/>
          </a:solidFill>
          <a:latin typeface="+mn-lt"/>
          <a:ea typeface="+mn-ea"/>
          <a:cs typeface="+mn-cs"/>
        </a:defRPr>
      </a:lvl7pPr>
      <a:lvl8pPr marL="3526337" algn="l" defTabSz="1007525" rtl="0" eaLnBrk="1" latinLnBrk="0" hangingPunct="1">
        <a:defRPr sz="2000" kern="1200">
          <a:solidFill>
            <a:schemeClr val="tx1"/>
          </a:solidFill>
          <a:latin typeface="+mn-lt"/>
          <a:ea typeface="+mn-ea"/>
          <a:cs typeface="+mn-cs"/>
        </a:defRPr>
      </a:lvl8pPr>
      <a:lvl9pPr marL="4030100" algn="l" defTabSz="100752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03238" y="303213"/>
            <a:ext cx="9070975" cy="1260475"/>
          </a:xfrm>
          <a:prstGeom prst="rect">
            <a:avLst/>
          </a:prstGeom>
          <a:noFill/>
          <a:ln w="9525">
            <a:noFill/>
            <a:miter lim="800000"/>
            <a:headEnd/>
            <a:tailEnd/>
          </a:ln>
        </p:spPr>
        <p:txBody>
          <a:bodyPr vert="horz" wrap="square" lIns="100761" tIns="50382" rIns="100761" bIns="50382"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503238" y="1765300"/>
            <a:ext cx="9070975" cy="4991100"/>
          </a:xfrm>
          <a:prstGeom prst="rect">
            <a:avLst/>
          </a:prstGeom>
          <a:noFill/>
          <a:ln w="9525">
            <a:noFill/>
            <a:miter lim="800000"/>
            <a:headEnd/>
            <a:tailEnd/>
          </a:ln>
        </p:spPr>
        <p:txBody>
          <a:bodyPr vert="horz" wrap="square" lIns="100761" tIns="50382" rIns="100761" bIns="503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010400"/>
            <a:ext cx="2352675" cy="401638"/>
          </a:xfrm>
          <a:prstGeom prst="rect">
            <a:avLst/>
          </a:prstGeom>
        </p:spPr>
        <p:txBody>
          <a:bodyPr vert="horz" lIns="100761" tIns="50382" rIns="100761" bIns="50382" rtlCol="0" anchor="ctr"/>
          <a:lstStyle>
            <a:lvl1pPr algn="l" defTabSz="914115"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443288" y="7010400"/>
            <a:ext cx="3190875" cy="401638"/>
          </a:xfrm>
          <a:prstGeom prst="rect">
            <a:avLst/>
          </a:prstGeom>
        </p:spPr>
        <p:txBody>
          <a:bodyPr vert="horz" lIns="100761" tIns="50382" rIns="100761" bIns="50382" rtlCol="0" anchor="ctr"/>
          <a:lstStyle>
            <a:lvl1pPr algn="ctr" defTabSz="914115"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221538" y="7010400"/>
            <a:ext cx="2352675" cy="401638"/>
          </a:xfrm>
          <a:prstGeom prst="rect">
            <a:avLst/>
          </a:prstGeom>
        </p:spPr>
        <p:txBody>
          <a:bodyPr vert="horz" lIns="100761" tIns="50382" rIns="100761" bIns="50382" rtlCol="0" anchor="ctr"/>
          <a:lstStyle>
            <a:lvl1pPr algn="r" defTabSz="914115" fontAlgn="auto">
              <a:spcBef>
                <a:spcPts val="0"/>
              </a:spcBef>
              <a:spcAft>
                <a:spcPts val="0"/>
              </a:spcAft>
              <a:defRPr sz="1300">
                <a:solidFill>
                  <a:schemeClr val="tx1">
                    <a:tint val="75000"/>
                  </a:schemeClr>
                </a:solidFill>
                <a:latin typeface="+mn-lt"/>
                <a:cs typeface="+mn-cs"/>
              </a:defRPr>
            </a:lvl1pPr>
          </a:lstStyle>
          <a:p>
            <a:pPr>
              <a:defRPr/>
            </a:pPr>
            <a:fld id="{973C449F-E6CE-45DC-B7C9-41FF74FE2A7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56" r:id="rId12"/>
    <p:sldLayoutId id="2147483857" r:id="rId13"/>
  </p:sldLayoutIdLst>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3816" algn="ctr" rtl="0" fontAlgn="base">
        <a:spcBef>
          <a:spcPct val="0"/>
        </a:spcBef>
        <a:spcAft>
          <a:spcPct val="0"/>
        </a:spcAft>
        <a:defRPr sz="4900">
          <a:solidFill>
            <a:schemeClr val="tx1"/>
          </a:solidFill>
          <a:latin typeface="Calibri" pitchFamily="34" charset="0"/>
        </a:defRPr>
      </a:lvl6pPr>
      <a:lvl7pPr marL="1007630" algn="ctr" rtl="0" fontAlgn="base">
        <a:spcBef>
          <a:spcPct val="0"/>
        </a:spcBef>
        <a:spcAft>
          <a:spcPct val="0"/>
        </a:spcAft>
        <a:defRPr sz="4900">
          <a:solidFill>
            <a:schemeClr val="tx1"/>
          </a:solidFill>
          <a:latin typeface="Calibri" pitchFamily="34" charset="0"/>
        </a:defRPr>
      </a:lvl7pPr>
      <a:lvl8pPr marL="1511445" algn="ctr" rtl="0" fontAlgn="base">
        <a:spcBef>
          <a:spcPct val="0"/>
        </a:spcBef>
        <a:spcAft>
          <a:spcPct val="0"/>
        </a:spcAft>
        <a:defRPr sz="4900">
          <a:solidFill>
            <a:schemeClr val="tx1"/>
          </a:solidFill>
          <a:latin typeface="Calibri" pitchFamily="34" charset="0"/>
        </a:defRPr>
      </a:lvl8pPr>
      <a:lvl9pPr marL="2015259" algn="ctr" rtl="0" fontAlgn="base">
        <a:spcBef>
          <a:spcPct val="0"/>
        </a:spcBef>
        <a:spcAft>
          <a:spcPct val="0"/>
        </a:spcAft>
        <a:defRPr sz="4900">
          <a:solidFill>
            <a:schemeClr val="tx1"/>
          </a:solidFill>
          <a:latin typeface="Calibri" pitchFamily="34" charset="0"/>
        </a:defRPr>
      </a:lvl9pPr>
    </p:titleStyle>
    <p:bodyStyle>
      <a:lvl1pPr marL="377825" indent="-377825" algn="l" rtl="0" eaLnBrk="0" fontAlgn="base" hangingPunct="0">
        <a:spcBef>
          <a:spcPct val="20000"/>
        </a:spcBef>
        <a:spcAft>
          <a:spcPct val="0"/>
        </a:spcAft>
        <a:buFont typeface="Arial" pitchFamily="34" charset="0"/>
        <a:buChar char="•"/>
        <a:defRPr sz="3500" kern="1200">
          <a:solidFill>
            <a:schemeClr val="tx1"/>
          </a:solidFill>
          <a:latin typeface="+mn-lt"/>
          <a:ea typeface="+mn-ea"/>
          <a:cs typeface="+mn-cs"/>
        </a:defRPr>
      </a:lvl1pPr>
      <a:lvl2pPr marL="817563" indent="-31432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58888" indent="-25082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762125" indent="-250825"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66950" indent="-250825"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70982" indent="-251908" algn="l" defTabSz="100763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4797" indent="-251908" algn="l" defTabSz="100763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8612" indent="-251908" algn="l" defTabSz="100763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2426" indent="-251908" algn="l" defTabSz="100763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7630" rtl="0" eaLnBrk="1" latinLnBrk="0" hangingPunct="1">
        <a:defRPr sz="2000" kern="1200">
          <a:solidFill>
            <a:schemeClr val="tx1"/>
          </a:solidFill>
          <a:latin typeface="+mn-lt"/>
          <a:ea typeface="+mn-ea"/>
          <a:cs typeface="+mn-cs"/>
        </a:defRPr>
      </a:lvl1pPr>
      <a:lvl2pPr marL="503816" algn="l" defTabSz="1007630" rtl="0" eaLnBrk="1" latinLnBrk="0" hangingPunct="1">
        <a:defRPr sz="2000" kern="1200">
          <a:solidFill>
            <a:schemeClr val="tx1"/>
          </a:solidFill>
          <a:latin typeface="+mn-lt"/>
          <a:ea typeface="+mn-ea"/>
          <a:cs typeface="+mn-cs"/>
        </a:defRPr>
      </a:lvl2pPr>
      <a:lvl3pPr marL="1007630" algn="l" defTabSz="1007630" rtl="0" eaLnBrk="1" latinLnBrk="0" hangingPunct="1">
        <a:defRPr sz="2000" kern="1200">
          <a:solidFill>
            <a:schemeClr val="tx1"/>
          </a:solidFill>
          <a:latin typeface="+mn-lt"/>
          <a:ea typeface="+mn-ea"/>
          <a:cs typeface="+mn-cs"/>
        </a:defRPr>
      </a:lvl3pPr>
      <a:lvl4pPr marL="1511445" algn="l" defTabSz="1007630" rtl="0" eaLnBrk="1" latinLnBrk="0" hangingPunct="1">
        <a:defRPr sz="2000" kern="1200">
          <a:solidFill>
            <a:schemeClr val="tx1"/>
          </a:solidFill>
          <a:latin typeface="+mn-lt"/>
          <a:ea typeface="+mn-ea"/>
          <a:cs typeface="+mn-cs"/>
        </a:defRPr>
      </a:lvl4pPr>
      <a:lvl5pPr marL="2015259" algn="l" defTabSz="1007630" rtl="0" eaLnBrk="1" latinLnBrk="0" hangingPunct="1">
        <a:defRPr sz="2000" kern="1200">
          <a:solidFill>
            <a:schemeClr val="tx1"/>
          </a:solidFill>
          <a:latin typeface="+mn-lt"/>
          <a:ea typeface="+mn-ea"/>
          <a:cs typeface="+mn-cs"/>
        </a:defRPr>
      </a:lvl5pPr>
      <a:lvl6pPr marL="2519074" algn="l" defTabSz="1007630" rtl="0" eaLnBrk="1" latinLnBrk="0" hangingPunct="1">
        <a:defRPr sz="2000" kern="1200">
          <a:solidFill>
            <a:schemeClr val="tx1"/>
          </a:solidFill>
          <a:latin typeface="+mn-lt"/>
          <a:ea typeface="+mn-ea"/>
          <a:cs typeface="+mn-cs"/>
        </a:defRPr>
      </a:lvl6pPr>
      <a:lvl7pPr marL="3022888" algn="l" defTabSz="1007630" rtl="0" eaLnBrk="1" latinLnBrk="0" hangingPunct="1">
        <a:defRPr sz="2000" kern="1200">
          <a:solidFill>
            <a:schemeClr val="tx1"/>
          </a:solidFill>
          <a:latin typeface="+mn-lt"/>
          <a:ea typeface="+mn-ea"/>
          <a:cs typeface="+mn-cs"/>
        </a:defRPr>
      </a:lvl7pPr>
      <a:lvl8pPr marL="3526703" algn="l" defTabSz="1007630" rtl="0" eaLnBrk="1" latinLnBrk="0" hangingPunct="1">
        <a:defRPr sz="2000" kern="1200">
          <a:solidFill>
            <a:schemeClr val="tx1"/>
          </a:solidFill>
          <a:latin typeface="+mn-lt"/>
          <a:ea typeface="+mn-ea"/>
          <a:cs typeface="+mn-cs"/>
        </a:defRPr>
      </a:lvl8pPr>
      <a:lvl9pPr marL="4030518" algn="l" defTabSz="100763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5.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7.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314" name="Titolo 1"/>
          <p:cNvSpPr>
            <a:spLocks noGrp="1"/>
          </p:cNvSpPr>
          <p:nvPr>
            <p:ph type="title"/>
          </p:nvPr>
        </p:nvSpPr>
        <p:spPr/>
        <p:txBody>
          <a:bodyPr>
            <a:spAutoFit/>
          </a:bodyPr>
          <a:lstStyle/>
          <a:p>
            <a:pPr>
              <a:buSzPct val="45000"/>
              <a:buFont typeface="StarSymbol" charset="0"/>
              <a:buNone/>
            </a:pPr>
            <a:r>
              <a:rPr lang="en-US" smtClean="0"/>
              <a:t>RFID Security</a:t>
            </a:r>
          </a:p>
        </p:txBody>
      </p:sp>
      <p:pic>
        <p:nvPicPr>
          <p:cNvPr id="13315" name="Immagine 3"/>
          <p:cNvPicPr>
            <a:picLocks noChangeAspect="1"/>
          </p:cNvPicPr>
          <p:nvPr/>
        </p:nvPicPr>
        <p:blipFill>
          <a:blip r:embed="rId4" cstate="print"/>
          <a:srcRect/>
          <a:stretch>
            <a:fillRect/>
          </a:stretch>
        </p:blipFill>
        <p:spPr bwMode="auto">
          <a:xfrm>
            <a:off x="3752850" y="2852738"/>
            <a:ext cx="2857500" cy="2143125"/>
          </a:xfrm>
          <a:prstGeom prst="rect">
            <a:avLst/>
          </a:prstGeom>
          <a:noFill/>
          <a:ln w="9525">
            <a:noFill/>
            <a:miter lim="800000"/>
            <a:headEnd/>
            <a:tailEnd/>
          </a:ln>
        </p:spPr>
      </p:pic>
      <p:sp>
        <p:nvSpPr>
          <p:cNvPr id="6" name="Rectangle 2"/>
          <p:cNvSpPr>
            <a:spLocks noChangeArrowheads="1"/>
          </p:cNvSpPr>
          <p:nvPr/>
        </p:nvSpPr>
        <p:spPr bwMode="auto">
          <a:xfrm>
            <a:off x="1538288" y="5995988"/>
            <a:ext cx="7143750" cy="1143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tIns="91440" bIns="91440" anchor="ctr"/>
          <a:lstStyle/>
          <a:p>
            <a:pPr marL="36513" defTabSz="914115" fontAlgn="auto">
              <a:lnSpc>
                <a:spcPct val="93000"/>
              </a:lnSpc>
              <a:spcBef>
                <a:spcPts val="1250"/>
              </a:spcBef>
              <a:spcAft>
                <a:spcPts val="0"/>
              </a:spcAft>
              <a:tabLst>
                <a:tab pos="36513" algn="l"/>
                <a:tab pos="950913" algn="l"/>
                <a:tab pos="1865313" algn="l"/>
                <a:tab pos="2779713" algn="l"/>
                <a:tab pos="3694113" algn="l"/>
                <a:tab pos="4608513" algn="l"/>
                <a:tab pos="5522913" algn="l"/>
                <a:tab pos="6437313" algn="l"/>
                <a:tab pos="7351713" algn="l"/>
                <a:tab pos="8266113" algn="l"/>
                <a:tab pos="9180513" algn="l"/>
                <a:tab pos="10094913" algn="l"/>
              </a:tabLst>
              <a:defRPr/>
            </a:pPr>
            <a:r>
              <a:rPr lang="en-GB" sz="2000" dirty="0">
                <a:cs typeface="Times New Roman" pitchFamily="18" charset="0"/>
                <a:sym typeface="Arial" charset="0"/>
              </a:rPr>
              <a:t>Materials from the FIRB SAT lecture  slides by Massimo </a:t>
            </a:r>
            <a:r>
              <a:rPr lang="en-GB" sz="2000" dirty="0" err="1">
                <a:cs typeface="Times New Roman" pitchFamily="18" charset="0"/>
                <a:sym typeface="Arial" charset="0"/>
              </a:rPr>
              <a:t>Rimondini</a:t>
            </a:r>
            <a:r>
              <a:rPr lang="en-GB" sz="2000" dirty="0">
                <a:cs typeface="Times New Roman" pitchFamily="18" charset="0"/>
                <a:sym typeface="Arial" charset="0"/>
              </a:rPr>
              <a:t> </a:t>
            </a:r>
            <a:br>
              <a:rPr lang="en-GB" sz="2000" dirty="0">
                <a:cs typeface="Times New Roman" pitchFamily="18" charset="0"/>
                <a:sym typeface="Arial" charset="0"/>
              </a:rPr>
            </a:br>
            <a:r>
              <a:rPr lang="en-GB" sz="2000" dirty="0">
                <a:cs typeface="Times New Roman" pitchFamily="18" charset="0"/>
                <a:sym typeface="Arial" charset="0"/>
              </a:rPr>
              <a:t>included with permission.</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503238" y="504825"/>
            <a:ext cx="9070975" cy="857250"/>
          </a:xfrm>
        </p:spPr>
        <p:txBody>
          <a:bodyPr>
            <a:spAutoFit/>
          </a:bodyPr>
          <a:lstStyle/>
          <a:p>
            <a:pPr>
              <a:buSzPct val="45000"/>
              <a:buFont typeface="StarSymbol" charset="0"/>
              <a:buNone/>
            </a:pPr>
            <a:r>
              <a:rPr lang="en-US" smtClean="0"/>
              <a:t>What to Protect (cont.)</a:t>
            </a:r>
          </a:p>
        </p:txBody>
      </p:sp>
      <p:sp>
        <p:nvSpPr>
          <p:cNvPr id="21508" name="Segnaposto testo 2"/>
          <p:cNvSpPr>
            <a:spLocks noGrp="1"/>
          </p:cNvSpPr>
          <p:nvPr>
            <p:ph idx="1"/>
          </p:nvPr>
        </p:nvSpPr>
        <p:spPr>
          <a:xfrm>
            <a:off x="503238" y="1765300"/>
            <a:ext cx="9070975" cy="4433888"/>
          </a:xfrm>
        </p:spPr>
        <p:txBody>
          <a:bodyPr>
            <a:spAutoFit/>
          </a:bodyPr>
          <a:lstStyle/>
          <a:p>
            <a:pPr marL="431800" indent="-323850">
              <a:spcBef>
                <a:spcPct val="0"/>
              </a:spcBef>
              <a:spcAft>
                <a:spcPts val="575"/>
              </a:spcAft>
              <a:buSzPts val="2000"/>
              <a:buFont typeface="Arial" pitchFamily="34" charset="0"/>
              <a:buBlip>
                <a:blip r:embed="rId3"/>
              </a:buBlip>
              <a:defRPr/>
            </a:pPr>
            <a:r>
              <a:rPr lang="en-US" sz="2400" dirty="0" smtClean="0">
                <a:latin typeface="Bitstream Vera Sans" pitchFamily="32" charset="0"/>
                <a:ea typeface="Andale Sans UI"/>
                <a:cs typeface="Tahoma" pitchFamily="34" charset="0"/>
              </a:rPr>
              <a:t>Class 1 Gen 2</a:t>
            </a:r>
          </a:p>
          <a:p>
            <a:pPr marL="863600" lvl="1" indent="-287338">
              <a:spcBef>
                <a:spcPct val="0"/>
              </a:spcBef>
              <a:spcAft>
                <a:spcPts val="288"/>
              </a:spcAft>
              <a:buSzPts val="2000"/>
              <a:buFont typeface="Arial" pitchFamily="34" charset="0"/>
              <a:buBlip>
                <a:blip r:embed="rId4"/>
              </a:buBlip>
              <a:defRPr/>
            </a:pPr>
            <a:r>
              <a:rPr lang="en-US" sz="2400" dirty="0" smtClean="0">
                <a:latin typeface="Bitstream Vera Sans" pitchFamily="32" charset="0"/>
                <a:ea typeface="Andale Sans UI"/>
                <a:cs typeface="Tahoma" pitchFamily="34" charset="0"/>
              </a:rPr>
              <a:t>=ISO/IEC 18000-6 Type C</a:t>
            </a:r>
          </a:p>
          <a:p>
            <a:pPr marL="863600" lvl="1" indent="-287338">
              <a:spcBef>
                <a:spcPct val="0"/>
              </a:spcBef>
              <a:spcAft>
                <a:spcPts val="288"/>
              </a:spcAft>
              <a:buSzPts val="2000"/>
              <a:buFont typeface="Arial" pitchFamily="34" charset="0"/>
              <a:buBlip>
                <a:blip r:embed="rId4"/>
              </a:buBlip>
              <a:defRPr/>
            </a:pPr>
            <a:r>
              <a:rPr lang="en-US" sz="2400" dirty="0" smtClean="0">
                <a:solidFill>
                  <a:schemeClr val="accent6"/>
                </a:solidFill>
                <a:latin typeface="Bitstream Vera Sans" pitchFamily="32" charset="0"/>
                <a:ea typeface="Andale Sans UI"/>
                <a:cs typeface="Tahoma" pitchFamily="34" charset="0"/>
              </a:rPr>
              <a:t>writable</a:t>
            </a:r>
            <a:r>
              <a:rPr lang="en-US" sz="2400" dirty="0" smtClean="0">
                <a:latin typeface="Bitstream Vera Sans" pitchFamily="32" charset="0"/>
                <a:ea typeface="Andale Sans UI"/>
                <a:cs typeface="Tahoma" pitchFamily="34" charset="0"/>
              </a:rPr>
              <a:t> tags</a:t>
            </a:r>
          </a:p>
          <a:p>
            <a:pPr marL="863600" lvl="1" indent="-287338">
              <a:spcBef>
                <a:spcPct val="0"/>
              </a:spcBef>
              <a:spcAft>
                <a:spcPts val="288"/>
              </a:spcAft>
              <a:buSzPts val="2000"/>
              <a:buFont typeface="Arial" pitchFamily="34" charset="0"/>
              <a:buBlip>
                <a:blip r:embed="rId4"/>
              </a:buBlip>
              <a:defRPr/>
            </a:pPr>
            <a:r>
              <a:rPr lang="en-US" sz="2400" dirty="0" smtClean="0">
                <a:latin typeface="Bitstream Vera Sans" pitchFamily="32" charset="0"/>
                <a:ea typeface="Andale Sans UI"/>
                <a:cs typeface="Tahoma" pitchFamily="34" charset="0"/>
              </a:rPr>
              <a:t>4 memory blocks</a:t>
            </a:r>
          </a:p>
          <a:p>
            <a:pPr marL="1295400" lvl="2" indent="-215900">
              <a:spcBef>
                <a:spcPct val="0"/>
              </a:spcBef>
              <a:spcAft>
                <a:spcPts val="150"/>
              </a:spcAft>
              <a:buSzPts val="2100"/>
              <a:buFont typeface="Arial" pitchFamily="34" charset="0"/>
              <a:buBlip>
                <a:blip r:embed="rId5"/>
              </a:buBlip>
              <a:defRPr/>
            </a:pPr>
            <a:r>
              <a:rPr lang="en-US" sz="2400" i="1" dirty="0" smtClean="0">
                <a:latin typeface="Bitstream Vera Sans" pitchFamily="32" charset="0"/>
                <a:ea typeface="Andale Sans UI"/>
                <a:cs typeface="Tahoma" pitchFamily="34" charset="0"/>
              </a:rPr>
              <a:t>Reserved</a:t>
            </a:r>
            <a:r>
              <a:rPr lang="en-US" sz="2400" dirty="0" smtClean="0">
                <a:latin typeface="Bitstream Vera Sans" pitchFamily="32" charset="0"/>
                <a:ea typeface="Andale Sans UI"/>
                <a:cs typeface="Tahoma" pitchFamily="34" charset="0"/>
              </a:rPr>
              <a:t>: access, kill passwords</a:t>
            </a:r>
            <a:br>
              <a:rPr lang="en-US" sz="2400" dirty="0" smtClean="0">
                <a:latin typeface="Bitstream Vera Sans" pitchFamily="32" charset="0"/>
                <a:ea typeface="Andale Sans UI"/>
                <a:cs typeface="Tahoma" pitchFamily="34" charset="0"/>
              </a:rPr>
            </a:br>
            <a:r>
              <a:rPr lang="en-US" sz="2400" dirty="0" smtClean="0">
                <a:latin typeface="Bitstream Vera Sans" pitchFamily="32" charset="0"/>
                <a:ea typeface="Andale Sans UI"/>
                <a:cs typeface="Tahoma" pitchFamily="34" charset="0"/>
              </a:rPr>
              <a:t>(32 bits each)</a:t>
            </a:r>
            <a:br>
              <a:rPr lang="en-US" sz="2400" dirty="0" smtClean="0">
                <a:latin typeface="Bitstream Vera Sans" pitchFamily="32" charset="0"/>
                <a:ea typeface="Andale Sans UI"/>
                <a:cs typeface="Tahoma" pitchFamily="34" charset="0"/>
              </a:rPr>
            </a:br>
            <a:r>
              <a:rPr lang="en-US" sz="2400" dirty="0" smtClean="0">
                <a:latin typeface="Bitstream Vera Sans" pitchFamily="32" charset="0"/>
                <a:ea typeface="Andale Sans UI"/>
                <a:cs typeface="Tahoma" pitchFamily="34" charset="0"/>
              </a:rPr>
              <a:t>reversible/one-way read/write lock</a:t>
            </a:r>
          </a:p>
          <a:p>
            <a:pPr marL="1295400" lvl="2" indent="-215900">
              <a:spcBef>
                <a:spcPct val="0"/>
              </a:spcBef>
              <a:spcAft>
                <a:spcPts val="150"/>
              </a:spcAft>
              <a:buSzPts val="2100"/>
              <a:buFont typeface="Arial" pitchFamily="34" charset="0"/>
              <a:buBlip>
                <a:blip r:embed="rId5"/>
              </a:buBlip>
              <a:defRPr/>
            </a:pPr>
            <a:r>
              <a:rPr lang="en-US" sz="2400" i="1" dirty="0" smtClean="0">
                <a:latin typeface="Bitstream Vera Sans" pitchFamily="32" charset="0"/>
                <a:ea typeface="Andale Sans UI"/>
                <a:cs typeface="Tahoma" pitchFamily="34" charset="0"/>
              </a:rPr>
              <a:t>EPC ID</a:t>
            </a:r>
            <a:r>
              <a:rPr lang="en-US" sz="2400" dirty="0" smtClean="0">
                <a:latin typeface="Bitstream Vera Sans" pitchFamily="32" charset="0"/>
                <a:ea typeface="Andale Sans UI"/>
                <a:cs typeface="Tahoma" pitchFamily="34" charset="0"/>
              </a:rPr>
              <a:t> (up to 304 bits)</a:t>
            </a:r>
          </a:p>
          <a:p>
            <a:pPr marL="1295400" lvl="2" indent="-215900">
              <a:spcBef>
                <a:spcPct val="0"/>
              </a:spcBef>
              <a:spcAft>
                <a:spcPts val="150"/>
              </a:spcAft>
              <a:buSzPts val="2100"/>
              <a:buFont typeface="Arial" pitchFamily="34" charset="0"/>
              <a:buBlip>
                <a:blip r:embed="rId5"/>
              </a:buBlip>
              <a:defRPr/>
            </a:pPr>
            <a:r>
              <a:rPr lang="en-US" sz="2400" i="1" dirty="0" smtClean="0">
                <a:latin typeface="Bitstream Vera Sans" pitchFamily="32" charset="0"/>
                <a:ea typeface="Andale Sans UI"/>
                <a:cs typeface="Tahoma" pitchFamily="34" charset="0"/>
              </a:rPr>
              <a:t>TID</a:t>
            </a:r>
            <a:r>
              <a:rPr lang="en-US" sz="2400" dirty="0" smtClean="0">
                <a:latin typeface="Bitstream Vera Sans" pitchFamily="32" charset="0"/>
                <a:ea typeface="Andale Sans UI"/>
                <a:cs typeface="Tahoma" pitchFamily="34" charset="0"/>
              </a:rPr>
              <a:t>: incremental serial number written by the vendor (64 bits)</a:t>
            </a:r>
          </a:p>
          <a:p>
            <a:pPr marL="1295400" lvl="2" indent="-215900">
              <a:spcBef>
                <a:spcPct val="0"/>
              </a:spcBef>
              <a:spcAft>
                <a:spcPts val="150"/>
              </a:spcAft>
              <a:buSzPts val="2100"/>
              <a:buFont typeface="Arial" pitchFamily="34" charset="0"/>
              <a:buBlip>
                <a:blip r:embed="rId5"/>
              </a:buBlip>
              <a:defRPr/>
            </a:pPr>
            <a:r>
              <a:rPr lang="en-US" sz="2400" i="1" dirty="0" smtClean="0">
                <a:latin typeface="Bitstream Vera Sans" pitchFamily="32" charset="0"/>
                <a:ea typeface="Andale Sans UI"/>
                <a:cs typeface="Tahoma" pitchFamily="34" charset="0"/>
              </a:rPr>
              <a:t>User</a:t>
            </a:r>
            <a:r>
              <a:rPr lang="en-US" sz="2400" dirty="0" smtClean="0">
                <a:latin typeface="Bitstream Vera Sans" pitchFamily="32" charset="0"/>
                <a:ea typeface="Andale Sans UI"/>
                <a:cs typeface="Tahoma" pitchFamily="34" charset="0"/>
              </a:rPr>
              <a:t> (up to 512 bits)</a:t>
            </a:r>
          </a:p>
        </p:txBody>
      </p:sp>
      <p:sp>
        <p:nvSpPr>
          <p:cNvPr id="4" name="Segnaposto numero diapositiva 3"/>
          <p:cNvSpPr>
            <a:spLocks noGrp="1"/>
          </p:cNvSpPr>
          <p:nvPr>
            <p:ph type="sldNum" sz="quarter" idx="12"/>
          </p:nvPr>
        </p:nvSpPr>
        <p:spPr/>
        <p:txBody>
          <a:bodyPr/>
          <a:lstStyle/>
          <a:p>
            <a:pPr>
              <a:defRPr/>
            </a:pPr>
            <a:fld id="{617F5848-6B44-4951-8D6C-4657DBA64E8A}" type="slidenum">
              <a:rPr lang="en-US"/>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spAutoFit/>
          </a:bodyPr>
          <a:lstStyle/>
          <a:p>
            <a:pPr>
              <a:buSzPct val="45000"/>
              <a:buFont typeface="StarSymbol" charset="0"/>
              <a:buNone/>
            </a:pPr>
            <a:r>
              <a:rPr lang="en-US" smtClean="0"/>
              <a:t>Threats &amp; Countermeasures</a:t>
            </a:r>
          </a:p>
        </p:txBody>
      </p:sp>
      <p:sp>
        <p:nvSpPr>
          <p:cNvPr id="3" name="Segnaposto testo 2"/>
          <p:cNvSpPr>
            <a:spLocks noGrp="1"/>
          </p:cNvSpPr>
          <p:nvPr>
            <p:ph idx="1"/>
          </p:nvPr>
        </p:nvSpPr>
        <p:spPr/>
        <p:txBody>
          <a:bodyPr/>
          <a:lstStyle/>
          <a:p>
            <a:pPr marL="541338" indent="-287338">
              <a:spcAft>
                <a:spcPts val="288"/>
              </a:spcAft>
              <a:buSzPts val="2000"/>
              <a:buFont typeface="Arial" pitchFamily="34" charset="0"/>
              <a:buBlip>
                <a:blip r:embed="rId3"/>
              </a:buBlip>
            </a:pPr>
            <a:r>
              <a:rPr lang="en-US" sz="2600" smtClean="0"/>
              <a:t>Eavesdropping</a:t>
            </a:r>
          </a:p>
          <a:p>
            <a:pPr lvl="1">
              <a:buSzPts val="2000"/>
              <a:buFont typeface="Arial" pitchFamily="34" charset="0"/>
              <a:buBlip>
                <a:blip r:embed="rId4"/>
              </a:buBlip>
            </a:pPr>
            <a:r>
              <a:rPr lang="en-US" sz="2400" smtClean="0"/>
              <a:t>Passive monitoring of the air interface</a:t>
            </a:r>
          </a:p>
          <a:p>
            <a:pPr lvl="1">
              <a:buSzPts val="2000"/>
              <a:buFont typeface="Arial" pitchFamily="34" charset="0"/>
              <a:buBlip>
                <a:blip r:embed="rId5"/>
              </a:buBlip>
            </a:pPr>
            <a:r>
              <a:rPr lang="en-US" sz="2400" smtClean="0"/>
              <a:t>Encryption, shielding, range reduction</a:t>
            </a:r>
          </a:p>
          <a:p>
            <a:pPr marL="541338" indent="-287338">
              <a:spcAft>
                <a:spcPts val="288"/>
              </a:spcAft>
              <a:buSzPts val="2000"/>
              <a:buFont typeface="Arial" pitchFamily="34" charset="0"/>
              <a:buBlip>
                <a:blip r:embed="rId3"/>
              </a:buBlip>
            </a:pPr>
            <a:r>
              <a:rPr lang="en-US" sz="2600" smtClean="0"/>
              <a:t>Relaying</a:t>
            </a:r>
          </a:p>
          <a:p>
            <a:pPr lvl="1">
              <a:buSzPts val="2000"/>
              <a:buFont typeface="Arial" pitchFamily="34" charset="0"/>
              <a:buBlip>
                <a:blip r:embed="rId4"/>
              </a:buBlip>
            </a:pPr>
            <a:r>
              <a:rPr lang="en-US" sz="2400" smtClean="0"/>
              <a:t>Man-in-the-middle (allows legitimate authentication)</a:t>
            </a:r>
          </a:p>
          <a:p>
            <a:pPr lvl="1">
              <a:buSzPts val="2000"/>
              <a:buFont typeface="Arial" pitchFamily="34" charset="0"/>
              <a:buBlip>
                <a:blip r:embed="rId5"/>
              </a:buBlip>
            </a:pPr>
            <a:r>
              <a:rPr lang="en-US" sz="2400" smtClean="0"/>
              <a:t>Shielding, range reduction, distance bounding protocols</a:t>
            </a:r>
          </a:p>
          <a:p>
            <a:pPr marL="541338" indent="-287338">
              <a:spcAft>
                <a:spcPts val="288"/>
              </a:spcAft>
              <a:buSzPts val="2000"/>
              <a:buFont typeface="Arial" pitchFamily="34" charset="0"/>
              <a:buBlip>
                <a:blip r:embed="rId3"/>
              </a:buBlip>
            </a:pPr>
            <a:r>
              <a:rPr lang="en-US" sz="2600" smtClean="0"/>
              <a:t>Unauthorized tag reading</a:t>
            </a:r>
          </a:p>
          <a:p>
            <a:pPr lvl="1">
              <a:buSzPts val="2000"/>
              <a:buFont typeface="Arial" pitchFamily="34" charset="0"/>
              <a:buBlip>
                <a:blip r:embed="rId4"/>
              </a:buBlip>
            </a:pPr>
            <a:r>
              <a:rPr lang="en-US" sz="2400" smtClean="0"/>
              <a:t>Fake reader with extended range</a:t>
            </a:r>
          </a:p>
          <a:p>
            <a:pPr lvl="1">
              <a:buSzPts val="2000"/>
              <a:buFont typeface="Arial" pitchFamily="34" charset="0"/>
              <a:buBlip>
                <a:blip r:embed="rId5"/>
              </a:buBlip>
            </a:pPr>
            <a:r>
              <a:rPr lang="en-US" sz="2400" smtClean="0"/>
              <a:t>Reader authentication, on-demand tag enabling, sensitive data in the backend, tag killing</a:t>
            </a:r>
          </a:p>
        </p:txBody>
      </p:sp>
      <p:sp>
        <p:nvSpPr>
          <p:cNvPr id="5" name="Segnaposto numero diapositiva 3"/>
          <p:cNvSpPr>
            <a:spLocks noGrp="1"/>
          </p:cNvSpPr>
          <p:nvPr>
            <p:ph type="sldNum" sz="quarter" idx="12"/>
          </p:nvPr>
        </p:nvSpPr>
        <p:spPr/>
        <p:txBody>
          <a:bodyPr/>
          <a:lstStyle/>
          <a:p>
            <a:pPr>
              <a:defRPr/>
            </a:pPr>
            <a:fld id="{BA1F1238-7F3B-4932-B168-AD969B3CD59E}" type="slidenum">
              <a:rPr lang="en-US"/>
              <a:pPr>
                <a:defRPr/>
              </a:pPr>
              <a:t>11</a:t>
            </a:fld>
            <a:endParaRPr lang="en-US"/>
          </a:p>
        </p:txBody>
      </p:sp>
      <p:sp>
        <p:nvSpPr>
          <p:cNvPr id="4" name="CasellaDiTesto 3"/>
          <p:cNvSpPr txBox="1"/>
          <p:nvPr/>
        </p:nvSpPr>
        <p:spPr>
          <a:xfrm>
            <a:off x="681038" y="6638925"/>
            <a:ext cx="7969250" cy="603250"/>
          </a:xfrm>
          <a:prstGeom prst="rect">
            <a:avLst/>
          </a:prstGeom>
          <a:ln/>
        </p:spPr>
        <p:style>
          <a:lnRef idx="1">
            <a:schemeClr val="accent1"/>
          </a:lnRef>
          <a:fillRef idx="2">
            <a:schemeClr val="accent1"/>
          </a:fillRef>
          <a:effectRef idx="1">
            <a:schemeClr val="accent1"/>
          </a:effectRef>
          <a:fontRef idx="minor">
            <a:schemeClr val="dk1"/>
          </a:fontRef>
        </p:style>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err="1">
                <a:latin typeface="Arial" pitchFamily="18"/>
                <a:ea typeface="Bitstream Vera Sans" pitchFamily="2"/>
                <a:cs typeface="Bitstream Vera Sans" pitchFamily="2"/>
              </a:rPr>
              <a:t>Pawel</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Rotter</a:t>
            </a:r>
            <a:r>
              <a:rPr lang="en-US" sz="1700" dirty="0">
                <a:latin typeface="Arial" pitchFamily="18"/>
                <a:ea typeface="Bitstream Vera Sans" pitchFamily="2"/>
                <a:cs typeface="Bitstream Vera Sans" pitchFamily="2"/>
              </a:rPr>
              <a:t>. </a:t>
            </a:r>
            <a:r>
              <a:rPr lang="en-US" sz="1700" i="1" dirty="0">
                <a:latin typeface="Arial" pitchFamily="18"/>
                <a:ea typeface="Bitstream Vera Sans" pitchFamily="2"/>
                <a:cs typeface="Bitstream Vera Sans" pitchFamily="2"/>
              </a:rPr>
              <a:t>A Framework for Assessing RFID System Security and Privacy</a:t>
            </a:r>
          </a:p>
          <a:p>
            <a:pPr defTabSz="914115" fontAlgn="auto" hangingPunct="0">
              <a:spcBef>
                <a:spcPts val="0"/>
              </a:spcBef>
              <a:spcAft>
                <a:spcPts val="0"/>
              </a:spcAft>
              <a:buFont typeface="StarSymbol"/>
              <a:buNone/>
              <a:defRPr/>
            </a:pPr>
            <a:r>
              <a:rPr lang="en-US" sz="1700" i="1" dirty="0">
                <a:latin typeface="Arial" pitchFamily="18"/>
                <a:ea typeface="Bitstream Vera Sans" pitchFamily="2"/>
                <a:cs typeface="Bitstream Vera Sans" pitchFamily="2"/>
              </a:rPr>
              <a:t>Risks</a:t>
            </a:r>
            <a:r>
              <a:rPr lang="en-US" sz="1700" dirty="0">
                <a:latin typeface="Arial" pitchFamily="18"/>
                <a:ea typeface="Bitstream Vera Sans" pitchFamily="2"/>
                <a:cs typeface="Bitstream Vera Sans" pitchFamily="2"/>
              </a:rPr>
              <a:t>. IEEE Pervasive Computing, 7(2):70–77, June 2008.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Class="entr"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Class="entr"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Class="entr"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Class="entr"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spAutoFit/>
          </a:bodyPr>
          <a:lstStyle/>
          <a:p>
            <a:pPr>
              <a:buSzPct val="45000"/>
              <a:buFont typeface="StarSymbol" charset="0"/>
              <a:buNone/>
            </a:pPr>
            <a:r>
              <a:rPr lang="en-US" smtClean="0"/>
              <a:t>Threats &amp; Countermeasures</a:t>
            </a:r>
          </a:p>
        </p:txBody>
      </p:sp>
      <p:sp>
        <p:nvSpPr>
          <p:cNvPr id="3" name="Segnaposto testo 2"/>
          <p:cNvSpPr txBox="1">
            <a:spLocks noGrp="1"/>
          </p:cNvSpPr>
          <p:nvPr>
            <p:ph idx="1"/>
          </p:nvPr>
        </p:nvSpPr>
        <p:spPr>
          <a:xfrm>
            <a:off x="503238" y="1638300"/>
            <a:ext cx="9070975" cy="5118100"/>
          </a:xfrm>
        </p:spPr>
        <p:txBody>
          <a:bodyPr/>
          <a:lstStyle>
            <a:defPPr lvl="0">
              <a:buSzPts val="1956"/>
              <a:buNone/>
            </a:defPPr>
            <a:lvl1pPr lvl="0">
              <a:buSzPts val="1956"/>
              <a:buBlip>
                <a:blip r:embed="rId3"/>
              </a:buBlip>
            </a:lvl1pPr>
            <a:lvl2pPr lvl="1">
              <a:buSzPts val="1956"/>
              <a:buBlip>
                <a:blip r:embed="rId4"/>
              </a:buBlip>
            </a:lvl2pPr>
            <a:lvl3pPr lvl="2">
              <a:buSzPts val="2057"/>
              <a:buBlip>
                <a:blip r:embed="rId5"/>
              </a:buBlip>
            </a:lvl3pPr>
            <a:lvl4pPr lvl="3">
              <a:buSzPct val="100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538163" indent="-287338">
              <a:spcAft>
                <a:spcPts val="289"/>
              </a:spcAft>
              <a:defRPr/>
            </a:pPr>
            <a:r>
              <a:rPr lang="en-US" sz="2600" dirty="0" smtClean="0"/>
              <a:t>Cloning</a:t>
            </a:r>
            <a:endParaRPr lang="en-US" sz="2600" dirty="0"/>
          </a:p>
          <a:p>
            <a:pPr marL="818614" lvl="1" indent="-314850">
              <a:defRPr/>
            </a:pPr>
            <a:r>
              <a:rPr lang="en-US" sz="2400" dirty="0"/>
              <a:t>Duplication of tag contents and functionality</a:t>
            </a:r>
          </a:p>
          <a:p>
            <a:pPr marL="818614" lvl="1" indent="-314850">
              <a:buFont typeface="Arial" pitchFamily="34" charset="0"/>
              <a:buBlip>
                <a:blip r:embed="rId6"/>
              </a:buBlip>
              <a:defRPr/>
            </a:pPr>
            <a:r>
              <a:rPr lang="en-US" sz="2400" dirty="0"/>
              <a:t>Authentication, </a:t>
            </a:r>
            <a:r>
              <a:rPr lang="en-US" sz="2400" dirty="0" smtClean="0"/>
              <a:t>manufacturing-stage </a:t>
            </a:r>
            <a:r>
              <a:rPr lang="en-US" sz="2400" dirty="0"/>
              <a:t>countermeasures against reverse engineering</a:t>
            </a:r>
          </a:p>
          <a:p>
            <a:pPr marL="630238" indent="-287338">
              <a:spcAft>
                <a:spcPts val="289"/>
              </a:spcAft>
              <a:defRPr/>
            </a:pPr>
            <a:r>
              <a:rPr lang="en-US" sz="2600" dirty="0" smtClean="0"/>
              <a:t>Tracking</a:t>
            </a:r>
            <a:endParaRPr lang="en-US" sz="2600" dirty="0"/>
          </a:p>
          <a:p>
            <a:pPr marL="818614" lvl="1" indent="-314850">
              <a:defRPr/>
            </a:pPr>
            <a:r>
              <a:rPr lang="en-US" sz="2400" dirty="0" smtClean="0"/>
              <a:t>Rogue readers </a:t>
            </a:r>
            <a:r>
              <a:rPr lang="en-US" sz="2400" dirty="0"/>
              <a:t>in doors or near legitimate ones</a:t>
            </a:r>
          </a:p>
          <a:p>
            <a:pPr marL="818614" lvl="1" indent="-314850">
              <a:buFont typeface="Arial" pitchFamily="34" charset="0"/>
              <a:buBlip>
                <a:blip r:embed="rId6"/>
              </a:buBlip>
              <a:defRPr/>
            </a:pPr>
            <a:r>
              <a:rPr lang="en-US" sz="2400" dirty="0"/>
              <a:t>Authentication, range reduction, shielding tags, tag disabling, pseudonyms</a:t>
            </a:r>
          </a:p>
          <a:p>
            <a:pPr marL="630238" indent="-287338">
              <a:spcAft>
                <a:spcPts val="289"/>
              </a:spcAft>
              <a:defRPr/>
            </a:pPr>
            <a:r>
              <a:rPr lang="en-US" sz="2600" dirty="0"/>
              <a:t>Replaying</a:t>
            </a:r>
          </a:p>
          <a:p>
            <a:pPr marL="818614" lvl="1" indent="-314850">
              <a:defRPr/>
            </a:pPr>
            <a:r>
              <a:rPr lang="en-US" sz="2400" dirty="0"/>
              <a:t>Repeated authentication sequences</a:t>
            </a:r>
          </a:p>
          <a:p>
            <a:pPr marL="818614" lvl="1" indent="-314850">
              <a:buFont typeface="Arial" pitchFamily="34" charset="0"/>
              <a:buBlip>
                <a:blip r:embed="rId6"/>
              </a:buBlip>
              <a:defRPr/>
            </a:pPr>
            <a:r>
              <a:rPr lang="en-US" sz="2400" dirty="0" smtClean="0"/>
              <a:t>Authentication </a:t>
            </a:r>
            <a:r>
              <a:rPr lang="en-US" sz="2400" dirty="0"/>
              <a:t>[see eavesdropping]</a:t>
            </a:r>
          </a:p>
        </p:txBody>
      </p:sp>
      <p:sp>
        <p:nvSpPr>
          <p:cNvPr id="5" name="Segnaposto numero diapositiva 3"/>
          <p:cNvSpPr>
            <a:spLocks noGrp="1"/>
          </p:cNvSpPr>
          <p:nvPr>
            <p:ph type="sldNum" sz="quarter" idx="12"/>
          </p:nvPr>
        </p:nvSpPr>
        <p:spPr/>
        <p:txBody>
          <a:bodyPr/>
          <a:lstStyle/>
          <a:p>
            <a:pPr>
              <a:defRPr/>
            </a:pPr>
            <a:fld id="{76E95256-BBBE-4996-8285-F14CBA087645}" type="slidenum">
              <a:rPr lang="en-US"/>
              <a:pPr>
                <a:defRPr/>
              </a:pPr>
              <a:t>12</a:t>
            </a:fld>
            <a:endParaRPr lang="en-US"/>
          </a:p>
        </p:txBody>
      </p:sp>
      <p:sp>
        <p:nvSpPr>
          <p:cNvPr id="4" name="CasellaDiTesto 3"/>
          <p:cNvSpPr txBox="1"/>
          <p:nvPr/>
        </p:nvSpPr>
        <p:spPr>
          <a:xfrm>
            <a:off x="714375" y="6710363"/>
            <a:ext cx="7969250" cy="603250"/>
          </a:xfrm>
          <a:prstGeom prst="rect">
            <a:avLst/>
          </a:prstGeom>
          <a:ln/>
        </p:spPr>
        <p:style>
          <a:lnRef idx="1">
            <a:schemeClr val="accent1"/>
          </a:lnRef>
          <a:fillRef idx="2">
            <a:schemeClr val="accent1"/>
          </a:fillRef>
          <a:effectRef idx="1">
            <a:schemeClr val="accent1"/>
          </a:effectRef>
          <a:fontRef idx="minor">
            <a:schemeClr val="dk1"/>
          </a:fontRef>
        </p:style>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err="1">
                <a:latin typeface="Arial" pitchFamily="18"/>
                <a:ea typeface="Bitstream Vera Sans" pitchFamily="2"/>
                <a:cs typeface="Bitstream Vera Sans" pitchFamily="2"/>
              </a:rPr>
              <a:t>Pawel</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Rotter</a:t>
            </a:r>
            <a:r>
              <a:rPr lang="en-US" sz="1700" dirty="0">
                <a:latin typeface="Arial" pitchFamily="18"/>
                <a:ea typeface="Bitstream Vera Sans" pitchFamily="2"/>
                <a:cs typeface="Bitstream Vera Sans" pitchFamily="2"/>
              </a:rPr>
              <a:t>. </a:t>
            </a:r>
            <a:r>
              <a:rPr lang="en-US" sz="1700" i="1" dirty="0">
                <a:latin typeface="Arial" pitchFamily="18"/>
                <a:ea typeface="Bitstream Vera Sans" pitchFamily="2"/>
                <a:cs typeface="Bitstream Vera Sans" pitchFamily="2"/>
              </a:rPr>
              <a:t>A Framework for Assessing RFID System Security and Privacy</a:t>
            </a:r>
          </a:p>
          <a:p>
            <a:pPr defTabSz="914115" fontAlgn="auto" hangingPunct="0">
              <a:spcBef>
                <a:spcPts val="0"/>
              </a:spcBef>
              <a:spcAft>
                <a:spcPts val="0"/>
              </a:spcAft>
              <a:buFont typeface="StarSymbol"/>
              <a:buNone/>
              <a:defRPr/>
            </a:pPr>
            <a:r>
              <a:rPr lang="en-US" sz="1700" i="1" dirty="0">
                <a:latin typeface="Arial" pitchFamily="18"/>
                <a:ea typeface="Bitstream Vera Sans" pitchFamily="2"/>
                <a:cs typeface="Bitstream Vera Sans" pitchFamily="2"/>
              </a:rPr>
              <a:t>Risks</a:t>
            </a:r>
            <a:r>
              <a:rPr lang="en-US" sz="1700" dirty="0">
                <a:latin typeface="Arial" pitchFamily="18"/>
                <a:ea typeface="Bitstream Vera Sans" pitchFamily="2"/>
                <a:cs typeface="Bitstream Vera Sans" pitchFamily="2"/>
              </a:rPr>
              <a:t>. IEEE Pervasive Computing, 7(2):70–77, June 2008.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Class="entr"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Class="entr"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Class="entr"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Class="entr"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spAutoFit/>
          </a:bodyPr>
          <a:lstStyle/>
          <a:p>
            <a:pPr>
              <a:buSzPct val="45000"/>
              <a:buFont typeface="StarSymbol" charset="0"/>
              <a:buNone/>
            </a:pPr>
            <a:r>
              <a:rPr lang="en-US" smtClean="0"/>
              <a:t>Threats &amp; Countermeasures</a:t>
            </a:r>
          </a:p>
        </p:txBody>
      </p:sp>
      <p:sp>
        <p:nvSpPr>
          <p:cNvPr id="3" name="Segnaposto testo 2"/>
          <p:cNvSpPr>
            <a:spLocks noGrp="1"/>
          </p:cNvSpPr>
          <p:nvPr>
            <p:ph idx="1"/>
          </p:nvPr>
        </p:nvSpPr>
        <p:spPr>
          <a:xfrm>
            <a:off x="538163" y="1423988"/>
            <a:ext cx="9070975" cy="5332412"/>
          </a:xfrm>
        </p:spPr>
        <p:txBody>
          <a:bodyPr>
            <a:normAutofit lnSpcReduction="10000"/>
          </a:bodyPr>
          <a:lstStyle/>
          <a:p>
            <a:pPr marL="630238" indent="-287338">
              <a:spcAft>
                <a:spcPts val="288"/>
              </a:spcAft>
              <a:buSzPts val="2000"/>
              <a:buFont typeface="Arial" pitchFamily="34" charset="0"/>
              <a:buBlip>
                <a:blip r:embed="rId3"/>
              </a:buBlip>
              <a:defRPr/>
            </a:pPr>
            <a:r>
              <a:rPr lang="en-US" sz="2600" dirty="0" smtClean="0"/>
              <a:t>Tag content changes</a:t>
            </a:r>
          </a:p>
          <a:p>
            <a:pPr lvl="1">
              <a:buSzPts val="2000"/>
              <a:buFont typeface="Arial" pitchFamily="34" charset="0"/>
              <a:buBlip>
                <a:blip r:embed="rId4"/>
              </a:buBlip>
              <a:defRPr/>
            </a:pPr>
            <a:r>
              <a:rPr lang="en-US" sz="2400" dirty="0" smtClean="0"/>
              <a:t>Insertion or modification of data in the tag's memory</a:t>
            </a:r>
          </a:p>
          <a:p>
            <a:pPr lvl="1">
              <a:buSzPts val="2000"/>
              <a:buFont typeface="Arial" pitchFamily="34" charset="0"/>
              <a:buBlip>
                <a:blip r:embed="rId5"/>
              </a:buBlip>
              <a:defRPr/>
            </a:pPr>
            <a:r>
              <a:rPr lang="en-US" sz="2400" dirty="0" smtClean="0"/>
              <a:t>Lock, </a:t>
            </a:r>
            <a:r>
              <a:rPr lang="en-US" sz="2400" dirty="0" err="1" smtClean="0"/>
              <a:t>permalock</a:t>
            </a:r>
            <a:r>
              <a:rPr lang="en-US" sz="2400" dirty="0" smtClean="0"/>
              <a:t>, smarter malware-proof readers</a:t>
            </a:r>
          </a:p>
          <a:p>
            <a:pPr marL="630238" indent="-287338">
              <a:spcAft>
                <a:spcPts val="288"/>
              </a:spcAft>
              <a:buSzPts val="2000"/>
              <a:buFont typeface="Arial" pitchFamily="34" charset="0"/>
              <a:buBlip>
                <a:blip r:embed="rId3"/>
              </a:buBlip>
              <a:defRPr/>
            </a:pPr>
            <a:r>
              <a:rPr lang="en-US" sz="2600" dirty="0" smtClean="0"/>
              <a:t>Tag destruction</a:t>
            </a:r>
          </a:p>
          <a:p>
            <a:pPr lvl="1">
              <a:buSzPts val="2000"/>
              <a:buFont typeface="Arial" pitchFamily="34" charset="0"/>
              <a:buBlip>
                <a:blip r:embed="rId4"/>
              </a:buBlip>
              <a:defRPr/>
            </a:pPr>
            <a:r>
              <a:rPr lang="en-US" sz="2400" dirty="0" smtClean="0"/>
              <a:t>Burn in a microwave oven, slam with a hammer, etc.</a:t>
            </a:r>
          </a:p>
          <a:p>
            <a:pPr lvl="1">
              <a:buSzPts val="2000"/>
              <a:buFont typeface="Arial" pitchFamily="34" charset="0"/>
              <a:buBlip>
                <a:blip r:embed="rId5"/>
              </a:buBlip>
              <a:defRPr/>
            </a:pPr>
            <a:r>
              <a:rPr lang="en-US" sz="2400" dirty="0" smtClean="0"/>
              <a:t>...?</a:t>
            </a:r>
          </a:p>
          <a:p>
            <a:pPr marL="630238" indent="-287338">
              <a:spcAft>
                <a:spcPts val="288"/>
              </a:spcAft>
              <a:buSzPts val="2000"/>
              <a:buFont typeface="Arial" pitchFamily="34" charset="0"/>
              <a:buBlip>
                <a:blip r:embed="rId3"/>
              </a:buBlip>
              <a:defRPr/>
            </a:pPr>
            <a:r>
              <a:rPr lang="en-US" sz="2600" dirty="0" smtClean="0"/>
              <a:t>Blocking</a:t>
            </a:r>
          </a:p>
          <a:p>
            <a:pPr lvl="1">
              <a:buSzPts val="2000"/>
              <a:buFont typeface="Arial" pitchFamily="34" charset="0"/>
              <a:buBlip>
                <a:blip r:embed="rId4"/>
              </a:buBlip>
              <a:defRPr/>
            </a:pPr>
            <a:r>
              <a:rPr lang="en-US" sz="2400" dirty="0" smtClean="0"/>
              <a:t>Reader awaits response from several non-existent tags</a:t>
            </a:r>
          </a:p>
          <a:p>
            <a:pPr lvl="1">
              <a:buSzPts val="2000"/>
              <a:buFont typeface="Arial" pitchFamily="34" charset="0"/>
              <a:buBlip>
                <a:blip r:embed="rId5"/>
              </a:buBlip>
              <a:defRPr/>
            </a:pPr>
            <a:r>
              <a:rPr lang="en-US" sz="2400" dirty="0" smtClean="0"/>
              <a:t>Detection is possible</a:t>
            </a:r>
          </a:p>
          <a:p>
            <a:pPr marL="538163" indent="-287338">
              <a:spcAft>
                <a:spcPts val="288"/>
              </a:spcAft>
              <a:buSzPts val="2000"/>
              <a:buFont typeface="Arial" pitchFamily="34" charset="0"/>
              <a:buBlip>
                <a:blip r:embed="rId3"/>
              </a:buBlip>
              <a:defRPr/>
            </a:pPr>
            <a:r>
              <a:rPr lang="en-US" sz="2600" dirty="0" smtClean="0"/>
              <a:t>Jamming</a:t>
            </a:r>
          </a:p>
          <a:p>
            <a:pPr lvl="1">
              <a:buSzPts val="2000"/>
              <a:buFont typeface="Arial" pitchFamily="34" charset="0"/>
              <a:buBlip>
                <a:blip r:embed="rId4"/>
              </a:buBlip>
              <a:defRPr/>
            </a:pPr>
            <a:r>
              <a:rPr lang="en-US" sz="2600" dirty="0" smtClean="0"/>
              <a:t>Radio noise</a:t>
            </a:r>
          </a:p>
          <a:p>
            <a:pPr lvl="1">
              <a:buSzPts val="2000"/>
              <a:buFont typeface="Arial" pitchFamily="34" charset="0"/>
              <a:buBlip>
                <a:blip r:embed="rId5"/>
              </a:buBlip>
              <a:defRPr/>
            </a:pPr>
            <a:r>
              <a:rPr lang="en-US" sz="2600" dirty="0" smtClean="0"/>
              <a:t>Detection is possible</a:t>
            </a:r>
          </a:p>
          <a:p>
            <a:pPr lvl="1">
              <a:buSzPts val="2000"/>
              <a:buFont typeface="Arial" pitchFamily="34" charset="0"/>
              <a:buBlip>
                <a:blip r:embed="rId5"/>
              </a:buBlip>
              <a:defRPr/>
            </a:pPr>
            <a:endParaRPr lang="en-US" sz="2400" dirty="0" smtClean="0"/>
          </a:p>
        </p:txBody>
      </p:sp>
      <p:sp>
        <p:nvSpPr>
          <p:cNvPr id="5" name="Segnaposto numero diapositiva 3"/>
          <p:cNvSpPr>
            <a:spLocks noGrp="1"/>
          </p:cNvSpPr>
          <p:nvPr>
            <p:ph type="sldNum" sz="quarter" idx="12"/>
          </p:nvPr>
        </p:nvSpPr>
        <p:spPr/>
        <p:txBody>
          <a:bodyPr/>
          <a:lstStyle/>
          <a:p>
            <a:pPr>
              <a:defRPr/>
            </a:pPr>
            <a:fld id="{89B3C1C9-D07C-41C7-B596-C72216F6B9B7}" type="slidenum">
              <a:rPr lang="en-US"/>
              <a:pPr>
                <a:defRPr/>
              </a:pPr>
              <a:t>13</a:t>
            </a:fld>
            <a:endParaRPr lang="en-US"/>
          </a:p>
        </p:txBody>
      </p:sp>
      <p:sp>
        <p:nvSpPr>
          <p:cNvPr id="4" name="CasellaDiTesto 3"/>
          <p:cNvSpPr txBox="1"/>
          <p:nvPr/>
        </p:nvSpPr>
        <p:spPr>
          <a:xfrm>
            <a:off x="714375" y="6567488"/>
            <a:ext cx="7969250" cy="603250"/>
          </a:xfrm>
          <a:prstGeom prst="rect">
            <a:avLst/>
          </a:prstGeom>
          <a:ln/>
        </p:spPr>
        <p:style>
          <a:lnRef idx="1">
            <a:schemeClr val="accent1"/>
          </a:lnRef>
          <a:fillRef idx="2">
            <a:schemeClr val="accent1"/>
          </a:fillRef>
          <a:effectRef idx="1">
            <a:schemeClr val="accent1"/>
          </a:effectRef>
          <a:fontRef idx="minor">
            <a:schemeClr val="dk1"/>
          </a:fontRef>
        </p:style>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err="1">
                <a:latin typeface="Arial" pitchFamily="18"/>
                <a:ea typeface="Bitstream Vera Sans" pitchFamily="2"/>
                <a:cs typeface="Bitstream Vera Sans" pitchFamily="2"/>
              </a:rPr>
              <a:t>Pawel</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Rotter</a:t>
            </a:r>
            <a:r>
              <a:rPr lang="en-US" sz="1700" dirty="0">
                <a:latin typeface="Arial" pitchFamily="18"/>
                <a:ea typeface="Bitstream Vera Sans" pitchFamily="2"/>
                <a:cs typeface="Bitstream Vera Sans" pitchFamily="2"/>
              </a:rPr>
              <a:t>. </a:t>
            </a:r>
            <a:r>
              <a:rPr lang="en-US" sz="1700" i="1" dirty="0">
                <a:latin typeface="Arial" pitchFamily="18"/>
                <a:ea typeface="Bitstream Vera Sans" pitchFamily="2"/>
                <a:cs typeface="Bitstream Vera Sans" pitchFamily="2"/>
              </a:rPr>
              <a:t>A Framework for Assessing RFID System Security and Privacy</a:t>
            </a:r>
          </a:p>
          <a:p>
            <a:pPr defTabSz="914115" fontAlgn="auto" hangingPunct="0">
              <a:spcBef>
                <a:spcPts val="0"/>
              </a:spcBef>
              <a:spcAft>
                <a:spcPts val="0"/>
              </a:spcAft>
              <a:buFont typeface="StarSymbol"/>
              <a:buNone/>
              <a:defRPr/>
            </a:pPr>
            <a:r>
              <a:rPr lang="en-US" sz="1700" i="1" dirty="0">
                <a:latin typeface="Arial" pitchFamily="18"/>
                <a:ea typeface="Bitstream Vera Sans" pitchFamily="2"/>
                <a:cs typeface="Bitstream Vera Sans" pitchFamily="2"/>
              </a:rPr>
              <a:t>Risks</a:t>
            </a:r>
            <a:r>
              <a:rPr lang="en-US" sz="1700" dirty="0">
                <a:latin typeface="Arial" pitchFamily="18"/>
                <a:ea typeface="Bitstream Vera Sans" pitchFamily="2"/>
                <a:cs typeface="Bitstream Vera Sans" pitchFamily="2"/>
              </a:rPr>
              <a:t>. IEEE Pervasive Computing, 7(2):70–77, June 2008.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Class="entr"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Class="entr"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Class="entr"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Class="entr"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105B4466-B549-4E4E-8384-5CE9D4DC670A}" type="slidenum">
              <a:rPr lang="en-US"/>
              <a:pPr>
                <a:defRPr/>
              </a:pPr>
              <a:t>14</a:t>
            </a:fld>
            <a:endParaRPr lang="en-US"/>
          </a:p>
        </p:txBody>
      </p:sp>
      <p:sp>
        <p:nvSpPr>
          <p:cNvPr id="26627"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Threats (reprise)</a:t>
            </a:r>
          </a:p>
        </p:txBody>
      </p:sp>
      <p:sp>
        <p:nvSpPr>
          <p:cNvPr id="26628" name="Segnaposto testo 2"/>
          <p:cNvSpPr>
            <a:spLocks noGrp="1"/>
          </p:cNvSpPr>
          <p:nvPr>
            <p:ph type="body" idx="4294967295"/>
          </p:nvPr>
        </p:nvSpPr>
        <p:spPr>
          <a:xfrm>
            <a:off x="609600" y="1949450"/>
            <a:ext cx="8853488" cy="3241675"/>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Breakdown of business processes</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Handling of crucial and strategical information</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Privacy violations</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External risks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e.g., exposure to RF radiation, middleware hacking</a:t>
            </a:r>
          </a:p>
        </p:txBody>
      </p:sp>
      <p:sp>
        <p:nvSpPr>
          <p:cNvPr id="26629" name="CasellaDiTesto 3"/>
          <p:cNvSpPr txBox="1">
            <a:spLocks noChangeArrowheads="1"/>
          </p:cNvSpPr>
          <p:nvPr/>
        </p:nvSpPr>
        <p:spPr bwMode="auto">
          <a:xfrm>
            <a:off x="652463" y="6835775"/>
            <a:ext cx="8488362" cy="725488"/>
          </a:xfrm>
          <a:prstGeom prst="rect">
            <a:avLst/>
          </a:prstGeom>
          <a:noFill/>
          <a:ln w="9525">
            <a:noFill/>
            <a:miter lim="800000"/>
            <a:headEnd/>
            <a:tailEnd/>
          </a:ln>
        </p:spPr>
        <p:txBody>
          <a:bodyPr lIns="89973" tIns="44986" rIns="89973" bIns="44986"/>
          <a:lstStyle/>
          <a:p>
            <a:pPr hangingPunct="0">
              <a:buSzPct val="45000"/>
              <a:buFont typeface="StarSymbol" charset="0"/>
              <a:buNone/>
            </a:pPr>
            <a:r>
              <a:rPr lang="en-US" sz="1500"/>
              <a:t>Tom Karygiannis, Bernard Eydt, Greg Barber, Lynn Bunn, and Ted Phillips. </a:t>
            </a:r>
            <a:r>
              <a:rPr lang="en-US" sz="1500" i="1"/>
              <a:t>Guidelines for securing radio frequency identiﬁcation (RFID) systems</a:t>
            </a:r>
            <a:r>
              <a:rPr lang="en-US" sz="1500"/>
              <a:t>. Recommendations of the National Institute of Standards and Technology, NIST 800-98, 2007.</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1D5B273-35A7-4751-B75E-A9E30FADE02F}" type="slidenum">
              <a:rPr lang="en-US"/>
              <a:pPr>
                <a:defRPr/>
              </a:pPr>
              <a:t>15</a:t>
            </a:fld>
            <a:endParaRPr lang="en-US"/>
          </a:p>
        </p:txBody>
      </p:sp>
      <p:sp>
        <p:nvSpPr>
          <p:cNvPr id="27651"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Security coordinates</a:t>
            </a:r>
          </a:p>
        </p:txBody>
      </p:sp>
      <p:sp>
        <p:nvSpPr>
          <p:cNvPr id="27652" name="Segnaposto testo 2"/>
          <p:cNvSpPr>
            <a:spLocks noGrp="1"/>
          </p:cNvSpPr>
          <p:nvPr>
            <p:ph type="body" idx="4294967295"/>
          </p:nvPr>
        </p:nvSpPr>
        <p:spPr>
          <a:xfrm>
            <a:off x="1223963" y="1949450"/>
            <a:ext cx="8853487" cy="2871788"/>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Service availability</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Cloning</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Security of read operations</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Security of write operations</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Security of information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CC5C84D-1226-4D35-9423-67D46BB9FDF8}" type="slidenum">
              <a:rPr lang="en-US"/>
              <a:pPr>
                <a:defRPr/>
              </a:pPr>
              <a:t>16</a:t>
            </a:fld>
            <a:endParaRPr lang="en-US"/>
          </a:p>
        </p:txBody>
      </p:sp>
      <p:sp>
        <p:nvSpPr>
          <p:cNvPr id="28675"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Risks vs. Security</a:t>
            </a:r>
          </a:p>
        </p:txBody>
      </p:sp>
      <p:graphicFrame>
        <p:nvGraphicFramePr>
          <p:cNvPr id="5" name="Group 2"/>
          <p:cNvGraphicFramePr>
            <a:graphicFrameLocks noGrp="1"/>
          </p:cNvGraphicFramePr>
          <p:nvPr/>
        </p:nvGraphicFramePr>
        <p:xfrm>
          <a:off x="844550" y="2405063"/>
          <a:ext cx="8489950" cy="3423040"/>
        </p:xfrm>
        <a:graphic>
          <a:graphicData uri="http://schemas.openxmlformats.org/drawingml/2006/table">
            <a:tbl>
              <a:tblPr/>
              <a:tblGrid>
                <a:gridCol w="1771650"/>
                <a:gridCol w="1508125"/>
                <a:gridCol w="1757363"/>
                <a:gridCol w="1638300"/>
                <a:gridCol w="1814512"/>
              </a:tblGrid>
              <a:tr h="36830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8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endParaRPr>
                    </a:p>
                  </a:txBody>
                  <a:tcPr marL="36000" marR="36000" marT="51876" marB="3600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tx1"/>
                    </a:solidFill>
                  </a:tcPr>
                </a:tc>
                <a:tc gridSpan="4">
                  <a:txBody>
                    <a:bodyPr/>
                    <a:lstStyle/>
                    <a:p>
                      <a:pPr marL="0" marR="0" lvl="0" indent="0" algn="ctr" defTabSz="449263" rtl="0" eaLnBrk="1" fontAlgn="base" latinLnBrk="0" hangingPunct="0">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800" b="1" i="0" u="none" strike="noStrike" cap="none" normalizeH="0" baseline="0" smtClean="0">
                          <a:ln>
                            <a:noFill/>
                          </a:ln>
                          <a:solidFill>
                            <a:srgbClr val="000000"/>
                          </a:solidFill>
                          <a:effectLst/>
                          <a:latin typeface="Bitstream Vera Sans" pitchFamily="32" charset="0"/>
                          <a:ea typeface="Arial Unicode MS" pitchFamily="34" charset="-128"/>
                          <a:cs typeface="Arial Unicode MS" pitchFamily="34" charset="-128"/>
                        </a:rPr>
                        <a:t>Risks (NIST)</a:t>
                      </a:r>
                    </a:p>
                  </a:txBody>
                  <a:tcPr marL="36000" marR="36000" marT="4053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60325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800" b="0" i="0" u="none" strike="noStrike" cap="none" normalizeH="0" baseline="0" smtClean="0">
                        <a:ln>
                          <a:noFill/>
                        </a:ln>
                        <a:solidFill>
                          <a:srgbClr val="000000"/>
                        </a:solidFill>
                        <a:effectLst/>
                        <a:latin typeface="Arial" pitchFamily="34" charset="0"/>
                        <a:ea typeface="Arial Unicode MS" pitchFamily="34" charset="-128"/>
                        <a:cs typeface="Arial Unicode MS" pitchFamily="34" charset="-128"/>
                      </a:endParaRPr>
                    </a:p>
                  </a:txBody>
                  <a:tcPr marL="36000" marR="36000" marT="51876" marB="3600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800" b="0" i="0" u="none" strike="noStrike" cap="none" normalizeH="0" baseline="0" dirty="0" smtClean="0">
                          <a:ln>
                            <a:noFill/>
                          </a:ln>
                          <a:solidFill>
                            <a:srgbClr val="000000"/>
                          </a:solidFill>
                          <a:effectLst/>
                          <a:latin typeface="Bitstream Vera Sans" pitchFamily="32" charset="0"/>
                          <a:ea typeface="Arial Unicode MS" pitchFamily="34" charset="-128"/>
                          <a:cs typeface="Arial Unicode MS" pitchFamily="34" charset="-128"/>
                        </a:rPr>
                        <a:t>Business processes</a:t>
                      </a:r>
                    </a:p>
                  </a:txBody>
                  <a:tcPr marL="36000" marR="36000" marT="4053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800" b="0" i="0" u="none" strike="noStrike" cap="none" normalizeH="0" baseline="0" smtClean="0">
                          <a:ln>
                            <a:noFill/>
                          </a:ln>
                          <a:solidFill>
                            <a:srgbClr val="000000"/>
                          </a:solidFill>
                          <a:effectLst/>
                          <a:latin typeface="Bitstream Vera Sans" pitchFamily="32" charset="0"/>
                          <a:ea typeface="Arial Unicode MS" pitchFamily="34" charset="-128"/>
                          <a:cs typeface="Arial Unicode MS" pitchFamily="34" charset="-128"/>
                        </a:rPr>
                        <a:t>Strategical information</a:t>
                      </a:r>
                    </a:p>
                  </a:txBody>
                  <a:tcPr marL="36000" marR="36000" marT="4053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800" b="0" i="0" u="none" strike="noStrike" cap="none" normalizeH="0" baseline="0" dirty="0" smtClean="0">
                          <a:ln>
                            <a:noFill/>
                          </a:ln>
                          <a:solidFill>
                            <a:srgbClr val="000000"/>
                          </a:solidFill>
                          <a:effectLst/>
                          <a:latin typeface="Bitstream Vera Sans" pitchFamily="32" charset="0"/>
                          <a:ea typeface="Arial Unicode MS" pitchFamily="34" charset="-128"/>
                          <a:cs typeface="Arial Unicode MS" pitchFamily="34" charset="-128"/>
                        </a:rPr>
                        <a:t>Privacy violation</a:t>
                      </a:r>
                    </a:p>
                  </a:txBody>
                  <a:tcPr marL="36000" marR="36000" marT="4053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800" b="0" i="0" u="none" strike="noStrike" cap="none" normalizeH="0" baseline="0" dirty="0" smtClean="0">
                          <a:ln>
                            <a:noFill/>
                          </a:ln>
                          <a:solidFill>
                            <a:srgbClr val="000000"/>
                          </a:solidFill>
                          <a:effectLst/>
                          <a:latin typeface="Bitstream Vera Sans" pitchFamily="32" charset="0"/>
                          <a:ea typeface="Arial Unicode MS" pitchFamily="34" charset="-128"/>
                          <a:cs typeface="Arial Unicode MS" pitchFamily="34" charset="-128"/>
                        </a:rPr>
                        <a:t>Others</a:t>
                      </a:r>
                    </a:p>
                  </a:txBody>
                  <a:tcPr marL="36000" marR="36000" marT="4053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603250">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800" b="1" i="0" u="none" strike="noStrike" cap="none" normalizeH="0" baseline="0" smtClean="0">
                          <a:ln>
                            <a:noFill/>
                          </a:ln>
                          <a:solidFill>
                            <a:srgbClr val="000000"/>
                          </a:solidFill>
                          <a:effectLst/>
                          <a:latin typeface="Bitstream Vera Sans" pitchFamily="32" charset="0"/>
                          <a:ea typeface="Arial Unicode MS" pitchFamily="34" charset="-128"/>
                          <a:cs typeface="Arial Unicode MS" pitchFamily="34" charset="-128"/>
                        </a:rPr>
                        <a:t>Service availability</a:t>
                      </a:r>
                    </a:p>
                  </a:txBody>
                  <a:tcPr marL="36000" marR="36000" marT="4053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OpenSymbol" pitchFamily="2"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8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endParaRPr>
                    </a:p>
                  </a:txBody>
                  <a:tcPr marL="36000" marR="36000" marT="5187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8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endParaRPr>
                    </a:p>
                  </a:txBody>
                  <a:tcPr marL="36000" marR="36000" marT="5187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800" b="0" i="0" u="none" strike="noStrike" cap="none" normalizeH="0" baseline="0" smtClean="0">
                        <a:ln>
                          <a:noFill/>
                        </a:ln>
                        <a:solidFill>
                          <a:srgbClr val="000000"/>
                        </a:solidFill>
                        <a:effectLst/>
                        <a:latin typeface="Arial" pitchFamily="34" charset="0"/>
                        <a:ea typeface="Arial Unicode MS" pitchFamily="34" charset="-128"/>
                        <a:cs typeface="Arial Unicode MS" pitchFamily="34" charset="-128"/>
                      </a:endParaRPr>
                    </a:p>
                  </a:txBody>
                  <a:tcPr marL="36000" marR="36000" marT="5187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03225">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800" b="1" i="0" u="none" strike="noStrike" cap="none" normalizeH="0" baseline="0" smtClean="0">
                          <a:ln>
                            <a:noFill/>
                          </a:ln>
                          <a:solidFill>
                            <a:srgbClr val="000000"/>
                          </a:solidFill>
                          <a:effectLst/>
                          <a:latin typeface="Bitstream Vera Sans" pitchFamily="32" charset="0"/>
                          <a:ea typeface="Arial Unicode MS" pitchFamily="34" charset="-128"/>
                          <a:cs typeface="Arial Unicode MS" pitchFamily="34" charset="-128"/>
                        </a:rPr>
                        <a:t>Cloning</a:t>
                      </a:r>
                    </a:p>
                  </a:txBody>
                  <a:tcPr marL="36000" marR="36000" marT="4053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8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endParaRPr>
                    </a:p>
                  </a:txBody>
                  <a:tcPr marL="36000" marR="36000" marT="5187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03225">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800" b="1" i="0" u="none" strike="noStrike" cap="none" normalizeH="0" baseline="0" smtClean="0">
                          <a:ln>
                            <a:noFill/>
                          </a:ln>
                          <a:solidFill>
                            <a:srgbClr val="000000"/>
                          </a:solidFill>
                          <a:effectLst/>
                          <a:latin typeface="Bitstream Vera Sans" pitchFamily="32" charset="0"/>
                          <a:ea typeface="Arial Unicode MS" pitchFamily="34" charset="-128"/>
                          <a:cs typeface="Arial Unicode MS" pitchFamily="34" charset="-128"/>
                        </a:rPr>
                        <a:t>Read</a:t>
                      </a:r>
                    </a:p>
                  </a:txBody>
                  <a:tcPr marL="36000" marR="36000" marT="4053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03225">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800" b="1" i="0" u="none" strike="noStrike" cap="none" normalizeH="0" baseline="0" smtClean="0">
                          <a:ln>
                            <a:noFill/>
                          </a:ln>
                          <a:solidFill>
                            <a:srgbClr val="000000"/>
                          </a:solidFill>
                          <a:effectLst/>
                          <a:latin typeface="Bitstream Vera Sans" pitchFamily="32" charset="0"/>
                          <a:ea typeface="Arial Unicode MS" pitchFamily="34" charset="-128"/>
                          <a:cs typeface="Arial Unicode MS" pitchFamily="34" charset="-128"/>
                        </a:rPr>
                        <a:t>Write</a:t>
                      </a:r>
                    </a:p>
                  </a:txBody>
                  <a:tcPr marL="36000" marR="36000" marT="4053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800" b="0" i="0" u="none" strike="noStrike" cap="none" normalizeH="0" baseline="0" smtClean="0">
                        <a:ln>
                          <a:noFill/>
                        </a:ln>
                        <a:solidFill>
                          <a:srgbClr val="000000"/>
                        </a:solidFill>
                        <a:effectLst/>
                        <a:latin typeface="Arial" pitchFamily="34" charset="0"/>
                        <a:ea typeface="Arial Unicode MS" pitchFamily="34" charset="-128"/>
                        <a:cs typeface="Arial Unicode MS" pitchFamily="34" charset="-128"/>
                      </a:endParaRPr>
                    </a:p>
                  </a:txBody>
                  <a:tcPr marL="36000" marR="36000" marT="5187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8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endParaRPr>
                    </a:p>
                  </a:txBody>
                  <a:tcPr marL="36000" marR="36000" marT="5187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03225">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800" b="1" i="0" u="none" strike="noStrike" cap="none" normalizeH="0" baseline="0" smtClean="0">
                          <a:ln>
                            <a:noFill/>
                          </a:ln>
                          <a:solidFill>
                            <a:srgbClr val="000000"/>
                          </a:solidFill>
                          <a:effectLst/>
                          <a:latin typeface="Bitstream Vera Sans" pitchFamily="32" charset="0"/>
                          <a:ea typeface="Arial Unicode MS" pitchFamily="34" charset="-128"/>
                          <a:cs typeface="Arial Unicode MS" pitchFamily="34" charset="-128"/>
                        </a:rPr>
                        <a:t>Information</a:t>
                      </a:r>
                    </a:p>
                  </a:txBody>
                  <a:tcPr marL="36000" marR="36000" marT="40536"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49263" rtl="0" eaLnBrk="1" fontAlgn="base" latinLnBrk="0" hangingPunct="0">
                        <a:lnSpc>
                          <a:spcPct val="8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2600" b="0" i="0" u="none" strike="noStrike" cap="none" normalizeH="0" baseline="0" dirty="0" smtClean="0">
                          <a:ln>
                            <a:noFill/>
                          </a:ln>
                          <a:solidFill>
                            <a:srgbClr val="000000"/>
                          </a:solidFill>
                          <a:effectLst/>
                          <a:latin typeface="StarSymbol" charset="0"/>
                          <a:ea typeface="Arial Unicode MS" pitchFamily="34" charset="-128"/>
                          <a:cs typeface="Arial Unicode MS" pitchFamily="34" charset="-128"/>
                        </a:rPr>
                        <a:t>✓</a:t>
                      </a:r>
                    </a:p>
                  </a:txBody>
                  <a:tcPr marL="36000" marR="36000" marT="91691"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5"/>
          <p:cNvSpPr>
            <a:spLocks noGrp="1"/>
          </p:cNvSpPr>
          <p:nvPr>
            <p:ph type="sldNum" sz="quarter" idx="12"/>
          </p:nvPr>
        </p:nvSpPr>
        <p:spPr/>
        <p:txBody>
          <a:bodyPr/>
          <a:lstStyle/>
          <a:p>
            <a:pPr>
              <a:defRPr/>
            </a:pPr>
            <a:fld id="{A828A0CD-88F4-4E30-81C5-111D7D3412C3}" type="slidenum">
              <a:rPr lang="en-US"/>
              <a:pPr>
                <a:defRPr/>
              </a:pPr>
              <a:t>17</a:t>
            </a:fld>
            <a:endParaRPr lang="en-US"/>
          </a:p>
        </p:txBody>
      </p:sp>
      <p:sp>
        <p:nvSpPr>
          <p:cNvPr id="29699" name="Line 1"/>
          <p:cNvSpPr>
            <a:spLocks noChangeShapeType="1"/>
          </p:cNvSpPr>
          <p:nvPr/>
        </p:nvSpPr>
        <p:spPr bwMode="auto">
          <a:xfrm>
            <a:off x="2513013" y="4344988"/>
            <a:ext cx="914400" cy="1587"/>
          </a:xfrm>
          <a:prstGeom prst="line">
            <a:avLst/>
          </a:prstGeom>
          <a:noFill/>
          <a:ln w="54720">
            <a:solidFill>
              <a:srgbClr val="000000"/>
            </a:solidFill>
            <a:round/>
            <a:headEnd/>
            <a:tailEnd/>
          </a:ln>
        </p:spPr>
        <p:txBody>
          <a:bodyPr/>
          <a:lstStyle/>
          <a:p>
            <a:endParaRPr lang="en-US"/>
          </a:p>
        </p:txBody>
      </p:sp>
      <p:sp>
        <p:nvSpPr>
          <p:cNvPr id="29700" name="Rectangle 2"/>
          <p:cNvSpPr>
            <a:spLocks noGrp="1" noChangeArrowheads="1"/>
          </p:cNvSpPr>
          <p:nvPr>
            <p:ph type="title"/>
          </p:nvPr>
        </p:nvSpPr>
        <p:spPr>
          <a:xfrm>
            <a:off x="719138" y="684213"/>
            <a:ext cx="8456612" cy="1023937"/>
          </a:xfrm>
        </p:spPr>
        <p:txBody>
          <a:bodyPr tIns="1108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Focus</a:t>
            </a:r>
          </a:p>
        </p:txBody>
      </p:sp>
      <p:pic>
        <p:nvPicPr>
          <p:cNvPr id="29701" name="Picture 3"/>
          <p:cNvPicPr>
            <a:picLocks noChangeAspect="1" noChangeArrowheads="1"/>
          </p:cNvPicPr>
          <p:nvPr/>
        </p:nvPicPr>
        <p:blipFill>
          <a:blip r:embed="rId3" cstate="print"/>
          <a:srcRect/>
          <a:stretch>
            <a:fillRect/>
          </a:stretch>
        </p:blipFill>
        <p:spPr bwMode="auto">
          <a:xfrm>
            <a:off x="7062788" y="3405188"/>
            <a:ext cx="1201737" cy="1192212"/>
          </a:xfrm>
          <a:prstGeom prst="rect">
            <a:avLst/>
          </a:prstGeom>
          <a:noFill/>
          <a:ln w="9525">
            <a:noFill/>
            <a:round/>
            <a:headEnd/>
            <a:tailEnd/>
          </a:ln>
        </p:spPr>
      </p:pic>
      <p:pic>
        <p:nvPicPr>
          <p:cNvPr id="29702" name="Picture 4"/>
          <p:cNvPicPr>
            <a:picLocks noChangeAspect="1" noChangeArrowheads="1"/>
          </p:cNvPicPr>
          <p:nvPr/>
        </p:nvPicPr>
        <p:blipFill>
          <a:blip r:embed="rId4" cstate="print"/>
          <a:srcRect/>
          <a:stretch>
            <a:fillRect/>
          </a:stretch>
        </p:blipFill>
        <p:spPr bwMode="auto">
          <a:xfrm>
            <a:off x="3136900" y="3452813"/>
            <a:ext cx="2432050" cy="2163762"/>
          </a:xfrm>
          <a:prstGeom prst="rect">
            <a:avLst/>
          </a:prstGeom>
          <a:noFill/>
          <a:ln w="9525">
            <a:noFill/>
            <a:round/>
            <a:headEnd/>
            <a:tailEnd/>
          </a:ln>
        </p:spPr>
      </p:pic>
      <p:sp>
        <p:nvSpPr>
          <p:cNvPr id="29703" name="Text Box 5"/>
          <p:cNvSpPr txBox="1">
            <a:spLocks noChangeArrowheads="1"/>
          </p:cNvSpPr>
          <p:nvPr/>
        </p:nvSpPr>
        <p:spPr bwMode="auto">
          <a:xfrm>
            <a:off x="6719888" y="2911475"/>
            <a:ext cx="2970212" cy="414338"/>
          </a:xfrm>
          <a:prstGeom prst="rect">
            <a:avLst/>
          </a:prstGeom>
          <a:noFill/>
          <a:ln w="9525">
            <a:noFill/>
            <a:round/>
            <a:headEnd/>
            <a:tailEnd/>
          </a:ln>
        </p:spPr>
        <p:txBody>
          <a:bodyPr lIns="90000" tIns="50544" rIns="90000" bIns="45000"/>
          <a:lstStyle/>
          <a:p>
            <a:pPr>
              <a:lnSpc>
                <a:spcPct val="98000"/>
              </a:lnSpc>
              <a:tabLst>
                <a:tab pos="723900" algn="l"/>
                <a:tab pos="1447800" algn="l"/>
                <a:tab pos="2171700" algn="l"/>
                <a:tab pos="2895600" algn="l"/>
              </a:tabLst>
            </a:pPr>
            <a:r>
              <a:rPr lang="en-US" sz="2200">
                <a:latin typeface="Bitstream Vera Sans" pitchFamily="34" charset="0"/>
              </a:rPr>
              <a:t>0100101110100...</a:t>
            </a:r>
          </a:p>
        </p:txBody>
      </p:sp>
      <p:grpSp>
        <p:nvGrpSpPr>
          <p:cNvPr id="29704" name="Group 6"/>
          <p:cNvGrpSpPr>
            <a:grpSpLocks/>
          </p:cNvGrpSpPr>
          <p:nvPr/>
        </p:nvGrpSpPr>
        <p:grpSpPr bwMode="auto">
          <a:xfrm>
            <a:off x="5335588" y="2903538"/>
            <a:ext cx="1158875" cy="1827212"/>
            <a:chOff x="3361" y="1829"/>
            <a:chExt cx="730" cy="1151"/>
          </a:xfrm>
        </p:grpSpPr>
        <p:sp>
          <p:nvSpPr>
            <p:cNvPr id="29707" name="Freeform 7"/>
            <p:cNvSpPr>
              <a:spLocks noChangeArrowheads="1"/>
            </p:cNvSpPr>
            <p:nvPr/>
          </p:nvSpPr>
          <p:spPr bwMode="auto">
            <a:xfrm>
              <a:off x="3361" y="2175"/>
              <a:ext cx="276" cy="736"/>
            </a:xfrm>
            <a:custGeom>
              <a:avLst/>
              <a:gdLst>
                <a:gd name="T0" fmla="*/ 0 w 1217"/>
                <a:gd name="T1" fmla="*/ 0 h 3245"/>
                <a:gd name="T2" fmla="*/ 10 w 1217"/>
                <a:gd name="T3" fmla="*/ 38 h 3245"/>
                <a:gd name="T4" fmla="*/ 0 60000 65536"/>
                <a:gd name="T5" fmla="*/ 0 60000 65536"/>
                <a:gd name="T6" fmla="*/ 0 w 1217"/>
                <a:gd name="T7" fmla="*/ 0 h 3245"/>
                <a:gd name="T8" fmla="*/ 1217 w 1217"/>
                <a:gd name="T9" fmla="*/ 3245 h 3245"/>
              </a:gdLst>
              <a:ahLst/>
              <a:cxnLst>
                <a:cxn ang="T4">
                  <a:pos x="T0" y="T1"/>
                </a:cxn>
                <a:cxn ang="T5">
                  <a:pos x="T2" y="T3"/>
                </a:cxn>
              </a:cxnLst>
              <a:rect l="T6" t="T7" r="T8" b="T9"/>
              <a:pathLst>
                <a:path w="1217" h="3245">
                  <a:moveTo>
                    <a:pt x="0" y="0"/>
                  </a:moveTo>
                  <a:cubicBezTo>
                    <a:pt x="1216" y="1216"/>
                    <a:pt x="811" y="3244"/>
                    <a:pt x="811" y="3244"/>
                  </a:cubicBezTo>
                </a:path>
              </a:pathLst>
            </a:custGeom>
            <a:noFill/>
            <a:ln w="18360">
              <a:solidFill>
                <a:schemeClr val="tx1"/>
              </a:solidFill>
              <a:round/>
              <a:headEnd/>
              <a:tailEnd/>
            </a:ln>
          </p:spPr>
          <p:txBody>
            <a:bodyPr/>
            <a:lstStyle/>
            <a:p>
              <a:endParaRPr lang="en-US"/>
            </a:p>
          </p:txBody>
        </p:sp>
        <p:sp>
          <p:nvSpPr>
            <p:cNvPr id="29708" name="Freeform 8"/>
            <p:cNvSpPr>
              <a:spLocks noChangeArrowheads="1"/>
            </p:cNvSpPr>
            <p:nvPr/>
          </p:nvSpPr>
          <p:spPr bwMode="auto">
            <a:xfrm>
              <a:off x="3468" y="2031"/>
              <a:ext cx="354" cy="944"/>
            </a:xfrm>
            <a:custGeom>
              <a:avLst/>
              <a:gdLst>
                <a:gd name="T0" fmla="*/ 0 w 1561"/>
                <a:gd name="T1" fmla="*/ 0 h 4162"/>
                <a:gd name="T2" fmla="*/ 12 w 1561"/>
                <a:gd name="T3" fmla="*/ 49 h 4162"/>
                <a:gd name="T4" fmla="*/ 0 60000 65536"/>
                <a:gd name="T5" fmla="*/ 0 60000 65536"/>
                <a:gd name="T6" fmla="*/ 0 w 1561"/>
                <a:gd name="T7" fmla="*/ 0 h 4162"/>
                <a:gd name="T8" fmla="*/ 1561 w 1561"/>
                <a:gd name="T9" fmla="*/ 4162 h 4162"/>
              </a:gdLst>
              <a:ahLst/>
              <a:cxnLst>
                <a:cxn ang="T4">
                  <a:pos x="T0" y="T1"/>
                </a:cxn>
                <a:cxn ang="T5">
                  <a:pos x="T2" y="T3"/>
                </a:cxn>
              </a:cxnLst>
              <a:rect l="T6" t="T7" r="T8" b="T9"/>
              <a:pathLst>
                <a:path w="1561" h="4162">
                  <a:moveTo>
                    <a:pt x="0" y="0"/>
                  </a:moveTo>
                  <a:cubicBezTo>
                    <a:pt x="1560" y="1560"/>
                    <a:pt x="1040" y="4161"/>
                    <a:pt x="1040" y="4161"/>
                  </a:cubicBezTo>
                </a:path>
              </a:pathLst>
            </a:custGeom>
            <a:noFill/>
            <a:ln w="18360">
              <a:solidFill>
                <a:schemeClr val="tx1"/>
              </a:solidFill>
              <a:round/>
              <a:headEnd/>
              <a:tailEnd/>
            </a:ln>
          </p:spPr>
          <p:txBody>
            <a:bodyPr/>
            <a:lstStyle/>
            <a:p>
              <a:endParaRPr lang="en-US"/>
            </a:p>
          </p:txBody>
        </p:sp>
        <p:sp>
          <p:nvSpPr>
            <p:cNvPr id="29709" name="Freeform 9"/>
            <p:cNvSpPr>
              <a:spLocks noChangeArrowheads="1"/>
            </p:cNvSpPr>
            <p:nvPr/>
          </p:nvSpPr>
          <p:spPr bwMode="auto">
            <a:xfrm>
              <a:off x="3639" y="1955"/>
              <a:ext cx="375" cy="999"/>
            </a:xfrm>
            <a:custGeom>
              <a:avLst/>
              <a:gdLst>
                <a:gd name="T0" fmla="*/ 0 w 1652"/>
                <a:gd name="T1" fmla="*/ 0 h 4406"/>
                <a:gd name="T2" fmla="*/ 13 w 1652"/>
                <a:gd name="T3" fmla="*/ 51 h 4406"/>
                <a:gd name="T4" fmla="*/ 0 60000 65536"/>
                <a:gd name="T5" fmla="*/ 0 60000 65536"/>
                <a:gd name="T6" fmla="*/ 0 w 1652"/>
                <a:gd name="T7" fmla="*/ 0 h 4406"/>
                <a:gd name="T8" fmla="*/ 1652 w 1652"/>
                <a:gd name="T9" fmla="*/ 4406 h 4406"/>
              </a:gdLst>
              <a:ahLst/>
              <a:cxnLst>
                <a:cxn ang="T4">
                  <a:pos x="T0" y="T1"/>
                </a:cxn>
                <a:cxn ang="T5">
                  <a:pos x="T2" y="T3"/>
                </a:cxn>
              </a:cxnLst>
              <a:rect l="T6" t="T7" r="T8" b="T9"/>
              <a:pathLst>
                <a:path w="1652" h="4406">
                  <a:moveTo>
                    <a:pt x="0" y="0"/>
                  </a:moveTo>
                  <a:cubicBezTo>
                    <a:pt x="1651" y="1651"/>
                    <a:pt x="1101" y="4405"/>
                    <a:pt x="1101" y="4405"/>
                  </a:cubicBezTo>
                </a:path>
              </a:pathLst>
            </a:custGeom>
            <a:noFill/>
            <a:ln w="18360">
              <a:solidFill>
                <a:schemeClr val="tx1"/>
              </a:solidFill>
              <a:round/>
              <a:headEnd/>
              <a:tailEnd/>
            </a:ln>
          </p:spPr>
          <p:txBody>
            <a:bodyPr/>
            <a:lstStyle/>
            <a:p>
              <a:endParaRPr lang="en-US"/>
            </a:p>
          </p:txBody>
        </p:sp>
        <p:sp>
          <p:nvSpPr>
            <p:cNvPr id="29710" name="Freeform 10"/>
            <p:cNvSpPr>
              <a:spLocks noChangeArrowheads="1"/>
            </p:cNvSpPr>
            <p:nvPr/>
          </p:nvSpPr>
          <p:spPr bwMode="auto">
            <a:xfrm>
              <a:off x="3781" y="1829"/>
              <a:ext cx="432" cy="1152"/>
            </a:xfrm>
            <a:custGeom>
              <a:avLst/>
              <a:gdLst>
                <a:gd name="T0" fmla="*/ 0 w 1906"/>
                <a:gd name="T1" fmla="*/ 0 h 5082"/>
                <a:gd name="T2" fmla="*/ 15 w 1906"/>
                <a:gd name="T3" fmla="*/ 59 h 5082"/>
                <a:gd name="T4" fmla="*/ 0 60000 65536"/>
                <a:gd name="T5" fmla="*/ 0 60000 65536"/>
                <a:gd name="T6" fmla="*/ 0 w 1906"/>
                <a:gd name="T7" fmla="*/ 0 h 5082"/>
                <a:gd name="T8" fmla="*/ 1906 w 1906"/>
                <a:gd name="T9" fmla="*/ 5082 h 5082"/>
              </a:gdLst>
              <a:ahLst/>
              <a:cxnLst>
                <a:cxn ang="T4">
                  <a:pos x="T0" y="T1"/>
                </a:cxn>
                <a:cxn ang="T5">
                  <a:pos x="T2" y="T3"/>
                </a:cxn>
              </a:cxnLst>
              <a:rect l="T6" t="T7" r="T8" b="T9"/>
              <a:pathLst>
                <a:path w="1906" h="5082">
                  <a:moveTo>
                    <a:pt x="0" y="0"/>
                  </a:moveTo>
                  <a:cubicBezTo>
                    <a:pt x="1905" y="1906"/>
                    <a:pt x="1270" y="5081"/>
                    <a:pt x="1270" y="5081"/>
                  </a:cubicBezTo>
                </a:path>
              </a:pathLst>
            </a:custGeom>
            <a:noFill/>
            <a:ln w="18360">
              <a:solidFill>
                <a:schemeClr val="tx1"/>
              </a:solidFill>
              <a:round/>
              <a:headEnd/>
              <a:tailEnd/>
            </a:ln>
          </p:spPr>
          <p:txBody>
            <a:bodyPr/>
            <a:lstStyle/>
            <a:p>
              <a:endParaRPr lang="en-US"/>
            </a:p>
          </p:txBody>
        </p:sp>
      </p:grpSp>
      <p:pic>
        <p:nvPicPr>
          <p:cNvPr id="29705" name="Picture 11"/>
          <p:cNvPicPr>
            <a:picLocks noChangeAspect="1" noChangeArrowheads="1"/>
          </p:cNvPicPr>
          <p:nvPr/>
        </p:nvPicPr>
        <p:blipFill>
          <a:blip r:embed="rId5" cstate="print"/>
          <a:srcRect/>
          <a:stretch>
            <a:fillRect/>
          </a:stretch>
        </p:blipFill>
        <p:spPr bwMode="auto">
          <a:xfrm>
            <a:off x="762000" y="3284538"/>
            <a:ext cx="1751013" cy="1974850"/>
          </a:xfrm>
          <a:prstGeom prst="rect">
            <a:avLst/>
          </a:prstGeom>
          <a:noFill/>
          <a:ln w="9525">
            <a:noFill/>
            <a:round/>
            <a:headEnd/>
            <a:tailEnd/>
          </a:ln>
        </p:spPr>
      </p:pic>
      <p:sp>
        <p:nvSpPr>
          <p:cNvPr id="26636" name="Oval 12"/>
          <p:cNvSpPr>
            <a:spLocks noChangeArrowheads="1"/>
          </p:cNvSpPr>
          <p:nvPr/>
        </p:nvSpPr>
        <p:spPr bwMode="auto">
          <a:xfrm>
            <a:off x="3163888" y="2057400"/>
            <a:ext cx="6627812" cy="3995738"/>
          </a:xfrm>
          <a:prstGeom prst="ellipse">
            <a:avLst/>
          </a:prstGeom>
          <a:noFill/>
          <a:ln w="109800">
            <a:solidFill>
              <a:srgbClr val="FF0000"/>
            </a:solidFill>
            <a:round/>
            <a:headEnd/>
            <a:tailEnd/>
          </a:ln>
        </p:spPr>
        <p:txBody>
          <a:bodyPr wrap="none" anchor="ctr"/>
          <a:lstStyle/>
          <a:p>
            <a:endParaRPr lang="en-US">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21" presetClass="entr" presetSubtype="1" fill="hold" grpId="0" nodeType="afterEffect">
                                  <p:stCondLst>
                                    <p:cond delay="0"/>
                                  </p:stCondLst>
                                  <p:childTnLst>
                                    <p:set>
                                      <p:cBhvr additive="repl">
                                        <p:cTn id="6" dur="0" fill="hold">
                                          <p:stCondLst>
                                            <p:cond delay="0"/>
                                          </p:stCondLst>
                                        </p:cTn>
                                        <p:tgtEl>
                                          <p:spTgt spid="26636"/>
                                        </p:tgtEl>
                                        <p:attrNameLst>
                                          <p:attrName>style.visibility</p:attrName>
                                        </p:attrNameLst>
                                      </p:cBhvr>
                                      <p:to>
                                        <p:strVal val="visible"/>
                                      </p:to>
                                    </p:set>
                                    <p:animEffect transition="in" filter="wheel(1)">
                                      <p:cBhvr additive="repl">
                                        <p:cTn id="7"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xfrm>
            <a:off x="503238" y="504825"/>
            <a:ext cx="9070975" cy="857250"/>
          </a:xfrm>
        </p:spPr>
        <p:txBody>
          <a:bodyPr>
            <a:spAutoFit/>
          </a:bodyPr>
          <a:lstStyle/>
          <a:p>
            <a:pPr>
              <a:buSzPct val="45000"/>
              <a:buFont typeface="StarSymbol" charset="0"/>
              <a:buNone/>
            </a:pPr>
            <a:r>
              <a:rPr lang="en-US" smtClean="0"/>
              <a:t>Denial of Service</a:t>
            </a:r>
          </a:p>
        </p:txBody>
      </p:sp>
      <p:sp>
        <p:nvSpPr>
          <p:cNvPr id="5" name="Segnaposto numero diapositiva 3"/>
          <p:cNvSpPr>
            <a:spLocks noGrp="1"/>
          </p:cNvSpPr>
          <p:nvPr>
            <p:ph type="sldNum" sz="quarter" idx="12"/>
          </p:nvPr>
        </p:nvSpPr>
        <p:spPr/>
        <p:txBody>
          <a:bodyPr/>
          <a:lstStyle/>
          <a:p>
            <a:pPr>
              <a:defRPr/>
            </a:pPr>
            <a:fld id="{6AED18EB-1A08-4066-989C-52F9C4C1028F}" type="slidenum">
              <a:rPr lang="en-US"/>
              <a:pPr>
                <a:defRPr/>
              </a:pPr>
              <a:t>18</a:t>
            </a:fld>
            <a:endParaRPr lang="en-US"/>
          </a:p>
        </p:txBody>
      </p:sp>
      <p:pic>
        <p:nvPicPr>
          <p:cNvPr id="30724" name="Immagine 2"/>
          <p:cNvPicPr>
            <a:picLocks noChangeAspect="1"/>
          </p:cNvPicPr>
          <p:nvPr/>
        </p:nvPicPr>
        <p:blipFill>
          <a:blip r:embed="rId3" cstate="print"/>
          <a:srcRect/>
          <a:stretch>
            <a:fillRect/>
          </a:stretch>
        </p:blipFill>
        <p:spPr bwMode="auto">
          <a:xfrm>
            <a:off x="2024063" y="1854200"/>
            <a:ext cx="6027737" cy="4432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3B646637-76F8-42BC-A48F-B831E95226A8}" type="slidenum">
              <a:rPr lang="en-US"/>
              <a:pPr>
                <a:defRPr/>
              </a:pPr>
              <a:t>19</a:t>
            </a:fld>
            <a:endParaRPr lang="en-US"/>
          </a:p>
        </p:txBody>
      </p:sp>
      <p:sp>
        <p:nvSpPr>
          <p:cNvPr id="31747"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Denial of Service</a:t>
            </a:r>
          </a:p>
        </p:txBody>
      </p:sp>
      <p:sp>
        <p:nvSpPr>
          <p:cNvPr id="31748" name="Segnaposto testo 2"/>
          <p:cNvSpPr>
            <a:spLocks noGrp="1"/>
          </p:cNvSpPr>
          <p:nvPr>
            <p:ph type="body" idx="4294967295"/>
          </p:nvPr>
        </p:nvSpPr>
        <p:spPr>
          <a:xfrm>
            <a:off x="1223963" y="1949450"/>
            <a:ext cx="8853487" cy="4900613"/>
          </a:xfrm>
        </p:spPr>
        <p:txBody>
          <a:bodyPr/>
          <a:lstStyle/>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Impair communication with valid tag</a:t>
            </a:r>
          </a:p>
          <a:p>
            <a:pPr marL="863600" lvl="1" indent="-287338">
              <a:spcBef>
                <a:spcPct val="0"/>
              </a:spcBef>
              <a:spcAft>
                <a:spcPts val="288"/>
              </a:spcAft>
              <a:buSzPts val="2000"/>
              <a:buFont typeface="Arial" pitchFamily="34" charset="0"/>
              <a:buBlip>
                <a:blip r:embed="rId4"/>
              </a:buBlip>
            </a:pPr>
            <a:r>
              <a:rPr lang="en-US" sz="2400" smtClean="0">
                <a:latin typeface="Bitstream Vera Sans" pitchFamily="34" charset="0"/>
                <a:ea typeface="Andale Sans UI"/>
                <a:cs typeface="Tahoma" pitchFamily="34" charset="0"/>
              </a:rPr>
              <a:t>Jamming</a:t>
            </a:r>
          </a:p>
          <a:p>
            <a:pPr marL="1295400" lvl="2" indent="-215900">
              <a:spcBef>
                <a:spcPct val="0"/>
              </a:spcBef>
              <a:spcAft>
                <a:spcPts val="150"/>
              </a:spcAft>
              <a:buSzPts val="2100"/>
              <a:buFont typeface="Arial" pitchFamily="34" charset="0"/>
              <a:buBlip>
                <a:blip r:embed="rId5"/>
              </a:buBlip>
            </a:pPr>
            <a:r>
              <a:rPr lang="en-US" sz="2000" smtClean="0">
                <a:latin typeface="Bitstream Vera Sans" pitchFamily="34" charset="0"/>
                <a:ea typeface="Andale Sans UI"/>
                <a:cs typeface="Tahoma" pitchFamily="34" charset="0"/>
              </a:rPr>
              <a:t>oscillator+audio amplifier</a:t>
            </a:r>
          </a:p>
          <a:p>
            <a:pPr marL="863600" lvl="1" indent="-287338">
              <a:spcBef>
                <a:spcPct val="0"/>
              </a:spcBef>
              <a:spcAft>
                <a:spcPts val="288"/>
              </a:spcAft>
              <a:buSzPts val="2000"/>
              <a:buFont typeface="Arial" pitchFamily="34" charset="0"/>
              <a:buBlip>
                <a:blip r:embed="rId4"/>
              </a:buBlip>
            </a:pPr>
            <a:r>
              <a:rPr lang="en-US" sz="2400" smtClean="0">
                <a:latin typeface="Bitstream Vera Sans" pitchFamily="34" charset="0"/>
                <a:ea typeface="Andale Sans UI"/>
                <a:cs typeface="Tahoma" pitchFamily="34" charset="0"/>
              </a:rPr>
              <a:t>Faraday cage</a:t>
            </a:r>
          </a:p>
          <a:p>
            <a:pPr marL="1295400" lvl="2" indent="-215900">
              <a:spcBef>
                <a:spcPct val="0"/>
              </a:spcBef>
              <a:spcAft>
                <a:spcPts val="150"/>
              </a:spcAft>
              <a:buSzPts val="2100"/>
              <a:buFont typeface="Arial" pitchFamily="34" charset="0"/>
              <a:buBlip>
                <a:blip r:embed="rId5"/>
              </a:buBlip>
            </a:pPr>
            <a:r>
              <a:rPr lang="en-US" sz="2000" smtClean="0">
                <a:latin typeface="Bitstream Vera Sans" pitchFamily="34" charset="0"/>
                <a:ea typeface="Andale Sans UI"/>
                <a:cs typeface="Tahoma" pitchFamily="34" charset="0"/>
              </a:rPr>
              <a:t>aluminium leaf</a:t>
            </a:r>
          </a:p>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Fool the reader with counterfeit tags</a:t>
            </a:r>
          </a:p>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Confuse the singulation tree walking</a:t>
            </a:r>
          </a:p>
          <a:p>
            <a:pPr marL="863600" lvl="1" indent="-287338">
              <a:spcBef>
                <a:spcPct val="0"/>
              </a:spcBef>
              <a:spcAft>
                <a:spcPts val="288"/>
              </a:spcAft>
              <a:buSzPts val="2000"/>
              <a:buFont typeface="Arial" pitchFamily="34" charset="0"/>
              <a:buBlip>
                <a:blip r:embed="rId4"/>
              </a:buBlip>
            </a:pPr>
            <a:r>
              <a:rPr lang="en-US" sz="2400" smtClean="0">
                <a:latin typeface="Bitstream Vera Sans" pitchFamily="34" charset="0"/>
                <a:ea typeface="Andale Sans UI"/>
                <a:cs typeface="Tahoma" pitchFamily="34" charset="0"/>
              </a:rPr>
              <a:t>Blocker tag</a:t>
            </a:r>
          </a:p>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Interposing metals</a:t>
            </a:r>
          </a:p>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Detaching tag antennas</a:t>
            </a:r>
          </a:p>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Physical destruction (of anti-shoplifting tags)</a:t>
            </a:r>
          </a:p>
          <a:p>
            <a:pPr marL="1295400" lvl="2" indent="-215900">
              <a:spcBef>
                <a:spcPct val="0"/>
              </a:spcBef>
              <a:spcAft>
                <a:spcPts val="150"/>
              </a:spcAft>
              <a:buSzPts val="2100"/>
              <a:buFont typeface="Arial" pitchFamily="34" charset="0"/>
              <a:buBlip>
                <a:blip r:embed="rId5"/>
              </a:buBlip>
            </a:pPr>
            <a:r>
              <a:rPr lang="en-US" sz="2000" smtClean="0">
                <a:latin typeface="Bitstream Vera Sans" pitchFamily="34" charset="0"/>
                <a:ea typeface="Andale Sans UI"/>
                <a:cs typeface="Tahoma" pitchFamily="34" charset="0"/>
              </a:rPr>
              <a:t>camera’s flash circuit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numero diapositiva 5"/>
          <p:cNvSpPr>
            <a:spLocks noGrp="1"/>
          </p:cNvSpPr>
          <p:nvPr>
            <p:ph type="sldNum" sz="quarter" idx="12"/>
          </p:nvPr>
        </p:nvSpPr>
        <p:spPr/>
        <p:txBody>
          <a:bodyPr/>
          <a:lstStyle/>
          <a:p>
            <a:pPr>
              <a:defRPr/>
            </a:pPr>
            <a:fld id="{70E93D6B-972B-4497-BD7A-01FB5EF38207}" type="slidenum">
              <a:rPr lang="en-US"/>
              <a:pPr>
                <a:defRPr/>
              </a:pPr>
              <a:t>2</a:t>
            </a:fld>
            <a:endParaRPr lang="en-US"/>
          </a:p>
        </p:txBody>
      </p:sp>
      <p:sp>
        <p:nvSpPr>
          <p:cNvPr id="13313" name="Freeform 1"/>
          <p:cNvSpPr>
            <a:spLocks noChangeArrowheads="1"/>
          </p:cNvSpPr>
          <p:nvPr/>
        </p:nvSpPr>
        <p:spPr bwMode="auto">
          <a:xfrm>
            <a:off x="2513013" y="4344988"/>
            <a:ext cx="914400" cy="1587"/>
          </a:xfrm>
          <a:custGeom>
            <a:avLst/>
            <a:gdLst>
              <a:gd name="T0" fmla="*/ 0 w 2540"/>
              <a:gd name="T1" fmla="*/ 0 h 1"/>
              <a:gd name="T2" fmla="*/ 2147483647 w 2540"/>
              <a:gd name="T3" fmla="*/ 0 h 1"/>
              <a:gd name="T4" fmla="*/ 0 60000 65536"/>
              <a:gd name="T5" fmla="*/ 0 60000 65536"/>
              <a:gd name="T6" fmla="*/ 0 w 2540"/>
              <a:gd name="T7" fmla="*/ 0 h 1"/>
              <a:gd name="T8" fmla="*/ 2540 w 2540"/>
              <a:gd name="T9" fmla="*/ 1 h 1"/>
            </a:gdLst>
            <a:ahLst/>
            <a:cxnLst>
              <a:cxn ang="T4">
                <a:pos x="T0" y="T1"/>
              </a:cxn>
              <a:cxn ang="T5">
                <a:pos x="T2" y="T3"/>
              </a:cxn>
            </a:cxnLst>
            <a:rect l="T6" t="T7" r="T8" b="T9"/>
            <a:pathLst>
              <a:path w="2540" h="1">
                <a:moveTo>
                  <a:pt x="0" y="0"/>
                </a:moveTo>
                <a:lnTo>
                  <a:pt x="2539" y="0"/>
                </a:lnTo>
              </a:path>
            </a:pathLst>
          </a:custGeom>
          <a:noFill/>
          <a:ln w="54720">
            <a:solidFill>
              <a:schemeClr val="tx1"/>
            </a:solidFill>
            <a:round/>
            <a:headEnd/>
            <a:tailEnd/>
          </a:ln>
        </p:spPr>
        <p:txBody>
          <a:bodyPr/>
          <a:lstStyle/>
          <a:p>
            <a:endParaRPr lang="en-US"/>
          </a:p>
        </p:txBody>
      </p:sp>
      <p:sp>
        <p:nvSpPr>
          <p:cNvPr id="14340" name="Rectangle 2"/>
          <p:cNvSpPr>
            <a:spLocks noGrp="1" noChangeArrowheads="1"/>
          </p:cNvSpPr>
          <p:nvPr>
            <p:ph type="title"/>
          </p:nvPr>
        </p:nvSpPr>
        <p:spPr>
          <a:xfrm>
            <a:off x="719138" y="684213"/>
            <a:ext cx="8456612" cy="1023937"/>
          </a:xfrm>
        </p:spPr>
        <p:txBody>
          <a:bodyPr tIns="1108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Architecture</a:t>
            </a:r>
          </a:p>
        </p:txBody>
      </p:sp>
      <p:pic>
        <p:nvPicPr>
          <p:cNvPr id="13315" name="Picture 3"/>
          <p:cNvPicPr>
            <a:picLocks noChangeAspect="1" noChangeArrowheads="1"/>
          </p:cNvPicPr>
          <p:nvPr/>
        </p:nvPicPr>
        <p:blipFill>
          <a:blip r:embed="rId3" cstate="print"/>
          <a:srcRect/>
          <a:stretch>
            <a:fillRect/>
          </a:stretch>
        </p:blipFill>
        <p:spPr bwMode="auto">
          <a:xfrm>
            <a:off x="7604125" y="3405188"/>
            <a:ext cx="1201738" cy="1192212"/>
          </a:xfrm>
          <a:prstGeom prst="rect">
            <a:avLst/>
          </a:prstGeom>
          <a:noFill/>
          <a:ln w="9525">
            <a:noFill/>
            <a:round/>
            <a:headEnd/>
            <a:tailEnd/>
          </a:ln>
        </p:spPr>
      </p:pic>
      <p:pic>
        <p:nvPicPr>
          <p:cNvPr id="13316" name="Picture 4"/>
          <p:cNvPicPr>
            <a:picLocks noChangeAspect="1" noChangeArrowheads="1"/>
          </p:cNvPicPr>
          <p:nvPr/>
        </p:nvPicPr>
        <p:blipFill>
          <a:blip r:embed="rId4" cstate="print"/>
          <a:srcRect/>
          <a:stretch>
            <a:fillRect/>
          </a:stretch>
        </p:blipFill>
        <p:spPr bwMode="auto">
          <a:xfrm>
            <a:off x="3136900" y="3452813"/>
            <a:ext cx="2432050" cy="2163762"/>
          </a:xfrm>
          <a:prstGeom prst="rect">
            <a:avLst/>
          </a:prstGeom>
          <a:noFill/>
          <a:ln w="9525">
            <a:noFill/>
            <a:round/>
            <a:headEnd/>
            <a:tailEnd/>
          </a:ln>
        </p:spPr>
      </p:pic>
      <p:sp>
        <p:nvSpPr>
          <p:cNvPr id="13317" name="Text Box 5"/>
          <p:cNvSpPr txBox="1">
            <a:spLocks noChangeArrowheads="1"/>
          </p:cNvSpPr>
          <p:nvPr/>
        </p:nvSpPr>
        <p:spPr bwMode="auto">
          <a:xfrm>
            <a:off x="6719888" y="2911475"/>
            <a:ext cx="2970212" cy="414338"/>
          </a:xfrm>
          <a:prstGeom prst="rect">
            <a:avLst/>
          </a:prstGeom>
          <a:noFill/>
          <a:ln w="9525">
            <a:noFill/>
            <a:round/>
            <a:headEnd/>
            <a:tailEnd/>
          </a:ln>
        </p:spPr>
        <p:txBody>
          <a:bodyPr lIns="90000" tIns="50544" rIns="90000" bIns="45000"/>
          <a:lstStyle/>
          <a:p>
            <a:pPr algn="ctr">
              <a:lnSpc>
                <a:spcPct val="98000"/>
              </a:lnSpc>
              <a:tabLst>
                <a:tab pos="723900" algn="l"/>
                <a:tab pos="1447800" algn="l"/>
                <a:tab pos="2171700" algn="l"/>
                <a:tab pos="2895600" algn="l"/>
              </a:tabLst>
            </a:pPr>
            <a:r>
              <a:rPr lang="en-US" sz="2200">
                <a:solidFill>
                  <a:srgbClr val="000000"/>
                </a:solidFill>
                <a:latin typeface="Bitstream Vera Sans" pitchFamily="34" charset="0"/>
              </a:rPr>
              <a:t>0100101110100...</a:t>
            </a:r>
          </a:p>
        </p:txBody>
      </p:sp>
      <p:grpSp>
        <p:nvGrpSpPr>
          <p:cNvPr id="2" name="Group 6"/>
          <p:cNvGrpSpPr>
            <a:grpSpLocks/>
          </p:cNvGrpSpPr>
          <p:nvPr/>
        </p:nvGrpSpPr>
        <p:grpSpPr bwMode="auto">
          <a:xfrm>
            <a:off x="5335588" y="2903538"/>
            <a:ext cx="1158875" cy="1827212"/>
            <a:chOff x="3361" y="1829"/>
            <a:chExt cx="730" cy="1151"/>
          </a:xfrm>
        </p:grpSpPr>
        <p:sp>
          <p:nvSpPr>
            <p:cNvPr id="14358" name="Freeform 7"/>
            <p:cNvSpPr>
              <a:spLocks noChangeArrowheads="1"/>
            </p:cNvSpPr>
            <p:nvPr/>
          </p:nvSpPr>
          <p:spPr bwMode="auto">
            <a:xfrm>
              <a:off x="3361" y="2175"/>
              <a:ext cx="276" cy="736"/>
            </a:xfrm>
            <a:custGeom>
              <a:avLst/>
              <a:gdLst>
                <a:gd name="T0" fmla="*/ 0 w 1217"/>
                <a:gd name="T1" fmla="*/ 0 h 3245"/>
                <a:gd name="T2" fmla="*/ 10 w 1217"/>
                <a:gd name="T3" fmla="*/ 38 h 3245"/>
                <a:gd name="T4" fmla="*/ 0 60000 65536"/>
                <a:gd name="T5" fmla="*/ 0 60000 65536"/>
                <a:gd name="T6" fmla="*/ 0 w 1217"/>
                <a:gd name="T7" fmla="*/ 0 h 3245"/>
                <a:gd name="T8" fmla="*/ 1217 w 1217"/>
                <a:gd name="T9" fmla="*/ 3245 h 3245"/>
              </a:gdLst>
              <a:ahLst/>
              <a:cxnLst>
                <a:cxn ang="T4">
                  <a:pos x="T0" y="T1"/>
                </a:cxn>
                <a:cxn ang="T5">
                  <a:pos x="T2" y="T3"/>
                </a:cxn>
              </a:cxnLst>
              <a:rect l="T6" t="T7" r="T8" b="T9"/>
              <a:pathLst>
                <a:path w="1217" h="3245">
                  <a:moveTo>
                    <a:pt x="0" y="0"/>
                  </a:moveTo>
                  <a:cubicBezTo>
                    <a:pt x="1216" y="1216"/>
                    <a:pt x="811" y="3244"/>
                    <a:pt x="811" y="3244"/>
                  </a:cubicBezTo>
                </a:path>
              </a:pathLst>
            </a:custGeom>
            <a:noFill/>
            <a:ln w="18360">
              <a:solidFill>
                <a:schemeClr val="tx1"/>
              </a:solidFill>
              <a:round/>
              <a:headEnd/>
              <a:tailEnd/>
            </a:ln>
          </p:spPr>
          <p:txBody>
            <a:bodyPr/>
            <a:lstStyle/>
            <a:p>
              <a:endParaRPr lang="en-US"/>
            </a:p>
          </p:txBody>
        </p:sp>
        <p:sp>
          <p:nvSpPr>
            <p:cNvPr id="14359" name="Freeform 8"/>
            <p:cNvSpPr>
              <a:spLocks noChangeArrowheads="1"/>
            </p:cNvSpPr>
            <p:nvPr/>
          </p:nvSpPr>
          <p:spPr bwMode="auto">
            <a:xfrm>
              <a:off x="3468" y="2031"/>
              <a:ext cx="354" cy="944"/>
            </a:xfrm>
            <a:custGeom>
              <a:avLst/>
              <a:gdLst>
                <a:gd name="T0" fmla="*/ 0 w 1561"/>
                <a:gd name="T1" fmla="*/ 0 h 4162"/>
                <a:gd name="T2" fmla="*/ 12 w 1561"/>
                <a:gd name="T3" fmla="*/ 49 h 4162"/>
                <a:gd name="T4" fmla="*/ 0 60000 65536"/>
                <a:gd name="T5" fmla="*/ 0 60000 65536"/>
                <a:gd name="T6" fmla="*/ 0 w 1561"/>
                <a:gd name="T7" fmla="*/ 0 h 4162"/>
                <a:gd name="T8" fmla="*/ 1561 w 1561"/>
                <a:gd name="T9" fmla="*/ 4162 h 4162"/>
              </a:gdLst>
              <a:ahLst/>
              <a:cxnLst>
                <a:cxn ang="T4">
                  <a:pos x="T0" y="T1"/>
                </a:cxn>
                <a:cxn ang="T5">
                  <a:pos x="T2" y="T3"/>
                </a:cxn>
              </a:cxnLst>
              <a:rect l="T6" t="T7" r="T8" b="T9"/>
              <a:pathLst>
                <a:path w="1561" h="4162">
                  <a:moveTo>
                    <a:pt x="0" y="0"/>
                  </a:moveTo>
                  <a:cubicBezTo>
                    <a:pt x="1560" y="1560"/>
                    <a:pt x="1040" y="4161"/>
                    <a:pt x="1040" y="4161"/>
                  </a:cubicBezTo>
                </a:path>
              </a:pathLst>
            </a:custGeom>
            <a:noFill/>
            <a:ln w="18360">
              <a:solidFill>
                <a:schemeClr val="tx1"/>
              </a:solidFill>
              <a:round/>
              <a:headEnd/>
              <a:tailEnd/>
            </a:ln>
          </p:spPr>
          <p:txBody>
            <a:bodyPr/>
            <a:lstStyle/>
            <a:p>
              <a:endParaRPr lang="en-US"/>
            </a:p>
          </p:txBody>
        </p:sp>
        <p:sp>
          <p:nvSpPr>
            <p:cNvPr id="14360" name="Freeform 9"/>
            <p:cNvSpPr>
              <a:spLocks noChangeArrowheads="1"/>
            </p:cNvSpPr>
            <p:nvPr/>
          </p:nvSpPr>
          <p:spPr bwMode="auto">
            <a:xfrm>
              <a:off x="3639" y="1955"/>
              <a:ext cx="375" cy="999"/>
            </a:xfrm>
            <a:custGeom>
              <a:avLst/>
              <a:gdLst>
                <a:gd name="T0" fmla="*/ 0 w 1652"/>
                <a:gd name="T1" fmla="*/ 0 h 4406"/>
                <a:gd name="T2" fmla="*/ 13 w 1652"/>
                <a:gd name="T3" fmla="*/ 51 h 4406"/>
                <a:gd name="T4" fmla="*/ 0 60000 65536"/>
                <a:gd name="T5" fmla="*/ 0 60000 65536"/>
                <a:gd name="T6" fmla="*/ 0 w 1652"/>
                <a:gd name="T7" fmla="*/ 0 h 4406"/>
                <a:gd name="T8" fmla="*/ 1652 w 1652"/>
                <a:gd name="T9" fmla="*/ 4406 h 4406"/>
              </a:gdLst>
              <a:ahLst/>
              <a:cxnLst>
                <a:cxn ang="T4">
                  <a:pos x="T0" y="T1"/>
                </a:cxn>
                <a:cxn ang="T5">
                  <a:pos x="T2" y="T3"/>
                </a:cxn>
              </a:cxnLst>
              <a:rect l="T6" t="T7" r="T8" b="T9"/>
              <a:pathLst>
                <a:path w="1652" h="4406">
                  <a:moveTo>
                    <a:pt x="0" y="0"/>
                  </a:moveTo>
                  <a:cubicBezTo>
                    <a:pt x="1651" y="1651"/>
                    <a:pt x="1101" y="4405"/>
                    <a:pt x="1101" y="4405"/>
                  </a:cubicBezTo>
                </a:path>
              </a:pathLst>
            </a:custGeom>
            <a:noFill/>
            <a:ln w="18360">
              <a:solidFill>
                <a:schemeClr val="tx1"/>
              </a:solidFill>
              <a:round/>
              <a:headEnd/>
              <a:tailEnd/>
            </a:ln>
          </p:spPr>
          <p:txBody>
            <a:bodyPr/>
            <a:lstStyle/>
            <a:p>
              <a:endParaRPr lang="en-US"/>
            </a:p>
          </p:txBody>
        </p:sp>
        <p:sp>
          <p:nvSpPr>
            <p:cNvPr id="14361" name="Freeform 10"/>
            <p:cNvSpPr>
              <a:spLocks noChangeArrowheads="1"/>
            </p:cNvSpPr>
            <p:nvPr/>
          </p:nvSpPr>
          <p:spPr bwMode="auto">
            <a:xfrm>
              <a:off x="3781" y="1829"/>
              <a:ext cx="432" cy="1152"/>
            </a:xfrm>
            <a:custGeom>
              <a:avLst/>
              <a:gdLst>
                <a:gd name="T0" fmla="*/ 0 w 1906"/>
                <a:gd name="T1" fmla="*/ 0 h 5082"/>
                <a:gd name="T2" fmla="*/ 15 w 1906"/>
                <a:gd name="T3" fmla="*/ 59 h 5082"/>
                <a:gd name="T4" fmla="*/ 0 60000 65536"/>
                <a:gd name="T5" fmla="*/ 0 60000 65536"/>
                <a:gd name="T6" fmla="*/ 0 w 1906"/>
                <a:gd name="T7" fmla="*/ 0 h 5082"/>
                <a:gd name="T8" fmla="*/ 1906 w 1906"/>
                <a:gd name="T9" fmla="*/ 5082 h 5082"/>
              </a:gdLst>
              <a:ahLst/>
              <a:cxnLst>
                <a:cxn ang="T4">
                  <a:pos x="T0" y="T1"/>
                </a:cxn>
                <a:cxn ang="T5">
                  <a:pos x="T2" y="T3"/>
                </a:cxn>
              </a:cxnLst>
              <a:rect l="T6" t="T7" r="T8" b="T9"/>
              <a:pathLst>
                <a:path w="1906" h="5082">
                  <a:moveTo>
                    <a:pt x="0" y="0"/>
                  </a:moveTo>
                  <a:cubicBezTo>
                    <a:pt x="1905" y="1906"/>
                    <a:pt x="1270" y="5081"/>
                    <a:pt x="1270" y="5081"/>
                  </a:cubicBezTo>
                </a:path>
              </a:pathLst>
            </a:custGeom>
            <a:noFill/>
            <a:ln w="18360">
              <a:solidFill>
                <a:schemeClr val="tx1"/>
              </a:solidFill>
              <a:round/>
              <a:headEnd/>
              <a:tailEnd/>
            </a:ln>
          </p:spPr>
          <p:txBody>
            <a:bodyPr/>
            <a:lstStyle/>
            <a:p>
              <a:endParaRPr lang="en-US"/>
            </a:p>
          </p:txBody>
        </p:sp>
      </p:grpSp>
      <p:sp>
        <p:nvSpPr>
          <p:cNvPr id="13323" name="Text Box 11"/>
          <p:cNvSpPr txBox="1">
            <a:spLocks noChangeArrowheads="1"/>
          </p:cNvSpPr>
          <p:nvPr/>
        </p:nvSpPr>
        <p:spPr bwMode="auto">
          <a:xfrm>
            <a:off x="3481388" y="5530850"/>
            <a:ext cx="1741487" cy="5365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66168" rIns="90000" bIns="45000"/>
          <a:lstStyle/>
          <a:p>
            <a:pPr algn="ctr" defTabSz="914115" fontAlgn="auto">
              <a:spcBef>
                <a:spcPts val="0"/>
              </a:spcBef>
              <a:spcAft>
                <a:spcPts val="0"/>
              </a:spcAft>
              <a:tabLst>
                <a:tab pos="723900" algn="l"/>
                <a:tab pos="1447800" algn="l"/>
              </a:tabLst>
              <a:defRPr/>
            </a:pPr>
            <a:r>
              <a:rPr lang="en-US" sz="2400" dirty="0">
                <a:solidFill>
                  <a:srgbClr val="000000"/>
                </a:solidFill>
                <a:ea typeface="Bitstream Vera Sans" pitchFamily="32" charset="0"/>
                <a:cs typeface="Bitstream Vera Sans" pitchFamily="32" charset="0"/>
              </a:rPr>
              <a:t>reader</a:t>
            </a:r>
          </a:p>
        </p:txBody>
      </p:sp>
      <p:sp>
        <p:nvSpPr>
          <p:cNvPr id="13324" name="Text Box 12"/>
          <p:cNvSpPr txBox="1">
            <a:spLocks noChangeArrowheads="1"/>
          </p:cNvSpPr>
          <p:nvPr/>
        </p:nvSpPr>
        <p:spPr bwMode="auto">
          <a:xfrm rot="20160000">
            <a:off x="3784600" y="2120900"/>
            <a:ext cx="2884488" cy="9080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66168" rIns="90000" bIns="45000"/>
          <a:lstStyle/>
          <a:p>
            <a:pPr algn="ctr" defTabSz="914115" fontAlgn="auto">
              <a:spcBef>
                <a:spcPts val="0"/>
              </a:spcBef>
              <a:spcAft>
                <a:spcPts val="0"/>
              </a:spcAft>
              <a:tabLst>
                <a:tab pos="723900" algn="l"/>
                <a:tab pos="1447800" algn="l"/>
                <a:tab pos="2171700" algn="l"/>
              </a:tabLst>
              <a:defRPr/>
            </a:pPr>
            <a:r>
              <a:rPr lang="en-US" sz="2400" dirty="0">
                <a:solidFill>
                  <a:srgbClr val="000000"/>
                </a:solidFill>
                <a:ea typeface="Bitstream Vera Sans" pitchFamily="32" charset="0"/>
                <a:cs typeface="Bitstream Vera Sans" pitchFamily="32" charset="0"/>
              </a:rPr>
              <a:t>communication interface &amp; protocol</a:t>
            </a:r>
          </a:p>
        </p:txBody>
      </p:sp>
      <p:sp>
        <p:nvSpPr>
          <p:cNvPr id="13325" name="Text Box 13"/>
          <p:cNvSpPr txBox="1">
            <a:spLocks noChangeArrowheads="1"/>
          </p:cNvSpPr>
          <p:nvPr/>
        </p:nvSpPr>
        <p:spPr bwMode="auto">
          <a:xfrm>
            <a:off x="7334250" y="4716463"/>
            <a:ext cx="1741488" cy="4302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66168" rIns="90000" bIns="45000"/>
          <a:lstStyle/>
          <a:p>
            <a:pPr algn="ctr" defTabSz="914115" fontAlgn="auto">
              <a:spcBef>
                <a:spcPts val="0"/>
              </a:spcBef>
              <a:spcAft>
                <a:spcPts val="0"/>
              </a:spcAft>
              <a:tabLst>
                <a:tab pos="723900" algn="l"/>
                <a:tab pos="1447800" algn="l"/>
              </a:tabLst>
              <a:defRPr/>
            </a:pPr>
            <a:r>
              <a:rPr lang="en-US" sz="2400">
                <a:solidFill>
                  <a:srgbClr val="000000"/>
                </a:solidFill>
                <a:ea typeface="Bitstream Vera Sans" pitchFamily="32" charset="0"/>
                <a:cs typeface="Bitstream Vera Sans" pitchFamily="32" charset="0"/>
              </a:rPr>
              <a:t>tag</a:t>
            </a:r>
          </a:p>
        </p:txBody>
      </p:sp>
      <p:sp>
        <p:nvSpPr>
          <p:cNvPr id="13326" name="Text Box 14"/>
          <p:cNvSpPr txBox="1">
            <a:spLocks noChangeArrowheads="1"/>
          </p:cNvSpPr>
          <p:nvPr/>
        </p:nvSpPr>
        <p:spPr bwMode="auto">
          <a:xfrm>
            <a:off x="7291388" y="2255838"/>
            <a:ext cx="1828800" cy="508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66168" rIns="90000" bIns="45000"/>
          <a:lstStyle/>
          <a:p>
            <a:pPr algn="ctr" defTabSz="914115" fontAlgn="auto">
              <a:spcBef>
                <a:spcPts val="0"/>
              </a:spcBef>
              <a:spcAft>
                <a:spcPts val="0"/>
              </a:spcAft>
              <a:tabLst>
                <a:tab pos="723900" algn="l"/>
                <a:tab pos="1447800" algn="l"/>
              </a:tabLst>
              <a:defRPr/>
            </a:pPr>
            <a:r>
              <a:rPr lang="en-US" sz="2400" dirty="0">
                <a:solidFill>
                  <a:srgbClr val="000000"/>
                </a:solidFill>
                <a:ea typeface="Bitstream Vera Sans" pitchFamily="32" charset="0"/>
                <a:cs typeface="Bitstream Vera Sans" pitchFamily="32" charset="0"/>
              </a:rPr>
              <a:t>data format</a:t>
            </a:r>
          </a:p>
        </p:txBody>
      </p:sp>
      <p:pic>
        <p:nvPicPr>
          <p:cNvPr id="13327" name="Picture 15"/>
          <p:cNvPicPr>
            <a:picLocks noChangeAspect="1" noChangeArrowheads="1"/>
          </p:cNvPicPr>
          <p:nvPr/>
        </p:nvPicPr>
        <p:blipFill>
          <a:blip r:embed="rId5" cstate="print"/>
          <a:srcRect/>
          <a:stretch>
            <a:fillRect/>
          </a:stretch>
        </p:blipFill>
        <p:spPr bwMode="auto">
          <a:xfrm>
            <a:off x="839788" y="3284538"/>
            <a:ext cx="1751012" cy="1974850"/>
          </a:xfrm>
          <a:prstGeom prst="rect">
            <a:avLst/>
          </a:prstGeom>
          <a:noFill/>
          <a:ln w="9525">
            <a:noFill/>
            <a:round/>
            <a:headEnd/>
            <a:tailEnd/>
          </a:ln>
        </p:spPr>
      </p:pic>
      <p:sp>
        <p:nvSpPr>
          <p:cNvPr id="13328" name="Text Box 16"/>
          <p:cNvSpPr txBox="1">
            <a:spLocks noChangeArrowheads="1"/>
          </p:cNvSpPr>
          <p:nvPr/>
        </p:nvSpPr>
        <p:spPr bwMode="auto">
          <a:xfrm>
            <a:off x="685800" y="2638425"/>
            <a:ext cx="2057400" cy="4905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66168" rIns="90000" bIns="45000"/>
          <a:lstStyle/>
          <a:p>
            <a:pPr algn="ctr" defTabSz="914115" fontAlgn="auto">
              <a:spcBef>
                <a:spcPts val="0"/>
              </a:spcBef>
              <a:spcAft>
                <a:spcPts val="0"/>
              </a:spcAft>
              <a:tabLst>
                <a:tab pos="723900" algn="l"/>
                <a:tab pos="1447800" algn="l"/>
              </a:tabLst>
              <a:defRPr/>
            </a:pPr>
            <a:r>
              <a:rPr lang="en-US" sz="2400" dirty="0">
                <a:solidFill>
                  <a:srgbClr val="000000"/>
                </a:solidFill>
                <a:ea typeface="Bitstream Vera Sans" pitchFamily="32" charset="0"/>
                <a:cs typeface="Bitstream Vera Sans" pitchFamily="32" charset="0"/>
              </a:rPr>
              <a:t>middleware</a:t>
            </a:r>
          </a:p>
        </p:txBody>
      </p:sp>
      <p:sp>
        <p:nvSpPr>
          <p:cNvPr id="13329" name="Text Box 17"/>
          <p:cNvSpPr txBox="1">
            <a:spLocks noChangeArrowheads="1"/>
          </p:cNvSpPr>
          <p:nvPr/>
        </p:nvSpPr>
        <p:spPr bwMode="auto">
          <a:xfrm>
            <a:off x="685800" y="5427663"/>
            <a:ext cx="2057400" cy="9191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66168" rIns="90000" bIns="45000"/>
          <a:lstStyle/>
          <a:p>
            <a:pPr algn="ctr" defTabSz="914115" fontAlgn="auto">
              <a:spcBef>
                <a:spcPts val="0"/>
              </a:spcBef>
              <a:spcAft>
                <a:spcPts val="0"/>
              </a:spcAft>
              <a:tabLst>
                <a:tab pos="723900" algn="l"/>
                <a:tab pos="1447800" algn="l"/>
              </a:tabLst>
              <a:defRPr/>
            </a:pPr>
            <a:r>
              <a:rPr lang="en-US" sz="2400" dirty="0">
                <a:solidFill>
                  <a:srgbClr val="000000"/>
                </a:solidFill>
                <a:ea typeface="Bitstream Vera Sans" pitchFamily="32" charset="0"/>
                <a:cs typeface="Bitstream Vera Sans" pitchFamily="32" charset="0"/>
              </a:rPr>
              <a:t>Object Naming Service</a:t>
            </a:r>
          </a:p>
        </p:txBody>
      </p:sp>
      <p:grpSp>
        <p:nvGrpSpPr>
          <p:cNvPr id="3" name="Group 18"/>
          <p:cNvGrpSpPr>
            <a:grpSpLocks/>
          </p:cNvGrpSpPr>
          <p:nvPr/>
        </p:nvGrpSpPr>
        <p:grpSpPr bwMode="auto">
          <a:xfrm>
            <a:off x="858838" y="5259388"/>
            <a:ext cx="1711325" cy="1255712"/>
            <a:chOff x="540" y="3313"/>
            <a:chExt cx="1078" cy="791"/>
          </a:xfrm>
        </p:grpSpPr>
        <p:sp>
          <p:nvSpPr>
            <p:cNvPr id="14356" name="Line 19"/>
            <p:cNvSpPr>
              <a:spLocks noChangeShapeType="1"/>
            </p:cNvSpPr>
            <p:nvPr/>
          </p:nvSpPr>
          <p:spPr bwMode="auto">
            <a:xfrm flipV="1">
              <a:off x="540" y="3312"/>
              <a:ext cx="1079" cy="794"/>
            </a:xfrm>
            <a:prstGeom prst="line">
              <a:avLst/>
            </a:prstGeom>
            <a:noFill/>
            <a:ln w="91440">
              <a:solidFill>
                <a:srgbClr val="FF0000"/>
              </a:solidFill>
              <a:round/>
              <a:headEnd/>
              <a:tailEnd/>
            </a:ln>
          </p:spPr>
          <p:txBody>
            <a:bodyPr/>
            <a:lstStyle/>
            <a:p>
              <a:endParaRPr lang="en-US"/>
            </a:p>
          </p:txBody>
        </p:sp>
        <p:sp>
          <p:nvSpPr>
            <p:cNvPr id="14357" name="Line 20"/>
            <p:cNvSpPr>
              <a:spLocks noChangeShapeType="1"/>
            </p:cNvSpPr>
            <p:nvPr/>
          </p:nvSpPr>
          <p:spPr bwMode="auto">
            <a:xfrm>
              <a:off x="540" y="3313"/>
              <a:ext cx="1079" cy="792"/>
            </a:xfrm>
            <a:prstGeom prst="line">
              <a:avLst/>
            </a:prstGeom>
            <a:noFill/>
            <a:ln w="91440">
              <a:solidFill>
                <a:srgbClr val="FF0000"/>
              </a:solidFill>
              <a:round/>
              <a:headEnd/>
              <a:tailEnd/>
            </a:ln>
          </p:spPr>
          <p:txBody>
            <a:bodyPr/>
            <a:lstStyle/>
            <a:p>
              <a:endParaRPr lang="en-US"/>
            </a:p>
          </p:txBody>
        </p:sp>
      </p:grpSp>
      <p:grpSp>
        <p:nvGrpSpPr>
          <p:cNvPr id="4" name="Group 21"/>
          <p:cNvGrpSpPr>
            <a:grpSpLocks/>
          </p:cNvGrpSpPr>
          <p:nvPr/>
        </p:nvGrpSpPr>
        <p:grpSpPr bwMode="auto">
          <a:xfrm>
            <a:off x="7350125" y="2168525"/>
            <a:ext cx="1711325" cy="684213"/>
            <a:chOff x="4445" y="1448"/>
            <a:chExt cx="1078" cy="431"/>
          </a:xfrm>
        </p:grpSpPr>
        <p:sp>
          <p:nvSpPr>
            <p:cNvPr id="14354" name="Line 22"/>
            <p:cNvSpPr>
              <a:spLocks noChangeShapeType="1"/>
            </p:cNvSpPr>
            <p:nvPr/>
          </p:nvSpPr>
          <p:spPr bwMode="auto">
            <a:xfrm flipV="1">
              <a:off x="4445" y="1447"/>
              <a:ext cx="1079" cy="434"/>
            </a:xfrm>
            <a:prstGeom prst="line">
              <a:avLst/>
            </a:prstGeom>
            <a:noFill/>
            <a:ln w="91440">
              <a:solidFill>
                <a:srgbClr val="FF0000"/>
              </a:solidFill>
              <a:round/>
              <a:headEnd/>
              <a:tailEnd/>
            </a:ln>
          </p:spPr>
          <p:txBody>
            <a:bodyPr/>
            <a:lstStyle/>
            <a:p>
              <a:endParaRPr lang="en-US"/>
            </a:p>
          </p:txBody>
        </p:sp>
        <p:sp>
          <p:nvSpPr>
            <p:cNvPr id="14355" name="Line 23"/>
            <p:cNvSpPr>
              <a:spLocks noChangeShapeType="1"/>
            </p:cNvSpPr>
            <p:nvPr/>
          </p:nvSpPr>
          <p:spPr bwMode="auto">
            <a:xfrm>
              <a:off x="4445" y="1448"/>
              <a:ext cx="1079" cy="432"/>
            </a:xfrm>
            <a:prstGeom prst="line">
              <a:avLst/>
            </a:prstGeom>
            <a:noFill/>
            <a:ln w="91440">
              <a:solidFill>
                <a:srgbClr val="FF0000"/>
              </a:solidFill>
              <a:round/>
              <a:headEnd/>
              <a:tailEnd/>
            </a:ln>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3325"/>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33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additive="repl">
                                        <p:cTn id="12" dur="1" fill="hold">
                                          <p:stCondLst>
                                            <p:cond delay="0"/>
                                          </p:stCondLst>
                                        </p:cTn>
                                        <p:tgtEl>
                                          <p:spTgt spid="13317"/>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3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3316"/>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33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additive="repl">
                                        <p:cTn id="24" dur="1" fill="hold">
                                          <p:stCondLst>
                                            <p:cond delay="0"/>
                                          </p:stCondLst>
                                        </p:cTn>
                                        <p:tgtEl>
                                          <p:spTgt spid="2"/>
                                        </p:tgtEl>
                                        <p:attrNameLst>
                                          <p:attrName>style.visibility</p:attrName>
                                        </p:attrNameLst>
                                      </p:cBhvr>
                                      <p:to>
                                        <p:strVal val="visible"/>
                                      </p:to>
                                    </p:set>
                                    <p:animEffect transition="in" filter="wipe(down)">
                                      <p:cBhvr additive="repl">
                                        <p:cTn id="25" dur="500"/>
                                        <p:tgtEl>
                                          <p:spTgt spid="2"/>
                                        </p:tgtEl>
                                      </p:cBhvr>
                                    </p:animEffect>
                                  </p:childTnLst>
                                </p:cTn>
                              </p:par>
                            </p:childTnLst>
                          </p:cTn>
                        </p:par>
                        <p:par>
                          <p:cTn id="26" fill="hold">
                            <p:stCondLst>
                              <p:cond delay="500"/>
                            </p:stCondLst>
                            <p:childTnLst>
                              <p:par>
                                <p:cTn id="27" presetID="1" presetClass="entr" fill="hold" nodeType="afterEffect">
                                  <p:stCondLst>
                                    <p:cond delay="0"/>
                                  </p:stCondLst>
                                  <p:childTnLst>
                                    <p:set>
                                      <p:cBhvr additive="repl">
                                        <p:cTn id="28" dur="1" fill="hold">
                                          <p:stCondLst>
                                            <p:cond delay="0"/>
                                          </p:stCondLst>
                                        </p:cTn>
                                        <p:tgtEl>
                                          <p:spTgt spid="133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additive="repl">
                                        <p:cTn id="32" dur="1" fill="hold">
                                          <p:stCondLst>
                                            <p:cond delay="0"/>
                                          </p:stCondLst>
                                        </p:cTn>
                                        <p:tgtEl>
                                          <p:spTgt spid="13313"/>
                                        </p:tgtEl>
                                        <p:attrNameLst>
                                          <p:attrName>style.visibility</p:attrName>
                                        </p:attrNameLst>
                                      </p:cBhvr>
                                      <p:to>
                                        <p:strVal val="visible"/>
                                      </p:to>
                                    </p:set>
                                    <p:animEffect transition="in" filter="slide(fromRight)">
                                      <p:cBhvr additive="repl">
                                        <p:cTn id="33" dur="500"/>
                                        <p:tgtEl>
                                          <p:spTgt spid="13313"/>
                                        </p:tgtEl>
                                      </p:cBhvr>
                                    </p:animEffect>
                                  </p:childTnLst>
                                </p:cTn>
                              </p:par>
                            </p:childTnLst>
                          </p:cTn>
                        </p:par>
                        <p:par>
                          <p:cTn id="34" fill="hold">
                            <p:stCondLst>
                              <p:cond delay="500"/>
                            </p:stCondLst>
                            <p:childTnLst>
                              <p:par>
                                <p:cTn id="35" presetID="1" presetClass="entr" fill="hold" nodeType="afterEffect">
                                  <p:stCondLst>
                                    <p:cond delay="0"/>
                                  </p:stCondLst>
                                  <p:childTnLst>
                                    <p:set>
                                      <p:cBhvr additive="repl">
                                        <p:cTn id="36" dur="1" fill="hold">
                                          <p:stCondLst>
                                            <p:cond delay="0"/>
                                          </p:stCondLst>
                                        </p:cTn>
                                        <p:tgtEl>
                                          <p:spTgt spid="13327"/>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133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additive="repl">
                                        <p:cTn id="42" dur="1" fill="hold">
                                          <p:stCondLst>
                                            <p:cond delay="0"/>
                                          </p:stCondLst>
                                        </p:cTn>
                                        <p:tgtEl>
                                          <p:spTgt spid="133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additive="repl">
                                        <p:cTn id="46" dur="1" fill="hold">
                                          <p:stCondLst>
                                            <p:cond delay="0"/>
                                          </p:stCondLst>
                                        </p:cTn>
                                        <p:tgtEl>
                                          <p:spTgt spid="3"/>
                                        </p:tgtEl>
                                        <p:attrNameLst>
                                          <p:attrName>style.visibility</p:attrName>
                                        </p:attrNameLst>
                                      </p:cBhvr>
                                      <p:to>
                                        <p:strVal val="visible"/>
                                      </p:to>
                                    </p:set>
                                    <p:anim calcmode="lin" valueType="num">
                                      <p:cBhvr additive="repl">
                                        <p:cTn id="47" dur="500" fill="hold"/>
                                        <p:tgtEl>
                                          <p:spTgt spid="3"/>
                                        </p:tgtEl>
                                        <p:attrNameLst>
                                          <p:attrName>ppt_w</p:attrName>
                                        </p:attrNameLst>
                                      </p:cBhvr>
                                      <p:tavLst>
                                        <p:tav tm="100000">
                                          <p:val>
                                            <p:strVal val="0"/>
                                          </p:val>
                                        </p:tav>
                                        <p:tav>
                                          <p:val>
                                            <p:strVal val="#ppt_w"/>
                                          </p:val>
                                        </p:tav>
                                      </p:tavLst>
                                    </p:anim>
                                    <p:anim calcmode="lin" valueType="num">
                                      <p:cBhvr additive="repl">
                                        <p:cTn id="48" dur="500" fill="hold"/>
                                        <p:tgtEl>
                                          <p:spTgt spid="3"/>
                                        </p:tgtEl>
                                        <p:attrNameLst>
                                          <p:attrName>ppt_h</p:attrName>
                                        </p:attrNameLst>
                                      </p:cBhvr>
                                      <p:tavLst>
                                        <p:tav tm="100000">
                                          <p:val>
                                            <p:strVal val="0"/>
                                          </p:val>
                                        </p:tav>
                                        <p:tav>
                                          <p:val>
                                            <p:strVal val="#ppt_h"/>
                                          </p:val>
                                        </p:tav>
                                      </p:tavLst>
                                    </p:anim>
                                  </p:childTnLst>
                                </p:cTn>
                              </p:par>
                              <p:par>
                                <p:cTn id="49" presetID="23" presetClass="entr" presetSubtype="16" fill="hold" nodeType="withEffect">
                                  <p:stCondLst>
                                    <p:cond delay="0"/>
                                  </p:stCondLst>
                                  <p:childTnLst>
                                    <p:set>
                                      <p:cBhvr additive="repl">
                                        <p:cTn id="50" dur="1" fill="hold">
                                          <p:stCondLst>
                                            <p:cond delay="0"/>
                                          </p:stCondLst>
                                        </p:cTn>
                                        <p:tgtEl>
                                          <p:spTgt spid="4"/>
                                        </p:tgtEl>
                                        <p:attrNameLst>
                                          <p:attrName>style.visibility</p:attrName>
                                        </p:attrNameLst>
                                      </p:cBhvr>
                                      <p:to>
                                        <p:strVal val="visible"/>
                                      </p:to>
                                    </p:set>
                                    <p:anim calcmode="lin" valueType="num">
                                      <p:cBhvr additive="repl">
                                        <p:cTn id="51" dur="500" fill="hold"/>
                                        <p:tgtEl>
                                          <p:spTgt spid="4"/>
                                        </p:tgtEl>
                                        <p:attrNameLst>
                                          <p:attrName>ppt_w</p:attrName>
                                        </p:attrNameLst>
                                      </p:cBhvr>
                                      <p:tavLst>
                                        <p:tav tm="100000">
                                          <p:val>
                                            <p:strVal val="0"/>
                                          </p:val>
                                        </p:tav>
                                        <p:tav>
                                          <p:val>
                                            <p:strVal val="#ppt_w"/>
                                          </p:val>
                                        </p:tav>
                                      </p:tavLst>
                                    </p:anim>
                                    <p:anim calcmode="lin" valueType="num">
                                      <p:cBhvr additive="repl">
                                        <p:cTn id="52" dur="500" fill="hold"/>
                                        <p:tgtEl>
                                          <p:spTgt spid="4"/>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0770646D-55C3-4C92-B8E2-A83B73D93E8E}" type="slidenum">
              <a:rPr lang="en-US"/>
              <a:pPr>
                <a:defRPr/>
              </a:pPr>
              <a:t>20</a:t>
            </a:fld>
            <a:endParaRPr lang="en-US"/>
          </a:p>
        </p:txBody>
      </p:sp>
      <p:sp>
        <p:nvSpPr>
          <p:cNvPr id="32771" name="Titolo 1"/>
          <p:cNvSpPr>
            <a:spLocks noGrp="1"/>
          </p:cNvSpPr>
          <p:nvPr>
            <p:ph type="title" idx="4294967295"/>
          </p:nvPr>
        </p:nvSpPr>
        <p:spPr>
          <a:xfrm>
            <a:off x="581025" y="352425"/>
            <a:ext cx="8458200" cy="933450"/>
          </a:xfrm>
        </p:spPr>
        <p:txBody>
          <a:bodyPr/>
          <a:lstStyle/>
          <a:p>
            <a:pPr>
              <a:buSzPct val="45000"/>
              <a:buFont typeface="StarSymbol" charset="0"/>
              <a:buNone/>
            </a:pPr>
            <a:r>
              <a:rPr lang="en-US" smtClean="0"/>
              <a:t>Singulation Tree Walking</a:t>
            </a:r>
          </a:p>
        </p:txBody>
      </p:sp>
      <p:sp>
        <p:nvSpPr>
          <p:cNvPr id="32772" name="Segnaposto testo 2"/>
          <p:cNvSpPr>
            <a:spLocks noGrp="1"/>
          </p:cNvSpPr>
          <p:nvPr>
            <p:ph type="body" idx="4294967295"/>
          </p:nvPr>
        </p:nvSpPr>
        <p:spPr>
          <a:xfrm>
            <a:off x="609600" y="1138238"/>
            <a:ext cx="8853488" cy="5357812"/>
          </a:xfrm>
        </p:spPr>
        <p:txBody>
          <a:bodyPr/>
          <a:lstStyle/>
          <a:p>
            <a:pPr marL="431800" indent="-323850">
              <a:spcBef>
                <a:spcPct val="0"/>
              </a:spcBef>
              <a:spcAft>
                <a:spcPts val="575"/>
              </a:spcAft>
              <a:buSzPts val="2000"/>
              <a:buFont typeface="Arial" pitchFamily="34" charset="0"/>
              <a:buBlip>
                <a:blip r:embed="rId3"/>
              </a:buBlip>
            </a:pPr>
            <a:r>
              <a:rPr lang="en-US" sz="2800" smtClean="0">
                <a:latin typeface="Bitstream Vera Sans" pitchFamily="34" charset="0"/>
                <a:ea typeface="Andale Sans UI"/>
                <a:cs typeface="Tahoma" pitchFamily="34" charset="0"/>
              </a:rPr>
              <a:t>Reader tries to read several tags</a:t>
            </a:r>
          </a:p>
          <a:p>
            <a:pPr marL="431800" indent="-323850">
              <a:spcBef>
                <a:spcPct val="0"/>
              </a:spcBef>
              <a:spcAft>
                <a:spcPts val="575"/>
              </a:spcAft>
              <a:buSzPts val="2000"/>
              <a:buFont typeface="Arial" pitchFamily="34" charset="0"/>
              <a:buBlip>
                <a:blip r:embed="rId3"/>
              </a:buBlip>
            </a:pPr>
            <a:r>
              <a:rPr lang="en-US" sz="2800" smtClean="0">
                <a:latin typeface="Bitstream Vera Sans" pitchFamily="34" charset="0"/>
                <a:ea typeface="Andale Sans UI"/>
                <a:cs typeface="Tahoma" pitchFamily="34" charset="0"/>
              </a:rPr>
              <a:t>Electromagnetic noise (jamming) is possible</a:t>
            </a:r>
          </a:p>
          <a:p>
            <a:pPr marL="431800" indent="-323850">
              <a:spcBef>
                <a:spcPct val="0"/>
              </a:spcBef>
              <a:spcAft>
                <a:spcPts val="575"/>
              </a:spcAft>
              <a:buSzPts val="2000"/>
              <a:buFont typeface="Arial" pitchFamily="34" charset="0"/>
              <a:buBlip>
                <a:blip r:embed="rId3"/>
              </a:buBlip>
            </a:pPr>
            <a:r>
              <a:rPr lang="en-US" sz="2800" smtClean="0">
                <a:latin typeface="Bitstream Vera Sans" pitchFamily="34" charset="0"/>
                <a:ea typeface="Andale Sans UI"/>
                <a:cs typeface="Tahoma" pitchFamily="34" charset="0"/>
              </a:rPr>
              <a:t>Avoids jamming in the presence of multiple tags</a:t>
            </a:r>
          </a:p>
          <a:p>
            <a:pPr marL="431800" indent="-323850">
              <a:spcBef>
                <a:spcPct val="0"/>
              </a:spcBef>
              <a:spcAft>
                <a:spcPts val="575"/>
              </a:spcAft>
              <a:buSzPts val="2000"/>
              <a:buFont typeface="Arial" pitchFamily="34" charset="0"/>
              <a:buBlip>
                <a:blip r:embed="rId3"/>
              </a:buBlip>
            </a:pPr>
            <a:r>
              <a:rPr lang="en-US" sz="2800" smtClean="0">
                <a:latin typeface="Bitstream Vera Sans" pitchFamily="34" charset="0"/>
                <a:ea typeface="Andale Sans UI"/>
                <a:cs typeface="Tahoma" pitchFamily="34" charset="0"/>
              </a:rPr>
              <a:t>Performance: up to 1000 tags/s</a:t>
            </a:r>
          </a:p>
          <a:p>
            <a:pPr marL="431800" indent="-323850">
              <a:spcBef>
                <a:spcPct val="0"/>
              </a:spcBef>
              <a:spcAft>
                <a:spcPts val="575"/>
              </a:spcAft>
              <a:buSzPts val="2000"/>
              <a:buFont typeface="Arial" pitchFamily="34" charset="0"/>
              <a:buBlip>
                <a:blip r:embed="rId3"/>
              </a:buBlip>
            </a:pPr>
            <a:endParaRPr lang="en-US" sz="3200" smtClean="0">
              <a:latin typeface="Bitstream Vera Sans" pitchFamily="34" charset="0"/>
              <a:ea typeface="Andale Sans UI"/>
              <a:cs typeface="Tahoma" pitchFamily="34" charset="0"/>
            </a:endParaRPr>
          </a:p>
          <a:p>
            <a:pPr marL="431800" indent="-323850">
              <a:spcBef>
                <a:spcPct val="0"/>
              </a:spcBef>
              <a:spcAft>
                <a:spcPts val="575"/>
              </a:spcAft>
              <a:buSzPts val="2000"/>
              <a:buFont typeface="Arial" pitchFamily="34" charset="0"/>
              <a:buBlip>
                <a:blip r:embed="rId3"/>
              </a:buBlip>
            </a:pPr>
            <a:endParaRPr lang="en-US" sz="3200" smtClean="0">
              <a:latin typeface="Bitstream Vera Sans" pitchFamily="34" charset="0"/>
              <a:ea typeface="Andale Sans UI"/>
              <a:cs typeface="Tahoma" pitchFamily="34" charset="0"/>
            </a:endParaRPr>
          </a:p>
          <a:p>
            <a:pPr marL="431800" indent="-323850">
              <a:spcBef>
                <a:spcPct val="0"/>
              </a:spcBef>
              <a:spcAft>
                <a:spcPts val="575"/>
              </a:spcAft>
              <a:buSzPts val="2000"/>
              <a:buFont typeface="Arial" pitchFamily="34" charset="0"/>
              <a:buBlip>
                <a:blip r:embed="rId3"/>
              </a:buBlip>
            </a:pPr>
            <a:endParaRPr lang="en-US" sz="3200" smtClean="0">
              <a:latin typeface="Bitstream Vera Sans" pitchFamily="34" charset="0"/>
              <a:ea typeface="Andale Sans UI"/>
              <a:cs typeface="Tahoma" pitchFamily="34" charset="0"/>
            </a:endParaRPr>
          </a:p>
          <a:p>
            <a:pPr marL="431800" indent="-323850">
              <a:spcBef>
                <a:spcPct val="0"/>
              </a:spcBef>
              <a:spcAft>
                <a:spcPts val="575"/>
              </a:spcAft>
              <a:buSzPts val="2000"/>
              <a:buFont typeface="Arial" pitchFamily="34" charset="0"/>
              <a:buBlip>
                <a:blip r:embed="rId3"/>
              </a:buBlip>
            </a:pPr>
            <a:endParaRPr lang="en-US" sz="3200" smtClean="0">
              <a:latin typeface="Bitstream Vera Sans" pitchFamily="34" charset="0"/>
              <a:ea typeface="Andale Sans UI"/>
              <a:cs typeface="Tahoma" pitchFamily="34" charset="0"/>
            </a:endParaRPr>
          </a:p>
          <a:p>
            <a:pPr marL="431800" indent="-323850">
              <a:spcBef>
                <a:spcPct val="0"/>
              </a:spcBef>
              <a:spcAft>
                <a:spcPts val="575"/>
              </a:spcAft>
              <a:buSzPts val="2000"/>
              <a:buFont typeface="Arial" pitchFamily="34" charset="0"/>
              <a:buBlip>
                <a:blip r:embed="rId3"/>
              </a:buBlip>
            </a:pPr>
            <a:endParaRPr lang="en-US" sz="2400" smtClean="0">
              <a:latin typeface="Bitstream Vera Sans" pitchFamily="34" charset="0"/>
              <a:ea typeface="Andale Sans UI"/>
              <a:cs typeface="Tahoma" pitchFamily="34" charset="0"/>
            </a:endParaRPr>
          </a:p>
          <a:p>
            <a:pPr marL="431800" indent="-323850">
              <a:spcBef>
                <a:spcPct val="0"/>
              </a:spcBef>
              <a:spcAft>
                <a:spcPts val="575"/>
              </a:spcAft>
              <a:buSzPts val="2000"/>
              <a:buFont typeface="Arial" pitchFamily="34" charset="0"/>
              <a:buBlip>
                <a:blip r:embed="rId3"/>
              </a:buBlip>
            </a:pPr>
            <a:r>
              <a:rPr lang="en-US" sz="2800" smtClean="0">
                <a:latin typeface="Bitstream Vera Sans" pitchFamily="34" charset="0"/>
                <a:ea typeface="Andale Sans UI"/>
                <a:cs typeface="Tahoma" pitchFamily="34" charset="0"/>
              </a:rPr>
              <a:t>Blocker tag (fully/selectively) “spoofs” the walk</a:t>
            </a:r>
          </a:p>
        </p:txBody>
      </p:sp>
      <p:sp>
        <p:nvSpPr>
          <p:cNvPr id="4" name="CasellaDiTesto 3"/>
          <p:cNvSpPr txBox="1"/>
          <p:nvPr/>
        </p:nvSpPr>
        <p:spPr>
          <a:xfrm>
            <a:off x="752475" y="6424613"/>
            <a:ext cx="8353425" cy="842962"/>
          </a:xfrm>
          <a:prstGeom prst="rect">
            <a:avLst/>
          </a:prstGeom>
          <a:ln/>
        </p:spPr>
        <p:style>
          <a:lnRef idx="1">
            <a:schemeClr val="accent1"/>
          </a:lnRef>
          <a:fillRef idx="2">
            <a:schemeClr val="accent1"/>
          </a:fillRef>
          <a:effectRef idx="1">
            <a:schemeClr val="accent1"/>
          </a:effectRef>
          <a:fontRef idx="minor">
            <a:schemeClr val="dk1"/>
          </a:fontRef>
        </p:style>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a:latin typeface="Arial" pitchFamily="18"/>
                <a:ea typeface="Bitstream Vera Sans" pitchFamily="2"/>
                <a:cs typeface="Bitstream Vera Sans" pitchFamily="2"/>
              </a:rPr>
              <a:t>A. </a:t>
            </a:r>
            <a:r>
              <a:rPr lang="en-US" sz="1700" dirty="0" err="1">
                <a:latin typeface="Arial" pitchFamily="18"/>
                <a:ea typeface="Bitstream Vera Sans" pitchFamily="2"/>
                <a:cs typeface="Bitstream Vera Sans" pitchFamily="2"/>
              </a:rPr>
              <a:t>Juels</a:t>
            </a:r>
            <a:r>
              <a:rPr lang="en-US" sz="1700" dirty="0">
                <a:latin typeface="Arial" pitchFamily="18"/>
                <a:ea typeface="Bitstream Vera Sans" pitchFamily="2"/>
                <a:cs typeface="Bitstream Vera Sans" pitchFamily="2"/>
              </a:rPr>
              <a:t>, R. L. </a:t>
            </a:r>
            <a:r>
              <a:rPr lang="en-US" sz="1700" dirty="0" err="1">
                <a:latin typeface="Arial" pitchFamily="18"/>
                <a:ea typeface="Bitstream Vera Sans" pitchFamily="2"/>
                <a:cs typeface="Bitstream Vera Sans" pitchFamily="2"/>
              </a:rPr>
              <a:t>Rivest</a:t>
            </a:r>
            <a:r>
              <a:rPr lang="en-US" sz="1700" dirty="0">
                <a:latin typeface="Arial" pitchFamily="18"/>
                <a:ea typeface="Bitstream Vera Sans" pitchFamily="2"/>
                <a:cs typeface="Bitstream Vera Sans" pitchFamily="2"/>
              </a:rPr>
              <a:t>, and M. </a:t>
            </a:r>
            <a:r>
              <a:rPr lang="en-US" sz="1700" dirty="0" err="1">
                <a:latin typeface="Arial" pitchFamily="18"/>
                <a:ea typeface="Bitstream Vera Sans" pitchFamily="2"/>
                <a:cs typeface="Bitstream Vera Sans" pitchFamily="2"/>
              </a:rPr>
              <a:t>Szydlo</a:t>
            </a:r>
            <a:r>
              <a:rPr lang="en-US" sz="1700" dirty="0">
                <a:latin typeface="Arial" pitchFamily="18"/>
                <a:ea typeface="Bitstream Vera Sans" pitchFamily="2"/>
                <a:cs typeface="Bitstream Vera Sans" pitchFamily="2"/>
              </a:rPr>
              <a:t>. </a:t>
            </a:r>
            <a:r>
              <a:rPr lang="en-US" sz="1700" i="1" dirty="0">
                <a:latin typeface="Arial" pitchFamily="18"/>
                <a:ea typeface="Bitstream Vera Sans" pitchFamily="2"/>
                <a:cs typeface="Bitstream Vera Sans" pitchFamily="2"/>
              </a:rPr>
              <a:t>The Blocker Tag: Selective Blocking of RFID Tags for Consumer Privacy. </a:t>
            </a:r>
            <a:r>
              <a:rPr lang="en-US" sz="1700" dirty="0">
                <a:latin typeface="Arial" pitchFamily="18"/>
                <a:ea typeface="Bitstream Vera Sans" pitchFamily="2"/>
                <a:cs typeface="Bitstream Vera Sans" pitchFamily="2"/>
              </a:rPr>
              <a:t>In V. </a:t>
            </a:r>
            <a:r>
              <a:rPr lang="en-US" sz="1700" dirty="0" err="1">
                <a:latin typeface="Arial" pitchFamily="18"/>
                <a:ea typeface="Bitstream Vera Sans" pitchFamily="2"/>
                <a:cs typeface="Bitstream Vera Sans" pitchFamily="2"/>
              </a:rPr>
              <a:t>Atluri</a:t>
            </a:r>
            <a:r>
              <a:rPr lang="en-US" sz="1700" dirty="0">
                <a:latin typeface="Arial" pitchFamily="18"/>
                <a:ea typeface="Bitstream Vera Sans" pitchFamily="2"/>
                <a:cs typeface="Bitstream Vera Sans" pitchFamily="2"/>
              </a:rPr>
              <a:t>, ed. 8th ACM Conference on Computer and Communications Security, pp. 103-111. ACM Press. 2003.</a:t>
            </a:r>
          </a:p>
        </p:txBody>
      </p:sp>
      <p:pic>
        <p:nvPicPr>
          <p:cNvPr id="32774" name="Immagine 4"/>
          <p:cNvPicPr>
            <a:picLocks noChangeAspect="1"/>
          </p:cNvPicPr>
          <p:nvPr/>
        </p:nvPicPr>
        <p:blipFill>
          <a:blip r:embed="rId4" cstate="print"/>
          <a:srcRect/>
          <a:stretch>
            <a:fillRect/>
          </a:stretch>
        </p:blipFill>
        <p:spPr bwMode="auto">
          <a:xfrm>
            <a:off x="1989138" y="3138488"/>
            <a:ext cx="6099175" cy="2560637"/>
          </a:xfrm>
          <a:prstGeom prst="rect">
            <a:avLst/>
          </a:prstGeom>
          <a:noFill/>
          <a:ln w="9525">
            <a:noFill/>
            <a:miter lim="800000"/>
            <a:headEnd/>
            <a:tailEnd/>
          </a:ln>
        </p:spPr>
      </p:pic>
      <p:sp>
        <p:nvSpPr>
          <p:cNvPr id="7" name="AutoShape 33"/>
          <p:cNvSpPr>
            <a:spLocks noChangeArrowheads="1"/>
          </p:cNvSpPr>
          <p:nvPr/>
        </p:nvSpPr>
        <p:spPr bwMode="auto">
          <a:xfrm>
            <a:off x="6181725" y="2566988"/>
            <a:ext cx="2111375" cy="590550"/>
          </a:xfrm>
          <a:prstGeom prst="wedgeRectCallout">
            <a:avLst>
              <a:gd name="adj1" fmla="val -29396"/>
              <a:gd name="adj2" fmla="val 193619"/>
            </a:avLst>
          </a:prstGeom>
          <a:ln>
            <a:headEnd type="none" w="lg" len="lg"/>
            <a:tailEnd type="none" w="lg" len="lg"/>
          </a:ln>
        </p:spPr>
        <p:style>
          <a:lnRef idx="1">
            <a:schemeClr val="accent3"/>
          </a:lnRef>
          <a:fillRef idx="2">
            <a:schemeClr val="accent3"/>
          </a:fillRef>
          <a:effectRef idx="1">
            <a:schemeClr val="accent3"/>
          </a:effectRef>
          <a:fontRef idx="minor">
            <a:schemeClr val="dk1"/>
          </a:fontRef>
        </p:style>
        <p:txBody>
          <a:bodyPr wrap="none">
            <a:spAutoFit/>
          </a:bodyPr>
          <a:lstStyle/>
          <a:p>
            <a:pPr eaLnBrk="0" hangingPunct="0">
              <a:lnSpc>
                <a:spcPct val="80000"/>
              </a:lnSpc>
              <a:buClr>
                <a:schemeClr val="accent2"/>
              </a:buClr>
              <a:defRPr/>
            </a:pPr>
            <a:r>
              <a:rPr lang="en-US" sz="2000" dirty="0">
                <a:solidFill>
                  <a:schemeClr val="bg2"/>
                </a:solidFill>
              </a:rPr>
              <a:t>Reader broadcasts</a:t>
            </a:r>
          </a:p>
          <a:p>
            <a:pPr eaLnBrk="0" hangingPunct="0">
              <a:lnSpc>
                <a:spcPct val="80000"/>
              </a:lnSpc>
              <a:buClr>
                <a:schemeClr val="accent2"/>
              </a:buClr>
              <a:defRPr/>
            </a:pPr>
            <a:r>
              <a:rPr lang="en-US" sz="2000" dirty="0">
                <a:solidFill>
                  <a:schemeClr val="bg2"/>
                </a:solidFill>
              </a:rPr>
              <a:t>current prefix</a:t>
            </a:r>
            <a:endParaRPr lang="en-US" sz="2000" baseline="-25000" dirty="0">
              <a:solidFill>
                <a:schemeClr val="bg2"/>
              </a:solidFill>
            </a:endParaRPr>
          </a:p>
        </p:txBody>
      </p:sp>
      <p:sp>
        <p:nvSpPr>
          <p:cNvPr id="8" name="AutoShape 36"/>
          <p:cNvSpPr>
            <a:spLocks noChangeArrowheads="1"/>
          </p:cNvSpPr>
          <p:nvPr/>
        </p:nvSpPr>
        <p:spPr bwMode="auto">
          <a:xfrm>
            <a:off x="7259638" y="3209925"/>
            <a:ext cx="2817812" cy="590550"/>
          </a:xfrm>
          <a:prstGeom prst="wedgeRectCallout">
            <a:avLst>
              <a:gd name="adj1" fmla="val -69100"/>
              <a:gd name="adj2" fmla="val 78795"/>
            </a:avLst>
          </a:prstGeom>
          <a:ln>
            <a:headEnd type="none" w="lg" len="lg"/>
            <a:tailEnd type="none" w="lg" len="lg"/>
          </a:ln>
        </p:spPr>
        <p:style>
          <a:lnRef idx="1">
            <a:schemeClr val="accent3"/>
          </a:lnRef>
          <a:fillRef idx="2">
            <a:schemeClr val="accent3"/>
          </a:fillRef>
          <a:effectRef idx="1">
            <a:schemeClr val="accent3"/>
          </a:effectRef>
          <a:fontRef idx="minor">
            <a:schemeClr val="dk1"/>
          </a:fontRef>
        </p:style>
        <p:txBody>
          <a:bodyPr>
            <a:spAutoFit/>
          </a:bodyPr>
          <a:lstStyle/>
          <a:p>
            <a:pPr eaLnBrk="0" hangingPunct="0">
              <a:lnSpc>
                <a:spcPct val="80000"/>
              </a:lnSpc>
              <a:buClr>
                <a:schemeClr val="accent2"/>
              </a:buClr>
              <a:defRPr/>
            </a:pPr>
            <a:r>
              <a:rPr lang="en-US" sz="2000" dirty="0">
                <a:solidFill>
                  <a:schemeClr val="bg2"/>
                </a:solidFill>
              </a:rPr>
              <a:t>Each tag with </a:t>
            </a:r>
            <a:r>
              <a:rPr lang="en-US" sz="2000" b="1" u="sng" dirty="0">
                <a:solidFill>
                  <a:schemeClr val="bg2"/>
                </a:solidFill>
              </a:rPr>
              <a:t>this</a:t>
            </a:r>
            <a:r>
              <a:rPr lang="en-US" sz="2000" dirty="0">
                <a:solidFill>
                  <a:schemeClr val="bg2"/>
                </a:solidFill>
              </a:rPr>
              <a:t> prefix</a:t>
            </a:r>
          </a:p>
          <a:p>
            <a:pPr eaLnBrk="0" hangingPunct="0">
              <a:lnSpc>
                <a:spcPct val="80000"/>
              </a:lnSpc>
              <a:buClr>
                <a:schemeClr val="accent2"/>
              </a:buClr>
              <a:defRPr/>
            </a:pPr>
            <a:r>
              <a:rPr lang="en-US" sz="2000" dirty="0">
                <a:solidFill>
                  <a:schemeClr val="bg2"/>
                </a:solidFill>
              </a:rPr>
              <a:t>responds with its next bit</a:t>
            </a:r>
            <a:endParaRPr lang="en-US" sz="2000" baseline="-25000" dirty="0">
              <a:solidFill>
                <a:schemeClr val="bg2"/>
              </a:solidFill>
            </a:endParaRPr>
          </a:p>
        </p:txBody>
      </p:sp>
      <p:sp>
        <p:nvSpPr>
          <p:cNvPr id="9" name="AutoShape 37"/>
          <p:cNvSpPr>
            <a:spLocks noChangeArrowheads="1"/>
          </p:cNvSpPr>
          <p:nvPr/>
        </p:nvSpPr>
        <p:spPr bwMode="auto">
          <a:xfrm>
            <a:off x="8181975" y="3852863"/>
            <a:ext cx="1895475" cy="2062162"/>
          </a:xfrm>
          <a:prstGeom prst="wedgeRectCallout">
            <a:avLst>
              <a:gd name="adj1" fmla="val -89088"/>
              <a:gd name="adj2" fmla="val -17850"/>
            </a:avLst>
          </a:prstGeom>
          <a:ln>
            <a:headEnd type="none" w="lg" len="lg"/>
            <a:tailEnd type="none" w="lg" len="lg"/>
          </a:ln>
        </p:spPr>
        <p:style>
          <a:lnRef idx="1">
            <a:schemeClr val="accent3"/>
          </a:lnRef>
          <a:fillRef idx="2">
            <a:schemeClr val="accent3"/>
          </a:fillRef>
          <a:effectRef idx="1">
            <a:schemeClr val="accent3"/>
          </a:effectRef>
          <a:fontRef idx="minor">
            <a:schemeClr val="dk1"/>
          </a:fontRef>
        </p:style>
        <p:txBody>
          <a:bodyPr>
            <a:spAutoFit/>
          </a:bodyPr>
          <a:lstStyle/>
          <a:p>
            <a:pPr eaLnBrk="0" hangingPunct="0">
              <a:lnSpc>
                <a:spcPct val="80000"/>
              </a:lnSpc>
              <a:buClr>
                <a:schemeClr val="accent2"/>
              </a:buClr>
              <a:defRPr/>
            </a:pPr>
            <a:r>
              <a:rPr lang="en-US" sz="2000" dirty="0">
                <a:solidFill>
                  <a:schemeClr val="bg2"/>
                </a:solidFill>
              </a:rPr>
              <a:t>If responses don’t collide,</a:t>
            </a:r>
          </a:p>
          <a:p>
            <a:pPr eaLnBrk="0" hangingPunct="0">
              <a:lnSpc>
                <a:spcPct val="80000"/>
              </a:lnSpc>
              <a:buClr>
                <a:schemeClr val="accent2"/>
              </a:buClr>
              <a:defRPr/>
            </a:pPr>
            <a:r>
              <a:rPr lang="en-US" sz="2000" dirty="0">
                <a:solidFill>
                  <a:schemeClr val="bg2"/>
                </a:solidFill>
              </a:rPr>
              <a:t>reader adds 1 bit to current</a:t>
            </a:r>
          </a:p>
          <a:p>
            <a:pPr eaLnBrk="0" hangingPunct="0">
              <a:lnSpc>
                <a:spcPct val="80000"/>
              </a:lnSpc>
              <a:buClr>
                <a:schemeClr val="accent2"/>
              </a:buClr>
              <a:defRPr/>
            </a:pPr>
            <a:r>
              <a:rPr lang="en-US" sz="2000" dirty="0">
                <a:solidFill>
                  <a:schemeClr val="bg2"/>
                </a:solidFill>
              </a:rPr>
              <a:t>prefix, otherwise tries both </a:t>
            </a:r>
          </a:p>
          <a:p>
            <a:pPr eaLnBrk="0" hangingPunct="0">
              <a:lnSpc>
                <a:spcPct val="80000"/>
              </a:lnSpc>
              <a:buClr>
                <a:schemeClr val="accent2"/>
              </a:buClr>
              <a:defRPr/>
            </a:pPr>
            <a:r>
              <a:rPr lang="en-US" sz="2000" dirty="0">
                <a:solidFill>
                  <a:schemeClr val="bg2"/>
                </a:solidFill>
              </a:rPr>
              <a:t>possibilities</a:t>
            </a:r>
            <a:endParaRPr lang="en-US" sz="2000" baseline="-25000" dirty="0">
              <a:solidFill>
                <a:schemeClr val="bg2"/>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3"/>
          <p:cNvSpPr>
            <a:spLocks noGrp="1"/>
          </p:cNvSpPr>
          <p:nvPr>
            <p:ph type="title"/>
          </p:nvPr>
        </p:nvSpPr>
        <p:spPr/>
        <p:txBody>
          <a:bodyPr/>
          <a:lstStyle/>
          <a:p>
            <a:r>
              <a:rPr lang="en-US" sz="5400" b="1" smtClean="0"/>
              <a:t>Tag Singulation Process</a:t>
            </a:r>
            <a:endParaRPr lang="it-IT" smtClean="0"/>
          </a:p>
        </p:txBody>
      </p:sp>
      <p:sp>
        <p:nvSpPr>
          <p:cNvPr id="33795" name="Rectangle 2"/>
          <p:cNvSpPr>
            <a:spLocks noGrp="1" noChangeArrowheads="1"/>
          </p:cNvSpPr>
          <p:nvPr>
            <p:ph idx="1"/>
          </p:nvPr>
        </p:nvSpPr>
        <p:spPr>
          <a:xfrm>
            <a:off x="503238" y="1638300"/>
            <a:ext cx="8821737" cy="4991100"/>
          </a:xfrm>
        </p:spPr>
        <p:txBody>
          <a:bodyPr/>
          <a:lstStyle/>
          <a:p>
            <a:pPr indent="-22225">
              <a:buFont typeface="Arial" pitchFamily="34" charset="0"/>
              <a:buNone/>
            </a:pPr>
            <a:r>
              <a:rPr lang="en-US" sz="2800" b="1" smtClean="0"/>
              <a:t>Read individual tag from group of all tags in range of reader:</a:t>
            </a:r>
          </a:p>
          <a:p>
            <a:pPr marL="1049338" lvl="1" indent="-325438">
              <a:lnSpc>
                <a:spcPct val="120000"/>
              </a:lnSpc>
              <a:buFontTx/>
              <a:buAutoNum type="arabicPeriod"/>
            </a:pPr>
            <a:r>
              <a:rPr lang="en-US" sz="2000" b="1" smtClean="0"/>
              <a:t>All tags within range of reader backscatter their MSB (most significant bit) to the reader</a:t>
            </a:r>
          </a:p>
          <a:p>
            <a:pPr marL="1049338" lvl="1" indent="-325438">
              <a:buFontTx/>
              <a:buAutoNum type="arabicPeriod"/>
            </a:pPr>
            <a:r>
              <a:rPr lang="en-US" sz="2000" b="1" smtClean="0"/>
              <a:t>Reader responds with either a 1 or a 0</a:t>
            </a:r>
          </a:p>
          <a:p>
            <a:pPr marL="1049338" lvl="1" indent="-325438">
              <a:buFontTx/>
              <a:buAutoNum type="arabicPeriod"/>
            </a:pPr>
            <a:r>
              <a:rPr lang="en-US" sz="2000" b="1" smtClean="0"/>
              <a:t>If tag bit == reader bit, tag  sends the next bit in it is ID code; else, tag goes mute for remainder of singulation</a:t>
            </a:r>
          </a:p>
          <a:p>
            <a:pPr marL="1049338" lvl="1" indent="-325438">
              <a:buFontTx/>
              <a:buAutoNum type="arabicPeriod"/>
            </a:pPr>
            <a:r>
              <a:rPr lang="en-US" sz="2000" b="1" smtClean="0"/>
              <a:t>Process continues until reader has completely read a single tag</a:t>
            </a:r>
          </a:p>
          <a:p>
            <a:pPr marL="1049338" lvl="1" indent="-325438">
              <a:buFontTx/>
              <a:buAutoNum type="arabicPeriod"/>
            </a:pPr>
            <a:r>
              <a:rPr lang="en-US" sz="2000" b="1" smtClean="0"/>
              <a:t>Reader conducts consecutive singulations until all tags in its range are read</a:t>
            </a:r>
          </a:p>
          <a:p>
            <a:pPr marL="1049338" lvl="1" indent="-325438">
              <a:buFontTx/>
              <a:buAutoNum type="arabicPeriod"/>
            </a:pPr>
            <a:r>
              <a:rPr lang="en-US" sz="2000" b="1" smtClean="0"/>
              <a:t>Reader can interrupt the singulation process to send commands to a single tag, a subset of  all tags in range, or globally to all tags in range</a:t>
            </a:r>
            <a:br>
              <a:rPr lang="en-US" sz="2000" b="1" smtClean="0"/>
            </a:br>
            <a:endParaRPr lang="en-US" sz="2000" b="1"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503238" y="504825"/>
            <a:ext cx="9070975" cy="857250"/>
          </a:xfrm>
        </p:spPr>
        <p:txBody>
          <a:bodyPr>
            <a:spAutoFit/>
          </a:bodyPr>
          <a:lstStyle/>
          <a:p>
            <a:pPr>
              <a:buSzPct val="45000"/>
              <a:buFont typeface="StarSymbol" charset="0"/>
              <a:buNone/>
            </a:pPr>
            <a:r>
              <a:rPr lang="en-US" smtClean="0"/>
              <a:t>Cloning</a:t>
            </a:r>
          </a:p>
        </p:txBody>
      </p:sp>
      <p:sp>
        <p:nvSpPr>
          <p:cNvPr id="5" name="Segnaposto numero diapositiva 3"/>
          <p:cNvSpPr>
            <a:spLocks noGrp="1"/>
          </p:cNvSpPr>
          <p:nvPr>
            <p:ph type="sldNum" sz="quarter" idx="12"/>
          </p:nvPr>
        </p:nvSpPr>
        <p:spPr/>
        <p:txBody>
          <a:bodyPr/>
          <a:lstStyle/>
          <a:p>
            <a:pPr>
              <a:defRPr/>
            </a:pPr>
            <a:fld id="{FE1AC299-028E-4821-8B90-01D95C0F8935}" type="slidenum">
              <a:rPr lang="en-US"/>
              <a:pPr>
                <a:defRPr/>
              </a:pPr>
              <a:t>22</a:t>
            </a:fld>
            <a:endParaRPr lang="en-US"/>
          </a:p>
        </p:txBody>
      </p:sp>
      <p:pic>
        <p:nvPicPr>
          <p:cNvPr id="34820" name="Immagine 3"/>
          <p:cNvPicPr>
            <a:picLocks noChangeAspect="1"/>
          </p:cNvPicPr>
          <p:nvPr/>
        </p:nvPicPr>
        <p:blipFill>
          <a:blip r:embed="rId3" cstate="print"/>
          <a:srcRect/>
          <a:stretch>
            <a:fillRect/>
          </a:stretch>
        </p:blipFill>
        <p:spPr bwMode="auto">
          <a:xfrm>
            <a:off x="3609975" y="2425700"/>
            <a:ext cx="2928938" cy="3476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E6C6878A-D11E-432D-852C-EC0D1A71153D}" type="slidenum">
              <a:rPr lang="en-US"/>
              <a:pPr>
                <a:defRPr/>
              </a:pPr>
              <a:t>23</a:t>
            </a:fld>
            <a:endParaRPr lang="en-US"/>
          </a:p>
        </p:txBody>
      </p:sp>
      <p:sp>
        <p:nvSpPr>
          <p:cNvPr id="35843" name="Titolo 1"/>
          <p:cNvSpPr>
            <a:spLocks noGrp="1"/>
          </p:cNvSpPr>
          <p:nvPr>
            <p:ph type="title" idx="4294967295"/>
          </p:nvPr>
        </p:nvSpPr>
        <p:spPr>
          <a:xfrm>
            <a:off x="581025" y="423863"/>
            <a:ext cx="8458200" cy="933450"/>
          </a:xfrm>
        </p:spPr>
        <p:txBody>
          <a:bodyPr/>
          <a:lstStyle/>
          <a:p>
            <a:pPr>
              <a:buSzPct val="45000"/>
              <a:buFont typeface="StarSymbol" charset="0"/>
              <a:buNone/>
            </a:pPr>
            <a:r>
              <a:rPr lang="en-US" smtClean="0"/>
              <a:t>Cloning</a:t>
            </a:r>
          </a:p>
        </p:txBody>
      </p:sp>
      <p:sp>
        <p:nvSpPr>
          <p:cNvPr id="3" name="Segnaposto testo 2"/>
          <p:cNvSpPr txBox="1">
            <a:spLocks noGrp="1"/>
          </p:cNvSpPr>
          <p:nvPr>
            <p:ph type="body" idx="4294967295"/>
          </p:nvPr>
        </p:nvSpPr>
        <p:spPr>
          <a:xfrm>
            <a:off x="609600" y="1638300"/>
            <a:ext cx="8853488" cy="4900613"/>
          </a:xfrm>
        </p:spPr>
        <p:txBody>
          <a:bodyPr/>
          <a:lstStyle>
            <a:defPPr marL="432000" marR="0" lvl="0" indent="-324000">
              <a:spcBef>
                <a:spcPts val="0"/>
              </a:spcBef>
              <a:spcAft>
                <a:spcPts val="575"/>
              </a:spcAft>
              <a:buSzPts val="1956"/>
              <a:buNone/>
              <a:defRPr lang="en-US" sz="3200" b="0" i="0" u="none" strike="noStrike">
                <a:ln>
                  <a:noFill/>
                </a:ln>
                <a:latin typeface="Bitstream Vera Sans" pitchFamily="34"/>
                <a:ea typeface="Andale Sans UI" pitchFamily="2"/>
                <a:cs typeface="Tahoma" pitchFamily="2"/>
              </a:defRPr>
            </a:defPPr>
            <a:lvl1pPr marL="432000" marR="0" lvl="0" indent="-324000">
              <a:spcBef>
                <a:spcPts val="0"/>
              </a:spcBef>
              <a:spcAft>
                <a:spcPts val="575"/>
              </a:spcAft>
              <a:buSzPts val="1956"/>
              <a:buBlip>
                <a:blip r:embed="rId4"/>
              </a:buBlip>
              <a:defRPr lang="en-US" sz="3200" b="0" i="0" u="none" strike="noStrike">
                <a:ln>
                  <a:noFill/>
                </a:ln>
                <a:latin typeface="Bitstream Vera Sans" pitchFamily="34"/>
                <a:ea typeface="Andale Sans UI" pitchFamily="2"/>
                <a:cs typeface="Tahoma" pitchFamily="2"/>
              </a:defRPr>
            </a:lvl1pPr>
            <a:lvl2pPr marL="864000" marR="0" lvl="1" indent="-288000" algn="l" hangingPunct="0">
              <a:lnSpc>
                <a:spcPct val="100000"/>
              </a:lnSpc>
              <a:spcBef>
                <a:spcPts val="0"/>
              </a:spcBef>
              <a:spcAft>
                <a:spcPts val="289"/>
              </a:spcAft>
              <a:buSzPts val="1956"/>
              <a:buBlip>
                <a:blip r:embed="rId5"/>
              </a:buBlip>
              <a:tabLst/>
              <a:defRPr lang="en-US" sz="2800" b="0" i="0" u="none" strike="noStrike" kern="0" spc="0" baseline="0">
                <a:ln>
                  <a:noFill/>
                </a:ln>
                <a:latin typeface="Bitstream Vera Sans" pitchFamily="34"/>
                <a:ea typeface="Andale Sans UI" pitchFamily="2"/>
                <a:cs typeface="Tahoma" pitchFamily="2"/>
              </a:defRPr>
            </a:lvl2pPr>
            <a:lvl3pPr marL="1296000" marR="0" lvl="2" indent="-216000" algn="l" hangingPunct="0">
              <a:lnSpc>
                <a:spcPct val="100000"/>
              </a:lnSpc>
              <a:spcBef>
                <a:spcPts val="0"/>
              </a:spcBef>
              <a:spcAft>
                <a:spcPts val="145"/>
              </a:spcAft>
              <a:buSzPts val="2057"/>
              <a:buBlip>
                <a:blip r:embed="rId6"/>
              </a:buBlip>
              <a:tabLst/>
              <a:defRPr lang="en-US" sz="2400" b="0" i="0" u="none" strike="noStrike" kern="0" spc="0" baseline="0">
                <a:ln>
                  <a:noFill/>
                </a:ln>
                <a:latin typeface="Bitstream Vera Sans" pitchFamily="34"/>
                <a:ea typeface="Andale Sans UI" pitchFamily="2"/>
                <a:cs typeface="Tahoma" pitchFamily="2"/>
              </a:defRPr>
            </a:lvl3pPr>
            <a:lvl4pPr marL="1728000" marR="0" lvl="3" indent="-216000" algn="l" hangingPunct="0">
              <a:lnSpc>
                <a:spcPct val="100000"/>
              </a:lnSpc>
              <a:spcBef>
                <a:spcPts val="0"/>
              </a:spcBef>
              <a:spcAft>
                <a:spcPts val="567"/>
              </a:spcAft>
              <a:buSzPct val="100000"/>
              <a:buFont typeface="StarSymbol"/>
              <a:buChar char="•"/>
              <a:tabLst/>
              <a:defRPr lang="en-US" sz="2000" b="0" i="0" u="none" strike="noStrike" kern="0" spc="0" baseline="0">
                <a:ln>
                  <a:noFill/>
                </a:ln>
                <a:latin typeface="Bitstream Vera Sans" pitchFamily="34"/>
                <a:ea typeface="Andale Sans UI" pitchFamily="2"/>
                <a:cs typeface="Tahoma" pitchFamily="2"/>
              </a:defRPr>
            </a:lvl4pPr>
            <a:lvl5pPr marL="2160000" marR="0" lvl="4" indent="-216000" algn="l" hangingPunct="0">
              <a:lnSpc>
                <a:spcPct val="100000"/>
              </a:lnSpc>
              <a:spcBef>
                <a:spcPts val="0"/>
              </a:spcBef>
              <a:spcAft>
                <a:spcPts val="283"/>
              </a:spcAft>
              <a:buSzPct val="45000"/>
              <a:buFont typeface="StarSymbol"/>
              <a:buChar char="●"/>
              <a:tabLst/>
              <a:defRPr lang="en-US" sz="2000" b="0" i="0" u="none" strike="noStrike" kern="0" spc="0" baseline="0">
                <a:ln>
                  <a:noFill/>
                </a:ln>
                <a:latin typeface="Bitstream Vera Sans" pitchFamily="34"/>
                <a:ea typeface="Andale Sans UI" pitchFamily="2"/>
                <a:cs typeface="Tahoma" pitchFamily="2"/>
              </a:defRPr>
            </a:lvl5pPr>
            <a:lvl6pPr marL="2592000" marR="0" lvl="5" indent="-216000" algn="l" hangingPunct="0">
              <a:lnSpc>
                <a:spcPct val="100000"/>
              </a:lnSpc>
              <a:spcBef>
                <a:spcPts val="0"/>
              </a:spcBef>
              <a:spcAft>
                <a:spcPts val="283"/>
              </a:spcAft>
              <a:buSzPct val="45000"/>
              <a:buFont typeface="StarSymbol"/>
              <a:buChar char="●"/>
              <a:tabLst/>
              <a:defRPr lang="en-US" sz="2000" b="0" i="0" u="none" strike="noStrike" kern="0" spc="0" baseline="0">
                <a:ln>
                  <a:noFill/>
                </a:ln>
                <a:latin typeface="Bitstream Vera Sans" pitchFamily="34"/>
                <a:ea typeface="Andale Sans UI" pitchFamily="2"/>
                <a:cs typeface="Tahoma" pitchFamily="2"/>
              </a:defRPr>
            </a:lvl6pPr>
            <a:lvl7pPr marL="3024000" marR="0" lvl="6" indent="-216000" algn="l" hangingPunct="0">
              <a:lnSpc>
                <a:spcPct val="100000"/>
              </a:lnSpc>
              <a:spcBef>
                <a:spcPts val="0"/>
              </a:spcBef>
              <a:spcAft>
                <a:spcPts val="283"/>
              </a:spcAft>
              <a:buSzPct val="45000"/>
              <a:buFont typeface="StarSymbol"/>
              <a:buChar char="●"/>
              <a:tabLst/>
              <a:defRPr lang="en-US" sz="2000" b="0" i="0" u="none" strike="noStrike" kern="0" spc="0" baseline="0">
                <a:ln>
                  <a:noFill/>
                </a:ln>
                <a:latin typeface="Bitstream Vera Sans" pitchFamily="34"/>
                <a:ea typeface="Andale Sans UI" pitchFamily="2"/>
                <a:cs typeface="Tahoma" pitchFamily="2"/>
              </a:defRPr>
            </a:lvl7pPr>
            <a:lvl8pPr marL="3456000" marR="0" lvl="7" indent="-216000" algn="l" hangingPunct="0">
              <a:lnSpc>
                <a:spcPct val="100000"/>
              </a:lnSpc>
              <a:spcBef>
                <a:spcPts val="0"/>
              </a:spcBef>
              <a:spcAft>
                <a:spcPts val="283"/>
              </a:spcAft>
              <a:buSzPct val="45000"/>
              <a:buFont typeface="StarSymbol"/>
              <a:buChar char="●"/>
              <a:tabLst/>
              <a:defRPr lang="en-US" sz="2000" b="0" i="0" u="none" strike="noStrike" kern="0" spc="0" baseline="0">
                <a:ln>
                  <a:noFill/>
                </a:ln>
                <a:latin typeface="Bitstream Vera Sans" pitchFamily="34"/>
                <a:ea typeface="Andale Sans UI" pitchFamily="2"/>
                <a:cs typeface="Tahoma" pitchFamily="2"/>
              </a:defRPr>
            </a:lvl8pPr>
            <a:lvl9pPr marL="3887999" marR="0" lvl="8" indent="-216000" algn="l" hangingPunct="0">
              <a:lnSpc>
                <a:spcPct val="100000"/>
              </a:lnSpc>
              <a:spcBef>
                <a:spcPts val="0"/>
              </a:spcBef>
              <a:spcAft>
                <a:spcPts val="283"/>
              </a:spcAft>
              <a:buSzPct val="45000"/>
              <a:buFont typeface="StarSymbol"/>
              <a:buChar char="●"/>
              <a:tabLst/>
              <a:defRPr lang="en-US" sz="2000" b="0" i="0" u="none" strike="noStrike" kern="0" spc="0" baseline="0">
                <a:ln>
                  <a:noFill/>
                </a:ln>
                <a:latin typeface="Bitstream Vera Sans" pitchFamily="34"/>
                <a:ea typeface="Andale Sans UI" pitchFamily="2"/>
                <a:cs typeface="Tahoma" pitchFamily="2"/>
              </a:defRPr>
            </a:lvl9pPr>
          </a:lstStyle>
          <a:p>
            <a:pPr>
              <a:defRPr/>
            </a:pPr>
            <a:r>
              <a:rPr sz="2800" dirty="0"/>
              <a:t>Violates information integrity</a:t>
            </a:r>
          </a:p>
          <a:p>
            <a:pPr lvl="1">
              <a:defRPr/>
            </a:pPr>
            <a:r>
              <a:rPr sz="2600" dirty="0"/>
              <a:t>Breaks stock availability (rather than money gain)</a:t>
            </a:r>
          </a:p>
          <a:p>
            <a:pPr lvl="1">
              <a:defRPr/>
            </a:pPr>
            <a:r>
              <a:rPr sz="2600" dirty="0"/>
              <a:t>Allows spoofing &amp; theft</a:t>
            </a:r>
          </a:p>
          <a:p>
            <a:pPr>
              <a:defRPr/>
            </a:pPr>
            <a:r>
              <a:rPr sz="2800" dirty="0"/>
              <a:t>Made possible by </a:t>
            </a:r>
            <a:r>
              <a:rPr sz="2800" dirty="0">
                <a:solidFill>
                  <a:schemeClr val="accent6">
                    <a:lumMod val="75000"/>
                  </a:schemeClr>
                </a:solidFill>
              </a:rPr>
              <a:t>writable</a:t>
            </a:r>
            <a:r>
              <a:rPr sz="2800" dirty="0"/>
              <a:t> memories</a:t>
            </a:r>
          </a:p>
          <a:p>
            <a:pPr>
              <a:defRPr/>
            </a:pPr>
            <a:r>
              <a:rPr sz="2800" dirty="0"/>
              <a:t>Possible even just with a PDA+PC card</a:t>
            </a:r>
          </a:p>
          <a:p>
            <a:pPr>
              <a:defRPr/>
            </a:pPr>
            <a:r>
              <a:rPr sz="2800" dirty="0"/>
              <a:t>Countermeasures:</a:t>
            </a:r>
          </a:p>
          <a:p>
            <a:pPr lvl="1">
              <a:defRPr/>
            </a:pPr>
            <a:r>
              <a:rPr sz="2600" dirty="0"/>
              <a:t>Killing</a:t>
            </a:r>
          </a:p>
          <a:p>
            <a:pPr lvl="1">
              <a:defRPr/>
            </a:pPr>
            <a:r>
              <a:rPr sz="2600" dirty="0"/>
              <a:t>Read-only memories</a:t>
            </a:r>
          </a:p>
          <a:p>
            <a:pPr lvl="1">
              <a:defRPr/>
            </a:pPr>
            <a:r>
              <a:rPr sz="2600" dirty="0"/>
              <a:t>(Mutual) Authentication protocols</a:t>
            </a:r>
          </a:p>
          <a:p>
            <a:pPr lvl="1">
              <a:defRPr/>
            </a:pPr>
            <a:r>
              <a:rPr sz="2600" dirty="0"/>
              <a:t>PUFs</a:t>
            </a:r>
          </a:p>
        </p:txBody>
      </p:sp>
      <p:sp>
        <p:nvSpPr>
          <p:cNvPr id="35845" name="CasellaDiTesto 3"/>
          <p:cNvSpPr txBox="1">
            <a:spLocks noChangeArrowheads="1"/>
          </p:cNvSpPr>
          <p:nvPr/>
        </p:nvSpPr>
        <p:spPr bwMode="auto">
          <a:xfrm>
            <a:off x="11706225" y="11544300"/>
            <a:ext cx="9140825" cy="355600"/>
          </a:xfrm>
          <a:prstGeom prst="rect">
            <a:avLst/>
          </a:prstGeom>
          <a:noFill/>
          <a:ln w="9525">
            <a:noFill/>
            <a:miter lim="800000"/>
            <a:headEnd/>
            <a:tailEnd/>
          </a:ln>
        </p:spPr>
        <p:txBody>
          <a:bodyPr lIns="89973" tIns="44986" rIns="89973" bIns="44986">
            <a:spAutoFit/>
          </a:bodyPr>
          <a:lstStyle/>
          <a:p>
            <a:pPr hangingPunct="0">
              <a:buSzPct val="45000"/>
              <a:buFont typeface="StarSymbol" charset="0"/>
              <a:buNone/>
            </a:pPr>
            <a:r>
              <a:rPr lang="en-US"/>
              <a:t> Annalee Newitz. </a:t>
            </a:r>
            <a:r>
              <a:rPr lang="en-US" i="1"/>
              <a:t>The rﬁd hacking underground</a:t>
            </a:r>
            <a:r>
              <a:rPr lang="en-US"/>
              <a:t>. WIRED, 14(05):72, 77, May 2006.</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srcRect/>
          <a:stretch>
            <a:fillRect/>
          </a:stretch>
        </p:blipFill>
        <p:spPr bwMode="auto">
          <a:xfrm>
            <a:off x="658813" y="2451100"/>
            <a:ext cx="1428750" cy="1417638"/>
          </a:xfrm>
          <a:prstGeom prst="rect">
            <a:avLst/>
          </a:prstGeom>
          <a:noFill/>
          <a:ln w="9525">
            <a:noFill/>
            <a:miter lim="800000"/>
            <a:headEnd/>
            <a:tailEnd/>
          </a:ln>
        </p:spPr>
      </p:pic>
      <p:pic>
        <p:nvPicPr>
          <p:cNvPr id="36867" name="Picture 2"/>
          <p:cNvPicPr>
            <a:picLocks noChangeAspect="1" noChangeArrowheads="1"/>
          </p:cNvPicPr>
          <p:nvPr/>
        </p:nvPicPr>
        <p:blipFill>
          <a:blip r:embed="rId4" cstate="print"/>
          <a:srcRect/>
          <a:stretch>
            <a:fillRect/>
          </a:stretch>
        </p:blipFill>
        <p:spPr bwMode="auto">
          <a:xfrm rot="1686280">
            <a:off x="7135813" y="1889125"/>
            <a:ext cx="2597150" cy="2114550"/>
          </a:xfrm>
          <a:prstGeom prst="rect">
            <a:avLst/>
          </a:prstGeom>
          <a:noFill/>
          <a:ln w="9525">
            <a:noFill/>
            <a:miter lim="800000"/>
            <a:headEnd/>
            <a:tailEnd/>
          </a:ln>
        </p:spPr>
      </p:pic>
      <p:sp>
        <p:nvSpPr>
          <p:cNvPr id="3116034" name="Rectangle 2"/>
          <p:cNvSpPr>
            <a:spLocks noGrp="1" noChangeArrowheads="1"/>
          </p:cNvSpPr>
          <p:nvPr>
            <p:ph type="title"/>
          </p:nvPr>
        </p:nvSpPr>
        <p:spPr/>
        <p:txBody>
          <a:bodyPr/>
          <a:lstStyle/>
          <a:p>
            <a:pPr>
              <a:defRPr/>
            </a:pPr>
            <a:r>
              <a:rPr lang="en-AU" sz="4000" dirty="0" smtClean="0">
                <a:ea typeface="+mn-ea"/>
                <a:cs typeface="Arial" pitchFamily="34" charset="0"/>
              </a:rPr>
              <a:t>Challenge-Response Protocol</a:t>
            </a:r>
            <a:endParaRPr lang="en-US" sz="4000" dirty="0">
              <a:ea typeface="+mn-ea"/>
              <a:cs typeface="Arial" pitchFamily="34" charset="0"/>
            </a:endParaRPr>
          </a:p>
        </p:txBody>
      </p:sp>
      <p:sp>
        <p:nvSpPr>
          <p:cNvPr id="15" name="Content Placeholder 14"/>
          <p:cNvSpPr>
            <a:spLocks noGrp="1"/>
          </p:cNvSpPr>
          <p:nvPr>
            <p:ph idx="1"/>
          </p:nvPr>
        </p:nvSpPr>
        <p:spPr>
          <a:xfrm>
            <a:off x="503238" y="4781550"/>
            <a:ext cx="9250362" cy="2357438"/>
          </a:xfrm>
        </p:spPr>
        <p:txBody>
          <a:bodyPr>
            <a:normAutofit fontScale="70000" lnSpcReduction="20000"/>
          </a:bodyPr>
          <a:lstStyle/>
          <a:p>
            <a:pPr>
              <a:lnSpc>
                <a:spcPct val="120000"/>
              </a:lnSpc>
              <a:defRPr/>
            </a:pPr>
            <a:r>
              <a:rPr lang="en-US" dirty="0" smtClean="0"/>
              <a:t>Function f is public </a:t>
            </a:r>
          </a:p>
          <a:p>
            <a:pPr>
              <a:lnSpc>
                <a:spcPct val="120000"/>
              </a:lnSpc>
              <a:defRPr/>
            </a:pPr>
            <a:r>
              <a:rPr lang="en-US" dirty="0" smtClean="0"/>
              <a:t>Secret key K is known only to the tag and reader</a:t>
            </a:r>
          </a:p>
          <a:p>
            <a:pPr>
              <a:lnSpc>
                <a:spcPct val="120000"/>
              </a:lnSpc>
              <a:defRPr/>
            </a:pPr>
            <a:r>
              <a:rPr lang="en-US" dirty="0" smtClean="0"/>
              <a:t>The reader sends challenge X and the tag responds with Y, computed from K and X</a:t>
            </a:r>
          </a:p>
          <a:p>
            <a:pPr>
              <a:lnSpc>
                <a:spcPct val="120000"/>
              </a:lnSpc>
              <a:defRPr/>
            </a:pPr>
            <a:r>
              <a:rPr lang="en-US" dirty="0" smtClean="0"/>
              <a:t>The reader computes Y’ = f(K,X) and verifies that Y=Y’</a:t>
            </a:r>
            <a:endParaRPr lang="en-US" dirty="0"/>
          </a:p>
        </p:txBody>
      </p:sp>
      <p:sp>
        <p:nvSpPr>
          <p:cNvPr id="13" name="Segnaposto numero diapositiva 4"/>
          <p:cNvSpPr>
            <a:spLocks noGrp="1"/>
          </p:cNvSpPr>
          <p:nvPr>
            <p:ph type="sldNum" sz="quarter" idx="12"/>
          </p:nvPr>
        </p:nvSpPr>
        <p:spPr/>
        <p:txBody>
          <a:bodyPr/>
          <a:lstStyle/>
          <a:p>
            <a:pPr>
              <a:defRPr/>
            </a:pPr>
            <a:fld id="{7F97327C-741C-4570-AF41-E9BC1001DF96}" type="slidenum">
              <a:rPr lang="it-IT"/>
              <a:pPr>
                <a:defRPr/>
              </a:pPr>
              <a:t>24</a:t>
            </a:fld>
            <a:endParaRPr lang="it-IT"/>
          </a:p>
        </p:txBody>
      </p:sp>
      <p:sp>
        <p:nvSpPr>
          <p:cNvPr id="3116036" name="AutoShape 4"/>
          <p:cNvSpPr>
            <a:spLocks noChangeArrowheads="1"/>
          </p:cNvSpPr>
          <p:nvPr/>
        </p:nvSpPr>
        <p:spPr bwMode="auto">
          <a:xfrm rot="16200000">
            <a:off x="4764087" y="544513"/>
            <a:ext cx="671513" cy="5849938"/>
          </a:xfrm>
          <a:prstGeom prst="downArrow">
            <a:avLst>
              <a:gd name="adj1" fmla="val 50000"/>
              <a:gd name="adj2" fmla="val 217708"/>
            </a:avLst>
          </a:prstGeom>
          <a:gradFill rotWithShape="1">
            <a:gsLst>
              <a:gs pos="0">
                <a:schemeClr val="accent2">
                  <a:alpha val="17999"/>
                </a:schemeClr>
              </a:gs>
              <a:gs pos="100000">
                <a:srgbClr val="005CBF"/>
              </a:gs>
            </a:gsLst>
            <a:lin ang="5400000" scaled="1"/>
          </a:gradFill>
          <a:ln w="9525">
            <a:noFill/>
            <a:miter lim="800000"/>
            <a:headEnd/>
            <a:tailEnd/>
          </a:ln>
          <a:effectLst/>
        </p:spPr>
        <p:txBody>
          <a:bodyPr vert="eaVert" wrap="none" lIns="100794" tIns="50397" rIns="100794" bIns="50397" anchor="ctr"/>
          <a:lstStyle/>
          <a:p>
            <a:pPr defTabSz="914115" fontAlgn="auto">
              <a:spcBef>
                <a:spcPts val="0"/>
              </a:spcBef>
              <a:spcAft>
                <a:spcPts val="0"/>
              </a:spcAft>
              <a:defRPr/>
            </a:pPr>
            <a:r>
              <a:rPr lang="en-US" sz="2800" dirty="0">
                <a:solidFill>
                  <a:schemeClr val="bg1"/>
                </a:solidFill>
                <a:effectLst>
                  <a:outerShdw blurRad="38100" dist="38100" dir="2700000" algn="tl">
                    <a:srgbClr val="000000"/>
                  </a:outerShdw>
                </a:effectLst>
                <a:latin typeface="+mn-lt"/>
                <a:cs typeface="+mn-cs"/>
              </a:rPr>
              <a:t>         </a:t>
            </a:r>
            <a:r>
              <a:rPr lang="en-US" sz="2800" dirty="0">
                <a:effectLst>
                  <a:outerShdw blurRad="38100" dist="38100" dir="2700000" algn="tl">
                    <a:srgbClr val="000000"/>
                  </a:outerShdw>
                </a:effectLst>
                <a:latin typeface="+mn-lt"/>
                <a:cs typeface="+mn-cs"/>
              </a:rPr>
              <a:t>  Response : Y = f</a:t>
            </a:r>
            <a:r>
              <a:rPr lang="en-US" sz="2800" baseline="-25000" dirty="0">
                <a:effectLst>
                  <a:outerShdw blurRad="38100" dist="38100" dir="2700000" algn="tl">
                    <a:srgbClr val="000000"/>
                  </a:outerShdw>
                </a:effectLst>
                <a:latin typeface="+mn-lt"/>
                <a:cs typeface="+mn-cs"/>
              </a:rPr>
              <a:t> </a:t>
            </a:r>
            <a:r>
              <a:rPr lang="en-US" sz="2800" dirty="0">
                <a:effectLst>
                  <a:outerShdw blurRad="38100" dist="38100" dir="2700000" algn="tl">
                    <a:srgbClr val="000000"/>
                  </a:outerShdw>
                </a:effectLst>
                <a:latin typeface="+mn-lt"/>
                <a:cs typeface="+mn-cs"/>
              </a:rPr>
              <a:t>(K,X)</a:t>
            </a:r>
          </a:p>
        </p:txBody>
      </p:sp>
      <p:sp>
        <p:nvSpPr>
          <p:cNvPr id="3116037" name="AutoShape 5"/>
          <p:cNvSpPr>
            <a:spLocks noChangeArrowheads="1"/>
          </p:cNvSpPr>
          <p:nvPr/>
        </p:nvSpPr>
        <p:spPr bwMode="auto">
          <a:xfrm rot="5400000" flipH="1">
            <a:off x="4414044" y="-150019"/>
            <a:ext cx="673100" cy="5722938"/>
          </a:xfrm>
          <a:prstGeom prst="downArrow">
            <a:avLst>
              <a:gd name="adj1" fmla="val 50000"/>
              <a:gd name="adj2" fmla="val 207617"/>
            </a:avLst>
          </a:prstGeom>
          <a:gradFill rotWithShape="1">
            <a:gsLst>
              <a:gs pos="0">
                <a:schemeClr val="accent2">
                  <a:alpha val="17999"/>
                </a:schemeClr>
              </a:gs>
              <a:gs pos="100000">
                <a:srgbClr val="005CBF"/>
              </a:gs>
            </a:gsLst>
            <a:lin ang="5400000" scaled="1"/>
          </a:gradFill>
          <a:ln w="9525">
            <a:noFill/>
            <a:miter lim="800000"/>
            <a:headEnd/>
            <a:tailEnd/>
          </a:ln>
          <a:effectLst/>
        </p:spPr>
        <p:txBody>
          <a:bodyPr rot="10800000" vert="eaVert" wrap="none" lIns="100794" tIns="50397" rIns="100794" bIns="50397" anchor="ctr"/>
          <a:lstStyle/>
          <a:p>
            <a:pPr defTabSz="914115" fontAlgn="auto">
              <a:spcBef>
                <a:spcPts val="0"/>
              </a:spcBef>
              <a:spcAft>
                <a:spcPts val="0"/>
              </a:spcAft>
              <a:defRPr/>
            </a:pPr>
            <a:r>
              <a:rPr lang="en-US" sz="2800" dirty="0">
                <a:solidFill>
                  <a:schemeClr val="bg1"/>
                </a:solidFill>
                <a:effectLst>
                  <a:outerShdw blurRad="38100" dist="38100" dir="2700000" algn="tl">
                    <a:srgbClr val="000000"/>
                  </a:outerShdw>
                </a:effectLst>
                <a:latin typeface="+mn-lt"/>
                <a:cs typeface="+mn-cs"/>
              </a:rPr>
              <a:t>             </a:t>
            </a:r>
            <a:r>
              <a:rPr lang="en-US" sz="2800" dirty="0">
                <a:effectLst>
                  <a:outerShdw blurRad="38100" dist="38100" dir="2700000" algn="tl">
                    <a:srgbClr val="000000"/>
                  </a:outerShdw>
                </a:effectLst>
                <a:latin typeface="+mn-lt"/>
                <a:cs typeface="+mn-cs"/>
              </a:rPr>
              <a:t>Challenge : nonce X</a:t>
            </a:r>
          </a:p>
        </p:txBody>
      </p:sp>
      <p:sp>
        <p:nvSpPr>
          <p:cNvPr id="3116039" name="Text Box 7"/>
          <p:cNvSpPr txBox="1">
            <a:spLocks noChangeArrowheads="1"/>
          </p:cNvSpPr>
          <p:nvPr/>
        </p:nvSpPr>
        <p:spPr bwMode="auto">
          <a:xfrm>
            <a:off x="395288" y="4000500"/>
            <a:ext cx="1957387" cy="533400"/>
          </a:xfrm>
          <a:prstGeom prst="rect">
            <a:avLst/>
          </a:prstGeom>
          <a:noFill/>
          <a:ln w="9525">
            <a:noFill/>
            <a:miter lim="800000"/>
            <a:headEnd/>
            <a:tailEnd/>
          </a:ln>
          <a:effectLst/>
        </p:spPr>
        <p:txBody>
          <a:bodyPr lIns="100794" tIns="50397" rIns="100794" bIns="50397">
            <a:spAutoFit/>
          </a:bodyPr>
          <a:lstStyle/>
          <a:p>
            <a:pPr algn="ctr" defTabSz="914115" fontAlgn="auto">
              <a:spcBef>
                <a:spcPct val="50000"/>
              </a:spcBef>
              <a:spcAft>
                <a:spcPts val="0"/>
              </a:spcAft>
              <a:defRPr/>
            </a:pPr>
            <a:r>
              <a:rPr lang="en-US" sz="2800" dirty="0">
                <a:effectLst>
                  <a:outerShdw blurRad="38100" dist="38100" dir="2700000" algn="tl">
                    <a:srgbClr val="C0C0C0"/>
                  </a:outerShdw>
                </a:effectLst>
                <a:latin typeface="+mn-lt"/>
                <a:cs typeface="+mn-cs"/>
              </a:rPr>
              <a:t>RFID TAG</a:t>
            </a:r>
          </a:p>
        </p:txBody>
      </p:sp>
      <p:sp>
        <p:nvSpPr>
          <p:cNvPr id="3116044" name="Text Box 12"/>
          <p:cNvSpPr txBox="1">
            <a:spLocks noChangeArrowheads="1"/>
          </p:cNvSpPr>
          <p:nvPr/>
        </p:nvSpPr>
        <p:spPr bwMode="auto">
          <a:xfrm>
            <a:off x="7753350" y="4402138"/>
            <a:ext cx="1968500" cy="533400"/>
          </a:xfrm>
          <a:prstGeom prst="rect">
            <a:avLst/>
          </a:prstGeom>
          <a:noFill/>
          <a:ln w="9525">
            <a:noFill/>
            <a:miter lim="800000"/>
            <a:headEnd/>
            <a:tailEnd/>
          </a:ln>
          <a:effectLst/>
        </p:spPr>
        <p:txBody>
          <a:bodyPr lIns="100794" tIns="50397" rIns="100794" bIns="50397">
            <a:spAutoFit/>
          </a:bodyPr>
          <a:lstStyle/>
          <a:p>
            <a:pPr defTabSz="914115" fontAlgn="auto">
              <a:spcBef>
                <a:spcPct val="50000"/>
              </a:spcBef>
              <a:spcAft>
                <a:spcPts val="0"/>
              </a:spcAft>
              <a:defRPr/>
            </a:pPr>
            <a:r>
              <a:rPr lang="en-US" sz="2800" dirty="0">
                <a:effectLst>
                  <a:outerShdw blurRad="38100" dist="38100" dir="2700000" algn="tl">
                    <a:srgbClr val="C0C0C0"/>
                  </a:outerShdw>
                </a:effectLst>
                <a:latin typeface="+mn-lt"/>
                <a:cs typeface="+mn-cs"/>
              </a:rPr>
              <a:t>RFID reader</a:t>
            </a:r>
          </a:p>
        </p:txBody>
      </p:sp>
      <p:sp>
        <p:nvSpPr>
          <p:cNvPr id="22" name="Rettangolo 21"/>
          <p:cNvSpPr/>
          <p:nvPr/>
        </p:nvSpPr>
        <p:spPr>
          <a:xfrm>
            <a:off x="8324850" y="1270000"/>
            <a:ext cx="1725613" cy="533400"/>
          </a:xfrm>
          <a:prstGeom prst="rect">
            <a:avLst/>
          </a:prstGeom>
        </p:spPr>
        <p:txBody>
          <a:bodyPr wrap="none" lIns="100794" tIns="50397" rIns="100794" bIns="50397">
            <a:spAutoFit/>
          </a:bodyPr>
          <a:lstStyle/>
          <a:p>
            <a:pPr defTabSz="914115" fontAlgn="auto">
              <a:spcBef>
                <a:spcPts val="0"/>
              </a:spcBef>
              <a:spcAft>
                <a:spcPts val="0"/>
              </a:spcAft>
              <a:defRPr/>
            </a:pPr>
            <a:r>
              <a:rPr lang="en-US" sz="2800" dirty="0">
                <a:effectLst>
                  <a:outerShdw blurRad="38100" dist="38100" dir="2700000" algn="tl">
                    <a:srgbClr val="000000">
                      <a:alpha val="43137"/>
                    </a:srgbClr>
                  </a:outerShdw>
                </a:effectLst>
                <a:latin typeface="+mn-lt"/>
                <a:cs typeface="+mn-cs"/>
              </a:rPr>
              <a:t>Y’ = f</a:t>
            </a:r>
            <a:r>
              <a:rPr lang="en-US" sz="2800" baseline="-25000" dirty="0">
                <a:effectLst>
                  <a:outerShdw blurRad="38100" dist="38100" dir="2700000" algn="tl">
                    <a:srgbClr val="000000">
                      <a:alpha val="43137"/>
                    </a:srgbClr>
                  </a:outerShdw>
                </a:effectLst>
                <a:latin typeface="+mn-lt"/>
                <a:cs typeface="+mn-cs"/>
              </a:rPr>
              <a:t> </a:t>
            </a:r>
            <a:r>
              <a:rPr lang="en-US" sz="2800" dirty="0">
                <a:effectLst>
                  <a:outerShdw blurRad="38100" dist="38100" dir="2700000" algn="tl">
                    <a:srgbClr val="000000">
                      <a:alpha val="43137"/>
                    </a:srgbClr>
                  </a:outerShdw>
                </a:effectLst>
                <a:latin typeface="+mn-lt"/>
                <a:cs typeface="+mn-cs"/>
              </a:rPr>
              <a:t>(K,X)</a:t>
            </a:r>
            <a:endParaRPr lang="it-IT" sz="2800" dirty="0">
              <a:effectLst>
                <a:outerShdw blurRad="38100" dist="38100" dir="2700000" algn="tl">
                  <a:srgbClr val="000000">
                    <a:alpha val="43137"/>
                  </a:srgbClr>
                </a:outerShdw>
              </a:effectLst>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116037"/>
                                        </p:tgtEl>
                                        <p:attrNameLst>
                                          <p:attrName>style.visibility</p:attrName>
                                        </p:attrNameLst>
                                      </p:cBhvr>
                                      <p:to>
                                        <p:strVal val="visible"/>
                                      </p:to>
                                    </p:set>
                                    <p:animEffect transition="in" filter="wipe(right)">
                                      <p:cBhvr>
                                        <p:cTn id="7" dur="1000"/>
                                        <p:tgtEl>
                                          <p:spTgt spid="31160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16036"/>
                                        </p:tgtEl>
                                        <p:attrNameLst>
                                          <p:attrName>style.visibility</p:attrName>
                                        </p:attrNameLst>
                                      </p:cBhvr>
                                      <p:to>
                                        <p:strVal val="visible"/>
                                      </p:to>
                                    </p:set>
                                    <p:animEffect transition="in" filter="wipe(left)">
                                      <p:cBhvr>
                                        <p:cTn id="12" dur="1000"/>
                                        <p:tgtEl>
                                          <p:spTgt spid="3116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6036" grpId="0" animBg="1"/>
      <p:bldP spid="31160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a:defRPr/>
            </a:pPr>
            <a:r>
              <a:rPr lang="en-US" sz="4000" dirty="0" smtClean="0">
                <a:latin typeface="Tahoma" pitchFamily="34" charset="0"/>
              </a:rPr>
              <a:t>Physically Unclonable Function</a:t>
            </a:r>
            <a:endParaRPr lang="en-US" sz="4000" dirty="0" smtClean="0">
              <a:latin typeface="Arial" pitchFamily="34" charset="0"/>
              <a:ea typeface="+mn-ea"/>
              <a:cs typeface="Arial" pitchFamily="34" charset="0"/>
            </a:endParaRPr>
          </a:p>
        </p:txBody>
      </p:sp>
      <p:sp>
        <p:nvSpPr>
          <p:cNvPr id="39940" name="Rectangle 3" descr="Rectangle: Click to edit Master text styles&#10;Second level&#10;Third level&#10;Fourth level&#10;Fifth level"/>
          <p:cNvSpPr>
            <a:spLocks noGrp="1" noChangeArrowheads="1"/>
          </p:cNvSpPr>
          <p:nvPr>
            <p:ph idx="1"/>
          </p:nvPr>
        </p:nvSpPr>
        <p:spPr>
          <a:xfrm>
            <a:off x="503238" y="1566863"/>
            <a:ext cx="9070975" cy="5715000"/>
          </a:xfrm>
        </p:spPr>
        <p:txBody>
          <a:bodyPr>
            <a:normAutofit fontScale="85000" lnSpcReduction="10000"/>
          </a:bodyPr>
          <a:lstStyle/>
          <a:p>
            <a:pPr>
              <a:lnSpc>
                <a:spcPct val="120000"/>
              </a:lnSpc>
              <a:defRPr/>
            </a:pPr>
            <a:r>
              <a:rPr lang="en-US" dirty="0" smtClean="0"/>
              <a:t>PUF</a:t>
            </a:r>
          </a:p>
          <a:p>
            <a:pPr lvl="1">
              <a:lnSpc>
                <a:spcPct val="120000"/>
              </a:lnSpc>
              <a:defRPr/>
            </a:pPr>
            <a:r>
              <a:rPr lang="en-US" dirty="0" smtClean="0"/>
              <a:t>Easy to calculate and difficult to characterize</a:t>
            </a:r>
          </a:p>
          <a:p>
            <a:pPr lvl="1">
              <a:lnSpc>
                <a:spcPct val="120000"/>
              </a:lnSpc>
              <a:defRPr/>
            </a:pPr>
            <a:r>
              <a:rPr lang="en-US" dirty="0" smtClean="0"/>
              <a:t>Lightweight</a:t>
            </a:r>
          </a:p>
          <a:p>
            <a:pPr lvl="1">
              <a:lnSpc>
                <a:spcPct val="120000"/>
              </a:lnSpc>
              <a:defRPr/>
            </a:pPr>
            <a:r>
              <a:rPr lang="en-US" dirty="0" smtClean="0"/>
              <a:t>Safer alternative to storing keys on tag</a:t>
            </a:r>
          </a:p>
          <a:p>
            <a:pPr>
              <a:lnSpc>
                <a:spcPct val="120000"/>
              </a:lnSpc>
              <a:defRPr/>
            </a:pPr>
            <a:r>
              <a:rPr lang="en-US" dirty="0" smtClean="0"/>
              <a:t>Challenge response protocol</a:t>
            </a:r>
          </a:p>
          <a:p>
            <a:pPr lvl="1">
              <a:lnSpc>
                <a:spcPct val="120000"/>
              </a:lnSpc>
              <a:defRPr/>
            </a:pPr>
            <a:r>
              <a:rPr lang="en-US" dirty="0" smtClean="0"/>
              <a:t>Binary vector X sent to tag</a:t>
            </a:r>
          </a:p>
          <a:p>
            <a:pPr lvl="1">
              <a:lnSpc>
                <a:spcPct val="120000"/>
              </a:lnSpc>
              <a:defRPr/>
            </a:pPr>
            <a:r>
              <a:rPr lang="en-US" dirty="0" smtClean="0"/>
              <a:t>Tag computes vector Y=f(K, X)</a:t>
            </a:r>
          </a:p>
          <a:p>
            <a:pPr lvl="1">
              <a:lnSpc>
                <a:spcPct val="120000"/>
              </a:lnSpc>
              <a:defRPr/>
            </a:pPr>
            <a:r>
              <a:rPr lang="en-US" dirty="0" smtClean="0"/>
              <a:t>“Hardwired” vector K different for each tag, due to random manufacturing variations</a:t>
            </a:r>
          </a:p>
          <a:p>
            <a:pPr lvl="1">
              <a:lnSpc>
                <a:spcPct val="120000"/>
              </a:lnSpc>
              <a:defRPr/>
            </a:pPr>
            <a:r>
              <a:rPr lang="en-US" dirty="0" smtClean="0"/>
              <a:t>Repeating the same challenge results in responses with small Hamming distance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Segnaposto numero diapositiva 4"/>
          <p:cNvSpPr>
            <a:spLocks noGrp="1"/>
          </p:cNvSpPr>
          <p:nvPr>
            <p:ph type="sldNum" sz="quarter" idx="12"/>
          </p:nvPr>
        </p:nvSpPr>
        <p:spPr>
          <a:xfrm>
            <a:off x="6886575" y="7081838"/>
            <a:ext cx="3190875" cy="401637"/>
          </a:xfrm>
        </p:spPr>
        <p:txBody>
          <a:bodyPr/>
          <a:lstStyle/>
          <a:p>
            <a:pPr algn="ctr">
              <a:defRPr/>
            </a:pPr>
            <a:fld id="{D206CA9B-CB6B-47F1-AD0B-8FC56EACEAEE}" type="slidenum">
              <a:rPr lang="en-AU"/>
              <a:pPr algn="ctr">
                <a:defRPr/>
              </a:pPr>
              <a:t>26</a:t>
            </a:fld>
            <a:endParaRPr lang="en-AU" dirty="0"/>
          </a:p>
        </p:txBody>
      </p:sp>
      <p:sp>
        <p:nvSpPr>
          <p:cNvPr id="38915" name="Rectangle 2"/>
          <p:cNvSpPr>
            <a:spLocks noChangeArrowheads="1"/>
          </p:cNvSpPr>
          <p:nvPr/>
        </p:nvSpPr>
        <p:spPr bwMode="auto">
          <a:xfrm>
            <a:off x="0" y="-188913"/>
            <a:ext cx="203200" cy="377826"/>
          </a:xfrm>
          <a:prstGeom prst="rect">
            <a:avLst/>
          </a:prstGeom>
          <a:noFill/>
          <a:ln w="9525">
            <a:noFill/>
            <a:miter lim="800000"/>
            <a:headEnd/>
            <a:tailEnd/>
          </a:ln>
        </p:spPr>
        <p:txBody>
          <a:bodyPr wrap="none" lIns="100794" tIns="50397" rIns="100794" bIns="50397" anchor="ctr">
            <a:spAutoFit/>
          </a:bodyPr>
          <a:lstStyle/>
          <a:p>
            <a:endParaRPr lang="en-US">
              <a:latin typeface="Calibri" pitchFamily="34" charset="0"/>
            </a:endParaRPr>
          </a:p>
        </p:txBody>
      </p:sp>
      <p:sp>
        <p:nvSpPr>
          <p:cNvPr id="38916" name="Rectangle 3"/>
          <p:cNvSpPr>
            <a:spLocks noChangeArrowheads="1"/>
          </p:cNvSpPr>
          <p:nvPr/>
        </p:nvSpPr>
        <p:spPr bwMode="auto">
          <a:xfrm>
            <a:off x="0" y="-188913"/>
            <a:ext cx="203200" cy="377826"/>
          </a:xfrm>
          <a:prstGeom prst="rect">
            <a:avLst/>
          </a:prstGeom>
          <a:noFill/>
          <a:ln w="9525">
            <a:noFill/>
            <a:miter lim="800000"/>
            <a:headEnd/>
            <a:tailEnd/>
          </a:ln>
        </p:spPr>
        <p:txBody>
          <a:bodyPr wrap="none" lIns="100794" tIns="50397" rIns="100794" bIns="50397" anchor="ctr">
            <a:spAutoFit/>
          </a:bodyPr>
          <a:lstStyle/>
          <a:p>
            <a:endParaRPr lang="en-US">
              <a:latin typeface="Calibri" pitchFamily="34" charset="0"/>
            </a:endParaRPr>
          </a:p>
        </p:txBody>
      </p:sp>
      <p:sp>
        <p:nvSpPr>
          <p:cNvPr id="38917" name="Rectangle 6"/>
          <p:cNvSpPr>
            <a:spLocks noChangeArrowheads="1"/>
          </p:cNvSpPr>
          <p:nvPr/>
        </p:nvSpPr>
        <p:spPr bwMode="auto">
          <a:xfrm>
            <a:off x="0" y="-188913"/>
            <a:ext cx="203200" cy="377826"/>
          </a:xfrm>
          <a:prstGeom prst="rect">
            <a:avLst/>
          </a:prstGeom>
          <a:noFill/>
          <a:ln w="9525">
            <a:noFill/>
            <a:miter lim="800000"/>
            <a:headEnd/>
            <a:tailEnd/>
          </a:ln>
        </p:spPr>
        <p:txBody>
          <a:bodyPr wrap="none" lIns="100794" tIns="50397" rIns="100794" bIns="50397" anchor="ctr">
            <a:spAutoFit/>
          </a:bodyPr>
          <a:lstStyle/>
          <a:p>
            <a:endParaRPr lang="en-US">
              <a:latin typeface="Calibri" pitchFamily="34" charset="0"/>
            </a:endParaRPr>
          </a:p>
        </p:txBody>
      </p:sp>
      <p:sp>
        <p:nvSpPr>
          <p:cNvPr id="38918" name="Rectangle 7"/>
          <p:cNvSpPr>
            <a:spLocks noChangeArrowheads="1"/>
          </p:cNvSpPr>
          <p:nvPr/>
        </p:nvSpPr>
        <p:spPr bwMode="auto">
          <a:xfrm>
            <a:off x="0" y="1385888"/>
            <a:ext cx="203200" cy="379412"/>
          </a:xfrm>
          <a:prstGeom prst="rect">
            <a:avLst/>
          </a:prstGeom>
          <a:noFill/>
          <a:ln w="9525">
            <a:noFill/>
            <a:miter lim="800000"/>
            <a:headEnd/>
            <a:tailEnd/>
          </a:ln>
        </p:spPr>
        <p:txBody>
          <a:bodyPr wrap="none" lIns="100794" tIns="50397" rIns="100794" bIns="50397" anchor="ctr">
            <a:spAutoFit/>
          </a:bodyPr>
          <a:lstStyle/>
          <a:p>
            <a:endParaRPr lang="en-US">
              <a:latin typeface="Calibri" pitchFamily="34" charset="0"/>
            </a:endParaRPr>
          </a:p>
        </p:txBody>
      </p:sp>
      <p:sp>
        <p:nvSpPr>
          <p:cNvPr id="38919" name="Rectangle 8"/>
          <p:cNvSpPr>
            <a:spLocks noChangeArrowheads="1"/>
          </p:cNvSpPr>
          <p:nvPr/>
        </p:nvSpPr>
        <p:spPr bwMode="auto">
          <a:xfrm>
            <a:off x="1069975" y="5621338"/>
            <a:ext cx="8566150" cy="917575"/>
          </a:xfrm>
          <a:prstGeom prst="rect">
            <a:avLst/>
          </a:prstGeom>
          <a:noFill/>
          <a:ln w="9525">
            <a:noFill/>
            <a:miter lim="800000"/>
            <a:headEnd/>
            <a:tailEnd/>
          </a:ln>
        </p:spPr>
        <p:txBody>
          <a:bodyPr lIns="100794" tIns="50397" rIns="100794" bIns="50397"/>
          <a:lstStyle/>
          <a:p>
            <a:pPr marL="252413" indent="-252413">
              <a:lnSpc>
                <a:spcPct val="110000"/>
              </a:lnSpc>
              <a:spcBef>
                <a:spcPct val="20000"/>
              </a:spcBef>
              <a:buSzPct val="100000"/>
              <a:buFont typeface="Arial" pitchFamily="34" charset="0"/>
              <a:buChar char="•"/>
            </a:pPr>
            <a:r>
              <a:rPr lang="en-US" sz="2400">
                <a:latin typeface="Calibri" pitchFamily="34" charset="0"/>
              </a:rPr>
              <a:t>A PUF uses variations in the production of the circuit to generate a bit different response for each challenge presented</a:t>
            </a:r>
          </a:p>
          <a:p>
            <a:pPr marL="252413" indent="-252413">
              <a:lnSpc>
                <a:spcPct val="110000"/>
              </a:lnSpc>
              <a:spcBef>
                <a:spcPct val="20000"/>
              </a:spcBef>
              <a:buSzPct val="100000"/>
              <a:buFont typeface="Arial" pitchFamily="34" charset="0"/>
              <a:buChar char="•"/>
            </a:pPr>
            <a:r>
              <a:rPr lang="en-US" sz="2400">
                <a:latin typeface="Calibri" pitchFamily="34" charset="0"/>
              </a:rPr>
              <a:t>The same challenge response generally produces different tags on different PUF</a:t>
            </a:r>
            <a:endParaRPr lang="en-US" sz="2200">
              <a:latin typeface="Calibri" pitchFamily="34" charset="0"/>
            </a:endParaRPr>
          </a:p>
        </p:txBody>
      </p:sp>
      <p:sp>
        <p:nvSpPr>
          <p:cNvPr id="16395" name="Rectangle 10"/>
          <p:cNvSpPr>
            <a:spLocks noChangeArrowheads="1"/>
          </p:cNvSpPr>
          <p:nvPr/>
        </p:nvSpPr>
        <p:spPr bwMode="auto">
          <a:xfrm>
            <a:off x="2058988" y="79375"/>
            <a:ext cx="5262562" cy="1031875"/>
          </a:xfrm>
          <a:prstGeom prst="rect">
            <a:avLst/>
          </a:prstGeom>
          <a:noFill/>
          <a:ln w="9525">
            <a:noFill/>
            <a:miter lim="800000"/>
            <a:headEnd/>
            <a:tailEnd/>
          </a:ln>
        </p:spPr>
        <p:txBody>
          <a:bodyPr lIns="100794" tIns="50397" rIns="100794" bIns="50397"/>
          <a:lstStyle/>
          <a:p>
            <a:pPr algn="ctr" defTabSz="914115" fontAlgn="auto">
              <a:spcBef>
                <a:spcPts val="0"/>
              </a:spcBef>
              <a:spcAft>
                <a:spcPts val="0"/>
              </a:spcAft>
              <a:defRPr/>
            </a:pPr>
            <a:r>
              <a:rPr lang="en-US" sz="4900" dirty="0">
                <a:latin typeface="+mj-lt"/>
                <a:ea typeface="+mj-ea"/>
                <a:cs typeface="+mj-cs"/>
              </a:rPr>
              <a:t>PUF: Architecture</a:t>
            </a:r>
          </a:p>
        </p:txBody>
      </p:sp>
      <p:sp>
        <p:nvSpPr>
          <p:cNvPr id="38921" name="Rectangle 98"/>
          <p:cNvSpPr>
            <a:spLocks noChangeArrowheads="1"/>
          </p:cNvSpPr>
          <p:nvPr/>
        </p:nvSpPr>
        <p:spPr bwMode="auto">
          <a:xfrm>
            <a:off x="1181100" y="995363"/>
            <a:ext cx="1371600" cy="307975"/>
          </a:xfrm>
          <a:prstGeom prst="rect">
            <a:avLst/>
          </a:prstGeom>
          <a:noFill/>
          <a:ln w="9525">
            <a:noFill/>
            <a:miter lim="800000"/>
            <a:headEnd/>
            <a:tailEnd/>
          </a:ln>
        </p:spPr>
        <p:txBody>
          <a:bodyPr lIns="0" tIns="0" rIns="0" bIns="0">
            <a:spAutoFit/>
          </a:bodyPr>
          <a:lstStyle/>
          <a:p>
            <a:r>
              <a:rPr lang="it-IT" sz="2000">
                <a:latin typeface="Calibri" pitchFamily="34" charset="0"/>
              </a:rPr>
              <a:t>Switch</a:t>
            </a:r>
            <a:endParaRPr lang="it-IT" sz="3600">
              <a:latin typeface="Calibri" pitchFamily="34" charset="0"/>
            </a:endParaRPr>
          </a:p>
        </p:txBody>
      </p:sp>
      <p:sp>
        <p:nvSpPr>
          <p:cNvPr id="38922" name="Rectangle 113"/>
          <p:cNvSpPr>
            <a:spLocks noChangeArrowheads="1"/>
          </p:cNvSpPr>
          <p:nvPr/>
        </p:nvSpPr>
        <p:spPr bwMode="auto">
          <a:xfrm>
            <a:off x="2109788" y="4781550"/>
            <a:ext cx="76200"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c</a:t>
            </a:r>
            <a:endParaRPr lang="it-IT" sz="2200">
              <a:latin typeface="Calibri" pitchFamily="34" charset="0"/>
            </a:endParaRPr>
          </a:p>
        </p:txBody>
      </p:sp>
      <p:sp>
        <p:nvSpPr>
          <p:cNvPr id="38923" name="Rectangle 114"/>
          <p:cNvSpPr>
            <a:spLocks noChangeArrowheads="1"/>
          </p:cNvSpPr>
          <p:nvPr/>
        </p:nvSpPr>
        <p:spPr bwMode="auto">
          <a:xfrm>
            <a:off x="2236788" y="4887913"/>
            <a:ext cx="42862" cy="184150"/>
          </a:xfrm>
          <a:prstGeom prst="rect">
            <a:avLst/>
          </a:prstGeom>
          <a:noFill/>
          <a:ln w="9525">
            <a:noFill/>
            <a:miter lim="800000"/>
            <a:headEnd/>
            <a:tailEnd/>
          </a:ln>
        </p:spPr>
        <p:txBody>
          <a:bodyPr wrap="none" lIns="0" tIns="0" rIns="0" bIns="0">
            <a:spAutoFit/>
          </a:bodyPr>
          <a:lstStyle/>
          <a:p>
            <a:r>
              <a:rPr lang="it-IT" sz="1200">
                <a:latin typeface="Times New Roman" pitchFamily="18" charset="0"/>
              </a:rPr>
              <a:t>i</a:t>
            </a:r>
            <a:endParaRPr lang="it-IT">
              <a:latin typeface="Calibri" pitchFamily="34" charset="0"/>
            </a:endParaRPr>
          </a:p>
        </p:txBody>
      </p:sp>
      <p:sp>
        <p:nvSpPr>
          <p:cNvPr id="38924" name="Rectangle 115"/>
          <p:cNvSpPr>
            <a:spLocks noChangeArrowheads="1"/>
          </p:cNvSpPr>
          <p:nvPr/>
        </p:nvSpPr>
        <p:spPr bwMode="auto">
          <a:xfrm>
            <a:off x="2324100" y="4819650"/>
            <a:ext cx="179388"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=0</a:t>
            </a:r>
            <a:endParaRPr lang="it-IT" sz="2200">
              <a:latin typeface="Calibri" pitchFamily="34" charset="0"/>
            </a:endParaRPr>
          </a:p>
        </p:txBody>
      </p:sp>
      <p:sp>
        <p:nvSpPr>
          <p:cNvPr id="38925" name="Rectangle 123"/>
          <p:cNvSpPr>
            <a:spLocks noChangeArrowheads="1"/>
          </p:cNvSpPr>
          <p:nvPr/>
        </p:nvSpPr>
        <p:spPr bwMode="auto">
          <a:xfrm>
            <a:off x="1905000" y="5138738"/>
            <a:ext cx="1704975" cy="276225"/>
          </a:xfrm>
          <a:prstGeom prst="rect">
            <a:avLst/>
          </a:prstGeom>
          <a:noFill/>
          <a:ln w="9525">
            <a:noFill/>
            <a:miter lim="800000"/>
            <a:headEnd/>
            <a:tailEnd/>
          </a:ln>
        </p:spPr>
        <p:txBody>
          <a:bodyPr wrap="none" lIns="0" tIns="0" rIns="0" bIns="0">
            <a:spAutoFit/>
          </a:bodyPr>
          <a:lstStyle/>
          <a:p>
            <a:r>
              <a:rPr lang="it-IT">
                <a:latin typeface="Calibri" pitchFamily="34" charset="0"/>
              </a:rPr>
              <a:t>Switch Operations</a:t>
            </a:r>
          </a:p>
        </p:txBody>
      </p:sp>
      <p:sp>
        <p:nvSpPr>
          <p:cNvPr id="38926" name="Rectangle 136"/>
          <p:cNvSpPr>
            <a:spLocks noChangeArrowheads="1"/>
          </p:cNvSpPr>
          <p:nvPr/>
        </p:nvSpPr>
        <p:spPr bwMode="auto">
          <a:xfrm>
            <a:off x="6151563" y="4852988"/>
            <a:ext cx="3143250" cy="276225"/>
          </a:xfrm>
          <a:prstGeom prst="rect">
            <a:avLst/>
          </a:prstGeom>
          <a:noFill/>
          <a:ln w="9525">
            <a:noFill/>
            <a:miter lim="800000"/>
            <a:headEnd/>
            <a:tailEnd/>
          </a:ln>
        </p:spPr>
        <p:txBody>
          <a:bodyPr wrap="none" lIns="0" tIns="0" rIns="0" bIns="0">
            <a:spAutoFit/>
          </a:bodyPr>
          <a:lstStyle/>
          <a:p>
            <a:r>
              <a:rPr lang="en-US">
                <a:latin typeface="Calibri" pitchFamily="34" charset="0"/>
              </a:rPr>
              <a:t>The operation of arbiter includes:</a:t>
            </a:r>
            <a:endParaRPr lang="it-IT" sz="1600">
              <a:latin typeface="Calibri" pitchFamily="34" charset="0"/>
            </a:endParaRPr>
          </a:p>
        </p:txBody>
      </p:sp>
      <p:sp>
        <p:nvSpPr>
          <p:cNvPr id="38927" name="Rectangle 137"/>
          <p:cNvSpPr>
            <a:spLocks noChangeArrowheads="1"/>
          </p:cNvSpPr>
          <p:nvPr/>
        </p:nvSpPr>
        <p:spPr bwMode="auto">
          <a:xfrm>
            <a:off x="6011863" y="5070475"/>
            <a:ext cx="3384550" cy="554038"/>
          </a:xfrm>
          <a:prstGeom prst="rect">
            <a:avLst/>
          </a:prstGeom>
          <a:noFill/>
          <a:ln w="9525">
            <a:noFill/>
            <a:miter lim="800000"/>
            <a:headEnd/>
            <a:tailEnd/>
          </a:ln>
        </p:spPr>
        <p:txBody>
          <a:bodyPr wrap="none" lIns="0" tIns="0" rIns="0" bIns="0">
            <a:spAutoFit/>
          </a:bodyPr>
          <a:lstStyle/>
          <a:p>
            <a:pPr algn="ctr"/>
            <a:r>
              <a:rPr lang="en-US">
                <a:latin typeface="Calibri" pitchFamily="34" charset="0"/>
              </a:rPr>
              <a:t>a race between the signals in which </a:t>
            </a:r>
            <a:br>
              <a:rPr lang="en-US">
                <a:latin typeface="Calibri" pitchFamily="34" charset="0"/>
              </a:rPr>
            </a:br>
            <a:r>
              <a:rPr lang="en-US">
                <a:latin typeface="Calibri" pitchFamily="34" charset="0"/>
              </a:rPr>
              <a:t>the arbiter keeps the outcome</a:t>
            </a:r>
            <a:endParaRPr lang="it-IT" sz="1600">
              <a:latin typeface="Calibri" pitchFamily="34" charset="0"/>
            </a:endParaRPr>
          </a:p>
        </p:txBody>
      </p:sp>
      <p:grpSp>
        <p:nvGrpSpPr>
          <p:cNvPr id="38928" name="Gruppo 146"/>
          <p:cNvGrpSpPr>
            <a:grpSpLocks/>
          </p:cNvGrpSpPr>
          <p:nvPr/>
        </p:nvGrpSpPr>
        <p:grpSpPr bwMode="auto">
          <a:xfrm>
            <a:off x="109538" y="1284288"/>
            <a:ext cx="9429750" cy="3497262"/>
            <a:chOff x="0" y="1731963"/>
            <a:chExt cx="5499100" cy="3211512"/>
          </a:xfrm>
        </p:grpSpPr>
        <p:sp>
          <p:nvSpPr>
            <p:cNvPr id="38932" name="Line 99"/>
            <p:cNvSpPr>
              <a:spLocks noChangeShapeType="1"/>
            </p:cNvSpPr>
            <p:nvPr/>
          </p:nvSpPr>
          <p:spPr bwMode="auto">
            <a:xfrm>
              <a:off x="1346200" y="1731963"/>
              <a:ext cx="163513" cy="284162"/>
            </a:xfrm>
            <a:prstGeom prst="line">
              <a:avLst/>
            </a:prstGeom>
            <a:noFill/>
            <a:ln w="0">
              <a:solidFill>
                <a:schemeClr val="tx1"/>
              </a:solidFill>
              <a:round/>
              <a:headEnd/>
              <a:tailEnd/>
            </a:ln>
          </p:spPr>
          <p:txBody>
            <a:bodyPr lIns="100794" tIns="50397" rIns="100794" bIns="50397"/>
            <a:lstStyle/>
            <a:p>
              <a:endParaRPr lang="en-US"/>
            </a:p>
          </p:txBody>
        </p:sp>
        <p:grpSp>
          <p:nvGrpSpPr>
            <p:cNvPr id="38933" name="Gruppo 145"/>
            <p:cNvGrpSpPr>
              <a:grpSpLocks/>
            </p:cNvGrpSpPr>
            <p:nvPr/>
          </p:nvGrpSpPr>
          <p:grpSpPr bwMode="auto">
            <a:xfrm>
              <a:off x="0" y="1941513"/>
              <a:ext cx="5499100" cy="3001962"/>
              <a:chOff x="0" y="1941513"/>
              <a:chExt cx="5499100" cy="3001962"/>
            </a:xfrm>
          </p:grpSpPr>
          <p:sp>
            <p:nvSpPr>
              <p:cNvPr id="38934" name="Rectangle 4"/>
              <p:cNvSpPr>
                <a:spLocks noChangeArrowheads="1"/>
              </p:cNvSpPr>
              <p:nvPr/>
            </p:nvSpPr>
            <p:spPr bwMode="auto">
              <a:xfrm>
                <a:off x="0" y="3513138"/>
                <a:ext cx="203200" cy="379412"/>
              </a:xfrm>
              <a:prstGeom prst="rect">
                <a:avLst/>
              </a:prstGeom>
              <a:noFill/>
              <a:ln w="9525">
                <a:noFill/>
                <a:miter lim="800000"/>
                <a:headEnd/>
                <a:tailEnd/>
              </a:ln>
            </p:spPr>
            <p:txBody>
              <a:bodyPr wrap="none" lIns="100794" tIns="50397" rIns="100794" bIns="50397" anchor="ctr">
                <a:spAutoFit/>
              </a:bodyPr>
              <a:lstStyle/>
              <a:p>
                <a:endParaRPr lang="en-US">
                  <a:latin typeface="Calibri" pitchFamily="34" charset="0"/>
                </a:endParaRPr>
              </a:p>
            </p:txBody>
          </p:sp>
          <p:sp>
            <p:nvSpPr>
              <p:cNvPr id="38935" name="Rectangle 5"/>
              <p:cNvSpPr>
                <a:spLocks noChangeArrowheads="1"/>
              </p:cNvSpPr>
              <p:nvPr/>
            </p:nvSpPr>
            <p:spPr bwMode="auto">
              <a:xfrm>
                <a:off x="0" y="3508375"/>
                <a:ext cx="203200" cy="377825"/>
              </a:xfrm>
              <a:prstGeom prst="rect">
                <a:avLst/>
              </a:prstGeom>
              <a:noFill/>
              <a:ln w="9525">
                <a:noFill/>
                <a:miter lim="800000"/>
                <a:headEnd/>
                <a:tailEnd/>
              </a:ln>
            </p:spPr>
            <p:txBody>
              <a:bodyPr wrap="none" lIns="100794" tIns="50397" rIns="100794" bIns="50397" anchor="ctr">
                <a:spAutoFit/>
              </a:bodyPr>
              <a:lstStyle/>
              <a:p>
                <a:endParaRPr lang="en-US">
                  <a:latin typeface="Calibri" pitchFamily="34" charset="0"/>
                </a:endParaRPr>
              </a:p>
            </p:txBody>
          </p:sp>
          <p:sp>
            <p:nvSpPr>
              <p:cNvPr id="38936" name="Rectangle 16"/>
              <p:cNvSpPr>
                <a:spLocks noChangeArrowheads="1"/>
              </p:cNvSpPr>
              <p:nvPr/>
            </p:nvSpPr>
            <p:spPr bwMode="auto">
              <a:xfrm>
                <a:off x="4233863" y="4448175"/>
                <a:ext cx="623887" cy="495300"/>
              </a:xfrm>
              <a:prstGeom prst="rect">
                <a:avLst/>
              </a:prstGeom>
              <a:solidFill>
                <a:srgbClr val="FEFEC6"/>
              </a:solidFill>
              <a:ln w="9525">
                <a:noFill/>
                <a:miter lim="800000"/>
                <a:headEnd/>
                <a:tailEnd/>
              </a:ln>
            </p:spPr>
            <p:txBody>
              <a:bodyPr lIns="100794" tIns="50397" rIns="100794" bIns="50397"/>
              <a:lstStyle/>
              <a:p>
                <a:endParaRPr lang="en-US">
                  <a:latin typeface="Calibri" pitchFamily="34" charset="0"/>
                </a:endParaRPr>
              </a:p>
            </p:txBody>
          </p:sp>
          <p:sp>
            <p:nvSpPr>
              <p:cNvPr id="38937" name="Rectangle 17"/>
              <p:cNvSpPr>
                <a:spLocks noChangeArrowheads="1"/>
              </p:cNvSpPr>
              <p:nvPr/>
            </p:nvSpPr>
            <p:spPr bwMode="auto">
              <a:xfrm>
                <a:off x="4233863" y="4448175"/>
                <a:ext cx="623887" cy="495300"/>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8938" name="Rectangle 18"/>
              <p:cNvSpPr>
                <a:spLocks noChangeArrowheads="1"/>
              </p:cNvSpPr>
              <p:nvPr/>
            </p:nvSpPr>
            <p:spPr bwMode="auto">
              <a:xfrm>
                <a:off x="1087438" y="2046288"/>
                <a:ext cx="234950" cy="1027112"/>
              </a:xfrm>
              <a:prstGeom prst="rect">
                <a:avLst/>
              </a:prstGeom>
              <a:solidFill>
                <a:srgbClr val="60BFF3"/>
              </a:solidFill>
              <a:ln w="9525">
                <a:noFill/>
                <a:miter lim="800000"/>
                <a:headEnd/>
                <a:tailEnd/>
              </a:ln>
            </p:spPr>
            <p:txBody>
              <a:bodyPr lIns="100794" tIns="50397" rIns="100794" bIns="50397"/>
              <a:lstStyle/>
              <a:p>
                <a:endParaRPr lang="en-US">
                  <a:latin typeface="Calibri" pitchFamily="34" charset="0"/>
                </a:endParaRPr>
              </a:p>
            </p:txBody>
          </p:sp>
          <p:sp>
            <p:nvSpPr>
              <p:cNvPr id="38939" name="Rectangle 19"/>
              <p:cNvSpPr>
                <a:spLocks noChangeArrowheads="1"/>
              </p:cNvSpPr>
              <p:nvPr/>
            </p:nvSpPr>
            <p:spPr bwMode="auto">
              <a:xfrm>
                <a:off x="1087438" y="2046288"/>
                <a:ext cx="234950" cy="1027112"/>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8940" name="Rectangle 20"/>
              <p:cNvSpPr>
                <a:spLocks noChangeArrowheads="1"/>
              </p:cNvSpPr>
              <p:nvPr/>
            </p:nvSpPr>
            <p:spPr bwMode="auto">
              <a:xfrm>
                <a:off x="1811338" y="2046288"/>
                <a:ext cx="233362" cy="1027112"/>
              </a:xfrm>
              <a:prstGeom prst="rect">
                <a:avLst/>
              </a:prstGeom>
              <a:solidFill>
                <a:srgbClr val="60BFF3"/>
              </a:solidFill>
              <a:ln w="9525">
                <a:noFill/>
                <a:miter lim="800000"/>
                <a:headEnd/>
                <a:tailEnd/>
              </a:ln>
            </p:spPr>
            <p:txBody>
              <a:bodyPr lIns="100794" tIns="50397" rIns="100794" bIns="50397"/>
              <a:lstStyle/>
              <a:p>
                <a:endParaRPr lang="en-US">
                  <a:latin typeface="Calibri" pitchFamily="34" charset="0"/>
                </a:endParaRPr>
              </a:p>
            </p:txBody>
          </p:sp>
          <p:sp>
            <p:nvSpPr>
              <p:cNvPr id="38941" name="Rectangle 21"/>
              <p:cNvSpPr>
                <a:spLocks noChangeArrowheads="1"/>
              </p:cNvSpPr>
              <p:nvPr/>
            </p:nvSpPr>
            <p:spPr bwMode="auto">
              <a:xfrm>
                <a:off x="1811338" y="2046288"/>
                <a:ext cx="233362" cy="1027112"/>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8942" name="Rectangle 22"/>
              <p:cNvSpPr>
                <a:spLocks noChangeArrowheads="1"/>
              </p:cNvSpPr>
              <p:nvPr/>
            </p:nvSpPr>
            <p:spPr bwMode="auto">
              <a:xfrm>
                <a:off x="1450975" y="2046288"/>
                <a:ext cx="231775" cy="1027112"/>
              </a:xfrm>
              <a:prstGeom prst="rect">
                <a:avLst/>
              </a:prstGeom>
              <a:solidFill>
                <a:srgbClr val="60BFF3"/>
              </a:solidFill>
              <a:ln w="9525">
                <a:noFill/>
                <a:miter lim="800000"/>
                <a:headEnd/>
                <a:tailEnd/>
              </a:ln>
            </p:spPr>
            <p:txBody>
              <a:bodyPr lIns="100794" tIns="50397" rIns="100794" bIns="50397"/>
              <a:lstStyle/>
              <a:p>
                <a:endParaRPr lang="en-US">
                  <a:latin typeface="Calibri" pitchFamily="34" charset="0"/>
                </a:endParaRPr>
              </a:p>
            </p:txBody>
          </p:sp>
          <p:sp>
            <p:nvSpPr>
              <p:cNvPr id="38943" name="Rectangle 23"/>
              <p:cNvSpPr>
                <a:spLocks noChangeArrowheads="1"/>
              </p:cNvSpPr>
              <p:nvPr/>
            </p:nvSpPr>
            <p:spPr bwMode="auto">
              <a:xfrm>
                <a:off x="1450975" y="2046288"/>
                <a:ext cx="231775" cy="1027112"/>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8944" name="Rectangle 24"/>
              <p:cNvSpPr>
                <a:spLocks noChangeArrowheads="1"/>
              </p:cNvSpPr>
              <p:nvPr/>
            </p:nvSpPr>
            <p:spPr bwMode="auto">
              <a:xfrm>
                <a:off x="2895600" y="2046288"/>
                <a:ext cx="233363" cy="1027112"/>
              </a:xfrm>
              <a:prstGeom prst="rect">
                <a:avLst/>
              </a:prstGeom>
              <a:solidFill>
                <a:srgbClr val="60BFF3"/>
              </a:solidFill>
              <a:ln w="9525">
                <a:noFill/>
                <a:miter lim="800000"/>
                <a:headEnd/>
                <a:tailEnd/>
              </a:ln>
            </p:spPr>
            <p:txBody>
              <a:bodyPr lIns="100794" tIns="50397" rIns="100794" bIns="50397"/>
              <a:lstStyle/>
              <a:p>
                <a:endParaRPr lang="en-US">
                  <a:latin typeface="Calibri" pitchFamily="34" charset="0"/>
                </a:endParaRPr>
              </a:p>
            </p:txBody>
          </p:sp>
          <p:sp>
            <p:nvSpPr>
              <p:cNvPr id="38945" name="Rectangle 25"/>
              <p:cNvSpPr>
                <a:spLocks noChangeArrowheads="1"/>
              </p:cNvSpPr>
              <p:nvPr/>
            </p:nvSpPr>
            <p:spPr bwMode="auto">
              <a:xfrm>
                <a:off x="2895600" y="2046288"/>
                <a:ext cx="233363" cy="1027112"/>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8946" name="Rectangle 26"/>
              <p:cNvSpPr>
                <a:spLocks noChangeArrowheads="1"/>
              </p:cNvSpPr>
              <p:nvPr/>
            </p:nvSpPr>
            <p:spPr bwMode="auto">
              <a:xfrm>
                <a:off x="3255963" y="2046288"/>
                <a:ext cx="234950" cy="1027112"/>
              </a:xfrm>
              <a:prstGeom prst="rect">
                <a:avLst/>
              </a:prstGeom>
              <a:solidFill>
                <a:srgbClr val="60BFF3"/>
              </a:solidFill>
              <a:ln w="9525">
                <a:noFill/>
                <a:miter lim="800000"/>
                <a:headEnd/>
                <a:tailEnd/>
              </a:ln>
            </p:spPr>
            <p:txBody>
              <a:bodyPr lIns="100794" tIns="50397" rIns="100794" bIns="50397"/>
              <a:lstStyle/>
              <a:p>
                <a:endParaRPr lang="en-US">
                  <a:latin typeface="Calibri" pitchFamily="34" charset="0"/>
                </a:endParaRPr>
              </a:p>
            </p:txBody>
          </p:sp>
          <p:sp>
            <p:nvSpPr>
              <p:cNvPr id="38947" name="Rectangle 27"/>
              <p:cNvSpPr>
                <a:spLocks noChangeArrowheads="1"/>
              </p:cNvSpPr>
              <p:nvPr/>
            </p:nvSpPr>
            <p:spPr bwMode="auto">
              <a:xfrm>
                <a:off x="3255963" y="2046288"/>
                <a:ext cx="234950" cy="1027112"/>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8948" name="Rectangle 28"/>
              <p:cNvSpPr>
                <a:spLocks noChangeArrowheads="1"/>
              </p:cNvSpPr>
              <p:nvPr/>
            </p:nvSpPr>
            <p:spPr bwMode="auto">
              <a:xfrm>
                <a:off x="3617913" y="2046288"/>
                <a:ext cx="233362" cy="1027112"/>
              </a:xfrm>
              <a:prstGeom prst="rect">
                <a:avLst/>
              </a:prstGeom>
              <a:solidFill>
                <a:srgbClr val="60BFF3"/>
              </a:solidFill>
              <a:ln w="9525">
                <a:noFill/>
                <a:miter lim="800000"/>
                <a:headEnd/>
                <a:tailEnd/>
              </a:ln>
            </p:spPr>
            <p:txBody>
              <a:bodyPr lIns="100794" tIns="50397" rIns="100794" bIns="50397"/>
              <a:lstStyle/>
              <a:p>
                <a:endParaRPr lang="en-US">
                  <a:latin typeface="Calibri" pitchFamily="34" charset="0"/>
                </a:endParaRPr>
              </a:p>
            </p:txBody>
          </p:sp>
          <p:sp>
            <p:nvSpPr>
              <p:cNvPr id="38949" name="Rectangle 29"/>
              <p:cNvSpPr>
                <a:spLocks noChangeArrowheads="1"/>
              </p:cNvSpPr>
              <p:nvPr/>
            </p:nvSpPr>
            <p:spPr bwMode="auto">
              <a:xfrm>
                <a:off x="3617913" y="2046288"/>
                <a:ext cx="233362" cy="1027112"/>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8950" name="Rectangle 30"/>
              <p:cNvSpPr>
                <a:spLocks noChangeArrowheads="1"/>
              </p:cNvSpPr>
              <p:nvPr/>
            </p:nvSpPr>
            <p:spPr bwMode="auto">
              <a:xfrm>
                <a:off x="3978275" y="1963738"/>
                <a:ext cx="1122363" cy="1216025"/>
              </a:xfrm>
              <a:prstGeom prst="rect">
                <a:avLst/>
              </a:prstGeom>
              <a:solidFill>
                <a:srgbClr val="FEFEC6"/>
              </a:solidFill>
              <a:ln w="9525">
                <a:noFill/>
                <a:miter lim="800000"/>
                <a:headEnd/>
                <a:tailEnd/>
              </a:ln>
            </p:spPr>
            <p:txBody>
              <a:bodyPr lIns="100794" tIns="50397" rIns="100794" bIns="50397"/>
              <a:lstStyle/>
              <a:p>
                <a:endParaRPr lang="en-US">
                  <a:latin typeface="Calibri" pitchFamily="34" charset="0"/>
                </a:endParaRPr>
              </a:p>
            </p:txBody>
          </p:sp>
          <p:sp>
            <p:nvSpPr>
              <p:cNvPr id="38951" name="Rectangle 31"/>
              <p:cNvSpPr>
                <a:spLocks noChangeArrowheads="1"/>
              </p:cNvSpPr>
              <p:nvPr/>
            </p:nvSpPr>
            <p:spPr bwMode="auto">
              <a:xfrm>
                <a:off x="3978275" y="1963738"/>
                <a:ext cx="1122363" cy="1216025"/>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8952" name="Line 32"/>
              <p:cNvSpPr>
                <a:spLocks noChangeShapeType="1"/>
              </p:cNvSpPr>
              <p:nvPr/>
            </p:nvSpPr>
            <p:spPr bwMode="auto">
              <a:xfrm>
                <a:off x="998538" y="2128838"/>
                <a:ext cx="88900" cy="1587"/>
              </a:xfrm>
              <a:prstGeom prst="line">
                <a:avLst/>
              </a:prstGeom>
              <a:noFill/>
              <a:ln w="0">
                <a:solidFill>
                  <a:schemeClr val="tx1"/>
                </a:solidFill>
                <a:round/>
                <a:headEnd/>
                <a:tailEnd/>
              </a:ln>
            </p:spPr>
            <p:txBody>
              <a:bodyPr lIns="100794" tIns="50397" rIns="100794" bIns="50397"/>
              <a:lstStyle/>
              <a:p>
                <a:endParaRPr lang="en-US"/>
              </a:p>
            </p:txBody>
          </p:sp>
          <p:sp>
            <p:nvSpPr>
              <p:cNvPr id="38953" name="Line 33"/>
              <p:cNvSpPr>
                <a:spLocks noChangeShapeType="1"/>
              </p:cNvSpPr>
              <p:nvPr/>
            </p:nvSpPr>
            <p:spPr bwMode="auto">
              <a:xfrm>
                <a:off x="1322388" y="2128838"/>
                <a:ext cx="128587" cy="1587"/>
              </a:xfrm>
              <a:prstGeom prst="line">
                <a:avLst/>
              </a:prstGeom>
              <a:noFill/>
              <a:ln w="0">
                <a:solidFill>
                  <a:schemeClr val="tx1"/>
                </a:solidFill>
                <a:round/>
                <a:headEnd/>
                <a:tailEnd/>
              </a:ln>
            </p:spPr>
            <p:txBody>
              <a:bodyPr lIns="100794" tIns="50397" rIns="100794" bIns="50397"/>
              <a:lstStyle/>
              <a:p>
                <a:endParaRPr lang="en-US"/>
              </a:p>
            </p:txBody>
          </p:sp>
          <p:sp>
            <p:nvSpPr>
              <p:cNvPr id="38954" name="Line 34"/>
              <p:cNvSpPr>
                <a:spLocks noChangeShapeType="1"/>
              </p:cNvSpPr>
              <p:nvPr/>
            </p:nvSpPr>
            <p:spPr bwMode="auto">
              <a:xfrm>
                <a:off x="1682750" y="2128838"/>
                <a:ext cx="128588" cy="1587"/>
              </a:xfrm>
              <a:prstGeom prst="line">
                <a:avLst/>
              </a:prstGeom>
              <a:noFill/>
              <a:ln w="0">
                <a:solidFill>
                  <a:schemeClr val="tx1"/>
                </a:solidFill>
                <a:round/>
                <a:headEnd/>
                <a:tailEnd/>
              </a:ln>
            </p:spPr>
            <p:txBody>
              <a:bodyPr lIns="100794" tIns="50397" rIns="100794" bIns="50397"/>
              <a:lstStyle/>
              <a:p>
                <a:endParaRPr lang="en-US"/>
              </a:p>
            </p:txBody>
          </p:sp>
          <p:sp>
            <p:nvSpPr>
              <p:cNvPr id="38955" name="Line 35"/>
              <p:cNvSpPr>
                <a:spLocks noChangeShapeType="1"/>
              </p:cNvSpPr>
              <p:nvPr/>
            </p:nvSpPr>
            <p:spPr bwMode="auto">
              <a:xfrm>
                <a:off x="2052638" y="2128838"/>
                <a:ext cx="842962" cy="1587"/>
              </a:xfrm>
              <a:prstGeom prst="line">
                <a:avLst/>
              </a:prstGeom>
              <a:noFill/>
              <a:ln w="0">
                <a:solidFill>
                  <a:schemeClr val="tx1"/>
                </a:solidFill>
                <a:round/>
                <a:headEnd/>
                <a:tailEnd/>
              </a:ln>
            </p:spPr>
            <p:txBody>
              <a:bodyPr lIns="100794" tIns="50397" rIns="100794" bIns="50397"/>
              <a:lstStyle/>
              <a:p>
                <a:endParaRPr lang="en-US"/>
              </a:p>
            </p:txBody>
          </p:sp>
          <p:sp>
            <p:nvSpPr>
              <p:cNvPr id="38956" name="Line 36"/>
              <p:cNvSpPr>
                <a:spLocks noChangeShapeType="1"/>
              </p:cNvSpPr>
              <p:nvPr/>
            </p:nvSpPr>
            <p:spPr bwMode="auto">
              <a:xfrm>
                <a:off x="3128963" y="2128838"/>
                <a:ext cx="127000" cy="1587"/>
              </a:xfrm>
              <a:prstGeom prst="line">
                <a:avLst/>
              </a:prstGeom>
              <a:noFill/>
              <a:ln w="0">
                <a:solidFill>
                  <a:schemeClr val="tx1"/>
                </a:solidFill>
                <a:round/>
                <a:headEnd/>
                <a:tailEnd/>
              </a:ln>
            </p:spPr>
            <p:txBody>
              <a:bodyPr lIns="100794" tIns="50397" rIns="100794" bIns="50397"/>
              <a:lstStyle/>
              <a:p>
                <a:endParaRPr lang="en-US"/>
              </a:p>
            </p:txBody>
          </p:sp>
          <p:sp>
            <p:nvSpPr>
              <p:cNvPr id="38957" name="Line 37"/>
              <p:cNvSpPr>
                <a:spLocks noChangeShapeType="1"/>
              </p:cNvSpPr>
              <p:nvPr/>
            </p:nvSpPr>
            <p:spPr bwMode="auto">
              <a:xfrm>
                <a:off x="3490913" y="2128838"/>
                <a:ext cx="127000" cy="1587"/>
              </a:xfrm>
              <a:prstGeom prst="line">
                <a:avLst/>
              </a:prstGeom>
              <a:noFill/>
              <a:ln w="0">
                <a:solidFill>
                  <a:schemeClr val="tx1"/>
                </a:solidFill>
                <a:round/>
                <a:headEnd/>
                <a:tailEnd/>
              </a:ln>
            </p:spPr>
            <p:txBody>
              <a:bodyPr lIns="100794" tIns="50397" rIns="100794" bIns="50397"/>
              <a:lstStyle/>
              <a:p>
                <a:endParaRPr lang="en-US"/>
              </a:p>
            </p:txBody>
          </p:sp>
          <p:sp>
            <p:nvSpPr>
              <p:cNvPr id="38958" name="Line 38"/>
              <p:cNvSpPr>
                <a:spLocks noChangeShapeType="1"/>
              </p:cNvSpPr>
              <p:nvPr/>
            </p:nvSpPr>
            <p:spPr bwMode="auto">
              <a:xfrm>
                <a:off x="3851275" y="2128838"/>
                <a:ext cx="127000" cy="1587"/>
              </a:xfrm>
              <a:prstGeom prst="line">
                <a:avLst/>
              </a:prstGeom>
              <a:noFill/>
              <a:ln w="0">
                <a:solidFill>
                  <a:schemeClr val="tx1"/>
                </a:solidFill>
                <a:round/>
                <a:headEnd/>
                <a:tailEnd/>
              </a:ln>
            </p:spPr>
            <p:txBody>
              <a:bodyPr lIns="100794" tIns="50397" rIns="100794" bIns="50397"/>
              <a:lstStyle/>
              <a:p>
                <a:endParaRPr lang="en-US"/>
              </a:p>
            </p:txBody>
          </p:sp>
          <p:sp>
            <p:nvSpPr>
              <p:cNvPr id="38959" name="Line 39"/>
              <p:cNvSpPr>
                <a:spLocks noChangeShapeType="1"/>
              </p:cNvSpPr>
              <p:nvPr/>
            </p:nvSpPr>
            <p:spPr bwMode="auto">
              <a:xfrm>
                <a:off x="1028700" y="2954338"/>
                <a:ext cx="58738" cy="3175"/>
              </a:xfrm>
              <a:prstGeom prst="line">
                <a:avLst/>
              </a:prstGeom>
              <a:noFill/>
              <a:ln w="0">
                <a:solidFill>
                  <a:srgbClr val="000000"/>
                </a:solidFill>
                <a:round/>
                <a:headEnd/>
                <a:tailEnd/>
              </a:ln>
            </p:spPr>
            <p:txBody>
              <a:bodyPr lIns="100794" tIns="50397" rIns="100794" bIns="50397"/>
              <a:lstStyle/>
              <a:p>
                <a:endParaRPr lang="en-US"/>
              </a:p>
            </p:txBody>
          </p:sp>
          <p:sp>
            <p:nvSpPr>
              <p:cNvPr id="38960" name="Line 40"/>
              <p:cNvSpPr>
                <a:spLocks noChangeShapeType="1"/>
              </p:cNvSpPr>
              <p:nvPr/>
            </p:nvSpPr>
            <p:spPr bwMode="auto">
              <a:xfrm>
                <a:off x="1316038" y="2954338"/>
                <a:ext cx="141287" cy="3175"/>
              </a:xfrm>
              <a:prstGeom prst="line">
                <a:avLst/>
              </a:prstGeom>
              <a:noFill/>
              <a:ln w="0">
                <a:solidFill>
                  <a:schemeClr val="tx1"/>
                </a:solidFill>
                <a:round/>
                <a:headEnd/>
                <a:tailEnd/>
              </a:ln>
            </p:spPr>
            <p:txBody>
              <a:bodyPr lIns="100794" tIns="50397" rIns="100794" bIns="50397"/>
              <a:lstStyle/>
              <a:p>
                <a:endParaRPr lang="en-US"/>
              </a:p>
            </p:txBody>
          </p:sp>
          <p:sp>
            <p:nvSpPr>
              <p:cNvPr id="38961" name="Line 41"/>
              <p:cNvSpPr>
                <a:spLocks noChangeShapeType="1"/>
              </p:cNvSpPr>
              <p:nvPr/>
            </p:nvSpPr>
            <p:spPr bwMode="auto">
              <a:xfrm>
                <a:off x="1682750" y="2954338"/>
                <a:ext cx="144463" cy="3175"/>
              </a:xfrm>
              <a:prstGeom prst="line">
                <a:avLst/>
              </a:prstGeom>
              <a:noFill/>
              <a:ln w="0">
                <a:solidFill>
                  <a:schemeClr val="tx1"/>
                </a:solidFill>
                <a:round/>
                <a:headEnd/>
                <a:tailEnd/>
              </a:ln>
            </p:spPr>
            <p:txBody>
              <a:bodyPr lIns="100794" tIns="50397" rIns="100794" bIns="50397"/>
              <a:lstStyle/>
              <a:p>
                <a:endParaRPr lang="en-US"/>
              </a:p>
            </p:txBody>
          </p:sp>
          <p:sp>
            <p:nvSpPr>
              <p:cNvPr id="38962" name="Line 42"/>
              <p:cNvSpPr>
                <a:spLocks noChangeShapeType="1"/>
              </p:cNvSpPr>
              <p:nvPr/>
            </p:nvSpPr>
            <p:spPr bwMode="auto">
              <a:xfrm>
                <a:off x="2052638" y="2954338"/>
                <a:ext cx="842962" cy="3175"/>
              </a:xfrm>
              <a:prstGeom prst="line">
                <a:avLst/>
              </a:prstGeom>
              <a:noFill/>
              <a:ln w="0">
                <a:solidFill>
                  <a:schemeClr val="tx1"/>
                </a:solidFill>
                <a:round/>
                <a:headEnd/>
                <a:tailEnd/>
              </a:ln>
            </p:spPr>
            <p:txBody>
              <a:bodyPr lIns="100794" tIns="50397" rIns="100794" bIns="50397"/>
              <a:lstStyle/>
              <a:p>
                <a:endParaRPr lang="en-US"/>
              </a:p>
            </p:txBody>
          </p:sp>
          <p:sp>
            <p:nvSpPr>
              <p:cNvPr id="38963" name="Line 43"/>
              <p:cNvSpPr>
                <a:spLocks noChangeShapeType="1"/>
              </p:cNvSpPr>
              <p:nvPr/>
            </p:nvSpPr>
            <p:spPr bwMode="auto">
              <a:xfrm>
                <a:off x="3128963" y="2954338"/>
                <a:ext cx="127000" cy="3175"/>
              </a:xfrm>
              <a:prstGeom prst="line">
                <a:avLst/>
              </a:prstGeom>
              <a:noFill/>
              <a:ln w="0">
                <a:solidFill>
                  <a:schemeClr val="tx1"/>
                </a:solidFill>
                <a:round/>
                <a:headEnd/>
                <a:tailEnd/>
              </a:ln>
            </p:spPr>
            <p:txBody>
              <a:bodyPr lIns="100794" tIns="50397" rIns="100794" bIns="50397"/>
              <a:lstStyle/>
              <a:p>
                <a:endParaRPr lang="en-US"/>
              </a:p>
            </p:txBody>
          </p:sp>
          <p:sp>
            <p:nvSpPr>
              <p:cNvPr id="38964" name="Line 44"/>
              <p:cNvSpPr>
                <a:spLocks noChangeShapeType="1"/>
              </p:cNvSpPr>
              <p:nvPr/>
            </p:nvSpPr>
            <p:spPr bwMode="auto">
              <a:xfrm>
                <a:off x="3490913" y="2954338"/>
                <a:ext cx="134937" cy="3175"/>
              </a:xfrm>
              <a:prstGeom prst="line">
                <a:avLst/>
              </a:prstGeom>
              <a:noFill/>
              <a:ln w="0">
                <a:solidFill>
                  <a:schemeClr val="tx1"/>
                </a:solidFill>
                <a:round/>
                <a:headEnd/>
                <a:tailEnd/>
              </a:ln>
            </p:spPr>
            <p:txBody>
              <a:bodyPr lIns="100794" tIns="50397" rIns="100794" bIns="50397"/>
              <a:lstStyle/>
              <a:p>
                <a:endParaRPr lang="en-US"/>
              </a:p>
            </p:txBody>
          </p:sp>
          <p:sp>
            <p:nvSpPr>
              <p:cNvPr id="38965" name="Line 45"/>
              <p:cNvSpPr>
                <a:spLocks noChangeShapeType="1"/>
              </p:cNvSpPr>
              <p:nvPr/>
            </p:nvSpPr>
            <p:spPr bwMode="auto">
              <a:xfrm>
                <a:off x="3851275" y="2954338"/>
                <a:ext cx="127000" cy="3175"/>
              </a:xfrm>
              <a:prstGeom prst="line">
                <a:avLst/>
              </a:prstGeom>
              <a:noFill/>
              <a:ln w="0">
                <a:solidFill>
                  <a:schemeClr val="tx1"/>
                </a:solidFill>
                <a:round/>
                <a:headEnd/>
                <a:tailEnd/>
              </a:ln>
            </p:spPr>
            <p:txBody>
              <a:bodyPr lIns="100794" tIns="50397" rIns="100794" bIns="50397"/>
              <a:lstStyle/>
              <a:p>
                <a:endParaRPr lang="en-US"/>
              </a:p>
            </p:txBody>
          </p:sp>
          <p:sp>
            <p:nvSpPr>
              <p:cNvPr id="38966" name="Line 46"/>
              <p:cNvSpPr>
                <a:spLocks noChangeShapeType="1"/>
              </p:cNvSpPr>
              <p:nvPr/>
            </p:nvSpPr>
            <p:spPr bwMode="auto">
              <a:xfrm flipH="1">
                <a:off x="998538" y="2954338"/>
                <a:ext cx="30162" cy="3175"/>
              </a:xfrm>
              <a:prstGeom prst="line">
                <a:avLst/>
              </a:prstGeom>
              <a:noFill/>
              <a:ln w="0">
                <a:solidFill>
                  <a:srgbClr val="000000"/>
                </a:solidFill>
                <a:round/>
                <a:headEnd/>
                <a:tailEnd/>
              </a:ln>
            </p:spPr>
            <p:txBody>
              <a:bodyPr lIns="100794" tIns="50397" rIns="100794" bIns="50397"/>
              <a:lstStyle/>
              <a:p>
                <a:endParaRPr lang="en-US"/>
              </a:p>
            </p:txBody>
          </p:sp>
          <p:sp>
            <p:nvSpPr>
              <p:cNvPr id="38967" name="Freeform 47"/>
              <p:cNvSpPr>
                <a:spLocks/>
              </p:cNvSpPr>
              <p:nvPr/>
            </p:nvSpPr>
            <p:spPr bwMode="auto">
              <a:xfrm>
                <a:off x="998538" y="2128838"/>
                <a:ext cx="30162" cy="825500"/>
              </a:xfrm>
              <a:custGeom>
                <a:avLst/>
                <a:gdLst>
                  <a:gd name="T0" fmla="*/ 0 w 4"/>
                  <a:gd name="T1" fmla="*/ 0 h 110"/>
                  <a:gd name="T2" fmla="*/ 0 w 4"/>
                  <a:gd name="T3" fmla="*/ 2147483647 h 110"/>
                  <a:gd name="T4" fmla="*/ 2147483647 w 4"/>
                  <a:gd name="T5" fmla="*/ 2147483647 h 110"/>
                  <a:gd name="T6" fmla="*/ 0 60000 65536"/>
                  <a:gd name="T7" fmla="*/ 0 60000 65536"/>
                  <a:gd name="T8" fmla="*/ 0 60000 65536"/>
                  <a:gd name="T9" fmla="*/ 0 w 4"/>
                  <a:gd name="T10" fmla="*/ 0 h 110"/>
                  <a:gd name="T11" fmla="*/ 4 w 4"/>
                  <a:gd name="T12" fmla="*/ 110 h 110"/>
                </a:gdLst>
                <a:ahLst/>
                <a:cxnLst>
                  <a:cxn ang="T6">
                    <a:pos x="T0" y="T1"/>
                  </a:cxn>
                  <a:cxn ang="T7">
                    <a:pos x="T2" y="T3"/>
                  </a:cxn>
                  <a:cxn ang="T8">
                    <a:pos x="T4" y="T5"/>
                  </a:cxn>
                </a:cxnLst>
                <a:rect l="T9" t="T10" r="T11" b="T12"/>
                <a:pathLst>
                  <a:path w="4" h="110">
                    <a:moveTo>
                      <a:pt x="0" y="0"/>
                    </a:moveTo>
                    <a:lnTo>
                      <a:pt x="0" y="110"/>
                    </a:lnTo>
                    <a:lnTo>
                      <a:pt x="4" y="110"/>
                    </a:lnTo>
                  </a:path>
                </a:pathLst>
              </a:custGeom>
              <a:noFill/>
              <a:ln w="0">
                <a:solidFill>
                  <a:srgbClr val="000000"/>
                </a:solidFill>
                <a:prstDash val="solid"/>
                <a:round/>
                <a:headEnd/>
                <a:tailEnd/>
              </a:ln>
            </p:spPr>
            <p:txBody>
              <a:bodyPr lIns="100794" tIns="50397" rIns="100794" bIns="50397"/>
              <a:lstStyle/>
              <a:p>
                <a:endParaRPr lang="en-US"/>
              </a:p>
            </p:txBody>
          </p:sp>
          <p:sp>
            <p:nvSpPr>
              <p:cNvPr id="38968" name="Freeform 48"/>
              <p:cNvSpPr>
                <a:spLocks/>
              </p:cNvSpPr>
              <p:nvPr/>
            </p:nvSpPr>
            <p:spPr bwMode="auto">
              <a:xfrm>
                <a:off x="998538" y="2128838"/>
                <a:ext cx="30162" cy="825500"/>
              </a:xfrm>
              <a:custGeom>
                <a:avLst/>
                <a:gdLst>
                  <a:gd name="T0" fmla="*/ 2147483647 w 4"/>
                  <a:gd name="T1" fmla="*/ 2147483647 h 110"/>
                  <a:gd name="T2" fmla="*/ 0 w 4"/>
                  <a:gd name="T3" fmla="*/ 2147483647 h 110"/>
                  <a:gd name="T4" fmla="*/ 0 w 4"/>
                  <a:gd name="T5" fmla="*/ 0 h 110"/>
                  <a:gd name="T6" fmla="*/ 0 60000 65536"/>
                  <a:gd name="T7" fmla="*/ 0 60000 65536"/>
                  <a:gd name="T8" fmla="*/ 0 60000 65536"/>
                  <a:gd name="T9" fmla="*/ 0 w 4"/>
                  <a:gd name="T10" fmla="*/ 0 h 110"/>
                  <a:gd name="T11" fmla="*/ 4 w 4"/>
                  <a:gd name="T12" fmla="*/ 110 h 110"/>
                </a:gdLst>
                <a:ahLst/>
                <a:cxnLst>
                  <a:cxn ang="T6">
                    <a:pos x="T0" y="T1"/>
                  </a:cxn>
                  <a:cxn ang="T7">
                    <a:pos x="T2" y="T3"/>
                  </a:cxn>
                  <a:cxn ang="T8">
                    <a:pos x="T4" y="T5"/>
                  </a:cxn>
                </a:cxnLst>
                <a:rect l="T9" t="T10" r="T11" b="T12"/>
                <a:pathLst>
                  <a:path w="4" h="110">
                    <a:moveTo>
                      <a:pt x="4" y="110"/>
                    </a:moveTo>
                    <a:lnTo>
                      <a:pt x="0" y="110"/>
                    </a:lnTo>
                    <a:lnTo>
                      <a:pt x="0" y="0"/>
                    </a:lnTo>
                  </a:path>
                </a:pathLst>
              </a:custGeom>
              <a:noFill/>
              <a:ln w="0">
                <a:solidFill>
                  <a:schemeClr val="tx1"/>
                </a:solidFill>
                <a:prstDash val="solid"/>
                <a:round/>
                <a:headEnd/>
                <a:tailEnd/>
              </a:ln>
            </p:spPr>
            <p:txBody>
              <a:bodyPr lIns="100794" tIns="50397" rIns="100794" bIns="50397"/>
              <a:lstStyle/>
              <a:p>
                <a:endParaRPr lang="en-US"/>
              </a:p>
            </p:txBody>
          </p:sp>
          <p:sp>
            <p:nvSpPr>
              <p:cNvPr id="38969" name="Line 49"/>
              <p:cNvSpPr>
                <a:spLocks noChangeShapeType="1"/>
              </p:cNvSpPr>
              <p:nvPr/>
            </p:nvSpPr>
            <p:spPr bwMode="auto">
              <a:xfrm flipH="1">
                <a:off x="833438" y="2555875"/>
                <a:ext cx="165100" cy="1588"/>
              </a:xfrm>
              <a:prstGeom prst="line">
                <a:avLst/>
              </a:prstGeom>
              <a:noFill/>
              <a:ln w="0">
                <a:solidFill>
                  <a:schemeClr val="tx1"/>
                </a:solidFill>
                <a:round/>
                <a:headEnd/>
                <a:tailEnd/>
              </a:ln>
            </p:spPr>
            <p:txBody>
              <a:bodyPr lIns="100794" tIns="50397" rIns="100794" bIns="50397"/>
              <a:lstStyle/>
              <a:p>
                <a:endParaRPr lang="en-US"/>
              </a:p>
            </p:txBody>
          </p:sp>
          <p:sp>
            <p:nvSpPr>
              <p:cNvPr id="38970" name="Freeform 50"/>
              <p:cNvSpPr>
                <a:spLocks noEditPoints="1"/>
              </p:cNvSpPr>
              <p:nvPr/>
            </p:nvSpPr>
            <p:spPr bwMode="auto">
              <a:xfrm>
                <a:off x="276225" y="2346325"/>
                <a:ext cx="369888" cy="219075"/>
              </a:xfrm>
              <a:custGeom>
                <a:avLst/>
                <a:gdLst>
                  <a:gd name="T0" fmla="*/ 0 w 49"/>
                  <a:gd name="T1" fmla="*/ 2147483647 h 29"/>
                  <a:gd name="T2" fmla="*/ 2147483647 w 49"/>
                  <a:gd name="T3" fmla="*/ 2147483647 h 29"/>
                  <a:gd name="T4" fmla="*/ 2147483647 w 49"/>
                  <a:gd name="T5" fmla="*/ 2147483647 h 29"/>
                  <a:gd name="T6" fmla="*/ 0 w 49"/>
                  <a:gd name="T7" fmla="*/ 2147483647 h 29"/>
                  <a:gd name="T8" fmla="*/ 0 w 49"/>
                  <a:gd name="T9" fmla="*/ 2147483647 h 29"/>
                  <a:gd name="T10" fmla="*/ 2147483647 w 49"/>
                  <a:gd name="T11" fmla="*/ 2147483647 h 29"/>
                  <a:gd name="T12" fmla="*/ 2147483647 w 49"/>
                  <a:gd name="T13" fmla="*/ 2147483647 h 29"/>
                  <a:gd name="T14" fmla="*/ 2147483647 w 49"/>
                  <a:gd name="T15" fmla="*/ 2147483647 h 29"/>
                  <a:gd name="T16" fmla="*/ 2147483647 w 49"/>
                  <a:gd name="T17" fmla="*/ 2147483647 h 29"/>
                  <a:gd name="T18" fmla="*/ 2147483647 w 49"/>
                  <a:gd name="T19" fmla="*/ 2147483647 h 29"/>
                  <a:gd name="T20" fmla="*/ 2147483647 w 49"/>
                  <a:gd name="T21" fmla="*/ 2147483647 h 29"/>
                  <a:gd name="T22" fmla="*/ 2147483647 w 49"/>
                  <a:gd name="T23" fmla="*/ 2147483647 h 29"/>
                  <a:gd name="T24" fmla="*/ 2147483647 w 49"/>
                  <a:gd name="T25" fmla="*/ 2147483647 h 29"/>
                  <a:gd name="T26" fmla="*/ 2147483647 w 49"/>
                  <a:gd name="T27" fmla="*/ 2147483647 h 29"/>
                  <a:gd name="T28" fmla="*/ 2147483647 w 49"/>
                  <a:gd name="T29" fmla="*/ 2147483647 h 29"/>
                  <a:gd name="T30" fmla="*/ 2147483647 w 49"/>
                  <a:gd name="T31" fmla="*/ 2147483647 h 29"/>
                  <a:gd name="T32" fmla="*/ 2147483647 w 49"/>
                  <a:gd name="T33" fmla="*/ 0 h 29"/>
                  <a:gd name="T34" fmla="*/ 2147483647 w 49"/>
                  <a:gd name="T35" fmla="*/ 0 h 29"/>
                  <a:gd name="T36" fmla="*/ 2147483647 w 49"/>
                  <a:gd name="T37" fmla="*/ 2147483647 h 29"/>
                  <a:gd name="T38" fmla="*/ 2147483647 w 49"/>
                  <a:gd name="T39" fmla="*/ 2147483647 h 29"/>
                  <a:gd name="T40" fmla="*/ 2147483647 w 49"/>
                  <a:gd name="T41" fmla="*/ 0 h 29"/>
                  <a:gd name="T42" fmla="*/ 2147483647 w 49"/>
                  <a:gd name="T43" fmla="*/ 0 h 29"/>
                  <a:gd name="T44" fmla="*/ 2147483647 w 49"/>
                  <a:gd name="T45" fmla="*/ 2147483647 h 29"/>
                  <a:gd name="T46" fmla="*/ 2147483647 w 49"/>
                  <a:gd name="T47" fmla="*/ 2147483647 h 29"/>
                  <a:gd name="T48" fmla="*/ 2147483647 w 49"/>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29"/>
                  <a:gd name="T77" fmla="*/ 49 w 49"/>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29">
                    <a:moveTo>
                      <a:pt x="0" y="27"/>
                    </a:moveTo>
                    <a:lnTo>
                      <a:pt x="22" y="27"/>
                    </a:lnTo>
                    <a:lnTo>
                      <a:pt x="22" y="29"/>
                    </a:lnTo>
                    <a:lnTo>
                      <a:pt x="0" y="29"/>
                    </a:lnTo>
                    <a:lnTo>
                      <a:pt x="0" y="27"/>
                    </a:lnTo>
                    <a:close/>
                    <a:moveTo>
                      <a:pt x="24" y="28"/>
                    </a:moveTo>
                    <a:lnTo>
                      <a:pt x="24" y="29"/>
                    </a:lnTo>
                    <a:lnTo>
                      <a:pt x="22" y="29"/>
                    </a:lnTo>
                    <a:lnTo>
                      <a:pt x="22" y="28"/>
                    </a:lnTo>
                    <a:lnTo>
                      <a:pt x="24" y="28"/>
                    </a:lnTo>
                    <a:close/>
                    <a:moveTo>
                      <a:pt x="21" y="28"/>
                    </a:moveTo>
                    <a:lnTo>
                      <a:pt x="21" y="2"/>
                    </a:lnTo>
                    <a:lnTo>
                      <a:pt x="24" y="2"/>
                    </a:lnTo>
                    <a:lnTo>
                      <a:pt x="24" y="28"/>
                    </a:lnTo>
                    <a:lnTo>
                      <a:pt x="21" y="28"/>
                    </a:lnTo>
                    <a:close/>
                    <a:moveTo>
                      <a:pt x="21" y="2"/>
                    </a:moveTo>
                    <a:lnTo>
                      <a:pt x="21" y="0"/>
                    </a:lnTo>
                    <a:lnTo>
                      <a:pt x="22" y="0"/>
                    </a:lnTo>
                    <a:lnTo>
                      <a:pt x="22" y="2"/>
                    </a:lnTo>
                    <a:lnTo>
                      <a:pt x="21" y="2"/>
                    </a:lnTo>
                    <a:close/>
                    <a:moveTo>
                      <a:pt x="22" y="0"/>
                    </a:moveTo>
                    <a:lnTo>
                      <a:pt x="49" y="0"/>
                    </a:lnTo>
                    <a:lnTo>
                      <a:pt x="49" y="3"/>
                    </a:lnTo>
                    <a:lnTo>
                      <a:pt x="22" y="3"/>
                    </a:lnTo>
                    <a:lnTo>
                      <a:pt x="22"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8971" name="Line 51"/>
              <p:cNvSpPr>
                <a:spLocks noChangeShapeType="1"/>
              </p:cNvSpPr>
              <p:nvPr/>
            </p:nvSpPr>
            <p:spPr bwMode="auto">
              <a:xfrm>
                <a:off x="630238" y="2555875"/>
                <a:ext cx="142875" cy="1588"/>
              </a:xfrm>
              <a:prstGeom prst="line">
                <a:avLst/>
              </a:prstGeom>
              <a:noFill/>
              <a:ln w="0">
                <a:solidFill>
                  <a:schemeClr val="tx1"/>
                </a:solidFill>
                <a:round/>
                <a:headEnd/>
                <a:tailEnd/>
              </a:ln>
            </p:spPr>
            <p:txBody>
              <a:bodyPr lIns="100794" tIns="50397" rIns="100794" bIns="50397"/>
              <a:lstStyle/>
              <a:p>
                <a:endParaRPr lang="en-US"/>
              </a:p>
            </p:txBody>
          </p:sp>
          <p:sp>
            <p:nvSpPr>
              <p:cNvPr id="38972" name="Freeform 52"/>
              <p:cNvSpPr>
                <a:spLocks/>
              </p:cNvSpPr>
              <p:nvPr/>
            </p:nvSpPr>
            <p:spPr bwMode="auto">
              <a:xfrm>
                <a:off x="704850" y="2525713"/>
                <a:ext cx="68263" cy="61912"/>
              </a:xfrm>
              <a:custGeom>
                <a:avLst/>
                <a:gdLst>
                  <a:gd name="T0" fmla="*/ 2147483647 w 39"/>
                  <a:gd name="T1" fmla="*/ 2147483647 h 35"/>
                  <a:gd name="T2" fmla="*/ 0 w 39"/>
                  <a:gd name="T3" fmla="*/ 0 h 35"/>
                  <a:gd name="T4" fmla="*/ 0 w 39"/>
                  <a:gd name="T5" fmla="*/ 0 h 35"/>
                  <a:gd name="T6" fmla="*/ 0 w 39"/>
                  <a:gd name="T7" fmla="*/ 2147483647 h 35"/>
                  <a:gd name="T8" fmla="*/ 0 w 39"/>
                  <a:gd name="T9" fmla="*/ 2147483647 h 35"/>
                  <a:gd name="T10" fmla="*/ 0 w 39"/>
                  <a:gd name="T11" fmla="*/ 2147483647 h 35"/>
                  <a:gd name="T12" fmla="*/ 0 w 39"/>
                  <a:gd name="T13" fmla="*/ 2147483647 h 35"/>
                  <a:gd name="T14" fmla="*/ 0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2147483647 h 35"/>
                  <a:gd name="T28" fmla="*/ 0 w 39"/>
                  <a:gd name="T29" fmla="*/ 2147483647 h 35"/>
                  <a:gd name="T30" fmla="*/ 0 w 39"/>
                  <a:gd name="T31" fmla="*/ 2147483647 h 35"/>
                  <a:gd name="T32" fmla="*/ 0 w 39"/>
                  <a:gd name="T33" fmla="*/ 2147483647 h 35"/>
                  <a:gd name="T34" fmla="*/ 0 w 39"/>
                  <a:gd name="T35" fmla="*/ 2147483647 h 35"/>
                  <a:gd name="T36" fmla="*/ 0 w 39"/>
                  <a:gd name="T37" fmla="*/ 2147483647 h 35"/>
                  <a:gd name="T38" fmla="*/ 2147483647 w 39"/>
                  <a:gd name="T39" fmla="*/ 2147483647 h 35"/>
                  <a:gd name="T40" fmla="*/ 2147483647 w 39"/>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5"/>
                  <a:gd name="T65" fmla="*/ 39 w 3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5">
                    <a:moveTo>
                      <a:pt x="39" y="17"/>
                    </a:moveTo>
                    <a:lnTo>
                      <a:pt x="0" y="0"/>
                    </a:lnTo>
                    <a:lnTo>
                      <a:pt x="0" y="5"/>
                    </a:lnTo>
                    <a:lnTo>
                      <a:pt x="0" y="9"/>
                    </a:lnTo>
                    <a:lnTo>
                      <a:pt x="0" y="13"/>
                    </a:lnTo>
                    <a:lnTo>
                      <a:pt x="4" y="13"/>
                    </a:lnTo>
                    <a:lnTo>
                      <a:pt x="4" y="17"/>
                    </a:lnTo>
                    <a:lnTo>
                      <a:pt x="4" y="22"/>
                    </a:lnTo>
                    <a:lnTo>
                      <a:pt x="0" y="26"/>
                    </a:lnTo>
                    <a:lnTo>
                      <a:pt x="0" y="30"/>
                    </a:lnTo>
                    <a:lnTo>
                      <a:pt x="0" y="35"/>
                    </a:lnTo>
                    <a:lnTo>
                      <a:pt x="39" y="17"/>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8973" name="Line 53"/>
              <p:cNvSpPr>
                <a:spLocks noChangeShapeType="1"/>
              </p:cNvSpPr>
              <p:nvPr/>
            </p:nvSpPr>
            <p:spPr bwMode="auto">
              <a:xfrm>
                <a:off x="1201738" y="3127375"/>
                <a:ext cx="1587" cy="195263"/>
              </a:xfrm>
              <a:prstGeom prst="line">
                <a:avLst/>
              </a:prstGeom>
              <a:noFill/>
              <a:ln w="0">
                <a:solidFill>
                  <a:schemeClr val="tx1"/>
                </a:solidFill>
                <a:round/>
                <a:headEnd/>
                <a:tailEnd/>
              </a:ln>
            </p:spPr>
            <p:txBody>
              <a:bodyPr lIns="100794" tIns="50397" rIns="100794" bIns="50397"/>
              <a:lstStyle/>
              <a:p>
                <a:endParaRPr lang="en-US"/>
              </a:p>
            </p:txBody>
          </p:sp>
          <p:sp>
            <p:nvSpPr>
              <p:cNvPr id="38974" name="Freeform 54"/>
              <p:cNvSpPr>
                <a:spLocks/>
              </p:cNvSpPr>
              <p:nvPr/>
            </p:nvSpPr>
            <p:spPr bwMode="auto">
              <a:xfrm>
                <a:off x="1171575" y="3127375"/>
                <a:ext cx="60325" cy="68263"/>
              </a:xfrm>
              <a:custGeom>
                <a:avLst/>
                <a:gdLst>
                  <a:gd name="T0" fmla="*/ 2147483647 w 34"/>
                  <a:gd name="T1" fmla="*/ 0 h 39"/>
                  <a:gd name="T2" fmla="*/ 2147483647 w 34"/>
                  <a:gd name="T3" fmla="*/ 2147483647 h 39"/>
                  <a:gd name="T4" fmla="*/ 2147483647 w 34"/>
                  <a:gd name="T5" fmla="*/ 2147483647 h 39"/>
                  <a:gd name="T6" fmla="*/ 2147483647 w 34"/>
                  <a:gd name="T7" fmla="*/ 2147483647 h 39"/>
                  <a:gd name="T8" fmla="*/ 2147483647 w 34"/>
                  <a:gd name="T9" fmla="*/ 2147483647 h 39"/>
                  <a:gd name="T10" fmla="*/ 2147483647 w 34"/>
                  <a:gd name="T11" fmla="*/ 2147483647 h 39"/>
                  <a:gd name="T12" fmla="*/ 2147483647 w 34"/>
                  <a:gd name="T13" fmla="*/ 2147483647 h 39"/>
                  <a:gd name="T14" fmla="*/ 2147483647 w 34"/>
                  <a:gd name="T15" fmla="*/ 2147483647 h 39"/>
                  <a:gd name="T16" fmla="*/ 2147483647 w 34"/>
                  <a:gd name="T17" fmla="*/ 2147483647 h 39"/>
                  <a:gd name="T18" fmla="*/ 2147483647 w 34"/>
                  <a:gd name="T19" fmla="*/ 2147483647 h 39"/>
                  <a:gd name="T20" fmla="*/ 2147483647 w 34"/>
                  <a:gd name="T21" fmla="*/ 2147483647 h 39"/>
                  <a:gd name="T22" fmla="*/ 2147483647 w 34"/>
                  <a:gd name="T23" fmla="*/ 2147483647 h 39"/>
                  <a:gd name="T24" fmla="*/ 2147483647 w 34"/>
                  <a:gd name="T25" fmla="*/ 2147483647 h 39"/>
                  <a:gd name="T26" fmla="*/ 2147483647 w 34"/>
                  <a:gd name="T27" fmla="*/ 2147483647 h 39"/>
                  <a:gd name="T28" fmla="*/ 2147483647 w 34"/>
                  <a:gd name="T29" fmla="*/ 2147483647 h 39"/>
                  <a:gd name="T30" fmla="*/ 2147483647 w 34"/>
                  <a:gd name="T31" fmla="*/ 2147483647 h 39"/>
                  <a:gd name="T32" fmla="*/ 2147483647 w 34"/>
                  <a:gd name="T33" fmla="*/ 2147483647 h 39"/>
                  <a:gd name="T34" fmla="*/ 0 w 34"/>
                  <a:gd name="T35" fmla="*/ 2147483647 h 39"/>
                  <a:gd name="T36" fmla="*/ 0 w 34"/>
                  <a:gd name="T37" fmla="*/ 2147483647 h 39"/>
                  <a:gd name="T38" fmla="*/ 2147483647 w 34"/>
                  <a:gd name="T39" fmla="*/ 0 h 39"/>
                  <a:gd name="T40" fmla="*/ 2147483647 w 34"/>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9"/>
                  <a:gd name="T65" fmla="*/ 34 w 34"/>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9">
                    <a:moveTo>
                      <a:pt x="17" y="0"/>
                    </a:moveTo>
                    <a:lnTo>
                      <a:pt x="34" y="39"/>
                    </a:lnTo>
                    <a:lnTo>
                      <a:pt x="30" y="39"/>
                    </a:lnTo>
                    <a:lnTo>
                      <a:pt x="26" y="35"/>
                    </a:lnTo>
                    <a:lnTo>
                      <a:pt x="21" y="35"/>
                    </a:lnTo>
                    <a:lnTo>
                      <a:pt x="17" y="35"/>
                    </a:lnTo>
                    <a:lnTo>
                      <a:pt x="13" y="35"/>
                    </a:lnTo>
                    <a:lnTo>
                      <a:pt x="8" y="35"/>
                    </a:lnTo>
                    <a:lnTo>
                      <a:pt x="4" y="35"/>
                    </a:lnTo>
                    <a:lnTo>
                      <a:pt x="4" y="39"/>
                    </a:lnTo>
                    <a:lnTo>
                      <a:pt x="0" y="39"/>
                    </a:lnTo>
                    <a:lnTo>
                      <a:pt x="17"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8975" name="Line 55"/>
              <p:cNvSpPr>
                <a:spLocks noChangeShapeType="1"/>
              </p:cNvSpPr>
              <p:nvPr/>
            </p:nvSpPr>
            <p:spPr bwMode="auto">
              <a:xfrm>
                <a:off x="1562100" y="3127375"/>
                <a:ext cx="1588" cy="195263"/>
              </a:xfrm>
              <a:prstGeom prst="line">
                <a:avLst/>
              </a:prstGeom>
              <a:noFill/>
              <a:ln w="0">
                <a:solidFill>
                  <a:schemeClr val="tx1"/>
                </a:solidFill>
                <a:round/>
                <a:headEnd/>
                <a:tailEnd/>
              </a:ln>
            </p:spPr>
            <p:txBody>
              <a:bodyPr lIns="100794" tIns="50397" rIns="100794" bIns="50397"/>
              <a:lstStyle/>
              <a:p>
                <a:endParaRPr lang="en-US"/>
              </a:p>
            </p:txBody>
          </p:sp>
          <p:sp>
            <p:nvSpPr>
              <p:cNvPr id="38976" name="Freeform 56"/>
              <p:cNvSpPr>
                <a:spLocks/>
              </p:cNvSpPr>
              <p:nvPr/>
            </p:nvSpPr>
            <p:spPr bwMode="auto">
              <a:xfrm>
                <a:off x="1531938" y="3127375"/>
                <a:ext cx="61912" cy="68263"/>
              </a:xfrm>
              <a:custGeom>
                <a:avLst/>
                <a:gdLst>
                  <a:gd name="T0" fmla="*/ 2147483647 w 35"/>
                  <a:gd name="T1" fmla="*/ 0 h 39"/>
                  <a:gd name="T2" fmla="*/ 2147483647 w 35"/>
                  <a:gd name="T3" fmla="*/ 2147483647 h 39"/>
                  <a:gd name="T4" fmla="*/ 2147483647 w 35"/>
                  <a:gd name="T5" fmla="*/ 2147483647 h 39"/>
                  <a:gd name="T6" fmla="*/ 2147483647 w 35"/>
                  <a:gd name="T7" fmla="*/ 2147483647 h 39"/>
                  <a:gd name="T8" fmla="*/ 2147483647 w 35"/>
                  <a:gd name="T9" fmla="*/ 2147483647 h 39"/>
                  <a:gd name="T10" fmla="*/ 2147483647 w 35"/>
                  <a:gd name="T11" fmla="*/ 2147483647 h 39"/>
                  <a:gd name="T12" fmla="*/ 2147483647 w 35"/>
                  <a:gd name="T13" fmla="*/ 2147483647 h 39"/>
                  <a:gd name="T14" fmla="*/ 2147483647 w 35"/>
                  <a:gd name="T15" fmla="*/ 2147483647 h 39"/>
                  <a:gd name="T16" fmla="*/ 2147483647 w 35"/>
                  <a:gd name="T17" fmla="*/ 2147483647 h 39"/>
                  <a:gd name="T18" fmla="*/ 2147483647 w 35"/>
                  <a:gd name="T19" fmla="*/ 2147483647 h 39"/>
                  <a:gd name="T20" fmla="*/ 2147483647 w 35"/>
                  <a:gd name="T21" fmla="*/ 2147483647 h 39"/>
                  <a:gd name="T22" fmla="*/ 2147483647 w 35"/>
                  <a:gd name="T23" fmla="*/ 2147483647 h 39"/>
                  <a:gd name="T24" fmla="*/ 2147483647 w 35"/>
                  <a:gd name="T25" fmla="*/ 2147483647 h 39"/>
                  <a:gd name="T26" fmla="*/ 2147483647 w 35"/>
                  <a:gd name="T27" fmla="*/ 2147483647 h 39"/>
                  <a:gd name="T28" fmla="*/ 2147483647 w 35"/>
                  <a:gd name="T29" fmla="*/ 2147483647 h 39"/>
                  <a:gd name="T30" fmla="*/ 2147483647 w 35"/>
                  <a:gd name="T31" fmla="*/ 2147483647 h 39"/>
                  <a:gd name="T32" fmla="*/ 2147483647 w 35"/>
                  <a:gd name="T33" fmla="*/ 2147483647 h 39"/>
                  <a:gd name="T34" fmla="*/ 0 w 35"/>
                  <a:gd name="T35" fmla="*/ 2147483647 h 39"/>
                  <a:gd name="T36" fmla="*/ 0 w 35"/>
                  <a:gd name="T37" fmla="*/ 2147483647 h 39"/>
                  <a:gd name="T38" fmla="*/ 2147483647 w 35"/>
                  <a:gd name="T39" fmla="*/ 0 h 39"/>
                  <a:gd name="T40" fmla="*/ 2147483647 w 35"/>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9"/>
                  <a:gd name="T65" fmla="*/ 35 w 35"/>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9">
                    <a:moveTo>
                      <a:pt x="17" y="0"/>
                    </a:moveTo>
                    <a:lnTo>
                      <a:pt x="35" y="39"/>
                    </a:lnTo>
                    <a:lnTo>
                      <a:pt x="30" y="39"/>
                    </a:lnTo>
                    <a:lnTo>
                      <a:pt x="26" y="35"/>
                    </a:lnTo>
                    <a:lnTo>
                      <a:pt x="22" y="35"/>
                    </a:lnTo>
                    <a:lnTo>
                      <a:pt x="17" y="35"/>
                    </a:lnTo>
                    <a:lnTo>
                      <a:pt x="13" y="35"/>
                    </a:lnTo>
                    <a:lnTo>
                      <a:pt x="9" y="35"/>
                    </a:lnTo>
                    <a:lnTo>
                      <a:pt x="5" y="35"/>
                    </a:lnTo>
                    <a:lnTo>
                      <a:pt x="5" y="39"/>
                    </a:lnTo>
                    <a:lnTo>
                      <a:pt x="0" y="39"/>
                    </a:lnTo>
                    <a:lnTo>
                      <a:pt x="17"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8977" name="Line 57"/>
              <p:cNvSpPr>
                <a:spLocks noChangeShapeType="1"/>
              </p:cNvSpPr>
              <p:nvPr/>
            </p:nvSpPr>
            <p:spPr bwMode="auto">
              <a:xfrm>
                <a:off x="1924050" y="3127375"/>
                <a:ext cx="1588" cy="195263"/>
              </a:xfrm>
              <a:prstGeom prst="line">
                <a:avLst/>
              </a:prstGeom>
              <a:noFill/>
              <a:ln w="0">
                <a:solidFill>
                  <a:schemeClr val="tx1"/>
                </a:solidFill>
                <a:round/>
                <a:headEnd/>
                <a:tailEnd/>
              </a:ln>
            </p:spPr>
            <p:txBody>
              <a:bodyPr lIns="100794" tIns="50397" rIns="100794" bIns="50397"/>
              <a:lstStyle/>
              <a:p>
                <a:endParaRPr lang="en-US"/>
              </a:p>
            </p:txBody>
          </p:sp>
          <p:sp>
            <p:nvSpPr>
              <p:cNvPr id="38978" name="Freeform 58"/>
              <p:cNvSpPr>
                <a:spLocks/>
              </p:cNvSpPr>
              <p:nvPr/>
            </p:nvSpPr>
            <p:spPr bwMode="auto">
              <a:xfrm>
                <a:off x="1895475" y="3127375"/>
                <a:ext cx="58738" cy="68263"/>
              </a:xfrm>
              <a:custGeom>
                <a:avLst/>
                <a:gdLst>
                  <a:gd name="T0" fmla="*/ 2147483647 w 34"/>
                  <a:gd name="T1" fmla="*/ 0 h 39"/>
                  <a:gd name="T2" fmla="*/ 2147483647 w 34"/>
                  <a:gd name="T3" fmla="*/ 2147483647 h 39"/>
                  <a:gd name="T4" fmla="*/ 2147483647 w 34"/>
                  <a:gd name="T5" fmla="*/ 2147483647 h 39"/>
                  <a:gd name="T6" fmla="*/ 2147483647 w 34"/>
                  <a:gd name="T7" fmla="*/ 2147483647 h 39"/>
                  <a:gd name="T8" fmla="*/ 2147483647 w 34"/>
                  <a:gd name="T9" fmla="*/ 2147483647 h 39"/>
                  <a:gd name="T10" fmla="*/ 2147483647 w 34"/>
                  <a:gd name="T11" fmla="*/ 2147483647 h 39"/>
                  <a:gd name="T12" fmla="*/ 2147483647 w 34"/>
                  <a:gd name="T13" fmla="*/ 2147483647 h 39"/>
                  <a:gd name="T14" fmla="*/ 2147483647 w 34"/>
                  <a:gd name="T15" fmla="*/ 2147483647 h 39"/>
                  <a:gd name="T16" fmla="*/ 2147483647 w 34"/>
                  <a:gd name="T17" fmla="*/ 2147483647 h 39"/>
                  <a:gd name="T18" fmla="*/ 2147483647 w 34"/>
                  <a:gd name="T19" fmla="*/ 2147483647 h 39"/>
                  <a:gd name="T20" fmla="*/ 2147483647 w 34"/>
                  <a:gd name="T21" fmla="*/ 2147483647 h 39"/>
                  <a:gd name="T22" fmla="*/ 2147483647 w 34"/>
                  <a:gd name="T23" fmla="*/ 2147483647 h 39"/>
                  <a:gd name="T24" fmla="*/ 2147483647 w 34"/>
                  <a:gd name="T25" fmla="*/ 2147483647 h 39"/>
                  <a:gd name="T26" fmla="*/ 2147483647 w 34"/>
                  <a:gd name="T27" fmla="*/ 2147483647 h 39"/>
                  <a:gd name="T28" fmla="*/ 2147483647 w 34"/>
                  <a:gd name="T29" fmla="*/ 2147483647 h 39"/>
                  <a:gd name="T30" fmla="*/ 2147483647 w 34"/>
                  <a:gd name="T31" fmla="*/ 2147483647 h 39"/>
                  <a:gd name="T32" fmla="*/ 2147483647 w 34"/>
                  <a:gd name="T33" fmla="*/ 2147483647 h 39"/>
                  <a:gd name="T34" fmla="*/ 0 w 34"/>
                  <a:gd name="T35" fmla="*/ 2147483647 h 39"/>
                  <a:gd name="T36" fmla="*/ 0 w 34"/>
                  <a:gd name="T37" fmla="*/ 2147483647 h 39"/>
                  <a:gd name="T38" fmla="*/ 2147483647 w 34"/>
                  <a:gd name="T39" fmla="*/ 0 h 39"/>
                  <a:gd name="T40" fmla="*/ 2147483647 w 34"/>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9"/>
                  <a:gd name="T65" fmla="*/ 34 w 34"/>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9">
                    <a:moveTo>
                      <a:pt x="17" y="0"/>
                    </a:moveTo>
                    <a:lnTo>
                      <a:pt x="34" y="39"/>
                    </a:lnTo>
                    <a:lnTo>
                      <a:pt x="30" y="39"/>
                    </a:lnTo>
                    <a:lnTo>
                      <a:pt x="26" y="35"/>
                    </a:lnTo>
                    <a:lnTo>
                      <a:pt x="21" y="35"/>
                    </a:lnTo>
                    <a:lnTo>
                      <a:pt x="17" y="35"/>
                    </a:lnTo>
                    <a:lnTo>
                      <a:pt x="13" y="35"/>
                    </a:lnTo>
                    <a:lnTo>
                      <a:pt x="8" y="35"/>
                    </a:lnTo>
                    <a:lnTo>
                      <a:pt x="4" y="35"/>
                    </a:lnTo>
                    <a:lnTo>
                      <a:pt x="4" y="39"/>
                    </a:lnTo>
                    <a:lnTo>
                      <a:pt x="0" y="39"/>
                    </a:lnTo>
                    <a:lnTo>
                      <a:pt x="17"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8979" name="Line 59"/>
              <p:cNvSpPr>
                <a:spLocks noChangeShapeType="1"/>
              </p:cNvSpPr>
              <p:nvPr/>
            </p:nvSpPr>
            <p:spPr bwMode="auto">
              <a:xfrm>
                <a:off x="3006725" y="3127375"/>
                <a:ext cx="3175" cy="195263"/>
              </a:xfrm>
              <a:prstGeom prst="line">
                <a:avLst/>
              </a:prstGeom>
              <a:noFill/>
              <a:ln w="0">
                <a:solidFill>
                  <a:schemeClr val="tx1"/>
                </a:solidFill>
                <a:round/>
                <a:headEnd/>
                <a:tailEnd/>
              </a:ln>
            </p:spPr>
            <p:txBody>
              <a:bodyPr lIns="100794" tIns="50397" rIns="100794" bIns="50397"/>
              <a:lstStyle/>
              <a:p>
                <a:endParaRPr lang="en-US"/>
              </a:p>
            </p:txBody>
          </p:sp>
          <p:sp>
            <p:nvSpPr>
              <p:cNvPr id="38980" name="Freeform 60"/>
              <p:cNvSpPr>
                <a:spLocks/>
              </p:cNvSpPr>
              <p:nvPr/>
            </p:nvSpPr>
            <p:spPr bwMode="auto">
              <a:xfrm>
                <a:off x="2978150" y="3127375"/>
                <a:ext cx="58738" cy="68263"/>
              </a:xfrm>
              <a:custGeom>
                <a:avLst/>
                <a:gdLst>
                  <a:gd name="T0" fmla="*/ 2147483647 w 34"/>
                  <a:gd name="T1" fmla="*/ 0 h 39"/>
                  <a:gd name="T2" fmla="*/ 2147483647 w 34"/>
                  <a:gd name="T3" fmla="*/ 2147483647 h 39"/>
                  <a:gd name="T4" fmla="*/ 2147483647 w 34"/>
                  <a:gd name="T5" fmla="*/ 2147483647 h 39"/>
                  <a:gd name="T6" fmla="*/ 2147483647 w 34"/>
                  <a:gd name="T7" fmla="*/ 2147483647 h 39"/>
                  <a:gd name="T8" fmla="*/ 2147483647 w 34"/>
                  <a:gd name="T9" fmla="*/ 2147483647 h 39"/>
                  <a:gd name="T10" fmla="*/ 2147483647 w 34"/>
                  <a:gd name="T11" fmla="*/ 2147483647 h 39"/>
                  <a:gd name="T12" fmla="*/ 2147483647 w 34"/>
                  <a:gd name="T13" fmla="*/ 2147483647 h 39"/>
                  <a:gd name="T14" fmla="*/ 2147483647 w 34"/>
                  <a:gd name="T15" fmla="*/ 2147483647 h 39"/>
                  <a:gd name="T16" fmla="*/ 2147483647 w 34"/>
                  <a:gd name="T17" fmla="*/ 2147483647 h 39"/>
                  <a:gd name="T18" fmla="*/ 2147483647 w 34"/>
                  <a:gd name="T19" fmla="*/ 2147483647 h 39"/>
                  <a:gd name="T20" fmla="*/ 2147483647 w 34"/>
                  <a:gd name="T21" fmla="*/ 2147483647 h 39"/>
                  <a:gd name="T22" fmla="*/ 2147483647 w 34"/>
                  <a:gd name="T23" fmla="*/ 2147483647 h 39"/>
                  <a:gd name="T24" fmla="*/ 2147483647 w 34"/>
                  <a:gd name="T25" fmla="*/ 2147483647 h 39"/>
                  <a:gd name="T26" fmla="*/ 2147483647 w 34"/>
                  <a:gd name="T27" fmla="*/ 2147483647 h 39"/>
                  <a:gd name="T28" fmla="*/ 2147483647 w 34"/>
                  <a:gd name="T29" fmla="*/ 2147483647 h 39"/>
                  <a:gd name="T30" fmla="*/ 2147483647 w 34"/>
                  <a:gd name="T31" fmla="*/ 2147483647 h 39"/>
                  <a:gd name="T32" fmla="*/ 2147483647 w 34"/>
                  <a:gd name="T33" fmla="*/ 2147483647 h 39"/>
                  <a:gd name="T34" fmla="*/ 0 w 34"/>
                  <a:gd name="T35" fmla="*/ 2147483647 h 39"/>
                  <a:gd name="T36" fmla="*/ 0 w 34"/>
                  <a:gd name="T37" fmla="*/ 2147483647 h 39"/>
                  <a:gd name="T38" fmla="*/ 2147483647 w 34"/>
                  <a:gd name="T39" fmla="*/ 0 h 39"/>
                  <a:gd name="T40" fmla="*/ 2147483647 w 34"/>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9"/>
                  <a:gd name="T65" fmla="*/ 34 w 34"/>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9">
                    <a:moveTo>
                      <a:pt x="17" y="0"/>
                    </a:moveTo>
                    <a:lnTo>
                      <a:pt x="34" y="39"/>
                    </a:lnTo>
                    <a:lnTo>
                      <a:pt x="30" y="39"/>
                    </a:lnTo>
                    <a:lnTo>
                      <a:pt x="26" y="35"/>
                    </a:lnTo>
                    <a:lnTo>
                      <a:pt x="22" y="35"/>
                    </a:lnTo>
                    <a:lnTo>
                      <a:pt x="17" y="35"/>
                    </a:lnTo>
                    <a:lnTo>
                      <a:pt x="13" y="35"/>
                    </a:lnTo>
                    <a:lnTo>
                      <a:pt x="9" y="35"/>
                    </a:lnTo>
                    <a:lnTo>
                      <a:pt x="4" y="35"/>
                    </a:lnTo>
                    <a:lnTo>
                      <a:pt x="4" y="39"/>
                    </a:lnTo>
                    <a:lnTo>
                      <a:pt x="0" y="39"/>
                    </a:lnTo>
                    <a:lnTo>
                      <a:pt x="17"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8981" name="Line 61"/>
              <p:cNvSpPr>
                <a:spLocks noChangeShapeType="1"/>
              </p:cNvSpPr>
              <p:nvPr/>
            </p:nvSpPr>
            <p:spPr bwMode="auto">
              <a:xfrm>
                <a:off x="3370263" y="3127375"/>
                <a:ext cx="1587" cy="195263"/>
              </a:xfrm>
              <a:prstGeom prst="line">
                <a:avLst/>
              </a:prstGeom>
              <a:noFill/>
              <a:ln w="0">
                <a:solidFill>
                  <a:schemeClr val="tx1"/>
                </a:solidFill>
                <a:round/>
                <a:headEnd/>
                <a:tailEnd/>
              </a:ln>
            </p:spPr>
            <p:txBody>
              <a:bodyPr lIns="100794" tIns="50397" rIns="100794" bIns="50397"/>
              <a:lstStyle/>
              <a:p>
                <a:endParaRPr lang="en-US"/>
              </a:p>
            </p:txBody>
          </p:sp>
          <p:sp>
            <p:nvSpPr>
              <p:cNvPr id="38982" name="Freeform 62"/>
              <p:cNvSpPr>
                <a:spLocks/>
              </p:cNvSpPr>
              <p:nvPr/>
            </p:nvSpPr>
            <p:spPr bwMode="auto">
              <a:xfrm>
                <a:off x="3338513" y="3127375"/>
                <a:ext cx="60325" cy="68263"/>
              </a:xfrm>
              <a:custGeom>
                <a:avLst/>
                <a:gdLst>
                  <a:gd name="T0" fmla="*/ 2147483647 w 35"/>
                  <a:gd name="T1" fmla="*/ 0 h 39"/>
                  <a:gd name="T2" fmla="*/ 2147483647 w 35"/>
                  <a:gd name="T3" fmla="*/ 2147483647 h 39"/>
                  <a:gd name="T4" fmla="*/ 2147483647 w 35"/>
                  <a:gd name="T5" fmla="*/ 2147483647 h 39"/>
                  <a:gd name="T6" fmla="*/ 2147483647 w 35"/>
                  <a:gd name="T7" fmla="*/ 2147483647 h 39"/>
                  <a:gd name="T8" fmla="*/ 2147483647 w 35"/>
                  <a:gd name="T9" fmla="*/ 2147483647 h 39"/>
                  <a:gd name="T10" fmla="*/ 2147483647 w 35"/>
                  <a:gd name="T11" fmla="*/ 2147483647 h 39"/>
                  <a:gd name="T12" fmla="*/ 2147483647 w 35"/>
                  <a:gd name="T13" fmla="*/ 2147483647 h 39"/>
                  <a:gd name="T14" fmla="*/ 2147483647 w 35"/>
                  <a:gd name="T15" fmla="*/ 2147483647 h 39"/>
                  <a:gd name="T16" fmla="*/ 2147483647 w 35"/>
                  <a:gd name="T17" fmla="*/ 2147483647 h 39"/>
                  <a:gd name="T18" fmla="*/ 2147483647 w 35"/>
                  <a:gd name="T19" fmla="*/ 2147483647 h 39"/>
                  <a:gd name="T20" fmla="*/ 2147483647 w 35"/>
                  <a:gd name="T21" fmla="*/ 2147483647 h 39"/>
                  <a:gd name="T22" fmla="*/ 2147483647 w 35"/>
                  <a:gd name="T23" fmla="*/ 2147483647 h 39"/>
                  <a:gd name="T24" fmla="*/ 2147483647 w 35"/>
                  <a:gd name="T25" fmla="*/ 2147483647 h 39"/>
                  <a:gd name="T26" fmla="*/ 2147483647 w 35"/>
                  <a:gd name="T27" fmla="*/ 2147483647 h 39"/>
                  <a:gd name="T28" fmla="*/ 2147483647 w 35"/>
                  <a:gd name="T29" fmla="*/ 2147483647 h 39"/>
                  <a:gd name="T30" fmla="*/ 2147483647 w 35"/>
                  <a:gd name="T31" fmla="*/ 2147483647 h 39"/>
                  <a:gd name="T32" fmla="*/ 2147483647 w 35"/>
                  <a:gd name="T33" fmla="*/ 2147483647 h 39"/>
                  <a:gd name="T34" fmla="*/ 0 w 35"/>
                  <a:gd name="T35" fmla="*/ 2147483647 h 39"/>
                  <a:gd name="T36" fmla="*/ 0 w 35"/>
                  <a:gd name="T37" fmla="*/ 2147483647 h 39"/>
                  <a:gd name="T38" fmla="*/ 2147483647 w 35"/>
                  <a:gd name="T39" fmla="*/ 0 h 39"/>
                  <a:gd name="T40" fmla="*/ 2147483647 w 35"/>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9"/>
                  <a:gd name="T65" fmla="*/ 35 w 35"/>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9">
                    <a:moveTo>
                      <a:pt x="18" y="0"/>
                    </a:moveTo>
                    <a:lnTo>
                      <a:pt x="35" y="39"/>
                    </a:lnTo>
                    <a:lnTo>
                      <a:pt x="31" y="39"/>
                    </a:lnTo>
                    <a:lnTo>
                      <a:pt x="26" y="35"/>
                    </a:lnTo>
                    <a:lnTo>
                      <a:pt x="22" y="35"/>
                    </a:lnTo>
                    <a:lnTo>
                      <a:pt x="18" y="35"/>
                    </a:lnTo>
                    <a:lnTo>
                      <a:pt x="13" y="35"/>
                    </a:lnTo>
                    <a:lnTo>
                      <a:pt x="9" y="35"/>
                    </a:lnTo>
                    <a:lnTo>
                      <a:pt x="5" y="35"/>
                    </a:lnTo>
                    <a:lnTo>
                      <a:pt x="5" y="39"/>
                    </a:lnTo>
                    <a:lnTo>
                      <a:pt x="0" y="39"/>
                    </a:lnTo>
                    <a:lnTo>
                      <a:pt x="18"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8983" name="Line 63"/>
              <p:cNvSpPr>
                <a:spLocks noChangeShapeType="1"/>
              </p:cNvSpPr>
              <p:nvPr/>
            </p:nvSpPr>
            <p:spPr bwMode="auto">
              <a:xfrm>
                <a:off x="3730625" y="3127375"/>
                <a:ext cx="1588" cy="195263"/>
              </a:xfrm>
              <a:prstGeom prst="line">
                <a:avLst/>
              </a:prstGeom>
              <a:noFill/>
              <a:ln w="0">
                <a:solidFill>
                  <a:schemeClr val="tx1"/>
                </a:solidFill>
                <a:round/>
                <a:headEnd/>
                <a:tailEnd/>
              </a:ln>
            </p:spPr>
            <p:txBody>
              <a:bodyPr lIns="100794" tIns="50397" rIns="100794" bIns="50397"/>
              <a:lstStyle/>
              <a:p>
                <a:endParaRPr lang="en-US"/>
              </a:p>
            </p:txBody>
          </p:sp>
          <p:sp>
            <p:nvSpPr>
              <p:cNvPr id="38984" name="Freeform 64"/>
              <p:cNvSpPr>
                <a:spLocks/>
              </p:cNvSpPr>
              <p:nvPr/>
            </p:nvSpPr>
            <p:spPr bwMode="auto">
              <a:xfrm>
                <a:off x="3700463" y="3127375"/>
                <a:ext cx="58737" cy="68263"/>
              </a:xfrm>
              <a:custGeom>
                <a:avLst/>
                <a:gdLst>
                  <a:gd name="T0" fmla="*/ 2147483647 w 34"/>
                  <a:gd name="T1" fmla="*/ 0 h 39"/>
                  <a:gd name="T2" fmla="*/ 2147483647 w 34"/>
                  <a:gd name="T3" fmla="*/ 2147483647 h 39"/>
                  <a:gd name="T4" fmla="*/ 2147483647 w 34"/>
                  <a:gd name="T5" fmla="*/ 2147483647 h 39"/>
                  <a:gd name="T6" fmla="*/ 2147483647 w 34"/>
                  <a:gd name="T7" fmla="*/ 2147483647 h 39"/>
                  <a:gd name="T8" fmla="*/ 2147483647 w 34"/>
                  <a:gd name="T9" fmla="*/ 2147483647 h 39"/>
                  <a:gd name="T10" fmla="*/ 2147483647 w 34"/>
                  <a:gd name="T11" fmla="*/ 2147483647 h 39"/>
                  <a:gd name="T12" fmla="*/ 2147483647 w 34"/>
                  <a:gd name="T13" fmla="*/ 2147483647 h 39"/>
                  <a:gd name="T14" fmla="*/ 2147483647 w 34"/>
                  <a:gd name="T15" fmla="*/ 2147483647 h 39"/>
                  <a:gd name="T16" fmla="*/ 2147483647 w 34"/>
                  <a:gd name="T17" fmla="*/ 2147483647 h 39"/>
                  <a:gd name="T18" fmla="*/ 2147483647 w 34"/>
                  <a:gd name="T19" fmla="*/ 2147483647 h 39"/>
                  <a:gd name="T20" fmla="*/ 2147483647 w 34"/>
                  <a:gd name="T21" fmla="*/ 2147483647 h 39"/>
                  <a:gd name="T22" fmla="*/ 2147483647 w 34"/>
                  <a:gd name="T23" fmla="*/ 2147483647 h 39"/>
                  <a:gd name="T24" fmla="*/ 2147483647 w 34"/>
                  <a:gd name="T25" fmla="*/ 2147483647 h 39"/>
                  <a:gd name="T26" fmla="*/ 2147483647 w 34"/>
                  <a:gd name="T27" fmla="*/ 2147483647 h 39"/>
                  <a:gd name="T28" fmla="*/ 2147483647 w 34"/>
                  <a:gd name="T29" fmla="*/ 2147483647 h 39"/>
                  <a:gd name="T30" fmla="*/ 2147483647 w 34"/>
                  <a:gd name="T31" fmla="*/ 2147483647 h 39"/>
                  <a:gd name="T32" fmla="*/ 2147483647 w 34"/>
                  <a:gd name="T33" fmla="*/ 2147483647 h 39"/>
                  <a:gd name="T34" fmla="*/ 0 w 34"/>
                  <a:gd name="T35" fmla="*/ 2147483647 h 39"/>
                  <a:gd name="T36" fmla="*/ 0 w 34"/>
                  <a:gd name="T37" fmla="*/ 2147483647 h 39"/>
                  <a:gd name="T38" fmla="*/ 2147483647 w 34"/>
                  <a:gd name="T39" fmla="*/ 0 h 39"/>
                  <a:gd name="T40" fmla="*/ 2147483647 w 34"/>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9"/>
                  <a:gd name="T65" fmla="*/ 34 w 34"/>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9">
                    <a:moveTo>
                      <a:pt x="17" y="0"/>
                    </a:moveTo>
                    <a:lnTo>
                      <a:pt x="34" y="39"/>
                    </a:lnTo>
                    <a:lnTo>
                      <a:pt x="30" y="39"/>
                    </a:lnTo>
                    <a:lnTo>
                      <a:pt x="26" y="35"/>
                    </a:lnTo>
                    <a:lnTo>
                      <a:pt x="21" y="35"/>
                    </a:lnTo>
                    <a:lnTo>
                      <a:pt x="17" y="35"/>
                    </a:lnTo>
                    <a:lnTo>
                      <a:pt x="13" y="35"/>
                    </a:lnTo>
                    <a:lnTo>
                      <a:pt x="9" y="35"/>
                    </a:lnTo>
                    <a:lnTo>
                      <a:pt x="4" y="35"/>
                    </a:lnTo>
                    <a:lnTo>
                      <a:pt x="4" y="39"/>
                    </a:lnTo>
                    <a:lnTo>
                      <a:pt x="0" y="39"/>
                    </a:lnTo>
                    <a:lnTo>
                      <a:pt x="17"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8985" name="Rectangle 65"/>
              <p:cNvSpPr>
                <a:spLocks noChangeArrowheads="1"/>
              </p:cNvSpPr>
              <p:nvPr/>
            </p:nvSpPr>
            <p:spPr bwMode="auto">
              <a:xfrm>
                <a:off x="1171575" y="3316288"/>
                <a:ext cx="76200"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c</a:t>
                </a:r>
                <a:endParaRPr lang="it-IT" sz="2200">
                  <a:latin typeface="Calibri" pitchFamily="34" charset="0"/>
                </a:endParaRPr>
              </a:p>
            </p:txBody>
          </p:sp>
          <p:sp>
            <p:nvSpPr>
              <p:cNvPr id="38986" name="Rectangle 66"/>
              <p:cNvSpPr>
                <a:spLocks noChangeArrowheads="1"/>
              </p:cNvSpPr>
              <p:nvPr/>
            </p:nvSpPr>
            <p:spPr bwMode="auto">
              <a:xfrm>
                <a:off x="1238250" y="3384550"/>
                <a:ext cx="84138"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0</a:t>
                </a:r>
                <a:endParaRPr lang="it-IT" sz="2200">
                  <a:latin typeface="Calibri" pitchFamily="34" charset="0"/>
                </a:endParaRPr>
              </a:p>
            </p:txBody>
          </p:sp>
          <p:sp>
            <p:nvSpPr>
              <p:cNvPr id="38987" name="Rectangle 67"/>
              <p:cNvSpPr>
                <a:spLocks noChangeArrowheads="1"/>
              </p:cNvSpPr>
              <p:nvPr/>
            </p:nvSpPr>
            <p:spPr bwMode="auto">
              <a:xfrm>
                <a:off x="1531938" y="3316288"/>
                <a:ext cx="76200"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c</a:t>
                </a:r>
                <a:endParaRPr lang="it-IT" sz="2200">
                  <a:latin typeface="Calibri" pitchFamily="34" charset="0"/>
                </a:endParaRPr>
              </a:p>
            </p:txBody>
          </p:sp>
          <p:sp>
            <p:nvSpPr>
              <p:cNvPr id="38988" name="Rectangle 68"/>
              <p:cNvSpPr>
                <a:spLocks noChangeArrowheads="1"/>
              </p:cNvSpPr>
              <p:nvPr/>
            </p:nvSpPr>
            <p:spPr bwMode="auto">
              <a:xfrm>
                <a:off x="1600200" y="3384550"/>
                <a:ext cx="84138"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1</a:t>
                </a:r>
                <a:endParaRPr lang="it-IT" sz="2200">
                  <a:latin typeface="Calibri" pitchFamily="34" charset="0"/>
                </a:endParaRPr>
              </a:p>
            </p:txBody>
          </p:sp>
          <p:sp>
            <p:nvSpPr>
              <p:cNvPr id="38989" name="Rectangle 69"/>
              <p:cNvSpPr>
                <a:spLocks noChangeArrowheads="1"/>
              </p:cNvSpPr>
              <p:nvPr/>
            </p:nvSpPr>
            <p:spPr bwMode="auto">
              <a:xfrm>
                <a:off x="1892300" y="3316288"/>
                <a:ext cx="76200"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c</a:t>
                </a:r>
                <a:endParaRPr lang="it-IT" sz="2200">
                  <a:latin typeface="Calibri" pitchFamily="34" charset="0"/>
                </a:endParaRPr>
              </a:p>
            </p:txBody>
          </p:sp>
          <p:sp>
            <p:nvSpPr>
              <p:cNvPr id="38990" name="Rectangle 70"/>
              <p:cNvSpPr>
                <a:spLocks noChangeArrowheads="1"/>
              </p:cNvSpPr>
              <p:nvPr/>
            </p:nvSpPr>
            <p:spPr bwMode="auto">
              <a:xfrm>
                <a:off x="1960563" y="3384550"/>
                <a:ext cx="84137"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2</a:t>
                </a:r>
                <a:endParaRPr lang="it-IT" sz="2200">
                  <a:latin typeface="Calibri" pitchFamily="34" charset="0"/>
                </a:endParaRPr>
              </a:p>
            </p:txBody>
          </p:sp>
          <p:sp>
            <p:nvSpPr>
              <p:cNvPr id="38991" name="Rectangle 71"/>
              <p:cNvSpPr>
                <a:spLocks noChangeArrowheads="1"/>
              </p:cNvSpPr>
              <p:nvPr/>
            </p:nvSpPr>
            <p:spPr bwMode="auto">
              <a:xfrm>
                <a:off x="2978150" y="3316288"/>
                <a:ext cx="74613"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c</a:t>
                </a:r>
                <a:endParaRPr lang="it-IT" sz="2200">
                  <a:latin typeface="Calibri" pitchFamily="34" charset="0"/>
                </a:endParaRPr>
              </a:p>
            </p:txBody>
          </p:sp>
          <p:sp>
            <p:nvSpPr>
              <p:cNvPr id="38992" name="Rectangle 72"/>
              <p:cNvSpPr>
                <a:spLocks noChangeArrowheads="1"/>
              </p:cNvSpPr>
              <p:nvPr/>
            </p:nvSpPr>
            <p:spPr bwMode="auto">
              <a:xfrm>
                <a:off x="3044825" y="3384550"/>
                <a:ext cx="169863"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61</a:t>
                </a:r>
                <a:endParaRPr lang="it-IT" sz="2200">
                  <a:latin typeface="Calibri" pitchFamily="34" charset="0"/>
                </a:endParaRPr>
              </a:p>
            </p:txBody>
          </p:sp>
          <p:sp>
            <p:nvSpPr>
              <p:cNvPr id="38993" name="Rectangle 73"/>
              <p:cNvSpPr>
                <a:spLocks noChangeArrowheads="1"/>
              </p:cNvSpPr>
              <p:nvPr/>
            </p:nvSpPr>
            <p:spPr bwMode="auto">
              <a:xfrm>
                <a:off x="3338513" y="3316288"/>
                <a:ext cx="74612"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c</a:t>
                </a:r>
                <a:endParaRPr lang="it-IT" sz="2200">
                  <a:latin typeface="Calibri" pitchFamily="34" charset="0"/>
                </a:endParaRPr>
              </a:p>
            </p:txBody>
          </p:sp>
          <p:sp>
            <p:nvSpPr>
              <p:cNvPr id="38994" name="Rectangle 74"/>
              <p:cNvSpPr>
                <a:spLocks noChangeArrowheads="1"/>
              </p:cNvSpPr>
              <p:nvPr/>
            </p:nvSpPr>
            <p:spPr bwMode="auto">
              <a:xfrm>
                <a:off x="3406775" y="3384550"/>
                <a:ext cx="169863"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62</a:t>
                </a:r>
                <a:endParaRPr lang="it-IT" sz="2200">
                  <a:latin typeface="Calibri" pitchFamily="34" charset="0"/>
                </a:endParaRPr>
              </a:p>
            </p:txBody>
          </p:sp>
          <p:sp>
            <p:nvSpPr>
              <p:cNvPr id="38995" name="Rectangle 75"/>
              <p:cNvSpPr>
                <a:spLocks noChangeArrowheads="1"/>
              </p:cNvSpPr>
              <p:nvPr/>
            </p:nvSpPr>
            <p:spPr bwMode="auto">
              <a:xfrm>
                <a:off x="3700463" y="3316288"/>
                <a:ext cx="74612"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c</a:t>
                </a:r>
                <a:endParaRPr lang="it-IT" sz="2200">
                  <a:latin typeface="Calibri" pitchFamily="34" charset="0"/>
                </a:endParaRPr>
              </a:p>
            </p:txBody>
          </p:sp>
          <p:sp>
            <p:nvSpPr>
              <p:cNvPr id="38996" name="Rectangle 76"/>
              <p:cNvSpPr>
                <a:spLocks noChangeArrowheads="1"/>
              </p:cNvSpPr>
              <p:nvPr/>
            </p:nvSpPr>
            <p:spPr bwMode="auto">
              <a:xfrm>
                <a:off x="3767138" y="3384550"/>
                <a:ext cx="169862"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63</a:t>
                </a:r>
                <a:endParaRPr lang="it-IT" sz="2200">
                  <a:latin typeface="Calibri" pitchFamily="34" charset="0"/>
                </a:endParaRPr>
              </a:p>
            </p:txBody>
          </p:sp>
          <p:sp>
            <p:nvSpPr>
              <p:cNvPr id="38997" name="Line 77"/>
              <p:cNvSpPr>
                <a:spLocks noChangeShapeType="1"/>
              </p:cNvSpPr>
              <p:nvPr/>
            </p:nvSpPr>
            <p:spPr bwMode="auto">
              <a:xfrm>
                <a:off x="5100638" y="2525713"/>
                <a:ext cx="254000" cy="1587"/>
              </a:xfrm>
              <a:prstGeom prst="line">
                <a:avLst/>
              </a:prstGeom>
              <a:noFill/>
              <a:ln w="0">
                <a:solidFill>
                  <a:schemeClr val="tx1"/>
                </a:solidFill>
                <a:round/>
                <a:headEnd/>
                <a:tailEnd/>
              </a:ln>
            </p:spPr>
            <p:txBody>
              <a:bodyPr lIns="100794" tIns="50397" rIns="100794" bIns="50397"/>
              <a:lstStyle/>
              <a:p>
                <a:endParaRPr lang="en-US"/>
              </a:p>
            </p:txBody>
          </p:sp>
          <p:sp>
            <p:nvSpPr>
              <p:cNvPr id="38998" name="Rectangle 78"/>
              <p:cNvSpPr>
                <a:spLocks noChangeArrowheads="1"/>
              </p:cNvSpPr>
              <p:nvPr/>
            </p:nvSpPr>
            <p:spPr bwMode="auto">
              <a:xfrm>
                <a:off x="2135188" y="2555875"/>
                <a:ext cx="30162" cy="31750"/>
              </a:xfrm>
              <a:prstGeom prst="rect">
                <a:avLst/>
              </a:prstGeom>
              <a:solidFill>
                <a:schemeClr val="tx1"/>
              </a:solidFill>
              <a:ln w="9525">
                <a:solidFill>
                  <a:schemeClr val="tx1"/>
                </a:solidFill>
                <a:miter lim="800000"/>
                <a:headEnd/>
                <a:tailEnd/>
              </a:ln>
            </p:spPr>
            <p:txBody>
              <a:bodyPr lIns="100794" tIns="50397" rIns="100794" bIns="50397"/>
              <a:lstStyle/>
              <a:p>
                <a:endParaRPr lang="en-US">
                  <a:latin typeface="Calibri" pitchFamily="34" charset="0"/>
                </a:endParaRPr>
              </a:p>
            </p:txBody>
          </p:sp>
          <p:sp>
            <p:nvSpPr>
              <p:cNvPr id="38999" name="Rectangle 79"/>
              <p:cNvSpPr>
                <a:spLocks noChangeArrowheads="1"/>
              </p:cNvSpPr>
              <p:nvPr/>
            </p:nvSpPr>
            <p:spPr bwMode="auto">
              <a:xfrm>
                <a:off x="2135188" y="2555875"/>
                <a:ext cx="30162" cy="31750"/>
              </a:xfrm>
              <a:prstGeom prst="rect">
                <a:avLst/>
              </a:prstGeom>
              <a:solidFill>
                <a:schemeClr val="tx1"/>
              </a:solidFill>
              <a:ln w="0">
                <a:solidFill>
                  <a:schemeClr val="tx1"/>
                </a:solidFill>
                <a:miter lim="800000"/>
                <a:headEnd/>
                <a:tailEnd/>
              </a:ln>
            </p:spPr>
            <p:txBody>
              <a:bodyPr lIns="100794" tIns="50397" rIns="100794" bIns="50397"/>
              <a:lstStyle/>
              <a:p>
                <a:endParaRPr lang="en-US">
                  <a:latin typeface="Calibri" pitchFamily="34" charset="0"/>
                </a:endParaRPr>
              </a:p>
            </p:txBody>
          </p:sp>
          <p:sp>
            <p:nvSpPr>
              <p:cNvPr id="39000" name="Rectangle 80"/>
              <p:cNvSpPr>
                <a:spLocks noChangeArrowheads="1"/>
              </p:cNvSpPr>
              <p:nvPr/>
            </p:nvSpPr>
            <p:spPr bwMode="auto">
              <a:xfrm>
                <a:off x="2209800" y="2555875"/>
                <a:ext cx="31750" cy="31750"/>
              </a:xfrm>
              <a:prstGeom prst="rect">
                <a:avLst/>
              </a:prstGeom>
              <a:solidFill>
                <a:schemeClr val="tx1"/>
              </a:solidFill>
              <a:ln w="9525">
                <a:solidFill>
                  <a:schemeClr val="tx1"/>
                </a:solidFill>
                <a:miter lim="800000"/>
                <a:headEnd/>
                <a:tailEnd/>
              </a:ln>
            </p:spPr>
            <p:txBody>
              <a:bodyPr lIns="100794" tIns="50397" rIns="100794" bIns="50397"/>
              <a:lstStyle/>
              <a:p>
                <a:endParaRPr lang="en-US">
                  <a:latin typeface="Calibri" pitchFamily="34" charset="0"/>
                </a:endParaRPr>
              </a:p>
            </p:txBody>
          </p:sp>
          <p:sp>
            <p:nvSpPr>
              <p:cNvPr id="39001" name="Rectangle 81"/>
              <p:cNvSpPr>
                <a:spLocks noChangeArrowheads="1"/>
              </p:cNvSpPr>
              <p:nvPr/>
            </p:nvSpPr>
            <p:spPr bwMode="auto">
              <a:xfrm>
                <a:off x="2209800" y="2555875"/>
                <a:ext cx="31750" cy="31750"/>
              </a:xfrm>
              <a:prstGeom prst="rect">
                <a:avLst/>
              </a:prstGeom>
              <a:solidFill>
                <a:schemeClr val="tx1"/>
              </a:solidFill>
              <a:ln w="0">
                <a:solidFill>
                  <a:schemeClr val="tx1"/>
                </a:solidFill>
                <a:miter lim="800000"/>
                <a:headEnd/>
                <a:tailEnd/>
              </a:ln>
            </p:spPr>
            <p:txBody>
              <a:bodyPr lIns="100794" tIns="50397" rIns="100794" bIns="50397"/>
              <a:lstStyle/>
              <a:p>
                <a:endParaRPr lang="en-US">
                  <a:latin typeface="Calibri" pitchFamily="34" charset="0"/>
                </a:endParaRPr>
              </a:p>
            </p:txBody>
          </p:sp>
          <p:sp>
            <p:nvSpPr>
              <p:cNvPr id="39002" name="Rectangle 82"/>
              <p:cNvSpPr>
                <a:spLocks noChangeArrowheads="1"/>
              </p:cNvSpPr>
              <p:nvPr/>
            </p:nvSpPr>
            <p:spPr bwMode="auto">
              <a:xfrm>
                <a:off x="2284413" y="2555875"/>
                <a:ext cx="23812" cy="31750"/>
              </a:xfrm>
              <a:prstGeom prst="rect">
                <a:avLst/>
              </a:prstGeom>
              <a:solidFill>
                <a:schemeClr val="tx1"/>
              </a:solidFill>
              <a:ln w="9525">
                <a:solidFill>
                  <a:schemeClr val="tx1"/>
                </a:solidFill>
                <a:miter lim="800000"/>
                <a:headEnd/>
                <a:tailEnd/>
              </a:ln>
            </p:spPr>
            <p:txBody>
              <a:bodyPr lIns="100794" tIns="50397" rIns="100794" bIns="50397"/>
              <a:lstStyle/>
              <a:p>
                <a:endParaRPr lang="en-US">
                  <a:latin typeface="Calibri" pitchFamily="34" charset="0"/>
                </a:endParaRPr>
              </a:p>
            </p:txBody>
          </p:sp>
          <p:sp>
            <p:nvSpPr>
              <p:cNvPr id="39003" name="Rectangle 83"/>
              <p:cNvSpPr>
                <a:spLocks noChangeArrowheads="1"/>
              </p:cNvSpPr>
              <p:nvPr/>
            </p:nvSpPr>
            <p:spPr bwMode="auto">
              <a:xfrm>
                <a:off x="2284413" y="2555875"/>
                <a:ext cx="23812" cy="31750"/>
              </a:xfrm>
              <a:prstGeom prst="rect">
                <a:avLst/>
              </a:prstGeom>
              <a:solidFill>
                <a:schemeClr val="tx1"/>
              </a:solidFill>
              <a:ln w="0">
                <a:solidFill>
                  <a:schemeClr val="tx1"/>
                </a:solidFill>
                <a:miter lim="800000"/>
                <a:headEnd/>
                <a:tailEnd/>
              </a:ln>
            </p:spPr>
            <p:txBody>
              <a:bodyPr lIns="100794" tIns="50397" rIns="100794" bIns="50397"/>
              <a:lstStyle/>
              <a:p>
                <a:endParaRPr lang="en-US">
                  <a:latin typeface="Calibri" pitchFamily="34" charset="0"/>
                </a:endParaRPr>
              </a:p>
            </p:txBody>
          </p:sp>
          <p:sp>
            <p:nvSpPr>
              <p:cNvPr id="39004" name="Rectangle 84"/>
              <p:cNvSpPr>
                <a:spLocks noChangeArrowheads="1"/>
              </p:cNvSpPr>
              <p:nvPr/>
            </p:nvSpPr>
            <p:spPr bwMode="auto">
              <a:xfrm>
                <a:off x="2352675" y="2555875"/>
                <a:ext cx="30163" cy="31750"/>
              </a:xfrm>
              <a:prstGeom prst="rect">
                <a:avLst/>
              </a:prstGeom>
              <a:solidFill>
                <a:schemeClr val="tx1"/>
              </a:solidFill>
              <a:ln w="9525">
                <a:solidFill>
                  <a:schemeClr val="tx1"/>
                </a:solidFill>
                <a:miter lim="800000"/>
                <a:headEnd/>
                <a:tailEnd/>
              </a:ln>
            </p:spPr>
            <p:txBody>
              <a:bodyPr lIns="100794" tIns="50397" rIns="100794" bIns="50397"/>
              <a:lstStyle/>
              <a:p>
                <a:endParaRPr lang="en-US">
                  <a:latin typeface="Calibri" pitchFamily="34" charset="0"/>
                </a:endParaRPr>
              </a:p>
            </p:txBody>
          </p:sp>
          <p:sp>
            <p:nvSpPr>
              <p:cNvPr id="39005" name="Rectangle 85"/>
              <p:cNvSpPr>
                <a:spLocks noChangeArrowheads="1"/>
              </p:cNvSpPr>
              <p:nvPr/>
            </p:nvSpPr>
            <p:spPr bwMode="auto">
              <a:xfrm>
                <a:off x="2352675" y="2555875"/>
                <a:ext cx="30163" cy="31750"/>
              </a:xfrm>
              <a:prstGeom prst="rect">
                <a:avLst/>
              </a:prstGeom>
              <a:solidFill>
                <a:schemeClr val="tx1"/>
              </a:solidFill>
              <a:ln w="0">
                <a:solidFill>
                  <a:schemeClr val="tx1"/>
                </a:solidFill>
                <a:miter lim="800000"/>
                <a:headEnd/>
                <a:tailEnd/>
              </a:ln>
            </p:spPr>
            <p:txBody>
              <a:bodyPr lIns="100794" tIns="50397" rIns="100794" bIns="50397"/>
              <a:lstStyle/>
              <a:p>
                <a:endParaRPr lang="en-US">
                  <a:latin typeface="Calibri" pitchFamily="34" charset="0"/>
                </a:endParaRPr>
              </a:p>
            </p:txBody>
          </p:sp>
          <p:sp>
            <p:nvSpPr>
              <p:cNvPr id="39006" name="Rectangle 86"/>
              <p:cNvSpPr>
                <a:spLocks noChangeArrowheads="1"/>
              </p:cNvSpPr>
              <p:nvPr/>
            </p:nvSpPr>
            <p:spPr bwMode="auto">
              <a:xfrm>
                <a:off x="2428875" y="2555875"/>
                <a:ext cx="28575" cy="31750"/>
              </a:xfrm>
              <a:prstGeom prst="rect">
                <a:avLst/>
              </a:prstGeom>
              <a:solidFill>
                <a:schemeClr val="tx1"/>
              </a:solidFill>
              <a:ln w="9525">
                <a:solidFill>
                  <a:schemeClr val="tx1"/>
                </a:solidFill>
                <a:miter lim="800000"/>
                <a:headEnd/>
                <a:tailEnd/>
              </a:ln>
            </p:spPr>
            <p:txBody>
              <a:bodyPr lIns="100794" tIns="50397" rIns="100794" bIns="50397"/>
              <a:lstStyle/>
              <a:p>
                <a:endParaRPr lang="en-US">
                  <a:latin typeface="Calibri" pitchFamily="34" charset="0"/>
                </a:endParaRPr>
              </a:p>
            </p:txBody>
          </p:sp>
          <p:sp>
            <p:nvSpPr>
              <p:cNvPr id="39007" name="Rectangle 87"/>
              <p:cNvSpPr>
                <a:spLocks noChangeArrowheads="1"/>
              </p:cNvSpPr>
              <p:nvPr/>
            </p:nvSpPr>
            <p:spPr bwMode="auto">
              <a:xfrm>
                <a:off x="2428875" y="2555875"/>
                <a:ext cx="28575" cy="31750"/>
              </a:xfrm>
              <a:prstGeom prst="rect">
                <a:avLst/>
              </a:prstGeom>
              <a:solidFill>
                <a:schemeClr val="tx1"/>
              </a:solidFill>
              <a:ln w="0">
                <a:solidFill>
                  <a:schemeClr val="tx1"/>
                </a:solidFill>
                <a:miter lim="800000"/>
                <a:headEnd/>
                <a:tailEnd/>
              </a:ln>
            </p:spPr>
            <p:txBody>
              <a:bodyPr lIns="100794" tIns="50397" rIns="100794" bIns="50397"/>
              <a:lstStyle/>
              <a:p>
                <a:endParaRPr lang="en-US">
                  <a:latin typeface="Calibri" pitchFamily="34" charset="0"/>
                </a:endParaRPr>
              </a:p>
            </p:txBody>
          </p:sp>
          <p:sp>
            <p:nvSpPr>
              <p:cNvPr id="39008" name="Rectangle 88"/>
              <p:cNvSpPr>
                <a:spLocks noChangeArrowheads="1"/>
              </p:cNvSpPr>
              <p:nvPr/>
            </p:nvSpPr>
            <p:spPr bwMode="auto">
              <a:xfrm>
                <a:off x="2497138" y="2555875"/>
                <a:ext cx="28575" cy="31750"/>
              </a:xfrm>
              <a:prstGeom prst="rect">
                <a:avLst/>
              </a:prstGeom>
              <a:solidFill>
                <a:schemeClr val="tx1"/>
              </a:solidFill>
              <a:ln w="9525">
                <a:solidFill>
                  <a:schemeClr val="tx1"/>
                </a:solidFill>
                <a:miter lim="800000"/>
                <a:headEnd/>
                <a:tailEnd/>
              </a:ln>
            </p:spPr>
            <p:txBody>
              <a:bodyPr lIns="100794" tIns="50397" rIns="100794" bIns="50397"/>
              <a:lstStyle/>
              <a:p>
                <a:endParaRPr lang="en-US">
                  <a:latin typeface="Calibri" pitchFamily="34" charset="0"/>
                </a:endParaRPr>
              </a:p>
            </p:txBody>
          </p:sp>
          <p:sp>
            <p:nvSpPr>
              <p:cNvPr id="39009" name="Rectangle 89"/>
              <p:cNvSpPr>
                <a:spLocks noChangeArrowheads="1"/>
              </p:cNvSpPr>
              <p:nvPr/>
            </p:nvSpPr>
            <p:spPr bwMode="auto">
              <a:xfrm>
                <a:off x="2497138" y="2555875"/>
                <a:ext cx="28575" cy="31750"/>
              </a:xfrm>
              <a:prstGeom prst="rect">
                <a:avLst/>
              </a:prstGeom>
              <a:solidFill>
                <a:schemeClr val="tx1"/>
              </a:solidFill>
              <a:ln w="0">
                <a:solidFill>
                  <a:schemeClr val="tx1"/>
                </a:solidFill>
                <a:miter lim="800000"/>
                <a:headEnd/>
                <a:tailEnd/>
              </a:ln>
            </p:spPr>
            <p:txBody>
              <a:bodyPr lIns="100794" tIns="50397" rIns="100794" bIns="50397"/>
              <a:lstStyle/>
              <a:p>
                <a:endParaRPr lang="en-US">
                  <a:latin typeface="Calibri" pitchFamily="34" charset="0"/>
                </a:endParaRPr>
              </a:p>
            </p:txBody>
          </p:sp>
          <p:sp>
            <p:nvSpPr>
              <p:cNvPr id="39010" name="Rectangle 90"/>
              <p:cNvSpPr>
                <a:spLocks noChangeArrowheads="1"/>
              </p:cNvSpPr>
              <p:nvPr/>
            </p:nvSpPr>
            <p:spPr bwMode="auto">
              <a:xfrm>
                <a:off x="2571750" y="2555875"/>
                <a:ext cx="30163" cy="31750"/>
              </a:xfrm>
              <a:prstGeom prst="rect">
                <a:avLst/>
              </a:prstGeom>
              <a:solidFill>
                <a:schemeClr val="tx1"/>
              </a:solidFill>
              <a:ln w="9525">
                <a:solidFill>
                  <a:schemeClr val="tx1"/>
                </a:solidFill>
                <a:miter lim="800000"/>
                <a:headEnd/>
                <a:tailEnd/>
              </a:ln>
            </p:spPr>
            <p:txBody>
              <a:bodyPr lIns="100794" tIns="50397" rIns="100794" bIns="50397"/>
              <a:lstStyle/>
              <a:p>
                <a:endParaRPr lang="en-US">
                  <a:latin typeface="Calibri" pitchFamily="34" charset="0"/>
                </a:endParaRPr>
              </a:p>
            </p:txBody>
          </p:sp>
          <p:sp>
            <p:nvSpPr>
              <p:cNvPr id="39011" name="Rectangle 91"/>
              <p:cNvSpPr>
                <a:spLocks noChangeArrowheads="1"/>
              </p:cNvSpPr>
              <p:nvPr/>
            </p:nvSpPr>
            <p:spPr bwMode="auto">
              <a:xfrm>
                <a:off x="2571750" y="2555875"/>
                <a:ext cx="30163" cy="31750"/>
              </a:xfrm>
              <a:prstGeom prst="rect">
                <a:avLst/>
              </a:prstGeom>
              <a:solidFill>
                <a:schemeClr val="tx1"/>
              </a:solidFill>
              <a:ln w="0">
                <a:solidFill>
                  <a:schemeClr val="tx1"/>
                </a:solidFill>
                <a:miter lim="800000"/>
                <a:headEnd/>
                <a:tailEnd/>
              </a:ln>
            </p:spPr>
            <p:txBody>
              <a:bodyPr lIns="100794" tIns="50397" rIns="100794" bIns="50397"/>
              <a:lstStyle/>
              <a:p>
                <a:endParaRPr lang="en-US">
                  <a:latin typeface="Calibri" pitchFamily="34" charset="0"/>
                </a:endParaRPr>
              </a:p>
            </p:txBody>
          </p:sp>
          <p:sp>
            <p:nvSpPr>
              <p:cNvPr id="39012" name="Rectangle 92"/>
              <p:cNvSpPr>
                <a:spLocks noChangeArrowheads="1"/>
              </p:cNvSpPr>
              <p:nvPr/>
            </p:nvSpPr>
            <p:spPr bwMode="auto">
              <a:xfrm>
                <a:off x="2646363" y="2555875"/>
                <a:ext cx="23812" cy="31750"/>
              </a:xfrm>
              <a:prstGeom prst="rect">
                <a:avLst/>
              </a:prstGeom>
              <a:solidFill>
                <a:schemeClr val="tx1"/>
              </a:solidFill>
              <a:ln w="9525">
                <a:solidFill>
                  <a:schemeClr val="tx1"/>
                </a:solidFill>
                <a:miter lim="800000"/>
                <a:headEnd/>
                <a:tailEnd/>
              </a:ln>
            </p:spPr>
            <p:txBody>
              <a:bodyPr lIns="100794" tIns="50397" rIns="100794" bIns="50397"/>
              <a:lstStyle/>
              <a:p>
                <a:endParaRPr lang="en-US">
                  <a:latin typeface="Calibri" pitchFamily="34" charset="0"/>
                </a:endParaRPr>
              </a:p>
            </p:txBody>
          </p:sp>
          <p:sp>
            <p:nvSpPr>
              <p:cNvPr id="39013" name="Rectangle 93"/>
              <p:cNvSpPr>
                <a:spLocks noChangeArrowheads="1"/>
              </p:cNvSpPr>
              <p:nvPr/>
            </p:nvSpPr>
            <p:spPr bwMode="auto">
              <a:xfrm>
                <a:off x="2646363" y="2555875"/>
                <a:ext cx="23812" cy="31750"/>
              </a:xfrm>
              <a:prstGeom prst="rect">
                <a:avLst/>
              </a:prstGeom>
              <a:solidFill>
                <a:schemeClr val="tx1"/>
              </a:solidFill>
              <a:ln w="0">
                <a:solidFill>
                  <a:schemeClr val="tx1"/>
                </a:solidFill>
                <a:miter lim="800000"/>
                <a:headEnd/>
                <a:tailEnd/>
              </a:ln>
            </p:spPr>
            <p:txBody>
              <a:bodyPr lIns="100794" tIns="50397" rIns="100794" bIns="50397"/>
              <a:lstStyle/>
              <a:p>
                <a:endParaRPr lang="en-US">
                  <a:latin typeface="Calibri" pitchFamily="34" charset="0"/>
                </a:endParaRPr>
              </a:p>
            </p:txBody>
          </p:sp>
          <p:sp>
            <p:nvSpPr>
              <p:cNvPr id="39014" name="Rectangle 94"/>
              <p:cNvSpPr>
                <a:spLocks noChangeArrowheads="1"/>
              </p:cNvSpPr>
              <p:nvPr/>
            </p:nvSpPr>
            <p:spPr bwMode="auto">
              <a:xfrm>
                <a:off x="2714625" y="2555875"/>
                <a:ext cx="30163" cy="31750"/>
              </a:xfrm>
              <a:prstGeom prst="rect">
                <a:avLst/>
              </a:prstGeom>
              <a:solidFill>
                <a:schemeClr val="tx1"/>
              </a:solidFill>
              <a:ln w="9525">
                <a:solidFill>
                  <a:schemeClr val="tx1"/>
                </a:solidFill>
                <a:miter lim="800000"/>
                <a:headEnd/>
                <a:tailEnd/>
              </a:ln>
            </p:spPr>
            <p:txBody>
              <a:bodyPr lIns="100794" tIns="50397" rIns="100794" bIns="50397"/>
              <a:lstStyle/>
              <a:p>
                <a:endParaRPr lang="en-US">
                  <a:latin typeface="Calibri" pitchFamily="34" charset="0"/>
                </a:endParaRPr>
              </a:p>
            </p:txBody>
          </p:sp>
          <p:sp>
            <p:nvSpPr>
              <p:cNvPr id="39015" name="Rectangle 95"/>
              <p:cNvSpPr>
                <a:spLocks noChangeArrowheads="1"/>
              </p:cNvSpPr>
              <p:nvPr/>
            </p:nvSpPr>
            <p:spPr bwMode="auto">
              <a:xfrm>
                <a:off x="2714625" y="2555875"/>
                <a:ext cx="30163" cy="31750"/>
              </a:xfrm>
              <a:prstGeom prst="rect">
                <a:avLst/>
              </a:prstGeom>
              <a:solidFill>
                <a:schemeClr val="tx1"/>
              </a:solidFill>
              <a:ln w="0">
                <a:solidFill>
                  <a:schemeClr val="tx1"/>
                </a:solidFill>
                <a:miter lim="800000"/>
                <a:headEnd/>
                <a:tailEnd/>
              </a:ln>
            </p:spPr>
            <p:txBody>
              <a:bodyPr lIns="100794" tIns="50397" rIns="100794" bIns="50397"/>
              <a:lstStyle/>
              <a:p>
                <a:endParaRPr lang="en-US">
                  <a:latin typeface="Calibri" pitchFamily="34" charset="0"/>
                </a:endParaRPr>
              </a:p>
            </p:txBody>
          </p:sp>
          <p:sp>
            <p:nvSpPr>
              <p:cNvPr id="39016" name="Rectangle 96"/>
              <p:cNvSpPr>
                <a:spLocks noChangeArrowheads="1"/>
              </p:cNvSpPr>
              <p:nvPr/>
            </p:nvSpPr>
            <p:spPr bwMode="auto">
              <a:xfrm>
                <a:off x="5408613" y="2351088"/>
                <a:ext cx="90487" cy="215900"/>
              </a:xfrm>
              <a:prstGeom prst="rect">
                <a:avLst/>
              </a:prstGeom>
              <a:noFill/>
              <a:ln w="9525">
                <a:noFill/>
                <a:miter lim="800000"/>
                <a:headEnd/>
                <a:tailEnd/>
              </a:ln>
            </p:spPr>
            <p:txBody>
              <a:bodyPr wrap="none" lIns="0" tIns="0" rIns="0" bIns="0">
                <a:spAutoFit/>
              </a:bodyPr>
              <a:lstStyle/>
              <a:p>
                <a:r>
                  <a:rPr lang="it-IT" sz="1400">
                    <a:latin typeface="Calibri" pitchFamily="34" charset="0"/>
                  </a:rPr>
                  <a:t>0</a:t>
                </a:r>
                <a:endParaRPr lang="it-IT">
                  <a:latin typeface="Calibri" pitchFamily="34" charset="0"/>
                </a:endParaRPr>
              </a:p>
            </p:txBody>
          </p:sp>
          <p:sp>
            <p:nvSpPr>
              <p:cNvPr id="39017" name="Rectangle 97"/>
              <p:cNvSpPr>
                <a:spLocks noChangeArrowheads="1"/>
              </p:cNvSpPr>
              <p:nvPr/>
            </p:nvSpPr>
            <p:spPr bwMode="auto">
              <a:xfrm>
                <a:off x="5408613" y="2554288"/>
                <a:ext cx="90487" cy="215900"/>
              </a:xfrm>
              <a:prstGeom prst="rect">
                <a:avLst/>
              </a:prstGeom>
              <a:noFill/>
              <a:ln w="9525">
                <a:noFill/>
                <a:miter lim="800000"/>
                <a:headEnd/>
                <a:tailEnd/>
              </a:ln>
            </p:spPr>
            <p:txBody>
              <a:bodyPr wrap="none" lIns="0" tIns="0" rIns="0" bIns="0">
                <a:spAutoFit/>
              </a:bodyPr>
              <a:lstStyle/>
              <a:p>
                <a:r>
                  <a:rPr lang="it-IT" sz="1400">
                    <a:latin typeface="Calibri" pitchFamily="34" charset="0"/>
                  </a:rPr>
                  <a:t>1</a:t>
                </a:r>
                <a:endParaRPr lang="it-IT">
                  <a:latin typeface="Calibri" pitchFamily="34" charset="0"/>
                </a:endParaRPr>
              </a:p>
            </p:txBody>
          </p:sp>
          <p:sp>
            <p:nvSpPr>
              <p:cNvPr id="39018" name="Freeform 100"/>
              <p:cNvSpPr>
                <a:spLocks/>
              </p:cNvSpPr>
              <p:nvPr/>
            </p:nvSpPr>
            <p:spPr bwMode="auto">
              <a:xfrm>
                <a:off x="1450975" y="1941513"/>
                <a:ext cx="58738" cy="74612"/>
              </a:xfrm>
              <a:custGeom>
                <a:avLst/>
                <a:gdLst>
                  <a:gd name="T0" fmla="*/ 2147483647 w 34"/>
                  <a:gd name="T1" fmla="*/ 2147483647 h 43"/>
                  <a:gd name="T2" fmla="*/ 2147483647 w 34"/>
                  <a:gd name="T3" fmla="*/ 0 h 43"/>
                  <a:gd name="T4" fmla="*/ 2147483647 w 34"/>
                  <a:gd name="T5" fmla="*/ 0 h 43"/>
                  <a:gd name="T6" fmla="*/ 2147483647 w 34"/>
                  <a:gd name="T7" fmla="*/ 2147483647 h 43"/>
                  <a:gd name="T8" fmla="*/ 2147483647 w 34"/>
                  <a:gd name="T9" fmla="*/ 2147483647 h 43"/>
                  <a:gd name="T10" fmla="*/ 2147483647 w 34"/>
                  <a:gd name="T11" fmla="*/ 2147483647 h 43"/>
                  <a:gd name="T12" fmla="*/ 2147483647 w 34"/>
                  <a:gd name="T13" fmla="*/ 2147483647 h 43"/>
                  <a:gd name="T14" fmla="*/ 2147483647 w 34"/>
                  <a:gd name="T15" fmla="*/ 2147483647 h 43"/>
                  <a:gd name="T16" fmla="*/ 2147483647 w 34"/>
                  <a:gd name="T17" fmla="*/ 2147483647 h 43"/>
                  <a:gd name="T18" fmla="*/ 2147483647 w 34"/>
                  <a:gd name="T19" fmla="*/ 2147483647 h 43"/>
                  <a:gd name="T20" fmla="*/ 2147483647 w 34"/>
                  <a:gd name="T21" fmla="*/ 2147483647 h 43"/>
                  <a:gd name="T22" fmla="*/ 2147483647 w 34"/>
                  <a:gd name="T23" fmla="*/ 2147483647 h 43"/>
                  <a:gd name="T24" fmla="*/ 2147483647 w 34"/>
                  <a:gd name="T25" fmla="*/ 2147483647 h 43"/>
                  <a:gd name="T26" fmla="*/ 2147483647 w 34"/>
                  <a:gd name="T27" fmla="*/ 2147483647 h 43"/>
                  <a:gd name="T28" fmla="*/ 2147483647 w 34"/>
                  <a:gd name="T29" fmla="*/ 2147483647 h 43"/>
                  <a:gd name="T30" fmla="*/ 2147483647 w 34"/>
                  <a:gd name="T31" fmla="*/ 2147483647 h 43"/>
                  <a:gd name="T32" fmla="*/ 2147483647 w 34"/>
                  <a:gd name="T33" fmla="*/ 2147483647 h 43"/>
                  <a:gd name="T34" fmla="*/ 2147483647 w 34"/>
                  <a:gd name="T35" fmla="*/ 2147483647 h 43"/>
                  <a:gd name="T36" fmla="*/ 0 w 34"/>
                  <a:gd name="T37" fmla="*/ 2147483647 h 43"/>
                  <a:gd name="T38" fmla="*/ 2147483647 w 34"/>
                  <a:gd name="T39" fmla="*/ 2147483647 h 43"/>
                  <a:gd name="T40" fmla="*/ 2147483647 w 34"/>
                  <a:gd name="T41" fmla="*/ 2147483647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3"/>
                  <a:gd name="T65" fmla="*/ 34 w 34"/>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3">
                    <a:moveTo>
                      <a:pt x="34" y="43"/>
                    </a:moveTo>
                    <a:lnTo>
                      <a:pt x="30" y="0"/>
                    </a:lnTo>
                    <a:lnTo>
                      <a:pt x="30" y="4"/>
                    </a:lnTo>
                    <a:lnTo>
                      <a:pt x="26" y="4"/>
                    </a:lnTo>
                    <a:lnTo>
                      <a:pt x="26" y="8"/>
                    </a:lnTo>
                    <a:lnTo>
                      <a:pt x="21" y="8"/>
                    </a:lnTo>
                    <a:lnTo>
                      <a:pt x="17" y="13"/>
                    </a:lnTo>
                    <a:lnTo>
                      <a:pt x="13" y="17"/>
                    </a:lnTo>
                    <a:lnTo>
                      <a:pt x="9" y="17"/>
                    </a:lnTo>
                    <a:lnTo>
                      <a:pt x="4" y="17"/>
                    </a:lnTo>
                    <a:lnTo>
                      <a:pt x="0" y="17"/>
                    </a:lnTo>
                    <a:lnTo>
                      <a:pt x="34" y="43"/>
                    </a:lnTo>
                    <a:close/>
                  </a:path>
                </a:pathLst>
              </a:custGeom>
              <a:solidFill>
                <a:schemeClr val="tx1"/>
              </a:solidFill>
              <a:ln w="9525">
                <a:noFill/>
                <a:round/>
                <a:headEnd/>
                <a:tailEnd/>
              </a:ln>
            </p:spPr>
            <p:txBody>
              <a:bodyPr lIns="100794" tIns="50397" rIns="100794" bIns="50397"/>
              <a:lstStyle/>
              <a:p>
                <a:endParaRPr lang="en-US"/>
              </a:p>
            </p:txBody>
          </p:sp>
          <p:sp>
            <p:nvSpPr>
              <p:cNvPr id="39019" name="Rectangle 101"/>
              <p:cNvSpPr>
                <a:spLocks noChangeArrowheads="1"/>
              </p:cNvSpPr>
              <p:nvPr/>
            </p:nvSpPr>
            <p:spPr bwMode="auto">
              <a:xfrm>
                <a:off x="4332624" y="2253834"/>
                <a:ext cx="428405" cy="282629"/>
              </a:xfrm>
              <a:prstGeom prst="rect">
                <a:avLst/>
              </a:prstGeom>
              <a:noFill/>
              <a:ln w="9525">
                <a:noFill/>
                <a:miter lim="800000"/>
                <a:headEnd/>
                <a:tailEnd/>
              </a:ln>
            </p:spPr>
            <p:txBody>
              <a:bodyPr wrap="none" lIns="0" tIns="0" rIns="0" bIns="0">
                <a:spAutoFit/>
              </a:bodyPr>
              <a:lstStyle/>
              <a:p>
                <a:r>
                  <a:rPr lang="it-IT" sz="2000">
                    <a:solidFill>
                      <a:srgbClr val="24211D"/>
                    </a:solidFill>
                    <a:latin typeface="Calibri" pitchFamily="34" charset="0"/>
                  </a:rPr>
                  <a:t>Arbiter</a:t>
                </a:r>
                <a:endParaRPr lang="it-IT" sz="1500">
                  <a:latin typeface="Calibri" pitchFamily="34" charset="0"/>
                </a:endParaRPr>
              </a:p>
            </p:txBody>
          </p:sp>
          <p:sp>
            <p:nvSpPr>
              <p:cNvPr id="39020" name="Rectangle 102"/>
              <p:cNvSpPr>
                <a:spLocks noChangeArrowheads="1"/>
              </p:cNvSpPr>
              <p:nvPr/>
            </p:nvSpPr>
            <p:spPr bwMode="auto">
              <a:xfrm>
                <a:off x="1163638" y="3630613"/>
                <a:ext cx="234950" cy="1035050"/>
              </a:xfrm>
              <a:prstGeom prst="rect">
                <a:avLst/>
              </a:prstGeom>
              <a:solidFill>
                <a:srgbClr val="60BFF3"/>
              </a:solidFill>
              <a:ln w="9525">
                <a:noFill/>
                <a:miter lim="800000"/>
                <a:headEnd/>
                <a:tailEnd/>
              </a:ln>
            </p:spPr>
            <p:txBody>
              <a:bodyPr lIns="100794" tIns="50397" rIns="100794" bIns="50397"/>
              <a:lstStyle/>
              <a:p>
                <a:endParaRPr lang="en-US">
                  <a:latin typeface="Calibri" pitchFamily="34" charset="0"/>
                </a:endParaRPr>
              </a:p>
            </p:txBody>
          </p:sp>
          <p:sp>
            <p:nvSpPr>
              <p:cNvPr id="39021" name="Rectangle 103"/>
              <p:cNvSpPr>
                <a:spLocks noChangeArrowheads="1"/>
              </p:cNvSpPr>
              <p:nvPr/>
            </p:nvSpPr>
            <p:spPr bwMode="auto">
              <a:xfrm>
                <a:off x="1163638" y="3630613"/>
                <a:ext cx="234950" cy="1035050"/>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9022" name="Rectangle 104"/>
              <p:cNvSpPr>
                <a:spLocks noChangeArrowheads="1"/>
              </p:cNvSpPr>
              <p:nvPr/>
            </p:nvSpPr>
            <p:spPr bwMode="auto">
              <a:xfrm>
                <a:off x="1885950" y="3630613"/>
                <a:ext cx="234950" cy="1035050"/>
              </a:xfrm>
              <a:prstGeom prst="rect">
                <a:avLst/>
              </a:prstGeom>
              <a:solidFill>
                <a:srgbClr val="60BFF3"/>
              </a:solidFill>
              <a:ln w="9525">
                <a:noFill/>
                <a:miter lim="800000"/>
                <a:headEnd/>
                <a:tailEnd/>
              </a:ln>
            </p:spPr>
            <p:txBody>
              <a:bodyPr lIns="100794" tIns="50397" rIns="100794" bIns="50397"/>
              <a:lstStyle/>
              <a:p>
                <a:endParaRPr lang="en-US">
                  <a:latin typeface="Calibri" pitchFamily="34" charset="0"/>
                </a:endParaRPr>
              </a:p>
            </p:txBody>
          </p:sp>
          <p:sp>
            <p:nvSpPr>
              <p:cNvPr id="39023" name="Rectangle 105"/>
              <p:cNvSpPr>
                <a:spLocks noChangeArrowheads="1"/>
              </p:cNvSpPr>
              <p:nvPr/>
            </p:nvSpPr>
            <p:spPr bwMode="auto">
              <a:xfrm>
                <a:off x="1885950" y="3630613"/>
                <a:ext cx="234950" cy="1035050"/>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9024" name="Line 106"/>
              <p:cNvSpPr>
                <a:spLocks noChangeShapeType="1"/>
              </p:cNvSpPr>
              <p:nvPr/>
            </p:nvSpPr>
            <p:spPr bwMode="auto">
              <a:xfrm>
                <a:off x="998538" y="3765550"/>
                <a:ext cx="573087" cy="1588"/>
              </a:xfrm>
              <a:prstGeom prst="line">
                <a:avLst/>
              </a:prstGeom>
              <a:noFill/>
              <a:ln w="0">
                <a:solidFill>
                  <a:schemeClr val="tx1"/>
                </a:solidFill>
                <a:round/>
                <a:headEnd/>
                <a:tailEnd/>
              </a:ln>
            </p:spPr>
            <p:txBody>
              <a:bodyPr lIns="100794" tIns="50397" rIns="100794" bIns="50397"/>
              <a:lstStyle/>
              <a:p>
                <a:endParaRPr lang="en-US"/>
              </a:p>
            </p:txBody>
          </p:sp>
          <p:sp>
            <p:nvSpPr>
              <p:cNvPr id="39025" name="Line 107"/>
              <p:cNvSpPr>
                <a:spLocks noChangeShapeType="1"/>
              </p:cNvSpPr>
              <p:nvPr/>
            </p:nvSpPr>
            <p:spPr bwMode="auto">
              <a:xfrm>
                <a:off x="998538" y="4470400"/>
                <a:ext cx="573087" cy="3175"/>
              </a:xfrm>
              <a:prstGeom prst="line">
                <a:avLst/>
              </a:prstGeom>
              <a:noFill/>
              <a:ln w="0">
                <a:solidFill>
                  <a:schemeClr val="tx1"/>
                </a:solidFill>
                <a:round/>
                <a:headEnd/>
                <a:tailEnd/>
              </a:ln>
            </p:spPr>
            <p:txBody>
              <a:bodyPr lIns="100794" tIns="50397" rIns="100794" bIns="50397"/>
              <a:lstStyle/>
              <a:p>
                <a:endParaRPr lang="en-US"/>
              </a:p>
            </p:txBody>
          </p:sp>
          <p:sp>
            <p:nvSpPr>
              <p:cNvPr id="39026" name="Line 108"/>
              <p:cNvSpPr>
                <a:spLocks noChangeShapeType="1"/>
              </p:cNvSpPr>
              <p:nvPr/>
            </p:nvSpPr>
            <p:spPr bwMode="auto">
              <a:xfrm>
                <a:off x="1744663" y="3765550"/>
                <a:ext cx="141287" cy="1588"/>
              </a:xfrm>
              <a:prstGeom prst="line">
                <a:avLst/>
              </a:prstGeom>
              <a:noFill/>
              <a:ln w="0">
                <a:solidFill>
                  <a:schemeClr val="tx1"/>
                </a:solidFill>
                <a:round/>
                <a:headEnd/>
                <a:tailEnd/>
              </a:ln>
            </p:spPr>
            <p:txBody>
              <a:bodyPr lIns="100794" tIns="50397" rIns="100794" bIns="50397"/>
              <a:lstStyle/>
              <a:p>
                <a:endParaRPr lang="en-US"/>
              </a:p>
            </p:txBody>
          </p:sp>
          <p:sp>
            <p:nvSpPr>
              <p:cNvPr id="39027" name="Line 109"/>
              <p:cNvSpPr>
                <a:spLocks noChangeShapeType="1"/>
              </p:cNvSpPr>
              <p:nvPr/>
            </p:nvSpPr>
            <p:spPr bwMode="auto">
              <a:xfrm>
                <a:off x="1735138" y="4470400"/>
                <a:ext cx="150812" cy="3175"/>
              </a:xfrm>
              <a:prstGeom prst="line">
                <a:avLst/>
              </a:prstGeom>
              <a:noFill/>
              <a:ln w="0">
                <a:solidFill>
                  <a:schemeClr val="tx1"/>
                </a:solidFill>
                <a:round/>
                <a:headEnd/>
                <a:tailEnd/>
              </a:ln>
            </p:spPr>
            <p:txBody>
              <a:bodyPr lIns="100794" tIns="50397" rIns="100794" bIns="50397"/>
              <a:lstStyle/>
              <a:p>
                <a:endParaRPr lang="en-US"/>
              </a:p>
            </p:txBody>
          </p:sp>
          <p:sp>
            <p:nvSpPr>
              <p:cNvPr id="39028" name="Line 110"/>
              <p:cNvSpPr>
                <a:spLocks noChangeShapeType="1"/>
              </p:cNvSpPr>
              <p:nvPr/>
            </p:nvSpPr>
            <p:spPr bwMode="auto">
              <a:xfrm>
                <a:off x="1885950" y="3765550"/>
                <a:ext cx="234950" cy="704850"/>
              </a:xfrm>
              <a:prstGeom prst="line">
                <a:avLst/>
              </a:prstGeom>
              <a:noFill/>
              <a:ln w="0">
                <a:solidFill>
                  <a:schemeClr val="tx1"/>
                </a:solidFill>
                <a:round/>
                <a:headEnd/>
                <a:tailEnd/>
              </a:ln>
            </p:spPr>
            <p:txBody>
              <a:bodyPr lIns="100794" tIns="50397" rIns="100794" bIns="50397"/>
              <a:lstStyle/>
              <a:p>
                <a:endParaRPr lang="en-US"/>
              </a:p>
            </p:txBody>
          </p:sp>
          <p:sp>
            <p:nvSpPr>
              <p:cNvPr id="39029" name="Freeform 111"/>
              <p:cNvSpPr>
                <a:spLocks/>
              </p:cNvSpPr>
              <p:nvPr/>
            </p:nvSpPr>
            <p:spPr bwMode="auto">
              <a:xfrm>
                <a:off x="1885950" y="3765550"/>
                <a:ext cx="398463" cy="704850"/>
              </a:xfrm>
              <a:custGeom>
                <a:avLst/>
                <a:gdLst>
                  <a:gd name="T0" fmla="*/ 0 w 53"/>
                  <a:gd name="T1" fmla="*/ 2147483647 h 94"/>
                  <a:gd name="T2" fmla="*/ 2147483647 w 53"/>
                  <a:gd name="T3" fmla="*/ 0 h 94"/>
                  <a:gd name="T4" fmla="*/ 2147483647 w 53"/>
                  <a:gd name="T5" fmla="*/ 0 h 94"/>
                  <a:gd name="T6" fmla="*/ 0 60000 65536"/>
                  <a:gd name="T7" fmla="*/ 0 60000 65536"/>
                  <a:gd name="T8" fmla="*/ 0 60000 65536"/>
                  <a:gd name="T9" fmla="*/ 0 w 53"/>
                  <a:gd name="T10" fmla="*/ 0 h 94"/>
                  <a:gd name="T11" fmla="*/ 53 w 53"/>
                  <a:gd name="T12" fmla="*/ 94 h 94"/>
                </a:gdLst>
                <a:ahLst/>
                <a:cxnLst>
                  <a:cxn ang="T6">
                    <a:pos x="T0" y="T1"/>
                  </a:cxn>
                  <a:cxn ang="T7">
                    <a:pos x="T2" y="T3"/>
                  </a:cxn>
                  <a:cxn ang="T8">
                    <a:pos x="T4" y="T5"/>
                  </a:cxn>
                </a:cxnLst>
                <a:rect l="T9" t="T10" r="T11" b="T12"/>
                <a:pathLst>
                  <a:path w="53" h="94">
                    <a:moveTo>
                      <a:pt x="0" y="94"/>
                    </a:moveTo>
                    <a:lnTo>
                      <a:pt x="31" y="0"/>
                    </a:lnTo>
                    <a:lnTo>
                      <a:pt x="53" y="0"/>
                    </a:lnTo>
                  </a:path>
                </a:pathLst>
              </a:custGeom>
              <a:noFill/>
              <a:ln w="0">
                <a:solidFill>
                  <a:schemeClr val="tx1"/>
                </a:solidFill>
                <a:prstDash val="solid"/>
                <a:round/>
                <a:headEnd/>
                <a:tailEnd/>
              </a:ln>
            </p:spPr>
            <p:txBody>
              <a:bodyPr lIns="100794" tIns="50397" rIns="100794" bIns="50397"/>
              <a:lstStyle/>
              <a:p>
                <a:endParaRPr lang="en-US"/>
              </a:p>
            </p:txBody>
          </p:sp>
          <p:sp>
            <p:nvSpPr>
              <p:cNvPr id="39030" name="Line 112"/>
              <p:cNvSpPr>
                <a:spLocks noChangeShapeType="1"/>
              </p:cNvSpPr>
              <p:nvPr/>
            </p:nvSpPr>
            <p:spPr bwMode="auto">
              <a:xfrm>
                <a:off x="2120900" y="4470400"/>
                <a:ext cx="141288" cy="3175"/>
              </a:xfrm>
              <a:prstGeom prst="line">
                <a:avLst/>
              </a:prstGeom>
              <a:noFill/>
              <a:ln w="0">
                <a:solidFill>
                  <a:schemeClr val="tx1"/>
                </a:solidFill>
                <a:round/>
                <a:headEnd/>
                <a:tailEnd/>
              </a:ln>
            </p:spPr>
            <p:txBody>
              <a:bodyPr lIns="100794" tIns="50397" rIns="100794" bIns="50397"/>
              <a:lstStyle/>
              <a:p>
                <a:endParaRPr lang="en-US"/>
              </a:p>
            </p:txBody>
          </p:sp>
          <p:sp>
            <p:nvSpPr>
              <p:cNvPr id="39031" name="Line 116"/>
              <p:cNvSpPr>
                <a:spLocks noChangeShapeType="1"/>
              </p:cNvSpPr>
              <p:nvPr/>
            </p:nvSpPr>
            <p:spPr bwMode="auto">
              <a:xfrm>
                <a:off x="1270000" y="4711700"/>
                <a:ext cx="1588" cy="195263"/>
              </a:xfrm>
              <a:prstGeom prst="line">
                <a:avLst/>
              </a:prstGeom>
              <a:noFill/>
              <a:ln w="0">
                <a:solidFill>
                  <a:schemeClr val="tx1"/>
                </a:solidFill>
                <a:round/>
                <a:headEnd/>
                <a:tailEnd/>
              </a:ln>
            </p:spPr>
            <p:txBody>
              <a:bodyPr lIns="100794" tIns="50397" rIns="100794" bIns="50397"/>
              <a:lstStyle/>
              <a:p>
                <a:endParaRPr lang="en-US"/>
              </a:p>
            </p:txBody>
          </p:sp>
          <p:sp>
            <p:nvSpPr>
              <p:cNvPr id="39032" name="Freeform 117"/>
              <p:cNvSpPr>
                <a:spLocks/>
              </p:cNvSpPr>
              <p:nvPr/>
            </p:nvSpPr>
            <p:spPr bwMode="auto">
              <a:xfrm>
                <a:off x="1239838" y="4711700"/>
                <a:ext cx="60325" cy="68263"/>
              </a:xfrm>
              <a:custGeom>
                <a:avLst/>
                <a:gdLst>
                  <a:gd name="T0" fmla="*/ 2147483647 w 34"/>
                  <a:gd name="T1" fmla="*/ 0 h 39"/>
                  <a:gd name="T2" fmla="*/ 2147483647 w 34"/>
                  <a:gd name="T3" fmla="*/ 2147483647 h 39"/>
                  <a:gd name="T4" fmla="*/ 2147483647 w 34"/>
                  <a:gd name="T5" fmla="*/ 2147483647 h 39"/>
                  <a:gd name="T6" fmla="*/ 2147483647 w 34"/>
                  <a:gd name="T7" fmla="*/ 2147483647 h 39"/>
                  <a:gd name="T8" fmla="*/ 2147483647 w 34"/>
                  <a:gd name="T9" fmla="*/ 2147483647 h 39"/>
                  <a:gd name="T10" fmla="*/ 2147483647 w 34"/>
                  <a:gd name="T11" fmla="*/ 2147483647 h 39"/>
                  <a:gd name="T12" fmla="*/ 2147483647 w 34"/>
                  <a:gd name="T13" fmla="*/ 2147483647 h 39"/>
                  <a:gd name="T14" fmla="*/ 2147483647 w 34"/>
                  <a:gd name="T15" fmla="*/ 2147483647 h 39"/>
                  <a:gd name="T16" fmla="*/ 2147483647 w 34"/>
                  <a:gd name="T17" fmla="*/ 2147483647 h 39"/>
                  <a:gd name="T18" fmla="*/ 2147483647 w 34"/>
                  <a:gd name="T19" fmla="*/ 2147483647 h 39"/>
                  <a:gd name="T20" fmla="*/ 2147483647 w 34"/>
                  <a:gd name="T21" fmla="*/ 2147483647 h 39"/>
                  <a:gd name="T22" fmla="*/ 2147483647 w 34"/>
                  <a:gd name="T23" fmla="*/ 2147483647 h 39"/>
                  <a:gd name="T24" fmla="*/ 2147483647 w 34"/>
                  <a:gd name="T25" fmla="*/ 2147483647 h 39"/>
                  <a:gd name="T26" fmla="*/ 2147483647 w 34"/>
                  <a:gd name="T27" fmla="*/ 2147483647 h 39"/>
                  <a:gd name="T28" fmla="*/ 2147483647 w 34"/>
                  <a:gd name="T29" fmla="*/ 2147483647 h 39"/>
                  <a:gd name="T30" fmla="*/ 2147483647 w 34"/>
                  <a:gd name="T31" fmla="*/ 2147483647 h 39"/>
                  <a:gd name="T32" fmla="*/ 2147483647 w 34"/>
                  <a:gd name="T33" fmla="*/ 2147483647 h 39"/>
                  <a:gd name="T34" fmla="*/ 2147483647 w 34"/>
                  <a:gd name="T35" fmla="*/ 2147483647 h 39"/>
                  <a:gd name="T36" fmla="*/ 0 w 34"/>
                  <a:gd name="T37" fmla="*/ 2147483647 h 39"/>
                  <a:gd name="T38" fmla="*/ 2147483647 w 34"/>
                  <a:gd name="T39" fmla="*/ 0 h 39"/>
                  <a:gd name="T40" fmla="*/ 2147483647 w 34"/>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9"/>
                  <a:gd name="T65" fmla="*/ 34 w 34"/>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9">
                    <a:moveTo>
                      <a:pt x="17" y="0"/>
                    </a:moveTo>
                    <a:lnTo>
                      <a:pt x="34" y="39"/>
                    </a:lnTo>
                    <a:lnTo>
                      <a:pt x="30" y="39"/>
                    </a:lnTo>
                    <a:lnTo>
                      <a:pt x="25" y="39"/>
                    </a:lnTo>
                    <a:lnTo>
                      <a:pt x="25" y="34"/>
                    </a:lnTo>
                    <a:lnTo>
                      <a:pt x="21" y="34"/>
                    </a:lnTo>
                    <a:lnTo>
                      <a:pt x="17" y="34"/>
                    </a:lnTo>
                    <a:lnTo>
                      <a:pt x="12" y="34"/>
                    </a:lnTo>
                    <a:lnTo>
                      <a:pt x="8" y="39"/>
                    </a:lnTo>
                    <a:lnTo>
                      <a:pt x="4" y="39"/>
                    </a:lnTo>
                    <a:lnTo>
                      <a:pt x="0" y="39"/>
                    </a:lnTo>
                    <a:lnTo>
                      <a:pt x="17" y="0"/>
                    </a:lnTo>
                    <a:close/>
                  </a:path>
                </a:pathLst>
              </a:custGeom>
              <a:solidFill>
                <a:schemeClr val="tx1"/>
              </a:solidFill>
              <a:ln w="9525">
                <a:noFill/>
                <a:round/>
                <a:headEnd/>
                <a:tailEnd/>
              </a:ln>
            </p:spPr>
            <p:txBody>
              <a:bodyPr lIns="100794" tIns="50397" rIns="100794" bIns="50397"/>
              <a:lstStyle/>
              <a:p>
                <a:endParaRPr lang="en-US"/>
              </a:p>
            </p:txBody>
          </p:sp>
          <p:sp>
            <p:nvSpPr>
              <p:cNvPr id="39033" name="Line 118"/>
              <p:cNvSpPr>
                <a:spLocks noChangeShapeType="1"/>
              </p:cNvSpPr>
              <p:nvPr/>
            </p:nvSpPr>
            <p:spPr bwMode="auto">
              <a:xfrm>
                <a:off x="1992313" y="4711700"/>
                <a:ext cx="1587" cy="195263"/>
              </a:xfrm>
              <a:prstGeom prst="line">
                <a:avLst/>
              </a:prstGeom>
              <a:noFill/>
              <a:ln w="0">
                <a:solidFill>
                  <a:schemeClr val="tx1"/>
                </a:solidFill>
                <a:round/>
                <a:headEnd/>
                <a:tailEnd/>
              </a:ln>
            </p:spPr>
            <p:txBody>
              <a:bodyPr lIns="100794" tIns="50397" rIns="100794" bIns="50397"/>
              <a:lstStyle/>
              <a:p>
                <a:endParaRPr lang="en-US"/>
              </a:p>
            </p:txBody>
          </p:sp>
          <p:sp>
            <p:nvSpPr>
              <p:cNvPr id="39034" name="Freeform 119"/>
              <p:cNvSpPr>
                <a:spLocks/>
              </p:cNvSpPr>
              <p:nvPr/>
            </p:nvSpPr>
            <p:spPr bwMode="auto">
              <a:xfrm>
                <a:off x="1960563" y="4711700"/>
                <a:ext cx="61912" cy="68263"/>
              </a:xfrm>
              <a:custGeom>
                <a:avLst/>
                <a:gdLst>
                  <a:gd name="T0" fmla="*/ 2147483647 w 35"/>
                  <a:gd name="T1" fmla="*/ 0 h 39"/>
                  <a:gd name="T2" fmla="*/ 2147483647 w 35"/>
                  <a:gd name="T3" fmla="*/ 2147483647 h 39"/>
                  <a:gd name="T4" fmla="*/ 2147483647 w 35"/>
                  <a:gd name="T5" fmla="*/ 2147483647 h 39"/>
                  <a:gd name="T6" fmla="*/ 2147483647 w 35"/>
                  <a:gd name="T7" fmla="*/ 2147483647 h 39"/>
                  <a:gd name="T8" fmla="*/ 2147483647 w 35"/>
                  <a:gd name="T9" fmla="*/ 2147483647 h 39"/>
                  <a:gd name="T10" fmla="*/ 2147483647 w 35"/>
                  <a:gd name="T11" fmla="*/ 2147483647 h 39"/>
                  <a:gd name="T12" fmla="*/ 2147483647 w 35"/>
                  <a:gd name="T13" fmla="*/ 2147483647 h 39"/>
                  <a:gd name="T14" fmla="*/ 2147483647 w 35"/>
                  <a:gd name="T15" fmla="*/ 2147483647 h 39"/>
                  <a:gd name="T16" fmla="*/ 2147483647 w 35"/>
                  <a:gd name="T17" fmla="*/ 2147483647 h 39"/>
                  <a:gd name="T18" fmla="*/ 2147483647 w 35"/>
                  <a:gd name="T19" fmla="*/ 2147483647 h 39"/>
                  <a:gd name="T20" fmla="*/ 2147483647 w 35"/>
                  <a:gd name="T21" fmla="*/ 2147483647 h 39"/>
                  <a:gd name="T22" fmla="*/ 2147483647 w 35"/>
                  <a:gd name="T23" fmla="*/ 2147483647 h 39"/>
                  <a:gd name="T24" fmla="*/ 2147483647 w 35"/>
                  <a:gd name="T25" fmla="*/ 2147483647 h 39"/>
                  <a:gd name="T26" fmla="*/ 2147483647 w 35"/>
                  <a:gd name="T27" fmla="*/ 2147483647 h 39"/>
                  <a:gd name="T28" fmla="*/ 2147483647 w 35"/>
                  <a:gd name="T29" fmla="*/ 2147483647 h 39"/>
                  <a:gd name="T30" fmla="*/ 2147483647 w 35"/>
                  <a:gd name="T31" fmla="*/ 2147483647 h 39"/>
                  <a:gd name="T32" fmla="*/ 2147483647 w 35"/>
                  <a:gd name="T33" fmla="*/ 2147483647 h 39"/>
                  <a:gd name="T34" fmla="*/ 2147483647 w 35"/>
                  <a:gd name="T35" fmla="*/ 2147483647 h 39"/>
                  <a:gd name="T36" fmla="*/ 0 w 35"/>
                  <a:gd name="T37" fmla="*/ 2147483647 h 39"/>
                  <a:gd name="T38" fmla="*/ 2147483647 w 35"/>
                  <a:gd name="T39" fmla="*/ 0 h 39"/>
                  <a:gd name="T40" fmla="*/ 2147483647 w 35"/>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9"/>
                  <a:gd name="T65" fmla="*/ 35 w 35"/>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9">
                    <a:moveTo>
                      <a:pt x="18" y="0"/>
                    </a:moveTo>
                    <a:lnTo>
                      <a:pt x="35" y="39"/>
                    </a:lnTo>
                    <a:lnTo>
                      <a:pt x="31" y="39"/>
                    </a:lnTo>
                    <a:lnTo>
                      <a:pt x="26" y="39"/>
                    </a:lnTo>
                    <a:lnTo>
                      <a:pt x="26" y="34"/>
                    </a:lnTo>
                    <a:lnTo>
                      <a:pt x="22" y="34"/>
                    </a:lnTo>
                    <a:lnTo>
                      <a:pt x="18" y="34"/>
                    </a:lnTo>
                    <a:lnTo>
                      <a:pt x="13" y="34"/>
                    </a:lnTo>
                    <a:lnTo>
                      <a:pt x="9" y="39"/>
                    </a:lnTo>
                    <a:lnTo>
                      <a:pt x="5" y="39"/>
                    </a:lnTo>
                    <a:lnTo>
                      <a:pt x="0" y="39"/>
                    </a:lnTo>
                    <a:lnTo>
                      <a:pt x="18" y="0"/>
                    </a:lnTo>
                    <a:close/>
                  </a:path>
                </a:pathLst>
              </a:custGeom>
              <a:solidFill>
                <a:schemeClr val="tx1"/>
              </a:solidFill>
              <a:ln w="9525">
                <a:noFill/>
                <a:round/>
                <a:headEnd/>
                <a:tailEnd/>
              </a:ln>
            </p:spPr>
            <p:txBody>
              <a:bodyPr lIns="100794" tIns="50397" rIns="100794" bIns="50397"/>
              <a:lstStyle/>
              <a:p>
                <a:endParaRPr lang="en-US"/>
              </a:p>
            </p:txBody>
          </p:sp>
          <p:sp>
            <p:nvSpPr>
              <p:cNvPr id="39035" name="Rectangle 124"/>
              <p:cNvSpPr>
                <a:spLocks noChangeArrowheads="1"/>
              </p:cNvSpPr>
              <p:nvPr/>
            </p:nvSpPr>
            <p:spPr bwMode="auto">
              <a:xfrm>
                <a:off x="4233863" y="3660775"/>
                <a:ext cx="623887" cy="495300"/>
              </a:xfrm>
              <a:prstGeom prst="rect">
                <a:avLst/>
              </a:prstGeom>
              <a:solidFill>
                <a:srgbClr val="FEFEC6"/>
              </a:solidFill>
              <a:ln w="9525">
                <a:noFill/>
                <a:miter lim="800000"/>
                <a:headEnd/>
                <a:tailEnd/>
              </a:ln>
            </p:spPr>
            <p:txBody>
              <a:bodyPr lIns="100794" tIns="50397" rIns="100794" bIns="50397"/>
              <a:lstStyle/>
              <a:p>
                <a:endParaRPr lang="en-US">
                  <a:latin typeface="Calibri" pitchFamily="34" charset="0"/>
                </a:endParaRPr>
              </a:p>
            </p:txBody>
          </p:sp>
          <p:sp>
            <p:nvSpPr>
              <p:cNvPr id="39036" name="Rectangle 125"/>
              <p:cNvSpPr>
                <a:spLocks noChangeArrowheads="1"/>
              </p:cNvSpPr>
              <p:nvPr/>
            </p:nvSpPr>
            <p:spPr bwMode="auto">
              <a:xfrm>
                <a:off x="4233863" y="3660775"/>
                <a:ext cx="623887" cy="495300"/>
              </a:xfrm>
              <a:prstGeom prst="rect">
                <a:avLst/>
              </a:prstGeom>
              <a:noFill/>
              <a:ln w="0">
                <a:solidFill>
                  <a:srgbClr val="000000"/>
                </a:solidFill>
                <a:miter lim="800000"/>
                <a:headEnd/>
                <a:tailEnd/>
              </a:ln>
            </p:spPr>
            <p:txBody>
              <a:bodyPr lIns="100794" tIns="50397" rIns="100794" bIns="50397"/>
              <a:lstStyle/>
              <a:p>
                <a:endParaRPr lang="en-US">
                  <a:latin typeface="Calibri" pitchFamily="34" charset="0"/>
                </a:endParaRPr>
              </a:p>
            </p:txBody>
          </p:sp>
          <p:sp>
            <p:nvSpPr>
              <p:cNvPr id="39037" name="Line 126"/>
              <p:cNvSpPr>
                <a:spLocks noChangeShapeType="1"/>
              </p:cNvSpPr>
              <p:nvPr/>
            </p:nvSpPr>
            <p:spPr bwMode="auto">
              <a:xfrm>
                <a:off x="4181475" y="3727450"/>
                <a:ext cx="52388" cy="1588"/>
              </a:xfrm>
              <a:prstGeom prst="line">
                <a:avLst/>
              </a:prstGeom>
              <a:noFill/>
              <a:ln w="0">
                <a:solidFill>
                  <a:schemeClr val="tx1"/>
                </a:solidFill>
                <a:round/>
                <a:headEnd/>
                <a:tailEnd/>
              </a:ln>
            </p:spPr>
            <p:txBody>
              <a:bodyPr lIns="100794" tIns="50397" rIns="100794" bIns="50397"/>
              <a:lstStyle/>
              <a:p>
                <a:endParaRPr lang="en-US"/>
              </a:p>
            </p:txBody>
          </p:sp>
          <p:sp>
            <p:nvSpPr>
              <p:cNvPr id="39038" name="Line 127"/>
              <p:cNvSpPr>
                <a:spLocks noChangeShapeType="1"/>
              </p:cNvSpPr>
              <p:nvPr/>
            </p:nvSpPr>
            <p:spPr bwMode="auto">
              <a:xfrm>
                <a:off x="4181475" y="4057650"/>
                <a:ext cx="52388" cy="1588"/>
              </a:xfrm>
              <a:prstGeom prst="line">
                <a:avLst/>
              </a:prstGeom>
              <a:noFill/>
              <a:ln w="0">
                <a:solidFill>
                  <a:schemeClr val="tx1"/>
                </a:solidFill>
                <a:round/>
                <a:headEnd/>
                <a:tailEnd/>
              </a:ln>
            </p:spPr>
            <p:txBody>
              <a:bodyPr lIns="100794" tIns="50397" rIns="100794" bIns="50397"/>
              <a:lstStyle/>
              <a:p>
                <a:endParaRPr lang="en-US"/>
              </a:p>
            </p:txBody>
          </p:sp>
          <p:sp>
            <p:nvSpPr>
              <p:cNvPr id="39039" name="Line 128"/>
              <p:cNvSpPr>
                <a:spLocks noChangeShapeType="1"/>
              </p:cNvSpPr>
              <p:nvPr/>
            </p:nvSpPr>
            <p:spPr bwMode="auto">
              <a:xfrm>
                <a:off x="4857750" y="3884613"/>
                <a:ext cx="144463" cy="1587"/>
              </a:xfrm>
              <a:prstGeom prst="line">
                <a:avLst/>
              </a:prstGeom>
              <a:noFill/>
              <a:ln w="0">
                <a:solidFill>
                  <a:schemeClr val="tx1"/>
                </a:solidFill>
                <a:round/>
                <a:headEnd/>
                <a:tailEnd/>
              </a:ln>
            </p:spPr>
            <p:txBody>
              <a:bodyPr lIns="100794" tIns="50397" rIns="100794" bIns="50397"/>
              <a:lstStyle/>
              <a:p>
                <a:endParaRPr lang="en-US"/>
              </a:p>
            </p:txBody>
          </p:sp>
          <p:sp>
            <p:nvSpPr>
              <p:cNvPr id="39040" name="Rectangle 129"/>
              <p:cNvSpPr>
                <a:spLocks noChangeArrowheads="1"/>
              </p:cNvSpPr>
              <p:nvPr/>
            </p:nvSpPr>
            <p:spPr bwMode="auto">
              <a:xfrm>
                <a:off x="5083175" y="3786188"/>
                <a:ext cx="90488" cy="215900"/>
              </a:xfrm>
              <a:prstGeom prst="rect">
                <a:avLst/>
              </a:prstGeom>
              <a:noFill/>
              <a:ln w="9525">
                <a:noFill/>
                <a:miter lim="800000"/>
                <a:headEnd/>
                <a:tailEnd/>
              </a:ln>
            </p:spPr>
            <p:txBody>
              <a:bodyPr wrap="none" lIns="0" tIns="0" rIns="0" bIns="0">
                <a:spAutoFit/>
              </a:bodyPr>
              <a:lstStyle/>
              <a:p>
                <a:r>
                  <a:rPr lang="it-IT" sz="1400">
                    <a:latin typeface="Calibri" pitchFamily="34" charset="0"/>
                  </a:rPr>
                  <a:t>0</a:t>
                </a:r>
                <a:endParaRPr lang="it-IT">
                  <a:latin typeface="Calibri" pitchFamily="34" charset="0"/>
                </a:endParaRPr>
              </a:p>
            </p:txBody>
          </p:sp>
          <p:sp>
            <p:nvSpPr>
              <p:cNvPr id="39041" name="Freeform 130"/>
              <p:cNvSpPr>
                <a:spLocks noEditPoints="1"/>
              </p:cNvSpPr>
              <p:nvPr/>
            </p:nvSpPr>
            <p:spPr bwMode="auto">
              <a:xfrm>
                <a:off x="3662363" y="3697288"/>
                <a:ext cx="323850" cy="90487"/>
              </a:xfrm>
              <a:custGeom>
                <a:avLst/>
                <a:gdLst>
                  <a:gd name="T0" fmla="*/ 0 w 43"/>
                  <a:gd name="T1" fmla="*/ 2147483647 h 12"/>
                  <a:gd name="T2" fmla="*/ 2147483647 w 43"/>
                  <a:gd name="T3" fmla="*/ 2147483647 h 12"/>
                  <a:gd name="T4" fmla="*/ 2147483647 w 43"/>
                  <a:gd name="T5" fmla="*/ 2147483647 h 12"/>
                  <a:gd name="T6" fmla="*/ 0 w 43"/>
                  <a:gd name="T7" fmla="*/ 2147483647 h 12"/>
                  <a:gd name="T8" fmla="*/ 0 w 43"/>
                  <a:gd name="T9" fmla="*/ 2147483647 h 12"/>
                  <a:gd name="T10" fmla="*/ 2147483647 w 43"/>
                  <a:gd name="T11" fmla="*/ 2147483647 h 12"/>
                  <a:gd name="T12" fmla="*/ 2147483647 w 43"/>
                  <a:gd name="T13" fmla="*/ 2147483647 h 12"/>
                  <a:gd name="T14" fmla="*/ 2147483647 w 43"/>
                  <a:gd name="T15" fmla="*/ 2147483647 h 12"/>
                  <a:gd name="T16" fmla="*/ 2147483647 w 43"/>
                  <a:gd name="T17" fmla="*/ 2147483647 h 12"/>
                  <a:gd name="T18" fmla="*/ 2147483647 w 43"/>
                  <a:gd name="T19" fmla="*/ 2147483647 h 12"/>
                  <a:gd name="T20" fmla="*/ 2147483647 w 43"/>
                  <a:gd name="T21" fmla="*/ 2147483647 h 12"/>
                  <a:gd name="T22" fmla="*/ 2147483647 w 43"/>
                  <a:gd name="T23" fmla="*/ 2147483647 h 12"/>
                  <a:gd name="T24" fmla="*/ 2147483647 w 43"/>
                  <a:gd name="T25" fmla="*/ 2147483647 h 12"/>
                  <a:gd name="T26" fmla="*/ 2147483647 w 43"/>
                  <a:gd name="T27" fmla="*/ 2147483647 h 12"/>
                  <a:gd name="T28" fmla="*/ 2147483647 w 43"/>
                  <a:gd name="T29" fmla="*/ 2147483647 h 12"/>
                  <a:gd name="T30" fmla="*/ 2147483647 w 43"/>
                  <a:gd name="T31" fmla="*/ 2147483647 h 12"/>
                  <a:gd name="T32" fmla="*/ 2147483647 w 43"/>
                  <a:gd name="T33" fmla="*/ 0 h 12"/>
                  <a:gd name="T34" fmla="*/ 2147483647 w 43"/>
                  <a:gd name="T35" fmla="*/ 0 h 12"/>
                  <a:gd name="T36" fmla="*/ 2147483647 w 43"/>
                  <a:gd name="T37" fmla="*/ 2147483647 h 12"/>
                  <a:gd name="T38" fmla="*/ 2147483647 w 43"/>
                  <a:gd name="T39" fmla="*/ 2147483647 h 12"/>
                  <a:gd name="T40" fmla="*/ 2147483647 w 43"/>
                  <a:gd name="T41" fmla="*/ 0 h 12"/>
                  <a:gd name="T42" fmla="*/ 2147483647 w 43"/>
                  <a:gd name="T43" fmla="*/ 0 h 12"/>
                  <a:gd name="T44" fmla="*/ 2147483647 w 43"/>
                  <a:gd name="T45" fmla="*/ 2147483647 h 12"/>
                  <a:gd name="T46" fmla="*/ 2147483647 w 43"/>
                  <a:gd name="T47" fmla="*/ 2147483647 h 12"/>
                  <a:gd name="T48" fmla="*/ 2147483647 w 43"/>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12"/>
                  <a:gd name="T77" fmla="*/ 43 w 43"/>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12">
                    <a:moveTo>
                      <a:pt x="0" y="9"/>
                    </a:moveTo>
                    <a:lnTo>
                      <a:pt x="30" y="9"/>
                    </a:lnTo>
                    <a:lnTo>
                      <a:pt x="30" y="12"/>
                    </a:lnTo>
                    <a:lnTo>
                      <a:pt x="0" y="12"/>
                    </a:lnTo>
                    <a:lnTo>
                      <a:pt x="0" y="9"/>
                    </a:lnTo>
                    <a:close/>
                    <a:moveTo>
                      <a:pt x="31" y="11"/>
                    </a:moveTo>
                    <a:lnTo>
                      <a:pt x="31" y="12"/>
                    </a:lnTo>
                    <a:lnTo>
                      <a:pt x="30" y="12"/>
                    </a:lnTo>
                    <a:lnTo>
                      <a:pt x="30" y="11"/>
                    </a:lnTo>
                    <a:lnTo>
                      <a:pt x="31" y="11"/>
                    </a:lnTo>
                    <a:close/>
                    <a:moveTo>
                      <a:pt x="29" y="11"/>
                    </a:moveTo>
                    <a:lnTo>
                      <a:pt x="29" y="2"/>
                    </a:lnTo>
                    <a:lnTo>
                      <a:pt x="31" y="2"/>
                    </a:lnTo>
                    <a:lnTo>
                      <a:pt x="31" y="11"/>
                    </a:lnTo>
                    <a:lnTo>
                      <a:pt x="29" y="11"/>
                    </a:lnTo>
                    <a:close/>
                    <a:moveTo>
                      <a:pt x="29" y="2"/>
                    </a:moveTo>
                    <a:lnTo>
                      <a:pt x="29" y="0"/>
                    </a:lnTo>
                    <a:lnTo>
                      <a:pt x="30" y="0"/>
                    </a:lnTo>
                    <a:lnTo>
                      <a:pt x="30" y="2"/>
                    </a:lnTo>
                    <a:lnTo>
                      <a:pt x="29" y="2"/>
                    </a:lnTo>
                    <a:close/>
                    <a:moveTo>
                      <a:pt x="30" y="0"/>
                    </a:moveTo>
                    <a:lnTo>
                      <a:pt x="43" y="0"/>
                    </a:lnTo>
                    <a:lnTo>
                      <a:pt x="43" y="3"/>
                    </a:lnTo>
                    <a:lnTo>
                      <a:pt x="30" y="3"/>
                    </a:lnTo>
                    <a:lnTo>
                      <a:pt x="30"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9042" name="Line 131"/>
              <p:cNvSpPr>
                <a:spLocks noChangeShapeType="1"/>
              </p:cNvSpPr>
              <p:nvPr/>
            </p:nvSpPr>
            <p:spPr bwMode="auto">
              <a:xfrm>
                <a:off x="4030663" y="3727450"/>
                <a:ext cx="104775" cy="1588"/>
              </a:xfrm>
              <a:prstGeom prst="line">
                <a:avLst/>
              </a:prstGeom>
              <a:noFill/>
              <a:ln w="0">
                <a:solidFill>
                  <a:schemeClr val="tx1"/>
                </a:solidFill>
                <a:round/>
                <a:headEnd/>
                <a:tailEnd/>
              </a:ln>
            </p:spPr>
            <p:txBody>
              <a:bodyPr lIns="100794" tIns="50397" rIns="100794" bIns="50397"/>
              <a:lstStyle/>
              <a:p>
                <a:endParaRPr lang="en-US"/>
              </a:p>
            </p:txBody>
          </p:sp>
          <p:sp>
            <p:nvSpPr>
              <p:cNvPr id="39043" name="Freeform 132"/>
              <p:cNvSpPr>
                <a:spLocks/>
              </p:cNvSpPr>
              <p:nvPr/>
            </p:nvSpPr>
            <p:spPr bwMode="auto">
              <a:xfrm>
                <a:off x="4092575" y="3697288"/>
                <a:ext cx="42863" cy="61912"/>
              </a:xfrm>
              <a:custGeom>
                <a:avLst/>
                <a:gdLst>
                  <a:gd name="T0" fmla="*/ 0 w 25"/>
                  <a:gd name="T1" fmla="*/ 0 h 35"/>
                  <a:gd name="T2" fmla="*/ 2147483647 w 25"/>
                  <a:gd name="T3" fmla="*/ 2147483647 h 35"/>
                  <a:gd name="T4" fmla="*/ 0 w 25"/>
                  <a:gd name="T5" fmla="*/ 2147483647 h 35"/>
                  <a:gd name="T6" fmla="*/ 0 w 25"/>
                  <a:gd name="T7" fmla="*/ 0 h 35"/>
                  <a:gd name="T8" fmla="*/ 2147483647 w 25"/>
                  <a:gd name="T9" fmla="*/ 2147483647 h 35"/>
                  <a:gd name="T10" fmla="*/ 0 w 25"/>
                  <a:gd name="T11" fmla="*/ 0 h 35"/>
                  <a:gd name="T12" fmla="*/ 0 60000 65536"/>
                  <a:gd name="T13" fmla="*/ 0 60000 65536"/>
                  <a:gd name="T14" fmla="*/ 0 60000 65536"/>
                  <a:gd name="T15" fmla="*/ 0 60000 65536"/>
                  <a:gd name="T16" fmla="*/ 0 60000 65536"/>
                  <a:gd name="T17" fmla="*/ 0 60000 65536"/>
                  <a:gd name="T18" fmla="*/ 0 w 25"/>
                  <a:gd name="T19" fmla="*/ 0 h 35"/>
                  <a:gd name="T20" fmla="*/ 25 w 2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5" h="35">
                    <a:moveTo>
                      <a:pt x="0" y="0"/>
                    </a:moveTo>
                    <a:lnTo>
                      <a:pt x="25" y="17"/>
                    </a:lnTo>
                    <a:lnTo>
                      <a:pt x="0" y="35"/>
                    </a:lnTo>
                    <a:lnTo>
                      <a:pt x="0" y="0"/>
                    </a:lnTo>
                    <a:lnTo>
                      <a:pt x="25" y="17"/>
                    </a:lnTo>
                    <a:lnTo>
                      <a:pt x="0" y="0"/>
                    </a:lnTo>
                    <a:close/>
                  </a:path>
                </a:pathLst>
              </a:custGeom>
              <a:solidFill>
                <a:schemeClr val="tx1"/>
              </a:solidFill>
              <a:ln w="9525">
                <a:noFill/>
                <a:round/>
                <a:headEnd/>
                <a:tailEnd/>
              </a:ln>
            </p:spPr>
            <p:txBody>
              <a:bodyPr lIns="100794" tIns="50397" rIns="100794" bIns="50397"/>
              <a:lstStyle/>
              <a:p>
                <a:endParaRPr lang="en-US"/>
              </a:p>
            </p:txBody>
          </p:sp>
          <p:sp>
            <p:nvSpPr>
              <p:cNvPr id="39044" name="Freeform 133"/>
              <p:cNvSpPr>
                <a:spLocks noEditPoints="1"/>
              </p:cNvSpPr>
              <p:nvPr/>
            </p:nvSpPr>
            <p:spPr bwMode="auto">
              <a:xfrm>
                <a:off x="3662363" y="3975100"/>
                <a:ext cx="323850" cy="82550"/>
              </a:xfrm>
              <a:custGeom>
                <a:avLst/>
                <a:gdLst>
                  <a:gd name="T0" fmla="*/ 0 w 43"/>
                  <a:gd name="T1" fmla="*/ 2147483647 h 11"/>
                  <a:gd name="T2" fmla="*/ 2147483647 w 43"/>
                  <a:gd name="T3" fmla="*/ 2147483647 h 11"/>
                  <a:gd name="T4" fmla="*/ 2147483647 w 43"/>
                  <a:gd name="T5" fmla="*/ 2147483647 h 11"/>
                  <a:gd name="T6" fmla="*/ 0 w 43"/>
                  <a:gd name="T7" fmla="*/ 2147483647 h 11"/>
                  <a:gd name="T8" fmla="*/ 0 w 43"/>
                  <a:gd name="T9" fmla="*/ 2147483647 h 11"/>
                  <a:gd name="T10" fmla="*/ 2147483647 w 43"/>
                  <a:gd name="T11" fmla="*/ 2147483647 h 11"/>
                  <a:gd name="T12" fmla="*/ 2147483647 w 43"/>
                  <a:gd name="T13" fmla="*/ 2147483647 h 11"/>
                  <a:gd name="T14" fmla="*/ 2147483647 w 43"/>
                  <a:gd name="T15" fmla="*/ 2147483647 h 11"/>
                  <a:gd name="T16" fmla="*/ 2147483647 w 43"/>
                  <a:gd name="T17" fmla="*/ 2147483647 h 11"/>
                  <a:gd name="T18" fmla="*/ 2147483647 w 43"/>
                  <a:gd name="T19" fmla="*/ 2147483647 h 11"/>
                  <a:gd name="T20" fmla="*/ 2147483647 w 43"/>
                  <a:gd name="T21" fmla="*/ 2147483647 h 11"/>
                  <a:gd name="T22" fmla="*/ 2147483647 w 43"/>
                  <a:gd name="T23" fmla="*/ 2147483647 h 11"/>
                  <a:gd name="T24" fmla="*/ 2147483647 w 43"/>
                  <a:gd name="T25" fmla="*/ 2147483647 h 11"/>
                  <a:gd name="T26" fmla="*/ 2147483647 w 43"/>
                  <a:gd name="T27" fmla="*/ 2147483647 h 11"/>
                  <a:gd name="T28" fmla="*/ 2147483647 w 43"/>
                  <a:gd name="T29" fmla="*/ 2147483647 h 11"/>
                  <a:gd name="T30" fmla="*/ 2147483647 w 43"/>
                  <a:gd name="T31" fmla="*/ 2147483647 h 11"/>
                  <a:gd name="T32" fmla="*/ 2147483647 w 43"/>
                  <a:gd name="T33" fmla="*/ 0 h 11"/>
                  <a:gd name="T34" fmla="*/ 2147483647 w 43"/>
                  <a:gd name="T35" fmla="*/ 0 h 11"/>
                  <a:gd name="T36" fmla="*/ 2147483647 w 43"/>
                  <a:gd name="T37" fmla="*/ 2147483647 h 11"/>
                  <a:gd name="T38" fmla="*/ 2147483647 w 43"/>
                  <a:gd name="T39" fmla="*/ 2147483647 h 11"/>
                  <a:gd name="T40" fmla="*/ 2147483647 w 43"/>
                  <a:gd name="T41" fmla="*/ 0 h 11"/>
                  <a:gd name="T42" fmla="*/ 2147483647 w 43"/>
                  <a:gd name="T43" fmla="*/ 0 h 11"/>
                  <a:gd name="T44" fmla="*/ 2147483647 w 43"/>
                  <a:gd name="T45" fmla="*/ 2147483647 h 11"/>
                  <a:gd name="T46" fmla="*/ 2147483647 w 43"/>
                  <a:gd name="T47" fmla="*/ 2147483647 h 11"/>
                  <a:gd name="T48" fmla="*/ 2147483647 w 43"/>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11"/>
                  <a:gd name="T77" fmla="*/ 43 w 43"/>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11">
                    <a:moveTo>
                      <a:pt x="0" y="9"/>
                    </a:moveTo>
                    <a:lnTo>
                      <a:pt x="20" y="9"/>
                    </a:lnTo>
                    <a:lnTo>
                      <a:pt x="20" y="11"/>
                    </a:lnTo>
                    <a:lnTo>
                      <a:pt x="0" y="11"/>
                    </a:lnTo>
                    <a:lnTo>
                      <a:pt x="0" y="9"/>
                    </a:lnTo>
                    <a:close/>
                    <a:moveTo>
                      <a:pt x="21" y="10"/>
                    </a:moveTo>
                    <a:lnTo>
                      <a:pt x="21" y="11"/>
                    </a:lnTo>
                    <a:lnTo>
                      <a:pt x="20" y="11"/>
                    </a:lnTo>
                    <a:lnTo>
                      <a:pt x="20" y="10"/>
                    </a:lnTo>
                    <a:lnTo>
                      <a:pt x="21" y="10"/>
                    </a:lnTo>
                    <a:close/>
                    <a:moveTo>
                      <a:pt x="19" y="10"/>
                    </a:moveTo>
                    <a:lnTo>
                      <a:pt x="19" y="1"/>
                    </a:lnTo>
                    <a:lnTo>
                      <a:pt x="21" y="1"/>
                    </a:lnTo>
                    <a:lnTo>
                      <a:pt x="21" y="10"/>
                    </a:lnTo>
                    <a:lnTo>
                      <a:pt x="19" y="10"/>
                    </a:lnTo>
                    <a:close/>
                    <a:moveTo>
                      <a:pt x="19" y="1"/>
                    </a:moveTo>
                    <a:lnTo>
                      <a:pt x="19" y="0"/>
                    </a:lnTo>
                    <a:lnTo>
                      <a:pt x="20" y="0"/>
                    </a:lnTo>
                    <a:lnTo>
                      <a:pt x="20" y="1"/>
                    </a:lnTo>
                    <a:lnTo>
                      <a:pt x="19" y="1"/>
                    </a:lnTo>
                    <a:close/>
                    <a:moveTo>
                      <a:pt x="20" y="0"/>
                    </a:moveTo>
                    <a:lnTo>
                      <a:pt x="43" y="0"/>
                    </a:lnTo>
                    <a:lnTo>
                      <a:pt x="43" y="2"/>
                    </a:lnTo>
                    <a:lnTo>
                      <a:pt x="20" y="2"/>
                    </a:lnTo>
                    <a:lnTo>
                      <a:pt x="20"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9045" name="Line 134"/>
              <p:cNvSpPr>
                <a:spLocks noChangeShapeType="1"/>
              </p:cNvSpPr>
              <p:nvPr/>
            </p:nvSpPr>
            <p:spPr bwMode="auto">
              <a:xfrm>
                <a:off x="4030663" y="4065588"/>
                <a:ext cx="104775" cy="1587"/>
              </a:xfrm>
              <a:prstGeom prst="line">
                <a:avLst/>
              </a:prstGeom>
              <a:noFill/>
              <a:ln w="0">
                <a:solidFill>
                  <a:schemeClr val="tx1"/>
                </a:solidFill>
                <a:round/>
                <a:headEnd/>
                <a:tailEnd/>
              </a:ln>
            </p:spPr>
            <p:txBody>
              <a:bodyPr lIns="100794" tIns="50397" rIns="100794" bIns="50397"/>
              <a:lstStyle/>
              <a:p>
                <a:endParaRPr lang="en-US"/>
              </a:p>
            </p:txBody>
          </p:sp>
          <p:sp>
            <p:nvSpPr>
              <p:cNvPr id="39046" name="Freeform 135"/>
              <p:cNvSpPr>
                <a:spLocks/>
              </p:cNvSpPr>
              <p:nvPr/>
            </p:nvSpPr>
            <p:spPr bwMode="auto">
              <a:xfrm>
                <a:off x="4092575" y="4035425"/>
                <a:ext cx="42863" cy="52388"/>
              </a:xfrm>
              <a:custGeom>
                <a:avLst/>
                <a:gdLst>
                  <a:gd name="T0" fmla="*/ 0 w 25"/>
                  <a:gd name="T1" fmla="*/ 0 h 30"/>
                  <a:gd name="T2" fmla="*/ 2147483647 w 25"/>
                  <a:gd name="T3" fmla="*/ 2147483647 h 30"/>
                  <a:gd name="T4" fmla="*/ 0 w 25"/>
                  <a:gd name="T5" fmla="*/ 2147483647 h 30"/>
                  <a:gd name="T6" fmla="*/ 0 w 25"/>
                  <a:gd name="T7" fmla="*/ 0 h 30"/>
                  <a:gd name="T8" fmla="*/ 2147483647 w 25"/>
                  <a:gd name="T9" fmla="*/ 2147483647 h 30"/>
                  <a:gd name="T10" fmla="*/ 0 w 25"/>
                  <a:gd name="T11" fmla="*/ 0 h 30"/>
                  <a:gd name="T12" fmla="*/ 0 60000 65536"/>
                  <a:gd name="T13" fmla="*/ 0 60000 65536"/>
                  <a:gd name="T14" fmla="*/ 0 60000 65536"/>
                  <a:gd name="T15" fmla="*/ 0 60000 65536"/>
                  <a:gd name="T16" fmla="*/ 0 60000 65536"/>
                  <a:gd name="T17" fmla="*/ 0 60000 65536"/>
                  <a:gd name="T18" fmla="*/ 0 w 25"/>
                  <a:gd name="T19" fmla="*/ 0 h 30"/>
                  <a:gd name="T20" fmla="*/ 25 w 2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5" h="30">
                    <a:moveTo>
                      <a:pt x="0" y="0"/>
                    </a:moveTo>
                    <a:lnTo>
                      <a:pt x="25" y="17"/>
                    </a:lnTo>
                    <a:lnTo>
                      <a:pt x="0" y="30"/>
                    </a:lnTo>
                    <a:lnTo>
                      <a:pt x="0" y="0"/>
                    </a:lnTo>
                    <a:lnTo>
                      <a:pt x="25" y="17"/>
                    </a:lnTo>
                    <a:lnTo>
                      <a:pt x="0"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9047" name="Rectangle 139"/>
              <p:cNvSpPr>
                <a:spLocks noChangeArrowheads="1"/>
              </p:cNvSpPr>
              <p:nvPr/>
            </p:nvSpPr>
            <p:spPr bwMode="auto">
              <a:xfrm>
                <a:off x="4279900" y="4597400"/>
                <a:ext cx="383683" cy="254366"/>
              </a:xfrm>
              <a:prstGeom prst="rect">
                <a:avLst/>
              </a:prstGeom>
              <a:noFill/>
              <a:ln w="9525">
                <a:noFill/>
                <a:miter lim="800000"/>
                <a:headEnd/>
                <a:tailEnd/>
              </a:ln>
            </p:spPr>
            <p:txBody>
              <a:bodyPr wrap="none" lIns="0" tIns="0" rIns="0" bIns="0">
                <a:spAutoFit/>
              </a:bodyPr>
              <a:lstStyle/>
              <a:p>
                <a:r>
                  <a:rPr lang="it-IT">
                    <a:solidFill>
                      <a:srgbClr val="24211D"/>
                    </a:solidFill>
                    <a:latin typeface="Calibri" pitchFamily="34" charset="0"/>
                  </a:rPr>
                  <a:t>Arbiter</a:t>
                </a:r>
                <a:endParaRPr lang="it-IT" sz="1400">
                  <a:solidFill>
                    <a:srgbClr val="24211D"/>
                  </a:solidFill>
                  <a:latin typeface="Calibri" pitchFamily="34" charset="0"/>
                </a:endParaRPr>
              </a:p>
            </p:txBody>
          </p:sp>
          <p:sp>
            <p:nvSpPr>
              <p:cNvPr id="39048" name="Line 140"/>
              <p:cNvSpPr>
                <a:spLocks noChangeShapeType="1"/>
              </p:cNvSpPr>
              <p:nvPr/>
            </p:nvSpPr>
            <p:spPr bwMode="auto">
              <a:xfrm>
                <a:off x="4181475" y="4516438"/>
                <a:ext cx="52388" cy="1587"/>
              </a:xfrm>
              <a:prstGeom prst="line">
                <a:avLst/>
              </a:prstGeom>
              <a:noFill/>
              <a:ln w="0">
                <a:solidFill>
                  <a:schemeClr val="tx1"/>
                </a:solidFill>
                <a:round/>
                <a:headEnd/>
                <a:tailEnd/>
              </a:ln>
            </p:spPr>
            <p:txBody>
              <a:bodyPr lIns="100794" tIns="50397" rIns="100794" bIns="50397"/>
              <a:lstStyle/>
              <a:p>
                <a:endParaRPr lang="en-US"/>
              </a:p>
            </p:txBody>
          </p:sp>
          <p:sp>
            <p:nvSpPr>
              <p:cNvPr id="39049" name="Line 141"/>
              <p:cNvSpPr>
                <a:spLocks noChangeShapeType="1"/>
              </p:cNvSpPr>
              <p:nvPr/>
            </p:nvSpPr>
            <p:spPr bwMode="auto">
              <a:xfrm>
                <a:off x="4181475" y="4854575"/>
                <a:ext cx="52388" cy="1588"/>
              </a:xfrm>
              <a:prstGeom prst="line">
                <a:avLst/>
              </a:prstGeom>
              <a:noFill/>
              <a:ln w="0">
                <a:solidFill>
                  <a:schemeClr val="tx1"/>
                </a:solidFill>
                <a:round/>
                <a:headEnd/>
                <a:tailEnd/>
              </a:ln>
            </p:spPr>
            <p:txBody>
              <a:bodyPr lIns="100794" tIns="50397" rIns="100794" bIns="50397"/>
              <a:lstStyle/>
              <a:p>
                <a:endParaRPr lang="en-US"/>
              </a:p>
            </p:txBody>
          </p:sp>
          <p:sp>
            <p:nvSpPr>
              <p:cNvPr id="39050" name="Line 142"/>
              <p:cNvSpPr>
                <a:spLocks noChangeShapeType="1"/>
              </p:cNvSpPr>
              <p:nvPr/>
            </p:nvSpPr>
            <p:spPr bwMode="auto">
              <a:xfrm>
                <a:off x="4857750" y="4681538"/>
                <a:ext cx="144463" cy="1587"/>
              </a:xfrm>
              <a:prstGeom prst="line">
                <a:avLst/>
              </a:prstGeom>
              <a:noFill/>
              <a:ln w="0">
                <a:solidFill>
                  <a:schemeClr val="tx1"/>
                </a:solidFill>
                <a:round/>
                <a:headEnd/>
                <a:tailEnd/>
              </a:ln>
            </p:spPr>
            <p:txBody>
              <a:bodyPr lIns="100794" tIns="50397" rIns="100794" bIns="50397"/>
              <a:lstStyle/>
              <a:p>
                <a:endParaRPr lang="en-US"/>
              </a:p>
            </p:txBody>
          </p:sp>
          <p:sp>
            <p:nvSpPr>
              <p:cNvPr id="39051" name="Freeform 143"/>
              <p:cNvSpPr>
                <a:spLocks noEditPoints="1"/>
              </p:cNvSpPr>
              <p:nvPr/>
            </p:nvSpPr>
            <p:spPr bwMode="auto">
              <a:xfrm>
                <a:off x="3662363" y="4779963"/>
                <a:ext cx="323850" cy="88900"/>
              </a:xfrm>
              <a:custGeom>
                <a:avLst/>
                <a:gdLst>
                  <a:gd name="T0" fmla="*/ 0 w 43"/>
                  <a:gd name="T1" fmla="*/ 2147483647 h 12"/>
                  <a:gd name="T2" fmla="*/ 2147483647 w 43"/>
                  <a:gd name="T3" fmla="*/ 2147483647 h 12"/>
                  <a:gd name="T4" fmla="*/ 2147483647 w 43"/>
                  <a:gd name="T5" fmla="*/ 2147483647 h 12"/>
                  <a:gd name="T6" fmla="*/ 0 w 43"/>
                  <a:gd name="T7" fmla="*/ 2147483647 h 12"/>
                  <a:gd name="T8" fmla="*/ 0 w 43"/>
                  <a:gd name="T9" fmla="*/ 2147483647 h 12"/>
                  <a:gd name="T10" fmla="*/ 2147483647 w 43"/>
                  <a:gd name="T11" fmla="*/ 2147483647 h 12"/>
                  <a:gd name="T12" fmla="*/ 2147483647 w 43"/>
                  <a:gd name="T13" fmla="*/ 2147483647 h 12"/>
                  <a:gd name="T14" fmla="*/ 2147483647 w 43"/>
                  <a:gd name="T15" fmla="*/ 2147483647 h 12"/>
                  <a:gd name="T16" fmla="*/ 2147483647 w 43"/>
                  <a:gd name="T17" fmla="*/ 2147483647 h 12"/>
                  <a:gd name="T18" fmla="*/ 2147483647 w 43"/>
                  <a:gd name="T19" fmla="*/ 2147483647 h 12"/>
                  <a:gd name="T20" fmla="*/ 2147483647 w 43"/>
                  <a:gd name="T21" fmla="*/ 2147483647 h 12"/>
                  <a:gd name="T22" fmla="*/ 2147483647 w 43"/>
                  <a:gd name="T23" fmla="*/ 2147483647 h 12"/>
                  <a:gd name="T24" fmla="*/ 2147483647 w 43"/>
                  <a:gd name="T25" fmla="*/ 2147483647 h 12"/>
                  <a:gd name="T26" fmla="*/ 2147483647 w 43"/>
                  <a:gd name="T27" fmla="*/ 2147483647 h 12"/>
                  <a:gd name="T28" fmla="*/ 2147483647 w 43"/>
                  <a:gd name="T29" fmla="*/ 2147483647 h 12"/>
                  <a:gd name="T30" fmla="*/ 2147483647 w 43"/>
                  <a:gd name="T31" fmla="*/ 2147483647 h 12"/>
                  <a:gd name="T32" fmla="*/ 2147483647 w 43"/>
                  <a:gd name="T33" fmla="*/ 0 h 12"/>
                  <a:gd name="T34" fmla="*/ 2147483647 w 43"/>
                  <a:gd name="T35" fmla="*/ 0 h 12"/>
                  <a:gd name="T36" fmla="*/ 2147483647 w 43"/>
                  <a:gd name="T37" fmla="*/ 2147483647 h 12"/>
                  <a:gd name="T38" fmla="*/ 2147483647 w 43"/>
                  <a:gd name="T39" fmla="*/ 2147483647 h 12"/>
                  <a:gd name="T40" fmla="*/ 2147483647 w 43"/>
                  <a:gd name="T41" fmla="*/ 0 h 12"/>
                  <a:gd name="T42" fmla="*/ 2147483647 w 43"/>
                  <a:gd name="T43" fmla="*/ 0 h 12"/>
                  <a:gd name="T44" fmla="*/ 2147483647 w 43"/>
                  <a:gd name="T45" fmla="*/ 2147483647 h 12"/>
                  <a:gd name="T46" fmla="*/ 2147483647 w 43"/>
                  <a:gd name="T47" fmla="*/ 2147483647 h 12"/>
                  <a:gd name="T48" fmla="*/ 2147483647 w 43"/>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12"/>
                  <a:gd name="T77" fmla="*/ 43 w 43"/>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12">
                    <a:moveTo>
                      <a:pt x="0" y="9"/>
                    </a:moveTo>
                    <a:lnTo>
                      <a:pt x="30" y="9"/>
                    </a:lnTo>
                    <a:lnTo>
                      <a:pt x="30" y="12"/>
                    </a:lnTo>
                    <a:lnTo>
                      <a:pt x="0" y="12"/>
                    </a:lnTo>
                    <a:lnTo>
                      <a:pt x="0" y="9"/>
                    </a:lnTo>
                    <a:close/>
                    <a:moveTo>
                      <a:pt x="31" y="11"/>
                    </a:moveTo>
                    <a:lnTo>
                      <a:pt x="31" y="12"/>
                    </a:lnTo>
                    <a:lnTo>
                      <a:pt x="30" y="12"/>
                    </a:lnTo>
                    <a:lnTo>
                      <a:pt x="30" y="11"/>
                    </a:lnTo>
                    <a:lnTo>
                      <a:pt x="31" y="11"/>
                    </a:lnTo>
                    <a:close/>
                    <a:moveTo>
                      <a:pt x="29" y="11"/>
                    </a:moveTo>
                    <a:lnTo>
                      <a:pt x="29" y="2"/>
                    </a:lnTo>
                    <a:lnTo>
                      <a:pt x="31" y="2"/>
                    </a:lnTo>
                    <a:lnTo>
                      <a:pt x="31" y="11"/>
                    </a:lnTo>
                    <a:lnTo>
                      <a:pt x="29" y="11"/>
                    </a:lnTo>
                    <a:close/>
                    <a:moveTo>
                      <a:pt x="29" y="2"/>
                    </a:moveTo>
                    <a:lnTo>
                      <a:pt x="29" y="0"/>
                    </a:lnTo>
                    <a:lnTo>
                      <a:pt x="30" y="0"/>
                    </a:lnTo>
                    <a:lnTo>
                      <a:pt x="30" y="2"/>
                    </a:lnTo>
                    <a:lnTo>
                      <a:pt x="29" y="2"/>
                    </a:lnTo>
                    <a:close/>
                    <a:moveTo>
                      <a:pt x="30" y="0"/>
                    </a:moveTo>
                    <a:lnTo>
                      <a:pt x="43" y="0"/>
                    </a:lnTo>
                    <a:lnTo>
                      <a:pt x="43" y="3"/>
                    </a:lnTo>
                    <a:lnTo>
                      <a:pt x="30" y="3"/>
                    </a:lnTo>
                    <a:lnTo>
                      <a:pt x="30"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9052" name="Line 144"/>
              <p:cNvSpPr>
                <a:spLocks noChangeShapeType="1"/>
              </p:cNvSpPr>
              <p:nvPr/>
            </p:nvSpPr>
            <p:spPr bwMode="auto">
              <a:xfrm>
                <a:off x="4030663" y="4524375"/>
                <a:ext cx="104775" cy="1588"/>
              </a:xfrm>
              <a:prstGeom prst="line">
                <a:avLst/>
              </a:prstGeom>
              <a:noFill/>
              <a:ln w="0">
                <a:solidFill>
                  <a:schemeClr val="tx1"/>
                </a:solidFill>
                <a:round/>
                <a:headEnd/>
                <a:tailEnd/>
              </a:ln>
            </p:spPr>
            <p:txBody>
              <a:bodyPr lIns="100794" tIns="50397" rIns="100794" bIns="50397"/>
              <a:lstStyle/>
              <a:p>
                <a:endParaRPr lang="en-US"/>
              </a:p>
            </p:txBody>
          </p:sp>
          <p:sp>
            <p:nvSpPr>
              <p:cNvPr id="39053" name="Freeform 145"/>
              <p:cNvSpPr>
                <a:spLocks/>
              </p:cNvSpPr>
              <p:nvPr/>
            </p:nvSpPr>
            <p:spPr bwMode="auto">
              <a:xfrm>
                <a:off x="4092575" y="4494213"/>
                <a:ext cx="42863" cy="52387"/>
              </a:xfrm>
              <a:custGeom>
                <a:avLst/>
                <a:gdLst>
                  <a:gd name="T0" fmla="*/ 0 w 25"/>
                  <a:gd name="T1" fmla="*/ 0 h 30"/>
                  <a:gd name="T2" fmla="*/ 2147483647 w 25"/>
                  <a:gd name="T3" fmla="*/ 2147483647 h 30"/>
                  <a:gd name="T4" fmla="*/ 0 w 25"/>
                  <a:gd name="T5" fmla="*/ 2147483647 h 30"/>
                  <a:gd name="T6" fmla="*/ 0 w 25"/>
                  <a:gd name="T7" fmla="*/ 0 h 30"/>
                  <a:gd name="T8" fmla="*/ 2147483647 w 25"/>
                  <a:gd name="T9" fmla="*/ 2147483647 h 30"/>
                  <a:gd name="T10" fmla="*/ 0 w 25"/>
                  <a:gd name="T11" fmla="*/ 0 h 30"/>
                  <a:gd name="T12" fmla="*/ 0 60000 65536"/>
                  <a:gd name="T13" fmla="*/ 0 60000 65536"/>
                  <a:gd name="T14" fmla="*/ 0 60000 65536"/>
                  <a:gd name="T15" fmla="*/ 0 60000 65536"/>
                  <a:gd name="T16" fmla="*/ 0 60000 65536"/>
                  <a:gd name="T17" fmla="*/ 0 60000 65536"/>
                  <a:gd name="T18" fmla="*/ 0 w 25"/>
                  <a:gd name="T19" fmla="*/ 0 h 30"/>
                  <a:gd name="T20" fmla="*/ 25 w 2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5" h="30">
                    <a:moveTo>
                      <a:pt x="0" y="0"/>
                    </a:moveTo>
                    <a:lnTo>
                      <a:pt x="25" y="17"/>
                    </a:lnTo>
                    <a:lnTo>
                      <a:pt x="0" y="30"/>
                    </a:lnTo>
                    <a:lnTo>
                      <a:pt x="0" y="0"/>
                    </a:lnTo>
                    <a:lnTo>
                      <a:pt x="25" y="17"/>
                    </a:lnTo>
                    <a:lnTo>
                      <a:pt x="0"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9054" name="Freeform 146"/>
              <p:cNvSpPr>
                <a:spLocks noEditPoints="1"/>
              </p:cNvSpPr>
              <p:nvPr/>
            </p:nvSpPr>
            <p:spPr bwMode="auto">
              <a:xfrm>
                <a:off x="3662363" y="4516438"/>
                <a:ext cx="323850" cy="82550"/>
              </a:xfrm>
              <a:custGeom>
                <a:avLst/>
                <a:gdLst>
                  <a:gd name="T0" fmla="*/ 0 w 43"/>
                  <a:gd name="T1" fmla="*/ 2147483647 h 11"/>
                  <a:gd name="T2" fmla="*/ 2147483647 w 43"/>
                  <a:gd name="T3" fmla="*/ 2147483647 h 11"/>
                  <a:gd name="T4" fmla="*/ 2147483647 w 43"/>
                  <a:gd name="T5" fmla="*/ 2147483647 h 11"/>
                  <a:gd name="T6" fmla="*/ 0 w 43"/>
                  <a:gd name="T7" fmla="*/ 2147483647 h 11"/>
                  <a:gd name="T8" fmla="*/ 0 w 43"/>
                  <a:gd name="T9" fmla="*/ 2147483647 h 11"/>
                  <a:gd name="T10" fmla="*/ 2147483647 w 43"/>
                  <a:gd name="T11" fmla="*/ 2147483647 h 11"/>
                  <a:gd name="T12" fmla="*/ 2147483647 w 43"/>
                  <a:gd name="T13" fmla="*/ 2147483647 h 11"/>
                  <a:gd name="T14" fmla="*/ 2147483647 w 43"/>
                  <a:gd name="T15" fmla="*/ 2147483647 h 11"/>
                  <a:gd name="T16" fmla="*/ 2147483647 w 43"/>
                  <a:gd name="T17" fmla="*/ 2147483647 h 11"/>
                  <a:gd name="T18" fmla="*/ 2147483647 w 43"/>
                  <a:gd name="T19" fmla="*/ 2147483647 h 11"/>
                  <a:gd name="T20" fmla="*/ 2147483647 w 43"/>
                  <a:gd name="T21" fmla="*/ 2147483647 h 11"/>
                  <a:gd name="T22" fmla="*/ 2147483647 w 43"/>
                  <a:gd name="T23" fmla="*/ 2147483647 h 11"/>
                  <a:gd name="T24" fmla="*/ 2147483647 w 43"/>
                  <a:gd name="T25" fmla="*/ 2147483647 h 11"/>
                  <a:gd name="T26" fmla="*/ 2147483647 w 43"/>
                  <a:gd name="T27" fmla="*/ 2147483647 h 11"/>
                  <a:gd name="T28" fmla="*/ 2147483647 w 43"/>
                  <a:gd name="T29" fmla="*/ 2147483647 h 11"/>
                  <a:gd name="T30" fmla="*/ 2147483647 w 43"/>
                  <a:gd name="T31" fmla="*/ 2147483647 h 11"/>
                  <a:gd name="T32" fmla="*/ 2147483647 w 43"/>
                  <a:gd name="T33" fmla="*/ 0 h 11"/>
                  <a:gd name="T34" fmla="*/ 2147483647 w 43"/>
                  <a:gd name="T35" fmla="*/ 0 h 11"/>
                  <a:gd name="T36" fmla="*/ 2147483647 w 43"/>
                  <a:gd name="T37" fmla="*/ 2147483647 h 11"/>
                  <a:gd name="T38" fmla="*/ 2147483647 w 43"/>
                  <a:gd name="T39" fmla="*/ 2147483647 h 11"/>
                  <a:gd name="T40" fmla="*/ 2147483647 w 43"/>
                  <a:gd name="T41" fmla="*/ 0 h 11"/>
                  <a:gd name="T42" fmla="*/ 2147483647 w 43"/>
                  <a:gd name="T43" fmla="*/ 0 h 11"/>
                  <a:gd name="T44" fmla="*/ 2147483647 w 43"/>
                  <a:gd name="T45" fmla="*/ 2147483647 h 11"/>
                  <a:gd name="T46" fmla="*/ 2147483647 w 43"/>
                  <a:gd name="T47" fmla="*/ 2147483647 h 11"/>
                  <a:gd name="T48" fmla="*/ 2147483647 w 43"/>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11"/>
                  <a:gd name="T77" fmla="*/ 43 w 43"/>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11">
                    <a:moveTo>
                      <a:pt x="0" y="9"/>
                    </a:moveTo>
                    <a:lnTo>
                      <a:pt x="20" y="9"/>
                    </a:lnTo>
                    <a:lnTo>
                      <a:pt x="20" y="11"/>
                    </a:lnTo>
                    <a:lnTo>
                      <a:pt x="0" y="11"/>
                    </a:lnTo>
                    <a:lnTo>
                      <a:pt x="0" y="9"/>
                    </a:lnTo>
                    <a:close/>
                    <a:moveTo>
                      <a:pt x="21" y="10"/>
                    </a:moveTo>
                    <a:lnTo>
                      <a:pt x="21" y="11"/>
                    </a:lnTo>
                    <a:lnTo>
                      <a:pt x="20" y="11"/>
                    </a:lnTo>
                    <a:lnTo>
                      <a:pt x="20" y="10"/>
                    </a:lnTo>
                    <a:lnTo>
                      <a:pt x="21" y="10"/>
                    </a:lnTo>
                    <a:close/>
                    <a:moveTo>
                      <a:pt x="19" y="10"/>
                    </a:moveTo>
                    <a:lnTo>
                      <a:pt x="19" y="1"/>
                    </a:lnTo>
                    <a:lnTo>
                      <a:pt x="21" y="1"/>
                    </a:lnTo>
                    <a:lnTo>
                      <a:pt x="21" y="10"/>
                    </a:lnTo>
                    <a:lnTo>
                      <a:pt x="19" y="10"/>
                    </a:lnTo>
                    <a:close/>
                    <a:moveTo>
                      <a:pt x="19" y="1"/>
                    </a:moveTo>
                    <a:lnTo>
                      <a:pt x="19" y="0"/>
                    </a:lnTo>
                    <a:lnTo>
                      <a:pt x="20" y="0"/>
                    </a:lnTo>
                    <a:lnTo>
                      <a:pt x="20" y="1"/>
                    </a:lnTo>
                    <a:lnTo>
                      <a:pt x="19" y="1"/>
                    </a:lnTo>
                    <a:close/>
                    <a:moveTo>
                      <a:pt x="20" y="0"/>
                    </a:moveTo>
                    <a:lnTo>
                      <a:pt x="43" y="0"/>
                    </a:lnTo>
                    <a:lnTo>
                      <a:pt x="43" y="2"/>
                    </a:lnTo>
                    <a:lnTo>
                      <a:pt x="20" y="2"/>
                    </a:lnTo>
                    <a:lnTo>
                      <a:pt x="20"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9055" name="Line 147"/>
              <p:cNvSpPr>
                <a:spLocks noChangeShapeType="1"/>
              </p:cNvSpPr>
              <p:nvPr/>
            </p:nvSpPr>
            <p:spPr bwMode="auto">
              <a:xfrm>
                <a:off x="4030663" y="4854575"/>
                <a:ext cx="104775" cy="1588"/>
              </a:xfrm>
              <a:prstGeom prst="line">
                <a:avLst/>
              </a:prstGeom>
              <a:noFill/>
              <a:ln w="0">
                <a:solidFill>
                  <a:schemeClr val="tx1"/>
                </a:solidFill>
                <a:round/>
                <a:headEnd/>
                <a:tailEnd/>
              </a:ln>
            </p:spPr>
            <p:txBody>
              <a:bodyPr lIns="100794" tIns="50397" rIns="100794" bIns="50397"/>
              <a:lstStyle/>
              <a:p>
                <a:endParaRPr lang="en-US"/>
              </a:p>
            </p:txBody>
          </p:sp>
          <p:sp>
            <p:nvSpPr>
              <p:cNvPr id="39056" name="Freeform 148"/>
              <p:cNvSpPr>
                <a:spLocks/>
              </p:cNvSpPr>
              <p:nvPr/>
            </p:nvSpPr>
            <p:spPr bwMode="auto">
              <a:xfrm>
                <a:off x="4092575" y="4832350"/>
                <a:ext cx="42863" cy="52388"/>
              </a:xfrm>
              <a:custGeom>
                <a:avLst/>
                <a:gdLst>
                  <a:gd name="T0" fmla="*/ 0 w 25"/>
                  <a:gd name="T1" fmla="*/ 0 h 30"/>
                  <a:gd name="T2" fmla="*/ 2147483647 w 25"/>
                  <a:gd name="T3" fmla="*/ 2147483647 h 30"/>
                  <a:gd name="T4" fmla="*/ 0 w 25"/>
                  <a:gd name="T5" fmla="*/ 2147483647 h 30"/>
                  <a:gd name="T6" fmla="*/ 0 w 25"/>
                  <a:gd name="T7" fmla="*/ 0 h 30"/>
                  <a:gd name="T8" fmla="*/ 2147483647 w 25"/>
                  <a:gd name="T9" fmla="*/ 2147483647 h 30"/>
                  <a:gd name="T10" fmla="*/ 0 w 25"/>
                  <a:gd name="T11" fmla="*/ 0 h 30"/>
                  <a:gd name="T12" fmla="*/ 0 60000 65536"/>
                  <a:gd name="T13" fmla="*/ 0 60000 65536"/>
                  <a:gd name="T14" fmla="*/ 0 60000 65536"/>
                  <a:gd name="T15" fmla="*/ 0 60000 65536"/>
                  <a:gd name="T16" fmla="*/ 0 60000 65536"/>
                  <a:gd name="T17" fmla="*/ 0 60000 65536"/>
                  <a:gd name="T18" fmla="*/ 0 w 25"/>
                  <a:gd name="T19" fmla="*/ 0 h 30"/>
                  <a:gd name="T20" fmla="*/ 25 w 2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5" h="30">
                    <a:moveTo>
                      <a:pt x="0" y="0"/>
                    </a:moveTo>
                    <a:lnTo>
                      <a:pt x="25" y="13"/>
                    </a:lnTo>
                    <a:lnTo>
                      <a:pt x="0" y="30"/>
                    </a:lnTo>
                    <a:lnTo>
                      <a:pt x="0" y="0"/>
                    </a:lnTo>
                    <a:lnTo>
                      <a:pt x="25" y="13"/>
                    </a:lnTo>
                    <a:lnTo>
                      <a:pt x="0" y="0"/>
                    </a:lnTo>
                    <a:close/>
                  </a:path>
                </a:pathLst>
              </a:custGeom>
              <a:solidFill>
                <a:schemeClr val="tx1"/>
              </a:solidFill>
              <a:ln w="9525">
                <a:solidFill>
                  <a:schemeClr val="tx1"/>
                </a:solidFill>
                <a:round/>
                <a:headEnd/>
                <a:tailEnd/>
              </a:ln>
            </p:spPr>
            <p:txBody>
              <a:bodyPr lIns="100794" tIns="50397" rIns="100794" bIns="50397"/>
              <a:lstStyle/>
              <a:p>
                <a:endParaRPr lang="en-US"/>
              </a:p>
            </p:txBody>
          </p:sp>
          <p:sp>
            <p:nvSpPr>
              <p:cNvPr id="39057" name="Rectangle 149"/>
              <p:cNvSpPr>
                <a:spLocks noChangeArrowheads="1"/>
              </p:cNvSpPr>
              <p:nvPr/>
            </p:nvSpPr>
            <p:spPr bwMode="auto">
              <a:xfrm>
                <a:off x="4279900" y="3790950"/>
                <a:ext cx="383683" cy="254366"/>
              </a:xfrm>
              <a:prstGeom prst="rect">
                <a:avLst/>
              </a:prstGeom>
              <a:noFill/>
              <a:ln w="9525">
                <a:noFill/>
                <a:miter lim="800000"/>
                <a:headEnd/>
                <a:tailEnd/>
              </a:ln>
            </p:spPr>
            <p:txBody>
              <a:bodyPr wrap="none" lIns="0" tIns="0" rIns="0" bIns="0">
                <a:spAutoFit/>
              </a:bodyPr>
              <a:lstStyle/>
              <a:p>
                <a:r>
                  <a:rPr lang="it-IT">
                    <a:solidFill>
                      <a:srgbClr val="24211D"/>
                    </a:solidFill>
                    <a:latin typeface="Calibri" pitchFamily="34" charset="0"/>
                  </a:rPr>
                  <a:t>Arbiter</a:t>
                </a:r>
                <a:endParaRPr lang="it-IT">
                  <a:latin typeface="Calibri" pitchFamily="34" charset="0"/>
                </a:endParaRPr>
              </a:p>
            </p:txBody>
          </p:sp>
          <p:sp>
            <p:nvSpPr>
              <p:cNvPr id="39058" name="Rectangle 150"/>
              <p:cNvSpPr>
                <a:spLocks noChangeArrowheads="1"/>
              </p:cNvSpPr>
              <p:nvPr/>
            </p:nvSpPr>
            <p:spPr bwMode="auto">
              <a:xfrm>
                <a:off x="5086350" y="4587875"/>
                <a:ext cx="90488" cy="215900"/>
              </a:xfrm>
              <a:prstGeom prst="rect">
                <a:avLst/>
              </a:prstGeom>
              <a:noFill/>
              <a:ln w="9525">
                <a:noFill/>
                <a:miter lim="800000"/>
                <a:headEnd/>
                <a:tailEnd/>
              </a:ln>
            </p:spPr>
            <p:txBody>
              <a:bodyPr wrap="none" lIns="0" tIns="0" rIns="0" bIns="0">
                <a:spAutoFit/>
              </a:bodyPr>
              <a:lstStyle/>
              <a:p>
                <a:r>
                  <a:rPr lang="it-IT" sz="1400">
                    <a:latin typeface="Calibri" pitchFamily="34" charset="0"/>
                  </a:rPr>
                  <a:t>1</a:t>
                </a:r>
                <a:endParaRPr lang="it-IT">
                  <a:latin typeface="Calibri" pitchFamily="34" charset="0"/>
                </a:endParaRPr>
              </a:p>
            </p:txBody>
          </p:sp>
        </p:grpSp>
      </p:grpSp>
      <p:sp>
        <p:nvSpPr>
          <p:cNvPr id="38929" name="Rectangle 113"/>
          <p:cNvSpPr>
            <a:spLocks noChangeArrowheads="1"/>
          </p:cNvSpPr>
          <p:nvPr/>
        </p:nvSpPr>
        <p:spPr bwMode="auto">
          <a:xfrm>
            <a:off x="3324225" y="4781550"/>
            <a:ext cx="76200" cy="203200"/>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c</a:t>
            </a:r>
            <a:endParaRPr lang="it-IT" sz="2200">
              <a:latin typeface="Calibri" pitchFamily="34" charset="0"/>
            </a:endParaRPr>
          </a:p>
        </p:txBody>
      </p:sp>
      <p:sp>
        <p:nvSpPr>
          <p:cNvPr id="38930" name="Rectangle 114"/>
          <p:cNvSpPr>
            <a:spLocks noChangeArrowheads="1"/>
          </p:cNvSpPr>
          <p:nvPr/>
        </p:nvSpPr>
        <p:spPr bwMode="auto">
          <a:xfrm>
            <a:off x="3489325" y="4887913"/>
            <a:ext cx="44450" cy="184150"/>
          </a:xfrm>
          <a:prstGeom prst="rect">
            <a:avLst/>
          </a:prstGeom>
          <a:noFill/>
          <a:ln w="9525">
            <a:noFill/>
            <a:miter lim="800000"/>
            <a:headEnd/>
            <a:tailEnd/>
          </a:ln>
        </p:spPr>
        <p:txBody>
          <a:bodyPr wrap="none" lIns="0" tIns="0" rIns="0" bIns="0">
            <a:spAutoFit/>
          </a:bodyPr>
          <a:lstStyle/>
          <a:p>
            <a:r>
              <a:rPr lang="it-IT" sz="1200">
                <a:latin typeface="Times New Roman" pitchFamily="18" charset="0"/>
              </a:rPr>
              <a:t>i</a:t>
            </a:r>
            <a:endParaRPr lang="it-IT">
              <a:latin typeface="Calibri" pitchFamily="34" charset="0"/>
            </a:endParaRPr>
          </a:p>
        </p:txBody>
      </p:sp>
      <p:sp>
        <p:nvSpPr>
          <p:cNvPr id="38931" name="Rectangle 115"/>
          <p:cNvSpPr>
            <a:spLocks noChangeArrowheads="1"/>
          </p:cNvSpPr>
          <p:nvPr/>
        </p:nvSpPr>
        <p:spPr bwMode="auto">
          <a:xfrm>
            <a:off x="3538538" y="4819650"/>
            <a:ext cx="177800" cy="200025"/>
          </a:xfrm>
          <a:prstGeom prst="rect">
            <a:avLst/>
          </a:prstGeom>
          <a:noFill/>
          <a:ln w="9525">
            <a:noFill/>
            <a:miter lim="800000"/>
            <a:headEnd/>
            <a:tailEnd/>
          </a:ln>
        </p:spPr>
        <p:txBody>
          <a:bodyPr wrap="none" lIns="0" tIns="0" rIns="0" bIns="0">
            <a:spAutoFit/>
          </a:bodyPr>
          <a:lstStyle/>
          <a:p>
            <a:r>
              <a:rPr lang="it-IT" sz="1300">
                <a:latin typeface="Times New Roman" pitchFamily="18" charset="0"/>
              </a:rPr>
              <a:t>=1</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3"/>
          <p:cNvSpPr txBox="1">
            <a:spLocks noChangeArrowheads="1"/>
          </p:cNvSpPr>
          <p:nvPr/>
        </p:nvSpPr>
        <p:spPr bwMode="auto">
          <a:xfrm>
            <a:off x="0" y="-79375"/>
            <a:ext cx="10077450" cy="717550"/>
          </a:xfrm>
          <a:prstGeom prst="rect">
            <a:avLst/>
          </a:prstGeom>
          <a:noFill/>
          <a:ln w="9525">
            <a:noFill/>
            <a:miter lim="800000"/>
            <a:headEnd/>
            <a:tailEnd/>
          </a:ln>
        </p:spPr>
        <p:txBody>
          <a:bodyPr lIns="100794" tIns="50397" rIns="100794" bIns="50397">
            <a:spAutoFit/>
          </a:bodyPr>
          <a:lstStyle/>
          <a:p>
            <a:pPr algn="ctr" defTabSz="914115" fontAlgn="auto">
              <a:spcBef>
                <a:spcPts val="0"/>
              </a:spcBef>
              <a:spcAft>
                <a:spcPts val="0"/>
              </a:spcAft>
              <a:defRPr/>
            </a:pPr>
            <a:r>
              <a:rPr lang="it-IT" sz="4000" dirty="0">
                <a:latin typeface="+mj-lt"/>
              </a:rPr>
              <a:t>PUF</a:t>
            </a:r>
          </a:p>
        </p:txBody>
      </p:sp>
      <p:sp>
        <p:nvSpPr>
          <p:cNvPr id="3" name="CasellaDiTesto 2"/>
          <p:cNvSpPr txBox="1"/>
          <p:nvPr/>
        </p:nvSpPr>
        <p:spPr>
          <a:xfrm>
            <a:off x="473075" y="550863"/>
            <a:ext cx="9210675" cy="1825625"/>
          </a:xfrm>
          <a:prstGeom prst="rect">
            <a:avLst/>
          </a:prstGeom>
          <a:noFill/>
        </p:spPr>
        <p:txBody>
          <a:bodyPr lIns="100794" tIns="50397" rIns="100794" bIns="50397">
            <a:spAutoFit/>
          </a:bodyPr>
          <a:lstStyle/>
          <a:p>
            <a:pPr marL="377979" indent="-377979" defTabSz="914115" fontAlgn="auto">
              <a:spcBef>
                <a:spcPts val="0"/>
              </a:spcBef>
              <a:spcAft>
                <a:spcPts val="0"/>
              </a:spcAft>
              <a:buFont typeface="Wingdings" pitchFamily="2" charset="2"/>
              <a:buChar char="ü"/>
              <a:defRPr/>
            </a:pPr>
            <a:r>
              <a:rPr lang="en-US" sz="2800" dirty="0">
                <a:latin typeface="+mn-lt"/>
                <a:cs typeface="+mn-cs"/>
              </a:rPr>
              <a:t>Function on the unpredictable behavior that allows for creating challenge-response pairs</a:t>
            </a:r>
          </a:p>
          <a:p>
            <a:pPr marL="377979" indent="-377979" defTabSz="914115" fontAlgn="auto">
              <a:spcBef>
                <a:spcPts val="0"/>
              </a:spcBef>
              <a:spcAft>
                <a:spcPts val="0"/>
              </a:spcAft>
              <a:buFont typeface="Wingdings" pitchFamily="2" charset="2"/>
              <a:buChar char="ü"/>
              <a:defRPr/>
            </a:pPr>
            <a:r>
              <a:rPr lang="en-US" sz="2800" dirty="0">
                <a:latin typeface="+mn-lt"/>
                <a:cs typeface="+mn-cs"/>
              </a:rPr>
              <a:t>The set of challenge-response pairs of DNA is a kind of electronic RFID tags</a:t>
            </a:r>
            <a:endParaRPr lang="it-IT" sz="2600" dirty="0">
              <a:latin typeface="+mj-lt"/>
              <a:cs typeface="Arial" charset="0"/>
            </a:endParaRPr>
          </a:p>
        </p:txBody>
      </p:sp>
      <p:pic>
        <p:nvPicPr>
          <p:cNvPr id="39940" name="Picture 2"/>
          <p:cNvPicPr>
            <a:picLocks noChangeAspect="1" noChangeArrowheads="1"/>
          </p:cNvPicPr>
          <p:nvPr/>
        </p:nvPicPr>
        <p:blipFill>
          <a:blip r:embed="rId3" cstate="print"/>
          <a:srcRect/>
          <a:stretch>
            <a:fillRect/>
          </a:stretch>
        </p:blipFill>
        <p:spPr bwMode="auto">
          <a:xfrm>
            <a:off x="130175" y="2363788"/>
            <a:ext cx="9947275" cy="5092700"/>
          </a:xfrm>
          <a:prstGeom prst="rect">
            <a:avLst/>
          </a:prstGeom>
          <a:noFill/>
          <a:ln w="9525">
            <a:noFill/>
            <a:miter lim="800000"/>
            <a:headEnd/>
            <a:tailEnd/>
          </a:ln>
        </p:spPr>
      </p:pic>
      <p:sp>
        <p:nvSpPr>
          <p:cNvPr id="5" name="Segnaposto numero diapositiva 4"/>
          <p:cNvSpPr>
            <a:spLocks noGrp="1"/>
          </p:cNvSpPr>
          <p:nvPr>
            <p:ph type="sldNum" sz="quarter" idx="12"/>
          </p:nvPr>
        </p:nvSpPr>
        <p:spPr/>
        <p:txBody>
          <a:bodyPr/>
          <a:lstStyle/>
          <a:p>
            <a:pPr>
              <a:defRPr/>
            </a:pPr>
            <a:fld id="{0E4B0247-83BF-4F1C-AC59-A70E418C9F96}" type="slidenum">
              <a:rPr lang="it-IT" smtClean="0"/>
              <a:pPr>
                <a:defRPr/>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p:txBody>
          <a:bodyPr/>
          <a:lstStyle/>
          <a:p>
            <a:r>
              <a:rPr lang="it-IT" smtClean="0">
                <a:latin typeface="Albany"/>
                <a:cs typeface="Tahoma" pitchFamily="34" charset="0"/>
              </a:rPr>
              <a:t>PUF vs. MAC</a:t>
            </a:r>
            <a:endParaRPr lang="it-IT" smtClean="0"/>
          </a:p>
        </p:txBody>
      </p:sp>
      <p:sp>
        <p:nvSpPr>
          <p:cNvPr id="40963" name="Segnaposto contenuto 5"/>
          <p:cNvSpPr>
            <a:spLocks noGrp="1"/>
          </p:cNvSpPr>
          <p:nvPr>
            <p:ph sz="half" idx="1"/>
          </p:nvPr>
        </p:nvSpPr>
        <p:spPr>
          <a:xfrm>
            <a:off x="466725" y="2066925"/>
            <a:ext cx="4451350" cy="4991100"/>
          </a:xfrm>
        </p:spPr>
        <p:txBody>
          <a:bodyPr/>
          <a:lstStyle/>
          <a:p>
            <a:r>
              <a:rPr lang="en-US" smtClean="0"/>
              <a:t>Builds challenge response pairs (CRPs) table of the PUF Tag</a:t>
            </a:r>
          </a:p>
          <a:p>
            <a:r>
              <a:rPr lang="en-US" smtClean="0"/>
              <a:t>Send the object with the Tag</a:t>
            </a:r>
          </a:p>
          <a:p>
            <a:r>
              <a:rPr lang="en-US" smtClean="0"/>
              <a:t>Send securely to Alice the PUF CRP table</a:t>
            </a:r>
          </a:p>
          <a:p>
            <a:r>
              <a:rPr lang="en-US" smtClean="0"/>
              <a:t>Alice can verify using CRPs that the object  has not been tampered</a:t>
            </a:r>
          </a:p>
        </p:txBody>
      </p:sp>
      <p:sp>
        <p:nvSpPr>
          <p:cNvPr id="40964" name="Segnaposto contenuto 6"/>
          <p:cNvSpPr>
            <a:spLocks noGrp="1"/>
          </p:cNvSpPr>
          <p:nvPr>
            <p:ph sz="half" idx="2"/>
          </p:nvPr>
        </p:nvSpPr>
        <p:spPr>
          <a:xfrm>
            <a:off x="5181600" y="1995488"/>
            <a:ext cx="4451350" cy="4991100"/>
          </a:xfrm>
        </p:spPr>
        <p:txBody>
          <a:bodyPr/>
          <a:lstStyle/>
          <a:p>
            <a:r>
              <a:rPr lang="en-US" smtClean="0"/>
              <a:t>Hashes of the data </a:t>
            </a:r>
          </a:p>
          <a:p>
            <a:r>
              <a:rPr lang="en-US" smtClean="0"/>
              <a:t>Encrypts  hash with a crypto key</a:t>
            </a:r>
          </a:p>
          <a:p>
            <a:r>
              <a:rPr lang="en-US" smtClean="0"/>
              <a:t>data and the encrypted hash are sent to Alice</a:t>
            </a:r>
          </a:p>
          <a:p>
            <a:r>
              <a:rPr lang="en-US" smtClean="0"/>
              <a:t>Alice knows the crypto key and hash function so she can verify  data integrity and source</a:t>
            </a:r>
            <a:endParaRPr lang="it-IT" smtClean="0"/>
          </a:p>
        </p:txBody>
      </p:sp>
      <p:sp>
        <p:nvSpPr>
          <p:cNvPr id="8" name="CasellaDiTesto 7"/>
          <p:cNvSpPr txBox="1"/>
          <p:nvPr/>
        </p:nvSpPr>
        <p:spPr>
          <a:xfrm>
            <a:off x="5395913" y="1400175"/>
            <a:ext cx="4143375" cy="523875"/>
          </a:xfrm>
          <a:prstGeom prst="rect">
            <a:avLst/>
          </a:prstGeom>
          <a:noFill/>
        </p:spPr>
        <p:txBody>
          <a:bodyPr>
            <a:spAutoFit/>
          </a:bodyPr>
          <a:lstStyle/>
          <a:p>
            <a:pPr algn="ctr">
              <a:defRPr/>
            </a:pPr>
            <a:r>
              <a:rPr lang="en-US" sz="2800" dirty="0">
                <a:latin typeface="+mn-lt"/>
              </a:rPr>
              <a:t>Bob sends Alice some data</a:t>
            </a:r>
            <a:endParaRPr lang="it-IT" dirty="0"/>
          </a:p>
        </p:txBody>
      </p:sp>
      <p:sp>
        <p:nvSpPr>
          <p:cNvPr id="10" name="CasellaDiTesto 9"/>
          <p:cNvSpPr txBox="1"/>
          <p:nvPr/>
        </p:nvSpPr>
        <p:spPr>
          <a:xfrm>
            <a:off x="609600" y="1423988"/>
            <a:ext cx="4143375" cy="523875"/>
          </a:xfrm>
          <a:prstGeom prst="rect">
            <a:avLst/>
          </a:prstGeom>
          <a:noFill/>
        </p:spPr>
        <p:txBody>
          <a:bodyPr>
            <a:spAutoFit/>
          </a:bodyPr>
          <a:lstStyle/>
          <a:p>
            <a:pPr algn="ctr">
              <a:defRPr/>
            </a:pPr>
            <a:r>
              <a:rPr lang="en-US" sz="2800" dirty="0">
                <a:latin typeface="+mn-lt"/>
              </a:rPr>
              <a:t>Bob sends Alice an object</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6"/>
          <p:cNvSpPr>
            <a:spLocks noGrp="1"/>
          </p:cNvSpPr>
          <p:nvPr>
            <p:ph type="sldNum" sz="quarter" idx="11"/>
          </p:nvPr>
        </p:nvSpPr>
        <p:spPr/>
        <p:txBody>
          <a:bodyPr/>
          <a:lstStyle/>
          <a:p>
            <a:pPr>
              <a:defRPr/>
            </a:pPr>
            <a:fld id="{62839DE9-2D71-412C-9659-328864A9A0D7}" type="slidenum">
              <a:rPr lang="en-AU"/>
              <a:pPr>
                <a:defRPr/>
              </a:pPr>
              <a:t>29</a:t>
            </a:fld>
            <a:endParaRPr lang="en-AU"/>
          </a:p>
        </p:txBody>
      </p:sp>
      <p:sp>
        <p:nvSpPr>
          <p:cNvPr id="41987" name="Rectangle 2"/>
          <p:cNvSpPr>
            <a:spLocks noGrp="1" noChangeArrowheads="1"/>
          </p:cNvSpPr>
          <p:nvPr>
            <p:ph type="title"/>
          </p:nvPr>
        </p:nvSpPr>
        <p:spPr>
          <a:xfrm>
            <a:off x="708025" y="287338"/>
            <a:ext cx="8345488" cy="1031875"/>
          </a:xfrm>
        </p:spPr>
        <p:txBody>
          <a:bodyPr/>
          <a:lstStyle/>
          <a:p>
            <a:r>
              <a:rPr lang="en-US" smtClean="0"/>
              <a:t>PUF: Security Infrastructure</a:t>
            </a:r>
          </a:p>
        </p:txBody>
      </p:sp>
      <p:sp>
        <p:nvSpPr>
          <p:cNvPr id="41988" name="Rectangle 4"/>
          <p:cNvSpPr>
            <a:spLocks noChangeArrowheads="1"/>
          </p:cNvSpPr>
          <p:nvPr/>
        </p:nvSpPr>
        <p:spPr bwMode="auto">
          <a:xfrm>
            <a:off x="0" y="-188913"/>
            <a:ext cx="203200" cy="377826"/>
          </a:xfrm>
          <a:prstGeom prst="rect">
            <a:avLst/>
          </a:prstGeom>
          <a:noFill/>
          <a:ln w="9525">
            <a:noFill/>
            <a:miter lim="800000"/>
            <a:headEnd/>
            <a:tailEnd/>
          </a:ln>
        </p:spPr>
        <p:txBody>
          <a:bodyPr wrap="none" lIns="100794" tIns="50397" rIns="100794" bIns="50397" anchor="ctr">
            <a:spAutoFit/>
          </a:bodyPr>
          <a:lstStyle/>
          <a:p>
            <a:endParaRPr lang="en-US">
              <a:latin typeface="Calibri" pitchFamily="34" charset="0"/>
            </a:endParaRPr>
          </a:p>
        </p:txBody>
      </p:sp>
      <p:pic>
        <p:nvPicPr>
          <p:cNvPr id="41989" name="Picture 5"/>
          <p:cNvPicPr>
            <a:picLocks noChangeAspect="1" noChangeArrowheads="1"/>
          </p:cNvPicPr>
          <p:nvPr/>
        </p:nvPicPr>
        <p:blipFill>
          <a:blip r:embed="rId3" cstate="print"/>
          <a:srcRect/>
          <a:stretch>
            <a:fillRect/>
          </a:stretch>
        </p:blipFill>
        <p:spPr bwMode="auto">
          <a:xfrm>
            <a:off x="4922838" y="1306513"/>
            <a:ext cx="5154612" cy="5546725"/>
          </a:xfrm>
          <a:prstGeom prst="rect">
            <a:avLst/>
          </a:prstGeom>
          <a:noFill/>
          <a:ln w="12700">
            <a:noFill/>
            <a:miter lim="800000"/>
            <a:headEnd/>
            <a:tailEnd/>
          </a:ln>
        </p:spPr>
      </p:pic>
      <p:sp>
        <p:nvSpPr>
          <p:cNvPr id="41990" name="Rectangle 3" descr="Rectangle: Click to edit Master text styles&#10;Second level&#10;Third level&#10;Fourth level&#10;Fifth level"/>
          <p:cNvSpPr>
            <a:spLocks noGrp="1" noChangeArrowheads="1"/>
          </p:cNvSpPr>
          <p:nvPr>
            <p:ph type="body" sz="half" idx="3"/>
          </p:nvPr>
        </p:nvSpPr>
        <p:spPr>
          <a:xfrm>
            <a:off x="236538" y="1584325"/>
            <a:ext cx="4802187" cy="5554663"/>
          </a:xfrm>
        </p:spPr>
        <p:txBody>
          <a:bodyPr/>
          <a:lstStyle/>
          <a:p>
            <a:pPr>
              <a:lnSpc>
                <a:spcPct val="90000"/>
              </a:lnSpc>
            </a:pPr>
            <a:r>
              <a:rPr lang="en-US" sz="3200" smtClean="0"/>
              <a:t>To ensure security in PUF is necessary </a:t>
            </a:r>
            <a:r>
              <a:rPr lang="it-IT" sz="3100" smtClean="0"/>
              <a:t>:</a:t>
            </a:r>
          </a:p>
          <a:p>
            <a:pPr lvl="1">
              <a:lnSpc>
                <a:spcPct val="90000"/>
              </a:lnSpc>
            </a:pPr>
            <a:r>
              <a:rPr lang="en-US" sz="2800" smtClean="0"/>
              <a:t>A database backend to keep </a:t>
            </a:r>
            <a:r>
              <a:rPr lang="it-IT" sz="2800" smtClean="0"/>
              <a:t>challenge response pair (CRP)</a:t>
            </a:r>
          </a:p>
          <a:p>
            <a:pPr lvl="1">
              <a:lnSpc>
                <a:spcPct val="90000"/>
              </a:lnSpc>
            </a:pPr>
            <a:r>
              <a:rPr lang="en-US" sz="2800" smtClean="0"/>
              <a:t>A method for secure distribution of CRPs</a:t>
            </a:r>
          </a:p>
          <a:p>
            <a:pPr lvl="1">
              <a:lnSpc>
                <a:spcPct val="90000"/>
              </a:lnSpc>
            </a:pPr>
            <a:r>
              <a:rPr lang="en-US" sz="2800" smtClean="0"/>
              <a:t>Build a CRP table for each tag before distribution </a:t>
            </a:r>
            <a:r>
              <a:rPr lang="it-IT" sz="2600" smtClean="0"/>
              <a:t/>
            </a:r>
            <a:br>
              <a:rPr lang="it-IT" sz="2600" smtClean="0"/>
            </a:br>
            <a:r>
              <a:rPr lang="it-IT" sz="2600" smtClean="0"/>
              <a:t>(</a:t>
            </a:r>
            <a:r>
              <a:rPr lang="en-US" sz="2600" smtClean="0"/>
              <a:t>after verification of the TAG may be extended</a:t>
            </a:r>
            <a:r>
              <a:rPr lang="it-IT" sz="260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5362" name="Titolo 1"/>
          <p:cNvSpPr>
            <a:spLocks noGrp="1"/>
          </p:cNvSpPr>
          <p:nvPr>
            <p:ph type="title"/>
          </p:nvPr>
        </p:nvSpPr>
        <p:spPr/>
        <p:txBody>
          <a:bodyPr>
            <a:spAutoFit/>
          </a:bodyPr>
          <a:lstStyle/>
          <a:p>
            <a:pPr>
              <a:buSzPct val="45000"/>
              <a:buFont typeface="StarSymbol" charset="0"/>
              <a:buNone/>
            </a:pPr>
            <a:r>
              <a:rPr lang="en-US" smtClean="0"/>
              <a:t>Who</a:t>
            </a:r>
          </a:p>
        </p:txBody>
      </p:sp>
      <p:sp>
        <p:nvSpPr>
          <p:cNvPr id="15363" name="Segnaposto testo 2"/>
          <p:cNvSpPr>
            <a:spLocks noGrp="1"/>
          </p:cNvSpPr>
          <p:nvPr>
            <p:ph idx="1"/>
          </p:nvPr>
        </p:nvSpPr>
        <p:spPr/>
        <p:txBody>
          <a:bodyPr>
            <a:spAutoFit/>
          </a:bodyPr>
          <a:lstStyle/>
          <a:p>
            <a:pPr marL="431800" indent="-323850">
              <a:spcBef>
                <a:spcPct val="0"/>
              </a:spcBef>
              <a:spcAft>
                <a:spcPts val="575"/>
              </a:spcAft>
              <a:buSzPts val="2000"/>
              <a:buFont typeface="Arial" pitchFamily="34" charset="0"/>
              <a:buBlip>
                <a:blip r:embed="rId4"/>
              </a:buBlip>
            </a:pPr>
            <a:r>
              <a:rPr lang="en-US" sz="3200" smtClean="0">
                <a:latin typeface="Bitstream Vera Sans" pitchFamily="34" charset="0"/>
                <a:ea typeface="Andale Sans UI"/>
                <a:cs typeface="Tahoma" pitchFamily="34" charset="0"/>
              </a:rPr>
              <a:t>Supply chain management</a:t>
            </a:r>
          </a:p>
          <a:p>
            <a:pPr marL="863600" lvl="1" indent="-287338">
              <a:spcBef>
                <a:spcPct val="0"/>
              </a:spcBef>
              <a:spcAft>
                <a:spcPts val="288"/>
              </a:spcAft>
              <a:buSzPts val="2000"/>
              <a:buFont typeface="Arial" pitchFamily="34" charset="0"/>
              <a:buBlip>
                <a:blip r:embed="rId5"/>
              </a:buBlip>
            </a:pPr>
            <a:r>
              <a:rPr lang="en-US" sz="2800" smtClean="0">
                <a:latin typeface="Bitstream Vera Sans" pitchFamily="34" charset="0"/>
                <a:ea typeface="Andale Sans UI"/>
                <a:cs typeface="Tahoma" pitchFamily="34" charset="0"/>
              </a:rPr>
              <a:t>Benetton</a:t>
            </a:r>
          </a:p>
          <a:p>
            <a:pPr marL="863600" lvl="1" indent="-287338">
              <a:spcBef>
                <a:spcPct val="0"/>
              </a:spcBef>
              <a:spcAft>
                <a:spcPts val="288"/>
              </a:spcAft>
              <a:buSzPts val="2000"/>
              <a:buFont typeface="Arial" pitchFamily="34" charset="0"/>
              <a:buBlip>
                <a:blip r:embed="rId5"/>
              </a:buBlip>
            </a:pPr>
            <a:r>
              <a:rPr lang="en-US" sz="2800" smtClean="0">
                <a:latin typeface="Bitstream Vera Sans" pitchFamily="34" charset="0"/>
                <a:ea typeface="Andale Sans UI"/>
                <a:cs typeface="Tahoma" pitchFamily="34" charset="0"/>
              </a:rPr>
              <a:t>Wal-Mart</a:t>
            </a:r>
          </a:p>
          <a:p>
            <a:pPr marL="863600" lvl="1" indent="-287338">
              <a:spcBef>
                <a:spcPct val="0"/>
              </a:spcBef>
              <a:spcAft>
                <a:spcPts val="288"/>
              </a:spcAft>
              <a:buSzPts val="2000"/>
              <a:buFont typeface="Arial" pitchFamily="34" charset="0"/>
              <a:buBlip>
                <a:blip r:embed="rId5"/>
              </a:buBlip>
            </a:pPr>
            <a:r>
              <a:rPr lang="en-US" sz="2800" smtClean="0">
                <a:latin typeface="Bitstream Vera Sans" pitchFamily="34" charset="0"/>
                <a:ea typeface="Andale Sans UI"/>
                <a:cs typeface="Tahoma" pitchFamily="34" charset="0"/>
              </a:rPr>
              <a:t>Procter &amp; Gamble</a:t>
            </a:r>
          </a:p>
          <a:p>
            <a:pPr marL="863600" lvl="1" indent="-287338">
              <a:spcBef>
                <a:spcPct val="0"/>
              </a:spcBef>
              <a:spcAft>
                <a:spcPts val="288"/>
              </a:spcAft>
              <a:buSzPts val="2000"/>
              <a:buFont typeface="Arial" pitchFamily="34" charset="0"/>
              <a:buBlip>
                <a:blip r:embed="rId5"/>
              </a:buBlip>
            </a:pPr>
            <a:r>
              <a:rPr lang="en-US" sz="2800" smtClean="0">
                <a:latin typeface="Bitstream Vera Sans" pitchFamily="34" charset="0"/>
                <a:ea typeface="Andale Sans UI"/>
                <a:cs typeface="Tahoma" pitchFamily="34" charset="0"/>
              </a:rPr>
              <a:t>Gillette</a:t>
            </a:r>
          </a:p>
          <a:p>
            <a:pPr marL="431800" indent="-323850">
              <a:spcBef>
                <a:spcPct val="0"/>
              </a:spcBef>
              <a:spcAft>
                <a:spcPts val="575"/>
              </a:spcAft>
              <a:buSzPts val="2000"/>
              <a:buFont typeface="Arial" pitchFamily="34" charset="0"/>
              <a:buBlip>
                <a:blip r:embed="rId4"/>
              </a:buBlip>
            </a:pPr>
            <a:r>
              <a:rPr lang="en-US" sz="3200" smtClean="0">
                <a:latin typeface="Bitstream Vera Sans" pitchFamily="34" charset="0"/>
                <a:ea typeface="Andale Sans UI"/>
                <a:cs typeface="Tahoma" pitchFamily="34" charset="0"/>
              </a:rPr>
              <a:t>U.S. Department of Defense</a:t>
            </a:r>
          </a:p>
          <a:p>
            <a:pPr marL="431800" indent="-323850">
              <a:spcBef>
                <a:spcPct val="0"/>
              </a:spcBef>
              <a:spcAft>
                <a:spcPts val="575"/>
              </a:spcAft>
              <a:buSzPts val="2000"/>
              <a:buFont typeface="Arial" pitchFamily="34" charset="0"/>
              <a:buBlip>
                <a:blip r:embed="rId4"/>
              </a:buBlip>
            </a:pPr>
            <a:r>
              <a:rPr lang="en-US" sz="3200" smtClean="0">
                <a:latin typeface="Bitstream Vera Sans" pitchFamily="34" charset="0"/>
                <a:ea typeface="Andale Sans UI"/>
                <a:cs typeface="Tahoma" pitchFamily="34" charset="0"/>
              </a:rPr>
              <a:t>Tires</a:t>
            </a:r>
          </a:p>
          <a:p>
            <a:pPr marL="863600" lvl="1" indent="-287338">
              <a:spcBef>
                <a:spcPct val="0"/>
              </a:spcBef>
              <a:spcAft>
                <a:spcPts val="288"/>
              </a:spcAft>
              <a:buSzPts val="2000"/>
              <a:buFont typeface="Arial" pitchFamily="34" charset="0"/>
              <a:buBlip>
                <a:blip r:embed="rId5"/>
              </a:buBlip>
            </a:pPr>
            <a:r>
              <a:rPr lang="en-US" sz="2800" smtClean="0">
                <a:latin typeface="Bitstream Vera Sans" pitchFamily="34" charset="0"/>
                <a:ea typeface="Andale Sans UI"/>
                <a:cs typeface="Tahoma" pitchFamily="34" charset="0"/>
              </a:rPr>
              <a:t>Michelin (truck tires)</a:t>
            </a:r>
          </a:p>
          <a:p>
            <a:pPr marL="863600" lvl="1" indent="-287338">
              <a:spcBef>
                <a:spcPct val="0"/>
              </a:spcBef>
              <a:spcAft>
                <a:spcPts val="288"/>
              </a:spcAft>
              <a:buSzPts val="2000"/>
              <a:buFont typeface="Arial" pitchFamily="34" charset="0"/>
              <a:buBlip>
                <a:blip r:embed="rId5"/>
              </a:buBlip>
            </a:pPr>
            <a:r>
              <a:rPr lang="en-US" sz="2800" smtClean="0">
                <a:latin typeface="Bitstream Vera Sans" pitchFamily="34" charset="0"/>
                <a:ea typeface="Andale Sans UI"/>
                <a:cs typeface="Tahoma" pitchFamily="34" charset="0"/>
              </a:rPr>
              <a:t>Goodyear (racing tires)</a:t>
            </a:r>
          </a:p>
          <a:p>
            <a:pPr marL="431800" indent="-323850">
              <a:spcBef>
                <a:spcPct val="0"/>
              </a:spcBef>
              <a:spcAft>
                <a:spcPts val="575"/>
              </a:spcAft>
              <a:buSzPts val="2000"/>
              <a:buFont typeface="Arial" pitchFamily="34" charset="0"/>
              <a:buBlip>
                <a:blip r:embed="rId4"/>
              </a:buBlip>
            </a:pPr>
            <a:r>
              <a:rPr lang="en-US" sz="3200" smtClean="0">
                <a:latin typeface="Bitstream Vera Sans" pitchFamily="34" charset="0"/>
                <a:ea typeface="Andale Sans UI"/>
                <a:cs typeface="Tahoma" pitchFamily="34" charset="0"/>
              </a:rPr>
              <a:t>Volkswagen</a:t>
            </a:r>
          </a:p>
        </p:txBody>
      </p:sp>
      <p:sp>
        <p:nvSpPr>
          <p:cNvPr id="4" name="Segnaposto numero diapositiva 3"/>
          <p:cNvSpPr>
            <a:spLocks noGrp="1"/>
          </p:cNvSpPr>
          <p:nvPr>
            <p:ph type="sldNum" sz="quarter" idx="12"/>
          </p:nvPr>
        </p:nvSpPr>
        <p:spPr/>
        <p:txBody>
          <a:bodyPr/>
          <a:lstStyle/>
          <a:p>
            <a:pPr>
              <a:defRPr/>
            </a:pPr>
            <a:fld id="{4CCCE8C3-90BF-49A1-8B7E-60B611987AD8}" type="slidenum">
              <a:rPr lang="en-US"/>
              <a:pPr>
                <a:defRPr/>
              </a:pPr>
              <a:t>3</a:t>
            </a:fld>
            <a:endParaRPr lang="en-US"/>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84AEA019-D25F-4214-8B94-51B5E7197F16}" type="slidenum">
              <a:rPr lang="en-US"/>
              <a:pPr>
                <a:defRPr/>
              </a:pPr>
              <a:t>30</a:t>
            </a:fld>
            <a:endParaRPr lang="en-US"/>
          </a:p>
        </p:txBody>
      </p:sp>
      <p:sp>
        <p:nvSpPr>
          <p:cNvPr id="43011"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Information Security</a:t>
            </a:r>
          </a:p>
        </p:txBody>
      </p:sp>
      <p:sp>
        <p:nvSpPr>
          <p:cNvPr id="43012" name="Sottotitolo 2"/>
          <p:cNvSpPr>
            <a:spLocks noGrp="1"/>
          </p:cNvSpPr>
          <p:nvPr>
            <p:ph type="subTitle" idx="4294967295"/>
          </p:nvPr>
        </p:nvSpPr>
        <p:spPr>
          <a:xfrm>
            <a:off x="1223963" y="1993900"/>
            <a:ext cx="8853487" cy="4902200"/>
          </a:xfrm>
        </p:spPr>
        <p:txBody>
          <a:bodyPr anchor="b"/>
          <a:lstStyle/>
          <a:p>
            <a:pPr marL="0" indent="-215900" algn="ctr">
              <a:buSzPct val="45000"/>
              <a:buFont typeface="StarSymbol" charset="0"/>
              <a:buNone/>
            </a:pPr>
            <a:r>
              <a:rPr lang="en-US" smtClean="0"/>
              <a:t>Security of Read Operations</a:t>
            </a:r>
          </a:p>
        </p:txBody>
      </p:sp>
      <p:pic>
        <p:nvPicPr>
          <p:cNvPr id="43013" name="Immagine 3"/>
          <p:cNvPicPr>
            <a:picLocks noChangeAspect="1"/>
          </p:cNvPicPr>
          <p:nvPr/>
        </p:nvPicPr>
        <p:blipFill>
          <a:blip r:embed="rId3" cstate="print"/>
          <a:srcRect/>
          <a:stretch>
            <a:fillRect/>
          </a:stretch>
        </p:blipFill>
        <p:spPr bwMode="auto">
          <a:xfrm>
            <a:off x="3160713" y="2538413"/>
            <a:ext cx="3756025" cy="307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numero diapositiva 3"/>
          <p:cNvSpPr>
            <a:spLocks noGrp="1"/>
          </p:cNvSpPr>
          <p:nvPr>
            <p:ph type="sldNum" sz="quarter" idx="12"/>
          </p:nvPr>
        </p:nvSpPr>
        <p:spPr/>
        <p:txBody>
          <a:bodyPr/>
          <a:lstStyle/>
          <a:p>
            <a:pPr>
              <a:defRPr/>
            </a:pPr>
            <a:fld id="{C93FB40E-B160-46E7-8F98-50ACBD2A2124}" type="slidenum">
              <a:rPr lang="en-US"/>
              <a:pPr>
                <a:defRPr/>
              </a:pPr>
              <a:t>31</a:t>
            </a:fld>
            <a:endParaRPr lang="en-US"/>
          </a:p>
        </p:txBody>
      </p:sp>
      <p:sp>
        <p:nvSpPr>
          <p:cNvPr id="44035" name="Titolo 6"/>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Ranges</a:t>
            </a:r>
          </a:p>
        </p:txBody>
      </p:sp>
      <p:sp>
        <p:nvSpPr>
          <p:cNvPr id="44036" name="Segnaposto testo 7"/>
          <p:cNvSpPr>
            <a:spLocks noGrp="1"/>
          </p:cNvSpPr>
          <p:nvPr>
            <p:ph type="body" idx="4294967295"/>
          </p:nvPr>
        </p:nvSpPr>
        <p:spPr>
          <a:xfrm>
            <a:off x="1223963" y="1949450"/>
            <a:ext cx="8853487" cy="593725"/>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Depend on the frequency</a:t>
            </a:r>
          </a:p>
        </p:txBody>
      </p:sp>
      <p:sp>
        <p:nvSpPr>
          <p:cNvPr id="2" name="Figura a mano libera 1"/>
          <p:cNvSpPr/>
          <p:nvPr/>
        </p:nvSpPr>
        <p:spPr>
          <a:xfrm>
            <a:off x="806450" y="15875"/>
            <a:ext cx="7540625" cy="75453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808080">
              <a:alpha val="50000"/>
            </a:srgbClr>
          </a:solidFill>
          <a:ln w="0">
            <a:solidFill>
              <a:srgbClr val="000000"/>
            </a:solidFill>
            <a:prstDash val="solid"/>
          </a:ln>
        </p:spPr>
        <p:txBody>
          <a:bodyPr lIns="89973" tIns="44986" rIns="89973" bIns="44986"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endParaRPr lang="en-US" dirty="0">
              <a:latin typeface="Arial" pitchFamily="18"/>
              <a:ea typeface="Bitstream Vera Sans" pitchFamily="2"/>
              <a:cs typeface="Bitstream Vera Sans" pitchFamily="2"/>
            </a:endParaRPr>
          </a:p>
        </p:txBody>
      </p:sp>
      <p:sp>
        <p:nvSpPr>
          <p:cNvPr id="3" name="Figura a mano libera 2"/>
          <p:cNvSpPr/>
          <p:nvPr/>
        </p:nvSpPr>
        <p:spPr>
          <a:xfrm>
            <a:off x="1919288" y="1966913"/>
            <a:ext cx="5256212" cy="525938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alpha val="50000"/>
            </a:srgbClr>
          </a:solidFill>
          <a:ln w="0">
            <a:solidFill>
              <a:srgbClr val="000000"/>
            </a:solidFill>
            <a:prstDash val="solid"/>
          </a:ln>
        </p:spPr>
        <p:txBody>
          <a:bodyPr lIns="89973" tIns="44986" rIns="89973" bIns="44986"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endParaRPr lang="en-US" dirty="0">
              <a:latin typeface="Arial" pitchFamily="18"/>
              <a:ea typeface="Bitstream Vera Sans" pitchFamily="2"/>
              <a:cs typeface="Bitstream Vera Sans" pitchFamily="2"/>
            </a:endParaRPr>
          </a:p>
        </p:txBody>
      </p:sp>
      <p:sp>
        <p:nvSpPr>
          <p:cNvPr id="4" name="Figura a mano libera 3"/>
          <p:cNvSpPr/>
          <p:nvPr/>
        </p:nvSpPr>
        <p:spPr>
          <a:xfrm>
            <a:off x="1576388" y="1616075"/>
            <a:ext cx="5942012" cy="59451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3366">
              <a:alpha val="50000"/>
            </a:srgbClr>
          </a:solidFill>
          <a:ln w="0">
            <a:solidFill>
              <a:srgbClr val="000000"/>
            </a:solidFill>
            <a:prstDash val="solid"/>
          </a:ln>
        </p:spPr>
        <p:txBody>
          <a:bodyPr lIns="89973" tIns="44986" rIns="89973" bIns="44986"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endParaRPr lang="en-US" dirty="0">
              <a:latin typeface="Arial" pitchFamily="18"/>
              <a:ea typeface="Bitstream Vera Sans" pitchFamily="2"/>
              <a:cs typeface="Bitstream Vera Sans" pitchFamily="2"/>
            </a:endParaRPr>
          </a:p>
        </p:txBody>
      </p:sp>
      <p:sp>
        <p:nvSpPr>
          <p:cNvPr id="5" name="Figura a mano libera 4"/>
          <p:cNvSpPr/>
          <p:nvPr/>
        </p:nvSpPr>
        <p:spPr>
          <a:xfrm>
            <a:off x="4932363" y="2887663"/>
            <a:ext cx="3149600" cy="315277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50000"/>
            </a:srgbClr>
          </a:solidFill>
          <a:ln w="0">
            <a:solidFill>
              <a:srgbClr val="000000"/>
            </a:solidFill>
            <a:prstDash val="solid"/>
          </a:ln>
        </p:spPr>
        <p:txBody>
          <a:bodyPr lIns="89973" tIns="44986" rIns="89973" bIns="44986"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endParaRPr lang="en-US" dirty="0">
              <a:latin typeface="Arial" pitchFamily="18"/>
              <a:ea typeface="Bitstream Vera Sans" pitchFamily="2"/>
              <a:cs typeface="Bitstream Vera Sans" pitchFamily="2"/>
            </a:endParaRPr>
          </a:p>
        </p:txBody>
      </p:sp>
      <p:sp>
        <p:nvSpPr>
          <p:cNvPr id="6" name="Figura a mano libera 5"/>
          <p:cNvSpPr/>
          <p:nvPr/>
        </p:nvSpPr>
        <p:spPr>
          <a:xfrm>
            <a:off x="4305300" y="3359150"/>
            <a:ext cx="2297113" cy="229711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alpha val="50000"/>
            </a:srgbClr>
          </a:solidFill>
          <a:ln w="0">
            <a:solidFill>
              <a:srgbClr val="000000"/>
            </a:solidFill>
            <a:prstDash val="solid"/>
          </a:ln>
        </p:spPr>
        <p:txBody>
          <a:bodyPr lIns="89973" tIns="44986" rIns="89973" bIns="44986"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endParaRPr lang="en-US" dirty="0">
              <a:latin typeface="Arial" pitchFamily="18"/>
              <a:ea typeface="Bitstream Vera Sans" pitchFamily="2"/>
              <a:cs typeface="Bitstream Vera Sans" pitchFamily="2"/>
            </a:endParaRPr>
          </a:p>
        </p:txBody>
      </p:sp>
      <p:pic>
        <p:nvPicPr>
          <p:cNvPr id="9" name="Immagine 8"/>
          <p:cNvPicPr>
            <a:picLocks noChangeAspect="1"/>
          </p:cNvPicPr>
          <p:nvPr/>
        </p:nvPicPr>
        <p:blipFill>
          <a:blip r:embed="rId4" cstate="print"/>
          <a:srcRect/>
          <a:stretch>
            <a:fillRect/>
          </a:stretch>
        </p:blipFill>
        <p:spPr bwMode="auto">
          <a:xfrm>
            <a:off x="5942013" y="3873500"/>
            <a:ext cx="1201737" cy="1190625"/>
          </a:xfrm>
          <a:prstGeom prst="rect">
            <a:avLst/>
          </a:prstGeom>
          <a:noFill/>
          <a:ln w="9525">
            <a:noFill/>
            <a:miter lim="800000"/>
            <a:headEnd/>
            <a:tailEnd/>
          </a:ln>
        </p:spPr>
      </p:pic>
      <p:pic>
        <p:nvPicPr>
          <p:cNvPr id="10" name="Immagine 9"/>
          <p:cNvPicPr>
            <a:picLocks noChangeAspect="1"/>
          </p:cNvPicPr>
          <p:nvPr/>
        </p:nvPicPr>
        <p:blipFill>
          <a:blip r:embed="rId5" cstate="print"/>
          <a:srcRect/>
          <a:stretch>
            <a:fillRect/>
          </a:stretch>
        </p:blipFill>
        <p:spPr bwMode="auto">
          <a:xfrm>
            <a:off x="3136900" y="3921125"/>
            <a:ext cx="2432050" cy="2163763"/>
          </a:xfrm>
          <a:prstGeom prst="rect">
            <a:avLst/>
          </a:prstGeom>
          <a:noFill/>
          <a:ln w="9525">
            <a:noFill/>
            <a:miter lim="800000"/>
            <a:headEnd/>
            <a:tailEnd/>
          </a:ln>
        </p:spPr>
      </p:pic>
      <p:sp>
        <p:nvSpPr>
          <p:cNvPr id="11" name="CasellaDiTesto 10"/>
          <p:cNvSpPr txBox="1"/>
          <p:nvPr/>
        </p:nvSpPr>
        <p:spPr>
          <a:xfrm>
            <a:off x="4840288" y="5030788"/>
            <a:ext cx="1227137" cy="415925"/>
          </a:xfrm>
          <a:prstGeom prst="rect">
            <a:avLst/>
          </a:prstGeom>
          <a:no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115" fontAlgn="auto" hangingPunct="0">
              <a:spcBef>
                <a:spcPts val="0"/>
              </a:spcBef>
              <a:spcAft>
                <a:spcPts val="0"/>
              </a:spcAft>
              <a:buFont typeface="StarSymbol"/>
              <a:buNone/>
              <a:defRPr/>
            </a:pPr>
            <a:r>
              <a:rPr lang="en-US" sz="2200" dirty="0">
                <a:latin typeface="Arial" pitchFamily="18"/>
                <a:ea typeface="Bitstream Vera Sans" pitchFamily="2"/>
                <a:cs typeface="Bitstream Vera Sans" pitchFamily="2"/>
              </a:rPr>
              <a:t>nominal</a:t>
            </a:r>
          </a:p>
        </p:txBody>
      </p:sp>
      <p:sp>
        <p:nvSpPr>
          <p:cNvPr id="12" name="CasellaDiTesto 11"/>
          <p:cNvSpPr txBox="1"/>
          <p:nvPr/>
        </p:nvSpPr>
        <p:spPr>
          <a:xfrm>
            <a:off x="5753100" y="4995863"/>
            <a:ext cx="2057400" cy="739775"/>
          </a:xfrm>
          <a:prstGeom prst="rect">
            <a:avLst/>
          </a:prstGeom>
          <a:no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115" fontAlgn="auto" hangingPunct="0">
              <a:spcBef>
                <a:spcPts val="0"/>
              </a:spcBef>
              <a:spcAft>
                <a:spcPts val="0"/>
              </a:spcAft>
              <a:buFont typeface="StarSymbol"/>
              <a:buNone/>
              <a:defRPr/>
            </a:pPr>
            <a:r>
              <a:rPr lang="en-US" sz="2200" dirty="0">
                <a:latin typeface="Arial" pitchFamily="18"/>
                <a:ea typeface="Bitstream Vera Sans" pitchFamily="2"/>
                <a:cs typeface="Bitstream Vera Sans" pitchFamily="2"/>
              </a:rPr>
              <a:t>back channel</a:t>
            </a:r>
          </a:p>
          <a:p>
            <a:pPr algn="ctr" defTabSz="914115" fontAlgn="auto" hangingPunct="0">
              <a:spcBef>
                <a:spcPts val="0"/>
              </a:spcBef>
              <a:spcAft>
                <a:spcPts val="0"/>
              </a:spcAft>
              <a:buFont typeface="StarSymbol"/>
              <a:buNone/>
              <a:defRPr/>
            </a:pPr>
            <a:r>
              <a:rPr lang="en-US" sz="2200" dirty="0">
                <a:latin typeface="Arial" pitchFamily="18"/>
                <a:ea typeface="Bitstream Vera Sans" pitchFamily="2"/>
                <a:cs typeface="Bitstream Vera Sans" pitchFamily="2"/>
              </a:rPr>
              <a:t>eavesdropping</a:t>
            </a:r>
          </a:p>
        </p:txBody>
      </p:sp>
      <p:sp>
        <p:nvSpPr>
          <p:cNvPr id="13" name="CasellaDiTesto 12"/>
          <p:cNvSpPr txBox="1"/>
          <p:nvPr/>
        </p:nvSpPr>
        <p:spPr>
          <a:xfrm>
            <a:off x="3248025" y="6534150"/>
            <a:ext cx="2598738" cy="741363"/>
          </a:xfrm>
          <a:prstGeom prst="rect">
            <a:avLst/>
          </a:prstGeom>
          <a:no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115" fontAlgn="auto" hangingPunct="0">
              <a:spcBef>
                <a:spcPts val="0"/>
              </a:spcBef>
              <a:spcAft>
                <a:spcPts val="0"/>
              </a:spcAft>
              <a:buFont typeface="StarSymbol"/>
              <a:buNone/>
              <a:defRPr/>
            </a:pPr>
            <a:r>
              <a:rPr lang="en-US" sz="2200" dirty="0">
                <a:latin typeface="Arial" pitchFamily="18"/>
                <a:ea typeface="Bitstream Vera Sans" pitchFamily="2"/>
                <a:cs typeface="Bitstream Vera Sans" pitchFamily="2"/>
              </a:rPr>
              <a:t>rogue skimming/scanning</a:t>
            </a:r>
          </a:p>
        </p:txBody>
      </p:sp>
      <p:sp>
        <p:nvSpPr>
          <p:cNvPr id="14" name="CasellaDiTesto 13"/>
          <p:cNvSpPr txBox="1"/>
          <p:nvPr/>
        </p:nvSpPr>
        <p:spPr>
          <a:xfrm>
            <a:off x="3230563" y="2570163"/>
            <a:ext cx="2598737" cy="415925"/>
          </a:xfrm>
          <a:prstGeom prst="rect">
            <a:avLst/>
          </a:prstGeom>
          <a:no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115" fontAlgn="auto" hangingPunct="0">
              <a:spcBef>
                <a:spcPts val="0"/>
              </a:spcBef>
              <a:spcAft>
                <a:spcPts val="0"/>
              </a:spcAft>
              <a:buFont typeface="StarSymbol"/>
              <a:buNone/>
              <a:defRPr/>
            </a:pPr>
            <a:r>
              <a:rPr lang="en-US" sz="2200" dirty="0">
                <a:latin typeface="Arial" pitchFamily="18"/>
                <a:ea typeface="Bitstream Vera Sans" pitchFamily="2"/>
                <a:cs typeface="Bitstream Vera Sans" pitchFamily="2"/>
              </a:rPr>
              <a:t>rogue command</a:t>
            </a:r>
          </a:p>
        </p:txBody>
      </p:sp>
      <p:sp>
        <p:nvSpPr>
          <p:cNvPr id="15" name="CasellaDiTesto 14"/>
          <p:cNvSpPr txBox="1"/>
          <p:nvPr/>
        </p:nvSpPr>
        <p:spPr>
          <a:xfrm>
            <a:off x="7000875" y="1143000"/>
            <a:ext cx="3054350" cy="1063625"/>
          </a:xfrm>
          <a:prstGeom prst="rect">
            <a:avLst/>
          </a:prstGeom>
          <a:no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115" fontAlgn="auto" hangingPunct="0">
              <a:spcBef>
                <a:spcPts val="0"/>
              </a:spcBef>
              <a:spcAft>
                <a:spcPts val="0"/>
              </a:spcAft>
              <a:buFont typeface="StarSymbol"/>
              <a:buNone/>
              <a:defRPr/>
            </a:pPr>
            <a:r>
              <a:rPr lang="en-US" sz="2200" dirty="0">
                <a:latin typeface="Arial" pitchFamily="18"/>
                <a:ea typeface="Bitstream Vera Sans" pitchFamily="2"/>
                <a:cs typeface="Bitstream Vera Sans" pitchFamily="2"/>
              </a:rPr>
              <a:t>traffic analysis</a:t>
            </a:r>
          </a:p>
          <a:p>
            <a:pPr algn="ctr" defTabSz="914115" fontAlgn="auto" hangingPunct="0">
              <a:spcBef>
                <a:spcPts val="0"/>
              </a:spcBef>
              <a:spcAft>
                <a:spcPts val="0"/>
              </a:spcAft>
              <a:buFont typeface="StarSymbol"/>
              <a:buNone/>
              <a:defRPr/>
            </a:pPr>
            <a:r>
              <a:rPr lang="en-US" sz="2200" dirty="0">
                <a:latin typeface="Arial" pitchFamily="18"/>
                <a:ea typeface="Bitstream Vera Sans" pitchFamily="2"/>
                <a:cs typeface="Bitstream Vera Sans" pitchFamily="2"/>
              </a:rPr>
              <a:t>(without interpreting transmission)</a:t>
            </a:r>
          </a:p>
        </p:txBody>
      </p:sp>
      <p:sp>
        <p:nvSpPr>
          <p:cNvPr id="16" name="CasellaDiTesto 15"/>
          <p:cNvSpPr txBox="1"/>
          <p:nvPr/>
        </p:nvSpPr>
        <p:spPr>
          <a:xfrm>
            <a:off x="73025" y="6618288"/>
            <a:ext cx="2597150" cy="741362"/>
          </a:xfrm>
          <a:prstGeom prst="rect">
            <a:avLst/>
          </a:prstGeom>
          <a:no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115" fontAlgn="auto" hangingPunct="0">
              <a:spcBef>
                <a:spcPts val="0"/>
              </a:spcBef>
              <a:spcAft>
                <a:spcPts val="0"/>
              </a:spcAft>
              <a:buFont typeface="StarSymbol"/>
              <a:buNone/>
              <a:defRPr/>
            </a:pPr>
            <a:r>
              <a:rPr lang="en-US" sz="2200" dirty="0">
                <a:latin typeface="Arial" pitchFamily="18"/>
                <a:ea typeface="Bitstream Vera Sans" pitchFamily="2"/>
                <a:cs typeface="Bitstream Vera Sans" pitchFamily="2"/>
              </a:rPr>
              <a:t>forward channel eavesdropping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3" grpId="0" autoUpdateAnimBg="0"/>
      <p:bldP spid="14" grpId="0" autoUpdateAnimBg="0"/>
      <p:bldP spid="15" grpId="0" autoUpdateAnimBg="0"/>
      <p:bldP spid="1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C1EEAF9D-560B-4FCC-8F88-1FD637A264BB}" type="slidenum">
              <a:rPr lang="en-US"/>
              <a:pPr>
                <a:defRPr/>
              </a:pPr>
              <a:t>32</a:t>
            </a:fld>
            <a:endParaRPr lang="en-US"/>
          </a:p>
        </p:txBody>
      </p:sp>
      <p:sp>
        <p:nvSpPr>
          <p:cNvPr id="45059" name="Titolo 1"/>
          <p:cNvSpPr>
            <a:spLocks noGrp="1"/>
          </p:cNvSpPr>
          <p:nvPr>
            <p:ph type="title" idx="4294967295"/>
          </p:nvPr>
        </p:nvSpPr>
        <p:spPr>
          <a:xfrm>
            <a:off x="0" y="728663"/>
            <a:ext cx="8458200" cy="933450"/>
          </a:xfrm>
        </p:spPr>
        <p:txBody>
          <a:bodyPr/>
          <a:lstStyle/>
          <a:p>
            <a:pPr>
              <a:buSzPct val="45000"/>
              <a:buFont typeface="StarSymbol" charset="0"/>
              <a:buNone/>
            </a:pPr>
            <a:r>
              <a:rPr lang="en-US" smtClean="0"/>
              <a:t>Power Analysis</a:t>
            </a:r>
          </a:p>
        </p:txBody>
      </p:sp>
      <p:sp>
        <p:nvSpPr>
          <p:cNvPr id="45060" name="Segnaposto testo 2"/>
          <p:cNvSpPr>
            <a:spLocks noGrp="1"/>
          </p:cNvSpPr>
          <p:nvPr>
            <p:ph type="body" idx="4294967295"/>
          </p:nvPr>
        </p:nvSpPr>
        <p:spPr>
          <a:xfrm>
            <a:off x="1223963" y="1949450"/>
            <a:ext cx="8853487" cy="5022850"/>
          </a:xfrm>
        </p:spPr>
        <p:txBody>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ICs introduce electrical noise</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Tag power consumption</a:t>
            </a:r>
            <a:br>
              <a:rPr lang="en-US" sz="3200" smtClean="0">
                <a:latin typeface="Bitstream Vera Sans" pitchFamily="34" charset="0"/>
                <a:ea typeface="Andale Sans UI"/>
                <a:cs typeface="Tahoma" pitchFamily="34" charset="0"/>
              </a:rPr>
            </a:br>
            <a:r>
              <a:rPr lang="en-US" sz="3200" smtClean="0">
                <a:latin typeface="Bitstream Vera Sans" pitchFamily="34" charset="0"/>
                <a:ea typeface="Andale Sans UI"/>
                <a:cs typeface="Tahoma" pitchFamily="34" charset="0"/>
              </a:rPr>
              <a:t>depends on internal</a:t>
            </a:r>
            <a:br>
              <a:rPr lang="en-US" sz="3200" smtClean="0">
                <a:latin typeface="Bitstream Vera Sans" pitchFamily="34" charset="0"/>
                <a:ea typeface="Andale Sans UI"/>
                <a:cs typeface="Tahoma" pitchFamily="34" charset="0"/>
              </a:rPr>
            </a:br>
            <a:r>
              <a:rPr lang="en-US" sz="3200" smtClean="0">
                <a:latin typeface="Bitstream Vera Sans" pitchFamily="34" charset="0"/>
                <a:ea typeface="Andale Sans UI"/>
                <a:cs typeface="Tahoma" pitchFamily="34" charset="0"/>
              </a:rPr>
              <a:t>operations</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Submitting bits of kill passwords reveals whether they are correct</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Limited application to EPC Gen 2 Tags</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Countermeasures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Random noise</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Tag redesign</a:t>
            </a:r>
          </a:p>
        </p:txBody>
      </p:sp>
      <p:pic>
        <p:nvPicPr>
          <p:cNvPr id="45061" name="Immagine 3"/>
          <p:cNvPicPr>
            <a:picLocks noChangeAspect="1"/>
          </p:cNvPicPr>
          <p:nvPr/>
        </p:nvPicPr>
        <p:blipFill>
          <a:blip r:embed="rId5" cstate="print"/>
          <a:srcRect/>
          <a:stretch>
            <a:fillRect/>
          </a:stretch>
        </p:blipFill>
        <p:spPr bwMode="auto">
          <a:xfrm>
            <a:off x="7312025" y="2146300"/>
            <a:ext cx="2317750" cy="1739900"/>
          </a:xfrm>
          <a:prstGeom prst="rect">
            <a:avLst/>
          </a:prstGeom>
          <a:noFill/>
          <a:ln w="9525">
            <a:noFill/>
            <a:miter lim="800000"/>
            <a:headEnd/>
            <a:tailEnd/>
          </a:ln>
        </p:spPr>
      </p:pic>
      <p:sp>
        <p:nvSpPr>
          <p:cNvPr id="45062" name="CasellaDiTesto 4"/>
          <p:cNvSpPr txBox="1">
            <a:spLocks noChangeArrowheads="1"/>
          </p:cNvSpPr>
          <p:nvPr/>
        </p:nvSpPr>
        <p:spPr bwMode="auto">
          <a:xfrm>
            <a:off x="11706225" y="11522075"/>
            <a:ext cx="8455025" cy="622300"/>
          </a:xfrm>
          <a:prstGeom prst="rect">
            <a:avLst/>
          </a:prstGeom>
          <a:noFill/>
          <a:ln w="9525">
            <a:noFill/>
            <a:miter lim="800000"/>
            <a:headEnd/>
            <a:tailEnd/>
          </a:ln>
        </p:spPr>
        <p:txBody>
          <a:bodyPr lIns="89973" tIns="44986" rIns="89973" bIns="44986">
            <a:spAutoFit/>
          </a:bodyPr>
          <a:lstStyle/>
          <a:p>
            <a:pPr hangingPunct="0">
              <a:buSzPct val="45000"/>
              <a:buFont typeface="StarSymbol" charset="0"/>
              <a:buNone/>
            </a:pPr>
            <a:r>
              <a:rPr lang="en-US"/>
              <a:t> Yossi Oren. </a:t>
            </a:r>
            <a:r>
              <a:rPr lang="en-US" i="1"/>
              <a:t>Remote power analysis of rﬁd tags</a:t>
            </a:r>
            <a:r>
              <a:rPr lang="en-US"/>
              <a:t>. Master’s thesis, Computer Network and Security Lab, Tel-Aviv University, 2006.</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12A89312-2EF9-4962-9F87-71A6CFF8661D}" type="slidenum">
              <a:rPr lang="en-US"/>
              <a:pPr>
                <a:defRPr/>
              </a:pPr>
              <a:t>33</a:t>
            </a:fld>
            <a:endParaRPr lang="en-US"/>
          </a:p>
        </p:txBody>
      </p:sp>
      <p:sp>
        <p:nvSpPr>
          <p:cNvPr id="46083" name="Titolo 1"/>
          <p:cNvSpPr>
            <a:spLocks noGrp="1"/>
          </p:cNvSpPr>
          <p:nvPr>
            <p:ph type="title" idx="4294967295"/>
          </p:nvPr>
        </p:nvSpPr>
        <p:spPr>
          <a:xfrm>
            <a:off x="0" y="728663"/>
            <a:ext cx="8458200" cy="933450"/>
          </a:xfrm>
        </p:spPr>
        <p:txBody>
          <a:bodyPr/>
          <a:lstStyle/>
          <a:p>
            <a:pPr>
              <a:buSzPct val="45000"/>
              <a:buFont typeface="StarSymbol" charset="0"/>
              <a:buNone/>
            </a:pPr>
            <a:r>
              <a:rPr lang="en-US" smtClean="0"/>
              <a:t>Power Analysis</a:t>
            </a:r>
          </a:p>
        </p:txBody>
      </p:sp>
      <p:pic>
        <p:nvPicPr>
          <p:cNvPr id="46084" name="Immagine 2"/>
          <p:cNvPicPr>
            <a:picLocks noChangeAspect="1"/>
          </p:cNvPicPr>
          <p:nvPr/>
        </p:nvPicPr>
        <p:blipFill>
          <a:blip r:embed="rId3" cstate="print"/>
          <a:srcRect/>
          <a:stretch>
            <a:fillRect/>
          </a:stretch>
        </p:blipFill>
        <p:spPr bwMode="auto">
          <a:xfrm>
            <a:off x="660400" y="1828800"/>
            <a:ext cx="8755063" cy="4802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pPr>
              <a:defRPr/>
            </a:pPr>
            <a:fld id="{F4E7D7DF-3DB5-402B-AD36-FEDEE2A00F89}" type="slidenum">
              <a:rPr lang="en-US"/>
              <a:pPr>
                <a:defRPr/>
              </a:pPr>
              <a:t>34</a:t>
            </a:fld>
            <a:endParaRPr lang="en-US"/>
          </a:p>
        </p:txBody>
      </p:sp>
      <p:sp>
        <p:nvSpPr>
          <p:cNvPr id="47107" name="Titolo 1"/>
          <p:cNvSpPr>
            <a:spLocks noGrp="1"/>
          </p:cNvSpPr>
          <p:nvPr>
            <p:ph type="title" idx="4294967295"/>
          </p:nvPr>
        </p:nvSpPr>
        <p:spPr>
          <a:xfrm>
            <a:off x="723900" y="423863"/>
            <a:ext cx="8458200" cy="933450"/>
          </a:xfrm>
        </p:spPr>
        <p:txBody>
          <a:bodyPr/>
          <a:lstStyle/>
          <a:p>
            <a:pPr>
              <a:buSzPct val="45000"/>
              <a:buFont typeface="StarSymbol" charset="0"/>
              <a:buNone/>
            </a:pPr>
            <a:r>
              <a:rPr lang="en-US" smtClean="0"/>
              <a:t>Relaying</a:t>
            </a:r>
          </a:p>
        </p:txBody>
      </p:sp>
      <p:pic>
        <p:nvPicPr>
          <p:cNvPr id="47108" name="Immagine 2"/>
          <p:cNvPicPr>
            <a:picLocks noChangeAspect="1"/>
          </p:cNvPicPr>
          <p:nvPr/>
        </p:nvPicPr>
        <p:blipFill>
          <a:blip r:embed="rId3" cstate="print"/>
          <a:srcRect/>
          <a:stretch>
            <a:fillRect/>
          </a:stretch>
        </p:blipFill>
        <p:spPr bwMode="auto">
          <a:xfrm>
            <a:off x="909638" y="1709738"/>
            <a:ext cx="8258175" cy="5156200"/>
          </a:xfrm>
          <a:prstGeom prst="rect">
            <a:avLst/>
          </a:prstGeom>
          <a:noFill/>
          <a:ln w="9525">
            <a:noFill/>
            <a:miter lim="800000"/>
            <a:headEnd/>
            <a:tailEnd/>
          </a:ln>
        </p:spPr>
      </p:pic>
      <p:sp>
        <p:nvSpPr>
          <p:cNvPr id="4" name="CasellaDiTesto 3"/>
          <p:cNvSpPr txBox="1"/>
          <p:nvPr/>
        </p:nvSpPr>
        <p:spPr>
          <a:xfrm>
            <a:off x="715963" y="6931025"/>
            <a:ext cx="7967662" cy="603250"/>
          </a:xfrm>
          <a:prstGeom prst="rect">
            <a:avLst/>
          </a:prstGeom>
          <a:noFill/>
          <a:ln>
            <a:noFill/>
          </a:ln>
        </p:spPr>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err="1">
                <a:latin typeface="Arial" pitchFamily="18"/>
                <a:ea typeface="Bitstream Vera Sans" pitchFamily="2"/>
                <a:cs typeface="Bitstream Vera Sans" pitchFamily="2"/>
              </a:rPr>
              <a:t>Pawel</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Rotter</a:t>
            </a:r>
            <a:r>
              <a:rPr lang="en-US" sz="1700" dirty="0">
                <a:latin typeface="Arial" pitchFamily="18"/>
                <a:ea typeface="Bitstream Vera Sans" pitchFamily="2"/>
                <a:cs typeface="Bitstream Vera Sans" pitchFamily="2"/>
              </a:rPr>
              <a:t>. </a:t>
            </a:r>
            <a:r>
              <a:rPr lang="en-US" sz="1700" i="1" dirty="0">
                <a:latin typeface="Arial" pitchFamily="18"/>
                <a:ea typeface="Bitstream Vera Sans" pitchFamily="2"/>
                <a:cs typeface="Bitstream Vera Sans" pitchFamily="2"/>
              </a:rPr>
              <a:t>A Framework for Assessing RFID System Security and Privacy</a:t>
            </a:r>
          </a:p>
          <a:p>
            <a:pPr defTabSz="914115" fontAlgn="auto" hangingPunct="0">
              <a:spcBef>
                <a:spcPts val="0"/>
              </a:spcBef>
              <a:spcAft>
                <a:spcPts val="0"/>
              </a:spcAft>
              <a:buFont typeface="StarSymbol"/>
              <a:buNone/>
              <a:defRPr/>
            </a:pPr>
            <a:r>
              <a:rPr lang="en-US" sz="1700" i="1" dirty="0">
                <a:latin typeface="Arial" pitchFamily="18"/>
                <a:ea typeface="Bitstream Vera Sans" pitchFamily="2"/>
                <a:cs typeface="Bitstream Vera Sans" pitchFamily="2"/>
              </a:rPr>
              <a:t>Risks</a:t>
            </a:r>
            <a:r>
              <a:rPr lang="en-US" sz="1700" dirty="0">
                <a:latin typeface="Arial" pitchFamily="18"/>
                <a:ea typeface="Bitstream Vera Sans" pitchFamily="2"/>
                <a:cs typeface="Bitstream Vera Sans" pitchFamily="2"/>
              </a:rPr>
              <a:t>. IEEE Pervasive Computing, 7(2):70–77, June 2008.</a:t>
            </a:r>
          </a:p>
        </p:txBody>
      </p:sp>
      <p:sp>
        <p:nvSpPr>
          <p:cNvPr id="5" name="CasellaDiTesto 4"/>
          <p:cNvSpPr txBox="1"/>
          <p:nvPr/>
        </p:nvSpPr>
        <p:spPr>
          <a:xfrm>
            <a:off x="3467100" y="1852613"/>
            <a:ext cx="2970213" cy="446087"/>
          </a:xfrm>
          <a:prstGeom prst="rect">
            <a:avLst/>
          </a:prstGeom>
          <a:solidFill>
            <a:srgbClr val="FFFF00"/>
          </a:solid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115" fontAlgn="auto" hangingPunct="0">
              <a:spcBef>
                <a:spcPts val="0"/>
              </a:spcBef>
              <a:spcAft>
                <a:spcPts val="0"/>
              </a:spcAft>
              <a:buFont typeface="StarSymbol"/>
              <a:buNone/>
              <a:defRPr/>
            </a:pPr>
            <a:r>
              <a:rPr lang="en-US" sz="2400" dirty="0">
                <a:solidFill>
                  <a:schemeClr val="bg2"/>
                </a:solidFill>
                <a:latin typeface="Bitstream Vera Sans" pitchFamily="34"/>
                <a:ea typeface="Bitstream Vera Sans" pitchFamily="2"/>
                <a:cs typeface="Bitstream Vera Sans" pitchFamily="2"/>
              </a:rPr>
              <a:t>out of range</a:t>
            </a:r>
          </a:p>
        </p:txBody>
      </p:sp>
      <p:sp>
        <p:nvSpPr>
          <p:cNvPr id="6" name="CasellaDiTesto 5"/>
          <p:cNvSpPr txBox="1"/>
          <p:nvPr/>
        </p:nvSpPr>
        <p:spPr>
          <a:xfrm>
            <a:off x="3392488" y="5830888"/>
            <a:ext cx="3198812" cy="444500"/>
          </a:xfrm>
          <a:prstGeom prst="rect">
            <a:avLst/>
          </a:prstGeom>
          <a:solidFill>
            <a:srgbClr val="FFFF00"/>
          </a:solid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115" fontAlgn="auto" hangingPunct="0">
              <a:spcBef>
                <a:spcPts val="0"/>
              </a:spcBef>
              <a:spcAft>
                <a:spcPts val="0"/>
              </a:spcAft>
              <a:buFont typeface="StarSymbol"/>
              <a:buNone/>
              <a:defRPr/>
            </a:pPr>
            <a:r>
              <a:rPr lang="en-US" sz="2400" dirty="0">
                <a:solidFill>
                  <a:schemeClr val="bg2"/>
                </a:solidFill>
                <a:latin typeface="Bitstream Vera Sans" pitchFamily="34"/>
                <a:ea typeface="Bitstream Vera Sans" pitchFamily="2"/>
                <a:cs typeface="Bitstream Vera Sans" pitchFamily="2"/>
              </a:rPr>
              <a:t>dedicated network</a:t>
            </a:r>
          </a:p>
        </p:txBody>
      </p:sp>
      <p:sp>
        <p:nvSpPr>
          <p:cNvPr id="7" name="CasellaDiTesto 6"/>
          <p:cNvSpPr txBox="1"/>
          <p:nvPr/>
        </p:nvSpPr>
        <p:spPr>
          <a:xfrm>
            <a:off x="1354138" y="5451475"/>
            <a:ext cx="1152525" cy="446088"/>
          </a:xfrm>
          <a:prstGeom prst="rect">
            <a:avLst/>
          </a:prstGeom>
          <a:no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2400" b="1" dirty="0">
                <a:solidFill>
                  <a:srgbClr val="FFFFFF"/>
                </a:solidFill>
                <a:latin typeface="Bitstream Vera Sans" pitchFamily="34"/>
                <a:ea typeface="Bitstream Vera Sans" pitchFamily="2"/>
                <a:cs typeface="Bitstream Vera Sans" pitchFamily="2"/>
              </a:rPr>
              <a:t>ghost</a:t>
            </a:r>
          </a:p>
        </p:txBody>
      </p:sp>
      <p:sp>
        <p:nvSpPr>
          <p:cNvPr id="8" name="CasellaDiTesto 7"/>
          <p:cNvSpPr txBox="1"/>
          <p:nvPr/>
        </p:nvSpPr>
        <p:spPr>
          <a:xfrm>
            <a:off x="7456488" y="5451475"/>
            <a:ext cx="1098550" cy="446088"/>
          </a:xfrm>
          <a:prstGeom prst="rect">
            <a:avLst/>
          </a:prstGeom>
          <a:no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2400" b="1" dirty="0">
                <a:solidFill>
                  <a:srgbClr val="FFFFFF"/>
                </a:solidFill>
                <a:latin typeface="Bitstream Vera Sans" pitchFamily="34"/>
                <a:ea typeface="Bitstream Vera Sans" pitchFamily="2"/>
                <a:cs typeface="Bitstream Vera Sans" pitchFamily="2"/>
              </a:rPr>
              <a:t>leech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p:txBody>
          <a:bodyPr/>
          <a:lstStyle/>
          <a:p>
            <a:pPr>
              <a:buSzPct val="45000"/>
              <a:buFont typeface="StarSymbol" charset="0"/>
              <a:buNone/>
            </a:pPr>
            <a:r>
              <a:rPr lang="en-US" smtClean="0"/>
              <a:t>Relaying</a:t>
            </a:r>
          </a:p>
        </p:txBody>
      </p:sp>
      <p:sp>
        <p:nvSpPr>
          <p:cNvPr id="48131" name="Segnaposto testo 2"/>
          <p:cNvSpPr>
            <a:spLocks noGrp="1"/>
          </p:cNvSpPr>
          <p:nvPr>
            <p:ph idx="1"/>
          </p:nvPr>
        </p:nvSpPr>
        <p:spPr/>
        <p:txBody>
          <a:bodyPr/>
          <a:lstStyle/>
          <a:p>
            <a:pPr marL="431800" indent="-323850">
              <a:spcBef>
                <a:spcPct val="0"/>
              </a:spcBef>
              <a:spcAft>
                <a:spcPts val="575"/>
              </a:spcAft>
              <a:buSzPts val="2000"/>
              <a:buFont typeface="Arial" pitchFamily="34" charset="0"/>
              <a:buBlip>
                <a:blip r:embed="rId3"/>
              </a:buBlip>
            </a:pPr>
            <a:r>
              <a:rPr lang="en-US" sz="2800" smtClean="0">
                <a:latin typeface="Bitstream Vera Sans" pitchFamily="34" charset="0"/>
                <a:ea typeface="Andale Sans UI"/>
                <a:cs typeface="Tahoma" pitchFamily="34" charset="0"/>
              </a:rPr>
              <a:t>Mafia fraud</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Man-in-the-middle</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Additional fraudulent reader &amp; tag</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No data alteration</a:t>
            </a:r>
          </a:p>
          <a:p>
            <a:pPr marL="1295400" lvl="2" indent="-215900">
              <a:spcBef>
                <a:spcPct val="0"/>
              </a:spcBef>
              <a:spcAft>
                <a:spcPts val="150"/>
              </a:spcAft>
              <a:buSzPts val="2100"/>
              <a:buFont typeface="Arial" pitchFamily="34" charset="0"/>
              <a:buBlip>
                <a:blip r:embed="rId5"/>
              </a:buBlip>
            </a:pPr>
            <a:r>
              <a:rPr lang="en-US" sz="2200" smtClean="0">
                <a:latin typeface="Bitstream Vera Sans" pitchFamily="34" charset="0"/>
                <a:ea typeface="Andale Sans UI"/>
                <a:cs typeface="Tahoma" pitchFamily="34" charset="0"/>
              </a:rPr>
              <a:t>Cannot be prevented by application level cryptographic protocols!</a:t>
            </a:r>
          </a:p>
          <a:p>
            <a:pPr marL="431800" indent="-323850">
              <a:spcBef>
                <a:spcPct val="0"/>
              </a:spcBef>
              <a:spcAft>
                <a:spcPts val="575"/>
              </a:spcAft>
              <a:buSzPts val="2000"/>
              <a:buFont typeface="Arial" pitchFamily="34" charset="0"/>
              <a:buBlip>
                <a:blip r:embed="rId3"/>
              </a:buBlip>
            </a:pPr>
            <a:r>
              <a:rPr lang="en-US" sz="2800" smtClean="0">
                <a:latin typeface="Bitstream Vera Sans" pitchFamily="34" charset="0"/>
                <a:ea typeface="Andale Sans UI"/>
                <a:cs typeface="Tahoma" pitchFamily="34" charset="0"/>
              </a:rPr>
              <a:t>Terrorist fraud</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No malicious reader</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Tag is not honest and cooperates with malicious tag</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Malicious tag is not aware of tag’s secrets</a:t>
            </a:r>
          </a:p>
        </p:txBody>
      </p:sp>
      <p:sp>
        <p:nvSpPr>
          <p:cNvPr id="5" name="Segnaposto numero diapositiva 3"/>
          <p:cNvSpPr>
            <a:spLocks noGrp="1"/>
          </p:cNvSpPr>
          <p:nvPr>
            <p:ph type="sldNum" sz="quarter" idx="12"/>
          </p:nvPr>
        </p:nvSpPr>
        <p:spPr/>
        <p:txBody>
          <a:bodyPr/>
          <a:lstStyle/>
          <a:p>
            <a:pPr>
              <a:defRPr/>
            </a:pPr>
            <a:fld id="{E8AF8E1B-6100-48F8-8811-2C9C6DB9426F}" type="slidenum">
              <a:rPr lang="en-US"/>
              <a:pPr>
                <a:defRPr/>
              </a:pPr>
              <a:t>35</a:t>
            </a:fld>
            <a:endParaRPr lang="en-US"/>
          </a:p>
        </p:txBody>
      </p:sp>
      <p:sp>
        <p:nvSpPr>
          <p:cNvPr id="4" name="CasellaDiTesto 3"/>
          <p:cNvSpPr txBox="1"/>
          <p:nvPr/>
        </p:nvSpPr>
        <p:spPr>
          <a:xfrm>
            <a:off x="685800" y="6438900"/>
            <a:ext cx="8455025" cy="842963"/>
          </a:xfrm>
          <a:prstGeom prst="rect">
            <a:avLst/>
          </a:prstGeom>
          <a:noFill/>
          <a:ln>
            <a:noFill/>
          </a:ln>
        </p:spPr>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a:latin typeface="Arial" pitchFamily="18"/>
                <a:ea typeface="Bitstream Vera Sans" pitchFamily="2"/>
                <a:cs typeface="Bitstream Vera Sans" pitchFamily="2"/>
              </a:rPr>
              <a:t>Chong </a:t>
            </a:r>
            <a:r>
              <a:rPr lang="en-US" sz="1700" dirty="0" err="1">
                <a:latin typeface="Arial" pitchFamily="18"/>
                <a:ea typeface="Bitstream Vera Sans" pitchFamily="2"/>
                <a:cs typeface="Bitstream Vera Sans" pitchFamily="2"/>
              </a:rPr>
              <a:t>Hee</a:t>
            </a:r>
            <a:r>
              <a:rPr lang="en-US" sz="1700" dirty="0">
                <a:latin typeface="Arial" pitchFamily="18"/>
                <a:ea typeface="Bitstream Vera Sans" pitchFamily="2"/>
                <a:cs typeface="Bitstream Vera Sans" pitchFamily="2"/>
              </a:rPr>
              <a:t> Kim, </a:t>
            </a:r>
            <a:r>
              <a:rPr lang="en-US" sz="1700" dirty="0" err="1">
                <a:latin typeface="Arial" pitchFamily="18"/>
                <a:ea typeface="Bitstream Vera Sans" pitchFamily="2"/>
                <a:cs typeface="Bitstream Vera Sans" pitchFamily="2"/>
              </a:rPr>
              <a:t>Gildas</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Avoine</a:t>
            </a:r>
            <a:r>
              <a:rPr lang="en-US" sz="1700" dirty="0">
                <a:latin typeface="Arial" pitchFamily="18"/>
                <a:ea typeface="Bitstream Vera Sans" pitchFamily="2"/>
                <a:cs typeface="Bitstream Vera Sans" pitchFamily="2"/>
              </a:rPr>
              <a:t>, François </a:t>
            </a:r>
            <a:r>
              <a:rPr lang="en-US" sz="1700" dirty="0" err="1">
                <a:latin typeface="Arial" pitchFamily="18"/>
                <a:ea typeface="Bitstream Vera Sans" pitchFamily="2"/>
                <a:cs typeface="Bitstream Vera Sans" pitchFamily="2"/>
              </a:rPr>
              <a:t>Koeune</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Fran¸ois</a:t>
            </a:r>
            <a:r>
              <a:rPr lang="en-US" sz="1700" dirty="0">
                <a:latin typeface="Arial" pitchFamily="18"/>
                <a:ea typeface="Bitstream Vera Sans" pitchFamily="2"/>
                <a:cs typeface="Bitstream Vera Sans" pitchFamily="2"/>
              </a:rPr>
              <a:t>-Xavier </a:t>
            </a:r>
            <a:r>
              <a:rPr lang="en-US" sz="1700" dirty="0" err="1">
                <a:latin typeface="Arial" pitchFamily="18"/>
                <a:ea typeface="Bitstream Vera Sans" pitchFamily="2"/>
                <a:cs typeface="Bitstream Vera Sans" pitchFamily="2"/>
              </a:rPr>
              <a:t>Standaert</a:t>
            </a:r>
            <a:r>
              <a:rPr lang="en-US" sz="1700" dirty="0">
                <a:latin typeface="Arial" pitchFamily="18"/>
                <a:ea typeface="Bitstream Vera Sans" pitchFamily="2"/>
                <a:cs typeface="Bitstream Vera Sans" pitchFamily="2"/>
              </a:rPr>
              <a:t>, and Olivier Pereira. </a:t>
            </a:r>
            <a:r>
              <a:rPr lang="en-US" sz="1700" i="1" dirty="0">
                <a:latin typeface="Arial" pitchFamily="18"/>
                <a:ea typeface="Bitstream Vera Sans" pitchFamily="2"/>
                <a:cs typeface="Bitstream Vera Sans" pitchFamily="2"/>
              </a:rPr>
              <a:t>The </a:t>
            </a:r>
            <a:r>
              <a:rPr lang="en-US" sz="1700" i="1" dirty="0" err="1">
                <a:latin typeface="Arial" pitchFamily="18"/>
                <a:ea typeface="Bitstream Vera Sans" pitchFamily="2"/>
                <a:cs typeface="Bitstream Vera Sans" pitchFamily="2"/>
              </a:rPr>
              <a:t>swiss</a:t>
            </a:r>
            <a:r>
              <a:rPr lang="en-US" sz="1700" i="1" dirty="0">
                <a:latin typeface="Arial" pitchFamily="18"/>
                <a:ea typeface="Bitstream Vera Sans" pitchFamily="2"/>
                <a:cs typeface="Bitstream Vera Sans" pitchFamily="2"/>
              </a:rPr>
              <a:t>-knife RFID distance bounding protocol</a:t>
            </a:r>
            <a:r>
              <a:rPr lang="en-US" sz="1700" dirty="0">
                <a:latin typeface="Arial" pitchFamily="18"/>
                <a:ea typeface="Bitstream Vera Sans" pitchFamily="2"/>
                <a:cs typeface="Bitstream Vera Sans" pitchFamily="2"/>
              </a:rPr>
              <a:t>. In Proc. ICISC 2008, 2008.</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5E9AD34-051C-4E05-8FAA-7B43C2CC72E9}" type="slidenum">
              <a:rPr lang="en-US"/>
              <a:pPr>
                <a:defRPr/>
              </a:pPr>
              <a:t>36</a:t>
            </a:fld>
            <a:endParaRPr lang="en-US"/>
          </a:p>
        </p:txBody>
      </p:sp>
      <p:sp>
        <p:nvSpPr>
          <p:cNvPr id="49155" name="Titolo 1"/>
          <p:cNvSpPr>
            <a:spLocks noGrp="1"/>
          </p:cNvSpPr>
          <p:nvPr>
            <p:ph type="title" idx="4294967295"/>
          </p:nvPr>
        </p:nvSpPr>
        <p:spPr>
          <a:xfrm>
            <a:off x="0" y="728663"/>
            <a:ext cx="8458200" cy="933450"/>
          </a:xfrm>
        </p:spPr>
        <p:txBody>
          <a:bodyPr/>
          <a:lstStyle/>
          <a:p>
            <a:pPr>
              <a:buSzPct val="45000"/>
              <a:buFont typeface="StarSymbol" charset="0"/>
              <a:buNone/>
            </a:pPr>
            <a:r>
              <a:rPr lang="en-US" smtClean="0"/>
              <a:t>Counter{feit,measures}</a:t>
            </a:r>
          </a:p>
        </p:txBody>
      </p:sp>
      <p:sp>
        <p:nvSpPr>
          <p:cNvPr id="49156" name="Segnaposto testo 2"/>
          <p:cNvSpPr>
            <a:spLocks noGrp="1"/>
          </p:cNvSpPr>
          <p:nvPr>
            <p:ph type="body" idx="4294967295"/>
          </p:nvPr>
        </p:nvSpPr>
        <p:spPr>
          <a:xfrm>
            <a:off x="609600" y="1709738"/>
            <a:ext cx="8853488" cy="5080000"/>
          </a:xfrm>
        </p:spPr>
        <p:txBody>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On labels: holographies, watermarks</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In RFID: authentication protocols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Privacy</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Computational constraints</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Power</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Space</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Cost</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Traceability</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Forward: predict future information</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Backward: successful identification based on past information</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Standards compliance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8BCE3FEE-F6B3-45B1-92B5-58AB2283833C}" type="slidenum">
              <a:rPr lang="en-US"/>
              <a:pPr>
                <a:defRPr/>
              </a:pPr>
              <a:t>37</a:t>
            </a:fld>
            <a:endParaRPr lang="en-US"/>
          </a:p>
        </p:txBody>
      </p:sp>
      <p:sp>
        <p:nvSpPr>
          <p:cNvPr id="50179" name="Titolo 1"/>
          <p:cNvSpPr>
            <a:spLocks noGrp="1"/>
          </p:cNvSpPr>
          <p:nvPr>
            <p:ph type="title" idx="4294967295"/>
          </p:nvPr>
        </p:nvSpPr>
        <p:spPr>
          <a:xfrm>
            <a:off x="938213" y="566738"/>
            <a:ext cx="8458200" cy="847725"/>
          </a:xfrm>
        </p:spPr>
        <p:txBody>
          <a:bodyPr>
            <a:spAutoFit/>
          </a:bodyPr>
          <a:lstStyle/>
          <a:p>
            <a:pPr>
              <a:buSzPct val="45000"/>
              <a:buFont typeface="StarSymbol" charset="0"/>
              <a:buNone/>
            </a:pPr>
            <a:r>
              <a:rPr lang="en-US" smtClean="0"/>
              <a:t>Cryptography on tags</a:t>
            </a:r>
          </a:p>
        </p:txBody>
      </p:sp>
      <p:sp>
        <p:nvSpPr>
          <p:cNvPr id="50180" name="Segnaposto testo 2"/>
          <p:cNvSpPr>
            <a:spLocks noGrp="1"/>
          </p:cNvSpPr>
          <p:nvPr>
            <p:ph type="body" idx="4294967295"/>
          </p:nvPr>
        </p:nvSpPr>
        <p:spPr>
          <a:xfrm>
            <a:off x="609600" y="1577975"/>
            <a:ext cx="8853488" cy="5489575"/>
          </a:xfrm>
        </p:spPr>
        <p:txBody>
          <a:bodyPr/>
          <a:lstStyle/>
          <a:p>
            <a:pPr marL="431800" indent="-323850">
              <a:spcBef>
                <a:spcPct val="0"/>
              </a:spcBef>
              <a:spcAft>
                <a:spcPts val="575"/>
              </a:spcAft>
              <a:buSzPts val="2000"/>
              <a:buFont typeface="Arial" pitchFamily="34" charset="0"/>
              <a:buBlip>
                <a:blip r:embed="rId3"/>
              </a:buBlip>
            </a:pPr>
            <a:r>
              <a:rPr lang="en-US" sz="2200" smtClean="0">
                <a:latin typeface="Bitstream Vera Sans" pitchFamily="34" charset="0"/>
                <a:ea typeface="Andale Sans UI"/>
                <a:cs typeface="Tahoma" pitchFamily="34" charset="0"/>
              </a:rPr>
              <a:t>Three approaches</a:t>
            </a:r>
          </a:p>
          <a:p>
            <a:pPr marL="863600" lvl="1" indent="-287338">
              <a:spcBef>
                <a:spcPct val="0"/>
              </a:spcBef>
              <a:spcAft>
                <a:spcPts val="288"/>
              </a:spcAft>
              <a:buSzPts val="2000"/>
              <a:buFont typeface="Arial" pitchFamily="34" charset="0"/>
              <a:buBlip>
                <a:blip r:embed="rId4"/>
              </a:buBlip>
            </a:pPr>
            <a:r>
              <a:rPr lang="en-US" sz="2000" smtClean="0">
                <a:latin typeface="Bitstream Vera Sans" pitchFamily="34" charset="0"/>
                <a:ea typeface="Andale Sans UI"/>
                <a:cs typeface="Tahoma" pitchFamily="34" charset="0"/>
              </a:rPr>
              <a:t>Standard cryptographic primitives</a:t>
            </a:r>
          </a:p>
          <a:p>
            <a:pPr marL="863600" lvl="1" indent="-287338">
              <a:spcBef>
                <a:spcPct val="0"/>
              </a:spcBef>
              <a:spcAft>
                <a:spcPts val="288"/>
              </a:spcAft>
              <a:buSzPts val="2000"/>
              <a:buFont typeface="Arial" pitchFamily="34" charset="0"/>
              <a:buBlip>
                <a:blip r:embed="rId4"/>
              </a:buBlip>
            </a:pPr>
            <a:r>
              <a:rPr lang="en-US" sz="2000" smtClean="0">
                <a:latin typeface="Bitstream Vera Sans" pitchFamily="34" charset="0"/>
                <a:ea typeface="Andale Sans UI"/>
                <a:cs typeface="Tahoma" pitchFamily="34" charset="0"/>
              </a:rPr>
              <a:t>(Ultra)light cryptographic primitives</a:t>
            </a:r>
          </a:p>
          <a:p>
            <a:pPr marL="863600" lvl="1" indent="-287338">
              <a:spcBef>
                <a:spcPct val="0"/>
              </a:spcBef>
              <a:spcAft>
                <a:spcPts val="288"/>
              </a:spcAft>
              <a:buSzPts val="2000"/>
              <a:buFont typeface="Arial" pitchFamily="34" charset="0"/>
              <a:buBlip>
                <a:blip r:embed="rId4"/>
              </a:buBlip>
            </a:pPr>
            <a:r>
              <a:rPr lang="en-US" sz="2000" smtClean="0">
                <a:latin typeface="Bitstream Vera Sans" pitchFamily="34" charset="0"/>
                <a:ea typeface="Andale Sans UI"/>
                <a:cs typeface="Tahoma" pitchFamily="34" charset="0"/>
              </a:rPr>
              <a:t>Hardware implementations (FPGA)</a:t>
            </a:r>
          </a:p>
          <a:p>
            <a:pPr marL="431800" indent="-323850">
              <a:spcBef>
                <a:spcPct val="0"/>
              </a:spcBef>
              <a:spcAft>
                <a:spcPts val="575"/>
              </a:spcAft>
              <a:buSzPts val="2000"/>
              <a:buFont typeface="Arial" pitchFamily="34" charset="0"/>
              <a:buBlip>
                <a:blip r:embed="rId3"/>
              </a:buBlip>
            </a:pPr>
            <a:r>
              <a:rPr lang="en-US" sz="2200" smtClean="0">
                <a:latin typeface="Bitstream Vera Sans" pitchFamily="34" charset="0"/>
                <a:ea typeface="Andale Sans UI"/>
                <a:cs typeface="Tahoma" pitchFamily="34" charset="0"/>
              </a:rPr>
              <a:t>Block ciphers</a:t>
            </a:r>
          </a:p>
          <a:p>
            <a:pPr marL="431800" indent="-323850">
              <a:spcBef>
                <a:spcPct val="0"/>
              </a:spcBef>
              <a:spcAft>
                <a:spcPts val="575"/>
              </a:spcAft>
              <a:buSzPts val="2000"/>
              <a:buFont typeface="Arial" pitchFamily="34" charset="0"/>
              <a:buBlip>
                <a:blip r:embed="rId3"/>
              </a:buBlip>
            </a:pPr>
            <a:r>
              <a:rPr lang="en-US" sz="2200" smtClean="0">
                <a:latin typeface="Bitstream Vera Sans" pitchFamily="34" charset="0"/>
                <a:ea typeface="Andale Sans UI"/>
                <a:cs typeface="Tahoma" pitchFamily="34" charset="0"/>
              </a:rPr>
              <a:t>Simplified AES</a:t>
            </a:r>
          </a:p>
          <a:p>
            <a:pPr marL="431800" indent="-323850">
              <a:spcBef>
                <a:spcPct val="0"/>
              </a:spcBef>
              <a:spcAft>
                <a:spcPts val="575"/>
              </a:spcAft>
              <a:buSzPts val="2000"/>
              <a:buFont typeface="Arial" pitchFamily="34" charset="0"/>
              <a:buBlip>
                <a:blip r:embed="rId3"/>
              </a:buBlip>
            </a:pPr>
            <a:r>
              <a:rPr lang="en-US" sz="2200" smtClean="0">
                <a:latin typeface="Bitstream Vera Sans" pitchFamily="34" charset="0"/>
                <a:ea typeface="Andale Sans UI"/>
                <a:cs typeface="Tahoma" pitchFamily="34" charset="0"/>
              </a:rPr>
              <a:t>Public key</a:t>
            </a:r>
          </a:p>
          <a:p>
            <a:pPr marL="431800" indent="-323850">
              <a:spcBef>
                <a:spcPct val="0"/>
              </a:spcBef>
              <a:spcAft>
                <a:spcPts val="575"/>
              </a:spcAft>
              <a:buSzPts val="2000"/>
              <a:buFont typeface="Arial" pitchFamily="34" charset="0"/>
              <a:buBlip>
                <a:blip r:embed="rId3"/>
              </a:buBlip>
            </a:pPr>
            <a:r>
              <a:rPr lang="en-US" sz="2200" smtClean="0">
                <a:latin typeface="Bitstream Vera Sans" pitchFamily="34" charset="0"/>
                <a:ea typeface="Andale Sans UI"/>
                <a:cs typeface="Tahoma" pitchFamily="34" charset="0"/>
              </a:rPr>
              <a:t>Security by obscurity</a:t>
            </a:r>
          </a:p>
          <a:p>
            <a:pPr marL="863600" lvl="1" indent="-287338">
              <a:spcBef>
                <a:spcPct val="0"/>
              </a:spcBef>
              <a:spcAft>
                <a:spcPts val="288"/>
              </a:spcAft>
              <a:buSzPts val="2000"/>
              <a:buFont typeface="Arial" pitchFamily="34" charset="0"/>
              <a:buBlip>
                <a:blip r:embed="rId4"/>
              </a:buBlip>
            </a:pPr>
            <a:r>
              <a:rPr lang="en-US" sz="2000" smtClean="0">
                <a:latin typeface="Bitstream Vera Sans" pitchFamily="34" charset="0"/>
                <a:ea typeface="Andale Sans UI"/>
                <a:cs typeface="Tahoma" pitchFamily="34" charset="0"/>
              </a:rPr>
              <a:t>Karsten Nohl, David Evans, Starbug, and Henryk Plotz. </a:t>
            </a:r>
            <a:r>
              <a:rPr lang="en-US" sz="2000" i="1" smtClean="0">
                <a:latin typeface="Bitstream Vera Sans" pitchFamily="34" charset="0"/>
                <a:ea typeface="Andale Sans UI"/>
                <a:cs typeface="Tahoma" pitchFamily="34" charset="0"/>
              </a:rPr>
              <a:t>Reverse-Engineering a Cryptographic RFID Tag</a:t>
            </a:r>
            <a:r>
              <a:rPr lang="en-US" sz="2000" smtClean="0">
                <a:latin typeface="Bitstream Vera Sans" pitchFamily="34" charset="0"/>
                <a:ea typeface="Andale Sans UI"/>
                <a:cs typeface="Tahoma" pitchFamily="34" charset="0"/>
              </a:rPr>
              <a:t>. In 17th USENIX Security Symposium, July 2008.</a:t>
            </a:r>
          </a:p>
          <a:p>
            <a:pPr marL="431800" indent="-323850">
              <a:spcBef>
                <a:spcPct val="0"/>
              </a:spcBef>
              <a:spcAft>
                <a:spcPts val="575"/>
              </a:spcAft>
              <a:buSzPts val="2000"/>
              <a:buFont typeface="Arial" pitchFamily="34" charset="0"/>
              <a:buBlip>
                <a:blip r:embed="rId3"/>
              </a:buBlip>
            </a:pPr>
            <a:r>
              <a:rPr lang="en-US" sz="2200" smtClean="0">
                <a:latin typeface="Bitstream Vera Sans" pitchFamily="34" charset="0"/>
                <a:ea typeface="Andale Sans UI"/>
                <a:cs typeface="Tahoma" pitchFamily="34" charset="0"/>
              </a:rPr>
              <a:t>Standard compliance</a:t>
            </a:r>
          </a:p>
          <a:p>
            <a:pPr marL="863600" lvl="1" indent="-287338">
              <a:spcBef>
                <a:spcPct val="0"/>
              </a:spcBef>
              <a:spcAft>
                <a:spcPts val="288"/>
              </a:spcAft>
              <a:buSzPts val="2000"/>
              <a:buFont typeface="Arial" pitchFamily="34" charset="0"/>
              <a:buBlip>
                <a:blip r:embed="rId4"/>
              </a:buBlip>
            </a:pPr>
            <a:r>
              <a:rPr lang="en-US" sz="2000" smtClean="0">
                <a:latin typeface="Bitstream Vera Sans" pitchFamily="34" charset="0"/>
                <a:ea typeface="Andale Sans UI"/>
                <a:cs typeface="Tahoma" pitchFamily="34" charset="0"/>
              </a:rPr>
              <a:t> Daniel Bailey and Ari Juels. </a:t>
            </a:r>
            <a:r>
              <a:rPr lang="en-US" sz="2000" i="1" smtClean="0">
                <a:latin typeface="Bitstream Vera Sans" pitchFamily="34" charset="0"/>
                <a:ea typeface="Andale Sans UI"/>
                <a:cs typeface="Tahoma" pitchFamily="34" charset="0"/>
              </a:rPr>
              <a:t>Shoehorning Security into the EPC Standard</a:t>
            </a:r>
            <a:r>
              <a:rPr lang="en-US" sz="2000" smtClean="0">
                <a:latin typeface="Bitstream Vera Sans" pitchFamily="34" charset="0"/>
                <a:ea typeface="Andale Sans UI"/>
                <a:cs typeface="Tahoma" pitchFamily="34" charset="0"/>
              </a:rPr>
              <a:t>. International Conference on Security in Communication Networks – SCN 2006, September 2006.</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9B27A54F-CD91-496F-AC6F-9987579E0C99}" type="slidenum">
              <a:rPr lang="en-US"/>
              <a:pPr>
                <a:defRPr/>
              </a:pPr>
              <a:t>38</a:t>
            </a:fld>
            <a:endParaRPr lang="en-US"/>
          </a:p>
        </p:txBody>
      </p:sp>
      <p:sp>
        <p:nvSpPr>
          <p:cNvPr id="51203" name="Titolo 1"/>
          <p:cNvSpPr>
            <a:spLocks noGrp="1"/>
          </p:cNvSpPr>
          <p:nvPr>
            <p:ph type="title" idx="4294967295"/>
          </p:nvPr>
        </p:nvSpPr>
        <p:spPr>
          <a:xfrm>
            <a:off x="795338" y="771525"/>
            <a:ext cx="8458200" cy="849313"/>
          </a:xfrm>
        </p:spPr>
        <p:txBody>
          <a:bodyPr>
            <a:spAutoFit/>
          </a:bodyPr>
          <a:lstStyle/>
          <a:p>
            <a:pPr>
              <a:buSzPct val="45000"/>
              <a:buFont typeface="StarSymbol" charset="0"/>
              <a:buNone/>
            </a:pPr>
            <a:r>
              <a:rPr lang="en-US" smtClean="0"/>
              <a:t>Physical destruction</a:t>
            </a:r>
          </a:p>
        </p:txBody>
      </p:sp>
      <p:sp>
        <p:nvSpPr>
          <p:cNvPr id="51204" name="Segnaposto testo 2"/>
          <p:cNvSpPr>
            <a:spLocks noGrp="1"/>
          </p:cNvSpPr>
          <p:nvPr>
            <p:ph type="body" idx="4294967295"/>
          </p:nvPr>
        </p:nvSpPr>
        <p:spPr>
          <a:xfrm>
            <a:off x="1223963" y="1949450"/>
            <a:ext cx="8853487" cy="1733550"/>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More relevant for privacy issues</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Kill command</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Clipped tags</a:t>
            </a:r>
          </a:p>
        </p:txBody>
      </p:sp>
      <p:sp>
        <p:nvSpPr>
          <p:cNvPr id="51205" name="CasellaDiTesto 3"/>
          <p:cNvSpPr txBox="1">
            <a:spLocks noChangeArrowheads="1"/>
          </p:cNvSpPr>
          <p:nvPr/>
        </p:nvSpPr>
        <p:spPr bwMode="auto">
          <a:xfrm>
            <a:off x="727075" y="6958013"/>
            <a:ext cx="8185150" cy="603250"/>
          </a:xfrm>
          <a:prstGeom prst="rect">
            <a:avLst/>
          </a:prstGeom>
          <a:noFill/>
          <a:ln w="9525">
            <a:noFill/>
            <a:miter lim="800000"/>
            <a:headEnd/>
            <a:tailEnd/>
          </a:ln>
        </p:spPr>
        <p:txBody>
          <a:bodyPr lIns="89973" tIns="44986" rIns="89973" bIns="44986"/>
          <a:lstStyle/>
          <a:p>
            <a:pPr hangingPunct="0">
              <a:buSzPct val="45000"/>
              <a:buFont typeface="StarSymbol" charset="0"/>
              <a:buNone/>
            </a:pPr>
            <a:r>
              <a:rPr lang="en-US" sz="1700"/>
              <a:t>Guenter Karjoth and Paul Moskowitz. </a:t>
            </a:r>
            <a:r>
              <a:rPr lang="en-US" sz="1700" i="1"/>
              <a:t>Disabling RFID tags with visible</a:t>
            </a:r>
          </a:p>
          <a:p>
            <a:pPr hangingPunct="0">
              <a:buSzPct val="45000"/>
              <a:buFont typeface="StarSymbol" charset="0"/>
              <a:buNone/>
            </a:pPr>
            <a:r>
              <a:rPr lang="en-US" sz="1700" i="1"/>
              <a:t>conﬁrmation: Clipped tags are silenced</a:t>
            </a:r>
            <a:r>
              <a:rPr lang="en-US" sz="1700"/>
              <a:t>. Technical Report RC23710, IBM, 2005.</a:t>
            </a:r>
          </a:p>
        </p:txBody>
      </p:sp>
      <p:grpSp>
        <p:nvGrpSpPr>
          <p:cNvPr id="51206" name="Gruppo 4"/>
          <p:cNvGrpSpPr>
            <a:grpSpLocks/>
          </p:cNvGrpSpPr>
          <p:nvPr/>
        </p:nvGrpSpPr>
        <p:grpSpPr bwMode="auto">
          <a:xfrm>
            <a:off x="652463" y="4116388"/>
            <a:ext cx="8770937" cy="2276475"/>
            <a:chOff x="653040" y="4115880"/>
            <a:chExt cx="8770320" cy="2277719"/>
          </a:xfrm>
        </p:grpSpPr>
        <p:pic>
          <p:nvPicPr>
            <p:cNvPr id="51207" name="Immagine 5"/>
            <p:cNvPicPr>
              <a:picLocks noChangeAspect="1"/>
            </p:cNvPicPr>
            <p:nvPr/>
          </p:nvPicPr>
          <p:blipFill>
            <a:blip r:embed="rId4" cstate="print"/>
            <a:srcRect/>
            <a:stretch>
              <a:fillRect/>
            </a:stretch>
          </p:blipFill>
          <p:spPr bwMode="auto">
            <a:xfrm>
              <a:off x="653040" y="4115880"/>
              <a:ext cx="5283000" cy="2247480"/>
            </a:xfrm>
            <a:prstGeom prst="rect">
              <a:avLst/>
            </a:prstGeom>
            <a:noFill/>
            <a:ln w="9525">
              <a:noFill/>
              <a:miter lim="800000"/>
              <a:headEnd/>
              <a:tailEnd/>
            </a:ln>
          </p:spPr>
        </p:pic>
        <p:pic>
          <p:nvPicPr>
            <p:cNvPr id="51208" name="Immagine 6"/>
            <p:cNvPicPr>
              <a:picLocks noChangeAspect="1"/>
            </p:cNvPicPr>
            <p:nvPr/>
          </p:nvPicPr>
          <p:blipFill>
            <a:blip r:embed="rId5" cstate="print"/>
            <a:srcRect/>
            <a:stretch>
              <a:fillRect/>
            </a:stretch>
          </p:blipFill>
          <p:spPr bwMode="auto">
            <a:xfrm>
              <a:off x="6622560" y="4115880"/>
              <a:ext cx="2800800" cy="2277719"/>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9AF078AA-B859-4E98-A505-71A1BE16979E}" type="slidenum">
              <a:rPr lang="en-US"/>
              <a:pPr>
                <a:defRPr/>
              </a:pPr>
              <a:t>39</a:t>
            </a:fld>
            <a:endParaRPr lang="en-US"/>
          </a:p>
        </p:txBody>
      </p:sp>
      <p:sp>
        <p:nvSpPr>
          <p:cNvPr id="52227" name="Titolo 1"/>
          <p:cNvSpPr>
            <a:spLocks noGrp="1"/>
          </p:cNvSpPr>
          <p:nvPr>
            <p:ph type="title" idx="4294967295"/>
          </p:nvPr>
        </p:nvSpPr>
        <p:spPr>
          <a:xfrm>
            <a:off x="652463" y="495300"/>
            <a:ext cx="8458200" cy="847725"/>
          </a:xfrm>
        </p:spPr>
        <p:txBody>
          <a:bodyPr>
            <a:spAutoFit/>
          </a:bodyPr>
          <a:lstStyle/>
          <a:p>
            <a:pPr>
              <a:buSzPct val="45000"/>
              <a:buFont typeface="StarSymbol" charset="0"/>
              <a:buNone/>
            </a:pPr>
            <a:r>
              <a:rPr lang="en-US" smtClean="0"/>
              <a:t>Exchanging keys securely</a:t>
            </a:r>
          </a:p>
        </p:txBody>
      </p:sp>
      <p:sp>
        <p:nvSpPr>
          <p:cNvPr id="52228" name="Segnaposto testo 2"/>
          <p:cNvSpPr>
            <a:spLocks noGrp="1"/>
          </p:cNvSpPr>
          <p:nvPr>
            <p:ph type="body" idx="4294967295"/>
          </p:nvPr>
        </p:nvSpPr>
        <p:spPr>
          <a:xfrm>
            <a:off x="681038" y="1495425"/>
            <a:ext cx="8853487" cy="4900613"/>
          </a:xfrm>
        </p:spPr>
        <p:txBody>
          <a:bodyPr/>
          <a:lstStyle/>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Narrowband radio frequencies are subject to</a:t>
            </a:r>
          </a:p>
          <a:p>
            <a:pPr marL="863600" lvl="1" indent="-287338">
              <a:spcBef>
                <a:spcPct val="0"/>
              </a:spcBef>
              <a:spcAft>
                <a:spcPts val="288"/>
              </a:spcAft>
              <a:buSzPts val="2000"/>
              <a:buFont typeface="Arial" pitchFamily="34" charset="0"/>
              <a:buBlip>
                <a:blip r:embed="rId4"/>
              </a:buBlip>
            </a:pPr>
            <a:r>
              <a:rPr lang="en-US" sz="2400" smtClean="0">
                <a:latin typeface="Bitstream Vera Sans" pitchFamily="34" charset="0"/>
                <a:ea typeface="Andale Sans UI"/>
                <a:cs typeface="Tahoma" pitchFamily="34" charset="0"/>
              </a:rPr>
              <a:t>eavesdropping</a:t>
            </a:r>
          </a:p>
          <a:p>
            <a:pPr marL="863600" lvl="1" indent="-287338">
              <a:spcBef>
                <a:spcPct val="0"/>
              </a:spcBef>
              <a:spcAft>
                <a:spcPts val="288"/>
              </a:spcAft>
              <a:buSzPts val="2000"/>
              <a:buFont typeface="Arial" pitchFamily="34" charset="0"/>
              <a:buBlip>
                <a:blip r:embed="rId4"/>
              </a:buBlip>
            </a:pPr>
            <a:r>
              <a:rPr lang="en-US" sz="2400" smtClean="0">
                <a:latin typeface="Bitstream Vera Sans" pitchFamily="34" charset="0"/>
                <a:ea typeface="Andale Sans UI"/>
                <a:cs typeface="Tahoma" pitchFamily="34" charset="0"/>
              </a:rPr>
              <a:t>jamming</a:t>
            </a:r>
          </a:p>
          <a:p>
            <a:pPr marL="863600" lvl="1" indent="-287338">
              <a:spcBef>
                <a:spcPct val="0"/>
              </a:spcBef>
              <a:spcAft>
                <a:spcPts val="288"/>
              </a:spcAft>
              <a:buSzPts val="2000"/>
              <a:buFont typeface="Arial" pitchFamily="34" charset="0"/>
              <a:buBlip>
                <a:blip r:embed="rId4"/>
              </a:buBlip>
            </a:pPr>
            <a:r>
              <a:rPr lang="en-US" sz="2400" smtClean="0">
                <a:latin typeface="Bitstream Vera Sans" pitchFamily="34" charset="0"/>
                <a:ea typeface="Andale Sans UI"/>
                <a:cs typeface="Tahoma" pitchFamily="34" charset="0"/>
              </a:rPr>
              <a:t>side-channel attacks</a:t>
            </a:r>
          </a:p>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Solutions:</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Advanced modulation scheme</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Ultra-wideband</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Spreading code is kept secret</a:t>
            </a:r>
          </a:p>
          <a:p>
            <a:pPr marL="863600" lvl="1" indent="-287338">
              <a:spcBef>
                <a:spcPct val="0"/>
              </a:spcBef>
              <a:spcAft>
                <a:spcPts val="288"/>
              </a:spcAft>
              <a:buSzPts val="2000"/>
              <a:buFont typeface="Arial" pitchFamily="34" charset="0"/>
              <a:buBlip>
                <a:blip r:embed="rId4"/>
              </a:buBlip>
            </a:pPr>
            <a:r>
              <a:rPr lang="en-US" sz="2400" smtClean="0">
                <a:latin typeface="Bitstream Vera Sans" pitchFamily="34" charset="0"/>
                <a:ea typeface="Andale Sans UI"/>
                <a:cs typeface="Tahoma" pitchFamily="34" charset="0"/>
              </a:rPr>
              <a:t>Key sharing across time and/or space</a:t>
            </a:r>
          </a:p>
          <a:p>
            <a:pPr marL="863600" lvl="1" indent="-287338">
              <a:spcBef>
                <a:spcPct val="0"/>
              </a:spcBef>
              <a:spcAft>
                <a:spcPts val="288"/>
              </a:spcAft>
              <a:buSzPts val="2000"/>
              <a:buFont typeface="Arial" pitchFamily="34" charset="0"/>
              <a:buBlip>
                <a:blip r:embed="rId4"/>
              </a:buBlip>
            </a:pPr>
            <a:r>
              <a:rPr lang="en-US" sz="2400" smtClean="0">
                <a:latin typeface="Bitstream Vera Sans" pitchFamily="34" charset="0"/>
                <a:ea typeface="Andale Sans UI"/>
                <a:cs typeface="Tahoma" pitchFamily="34" charset="0"/>
              </a:rPr>
              <a:t>Noisy tags</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Eavesdroppers cannot differentiate their signals from those of the queried tag</a:t>
            </a:r>
          </a:p>
        </p:txBody>
      </p:sp>
      <p:sp>
        <p:nvSpPr>
          <p:cNvPr id="4" name="CasellaDiTesto 3"/>
          <p:cNvSpPr txBox="1"/>
          <p:nvPr/>
        </p:nvSpPr>
        <p:spPr>
          <a:xfrm>
            <a:off x="173038" y="6553200"/>
            <a:ext cx="9185275" cy="1089025"/>
          </a:xfrm>
          <a:prstGeom prst="rect">
            <a:avLst/>
          </a:prstGeom>
          <a:noFill/>
          <a:ln>
            <a:noFill/>
          </a:ln>
        </p:spPr>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400" dirty="0">
                <a:latin typeface="Arial" pitchFamily="18"/>
                <a:ea typeface="Bitstream Vera Sans" pitchFamily="2"/>
                <a:cs typeface="Bitstream Vera Sans" pitchFamily="2"/>
              </a:rPr>
              <a:t>P. Yu, P. </a:t>
            </a:r>
            <a:r>
              <a:rPr lang="en-US" sz="1400" dirty="0" err="1">
                <a:latin typeface="Arial" pitchFamily="18"/>
                <a:ea typeface="Bitstream Vera Sans" pitchFamily="2"/>
                <a:cs typeface="Bitstream Vera Sans" pitchFamily="2"/>
              </a:rPr>
              <a:t>Schaumont</a:t>
            </a:r>
            <a:r>
              <a:rPr lang="en-US" sz="1400" dirty="0">
                <a:latin typeface="Arial" pitchFamily="18"/>
                <a:ea typeface="Bitstream Vera Sans" pitchFamily="2"/>
                <a:cs typeface="Bitstream Vera Sans" pitchFamily="2"/>
              </a:rPr>
              <a:t>, D. Ha. </a:t>
            </a:r>
            <a:r>
              <a:rPr lang="en-US" sz="1400" i="1" dirty="0">
                <a:latin typeface="Arial" pitchFamily="18"/>
                <a:ea typeface="Bitstream Vera Sans" pitchFamily="2"/>
                <a:cs typeface="Bitstream Vera Sans" pitchFamily="2"/>
              </a:rPr>
              <a:t>Securing RFID with Ultra-Wideband Modulation</a:t>
            </a:r>
            <a:r>
              <a:rPr lang="en-US" sz="1400" dirty="0">
                <a:latin typeface="Arial" pitchFamily="18"/>
                <a:ea typeface="Bitstream Vera Sans" pitchFamily="2"/>
                <a:cs typeface="Bitstream Vera Sans" pitchFamily="2"/>
              </a:rPr>
              <a:t>. </a:t>
            </a:r>
            <a:r>
              <a:rPr lang="en-US" sz="1400" dirty="0" err="1">
                <a:latin typeface="Arial" pitchFamily="18"/>
                <a:ea typeface="Bitstream Vera Sans" pitchFamily="2"/>
                <a:cs typeface="Bitstream Vera Sans" pitchFamily="2"/>
              </a:rPr>
              <a:t>RFIDSec</a:t>
            </a:r>
            <a:r>
              <a:rPr lang="en-US" sz="1400" dirty="0">
                <a:latin typeface="Arial" pitchFamily="18"/>
                <a:ea typeface="Bitstream Vera Sans" pitchFamily="2"/>
                <a:cs typeface="Bitstream Vera Sans" pitchFamily="2"/>
              </a:rPr>
              <a:t> 06, July 2006.</a:t>
            </a:r>
          </a:p>
          <a:p>
            <a:pPr defTabSz="914115" fontAlgn="auto" hangingPunct="0">
              <a:spcBef>
                <a:spcPts val="0"/>
              </a:spcBef>
              <a:spcAft>
                <a:spcPts val="0"/>
              </a:spcAft>
              <a:buFont typeface="StarSymbol"/>
              <a:buNone/>
              <a:defRPr/>
            </a:pPr>
            <a:r>
              <a:rPr lang="en-US" sz="1400" dirty="0">
                <a:latin typeface="Arial" pitchFamily="18"/>
                <a:ea typeface="Bitstream Vera Sans" pitchFamily="2"/>
                <a:cs typeface="Bitstream Vera Sans" pitchFamily="2"/>
              </a:rPr>
              <a:t>A. </a:t>
            </a:r>
            <a:r>
              <a:rPr lang="en-US" sz="1400" dirty="0" err="1">
                <a:latin typeface="Arial" pitchFamily="18"/>
                <a:ea typeface="Bitstream Vera Sans" pitchFamily="2"/>
                <a:cs typeface="Bitstream Vera Sans" pitchFamily="2"/>
              </a:rPr>
              <a:t>Juels</a:t>
            </a:r>
            <a:r>
              <a:rPr lang="en-US" sz="1400" dirty="0">
                <a:latin typeface="Arial" pitchFamily="18"/>
                <a:ea typeface="Bitstream Vera Sans" pitchFamily="2"/>
                <a:cs typeface="Bitstream Vera Sans" pitchFamily="2"/>
              </a:rPr>
              <a:t>, R. </a:t>
            </a:r>
            <a:r>
              <a:rPr lang="en-US" sz="1400" dirty="0" err="1">
                <a:latin typeface="Arial" pitchFamily="18"/>
                <a:ea typeface="Bitstream Vera Sans" pitchFamily="2"/>
                <a:cs typeface="Bitstream Vera Sans" pitchFamily="2"/>
              </a:rPr>
              <a:t>Pappu</a:t>
            </a:r>
            <a:r>
              <a:rPr lang="en-US" sz="1400" dirty="0">
                <a:latin typeface="Arial" pitchFamily="18"/>
                <a:ea typeface="Bitstream Vera Sans" pitchFamily="2"/>
                <a:cs typeface="Bitstream Vera Sans" pitchFamily="2"/>
              </a:rPr>
              <a:t>, B. </a:t>
            </a:r>
            <a:r>
              <a:rPr lang="en-US" sz="1400" dirty="0" err="1">
                <a:latin typeface="Arial" pitchFamily="18"/>
                <a:ea typeface="Bitstream Vera Sans" pitchFamily="2"/>
                <a:cs typeface="Bitstream Vera Sans" pitchFamily="2"/>
              </a:rPr>
              <a:t>Parno</a:t>
            </a:r>
            <a:r>
              <a:rPr lang="en-US" sz="1400" dirty="0">
                <a:latin typeface="Arial" pitchFamily="18"/>
                <a:ea typeface="Bitstream Vera Sans" pitchFamily="2"/>
                <a:cs typeface="Bitstream Vera Sans" pitchFamily="2"/>
              </a:rPr>
              <a:t>. </a:t>
            </a:r>
            <a:r>
              <a:rPr lang="en-US" sz="1400" i="1" dirty="0">
                <a:latin typeface="Arial" pitchFamily="18"/>
                <a:ea typeface="Bitstream Vera Sans" pitchFamily="2"/>
                <a:cs typeface="Bitstream Vera Sans" pitchFamily="2"/>
              </a:rPr>
              <a:t>Unidirectional Key Distribution Across Time and Space with Applications to RFID Security</a:t>
            </a:r>
            <a:r>
              <a:rPr lang="en-US" sz="1400" dirty="0">
                <a:latin typeface="Arial" pitchFamily="18"/>
                <a:ea typeface="Bitstream Vera Sans" pitchFamily="2"/>
                <a:cs typeface="Bitstream Vera Sans" pitchFamily="2"/>
              </a:rPr>
              <a:t>. In 17th USENIX Security Symposium, July 2008.</a:t>
            </a:r>
          </a:p>
          <a:p>
            <a:pPr defTabSz="914115" fontAlgn="auto" hangingPunct="0">
              <a:spcBef>
                <a:spcPts val="0"/>
              </a:spcBef>
              <a:spcAft>
                <a:spcPts val="0"/>
              </a:spcAft>
              <a:buFont typeface="StarSymbol"/>
              <a:buNone/>
              <a:defRPr/>
            </a:pPr>
            <a:r>
              <a:rPr lang="en-US" sz="1400" dirty="0">
                <a:latin typeface="Arial" pitchFamily="18"/>
                <a:ea typeface="Bitstream Vera Sans" pitchFamily="2"/>
                <a:cs typeface="Bitstream Vera Sans" pitchFamily="2"/>
              </a:rPr>
              <a:t>C. </a:t>
            </a:r>
            <a:r>
              <a:rPr lang="en-US" sz="1400" dirty="0" err="1">
                <a:latin typeface="Arial" pitchFamily="18"/>
                <a:ea typeface="Bitstream Vera Sans" pitchFamily="2"/>
                <a:cs typeface="Bitstream Vera Sans" pitchFamily="2"/>
              </a:rPr>
              <a:t>Castelluccia</a:t>
            </a:r>
            <a:r>
              <a:rPr lang="en-US" sz="1400" dirty="0">
                <a:latin typeface="Arial" pitchFamily="18"/>
                <a:ea typeface="Bitstream Vera Sans" pitchFamily="2"/>
                <a:cs typeface="Bitstream Vera Sans" pitchFamily="2"/>
              </a:rPr>
              <a:t>, G. </a:t>
            </a:r>
            <a:r>
              <a:rPr lang="en-US" sz="1400" dirty="0" err="1">
                <a:latin typeface="Arial" pitchFamily="18"/>
                <a:ea typeface="Bitstream Vera Sans" pitchFamily="2"/>
                <a:cs typeface="Bitstream Vera Sans" pitchFamily="2"/>
              </a:rPr>
              <a:t>Avoine</a:t>
            </a:r>
            <a:r>
              <a:rPr lang="en-US" sz="1400" dirty="0">
                <a:latin typeface="Arial" pitchFamily="18"/>
                <a:ea typeface="Bitstream Vera Sans" pitchFamily="2"/>
                <a:cs typeface="Bitstream Vera Sans" pitchFamily="2"/>
              </a:rPr>
              <a:t>. </a:t>
            </a:r>
            <a:r>
              <a:rPr lang="en-US" sz="1400" i="1" dirty="0">
                <a:latin typeface="Arial" pitchFamily="18"/>
                <a:ea typeface="Bitstream Vera Sans" pitchFamily="2"/>
                <a:cs typeface="Bitstream Vera Sans" pitchFamily="2"/>
              </a:rPr>
              <a:t>Noisy Tags: A Pretty Good Key Exchange Protocol for RFID Tags</a:t>
            </a:r>
            <a:r>
              <a:rPr lang="en-US" sz="1400" dirty="0">
                <a:latin typeface="Arial" pitchFamily="18"/>
                <a:ea typeface="Bitstream Vera Sans" pitchFamily="2"/>
                <a:cs typeface="Bitstream Vera Sans" pitchFamily="2"/>
              </a:rPr>
              <a:t>. CARDIS, April 2006.</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2"/>
          <p:cNvSpPr>
            <a:spLocks noGrp="1"/>
          </p:cNvSpPr>
          <p:nvPr>
            <p:ph type="title"/>
          </p:nvPr>
        </p:nvSpPr>
        <p:spPr/>
        <p:txBody>
          <a:bodyPr>
            <a:spAutoFit/>
          </a:bodyPr>
          <a:lstStyle/>
          <a:p>
            <a:pPr>
              <a:buSzPct val="45000"/>
              <a:buFont typeface="StarSymbol" charset="0"/>
              <a:buNone/>
            </a:pPr>
            <a:r>
              <a:rPr lang="en-US" smtClean="0"/>
              <a:t>Why</a:t>
            </a:r>
          </a:p>
        </p:txBody>
      </p:sp>
      <p:sp>
        <p:nvSpPr>
          <p:cNvPr id="15363" name="Segnaposto testo 1"/>
          <p:cNvSpPr>
            <a:spLocks noGrp="1"/>
          </p:cNvSpPr>
          <p:nvPr>
            <p:ph idx="1"/>
          </p:nvPr>
        </p:nvSpPr>
        <p:spPr/>
        <p:txBody>
          <a:bodyPr>
            <a:normAutofit lnSpcReduction="10000"/>
          </a:bodyPr>
          <a:lstStyle/>
          <a:p>
            <a:pPr marL="431800" indent="-323850">
              <a:spcBef>
                <a:spcPct val="0"/>
              </a:spcBef>
              <a:spcAft>
                <a:spcPts val="575"/>
              </a:spcAft>
              <a:buSzPts val="2000"/>
              <a:buFont typeface="Arial" pitchFamily="34" charset="0"/>
              <a:buBlip>
                <a:blip r:embed="rId3"/>
              </a:buBlip>
              <a:defRPr/>
            </a:pPr>
            <a:r>
              <a:rPr lang="en-US" sz="2400" dirty="0" smtClean="0">
                <a:latin typeface="Bitstream Vera Sans" pitchFamily="32" charset="0"/>
                <a:ea typeface="Andale Sans UI"/>
                <a:cs typeface="Tahoma" pitchFamily="34" charset="0"/>
              </a:rPr>
              <a:t>Unique identification and tracking of goods</a:t>
            </a:r>
          </a:p>
          <a:p>
            <a:pPr marL="863600" lvl="1" indent="-287338">
              <a:spcBef>
                <a:spcPct val="0"/>
              </a:spcBef>
              <a:spcAft>
                <a:spcPts val="288"/>
              </a:spcAft>
              <a:buSzPts val="2000"/>
              <a:buFont typeface="Arial" pitchFamily="34" charset="0"/>
              <a:buBlip>
                <a:blip r:embed="rId4"/>
              </a:buBlip>
              <a:defRPr/>
            </a:pPr>
            <a:r>
              <a:rPr lang="en-US" sz="2000" dirty="0" smtClean="0">
                <a:latin typeface="Bitstream Vera Sans" pitchFamily="32" charset="0"/>
                <a:ea typeface="Andale Sans UI"/>
                <a:cs typeface="Tahoma" pitchFamily="34" charset="0"/>
              </a:rPr>
              <a:t>Manufacturing</a:t>
            </a:r>
          </a:p>
          <a:p>
            <a:pPr marL="863600" lvl="1" indent="-287338">
              <a:spcBef>
                <a:spcPct val="0"/>
              </a:spcBef>
              <a:spcAft>
                <a:spcPts val="288"/>
              </a:spcAft>
              <a:buSzPts val="2000"/>
              <a:buFont typeface="Arial" pitchFamily="34" charset="0"/>
              <a:buBlip>
                <a:blip r:embed="rId4"/>
              </a:buBlip>
              <a:defRPr/>
            </a:pPr>
            <a:r>
              <a:rPr lang="en-US" sz="2000" dirty="0" smtClean="0">
                <a:latin typeface="Bitstream Vera Sans" pitchFamily="32" charset="0"/>
                <a:ea typeface="Andale Sans UI"/>
                <a:cs typeface="Tahoma" pitchFamily="34" charset="0"/>
              </a:rPr>
              <a:t>Supply chain</a:t>
            </a:r>
          </a:p>
          <a:p>
            <a:pPr marL="863600" lvl="1" indent="-287338">
              <a:spcBef>
                <a:spcPct val="0"/>
              </a:spcBef>
              <a:spcAft>
                <a:spcPts val="288"/>
              </a:spcAft>
              <a:buSzPts val="2000"/>
              <a:buFont typeface="Arial" pitchFamily="34" charset="0"/>
              <a:buBlip>
                <a:blip r:embed="rId4"/>
              </a:buBlip>
              <a:defRPr/>
            </a:pPr>
            <a:r>
              <a:rPr lang="en-US" sz="2000" dirty="0" smtClean="0">
                <a:latin typeface="Bitstream Vera Sans" pitchFamily="32" charset="0"/>
                <a:ea typeface="Andale Sans UI"/>
                <a:cs typeface="Tahoma" pitchFamily="34" charset="0"/>
              </a:rPr>
              <a:t>Inventory</a:t>
            </a:r>
          </a:p>
          <a:p>
            <a:pPr marL="863600" lvl="1" indent="-287338">
              <a:spcBef>
                <a:spcPct val="0"/>
              </a:spcBef>
              <a:spcAft>
                <a:spcPts val="288"/>
              </a:spcAft>
              <a:buSzPts val="2000"/>
              <a:buFont typeface="Arial" pitchFamily="34" charset="0"/>
              <a:buBlip>
                <a:blip r:embed="rId4"/>
              </a:buBlip>
              <a:defRPr/>
            </a:pPr>
            <a:r>
              <a:rPr lang="en-US" sz="2000" dirty="0" smtClean="0">
                <a:latin typeface="Bitstream Vera Sans" pitchFamily="32" charset="0"/>
                <a:ea typeface="Andale Sans UI"/>
                <a:cs typeface="Tahoma" pitchFamily="34" charset="0"/>
              </a:rPr>
              <a:t>Retail</a:t>
            </a:r>
          </a:p>
          <a:p>
            <a:pPr marL="431800" indent="-323850">
              <a:spcBef>
                <a:spcPct val="0"/>
              </a:spcBef>
              <a:spcAft>
                <a:spcPts val="575"/>
              </a:spcAft>
              <a:buSzPts val="2000"/>
              <a:buFont typeface="Arial" pitchFamily="34" charset="0"/>
              <a:buBlip>
                <a:blip r:embed="rId3"/>
              </a:buBlip>
              <a:defRPr/>
            </a:pPr>
            <a:r>
              <a:rPr lang="en-US" sz="2400" dirty="0" smtClean="0">
                <a:latin typeface="Bitstream Vera Sans" pitchFamily="32" charset="0"/>
                <a:ea typeface="Andale Sans UI"/>
                <a:cs typeface="Tahoma" pitchFamily="34" charset="0"/>
              </a:rPr>
              <a:t>Unique identification and tracking of people and animals</a:t>
            </a:r>
          </a:p>
          <a:p>
            <a:pPr marL="863600" lvl="1" indent="-287338">
              <a:spcBef>
                <a:spcPct val="0"/>
              </a:spcBef>
              <a:spcAft>
                <a:spcPts val="288"/>
              </a:spcAft>
              <a:buSzPts val="2000"/>
              <a:buFont typeface="Arial" pitchFamily="34" charset="0"/>
              <a:buBlip>
                <a:blip r:embed="rId4"/>
              </a:buBlip>
              <a:defRPr/>
            </a:pPr>
            <a:r>
              <a:rPr lang="en-US" sz="2000" dirty="0" smtClean="0">
                <a:latin typeface="Bitstream Vera Sans" pitchFamily="32" charset="0"/>
                <a:ea typeface="Andale Sans UI"/>
                <a:cs typeface="Tahoma" pitchFamily="34" charset="0"/>
              </a:rPr>
              <a:t>Access control &amp; Authorization</a:t>
            </a:r>
          </a:p>
          <a:p>
            <a:pPr marL="863600" lvl="1" indent="-287338">
              <a:spcBef>
                <a:spcPct val="0"/>
              </a:spcBef>
              <a:spcAft>
                <a:spcPts val="288"/>
              </a:spcAft>
              <a:buSzPts val="2000"/>
              <a:buFont typeface="Arial" pitchFamily="34" charset="0"/>
              <a:buBlip>
                <a:blip r:embed="rId4"/>
              </a:buBlip>
              <a:defRPr/>
            </a:pPr>
            <a:r>
              <a:rPr lang="en-US" sz="2000" dirty="0" smtClean="0">
                <a:latin typeface="Bitstream Vera Sans" pitchFamily="32" charset="0"/>
                <a:ea typeface="Andale Sans UI"/>
                <a:cs typeface="Tahoma" pitchFamily="34" charset="0"/>
              </a:rPr>
              <a:t>Medical applications (drugs, blood banks, </a:t>
            </a:r>
            <a:r>
              <a:rPr lang="en-US" sz="2000" dirty="0" err="1" smtClean="0">
                <a:latin typeface="Bitstream Vera Sans" pitchFamily="32" charset="0"/>
                <a:ea typeface="Andale Sans UI"/>
                <a:cs typeface="Tahoma" pitchFamily="34" charset="0"/>
              </a:rPr>
              <a:t>mother‑baby</a:t>
            </a:r>
            <a:r>
              <a:rPr lang="en-US" sz="2000" dirty="0" smtClean="0">
                <a:latin typeface="Bitstream Vera Sans" pitchFamily="32" charset="0"/>
                <a:ea typeface="Andale Sans UI"/>
                <a:cs typeface="Tahoma" pitchFamily="34" charset="0"/>
              </a:rPr>
              <a:t> pairing, etc.)</a:t>
            </a:r>
          </a:p>
          <a:p>
            <a:pPr marL="863600" lvl="1" indent="-287338">
              <a:spcBef>
                <a:spcPct val="0"/>
              </a:spcBef>
              <a:spcAft>
                <a:spcPts val="288"/>
              </a:spcAft>
              <a:buSzPts val="2000"/>
              <a:buFont typeface="Arial" pitchFamily="34" charset="0"/>
              <a:buBlip>
                <a:blip r:embed="rId4"/>
              </a:buBlip>
              <a:defRPr/>
            </a:pPr>
            <a:r>
              <a:rPr lang="en-US" sz="2000" dirty="0" smtClean="0">
                <a:latin typeface="Bitstream Vera Sans" pitchFamily="32" charset="0"/>
                <a:ea typeface="Andale Sans UI"/>
                <a:cs typeface="Tahoma" pitchFamily="34" charset="0"/>
              </a:rPr>
              <a:t>Tracking of livestock, endangered species, and pets</a:t>
            </a:r>
          </a:p>
          <a:p>
            <a:pPr marL="431800" indent="-323850">
              <a:spcBef>
                <a:spcPct val="0"/>
              </a:spcBef>
              <a:spcAft>
                <a:spcPts val="575"/>
              </a:spcAft>
              <a:buSzPts val="2000"/>
              <a:buFont typeface="Arial" pitchFamily="34" charset="0"/>
              <a:buBlip>
                <a:blip r:embed="rId3"/>
              </a:buBlip>
              <a:defRPr/>
            </a:pPr>
            <a:r>
              <a:rPr lang="en-US" sz="2400" dirty="0" smtClean="0">
                <a:latin typeface="Bitstream Vera Sans" pitchFamily="32" charset="0"/>
                <a:ea typeface="Andale Sans UI"/>
                <a:cs typeface="Tahoma" pitchFamily="34" charset="0"/>
              </a:rPr>
              <a:t>Anti-theft systems</a:t>
            </a:r>
          </a:p>
          <a:p>
            <a:pPr marL="431800" indent="-323850">
              <a:spcBef>
                <a:spcPct val="0"/>
              </a:spcBef>
              <a:spcAft>
                <a:spcPts val="575"/>
              </a:spcAft>
              <a:buSzPts val="2000"/>
              <a:buFont typeface="Arial" pitchFamily="34" charset="0"/>
              <a:buBlip>
                <a:blip r:embed="rId3"/>
              </a:buBlip>
              <a:defRPr/>
            </a:pPr>
            <a:r>
              <a:rPr lang="en-US" sz="2400" dirty="0" smtClean="0">
                <a:latin typeface="Bitstream Vera Sans" pitchFamily="32" charset="0"/>
                <a:ea typeface="Andale Sans UI"/>
                <a:cs typeface="Tahoma" pitchFamily="34" charset="0"/>
              </a:rPr>
              <a:t>Toll systems</a:t>
            </a:r>
          </a:p>
          <a:p>
            <a:pPr marL="431800" indent="-323850">
              <a:spcBef>
                <a:spcPct val="0"/>
              </a:spcBef>
              <a:spcAft>
                <a:spcPts val="575"/>
              </a:spcAft>
              <a:buSzPts val="2000"/>
              <a:buFont typeface="Arial" pitchFamily="34" charset="0"/>
              <a:buBlip>
                <a:blip r:embed="rId3"/>
              </a:buBlip>
              <a:defRPr/>
            </a:pPr>
            <a:r>
              <a:rPr lang="en-US" sz="2400" dirty="0" smtClean="0">
                <a:latin typeface="Bitstream Vera Sans" pitchFamily="32" charset="0"/>
                <a:ea typeface="Andale Sans UI"/>
                <a:cs typeface="Tahoma" pitchFamily="34" charset="0"/>
              </a:rPr>
              <a:t>Passports</a:t>
            </a:r>
          </a:p>
          <a:p>
            <a:pPr marL="431800" indent="-323850">
              <a:spcBef>
                <a:spcPct val="0"/>
              </a:spcBef>
              <a:spcAft>
                <a:spcPts val="575"/>
              </a:spcAft>
              <a:buSzPts val="2000"/>
              <a:buFont typeface="Arial" pitchFamily="34" charset="0"/>
              <a:buBlip>
                <a:blip r:embed="rId3"/>
              </a:buBlip>
              <a:defRPr/>
            </a:pPr>
            <a:r>
              <a:rPr lang="en-US" sz="2400" dirty="0" smtClean="0">
                <a:latin typeface="Bitstream Vera Sans" pitchFamily="32" charset="0"/>
                <a:ea typeface="Andale Sans UI"/>
                <a:cs typeface="Tahoma" pitchFamily="34" charset="0"/>
              </a:rPr>
              <a:t>Sports event timing</a:t>
            </a:r>
          </a:p>
        </p:txBody>
      </p:sp>
      <p:sp>
        <p:nvSpPr>
          <p:cNvPr id="5" name="Segnaposto numero diapositiva 3"/>
          <p:cNvSpPr>
            <a:spLocks noGrp="1"/>
          </p:cNvSpPr>
          <p:nvPr>
            <p:ph type="sldNum" sz="quarter" idx="12"/>
          </p:nvPr>
        </p:nvSpPr>
        <p:spPr/>
        <p:txBody>
          <a:bodyPr/>
          <a:lstStyle/>
          <a:p>
            <a:pPr>
              <a:defRPr/>
            </a:pPr>
            <a:fld id="{770B2F58-E5D6-443F-8387-5E0249A17FA3}" type="slidenum">
              <a:rPr lang="en-US"/>
              <a:pPr>
                <a:defRPr/>
              </a:pPr>
              <a:t>4</a:t>
            </a:fld>
            <a:endParaRPr lang="en-US"/>
          </a:p>
        </p:txBody>
      </p:sp>
      <p:sp>
        <p:nvSpPr>
          <p:cNvPr id="4" name="CasellaDiTesto 3"/>
          <p:cNvSpPr txBox="1"/>
          <p:nvPr/>
        </p:nvSpPr>
        <p:spPr>
          <a:xfrm>
            <a:off x="3181350" y="6638925"/>
            <a:ext cx="6072188" cy="593725"/>
          </a:xfrm>
          <a:prstGeom prst="rect">
            <a:avLst/>
          </a:prstGeom>
          <a:ln/>
        </p:spPr>
        <p:style>
          <a:lnRef idx="1">
            <a:schemeClr val="accent1"/>
          </a:lnRef>
          <a:fillRef idx="2">
            <a:schemeClr val="accent1"/>
          </a:fillRef>
          <a:effectRef idx="1">
            <a:schemeClr val="accent1"/>
          </a:effectRef>
          <a:fontRef idx="minor">
            <a:schemeClr val="dk1"/>
          </a:fontRef>
        </p:style>
        <p:txBody>
          <a:bodyPr lIns="89973" tIns="44986" rIns="89973" bIns="44986"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a:latin typeface="Arial" pitchFamily="18"/>
                <a:ea typeface="Bitstream Vera Sans" pitchFamily="2"/>
                <a:cs typeface="Bitstream Vera Sans" pitchFamily="2"/>
              </a:rPr>
              <a:t>Sam </a:t>
            </a:r>
            <a:r>
              <a:rPr lang="en-US" sz="1700" dirty="0" err="1">
                <a:latin typeface="Arial" pitchFamily="18"/>
                <a:ea typeface="Bitstream Vera Sans" pitchFamily="2"/>
                <a:cs typeface="Bitstream Vera Sans" pitchFamily="2"/>
              </a:rPr>
              <a:t>Polniak</a:t>
            </a:r>
            <a:r>
              <a:rPr lang="en-US" sz="1700" dirty="0">
                <a:latin typeface="Arial" pitchFamily="18"/>
                <a:ea typeface="Bitstream Vera Sans" pitchFamily="2"/>
                <a:cs typeface="Bitstream Vera Sans" pitchFamily="2"/>
              </a:rPr>
              <a:t>. </a:t>
            </a:r>
            <a:r>
              <a:rPr lang="en-US" sz="1700" i="1" dirty="0">
                <a:latin typeface="Arial" pitchFamily="18"/>
                <a:ea typeface="Bitstream Vera Sans" pitchFamily="2"/>
                <a:cs typeface="Bitstream Vera Sans" pitchFamily="2"/>
              </a:rPr>
              <a:t>The RFID Case Study Book: RFID Application Stories from Around the Globe</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Abhisam</a:t>
            </a:r>
            <a:r>
              <a:rPr lang="en-US" sz="1700" dirty="0">
                <a:latin typeface="Arial" pitchFamily="18"/>
                <a:ea typeface="Bitstream Vera Sans" pitchFamily="2"/>
                <a:cs typeface="Bitstream Vera Sans" pitchFamily="2"/>
              </a:rPr>
              <a:t> Software.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94ACFB98-6035-49B3-817C-C9C4A44AAD82}" type="slidenum">
              <a:rPr lang="en-US"/>
              <a:pPr>
                <a:defRPr/>
              </a:pPr>
              <a:t>40</a:t>
            </a:fld>
            <a:endParaRPr lang="en-US"/>
          </a:p>
        </p:txBody>
      </p:sp>
      <p:sp>
        <p:nvSpPr>
          <p:cNvPr id="53251" name="Titolo 1"/>
          <p:cNvSpPr>
            <a:spLocks noGrp="1"/>
          </p:cNvSpPr>
          <p:nvPr>
            <p:ph type="title" idx="4294967295"/>
          </p:nvPr>
        </p:nvSpPr>
        <p:spPr>
          <a:xfrm>
            <a:off x="681038" y="638175"/>
            <a:ext cx="8458200" cy="847725"/>
          </a:xfrm>
        </p:spPr>
        <p:txBody>
          <a:bodyPr>
            <a:spAutoFit/>
          </a:bodyPr>
          <a:lstStyle/>
          <a:p>
            <a:pPr>
              <a:buSzPct val="45000"/>
              <a:buFont typeface="StarSymbol" charset="0"/>
              <a:buNone/>
            </a:pPr>
            <a:r>
              <a:rPr lang="en-US" smtClean="0"/>
              <a:t>Hash lock</a:t>
            </a:r>
          </a:p>
        </p:txBody>
      </p:sp>
      <p:sp>
        <p:nvSpPr>
          <p:cNvPr id="53252" name="Segnaposto testo 2"/>
          <p:cNvSpPr>
            <a:spLocks noGrp="1"/>
          </p:cNvSpPr>
          <p:nvPr>
            <p:ph type="body" idx="4294967295"/>
          </p:nvPr>
        </p:nvSpPr>
        <p:spPr>
          <a:xfrm>
            <a:off x="614363" y="1709738"/>
            <a:ext cx="8853487" cy="4116387"/>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Tags can operate in two states: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unlocked</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locked</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always reply with the </a:t>
            </a:r>
            <a:r>
              <a:rPr lang="en-US" sz="2400" i="1" smtClean="0">
                <a:latin typeface="Bitstream Vera Sans" pitchFamily="34" charset="0"/>
                <a:ea typeface="Andale Sans UI"/>
                <a:cs typeface="Tahoma" pitchFamily="34" charset="0"/>
              </a:rPr>
              <a:t>metaID</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To lock, store the </a:t>
            </a:r>
            <a:r>
              <a:rPr lang="en-US" sz="3200" i="1" smtClean="0">
                <a:latin typeface="Bitstream Vera Sans" pitchFamily="34" charset="0"/>
                <a:ea typeface="Andale Sans UI"/>
                <a:cs typeface="Tahoma" pitchFamily="34" charset="0"/>
              </a:rPr>
              <a:t>metaID</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To unlock, retrieve </a:t>
            </a:r>
            <a:r>
              <a:rPr lang="en-US" sz="3200" i="1" smtClean="0">
                <a:latin typeface="Bitstream Vera Sans" pitchFamily="34" charset="0"/>
                <a:ea typeface="Andale Sans UI"/>
                <a:cs typeface="Tahoma" pitchFamily="34" charset="0"/>
              </a:rPr>
              <a:t>k</a:t>
            </a:r>
            <a:r>
              <a:rPr lang="en-US" sz="3200" smtClean="0">
                <a:latin typeface="Bitstream Vera Sans" pitchFamily="34" charset="0"/>
                <a:ea typeface="Andale Sans UI"/>
                <a:cs typeface="Tahoma" pitchFamily="34" charset="0"/>
              </a:rPr>
              <a:t> from the backend and send it to the tag</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Tags are unlocked for a short while</a:t>
            </a:r>
          </a:p>
        </p:txBody>
      </p:sp>
      <p:sp>
        <p:nvSpPr>
          <p:cNvPr id="53253" name="CasellaDiTesto 3"/>
          <p:cNvSpPr txBox="1">
            <a:spLocks noChangeArrowheads="1"/>
          </p:cNvSpPr>
          <p:nvPr/>
        </p:nvSpPr>
        <p:spPr bwMode="auto">
          <a:xfrm>
            <a:off x="804863" y="6607175"/>
            <a:ext cx="8526462" cy="938213"/>
          </a:xfrm>
          <a:prstGeom prst="rect">
            <a:avLst/>
          </a:prstGeom>
          <a:noFill/>
          <a:ln w="9525">
            <a:noFill/>
            <a:miter lim="800000"/>
            <a:headEnd/>
            <a:tailEnd/>
          </a:ln>
        </p:spPr>
        <p:txBody>
          <a:bodyPr lIns="89973" tIns="44986" rIns="89973" bIns="44986"/>
          <a:lstStyle/>
          <a:p>
            <a:pPr hangingPunct="0">
              <a:buSzPct val="45000"/>
              <a:buFont typeface="StarSymbol" charset="0"/>
              <a:buNone/>
            </a:pPr>
            <a:r>
              <a:rPr lang="en-US" sz="1500"/>
              <a:t>Stephen Weis, Sanjay Sarma, Ronald Rivest, and Daniel Engels. </a:t>
            </a:r>
            <a:r>
              <a:rPr lang="en-US" sz="1500" i="1"/>
              <a:t>Security and</a:t>
            </a:r>
          </a:p>
          <a:p>
            <a:pPr hangingPunct="0">
              <a:buSzPct val="45000"/>
              <a:buFont typeface="StarSymbol" charset="0"/>
              <a:buNone/>
            </a:pPr>
            <a:r>
              <a:rPr lang="en-US" sz="1500" i="1"/>
              <a:t>Privacy Aspects of Low-Cost Radio Frequency Identiﬁcation Systems</a:t>
            </a:r>
            <a:r>
              <a:rPr lang="en-US" sz="1500"/>
              <a:t>. International Conference on Security in Pervasive Computing – SPC 2003, March</a:t>
            </a:r>
          </a:p>
          <a:p>
            <a:pPr hangingPunct="0">
              <a:buSzPct val="45000"/>
              <a:buFont typeface="StarSymbol" charset="0"/>
              <a:buNone/>
            </a:pPr>
            <a:r>
              <a:rPr lang="en-US" sz="1500"/>
              <a:t>2003. Springer-Verlag.</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F880FE7E-4594-4063-8274-8E5EEE82EE8C}" type="slidenum">
              <a:rPr lang="en-US"/>
              <a:pPr>
                <a:defRPr/>
              </a:pPr>
              <a:t>41</a:t>
            </a:fld>
            <a:endParaRPr lang="en-US"/>
          </a:p>
        </p:txBody>
      </p:sp>
      <p:sp>
        <p:nvSpPr>
          <p:cNvPr id="54275" name="Titolo 1"/>
          <p:cNvSpPr>
            <a:spLocks noGrp="1"/>
          </p:cNvSpPr>
          <p:nvPr>
            <p:ph type="title" idx="4294967295"/>
          </p:nvPr>
        </p:nvSpPr>
        <p:spPr>
          <a:xfrm>
            <a:off x="895350" y="709613"/>
            <a:ext cx="8458200" cy="847725"/>
          </a:xfrm>
        </p:spPr>
        <p:txBody>
          <a:bodyPr>
            <a:spAutoFit/>
          </a:bodyPr>
          <a:lstStyle/>
          <a:p>
            <a:pPr>
              <a:buSzPct val="45000"/>
              <a:buFont typeface="StarSymbol" charset="0"/>
              <a:buNone/>
            </a:pPr>
            <a:r>
              <a:rPr lang="en-US" smtClean="0"/>
              <a:t>Unauthorized changes</a:t>
            </a:r>
          </a:p>
        </p:txBody>
      </p:sp>
      <p:sp>
        <p:nvSpPr>
          <p:cNvPr id="54276" name="Segnaposto testo 2"/>
          <p:cNvSpPr>
            <a:spLocks noGrp="1"/>
          </p:cNvSpPr>
          <p:nvPr>
            <p:ph type="body" idx="4294967295"/>
          </p:nvPr>
        </p:nvSpPr>
        <p:spPr>
          <a:xfrm>
            <a:off x="681038" y="1949450"/>
            <a:ext cx="8853487" cy="2101850"/>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Private memory on the tags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Readers can access it</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Only the tag can write to it</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Records changes to tag information</a:t>
            </a:r>
          </a:p>
        </p:txBody>
      </p:sp>
      <p:sp>
        <p:nvSpPr>
          <p:cNvPr id="4" name="CasellaDiTesto 3"/>
          <p:cNvSpPr txBox="1"/>
          <p:nvPr/>
        </p:nvSpPr>
        <p:spPr>
          <a:xfrm>
            <a:off x="685800" y="6715125"/>
            <a:ext cx="8175625" cy="773113"/>
          </a:xfrm>
          <a:prstGeom prst="rect">
            <a:avLst/>
          </a:prstGeom>
          <a:noFill/>
          <a:ln>
            <a:noFill/>
          </a:ln>
        </p:spPr>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a:latin typeface="Arial" pitchFamily="18"/>
                <a:ea typeface="Bitstream Vera Sans" pitchFamily="2"/>
                <a:cs typeface="Bitstream Vera Sans" pitchFamily="2"/>
              </a:rPr>
              <a:t>Akira Yamamoto, </a:t>
            </a:r>
            <a:r>
              <a:rPr lang="en-US" sz="1700" dirty="0" err="1">
                <a:latin typeface="Arial" pitchFamily="18"/>
                <a:ea typeface="Bitstream Vera Sans" pitchFamily="2"/>
                <a:cs typeface="Bitstream Vera Sans" pitchFamily="2"/>
              </a:rPr>
              <a:t>Shigeya</a:t>
            </a:r>
            <a:r>
              <a:rPr lang="en-US" sz="1700" dirty="0">
                <a:latin typeface="Arial" pitchFamily="18"/>
                <a:ea typeface="Bitstream Vera Sans" pitchFamily="2"/>
                <a:cs typeface="Bitstream Vera Sans" pitchFamily="2"/>
              </a:rPr>
              <a:t> Suzuki, </a:t>
            </a:r>
            <a:r>
              <a:rPr lang="en-US" sz="1700" dirty="0" err="1">
                <a:latin typeface="Arial" pitchFamily="18"/>
                <a:ea typeface="Bitstream Vera Sans" pitchFamily="2"/>
                <a:cs typeface="Bitstream Vera Sans" pitchFamily="2"/>
              </a:rPr>
              <a:t>Hisakazu</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Hada</a:t>
            </a:r>
            <a:r>
              <a:rPr lang="en-US" sz="1700" dirty="0">
                <a:latin typeface="Arial" pitchFamily="18"/>
                <a:ea typeface="Bitstream Vera Sans" pitchFamily="2"/>
                <a:cs typeface="Bitstream Vera Sans" pitchFamily="2"/>
              </a:rPr>
              <a:t>, Jin </a:t>
            </a:r>
            <a:r>
              <a:rPr lang="en-US" sz="1700" dirty="0" err="1">
                <a:latin typeface="Arial" pitchFamily="18"/>
                <a:ea typeface="Bitstream Vera Sans" pitchFamily="2"/>
                <a:cs typeface="Bitstream Vera Sans" pitchFamily="2"/>
              </a:rPr>
              <a:t>Mitsugi</a:t>
            </a:r>
            <a:r>
              <a:rPr lang="en-US" sz="1700" dirty="0">
                <a:latin typeface="Arial" pitchFamily="18"/>
                <a:ea typeface="Bitstream Vera Sans" pitchFamily="2"/>
                <a:cs typeface="Bitstream Vera Sans" pitchFamily="2"/>
              </a:rPr>
              <a:t>, Fumio </a:t>
            </a:r>
            <a:r>
              <a:rPr lang="en-US" sz="1700" dirty="0" err="1">
                <a:latin typeface="Arial" pitchFamily="18"/>
                <a:ea typeface="Bitstream Vera Sans" pitchFamily="2"/>
                <a:cs typeface="Bitstream Vera Sans" pitchFamily="2"/>
              </a:rPr>
              <a:t>Teraoka</a:t>
            </a:r>
            <a:r>
              <a:rPr lang="en-US" sz="1700" dirty="0">
                <a:latin typeface="Arial" pitchFamily="18"/>
                <a:ea typeface="Bitstream Vera Sans" pitchFamily="2"/>
                <a:cs typeface="Bitstream Vera Sans" pitchFamily="2"/>
              </a:rPr>
              <a:t>, and Osamu Nakamura. </a:t>
            </a:r>
            <a:r>
              <a:rPr lang="en-US" sz="1700" i="1" dirty="0">
                <a:latin typeface="Arial" pitchFamily="18"/>
                <a:ea typeface="Bitstream Vera Sans" pitchFamily="2"/>
                <a:cs typeface="Bitstream Vera Sans" pitchFamily="2"/>
              </a:rPr>
              <a:t>A Tamper Detection Method for RFID Tag Data</a:t>
            </a:r>
            <a:r>
              <a:rPr lang="en-US" sz="1700" dirty="0">
                <a:latin typeface="Arial" pitchFamily="18"/>
                <a:ea typeface="Bitstream Vera Sans" pitchFamily="2"/>
                <a:cs typeface="Bitstream Vera Sans" pitchFamily="2"/>
              </a:rPr>
              <a:t>. IEEE International Conference on RFID, pages 51–57, April 2008.</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F318128F-F622-4650-9E2C-B2E5DB569B64}" type="slidenum">
              <a:rPr lang="en-US"/>
              <a:pPr>
                <a:defRPr/>
              </a:pPr>
              <a:t>42</a:t>
            </a:fld>
            <a:endParaRPr lang="en-US"/>
          </a:p>
        </p:txBody>
      </p:sp>
      <p:sp>
        <p:nvSpPr>
          <p:cNvPr id="55299" name="Titolo 1"/>
          <p:cNvSpPr>
            <a:spLocks noGrp="1"/>
          </p:cNvSpPr>
          <p:nvPr>
            <p:ph type="title" idx="4294967295"/>
          </p:nvPr>
        </p:nvSpPr>
        <p:spPr>
          <a:xfrm>
            <a:off x="581025" y="566738"/>
            <a:ext cx="8458200" cy="847725"/>
          </a:xfrm>
        </p:spPr>
        <p:txBody>
          <a:bodyPr>
            <a:spAutoFit/>
          </a:bodyPr>
          <a:lstStyle/>
          <a:p>
            <a:pPr>
              <a:buSzPct val="45000"/>
              <a:buFont typeface="StarSymbol" charset="0"/>
              <a:buNone/>
            </a:pPr>
            <a:r>
              <a:rPr lang="en-US" smtClean="0"/>
              <a:t>Prevent eavesdropping</a:t>
            </a:r>
          </a:p>
        </p:txBody>
      </p:sp>
      <p:sp>
        <p:nvSpPr>
          <p:cNvPr id="55300" name="Segnaposto testo 2"/>
          <p:cNvSpPr>
            <a:spLocks noGrp="1"/>
          </p:cNvSpPr>
          <p:nvPr>
            <p:ph type="body" idx="4294967295"/>
          </p:nvPr>
        </p:nvSpPr>
        <p:spPr>
          <a:xfrm>
            <a:off x="681038" y="1949450"/>
            <a:ext cx="8853487" cy="3101975"/>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In EPC tags can “mask” (XOR) responses with a random 16-bit value</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Weak security</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Combine RFID with optical memory</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Optical communication is more secure</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Optical memory may store access keys</a:t>
            </a:r>
          </a:p>
        </p:txBody>
      </p:sp>
      <p:sp>
        <p:nvSpPr>
          <p:cNvPr id="4" name="CasellaDiTesto 3"/>
          <p:cNvSpPr txBox="1"/>
          <p:nvPr/>
        </p:nvSpPr>
        <p:spPr>
          <a:xfrm>
            <a:off x="746125" y="6496050"/>
            <a:ext cx="8501063" cy="769938"/>
          </a:xfrm>
          <a:prstGeom prst="rect">
            <a:avLst/>
          </a:prstGeom>
          <a:noFill/>
          <a:ln>
            <a:noFill/>
          </a:ln>
        </p:spPr>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err="1">
                <a:latin typeface="Arial" pitchFamily="18"/>
                <a:ea typeface="Bitstream Vera Sans" pitchFamily="2"/>
                <a:cs typeface="Bitstream Vera Sans" pitchFamily="2"/>
              </a:rPr>
              <a:t>Mikko</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Lehtonen</a:t>
            </a:r>
            <a:r>
              <a:rPr lang="en-US" sz="1700" dirty="0">
                <a:latin typeface="Arial" pitchFamily="18"/>
                <a:ea typeface="Bitstream Vera Sans" pitchFamily="2"/>
                <a:cs typeface="Bitstream Vera Sans" pitchFamily="2"/>
              </a:rPr>
              <a:t>, Thorsten </a:t>
            </a:r>
            <a:r>
              <a:rPr lang="en-US" sz="1700" dirty="0" err="1">
                <a:latin typeface="Arial" pitchFamily="18"/>
                <a:ea typeface="Bitstream Vera Sans" pitchFamily="2"/>
                <a:cs typeface="Bitstream Vera Sans" pitchFamily="2"/>
              </a:rPr>
              <a:t>Staake</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Florian</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Michahelles</a:t>
            </a:r>
            <a:r>
              <a:rPr lang="en-US" sz="1700" dirty="0">
                <a:latin typeface="Arial" pitchFamily="18"/>
                <a:ea typeface="Bitstream Vera Sans" pitchFamily="2"/>
                <a:cs typeface="Bitstream Vera Sans" pitchFamily="2"/>
              </a:rPr>
              <a:t>, and Elgar </a:t>
            </a:r>
            <a:r>
              <a:rPr lang="en-US" sz="1700" dirty="0" err="1">
                <a:latin typeface="Arial" pitchFamily="18"/>
                <a:ea typeface="Bitstream Vera Sans" pitchFamily="2"/>
                <a:cs typeface="Bitstream Vera Sans" pitchFamily="2"/>
              </a:rPr>
              <a:t>Fleisch</a:t>
            </a:r>
            <a:r>
              <a:rPr lang="en-US" sz="1700" dirty="0">
                <a:latin typeface="Arial" pitchFamily="18"/>
                <a:ea typeface="Bitstream Vera Sans" pitchFamily="2"/>
                <a:cs typeface="Bitstream Vera Sans" pitchFamily="2"/>
              </a:rPr>
              <a:t>. </a:t>
            </a:r>
            <a:r>
              <a:rPr lang="en-US" sz="1700" i="1" dirty="0">
                <a:latin typeface="Arial" pitchFamily="18"/>
                <a:ea typeface="Bitstream Vera Sans" pitchFamily="2"/>
                <a:cs typeface="Bitstream Vera Sans" pitchFamily="2"/>
              </a:rPr>
              <a:t>Strengthening the Security of Machine Readable Documents by Combining RFID and Optical Memory Devices</a:t>
            </a:r>
            <a:r>
              <a:rPr lang="en-US" sz="1700" dirty="0">
                <a:latin typeface="Arial" pitchFamily="18"/>
                <a:ea typeface="Bitstream Vera Sans" pitchFamily="2"/>
                <a:cs typeface="Bitstream Vera Sans" pitchFamily="2"/>
              </a:rPr>
              <a:t>. In Ambient Intelligence Developments Conference – </a:t>
            </a:r>
            <a:r>
              <a:rPr lang="en-US" sz="1700" dirty="0" err="1">
                <a:latin typeface="Arial" pitchFamily="18"/>
                <a:ea typeface="Bitstream Vera Sans" pitchFamily="2"/>
                <a:cs typeface="Bitstream Vera Sans" pitchFamily="2"/>
              </a:rPr>
              <a:t>AmI.d</a:t>
            </a:r>
            <a:r>
              <a:rPr lang="en-US" sz="1700" dirty="0">
                <a:latin typeface="Arial" pitchFamily="18"/>
                <a:ea typeface="Bitstream Vera Sans" pitchFamily="2"/>
                <a:cs typeface="Bitstream Vera Sans" pitchFamily="2"/>
              </a:rPr>
              <a:t>, September 2006.</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FDB073-527D-4BE6-9F87-50FC3385DE7C}" type="slidenum">
              <a:rPr lang="en-US"/>
              <a:pPr>
                <a:defRPr/>
              </a:pPr>
              <a:t>43</a:t>
            </a:fld>
            <a:endParaRPr lang="en-US"/>
          </a:p>
        </p:txBody>
      </p:sp>
      <p:sp>
        <p:nvSpPr>
          <p:cNvPr id="56323" name="Titolo 1"/>
          <p:cNvSpPr>
            <a:spLocks noGrp="1"/>
          </p:cNvSpPr>
          <p:nvPr>
            <p:ph type="title" idx="4294967295"/>
          </p:nvPr>
        </p:nvSpPr>
        <p:spPr>
          <a:xfrm>
            <a:off x="581025" y="495300"/>
            <a:ext cx="8458200" cy="847725"/>
          </a:xfrm>
        </p:spPr>
        <p:txBody>
          <a:bodyPr>
            <a:spAutoFit/>
          </a:bodyPr>
          <a:lstStyle/>
          <a:p>
            <a:pPr>
              <a:buSzPct val="45000"/>
              <a:buFont typeface="StarSymbol" charset="0"/>
              <a:buNone/>
            </a:pPr>
            <a:r>
              <a:rPr lang="en-US" smtClean="0"/>
              <a:t>Prevent server impersonation</a:t>
            </a:r>
          </a:p>
        </p:txBody>
      </p:sp>
      <p:sp>
        <p:nvSpPr>
          <p:cNvPr id="56324" name="Segnaposto testo 2"/>
          <p:cNvSpPr>
            <a:spLocks noGrp="1"/>
          </p:cNvSpPr>
          <p:nvPr>
            <p:ph type="body" idx="4294967295"/>
          </p:nvPr>
        </p:nvSpPr>
        <p:spPr>
          <a:xfrm>
            <a:off x="823913" y="1709738"/>
            <a:ext cx="8853487" cy="5038725"/>
          </a:xfrm>
        </p:spPr>
        <p:txBody>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RFID memory is not tamper-proof</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Too costly</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Compromised tags can cause desynchronization with database</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Countermeasures: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Digital signature</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Not viable</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Additional tag storing most recently used secret</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Not viable</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Tags authenticate the server</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A216EC96-DDD5-4EF3-A540-D7092597A82B}" type="slidenum">
              <a:rPr lang="en-US"/>
              <a:pPr>
                <a:defRPr/>
              </a:pPr>
              <a:t>44</a:t>
            </a:fld>
            <a:endParaRPr lang="en-US"/>
          </a:p>
        </p:txBody>
      </p:sp>
      <p:sp>
        <p:nvSpPr>
          <p:cNvPr id="57347"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Information Security</a:t>
            </a:r>
          </a:p>
        </p:txBody>
      </p:sp>
      <p:sp>
        <p:nvSpPr>
          <p:cNvPr id="57348" name="Sottotitolo 2"/>
          <p:cNvSpPr>
            <a:spLocks noGrp="1"/>
          </p:cNvSpPr>
          <p:nvPr>
            <p:ph type="subTitle" idx="4294967295"/>
          </p:nvPr>
        </p:nvSpPr>
        <p:spPr>
          <a:xfrm>
            <a:off x="1223963" y="1993900"/>
            <a:ext cx="8853487" cy="4902200"/>
          </a:xfrm>
        </p:spPr>
        <p:txBody>
          <a:bodyPr anchor="b"/>
          <a:lstStyle/>
          <a:p>
            <a:pPr marL="0" indent="-215900" algn="ctr">
              <a:buSzPct val="45000"/>
              <a:buFont typeface="StarSymbol" charset="0"/>
              <a:buNone/>
            </a:pPr>
            <a:r>
              <a:rPr lang="en-US" smtClean="0"/>
              <a:t>Security of Write Operations</a:t>
            </a:r>
          </a:p>
        </p:txBody>
      </p:sp>
      <p:pic>
        <p:nvPicPr>
          <p:cNvPr id="57349" name="Immagine 3"/>
          <p:cNvPicPr>
            <a:picLocks noChangeAspect="1"/>
          </p:cNvPicPr>
          <p:nvPr/>
        </p:nvPicPr>
        <p:blipFill>
          <a:blip r:embed="rId3" cstate="print"/>
          <a:srcRect/>
          <a:stretch>
            <a:fillRect/>
          </a:stretch>
        </p:blipFill>
        <p:spPr bwMode="auto">
          <a:xfrm>
            <a:off x="3300413" y="2424113"/>
            <a:ext cx="3476625" cy="346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B036F15F-D138-402F-B861-1A1929F5BD73}" type="slidenum">
              <a:rPr lang="en-US"/>
              <a:pPr>
                <a:defRPr/>
              </a:pPr>
              <a:t>45</a:t>
            </a:fld>
            <a:endParaRPr lang="en-US"/>
          </a:p>
        </p:txBody>
      </p:sp>
      <p:sp>
        <p:nvSpPr>
          <p:cNvPr id="58371"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Security of write operations</a:t>
            </a:r>
          </a:p>
        </p:txBody>
      </p:sp>
      <p:sp>
        <p:nvSpPr>
          <p:cNvPr id="58372" name="Segnaposto testo 3"/>
          <p:cNvSpPr>
            <a:spLocks noGrp="1"/>
          </p:cNvSpPr>
          <p:nvPr>
            <p:ph type="body" idx="4294967295"/>
          </p:nvPr>
        </p:nvSpPr>
        <p:spPr>
          <a:xfrm>
            <a:off x="5507038" y="3548063"/>
            <a:ext cx="4570412" cy="1087437"/>
          </a:xfrm>
        </p:spPr>
        <p:txBody>
          <a:bodyPr anchor="ctr">
            <a:spAutoFit/>
          </a:bodyPr>
          <a:lstStyle/>
          <a:p>
            <a:pPr marL="0" indent="0" algn="ctr">
              <a:spcBef>
                <a:spcPct val="0"/>
              </a:spcBef>
              <a:spcAft>
                <a:spcPts val="575"/>
              </a:spcAft>
              <a:buSzPts val="2000"/>
              <a:buFont typeface="Arial" pitchFamily="34" charset="0"/>
              <a:buNone/>
            </a:pPr>
            <a:r>
              <a:rPr lang="en-US" sz="3200" smtClean="0">
                <a:latin typeface="Bitstream Vera Sans" pitchFamily="34" charset="0"/>
                <a:ea typeface="Andale Sans UI"/>
                <a:cs typeface="Tahoma" pitchFamily="34" charset="0"/>
              </a:rPr>
              <a:t>Recycle solutions for read operations</a:t>
            </a:r>
          </a:p>
        </p:txBody>
      </p:sp>
      <p:pic>
        <p:nvPicPr>
          <p:cNvPr id="58373" name="Immagine 2"/>
          <p:cNvPicPr>
            <a:picLocks noChangeAspect="1"/>
          </p:cNvPicPr>
          <p:nvPr/>
        </p:nvPicPr>
        <p:blipFill>
          <a:blip r:embed="rId3" cstate="print"/>
          <a:srcRect/>
          <a:stretch>
            <a:fillRect/>
          </a:stretch>
        </p:blipFill>
        <p:spPr bwMode="auto">
          <a:xfrm>
            <a:off x="228600" y="2238375"/>
            <a:ext cx="5238750" cy="3706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1ED1BD20-AD2A-4A3C-8D78-A7A41860E608}" type="slidenum">
              <a:rPr lang="en-US"/>
              <a:pPr>
                <a:defRPr/>
              </a:pPr>
              <a:t>46</a:t>
            </a:fld>
            <a:endParaRPr lang="en-US"/>
          </a:p>
        </p:txBody>
      </p:sp>
      <p:sp>
        <p:nvSpPr>
          <p:cNvPr id="59395"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Timings</a:t>
            </a:r>
          </a:p>
        </p:txBody>
      </p:sp>
      <p:sp>
        <p:nvSpPr>
          <p:cNvPr id="59396" name="Segnaposto testo 2"/>
          <p:cNvSpPr>
            <a:spLocks noGrp="1"/>
          </p:cNvSpPr>
          <p:nvPr>
            <p:ph type="body" idx="4294967295"/>
          </p:nvPr>
        </p:nvSpPr>
        <p:spPr>
          <a:xfrm>
            <a:off x="1223963" y="1949450"/>
            <a:ext cx="8853487" cy="1101725"/>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Writes may take longer than reads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Some skimming-like scenarios vanish</a:t>
            </a:r>
          </a:p>
        </p:txBody>
      </p:sp>
      <p:pic>
        <p:nvPicPr>
          <p:cNvPr id="59397" name="Immagine 3"/>
          <p:cNvPicPr>
            <a:picLocks noChangeAspect="1"/>
          </p:cNvPicPr>
          <p:nvPr/>
        </p:nvPicPr>
        <p:blipFill>
          <a:blip r:embed="rId5" cstate="print"/>
          <a:srcRect/>
          <a:stretch>
            <a:fillRect/>
          </a:stretch>
        </p:blipFill>
        <p:spPr bwMode="auto">
          <a:xfrm>
            <a:off x="4237038" y="3373438"/>
            <a:ext cx="3179762" cy="2824162"/>
          </a:xfrm>
          <a:prstGeom prst="rect">
            <a:avLst/>
          </a:prstGeom>
          <a:noFill/>
          <a:ln w="9525">
            <a:noFill/>
            <a:miter lim="800000"/>
            <a:headEnd/>
            <a:tailEnd/>
          </a:ln>
        </p:spPr>
      </p:pic>
      <p:pic>
        <p:nvPicPr>
          <p:cNvPr id="5" name="Immagine 4"/>
          <p:cNvPicPr>
            <a:picLocks noChangeAspect="1"/>
          </p:cNvPicPr>
          <p:nvPr/>
        </p:nvPicPr>
        <p:blipFill>
          <a:blip r:embed="rId6" cstate="print"/>
          <a:srcRect b="16457"/>
          <a:stretch>
            <a:fillRect/>
          </a:stretch>
        </p:blipFill>
        <p:spPr>
          <a:xfrm rot="1396800">
            <a:off x="1454150" y="3754438"/>
            <a:ext cx="2051050" cy="2232025"/>
          </a:xfrm>
          <a:prstGeom prst="rect">
            <a:avLst/>
          </a:prstGeom>
          <a:noFill/>
          <a:ln>
            <a:noFill/>
          </a:ln>
          <a:effectLst>
            <a:outerShdw dist="155281" dir="2700000" algn="tl">
              <a:srgbClr val="808080">
                <a:alpha val="55000"/>
              </a:srgbClr>
            </a:outerShdw>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B54406A7-1ECF-4826-9997-BFCDF13A5B46}" type="slidenum">
              <a:rPr lang="en-US"/>
              <a:pPr>
                <a:defRPr/>
              </a:pPr>
              <a:t>47</a:t>
            </a:fld>
            <a:endParaRPr lang="en-US"/>
          </a:p>
        </p:txBody>
      </p:sp>
      <p:sp>
        <p:nvSpPr>
          <p:cNvPr id="60419"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Faulty writes</a:t>
            </a:r>
          </a:p>
        </p:txBody>
      </p:sp>
      <p:sp>
        <p:nvSpPr>
          <p:cNvPr id="60420" name="Segnaposto testo 2"/>
          <p:cNvSpPr>
            <a:spLocks noGrp="1"/>
          </p:cNvSpPr>
          <p:nvPr>
            <p:ph type="body" idx="4294967295"/>
          </p:nvPr>
        </p:nvSpPr>
        <p:spPr>
          <a:xfrm>
            <a:off x="1223963" y="1949450"/>
            <a:ext cx="8853487" cy="3979863"/>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Tags may confirm faulty writes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Wrong data has been written</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Data has not been written at all</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Caused by</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Temporary antenna</a:t>
            </a:r>
            <a:br>
              <a:rPr lang="en-US" sz="2800" smtClean="0">
                <a:latin typeface="Bitstream Vera Sans" pitchFamily="34" charset="0"/>
                <a:ea typeface="Andale Sans UI"/>
                <a:cs typeface="Tahoma" pitchFamily="34" charset="0"/>
              </a:rPr>
            </a:br>
            <a:r>
              <a:rPr lang="en-US" sz="2800" smtClean="0">
                <a:latin typeface="Bitstream Vera Sans" pitchFamily="34" charset="0"/>
                <a:ea typeface="Andale Sans UI"/>
                <a:cs typeface="Tahoma" pitchFamily="34" charset="0"/>
              </a:rPr>
              <a:t>failure</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Radio interference</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Laser radiation</a:t>
            </a:r>
          </a:p>
        </p:txBody>
      </p:sp>
      <p:pic>
        <p:nvPicPr>
          <p:cNvPr id="60421" name="Immagine 3"/>
          <p:cNvPicPr>
            <a:picLocks noChangeAspect="1"/>
          </p:cNvPicPr>
          <p:nvPr/>
        </p:nvPicPr>
        <p:blipFill>
          <a:blip r:embed="rId5" cstate="print"/>
          <a:srcRect/>
          <a:stretch>
            <a:fillRect/>
          </a:stretch>
        </p:blipFill>
        <p:spPr bwMode="auto">
          <a:xfrm>
            <a:off x="6097588" y="3609975"/>
            <a:ext cx="2984500" cy="2984500"/>
          </a:xfrm>
          <a:prstGeom prst="rect">
            <a:avLst/>
          </a:prstGeom>
          <a:noFill/>
          <a:ln w="9525">
            <a:noFill/>
            <a:miter lim="800000"/>
            <a:headEnd/>
            <a:tailEnd/>
          </a:ln>
        </p:spPr>
      </p:pic>
      <p:sp>
        <p:nvSpPr>
          <p:cNvPr id="5" name="CasellaDiTesto 4"/>
          <p:cNvSpPr txBox="1"/>
          <p:nvPr/>
        </p:nvSpPr>
        <p:spPr>
          <a:xfrm>
            <a:off x="796925" y="6835775"/>
            <a:ext cx="8543925" cy="725488"/>
          </a:xfrm>
          <a:prstGeom prst="rect">
            <a:avLst/>
          </a:prstGeom>
          <a:noFill/>
          <a:ln>
            <a:noFill/>
          </a:ln>
        </p:spPr>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500" dirty="0">
                <a:latin typeface="Arial" pitchFamily="18"/>
                <a:ea typeface="Bitstream Vera Sans" pitchFamily="2"/>
                <a:cs typeface="Bitstream Vera Sans" pitchFamily="2"/>
              </a:rPr>
              <a:t>Michael </a:t>
            </a:r>
            <a:r>
              <a:rPr lang="en-US" sz="1500" dirty="0" err="1">
                <a:latin typeface="Arial" pitchFamily="18"/>
                <a:ea typeface="Bitstream Vera Sans" pitchFamily="2"/>
                <a:cs typeface="Bitstream Vera Sans" pitchFamily="2"/>
              </a:rPr>
              <a:t>Hutter</a:t>
            </a:r>
            <a:r>
              <a:rPr lang="en-US" sz="1500" dirty="0">
                <a:latin typeface="Arial" pitchFamily="18"/>
                <a:ea typeface="Bitstream Vera Sans" pitchFamily="2"/>
                <a:cs typeface="Bitstream Vera Sans" pitchFamily="2"/>
              </a:rPr>
              <a:t>, </a:t>
            </a:r>
            <a:r>
              <a:rPr lang="en-US" sz="1500" dirty="0" err="1">
                <a:latin typeface="Arial" pitchFamily="18"/>
                <a:ea typeface="Bitstream Vera Sans" pitchFamily="2"/>
                <a:cs typeface="Bitstream Vera Sans" pitchFamily="2"/>
              </a:rPr>
              <a:t>J</a:t>
            </a:r>
            <a:r>
              <a:rPr lang="en-US" sz="1500" dirty="0" err="1">
                <a:latin typeface="Arial" pitchFamily="34"/>
                <a:ea typeface="Arial" pitchFamily="34"/>
                <a:cs typeface="Arial" pitchFamily="34"/>
              </a:rPr>
              <a:t>ö</a:t>
            </a:r>
            <a:r>
              <a:rPr lang="en-US" sz="1500" dirty="0" err="1">
                <a:latin typeface="Arial" pitchFamily="18"/>
                <a:ea typeface="Bitstream Vera Sans" pitchFamily="2"/>
                <a:cs typeface="Bitstream Vera Sans" pitchFamily="2"/>
              </a:rPr>
              <a:t>rn</a:t>
            </a:r>
            <a:r>
              <a:rPr lang="en-US" sz="1500" dirty="0">
                <a:latin typeface="Arial" pitchFamily="18"/>
                <a:ea typeface="Bitstream Vera Sans" pitchFamily="2"/>
                <a:cs typeface="Bitstream Vera Sans" pitchFamily="2"/>
              </a:rPr>
              <a:t>-Marc Schmidt, and Thomas </a:t>
            </a:r>
            <a:r>
              <a:rPr lang="en-US" sz="1500" dirty="0" err="1">
                <a:latin typeface="Arial" pitchFamily="18"/>
                <a:ea typeface="Bitstream Vera Sans" pitchFamily="2"/>
                <a:cs typeface="Bitstream Vera Sans" pitchFamily="2"/>
              </a:rPr>
              <a:t>Plos</a:t>
            </a:r>
            <a:r>
              <a:rPr lang="en-US" sz="1500" dirty="0">
                <a:latin typeface="Arial" pitchFamily="18"/>
                <a:ea typeface="Bitstream Vera Sans" pitchFamily="2"/>
                <a:cs typeface="Bitstream Vera Sans" pitchFamily="2"/>
              </a:rPr>
              <a:t>. </a:t>
            </a:r>
            <a:r>
              <a:rPr lang="en-US" sz="1500" i="1" dirty="0">
                <a:latin typeface="Arial" pitchFamily="18"/>
                <a:ea typeface="Bitstream Vera Sans" pitchFamily="2"/>
                <a:cs typeface="Bitstream Vera Sans" pitchFamily="2"/>
              </a:rPr>
              <a:t>RFID and Its Vulnerability to Faults</a:t>
            </a:r>
            <a:r>
              <a:rPr lang="en-US" sz="1500" dirty="0">
                <a:latin typeface="Arial" pitchFamily="18"/>
                <a:ea typeface="Bitstream Vera Sans" pitchFamily="2"/>
                <a:cs typeface="Bitstream Vera Sans" pitchFamily="2"/>
              </a:rPr>
              <a:t>. Proceedings of the 10th International Workshop Cryptographic Hardware and Embedded Systems, CHES 2008, August 2008. Springer.</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5"/>
          <p:cNvSpPr>
            <a:spLocks noGrp="1"/>
          </p:cNvSpPr>
          <p:nvPr>
            <p:ph type="sldNum" sz="quarter" idx="12"/>
          </p:nvPr>
        </p:nvSpPr>
        <p:spPr/>
        <p:txBody>
          <a:bodyPr/>
          <a:lstStyle/>
          <a:p>
            <a:pPr>
              <a:defRPr/>
            </a:pPr>
            <a:fld id="{DF06D82D-FFF6-42F0-B962-6433E366D343}" type="slidenum">
              <a:rPr lang="en-US"/>
              <a:pPr>
                <a:defRPr/>
              </a:pPr>
              <a:t>48</a:t>
            </a:fld>
            <a:endParaRPr lang="en-US"/>
          </a:p>
        </p:txBody>
      </p:sp>
      <p:sp>
        <p:nvSpPr>
          <p:cNvPr id="61443" name="Line 1"/>
          <p:cNvSpPr>
            <a:spLocks noChangeShapeType="1"/>
          </p:cNvSpPr>
          <p:nvPr/>
        </p:nvSpPr>
        <p:spPr bwMode="auto">
          <a:xfrm>
            <a:off x="2513013" y="4344988"/>
            <a:ext cx="914400" cy="1587"/>
          </a:xfrm>
          <a:prstGeom prst="line">
            <a:avLst/>
          </a:prstGeom>
          <a:noFill/>
          <a:ln w="54720">
            <a:solidFill>
              <a:srgbClr val="000000"/>
            </a:solidFill>
            <a:round/>
            <a:headEnd/>
            <a:tailEnd/>
          </a:ln>
        </p:spPr>
        <p:txBody>
          <a:bodyPr/>
          <a:lstStyle/>
          <a:p>
            <a:endParaRPr lang="en-US"/>
          </a:p>
        </p:txBody>
      </p:sp>
      <p:sp>
        <p:nvSpPr>
          <p:cNvPr id="61444" name="Rectangle 2"/>
          <p:cNvSpPr>
            <a:spLocks noGrp="1" noChangeArrowheads="1"/>
          </p:cNvSpPr>
          <p:nvPr>
            <p:ph type="title"/>
          </p:nvPr>
        </p:nvSpPr>
        <p:spPr>
          <a:xfrm>
            <a:off x="719138" y="684213"/>
            <a:ext cx="8456612" cy="1023937"/>
          </a:xfrm>
        </p:spPr>
        <p:txBody>
          <a:bodyPr tIns="1108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Focus</a:t>
            </a:r>
          </a:p>
        </p:txBody>
      </p:sp>
      <p:pic>
        <p:nvPicPr>
          <p:cNvPr id="61445" name="Picture 3"/>
          <p:cNvPicPr>
            <a:picLocks noChangeAspect="1" noChangeArrowheads="1"/>
          </p:cNvPicPr>
          <p:nvPr/>
        </p:nvPicPr>
        <p:blipFill>
          <a:blip r:embed="rId3" cstate="print"/>
          <a:srcRect/>
          <a:stretch>
            <a:fillRect/>
          </a:stretch>
        </p:blipFill>
        <p:spPr bwMode="auto">
          <a:xfrm>
            <a:off x="7062788" y="3405188"/>
            <a:ext cx="1201737" cy="1192212"/>
          </a:xfrm>
          <a:prstGeom prst="rect">
            <a:avLst/>
          </a:prstGeom>
          <a:noFill/>
          <a:ln w="9525">
            <a:noFill/>
            <a:round/>
            <a:headEnd/>
            <a:tailEnd/>
          </a:ln>
        </p:spPr>
      </p:pic>
      <p:pic>
        <p:nvPicPr>
          <p:cNvPr id="61446" name="Picture 4"/>
          <p:cNvPicPr>
            <a:picLocks noChangeAspect="1" noChangeArrowheads="1"/>
          </p:cNvPicPr>
          <p:nvPr/>
        </p:nvPicPr>
        <p:blipFill>
          <a:blip r:embed="rId4" cstate="print"/>
          <a:srcRect/>
          <a:stretch>
            <a:fillRect/>
          </a:stretch>
        </p:blipFill>
        <p:spPr bwMode="auto">
          <a:xfrm>
            <a:off x="3136900" y="3452813"/>
            <a:ext cx="2432050" cy="2163762"/>
          </a:xfrm>
          <a:prstGeom prst="rect">
            <a:avLst/>
          </a:prstGeom>
          <a:noFill/>
          <a:ln w="9525">
            <a:noFill/>
            <a:round/>
            <a:headEnd/>
            <a:tailEnd/>
          </a:ln>
        </p:spPr>
      </p:pic>
      <p:sp>
        <p:nvSpPr>
          <p:cNvPr id="61447" name="Text Box 5"/>
          <p:cNvSpPr txBox="1">
            <a:spLocks noChangeArrowheads="1"/>
          </p:cNvSpPr>
          <p:nvPr/>
        </p:nvSpPr>
        <p:spPr bwMode="auto">
          <a:xfrm>
            <a:off x="6719888" y="2911475"/>
            <a:ext cx="2970212" cy="414338"/>
          </a:xfrm>
          <a:prstGeom prst="rect">
            <a:avLst/>
          </a:prstGeom>
          <a:noFill/>
          <a:ln w="9525">
            <a:noFill/>
            <a:round/>
            <a:headEnd/>
            <a:tailEnd/>
          </a:ln>
        </p:spPr>
        <p:txBody>
          <a:bodyPr lIns="90000" tIns="50544" rIns="90000" bIns="45000"/>
          <a:lstStyle/>
          <a:p>
            <a:pPr>
              <a:lnSpc>
                <a:spcPct val="98000"/>
              </a:lnSpc>
              <a:tabLst>
                <a:tab pos="723900" algn="l"/>
                <a:tab pos="1447800" algn="l"/>
                <a:tab pos="2171700" algn="l"/>
                <a:tab pos="2895600" algn="l"/>
              </a:tabLst>
            </a:pPr>
            <a:r>
              <a:rPr lang="en-US" sz="2200">
                <a:solidFill>
                  <a:srgbClr val="000000"/>
                </a:solidFill>
                <a:latin typeface="Bitstream Vera Sans" pitchFamily="34" charset="0"/>
              </a:rPr>
              <a:t>0100101110100...</a:t>
            </a:r>
          </a:p>
        </p:txBody>
      </p:sp>
      <p:grpSp>
        <p:nvGrpSpPr>
          <p:cNvPr id="61448" name="Group 6"/>
          <p:cNvGrpSpPr>
            <a:grpSpLocks/>
          </p:cNvGrpSpPr>
          <p:nvPr/>
        </p:nvGrpSpPr>
        <p:grpSpPr bwMode="auto">
          <a:xfrm>
            <a:off x="5335588" y="2903538"/>
            <a:ext cx="1158875" cy="1827212"/>
            <a:chOff x="3361" y="1829"/>
            <a:chExt cx="730" cy="1151"/>
          </a:xfrm>
        </p:grpSpPr>
        <p:sp>
          <p:nvSpPr>
            <p:cNvPr id="61451" name="Freeform 7"/>
            <p:cNvSpPr>
              <a:spLocks noChangeArrowheads="1"/>
            </p:cNvSpPr>
            <p:nvPr/>
          </p:nvSpPr>
          <p:spPr bwMode="auto">
            <a:xfrm>
              <a:off x="3361" y="2175"/>
              <a:ext cx="276" cy="736"/>
            </a:xfrm>
            <a:custGeom>
              <a:avLst/>
              <a:gdLst>
                <a:gd name="T0" fmla="*/ 0 w 1217"/>
                <a:gd name="T1" fmla="*/ 0 h 3245"/>
                <a:gd name="T2" fmla="*/ 10 w 1217"/>
                <a:gd name="T3" fmla="*/ 38 h 3245"/>
                <a:gd name="T4" fmla="*/ 0 60000 65536"/>
                <a:gd name="T5" fmla="*/ 0 60000 65536"/>
                <a:gd name="T6" fmla="*/ 0 w 1217"/>
                <a:gd name="T7" fmla="*/ 0 h 3245"/>
                <a:gd name="T8" fmla="*/ 1217 w 1217"/>
                <a:gd name="T9" fmla="*/ 3245 h 3245"/>
              </a:gdLst>
              <a:ahLst/>
              <a:cxnLst>
                <a:cxn ang="T4">
                  <a:pos x="T0" y="T1"/>
                </a:cxn>
                <a:cxn ang="T5">
                  <a:pos x="T2" y="T3"/>
                </a:cxn>
              </a:cxnLst>
              <a:rect l="T6" t="T7" r="T8" b="T9"/>
              <a:pathLst>
                <a:path w="1217" h="3245">
                  <a:moveTo>
                    <a:pt x="0" y="0"/>
                  </a:moveTo>
                  <a:cubicBezTo>
                    <a:pt x="1216" y="1216"/>
                    <a:pt x="811" y="3244"/>
                    <a:pt x="811" y="3244"/>
                  </a:cubicBezTo>
                </a:path>
              </a:pathLst>
            </a:custGeom>
            <a:noFill/>
            <a:ln w="18360">
              <a:solidFill>
                <a:srgbClr val="808080"/>
              </a:solidFill>
              <a:round/>
              <a:headEnd/>
              <a:tailEnd/>
            </a:ln>
          </p:spPr>
          <p:txBody>
            <a:bodyPr/>
            <a:lstStyle/>
            <a:p>
              <a:endParaRPr lang="en-US"/>
            </a:p>
          </p:txBody>
        </p:sp>
        <p:sp>
          <p:nvSpPr>
            <p:cNvPr id="61452" name="Freeform 8"/>
            <p:cNvSpPr>
              <a:spLocks noChangeArrowheads="1"/>
            </p:cNvSpPr>
            <p:nvPr/>
          </p:nvSpPr>
          <p:spPr bwMode="auto">
            <a:xfrm>
              <a:off x="3468" y="2031"/>
              <a:ext cx="354" cy="944"/>
            </a:xfrm>
            <a:custGeom>
              <a:avLst/>
              <a:gdLst>
                <a:gd name="T0" fmla="*/ 0 w 1561"/>
                <a:gd name="T1" fmla="*/ 0 h 4162"/>
                <a:gd name="T2" fmla="*/ 12 w 1561"/>
                <a:gd name="T3" fmla="*/ 49 h 4162"/>
                <a:gd name="T4" fmla="*/ 0 60000 65536"/>
                <a:gd name="T5" fmla="*/ 0 60000 65536"/>
                <a:gd name="T6" fmla="*/ 0 w 1561"/>
                <a:gd name="T7" fmla="*/ 0 h 4162"/>
                <a:gd name="T8" fmla="*/ 1561 w 1561"/>
                <a:gd name="T9" fmla="*/ 4162 h 4162"/>
              </a:gdLst>
              <a:ahLst/>
              <a:cxnLst>
                <a:cxn ang="T4">
                  <a:pos x="T0" y="T1"/>
                </a:cxn>
                <a:cxn ang="T5">
                  <a:pos x="T2" y="T3"/>
                </a:cxn>
              </a:cxnLst>
              <a:rect l="T6" t="T7" r="T8" b="T9"/>
              <a:pathLst>
                <a:path w="1561" h="4162">
                  <a:moveTo>
                    <a:pt x="0" y="0"/>
                  </a:moveTo>
                  <a:cubicBezTo>
                    <a:pt x="1560" y="1560"/>
                    <a:pt x="1040" y="4161"/>
                    <a:pt x="1040" y="4161"/>
                  </a:cubicBezTo>
                </a:path>
              </a:pathLst>
            </a:custGeom>
            <a:noFill/>
            <a:ln w="18360">
              <a:solidFill>
                <a:srgbClr val="808080"/>
              </a:solidFill>
              <a:round/>
              <a:headEnd/>
              <a:tailEnd/>
            </a:ln>
          </p:spPr>
          <p:txBody>
            <a:bodyPr/>
            <a:lstStyle/>
            <a:p>
              <a:endParaRPr lang="en-US"/>
            </a:p>
          </p:txBody>
        </p:sp>
        <p:sp>
          <p:nvSpPr>
            <p:cNvPr id="61453" name="Freeform 9"/>
            <p:cNvSpPr>
              <a:spLocks noChangeArrowheads="1"/>
            </p:cNvSpPr>
            <p:nvPr/>
          </p:nvSpPr>
          <p:spPr bwMode="auto">
            <a:xfrm>
              <a:off x="3639" y="1955"/>
              <a:ext cx="375" cy="999"/>
            </a:xfrm>
            <a:custGeom>
              <a:avLst/>
              <a:gdLst>
                <a:gd name="T0" fmla="*/ 0 w 1652"/>
                <a:gd name="T1" fmla="*/ 0 h 4406"/>
                <a:gd name="T2" fmla="*/ 13 w 1652"/>
                <a:gd name="T3" fmla="*/ 51 h 4406"/>
                <a:gd name="T4" fmla="*/ 0 60000 65536"/>
                <a:gd name="T5" fmla="*/ 0 60000 65536"/>
                <a:gd name="T6" fmla="*/ 0 w 1652"/>
                <a:gd name="T7" fmla="*/ 0 h 4406"/>
                <a:gd name="T8" fmla="*/ 1652 w 1652"/>
                <a:gd name="T9" fmla="*/ 4406 h 4406"/>
              </a:gdLst>
              <a:ahLst/>
              <a:cxnLst>
                <a:cxn ang="T4">
                  <a:pos x="T0" y="T1"/>
                </a:cxn>
                <a:cxn ang="T5">
                  <a:pos x="T2" y="T3"/>
                </a:cxn>
              </a:cxnLst>
              <a:rect l="T6" t="T7" r="T8" b="T9"/>
              <a:pathLst>
                <a:path w="1652" h="4406">
                  <a:moveTo>
                    <a:pt x="0" y="0"/>
                  </a:moveTo>
                  <a:cubicBezTo>
                    <a:pt x="1651" y="1651"/>
                    <a:pt x="1101" y="4405"/>
                    <a:pt x="1101" y="4405"/>
                  </a:cubicBezTo>
                </a:path>
              </a:pathLst>
            </a:custGeom>
            <a:noFill/>
            <a:ln w="18360">
              <a:solidFill>
                <a:srgbClr val="808080"/>
              </a:solidFill>
              <a:round/>
              <a:headEnd/>
              <a:tailEnd/>
            </a:ln>
          </p:spPr>
          <p:txBody>
            <a:bodyPr/>
            <a:lstStyle/>
            <a:p>
              <a:endParaRPr lang="en-US"/>
            </a:p>
          </p:txBody>
        </p:sp>
        <p:sp>
          <p:nvSpPr>
            <p:cNvPr id="61454" name="Freeform 10"/>
            <p:cNvSpPr>
              <a:spLocks noChangeArrowheads="1"/>
            </p:cNvSpPr>
            <p:nvPr/>
          </p:nvSpPr>
          <p:spPr bwMode="auto">
            <a:xfrm>
              <a:off x="3781" y="1829"/>
              <a:ext cx="432" cy="1152"/>
            </a:xfrm>
            <a:custGeom>
              <a:avLst/>
              <a:gdLst>
                <a:gd name="T0" fmla="*/ 0 w 1906"/>
                <a:gd name="T1" fmla="*/ 0 h 5082"/>
                <a:gd name="T2" fmla="*/ 15 w 1906"/>
                <a:gd name="T3" fmla="*/ 59 h 5082"/>
                <a:gd name="T4" fmla="*/ 0 60000 65536"/>
                <a:gd name="T5" fmla="*/ 0 60000 65536"/>
                <a:gd name="T6" fmla="*/ 0 w 1906"/>
                <a:gd name="T7" fmla="*/ 0 h 5082"/>
                <a:gd name="T8" fmla="*/ 1906 w 1906"/>
                <a:gd name="T9" fmla="*/ 5082 h 5082"/>
              </a:gdLst>
              <a:ahLst/>
              <a:cxnLst>
                <a:cxn ang="T4">
                  <a:pos x="T0" y="T1"/>
                </a:cxn>
                <a:cxn ang="T5">
                  <a:pos x="T2" y="T3"/>
                </a:cxn>
              </a:cxnLst>
              <a:rect l="T6" t="T7" r="T8" b="T9"/>
              <a:pathLst>
                <a:path w="1906" h="5082">
                  <a:moveTo>
                    <a:pt x="0" y="0"/>
                  </a:moveTo>
                  <a:cubicBezTo>
                    <a:pt x="1905" y="1906"/>
                    <a:pt x="1270" y="5081"/>
                    <a:pt x="1270" y="5081"/>
                  </a:cubicBezTo>
                </a:path>
              </a:pathLst>
            </a:custGeom>
            <a:noFill/>
            <a:ln w="18360">
              <a:solidFill>
                <a:srgbClr val="808080"/>
              </a:solidFill>
              <a:round/>
              <a:headEnd/>
              <a:tailEnd/>
            </a:ln>
          </p:spPr>
          <p:txBody>
            <a:bodyPr/>
            <a:lstStyle/>
            <a:p>
              <a:endParaRPr lang="en-US"/>
            </a:p>
          </p:txBody>
        </p:sp>
      </p:grpSp>
      <p:pic>
        <p:nvPicPr>
          <p:cNvPr id="61449" name="Picture 11"/>
          <p:cNvPicPr>
            <a:picLocks noChangeAspect="1" noChangeArrowheads="1"/>
          </p:cNvPicPr>
          <p:nvPr/>
        </p:nvPicPr>
        <p:blipFill>
          <a:blip r:embed="rId5" cstate="print"/>
          <a:srcRect/>
          <a:stretch>
            <a:fillRect/>
          </a:stretch>
        </p:blipFill>
        <p:spPr bwMode="auto">
          <a:xfrm>
            <a:off x="762000" y="3284538"/>
            <a:ext cx="1751013" cy="1974850"/>
          </a:xfrm>
          <a:prstGeom prst="rect">
            <a:avLst/>
          </a:prstGeom>
          <a:noFill/>
          <a:ln w="9525">
            <a:noFill/>
            <a:round/>
            <a:headEnd/>
            <a:tailEnd/>
          </a:ln>
        </p:spPr>
      </p:pic>
      <p:sp>
        <p:nvSpPr>
          <p:cNvPr id="59404" name="Oval 12"/>
          <p:cNvSpPr>
            <a:spLocks noChangeArrowheads="1"/>
          </p:cNvSpPr>
          <p:nvPr/>
        </p:nvSpPr>
        <p:spPr bwMode="auto">
          <a:xfrm>
            <a:off x="192088" y="2768600"/>
            <a:ext cx="2970212" cy="2971800"/>
          </a:xfrm>
          <a:prstGeom prst="ellipse">
            <a:avLst/>
          </a:prstGeom>
          <a:noFill/>
          <a:ln w="109800">
            <a:solidFill>
              <a:srgbClr val="FF0000"/>
            </a:solidFill>
            <a:round/>
            <a:headEnd/>
            <a:tailEnd/>
          </a:ln>
        </p:spPr>
        <p:txBody>
          <a:bodyPr wrap="none" anchor="ctr"/>
          <a:lstStyle/>
          <a:p>
            <a:endParaRPr lang="en-US">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21" presetClass="entr" presetSubtype="1" fill="hold" grpId="0" nodeType="afterEffect">
                                  <p:stCondLst>
                                    <p:cond delay="0"/>
                                  </p:stCondLst>
                                  <p:childTnLst>
                                    <p:set>
                                      <p:cBhvr additive="repl">
                                        <p:cTn id="6" dur="0" fill="hold">
                                          <p:stCondLst>
                                            <p:cond delay="0"/>
                                          </p:stCondLst>
                                        </p:cTn>
                                        <p:tgtEl>
                                          <p:spTgt spid="59404"/>
                                        </p:tgtEl>
                                        <p:attrNameLst>
                                          <p:attrName>style.visibility</p:attrName>
                                        </p:attrNameLst>
                                      </p:cBhvr>
                                      <p:to>
                                        <p:strVal val="visible"/>
                                      </p:to>
                                    </p:set>
                                    <p:animEffect transition="in" filter="wheel(1)">
                                      <p:cBhvr additive="repl">
                                        <p:cTn id="7" dur="500"/>
                                        <p:tgtEl>
                                          <p:spTgt spid="59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A97BF10D-CF21-4ECF-8203-DE05B7ED13D4}" type="slidenum">
              <a:rPr lang="en-US"/>
              <a:pPr>
                <a:defRPr/>
              </a:pPr>
              <a:t>49</a:t>
            </a:fld>
            <a:endParaRPr lang="en-US"/>
          </a:p>
        </p:txBody>
      </p:sp>
      <p:sp>
        <p:nvSpPr>
          <p:cNvPr id="62467"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Information Security</a:t>
            </a:r>
          </a:p>
        </p:txBody>
      </p:sp>
      <p:sp>
        <p:nvSpPr>
          <p:cNvPr id="62468" name="Sottotitolo 2"/>
          <p:cNvSpPr>
            <a:spLocks noGrp="1"/>
          </p:cNvSpPr>
          <p:nvPr>
            <p:ph type="subTitle" idx="4294967295"/>
          </p:nvPr>
        </p:nvSpPr>
        <p:spPr>
          <a:xfrm>
            <a:off x="1223963" y="1993900"/>
            <a:ext cx="8853487" cy="4902200"/>
          </a:xfrm>
        </p:spPr>
        <p:txBody>
          <a:bodyPr anchor="b"/>
          <a:lstStyle/>
          <a:p>
            <a:pPr marL="0" indent="-215900" algn="ctr">
              <a:buSzPct val="45000"/>
              <a:buFont typeface="StarSymbol" charset="0"/>
              <a:buNone/>
            </a:pPr>
            <a:r>
              <a:rPr lang="en-US" smtClean="0"/>
              <a:t>Security of Data (and Infrastructure)</a:t>
            </a:r>
          </a:p>
        </p:txBody>
      </p:sp>
      <p:pic>
        <p:nvPicPr>
          <p:cNvPr id="62469" name="Immagine 3"/>
          <p:cNvPicPr>
            <a:picLocks noChangeAspect="1"/>
          </p:cNvPicPr>
          <p:nvPr/>
        </p:nvPicPr>
        <p:blipFill>
          <a:blip r:embed="rId3" cstate="print"/>
          <a:srcRect/>
          <a:stretch>
            <a:fillRect/>
          </a:stretch>
        </p:blipFill>
        <p:spPr bwMode="auto">
          <a:xfrm>
            <a:off x="2662238" y="2147888"/>
            <a:ext cx="4752975" cy="3508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spAutoFit/>
          </a:bodyPr>
          <a:lstStyle/>
          <a:p>
            <a:pPr>
              <a:buSzPct val="45000"/>
              <a:buFont typeface="StarSymbol" charset="0"/>
              <a:buNone/>
            </a:pPr>
            <a:r>
              <a:rPr lang="en-US" smtClean="0"/>
              <a:t>Operating Frequency</a:t>
            </a:r>
          </a:p>
        </p:txBody>
      </p:sp>
      <p:sp>
        <p:nvSpPr>
          <p:cNvPr id="5" name="Content Placeholder 4"/>
          <p:cNvSpPr>
            <a:spLocks noGrp="1"/>
          </p:cNvSpPr>
          <p:nvPr>
            <p:ph idx="1"/>
          </p:nvPr>
        </p:nvSpPr>
        <p:spPr>
          <a:xfrm>
            <a:off x="503238" y="1765300"/>
            <a:ext cx="9070975" cy="5445125"/>
          </a:xfrm>
        </p:spPr>
        <p:txBody>
          <a:bodyPr>
            <a:normAutofit fontScale="85000" lnSpcReduction="20000"/>
          </a:bodyPr>
          <a:lstStyle/>
          <a:p>
            <a:pPr marL="431800" indent="-323850">
              <a:lnSpc>
                <a:spcPct val="120000"/>
              </a:lnSpc>
              <a:spcBef>
                <a:spcPct val="0"/>
              </a:spcBef>
              <a:spcAft>
                <a:spcPts val="575"/>
              </a:spcAft>
              <a:buSzPts val="2000"/>
              <a:buFont typeface="Arial" pitchFamily="34" charset="0"/>
              <a:buBlip>
                <a:blip r:embed="rId3"/>
              </a:buBlip>
              <a:defRPr/>
            </a:pPr>
            <a:r>
              <a:rPr lang="en-US" sz="3200" dirty="0" smtClean="0">
                <a:latin typeface="Bitstream Vera Sans" pitchFamily="32" charset="0"/>
                <a:ea typeface="Andale Sans UI"/>
                <a:cs typeface="Tahoma" pitchFamily="34" charset="0"/>
              </a:rPr>
              <a:t>The operating frequency of an RFID tag affects several parameters</a:t>
            </a:r>
          </a:p>
          <a:p>
            <a:pPr marL="422275" indent="-287338">
              <a:lnSpc>
                <a:spcPct val="120000"/>
              </a:lnSpc>
              <a:spcBef>
                <a:spcPct val="0"/>
              </a:spcBef>
              <a:spcAft>
                <a:spcPts val="288"/>
              </a:spcAft>
              <a:buSzPts val="2000"/>
              <a:buFont typeface="Arial" pitchFamily="34" charset="0"/>
              <a:buBlip>
                <a:blip r:embed="rId4"/>
              </a:buBlip>
              <a:defRPr/>
            </a:pPr>
            <a:r>
              <a:rPr lang="en-US" sz="3200" dirty="0" smtClean="0">
                <a:latin typeface="Bitstream Vera Sans" pitchFamily="32" charset="0"/>
                <a:ea typeface="Andale Sans UI"/>
                <a:cs typeface="Tahoma" pitchFamily="34" charset="0"/>
              </a:rPr>
              <a:t>Range</a:t>
            </a:r>
          </a:p>
          <a:p>
            <a:pPr marL="854075" lvl="1" indent="-215900">
              <a:lnSpc>
                <a:spcPct val="120000"/>
              </a:lnSpc>
              <a:spcBef>
                <a:spcPct val="0"/>
              </a:spcBef>
              <a:spcAft>
                <a:spcPts val="150"/>
              </a:spcAft>
              <a:buSzPts val="2100"/>
              <a:buFont typeface="Arial" pitchFamily="34" charset="0"/>
              <a:buBlip>
                <a:blip r:embed="rId5"/>
              </a:buBlip>
              <a:defRPr/>
            </a:pPr>
            <a:r>
              <a:rPr lang="en-US" sz="2900" dirty="0" smtClean="0">
                <a:latin typeface="Bitstream Vera Sans" pitchFamily="32" charset="0"/>
                <a:ea typeface="Andale Sans UI"/>
                <a:cs typeface="Tahoma" pitchFamily="34" charset="0"/>
              </a:rPr>
              <a:t>LF (9-135KHz): a few </a:t>
            </a:r>
            <a:r>
              <a:rPr lang="en-US" sz="2900" dirty="0" err="1" smtClean="0">
                <a:latin typeface="Bitstream Vera Sans" pitchFamily="32" charset="0"/>
                <a:ea typeface="Andale Sans UI"/>
                <a:cs typeface="Tahoma" pitchFamily="34" charset="0"/>
              </a:rPr>
              <a:t>cms</a:t>
            </a:r>
            <a:endParaRPr lang="en-US" sz="2900" dirty="0" smtClean="0">
              <a:latin typeface="Bitstream Vera Sans" pitchFamily="32" charset="0"/>
              <a:ea typeface="Andale Sans UI"/>
              <a:cs typeface="Tahoma" pitchFamily="34" charset="0"/>
            </a:endParaRPr>
          </a:p>
          <a:p>
            <a:pPr marL="854075" lvl="1" indent="-215900">
              <a:lnSpc>
                <a:spcPct val="120000"/>
              </a:lnSpc>
              <a:spcBef>
                <a:spcPct val="0"/>
              </a:spcBef>
              <a:spcAft>
                <a:spcPts val="150"/>
              </a:spcAft>
              <a:buSzPts val="2100"/>
              <a:buFont typeface="Arial" pitchFamily="34" charset="0"/>
              <a:buBlip>
                <a:blip r:embed="rId5"/>
              </a:buBlip>
              <a:defRPr/>
            </a:pPr>
            <a:r>
              <a:rPr lang="en-US" sz="2900" dirty="0" smtClean="0">
                <a:latin typeface="Bitstream Vera Sans" pitchFamily="32" charset="0"/>
                <a:ea typeface="Andale Sans UI"/>
                <a:cs typeface="Tahoma" pitchFamily="34" charset="0"/>
              </a:rPr>
              <a:t>HF (13.56MHz): up to 1m</a:t>
            </a:r>
          </a:p>
          <a:p>
            <a:pPr marL="854075" lvl="1" indent="-215900">
              <a:lnSpc>
                <a:spcPct val="120000"/>
              </a:lnSpc>
              <a:spcBef>
                <a:spcPct val="0"/>
              </a:spcBef>
              <a:spcAft>
                <a:spcPts val="150"/>
              </a:spcAft>
              <a:buSzPts val="2100"/>
              <a:buFont typeface="Arial" pitchFamily="34" charset="0"/>
              <a:buBlip>
                <a:blip r:embed="rId5"/>
              </a:buBlip>
              <a:defRPr/>
            </a:pPr>
            <a:r>
              <a:rPr lang="en-US" sz="2900" dirty="0" smtClean="0">
                <a:latin typeface="Bitstream Vera Sans" pitchFamily="32" charset="0"/>
                <a:ea typeface="Andale Sans UI"/>
                <a:cs typeface="Tahoma" pitchFamily="34" charset="0"/>
              </a:rPr>
              <a:t>UHF (0.3-1.2GHz): &gt;1m</a:t>
            </a:r>
          </a:p>
          <a:p>
            <a:pPr marL="854075" lvl="1" indent="-215900">
              <a:lnSpc>
                <a:spcPct val="120000"/>
              </a:lnSpc>
              <a:spcBef>
                <a:spcPct val="0"/>
              </a:spcBef>
              <a:spcAft>
                <a:spcPts val="150"/>
              </a:spcAft>
              <a:buSzPts val="2100"/>
              <a:buFont typeface="Arial" pitchFamily="34" charset="0"/>
              <a:buBlip>
                <a:blip r:embed="rId5"/>
              </a:buBlip>
              <a:defRPr/>
            </a:pPr>
            <a:r>
              <a:rPr lang="en-US" sz="2900" dirty="0" smtClean="0">
                <a:latin typeface="Bitstream Vera Sans" pitchFamily="32" charset="0"/>
                <a:ea typeface="Andale Sans UI"/>
                <a:cs typeface="Tahoma" pitchFamily="34" charset="0"/>
              </a:rPr>
              <a:t>MW (2.45-5.8GHz)</a:t>
            </a:r>
          </a:p>
          <a:p>
            <a:pPr marL="422275" indent="-287338">
              <a:lnSpc>
                <a:spcPct val="120000"/>
              </a:lnSpc>
              <a:spcBef>
                <a:spcPct val="0"/>
              </a:spcBef>
              <a:spcAft>
                <a:spcPts val="288"/>
              </a:spcAft>
              <a:buSzPts val="2000"/>
              <a:buFont typeface="Arial" pitchFamily="34" charset="0"/>
              <a:buBlip>
                <a:blip r:embed="rId4"/>
              </a:buBlip>
              <a:defRPr/>
            </a:pPr>
            <a:r>
              <a:rPr lang="en-US" sz="3200" dirty="0" smtClean="0">
                <a:latin typeface="Bitstream Vera Sans" pitchFamily="32" charset="0"/>
                <a:ea typeface="Andale Sans UI"/>
                <a:cs typeface="Tahoma" pitchFamily="34" charset="0"/>
              </a:rPr>
              <a:t>Data exchange speed</a:t>
            </a:r>
          </a:p>
          <a:p>
            <a:pPr marL="422275" indent="-287338">
              <a:lnSpc>
                <a:spcPct val="120000"/>
              </a:lnSpc>
              <a:spcBef>
                <a:spcPct val="0"/>
              </a:spcBef>
              <a:spcAft>
                <a:spcPts val="288"/>
              </a:spcAft>
              <a:buSzPts val="2000"/>
              <a:buFont typeface="Arial" pitchFamily="34" charset="0"/>
              <a:buBlip>
                <a:blip r:embed="rId4"/>
              </a:buBlip>
              <a:defRPr/>
            </a:pPr>
            <a:r>
              <a:rPr lang="en-US" sz="3200" dirty="0" smtClean="0">
                <a:latin typeface="Bitstream Vera Sans" pitchFamily="32" charset="0"/>
                <a:ea typeface="Andale Sans UI"/>
                <a:cs typeface="Tahoma" pitchFamily="34" charset="0"/>
              </a:rPr>
              <a:t>Signal attenuation through materials</a:t>
            </a:r>
          </a:p>
          <a:p>
            <a:pPr marL="422275" indent="-287338">
              <a:lnSpc>
                <a:spcPct val="120000"/>
              </a:lnSpc>
              <a:spcBef>
                <a:spcPct val="0"/>
              </a:spcBef>
              <a:spcAft>
                <a:spcPts val="288"/>
              </a:spcAft>
              <a:buSzPts val="2000"/>
              <a:buFont typeface="Arial" pitchFamily="34" charset="0"/>
              <a:buBlip>
                <a:blip r:embed="rId4"/>
              </a:buBlip>
              <a:defRPr/>
            </a:pPr>
            <a:r>
              <a:rPr lang="en-US" sz="3200" dirty="0" smtClean="0">
                <a:latin typeface="Bitstream Vera Sans" pitchFamily="32" charset="0"/>
                <a:ea typeface="Andale Sans UI"/>
                <a:cs typeface="Tahoma" pitchFamily="34" charset="0"/>
              </a:rPr>
              <a:t>(Cross-country) Interoperability</a:t>
            </a:r>
          </a:p>
          <a:p>
            <a:pPr marL="854075" lvl="1" indent="-215900">
              <a:lnSpc>
                <a:spcPct val="120000"/>
              </a:lnSpc>
              <a:spcBef>
                <a:spcPct val="0"/>
              </a:spcBef>
              <a:spcAft>
                <a:spcPts val="150"/>
              </a:spcAft>
              <a:buSzPts val="2100"/>
              <a:buFont typeface="Arial" pitchFamily="34" charset="0"/>
              <a:buBlip>
                <a:blip r:embed="rId5"/>
              </a:buBlip>
              <a:defRPr/>
            </a:pPr>
            <a:r>
              <a:rPr lang="en-US" sz="2900" dirty="0" smtClean="0">
                <a:latin typeface="Bitstream Vera Sans" pitchFamily="32" charset="0"/>
                <a:ea typeface="Andale Sans UI"/>
                <a:cs typeface="Tahoma" pitchFamily="34" charset="0"/>
              </a:rPr>
              <a:t>FCC</a:t>
            </a:r>
          </a:p>
          <a:p>
            <a:pPr marL="1295400" lvl="2" indent="-215900">
              <a:lnSpc>
                <a:spcPct val="120000"/>
              </a:lnSpc>
              <a:spcBef>
                <a:spcPct val="0"/>
              </a:spcBef>
              <a:spcAft>
                <a:spcPts val="150"/>
              </a:spcAft>
              <a:buSzPts val="2100"/>
              <a:buFont typeface="Arial" pitchFamily="34" charset="0"/>
              <a:buBlip>
                <a:blip r:embed="rId5"/>
              </a:buBlip>
              <a:defRPr/>
            </a:pPr>
            <a:r>
              <a:rPr lang="en-US" sz="2400" dirty="0" smtClean="0">
                <a:latin typeface="Bitstream Vera Sans" pitchFamily="32" charset="0"/>
                <a:ea typeface="Andale Sans UI"/>
                <a:cs typeface="Tahoma" pitchFamily="34" charset="0"/>
              </a:rPr>
              <a:t>ETSI</a:t>
            </a:r>
          </a:p>
        </p:txBody>
      </p:sp>
      <p:sp>
        <p:nvSpPr>
          <p:cNvPr id="4" name="Segnaposto numero diapositiva 3"/>
          <p:cNvSpPr>
            <a:spLocks noGrp="1"/>
          </p:cNvSpPr>
          <p:nvPr>
            <p:ph type="sldNum" sz="quarter" idx="12"/>
          </p:nvPr>
        </p:nvSpPr>
        <p:spPr/>
        <p:txBody>
          <a:bodyPr/>
          <a:lstStyle/>
          <a:p>
            <a:pPr>
              <a:defRPr/>
            </a:pPr>
            <a:fld id="{3A71EEC7-C046-4408-8B22-A726F6D9882E}" type="slidenum">
              <a:rPr lang="en-US"/>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35A3AF2B-5325-4010-A121-78423484392B}" type="slidenum">
              <a:rPr lang="en-US"/>
              <a:pPr>
                <a:defRPr/>
              </a:pPr>
              <a:t>50</a:t>
            </a:fld>
            <a:endParaRPr lang="en-US"/>
          </a:p>
        </p:txBody>
      </p:sp>
      <p:sp>
        <p:nvSpPr>
          <p:cNvPr id="63491" name="Titolo 1"/>
          <p:cNvSpPr>
            <a:spLocks noGrp="1"/>
          </p:cNvSpPr>
          <p:nvPr>
            <p:ph type="title" idx="4294967295"/>
          </p:nvPr>
        </p:nvSpPr>
        <p:spPr>
          <a:xfrm>
            <a:off x="723900" y="495300"/>
            <a:ext cx="8458200" cy="847725"/>
          </a:xfrm>
        </p:spPr>
        <p:txBody>
          <a:bodyPr>
            <a:spAutoFit/>
          </a:bodyPr>
          <a:lstStyle/>
          <a:p>
            <a:pPr>
              <a:buSzPct val="45000"/>
              <a:buFont typeface="StarSymbol" charset="0"/>
              <a:buNone/>
            </a:pPr>
            <a:r>
              <a:rPr lang="en-US" smtClean="0"/>
              <a:t>Backend vulnerabilities</a:t>
            </a:r>
          </a:p>
        </p:txBody>
      </p:sp>
      <p:sp>
        <p:nvSpPr>
          <p:cNvPr id="63492" name="Segnaposto testo 2"/>
          <p:cNvSpPr>
            <a:spLocks noGrp="1"/>
          </p:cNvSpPr>
          <p:nvPr>
            <p:ph type="body" idx="4294967295"/>
          </p:nvPr>
        </p:nvSpPr>
        <p:spPr>
          <a:xfrm>
            <a:off x="466725" y="2138363"/>
            <a:ext cx="8853488" cy="2717800"/>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Each component of an RFID systems may be vulnerable</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Compromising a component reflects on others</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Compromising tags may affect the backend!</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5"/>
          <p:cNvSpPr>
            <a:spLocks noGrp="1"/>
          </p:cNvSpPr>
          <p:nvPr>
            <p:ph type="sldNum" sz="quarter" idx="12"/>
          </p:nvPr>
        </p:nvSpPr>
        <p:spPr/>
        <p:txBody>
          <a:bodyPr/>
          <a:lstStyle/>
          <a:p>
            <a:pPr>
              <a:defRPr/>
            </a:pPr>
            <a:fld id="{E7EC2C14-5CDC-4D56-882C-B90B144586B9}" type="slidenum">
              <a:rPr lang="en-US"/>
              <a:pPr>
                <a:defRPr/>
              </a:pPr>
              <a:t>51</a:t>
            </a:fld>
            <a:endParaRPr lang="en-US"/>
          </a:p>
        </p:txBody>
      </p:sp>
      <p:sp>
        <p:nvSpPr>
          <p:cNvPr id="64515" name="Line 1"/>
          <p:cNvSpPr>
            <a:spLocks noChangeShapeType="1"/>
          </p:cNvSpPr>
          <p:nvPr/>
        </p:nvSpPr>
        <p:spPr bwMode="auto">
          <a:xfrm>
            <a:off x="2513013" y="4344988"/>
            <a:ext cx="914400" cy="1587"/>
          </a:xfrm>
          <a:prstGeom prst="line">
            <a:avLst/>
          </a:prstGeom>
          <a:noFill/>
          <a:ln w="54720">
            <a:solidFill>
              <a:srgbClr val="000000"/>
            </a:solidFill>
            <a:round/>
            <a:headEnd/>
            <a:tailEnd/>
          </a:ln>
        </p:spPr>
        <p:txBody>
          <a:bodyPr/>
          <a:lstStyle/>
          <a:p>
            <a:endParaRPr lang="en-US"/>
          </a:p>
        </p:txBody>
      </p:sp>
      <p:sp>
        <p:nvSpPr>
          <p:cNvPr id="64516" name="Rectangle 2"/>
          <p:cNvSpPr>
            <a:spLocks noGrp="1" noChangeArrowheads="1"/>
          </p:cNvSpPr>
          <p:nvPr>
            <p:ph type="title"/>
          </p:nvPr>
        </p:nvSpPr>
        <p:spPr>
          <a:xfrm>
            <a:off x="719138" y="684213"/>
            <a:ext cx="8456612" cy="1023937"/>
          </a:xfrm>
        </p:spPr>
        <p:txBody>
          <a:bodyPr tIns="1108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Backend vulnerabilities</a:t>
            </a:r>
          </a:p>
        </p:txBody>
      </p:sp>
      <p:pic>
        <p:nvPicPr>
          <p:cNvPr id="64517" name="Picture 3"/>
          <p:cNvPicPr>
            <a:picLocks noChangeAspect="1" noChangeArrowheads="1"/>
          </p:cNvPicPr>
          <p:nvPr/>
        </p:nvPicPr>
        <p:blipFill>
          <a:blip r:embed="rId3" cstate="print"/>
          <a:srcRect/>
          <a:stretch>
            <a:fillRect/>
          </a:stretch>
        </p:blipFill>
        <p:spPr bwMode="auto">
          <a:xfrm>
            <a:off x="7062788" y="3405188"/>
            <a:ext cx="1201737" cy="1192212"/>
          </a:xfrm>
          <a:prstGeom prst="rect">
            <a:avLst/>
          </a:prstGeom>
          <a:noFill/>
          <a:ln w="9525">
            <a:noFill/>
            <a:round/>
            <a:headEnd/>
            <a:tailEnd/>
          </a:ln>
        </p:spPr>
      </p:pic>
      <p:pic>
        <p:nvPicPr>
          <p:cNvPr id="64518" name="Picture 4"/>
          <p:cNvPicPr>
            <a:picLocks noChangeAspect="1" noChangeArrowheads="1"/>
          </p:cNvPicPr>
          <p:nvPr/>
        </p:nvPicPr>
        <p:blipFill>
          <a:blip r:embed="rId4" cstate="print"/>
          <a:srcRect/>
          <a:stretch>
            <a:fillRect/>
          </a:stretch>
        </p:blipFill>
        <p:spPr bwMode="auto">
          <a:xfrm>
            <a:off x="3136900" y="3452813"/>
            <a:ext cx="2432050" cy="2163762"/>
          </a:xfrm>
          <a:prstGeom prst="rect">
            <a:avLst/>
          </a:prstGeom>
          <a:noFill/>
          <a:ln w="9525">
            <a:noFill/>
            <a:round/>
            <a:headEnd/>
            <a:tailEnd/>
          </a:ln>
        </p:spPr>
      </p:pic>
      <p:sp>
        <p:nvSpPr>
          <p:cNvPr id="64519" name="Text Box 5"/>
          <p:cNvSpPr txBox="1">
            <a:spLocks noChangeArrowheads="1"/>
          </p:cNvSpPr>
          <p:nvPr/>
        </p:nvSpPr>
        <p:spPr bwMode="auto">
          <a:xfrm>
            <a:off x="6719888" y="2911475"/>
            <a:ext cx="2970212" cy="414338"/>
          </a:xfrm>
          <a:prstGeom prst="rect">
            <a:avLst/>
          </a:prstGeom>
          <a:noFill/>
          <a:ln w="9525">
            <a:noFill/>
            <a:round/>
            <a:headEnd/>
            <a:tailEnd/>
          </a:ln>
        </p:spPr>
        <p:txBody>
          <a:bodyPr lIns="90000" tIns="50544" rIns="90000" bIns="45000"/>
          <a:lstStyle/>
          <a:p>
            <a:pPr>
              <a:lnSpc>
                <a:spcPct val="98000"/>
              </a:lnSpc>
              <a:tabLst>
                <a:tab pos="723900" algn="l"/>
                <a:tab pos="1447800" algn="l"/>
                <a:tab pos="2171700" algn="l"/>
                <a:tab pos="2895600" algn="l"/>
              </a:tabLst>
            </a:pPr>
            <a:r>
              <a:rPr lang="en-US" sz="2200">
                <a:solidFill>
                  <a:srgbClr val="000000"/>
                </a:solidFill>
                <a:latin typeface="Bitstream Vera Sans" pitchFamily="34" charset="0"/>
              </a:rPr>
              <a:t>0100101110100...</a:t>
            </a:r>
          </a:p>
        </p:txBody>
      </p:sp>
      <p:grpSp>
        <p:nvGrpSpPr>
          <p:cNvPr id="64520" name="Group 6"/>
          <p:cNvGrpSpPr>
            <a:grpSpLocks/>
          </p:cNvGrpSpPr>
          <p:nvPr/>
        </p:nvGrpSpPr>
        <p:grpSpPr bwMode="auto">
          <a:xfrm>
            <a:off x="5335588" y="2903538"/>
            <a:ext cx="1158875" cy="1827212"/>
            <a:chOff x="3361" y="1829"/>
            <a:chExt cx="730" cy="1151"/>
          </a:xfrm>
        </p:grpSpPr>
        <p:sp>
          <p:nvSpPr>
            <p:cNvPr id="64523" name="Freeform 7"/>
            <p:cNvSpPr>
              <a:spLocks noChangeArrowheads="1"/>
            </p:cNvSpPr>
            <p:nvPr/>
          </p:nvSpPr>
          <p:spPr bwMode="auto">
            <a:xfrm>
              <a:off x="3361" y="2175"/>
              <a:ext cx="276" cy="736"/>
            </a:xfrm>
            <a:custGeom>
              <a:avLst/>
              <a:gdLst>
                <a:gd name="T0" fmla="*/ 0 w 1217"/>
                <a:gd name="T1" fmla="*/ 0 h 3245"/>
                <a:gd name="T2" fmla="*/ 10 w 1217"/>
                <a:gd name="T3" fmla="*/ 38 h 3245"/>
                <a:gd name="T4" fmla="*/ 0 60000 65536"/>
                <a:gd name="T5" fmla="*/ 0 60000 65536"/>
                <a:gd name="T6" fmla="*/ 0 w 1217"/>
                <a:gd name="T7" fmla="*/ 0 h 3245"/>
                <a:gd name="T8" fmla="*/ 1217 w 1217"/>
                <a:gd name="T9" fmla="*/ 3245 h 3245"/>
              </a:gdLst>
              <a:ahLst/>
              <a:cxnLst>
                <a:cxn ang="T4">
                  <a:pos x="T0" y="T1"/>
                </a:cxn>
                <a:cxn ang="T5">
                  <a:pos x="T2" y="T3"/>
                </a:cxn>
              </a:cxnLst>
              <a:rect l="T6" t="T7" r="T8" b="T9"/>
              <a:pathLst>
                <a:path w="1217" h="3245">
                  <a:moveTo>
                    <a:pt x="0" y="0"/>
                  </a:moveTo>
                  <a:cubicBezTo>
                    <a:pt x="1216" y="1216"/>
                    <a:pt x="811" y="3244"/>
                    <a:pt x="811" y="3244"/>
                  </a:cubicBezTo>
                </a:path>
              </a:pathLst>
            </a:custGeom>
            <a:noFill/>
            <a:ln w="18360">
              <a:solidFill>
                <a:schemeClr val="tx1"/>
              </a:solidFill>
              <a:round/>
              <a:headEnd/>
              <a:tailEnd/>
            </a:ln>
          </p:spPr>
          <p:txBody>
            <a:bodyPr/>
            <a:lstStyle/>
            <a:p>
              <a:endParaRPr lang="en-US"/>
            </a:p>
          </p:txBody>
        </p:sp>
        <p:sp>
          <p:nvSpPr>
            <p:cNvPr id="64524" name="Freeform 8"/>
            <p:cNvSpPr>
              <a:spLocks noChangeArrowheads="1"/>
            </p:cNvSpPr>
            <p:nvPr/>
          </p:nvSpPr>
          <p:spPr bwMode="auto">
            <a:xfrm>
              <a:off x="3468" y="2031"/>
              <a:ext cx="354" cy="944"/>
            </a:xfrm>
            <a:custGeom>
              <a:avLst/>
              <a:gdLst>
                <a:gd name="T0" fmla="*/ 0 w 1561"/>
                <a:gd name="T1" fmla="*/ 0 h 4162"/>
                <a:gd name="T2" fmla="*/ 12 w 1561"/>
                <a:gd name="T3" fmla="*/ 49 h 4162"/>
                <a:gd name="T4" fmla="*/ 0 60000 65536"/>
                <a:gd name="T5" fmla="*/ 0 60000 65536"/>
                <a:gd name="T6" fmla="*/ 0 w 1561"/>
                <a:gd name="T7" fmla="*/ 0 h 4162"/>
                <a:gd name="T8" fmla="*/ 1561 w 1561"/>
                <a:gd name="T9" fmla="*/ 4162 h 4162"/>
              </a:gdLst>
              <a:ahLst/>
              <a:cxnLst>
                <a:cxn ang="T4">
                  <a:pos x="T0" y="T1"/>
                </a:cxn>
                <a:cxn ang="T5">
                  <a:pos x="T2" y="T3"/>
                </a:cxn>
              </a:cxnLst>
              <a:rect l="T6" t="T7" r="T8" b="T9"/>
              <a:pathLst>
                <a:path w="1561" h="4162">
                  <a:moveTo>
                    <a:pt x="0" y="0"/>
                  </a:moveTo>
                  <a:cubicBezTo>
                    <a:pt x="1560" y="1560"/>
                    <a:pt x="1040" y="4161"/>
                    <a:pt x="1040" y="4161"/>
                  </a:cubicBezTo>
                </a:path>
              </a:pathLst>
            </a:custGeom>
            <a:noFill/>
            <a:ln w="18360">
              <a:solidFill>
                <a:schemeClr val="tx1"/>
              </a:solidFill>
              <a:round/>
              <a:headEnd/>
              <a:tailEnd/>
            </a:ln>
          </p:spPr>
          <p:txBody>
            <a:bodyPr/>
            <a:lstStyle/>
            <a:p>
              <a:endParaRPr lang="en-US"/>
            </a:p>
          </p:txBody>
        </p:sp>
        <p:sp>
          <p:nvSpPr>
            <p:cNvPr id="64525" name="Freeform 9"/>
            <p:cNvSpPr>
              <a:spLocks noChangeArrowheads="1"/>
            </p:cNvSpPr>
            <p:nvPr/>
          </p:nvSpPr>
          <p:spPr bwMode="auto">
            <a:xfrm>
              <a:off x="3639" y="1955"/>
              <a:ext cx="375" cy="999"/>
            </a:xfrm>
            <a:custGeom>
              <a:avLst/>
              <a:gdLst>
                <a:gd name="T0" fmla="*/ 0 w 1652"/>
                <a:gd name="T1" fmla="*/ 0 h 4406"/>
                <a:gd name="T2" fmla="*/ 13 w 1652"/>
                <a:gd name="T3" fmla="*/ 51 h 4406"/>
                <a:gd name="T4" fmla="*/ 0 60000 65536"/>
                <a:gd name="T5" fmla="*/ 0 60000 65536"/>
                <a:gd name="T6" fmla="*/ 0 w 1652"/>
                <a:gd name="T7" fmla="*/ 0 h 4406"/>
                <a:gd name="T8" fmla="*/ 1652 w 1652"/>
                <a:gd name="T9" fmla="*/ 4406 h 4406"/>
              </a:gdLst>
              <a:ahLst/>
              <a:cxnLst>
                <a:cxn ang="T4">
                  <a:pos x="T0" y="T1"/>
                </a:cxn>
                <a:cxn ang="T5">
                  <a:pos x="T2" y="T3"/>
                </a:cxn>
              </a:cxnLst>
              <a:rect l="T6" t="T7" r="T8" b="T9"/>
              <a:pathLst>
                <a:path w="1652" h="4406">
                  <a:moveTo>
                    <a:pt x="0" y="0"/>
                  </a:moveTo>
                  <a:cubicBezTo>
                    <a:pt x="1651" y="1651"/>
                    <a:pt x="1101" y="4405"/>
                    <a:pt x="1101" y="4405"/>
                  </a:cubicBezTo>
                </a:path>
              </a:pathLst>
            </a:custGeom>
            <a:noFill/>
            <a:ln w="18360">
              <a:solidFill>
                <a:schemeClr val="tx1"/>
              </a:solidFill>
              <a:round/>
              <a:headEnd/>
              <a:tailEnd/>
            </a:ln>
          </p:spPr>
          <p:txBody>
            <a:bodyPr/>
            <a:lstStyle/>
            <a:p>
              <a:endParaRPr lang="en-US"/>
            </a:p>
          </p:txBody>
        </p:sp>
        <p:sp>
          <p:nvSpPr>
            <p:cNvPr id="64526" name="Freeform 10"/>
            <p:cNvSpPr>
              <a:spLocks noChangeArrowheads="1"/>
            </p:cNvSpPr>
            <p:nvPr/>
          </p:nvSpPr>
          <p:spPr bwMode="auto">
            <a:xfrm>
              <a:off x="3781" y="1829"/>
              <a:ext cx="432" cy="1152"/>
            </a:xfrm>
            <a:custGeom>
              <a:avLst/>
              <a:gdLst>
                <a:gd name="T0" fmla="*/ 0 w 1906"/>
                <a:gd name="T1" fmla="*/ 0 h 5082"/>
                <a:gd name="T2" fmla="*/ 15 w 1906"/>
                <a:gd name="T3" fmla="*/ 59 h 5082"/>
                <a:gd name="T4" fmla="*/ 0 60000 65536"/>
                <a:gd name="T5" fmla="*/ 0 60000 65536"/>
                <a:gd name="T6" fmla="*/ 0 w 1906"/>
                <a:gd name="T7" fmla="*/ 0 h 5082"/>
                <a:gd name="T8" fmla="*/ 1906 w 1906"/>
                <a:gd name="T9" fmla="*/ 5082 h 5082"/>
              </a:gdLst>
              <a:ahLst/>
              <a:cxnLst>
                <a:cxn ang="T4">
                  <a:pos x="T0" y="T1"/>
                </a:cxn>
                <a:cxn ang="T5">
                  <a:pos x="T2" y="T3"/>
                </a:cxn>
              </a:cxnLst>
              <a:rect l="T6" t="T7" r="T8" b="T9"/>
              <a:pathLst>
                <a:path w="1906" h="5082">
                  <a:moveTo>
                    <a:pt x="0" y="0"/>
                  </a:moveTo>
                  <a:cubicBezTo>
                    <a:pt x="1905" y="1906"/>
                    <a:pt x="1270" y="5081"/>
                    <a:pt x="1270" y="5081"/>
                  </a:cubicBezTo>
                </a:path>
              </a:pathLst>
            </a:custGeom>
            <a:noFill/>
            <a:ln w="18360">
              <a:solidFill>
                <a:schemeClr val="tx1"/>
              </a:solidFill>
              <a:round/>
              <a:headEnd/>
              <a:tailEnd/>
            </a:ln>
          </p:spPr>
          <p:txBody>
            <a:bodyPr/>
            <a:lstStyle/>
            <a:p>
              <a:endParaRPr lang="en-US"/>
            </a:p>
          </p:txBody>
        </p:sp>
      </p:grpSp>
      <p:pic>
        <p:nvPicPr>
          <p:cNvPr id="64521" name="Picture 11"/>
          <p:cNvPicPr>
            <a:picLocks noChangeAspect="1" noChangeArrowheads="1"/>
          </p:cNvPicPr>
          <p:nvPr/>
        </p:nvPicPr>
        <p:blipFill>
          <a:blip r:embed="rId5" cstate="print"/>
          <a:srcRect/>
          <a:stretch>
            <a:fillRect/>
          </a:stretch>
        </p:blipFill>
        <p:spPr bwMode="auto">
          <a:xfrm>
            <a:off x="762000" y="3284538"/>
            <a:ext cx="1751013" cy="1974850"/>
          </a:xfrm>
          <a:prstGeom prst="rect">
            <a:avLst/>
          </a:prstGeom>
          <a:noFill/>
          <a:ln w="9525">
            <a:noFill/>
            <a:round/>
            <a:headEnd/>
            <a:tailEnd/>
          </a:ln>
        </p:spPr>
      </p:pic>
      <p:pic>
        <p:nvPicPr>
          <p:cNvPr id="62476" name="Picture 12"/>
          <p:cNvPicPr>
            <a:picLocks noChangeAspect="1" noChangeArrowheads="1"/>
          </p:cNvPicPr>
          <p:nvPr/>
        </p:nvPicPr>
        <p:blipFill>
          <a:blip r:embed="rId6" cstate="print"/>
          <a:srcRect/>
          <a:stretch>
            <a:fillRect/>
          </a:stretch>
        </p:blipFill>
        <p:spPr bwMode="auto">
          <a:xfrm>
            <a:off x="6400800" y="2492375"/>
            <a:ext cx="2514600" cy="2536825"/>
          </a:xfrm>
          <a:prstGeom prst="rect">
            <a:avLst/>
          </a:prstGeom>
          <a:noFill/>
          <a:ln w="9525">
            <a:noFill/>
            <a:round/>
            <a:headEnd/>
            <a:tailEnd/>
          </a:ln>
          <a:effectLst>
            <a:outerShdw dist="155281" dir="2700000" algn="ctr" rotWithShape="0">
              <a:srgbClr val="808080">
                <a:alpha val="55025"/>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fill="hold" nodeType="clickEffect">
                                  <p:stCondLst>
                                    <p:cond delay="0"/>
                                  </p:stCondLst>
                                  <p:childTnLst>
                                    <p:set>
                                      <p:cBhvr additive="repl">
                                        <p:cTn id="6" dur="0" fill="hold">
                                          <p:stCondLst>
                                            <p:cond delay="0"/>
                                          </p:stCondLst>
                                        </p:cTn>
                                        <p:tgtEl>
                                          <p:spTgt spid="62476"/>
                                        </p:tgtEl>
                                        <p:attrNameLst>
                                          <p:attrName>style.visibility</p:attrName>
                                        </p:attrNameLst>
                                      </p:cBhvr>
                                      <p:to>
                                        <p:strVal val="visible"/>
                                      </p:to>
                                    </p:set>
                                    <p:anim calcmode="lin" valueType="num">
                                      <p:cBhvr additive="repl">
                                        <p:cTn id="7" dur="500" fill="hold"/>
                                        <p:tgtEl>
                                          <p:spTgt spid="62476"/>
                                        </p:tgtEl>
                                        <p:attrNameLst>
                                          <p:attrName>ppt_x</p:attrName>
                                        </p:attrNameLst>
                                      </p:cBhvr>
                                      <p:tavLst>
                                        <p:tav tm="100000">
                                          <p:val>
                                            <p:strVal val="#ppt_x-.2"/>
                                          </p:val>
                                        </p:tav>
                                        <p:tav>
                                          <p:val>
                                            <p:strVal val="#ppt_x"/>
                                          </p:val>
                                        </p:tav>
                                      </p:tavLst>
                                    </p:anim>
                                    <p:anim calcmode="lin" valueType="num">
                                      <p:cBhvr additive="repl">
                                        <p:cTn id="8" dur="500" fill="hold"/>
                                        <p:tgtEl>
                                          <p:spTgt spid="62476"/>
                                        </p:tgtEl>
                                        <p:attrNameLst>
                                          <p:attrName>ppt_y</p:attrName>
                                        </p:attrNameLst>
                                      </p:cBhvr>
                                      <p:tavLst>
                                        <p:tav tm="100000">
                                          <p:val>
                                            <p:strVal val="#ppt_y"/>
                                          </p:val>
                                        </p:tav>
                                        <p:tav>
                                          <p:val>
                                            <p:strVal val="#ppt_y"/>
                                          </p:val>
                                        </p:tav>
                                      </p:tavLst>
                                    </p:anim>
                                    <p:animEffect transition="in" filter="wipe(right)">
                                      <p:cBhvr additive="repl">
                                        <p:cTn id="9" dur="500"/>
                                        <p:tgtEl>
                                          <p:spTgt spid="62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24D48CB9-C4EB-4B42-92C6-2C31AAD80171}" type="slidenum">
              <a:rPr lang="en-US"/>
              <a:pPr>
                <a:defRPr/>
              </a:pPr>
              <a:t>52</a:t>
            </a:fld>
            <a:endParaRPr lang="en-US"/>
          </a:p>
        </p:txBody>
      </p:sp>
      <p:sp>
        <p:nvSpPr>
          <p:cNvPr id="65539" name="Titolo 1"/>
          <p:cNvSpPr>
            <a:spLocks noGrp="1"/>
          </p:cNvSpPr>
          <p:nvPr>
            <p:ph type="title" idx="4294967295"/>
          </p:nvPr>
        </p:nvSpPr>
        <p:spPr>
          <a:xfrm>
            <a:off x="681038" y="771525"/>
            <a:ext cx="8458200" cy="849313"/>
          </a:xfrm>
        </p:spPr>
        <p:txBody>
          <a:bodyPr>
            <a:spAutoFit/>
          </a:bodyPr>
          <a:lstStyle/>
          <a:p>
            <a:pPr>
              <a:buSzPct val="45000"/>
              <a:buFont typeface="StarSymbol" charset="0"/>
              <a:buNone/>
            </a:pPr>
            <a:r>
              <a:rPr lang="en-US" smtClean="0"/>
              <a:t>Malware</a:t>
            </a:r>
          </a:p>
        </p:txBody>
      </p:sp>
      <p:sp>
        <p:nvSpPr>
          <p:cNvPr id="65540" name="Segnaposto testo 4"/>
          <p:cNvSpPr>
            <a:spLocks noGrp="1"/>
          </p:cNvSpPr>
          <p:nvPr>
            <p:ph type="body" idx="4294967295"/>
          </p:nvPr>
        </p:nvSpPr>
        <p:spPr>
          <a:xfrm>
            <a:off x="185738" y="1949450"/>
            <a:ext cx="8853487" cy="4900613"/>
          </a:xfrm>
        </p:spPr>
        <p:txBody>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The world's First RFID chip infected with a virus</a:t>
            </a:r>
          </a:p>
        </p:txBody>
      </p:sp>
      <p:sp>
        <p:nvSpPr>
          <p:cNvPr id="3" name="CasellaDiTesto 2"/>
          <p:cNvSpPr txBox="1"/>
          <p:nvPr/>
        </p:nvSpPr>
        <p:spPr>
          <a:xfrm>
            <a:off x="685800" y="6959600"/>
            <a:ext cx="8004175" cy="603250"/>
          </a:xfrm>
          <a:prstGeom prst="rect">
            <a:avLst/>
          </a:prstGeom>
          <a:noFill/>
          <a:ln>
            <a:noFill/>
          </a:ln>
        </p:spPr>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a:latin typeface="Arial" pitchFamily="18"/>
                <a:ea typeface="Bitstream Vera Sans" pitchFamily="2"/>
                <a:cs typeface="Bitstream Vera Sans" pitchFamily="2"/>
              </a:rPr>
              <a:t>Melanie </a:t>
            </a:r>
            <a:r>
              <a:rPr lang="en-US" sz="1700" dirty="0" err="1">
                <a:latin typeface="Arial" pitchFamily="18"/>
                <a:ea typeface="Bitstream Vera Sans" pitchFamily="2"/>
                <a:cs typeface="Bitstream Vera Sans" pitchFamily="2"/>
              </a:rPr>
              <a:t>Rieback</a:t>
            </a:r>
            <a:r>
              <a:rPr lang="en-US" sz="1700" dirty="0">
                <a:latin typeface="Arial" pitchFamily="18"/>
                <a:ea typeface="Bitstream Vera Sans" pitchFamily="2"/>
                <a:cs typeface="Bitstream Vera Sans" pitchFamily="2"/>
              </a:rPr>
              <a:t>, Bruno </a:t>
            </a:r>
            <a:r>
              <a:rPr lang="en-US" sz="1700" dirty="0" err="1">
                <a:latin typeface="Arial" pitchFamily="18"/>
                <a:ea typeface="Bitstream Vera Sans" pitchFamily="2"/>
                <a:cs typeface="Bitstream Vera Sans" pitchFamily="2"/>
              </a:rPr>
              <a:t>Crispo</a:t>
            </a:r>
            <a:r>
              <a:rPr lang="en-US" sz="1700" dirty="0">
                <a:latin typeface="Arial" pitchFamily="18"/>
                <a:ea typeface="Bitstream Vera Sans" pitchFamily="2"/>
                <a:cs typeface="Bitstream Vera Sans" pitchFamily="2"/>
              </a:rPr>
              <a:t>, and Andrew </a:t>
            </a:r>
            <a:r>
              <a:rPr lang="en-US" sz="1700" dirty="0" err="1">
                <a:latin typeface="Arial" pitchFamily="18"/>
                <a:ea typeface="Bitstream Vera Sans" pitchFamily="2"/>
                <a:cs typeface="Bitstream Vera Sans" pitchFamily="2"/>
              </a:rPr>
              <a:t>Tanenbaum</a:t>
            </a:r>
            <a:r>
              <a:rPr lang="en-US" sz="1700" dirty="0">
                <a:latin typeface="Arial" pitchFamily="18"/>
                <a:ea typeface="Bitstream Vera Sans" pitchFamily="2"/>
                <a:cs typeface="Bitstream Vera Sans" pitchFamily="2"/>
              </a:rPr>
              <a:t>. </a:t>
            </a:r>
            <a:r>
              <a:rPr lang="en-US" sz="1700" i="1" dirty="0">
                <a:latin typeface="Arial" pitchFamily="18"/>
                <a:ea typeface="Bitstream Vera Sans" pitchFamily="2"/>
                <a:cs typeface="Bitstream Vera Sans" pitchFamily="2"/>
              </a:rPr>
              <a:t>Is your cat infected</a:t>
            </a:r>
          </a:p>
          <a:p>
            <a:pPr defTabSz="914115" fontAlgn="auto" hangingPunct="0">
              <a:spcBef>
                <a:spcPts val="0"/>
              </a:spcBef>
              <a:spcAft>
                <a:spcPts val="0"/>
              </a:spcAft>
              <a:buFont typeface="StarSymbol"/>
              <a:buNone/>
              <a:defRPr/>
            </a:pPr>
            <a:r>
              <a:rPr lang="en-US" sz="1700" i="1" dirty="0">
                <a:latin typeface="Arial" pitchFamily="18"/>
                <a:ea typeface="Bitstream Vera Sans" pitchFamily="2"/>
                <a:cs typeface="Bitstream Vera Sans" pitchFamily="2"/>
              </a:rPr>
              <a:t>with a computer virus?</a:t>
            </a:r>
            <a:r>
              <a:rPr lang="en-US" sz="1700" dirty="0">
                <a:latin typeface="Arial" pitchFamily="18"/>
                <a:ea typeface="Bitstream Vera Sans" pitchFamily="2"/>
                <a:cs typeface="Bitstream Vera Sans" pitchFamily="2"/>
              </a:rPr>
              <a:t> In Proc. IEEE </a:t>
            </a:r>
            <a:r>
              <a:rPr lang="en-US" sz="1700" dirty="0" err="1">
                <a:latin typeface="Arial" pitchFamily="18"/>
                <a:ea typeface="Bitstream Vera Sans" pitchFamily="2"/>
                <a:cs typeface="Bitstream Vera Sans" pitchFamily="2"/>
              </a:rPr>
              <a:t>PerCom</a:t>
            </a:r>
            <a:r>
              <a:rPr lang="en-US" sz="1700" dirty="0">
                <a:latin typeface="Arial" pitchFamily="18"/>
                <a:ea typeface="Bitstream Vera Sans" pitchFamily="2"/>
                <a:cs typeface="Bitstream Vera Sans" pitchFamily="2"/>
              </a:rPr>
              <a:t> 2006, 2006.</a:t>
            </a:r>
          </a:p>
        </p:txBody>
      </p:sp>
      <p:pic>
        <p:nvPicPr>
          <p:cNvPr id="65542" name="Immagine 3"/>
          <p:cNvPicPr>
            <a:picLocks noChangeAspect="1"/>
          </p:cNvPicPr>
          <p:nvPr/>
        </p:nvPicPr>
        <p:blipFill>
          <a:blip r:embed="rId4" cstate="print"/>
          <a:srcRect/>
          <a:stretch>
            <a:fillRect/>
          </a:stretch>
        </p:blipFill>
        <p:spPr bwMode="auto">
          <a:xfrm>
            <a:off x="3071813" y="3200400"/>
            <a:ext cx="3976687" cy="2981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86321DE-E0F6-456C-AAD3-EC30FB08A2B2}" type="slidenum">
              <a:rPr lang="en-US"/>
              <a:pPr>
                <a:defRPr/>
              </a:pPr>
              <a:t>53</a:t>
            </a:fld>
            <a:endParaRPr lang="en-US"/>
          </a:p>
        </p:txBody>
      </p:sp>
      <p:sp>
        <p:nvSpPr>
          <p:cNvPr id="66563" name="Titolo 1"/>
          <p:cNvSpPr>
            <a:spLocks noGrp="1"/>
          </p:cNvSpPr>
          <p:nvPr>
            <p:ph type="title" idx="4294967295"/>
          </p:nvPr>
        </p:nvSpPr>
        <p:spPr>
          <a:xfrm>
            <a:off x="0" y="839788"/>
            <a:ext cx="8458200" cy="712787"/>
          </a:xfrm>
        </p:spPr>
        <p:txBody>
          <a:bodyPr>
            <a:spAutoFit/>
          </a:bodyPr>
          <a:lstStyle/>
          <a:p>
            <a:pPr>
              <a:buSzPct val="45000"/>
              <a:buFont typeface="StarSymbol" charset="0"/>
              <a:buNone/>
            </a:pPr>
            <a:r>
              <a:rPr lang="en-US" sz="4000" smtClean="0"/>
              <a:t>Security of existing applications</a:t>
            </a:r>
          </a:p>
        </p:txBody>
      </p:sp>
      <p:pic>
        <p:nvPicPr>
          <p:cNvPr id="66564" name="Immagine 2"/>
          <p:cNvPicPr>
            <a:picLocks noChangeAspect="1"/>
          </p:cNvPicPr>
          <p:nvPr/>
        </p:nvPicPr>
        <p:blipFill>
          <a:blip r:embed="rId3" cstate="print"/>
          <a:srcRect/>
          <a:stretch>
            <a:fillRect/>
          </a:stretch>
        </p:blipFill>
        <p:spPr bwMode="auto">
          <a:xfrm>
            <a:off x="2500313" y="2366963"/>
            <a:ext cx="5176837" cy="4240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61D2059A-94BD-49F1-8AD4-B1B7F70AE651}" type="slidenum">
              <a:rPr lang="en-US"/>
              <a:pPr>
                <a:defRPr/>
              </a:pPr>
              <a:t>54</a:t>
            </a:fld>
            <a:endParaRPr lang="en-US"/>
          </a:p>
        </p:txBody>
      </p:sp>
      <p:sp>
        <p:nvSpPr>
          <p:cNvPr id="67587" name="Titolo 1"/>
          <p:cNvSpPr>
            <a:spLocks noGrp="1"/>
          </p:cNvSpPr>
          <p:nvPr>
            <p:ph type="title" idx="4294967295"/>
          </p:nvPr>
        </p:nvSpPr>
        <p:spPr>
          <a:xfrm>
            <a:off x="0" y="839788"/>
            <a:ext cx="8458200" cy="712787"/>
          </a:xfrm>
        </p:spPr>
        <p:txBody>
          <a:bodyPr>
            <a:spAutoFit/>
          </a:bodyPr>
          <a:lstStyle/>
          <a:p>
            <a:pPr>
              <a:buSzPct val="45000"/>
              <a:buFont typeface="StarSymbol" charset="0"/>
              <a:buNone/>
            </a:pPr>
            <a:r>
              <a:rPr lang="en-US" sz="4000" smtClean="0"/>
              <a:t>Security of existing applications</a:t>
            </a:r>
          </a:p>
        </p:txBody>
      </p:sp>
      <p:sp>
        <p:nvSpPr>
          <p:cNvPr id="67588" name="Segnaposto testo 2"/>
          <p:cNvSpPr>
            <a:spLocks noGrp="1"/>
          </p:cNvSpPr>
          <p:nvPr>
            <p:ph type="body" idx="4294967295"/>
          </p:nvPr>
        </p:nvSpPr>
        <p:spPr>
          <a:xfrm>
            <a:off x="828675" y="1662113"/>
            <a:ext cx="8853488" cy="5129212"/>
          </a:xfrm>
        </p:spPr>
        <p:txBody>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e-Passports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ICAO (International Civil Aviation Organization) requires:</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compulsory authentication of passport data, signed by the issuer</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(optionally) access control based on cryptographic keys</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(optionally) public key authentication of the passport</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Vulnerabilities still exist</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Transferability (verifier becomes prover)</a:t>
            </a:r>
          </a:p>
          <a:p>
            <a:pPr marL="1295400" lvl="2" indent="-215900">
              <a:spcBef>
                <a:spcPct val="0"/>
              </a:spcBef>
              <a:spcAft>
                <a:spcPts val="150"/>
              </a:spcAft>
              <a:buSzPts val="2100"/>
              <a:buFont typeface="Arial" pitchFamily="34" charset="0"/>
              <a:buBlip>
                <a:blip r:embed="rId5"/>
              </a:buBlip>
            </a:pPr>
            <a:r>
              <a:rPr lang="en-US" sz="2400" smtClean="0">
                <a:latin typeface="Bitstream Vera Sans" pitchFamily="34" charset="0"/>
                <a:ea typeface="Andale Sans UI"/>
                <a:cs typeface="Tahoma" pitchFamily="34" charset="0"/>
              </a:rPr>
              <a:t>Reset attacks (same coin toss by resetting internal state of one party)</a:t>
            </a:r>
          </a:p>
        </p:txBody>
      </p:sp>
      <p:sp>
        <p:nvSpPr>
          <p:cNvPr id="4" name="CasellaDiTesto 3"/>
          <p:cNvSpPr txBox="1"/>
          <p:nvPr/>
        </p:nvSpPr>
        <p:spPr>
          <a:xfrm>
            <a:off x="685800" y="6792913"/>
            <a:ext cx="8770938" cy="773112"/>
          </a:xfrm>
          <a:prstGeom prst="rect">
            <a:avLst/>
          </a:prstGeom>
          <a:noFill/>
          <a:ln>
            <a:noFill/>
          </a:ln>
        </p:spPr>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a:latin typeface="Arial" pitchFamily="18"/>
                <a:ea typeface="Bitstream Vera Sans" pitchFamily="2"/>
                <a:cs typeface="Bitstream Vera Sans" pitchFamily="2"/>
              </a:rPr>
              <a:t>Carlo </a:t>
            </a:r>
            <a:r>
              <a:rPr lang="en-US" sz="1700" dirty="0" err="1">
                <a:latin typeface="Arial" pitchFamily="18"/>
                <a:ea typeface="Bitstream Vera Sans" pitchFamily="2"/>
                <a:cs typeface="Bitstream Vera Sans" pitchFamily="2"/>
              </a:rPr>
              <a:t>Blundo</a:t>
            </a:r>
            <a:r>
              <a:rPr lang="en-US" sz="1700" dirty="0">
                <a:latin typeface="Arial" pitchFamily="18"/>
                <a:ea typeface="Bitstream Vera Sans" pitchFamily="2"/>
                <a:cs typeface="Bitstream Vera Sans" pitchFamily="2"/>
              </a:rPr>
              <a:t>, Giuseppe </a:t>
            </a:r>
            <a:r>
              <a:rPr lang="en-US" sz="1700" dirty="0" err="1">
                <a:latin typeface="Arial" pitchFamily="18"/>
                <a:ea typeface="Bitstream Vera Sans" pitchFamily="2"/>
                <a:cs typeface="Bitstream Vera Sans" pitchFamily="2"/>
              </a:rPr>
              <a:t>Persiano</a:t>
            </a:r>
            <a:r>
              <a:rPr lang="en-US" sz="1700" dirty="0">
                <a:latin typeface="Arial" pitchFamily="18"/>
                <a:ea typeface="Bitstream Vera Sans" pitchFamily="2"/>
                <a:cs typeface="Bitstream Vera Sans" pitchFamily="2"/>
              </a:rPr>
              <a:t>, Ahmad-Reza </a:t>
            </a:r>
            <a:r>
              <a:rPr lang="en-US" sz="1700" dirty="0" err="1">
                <a:latin typeface="Arial" pitchFamily="18"/>
                <a:ea typeface="Bitstream Vera Sans" pitchFamily="2"/>
                <a:cs typeface="Bitstream Vera Sans" pitchFamily="2"/>
              </a:rPr>
              <a:t>Sadeghi</a:t>
            </a:r>
            <a:r>
              <a:rPr lang="en-US" sz="1700" dirty="0">
                <a:latin typeface="Arial" pitchFamily="18"/>
                <a:ea typeface="Bitstream Vera Sans" pitchFamily="2"/>
                <a:cs typeface="Bitstream Vera Sans" pitchFamily="2"/>
              </a:rPr>
              <a:t>, and Ivan Visconti. </a:t>
            </a:r>
            <a:r>
              <a:rPr lang="en-US" sz="1700" i="1" dirty="0">
                <a:latin typeface="Arial" pitchFamily="18"/>
                <a:ea typeface="Bitstream Vera Sans" pitchFamily="2"/>
                <a:cs typeface="Bitstream Vera Sans" pitchFamily="2"/>
              </a:rPr>
              <a:t>Resettable and Non-Transferable Chip Authentication for </a:t>
            </a:r>
            <a:r>
              <a:rPr lang="en-US" sz="1700" i="1" dirty="0" err="1">
                <a:latin typeface="Arial" pitchFamily="18"/>
                <a:ea typeface="Bitstream Vera Sans" pitchFamily="2"/>
                <a:cs typeface="Bitstream Vera Sans" pitchFamily="2"/>
              </a:rPr>
              <a:t>ePassports</a:t>
            </a:r>
            <a:r>
              <a:rPr lang="en-US" sz="1700" dirty="0">
                <a:latin typeface="Arial" pitchFamily="18"/>
                <a:ea typeface="Bitstream Vera Sans" pitchFamily="2"/>
                <a:cs typeface="Bitstream Vera Sans" pitchFamily="2"/>
              </a:rPr>
              <a:t>. In Conference on RFID Security, </a:t>
            </a:r>
            <a:r>
              <a:rPr lang="en-US" sz="1700" dirty="0" err="1">
                <a:latin typeface="Arial" pitchFamily="18"/>
                <a:ea typeface="Bitstream Vera Sans" pitchFamily="2"/>
                <a:cs typeface="Bitstream Vera Sans" pitchFamily="2"/>
              </a:rPr>
              <a:t>Budaperst</a:t>
            </a:r>
            <a:r>
              <a:rPr lang="en-US" sz="1700" dirty="0">
                <a:latin typeface="Arial" pitchFamily="18"/>
                <a:ea typeface="Bitstream Vera Sans" pitchFamily="2"/>
                <a:cs typeface="Bitstream Vera Sans" pitchFamily="2"/>
              </a:rPr>
              <a:t>, </a:t>
            </a:r>
            <a:r>
              <a:rPr lang="en-US" sz="1700" dirty="0" err="1">
                <a:latin typeface="Arial" pitchFamily="18"/>
                <a:ea typeface="Bitstream Vera Sans" pitchFamily="2"/>
                <a:cs typeface="Bitstream Vera Sans" pitchFamily="2"/>
              </a:rPr>
              <a:t>Hongria</a:t>
            </a:r>
            <a:r>
              <a:rPr lang="en-US" sz="1700" dirty="0">
                <a:latin typeface="Arial" pitchFamily="18"/>
                <a:ea typeface="Bitstream Vera Sans" pitchFamily="2"/>
                <a:cs typeface="Bitstream Vera Sans" pitchFamily="2"/>
              </a:rPr>
              <a:t>, July 2008.</a:t>
            </a:r>
          </a:p>
        </p:txBody>
      </p:sp>
      <p:pic>
        <p:nvPicPr>
          <p:cNvPr id="67590" name="Picture 2"/>
          <p:cNvPicPr>
            <a:picLocks noChangeAspect="1" noChangeArrowheads="1"/>
          </p:cNvPicPr>
          <p:nvPr/>
        </p:nvPicPr>
        <p:blipFill>
          <a:blip r:embed="rId6" cstate="print"/>
          <a:srcRect/>
          <a:stretch>
            <a:fillRect/>
          </a:stretch>
        </p:blipFill>
        <p:spPr bwMode="auto">
          <a:xfrm>
            <a:off x="0" y="3117850"/>
            <a:ext cx="1966913" cy="194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504FC83A-9868-4CF9-9A5F-F320ABA4EFB3}" type="slidenum">
              <a:rPr lang="en-US"/>
              <a:pPr>
                <a:defRPr/>
              </a:pPr>
              <a:t>55</a:t>
            </a:fld>
            <a:endParaRPr lang="en-US"/>
          </a:p>
        </p:txBody>
      </p:sp>
      <p:sp>
        <p:nvSpPr>
          <p:cNvPr id="68611" name="Titolo 1"/>
          <p:cNvSpPr>
            <a:spLocks noGrp="1"/>
          </p:cNvSpPr>
          <p:nvPr>
            <p:ph type="title" idx="4294967295"/>
          </p:nvPr>
        </p:nvSpPr>
        <p:spPr>
          <a:xfrm>
            <a:off x="0" y="839788"/>
            <a:ext cx="8458200" cy="712787"/>
          </a:xfrm>
        </p:spPr>
        <p:txBody>
          <a:bodyPr>
            <a:spAutoFit/>
          </a:bodyPr>
          <a:lstStyle/>
          <a:p>
            <a:pPr>
              <a:buSzPct val="45000"/>
              <a:buFont typeface="StarSymbol" charset="0"/>
              <a:buNone/>
            </a:pPr>
            <a:r>
              <a:rPr lang="en-US" sz="4000" smtClean="0"/>
              <a:t>Security of existing applications</a:t>
            </a:r>
          </a:p>
        </p:txBody>
      </p:sp>
      <p:sp>
        <p:nvSpPr>
          <p:cNvPr id="68612" name="Segnaposto testo 2"/>
          <p:cNvSpPr>
            <a:spLocks noGrp="1"/>
          </p:cNvSpPr>
          <p:nvPr>
            <p:ph type="body" idx="4294967295"/>
          </p:nvPr>
        </p:nvSpPr>
        <p:spPr>
          <a:xfrm>
            <a:off x="1223963" y="1949450"/>
            <a:ext cx="8853487" cy="3879850"/>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Car ignition: Keeloq</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Manufacturer has master secret</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Cars have unique ID</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Andale Sans UI"/>
                <a:cs typeface="Tahoma" pitchFamily="34" charset="0"/>
              </a:rPr>
              <a:t>MASTER </a:t>
            </a:r>
            <a:r>
              <a:rPr lang="en-US" sz="2800" smtClean="0">
                <a:latin typeface="OpenSymbol" pitchFamily="2" charset="0"/>
                <a:ea typeface="OpenSymbol" pitchFamily="2" charset="0"/>
                <a:cs typeface="Tahoma" pitchFamily="34" charset="0"/>
              </a:rPr>
              <a:t>⊕</a:t>
            </a:r>
            <a:r>
              <a:rPr lang="en-US" sz="2800" smtClean="0">
                <a:latin typeface="Bitstream Vera Sans" pitchFamily="34" charset="0"/>
                <a:ea typeface="OpenSymbol" pitchFamily="2" charset="0"/>
                <a:cs typeface="Tahoma" pitchFamily="34" charset="0"/>
              </a:rPr>
              <a:t> ID = car’s secret key</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OpenSymbol" pitchFamily="2" charset="0"/>
                <a:cs typeface="Tahoma" pitchFamily="34" charset="0"/>
              </a:rPr>
              <a:t>Finding </a:t>
            </a:r>
            <a:r>
              <a:rPr lang="en-US" sz="2800" b="1" u="sng" smtClean="0">
                <a:latin typeface="Bitstream Vera Sans" pitchFamily="34" charset="0"/>
                <a:ea typeface="OpenSymbol" pitchFamily="2" charset="0"/>
                <a:cs typeface="Tahoma" pitchFamily="34" charset="0"/>
              </a:rPr>
              <a:t>1</a:t>
            </a:r>
            <a:r>
              <a:rPr lang="en-US" sz="2800" smtClean="0">
                <a:latin typeface="Bitstream Vera Sans" pitchFamily="34" charset="0"/>
                <a:ea typeface="OpenSymbol" pitchFamily="2" charset="0"/>
                <a:cs typeface="Tahoma" pitchFamily="34" charset="0"/>
              </a:rPr>
              <a:t> key leads to the master secret!!</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OpenSymbol" pitchFamily="2" charset="0"/>
                <a:cs typeface="Tahoma" pitchFamily="34" charset="0"/>
              </a:rPr>
              <a:t>~2 days on a cluster of 50 Dual-Cores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OpenSymbol" pitchFamily="2" charset="0"/>
                <a:cs typeface="Tahoma" pitchFamily="34" charset="0"/>
              </a:rPr>
              <a:t>“Soon, cryptographers will all drive expensive cars” :-)</a:t>
            </a:r>
          </a:p>
        </p:txBody>
      </p:sp>
      <p:sp>
        <p:nvSpPr>
          <p:cNvPr id="4" name="CasellaDiTesto 3"/>
          <p:cNvSpPr txBox="1"/>
          <p:nvPr/>
        </p:nvSpPr>
        <p:spPr>
          <a:xfrm>
            <a:off x="525463" y="6958013"/>
            <a:ext cx="7700962" cy="603250"/>
          </a:xfrm>
          <a:prstGeom prst="rect">
            <a:avLst/>
          </a:prstGeom>
          <a:noFill/>
          <a:ln>
            <a:noFill/>
          </a:ln>
        </p:spPr>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a:latin typeface="Arial" pitchFamily="18"/>
                <a:ea typeface="Bitstream Vera Sans" pitchFamily="2"/>
                <a:cs typeface="Bitstream Vera Sans" pitchFamily="2"/>
              </a:rPr>
              <a:t>Sebastian </a:t>
            </a:r>
            <a:r>
              <a:rPr lang="en-US" sz="1700" dirty="0" err="1">
                <a:latin typeface="Arial" pitchFamily="18"/>
                <a:ea typeface="Bitstream Vera Sans" pitchFamily="2"/>
                <a:cs typeface="Bitstream Vera Sans" pitchFamily="2"/>
              </a:rPr>
              <a:t>Indesteege</a:t>
            </a:r>
            <a:r>
              <a:rPr lang="en-US" sz="1700" dirty="0">
                <a:latin typeface="Arial" pitchFamily="18"/>
                <a:ea typeface="Bitstream Vera Sans" pitchFamily="2"/>
                <a:cs typeface="Bitstream Vera Sans" pitchFamily="2"/>
              </a:rPr>
              <a:t>, Nathan Keller, Orr </a:t>
            </a:r>
            <a:r>
              <a:rPr lang="en-US" sz="1700" dirty="0" err="1">
                <a:latin typeface="Arial" pitchFamily="18"/>
                <a:ea typeface="Bitstream Vera Sans" pitchFamily="2"/>
                <a:cs typeface="Bitstream Vera Sans" pitchFamily="2"/>
              </a:rPr>
              <a:t>Dunkelman</a:t>
            </a:r>
            <a:r>
              <a:rPr lang="en-US" sz="1700" dirty="0">
                <a:latin typeface="Arial" pitchFamily="18"/>
                <a:ea typeface="Bitstream Vera Sans" pitchFamily="2"/>
                <a:cs typeface="Bitstream Vera Sans" pitchFamily="2"/>
              </a:rPr>
              <a:t>, Eli </a:t>
            </a:r>
            <a:r>
              <a:rPr lang="en-US" sz="1700" dirty="0" err="1">
                <a:latin typeface="Arial" pitchFamily="18"/>
                <a:ea typeface="Bitstream Vera Sans" pitchFamily="2"/>
                <a:cs typeface="Bitstream Vera Sans" pitchFamily="2"/>
              </a:rPr>
              <a:t>Biham</a:t>
            </a:r>
            <a:r>
              <a:rPr lang="en-US" sz="1700" dirty="0">
                <a:latin typeface="Arial" pitchFamily="18"/>
                <a:ea typeface="Bitstream Vera Sans" pitchFamily="2"/>
                <a:cs typeface="Bitstream Vera Sans" pitchFamily="2"/>
              </a:rPr>
              <a:t>, and Bart</a:t>
            </a:r>
          </a:p>
          <a:p>
            <a:pPr defTabSz="914115" fontAlgn="auto" hangingPunct="0">
              <a:spcBef>
                <a:spcPts val="0"/>
              </a:spcBef>
              <a:spcAft>
                <a:spcPts val="0"/>
              </a:spcAft>
              <a:buFont typeface="StarSymbol"/>
              <a:buNone/>
              <a:defRPr/>
            </a:pPr>
            <a:r>
              <a:rPr lang="en-US" sz="1700" dirty="0" err="1">
                <a:latin typeface="Arial" pitchFamily="18"/>
                <a:ea typeface="Bitstream Vera Sans" pitchFamily="2"/>
                <a:cs typeface="Bitstream Vera Sans" pitchFamily="2"/>
              </a:rPr>
              <a:t>Preneel</a:t>
            </a:r>
            <a:r>
              <a:rPr lang="en-US" sz="1700" dirty="0">
                <a:latin typeface="Arial" pitchFamily="18"/>
                <a:ea typeface="Bitstream Vera Sans" pitchFamily="2"/>
                <a:cs typeface="Bitstream Vera Sans" pitchFamily="2"/>
              </a:rPr>
              <a:t>. </a:t>
            </a:r>
            <a:r>
              <a:rPr lang="en-US" sz="1700" i="1" dirty="0">
                <a:latin typeface="Arial" pitchFamily="18"/>
                <a:ea typeface="Bitstream Vera Sans" pitchFamily="2"/>
                <a:cs typeface="Bitstream Vera Sans" pitchFamily="2"/>
              </a:rPr>
              <a:t>A practical attack on </a:t>
            </a:r>
            <a:r>
              <a:rPr lang="en-US" sz="1700" i="1" dirty="0" err="1">
                <a:latin typeface="Arial" pitchFamily="18"/>
                <a:ea typeface="Bitstream Vera Sans" pitchFamily="2"/>
                <a:cs typeface="Bitstream Vera Sans" pitchFamily="2"/>
              </a:rPr>
              <a:t>keeloq</a:t>
            </a:r>
            <a:r>
              <a:rPr lang="en-US" sz="1700" dirty="0">
                <a:latin typeface="Arial" pitchFamily="18"/>
                <a:ea typeface="Bitstream Vera Sans" pitchFamily="2"/>
                <a:cs typeface="Bitstream Vera Sans" pitchFamily="2"/>
              </a:rPr>
              <a:t>. In Proc. </a:t>
            </a:r>
            <a:r>
              <a:rPr lang="en-US" sz="1700" dirty="0" err="1">
                <a:latin typeface="Arial" pitchFamily="18"/>
                <a:ea typeface="Bitstream Vera Sans" pitchFamily="2"/>
                <a:cs typeface="Bitstream Vera Sans" pitchFamily="2"/>
              </a:rPr>
              <a:t>Eurocrypt</a:t>
            </a:r>
            <a:r>
              <a:rPr lang="en-US" sz="1700" dirty="0">
                <a:latin typeface="Arial" pitchFamily="18"/>
                <a:ea typeface="Bitstream Vera Sans" pitchFamily="2"/>
                <a:cs typeface="Bitstream Vera Sans" pitchFamily="2"/>
              </a:rPr>
              <a:t> 2008, 2008.</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D9CD691F-FF5E-442E-944E-D64191C48B4B}" type="slidenum">
              <a:rPr lang="en-US"/>
              <a:pPr>
                <a:defRPr/>
              </a:pPr>
              <a:t>56</a:t>
            </a:fld>
            <a:endParaRPr lang="en-US"/>
          </a:p>
        </p:txBody>
      </p:sp>
      <p:sp>
        <p:nvSpPr>
          <p:cNvPr id="69635" name="Titolo 1"/>
          <p:cNvSpPr>
            <a:spLocks noGrp="1"/>
          </p:cNvSpPr>
          <p:nvPr>
            <p:ph type="title" idx="4294967295"/>
          </p:nvPr>
        </p:nvSpPr>
        <p:spPr>
          <a:xfrm>
            <a:off x="0" y="839788"/>
            <a:ext cx="8458200" cy="712787"/>
          </a:xfrm>
        </p:spPr>
        <p:txBody>
          <a:bodyPr>
            <a:spAutoFit/>
          </a:bodyPr>
          <a:lstStyle/>
          <a:p>
            <a:pPr>
              <a:buSzPct val="45000"/>
              <a:buFont typeface="StarSymbol" charset="0"/>
              <a:buNone/>
            </a:pPr>
            <a:r>
              <a:rPr lang="en-US" sz="4000" smtClean="0"/>
              <a:t>Security of existing applications</a:t>
            </a:r>
          </a:p>
        </p:txBody>
      </p:sp>
      <p:sp>
        <p:nvSpPr>
          <p:cNvPr id="69636" name="Segnaposto testo 2"/>
          <p:cNvSpPr>
            <a:spLocks noGrp="1"/>
          </p:cNvSpPr>
          <p:nvPr>
            <p:ph type="body" idx="4294967295"/>
          </p:nvPr>
        </p:nvSpPr>
        <p:spPr>
          <a:xfrm>
            <a:off x="1223963" y="1949450"/>
            <a:ext cx="8853487" cy="2001838"/>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OpenSymbol" pitchFamily="2" charset="0"/>
                <a:cs typeface="Tahoma" pitchFamily="34" charset="0"/>
              </a:rPr>
              <a:t>Credit cards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OpenSymbol" pitchFamily="2" charset="0"/>
                <a:cs typeface="Tahoma" pitchFamily="34" charset="0"/>
              </a:rPr>
              <a:t>First-generation</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OpenSymbol" pitchFamily="2" charset="0"/>
                <a:cs typeface="Tahoma" pitchFamily="34" charset="0"/>
              </a:rPr>
              <a:t>Holder, number, expire date are transmitted in clear text</a:t>
            </a:r>
          </a:p>
        </p:txBody>
      </p:sp>
      <p:sp>
        <p:nvSpPr>
          <p:cNvPr id="4" name="CasellaDiTesto 3"/>
          <p:cNvSpPr txBox="1"/>
          <p:nvPr/>
        </p:nvSpPr>
        <p:spPr>
          <a:xfrm>
            <a:off x="525463" y="6792913"/>
            <a:ext cx="8615362" cy="773112"/>
          </a:xfrm>
          <a:prstGeom prst="rect">
            <a:avLst/>
          </a:prstGeom>
          <a:noFill/>
          <a:ln>
            <a:noFill/>
          </a:ln>
        </p:spPr>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700" dirty="0">
                <a:latin typeface="Arial" pitchFamily="18"/>
                <a:ea typeface="Bitstream Vera Sans" pitchFamily="2"/>
                <a:cs typeface="Bitstream Vera Sans" pitchFamily="2"/>
              </a:rPr>
              <a:t>Thomas S. </a:t>
            </a:r>
            <a:r>
              <a:rPr lang="en-US" sz="1700" dirty="0" err="1">
                <a:latin typeface="Arial" pitchFamily="18"/>
                <a:ea typeface="Bitstream Vera Sans" pitchFamily="2"/>
                <a:cs typeface="Bitstream Vera Sans" pitchFamily="2"/>
              </a:rPr>
              <a:t>Heydt</a:t>
            </a:r>
            <a:r>
              <a:rPr lang="en-US" sz="1700" dirty="0">
                <a:latin typeface="Arial" pitchFamily="18"/>
                <a:ea typeface="Bitstream Vera Sans" pitchFamily="2"/>
                <a:cs typeface="Bitstream Vera Sans" pitchFamily="2"/>
              </a:rPr>
              <a:t>-Benjamin, Dan V. Bailey, Kevin Fu, Ari </a:t>
            </a:r>
            <a:r>
              <a:rPr lang="en-US" sz="1700" dirty="0" err="1">
                <a:latin typeface="Arial" pitchFamily="18"/>
                <a:ea typeface="Bitstream Vera Sans" pitchFamily="2"/>
                <a:cs typeface="Bitstream Vera Sans" pitchFamily="2"/>
              </a:rPr>
              <a:t>Juels</a:t>
            </a:r>
            <a:r>
              <a:rPr lang="en-US" sz="1700" dirty="0">
                <a:latin typeface="Arial" pitchFamily="18"/>
                <a:ea typeface="Bitstream Vera Sans" pitchFamily="2"/>
                <a:cs typeface="Bitstream Vera Sans" pitchFamily="2"/>
              </a:rPr>
              <a:t>, and Tom O’Hare. </a:t>
            </a:r>
            <a:r>
              <a:rPr lang="en-US" sz="1700" i="1" dirty="0">
                <a:latin typeface="Arial" pitchFamily="18"/>
                <a:ea typeface="Bitstream Vera Sans" pitchFamily="2"/>
                <a:cs typeface="Bitstream Vera Sans" pitchFamily="2"/>
              </a:rPr>
              <a:t>Vulnerabilities in First-Generation RFID-Enabled Credit Cards</a:t>
            </a:r>
            <a:r>
              <a:rPr lang="en-US" sz="1700" dirty="0">
                <a:latin typeface="Arial" pitchFamily="18"/>
                <a:ea typeface="Bitstream Vera Sans" pitchFamily="2"/>
                <a:cs typeface="Bitstream Vera Sans" pitchFamily="2"/>
              </a:rPr>
              <a:t>. Manuscript, October 2006.</a:t>
            </a:r>
          </a:p>
          <a:p>
            <a:pPr defTabSz="914115" fontAlgn="auto" hangingPunct="0">
              <a:spcBef>
                <a:spcPts val="0"/>
              </a:spcBef>
              <a:spcAft>
                <a:spcPts val="0"/>
              </a:spcAft>
              <a:buFont typeface="StarSymbol"/>
              <a:buNone/>
              <a:defRPr/>
            </a:pPr>
            <a:endParaRPr lang="en-US" sz="1700" dirty="0">
              <a:latin typeface="Arial" pitchFamily="18"/>
              <a:ea typeface="Bitstream Vera Sans" pitchFamily="2"/>
              <a:cs typeface="Bitstream Vera Sans" pitchFamily="2"/>
            </a:endParaRPr>
          </a:p>
        </p:txBody>
      </p:sp>
      <p:pic>
        <p:nvPicPr>
          <p:cNvPr id="69638" name="Immagine 4"/>
          <p:cNvPicPr>
            <a:picLocks noChangeAspect="1"/>
          </p:cNvPicPr>
          <p:nvPr/>
        </p:nvPicPr>
        <p:blipFill>
          <a:blip r:embed="rId5" cstate="print"/>
          <a:srcRect/>
          <a:stretch>
            <a:fillRect/>
          </a:stretch>
        </p:blipFill>
        <p:spPr bwMode="auto">
          <a:xfrm>
            <a:off x="3632200" y="4116388"/>
            <a:ext cx="2811463"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6E6A3049-CAF0-406B-87D1-B72DF6C321ED}" type="slidenum">
              <a:rPr lang="en-US"/>
              <a:pPr>
                <a:defRPr/>
              </a:pPr>
              <a:t>57</a:t>
            </a:fld>
            <a:endParaRPr lang="en-US"/>
          </a:p>
        </p:txBody>
      </p:sp>
      <p:sp>
        <p:nvSpPr>
          <p:cNvPr id="70659" name="Titolo 1"/>
          <p:cNvSpPr>
            <a:spLocks noGrp="1"/>
          </p:cNvSpPr>
          <p:nvPr>
            <p:ph type="title" idx="4294967295"/>
          </p:nvPr>
        </p:nvSpPr>
        <p:spPr>
          <a:xfrm>
            <a:off x="0" y="839788"/>
            <a:ext cx="8458200" cy="712787"/>
          </a:xfrm>
        </p:spPr>
        <p:txBody>
          <a:bodyPr>
            <a:spAutoFit/>
          </a:bodyPr>
          <a:lstStyle/>
          <a:p>
            <a:pPr>
              <a:buSzPct val="45000"/>
              <a:buFont typeface="StarSymbol" charset="0"/>
              <a:buNone/>
            </a:pPr>
            <a:r>
              <a:rPr lang="en-US" sz="4000" smtClean="0"/>
              <a:t>Security of existing applications</a:t>
            </a:r>
          </a:p>
        </p:txBody>
      </p:sp>
      <p:sp>
        <p:nvSpPr>
          <p:cNvPr id="70660" name="Segnaposto testo 2"/>
          <p:cNvSpPr>
            <a:spLocks noGrp="1"/>
          </p:cNvSpPr>
          <p:nvPr>
            <p:ph type="body" idx="4294967295"/>
          </p:nvPr>
        </p:nvSpPr>
        <p:spPr>
          <a:xfrm>
            <a:off x="1223963" y="1949450"/>
            <a:ext cx="8853487" cy="1571625"/>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OpenSymbol" pitchFamily="2" charset="0"/>
                <a:cs typeface="Tahoma" pitchFamily="34" charset="0"/>
              </a:rPr>
              <a:t>Medical implants</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OpenSymbol" pitchFamily="2" charset="0"/>
                <a:cs typeface="Tahoma" pitchFamily="34" charset="0"/>
              </a:rPr>
              <a:t>Some defibrillators are vulnerable</a:t>
            </a:r>
          </a:p>
          <a:p>
            <a:pPr marL="863600" lvl="1" indent="-287338">
              <a:spcBef>
                <a:spcPct val="0"/>
              </a:spcBef>
              <a:spcAft>
                <a:spcPts val="288"/>
              </a:spcAft>
              <a:buSzPts val="2000"/>
              <a:buFont typeface="Arial" pitchFamily="34" charset="0"/>
              <a:buBlip>
                <a:blip r:embed="rId4"/>
              </a:buBlip>
            </a:pPr>
            <a:r>
              <a:rPr lang="en-US" sz="2800" smtClean="0">
                <a:latin typeface="Bitstream Vera Sans" pitchFamily="34" charset="0"/>
                <a:ea typeface="OpenSymbol" pitchFamily="2" charset="0"/>
                <a:cs typeface="Tahoma" pitchFamily="34" charset="0"/>
              </a:rPr>
              <a:t>175KHz </a:t>
            </a:r>
            <a:r>
              <a:rPr lang="en-US" sz="2800" smtClean="0">
                <a:latin typeface="OpenSymbol" pitchFamily="2" charset="0"/>
                <a:ea typeface="OpenSymbol" pitchFamily="2" charset="0"/>
                <a:cs typeface="Tahoma" pitchFamily="34" charset="0"/>
              </a:rPr>
              <a:t>⇒</a:t>
            </a:r>
            <a:r>
              <a:rPr lang="en-US" sz="2800" smtClean="0">
                <a:latin typeface="Bitstream Vera Sans" pitchFamily="34" charset="0"/>
                <a:ea typeface="OpenSymbol" pitchFamily="2" charset="0"/>
                <a:cs typeface="Tahoma" pitchFamily="34" charset="0"/>
              </a:rPr>
              <a:t> low range!</a:t>
            </a:r>
          </a:p>
        </p:txBody>
      </p:sp>
      <p:sp>
        <p:nvSpPr>
          <p:cNvPr id="70661" name="CasellaDiTesto 3"/>
          <p:cNvSpPr txBox="1">
            <a:spLocks noChangeArrowheads="1"/>
          </p:cNvSpPr>
          <p:nvPr/>
        </p:nvSpPr>
        <p:spPr bwMode="auto">
          <a:xfrm>
            <a:off x="525463" y="6281738"/>
            <a:ext cx="8615362" cy="998537"/>
          </a:xfrm>
          <a:prstGeom prst="rect">
            <a:avLst/>
          </a:prstGeom>
          <a:noFill/>
          <a:ln w="9525">
            <a:noFill/>
            <a:miter lim="800000"/>
            <a:headEnd/>
            <a:tailEnd/>
          </a:ln>
        </p:spPr>
        <p:txBody>
          <a:bodyPr lIns="89973" tIns="44986" rIns="89973" bIns="44986"/>
          <a:lstStyle/>
          <a:p>
            <a:pPr hangingPunct="0">
              <a:buSzPct val="45000"/>
              <a:buFont typeface="StarSymbol" charset="0"/>
              <a:buNone/>
            </a:pPr>
            <a:r>
              <a:rPr lang="en-US" sz="1700"/>
              <a:t>Daniel Halperin, Thomas S. Heydt-Benjamin, Benjamin Ransford, Shane S. Clark, Benessa Defend, Will Morgan, Kevin Fu, Tadayoshi Kohno, and William H. Maisel. </a:t>
            </a:r>
            <a:r>
              <a:rPr lang="en-US" sz="1700" i="1"/>
              <a:t>Pacemakers and Implantable Cardiac Deﬁbrillators: Software Radio Attacks and Zero-Power Defenses</a:t>
            </a:r>
            <a:r>
              <a:rPr lang="en-US" sz="1700"/>
              <a:t>. In Proceedings of the 29th Annual IEEE Symposium on Security and Privacy, May 2008.</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817A5B2D-966B-4136-B91E-3B9305CE414F}" type="slidenum">
              <a:rPr lang="en-US"/>
              <a:pPr>
                <a:defRPr/>
              </a:pPr>
              <a:t>58</a:t>
            </a:fld>
            <a:endParaRPr lang="en-US"/>
          </a:p>
        </p:txBody>
      </p:sp>
      <p:sp>
        <p:nvSpPr>
          <p:cNvPr id="71683" name="Titolo 1"/>
          <p:cNvSpPr>
            <a:spLocks noGrp="1"/>
          </p:cNvSpPr>
          <p:nvPr>
            <p:ph type="title" idx="4294967295"/>
          </p:nvPr>
        </p:nvSpPr>
        <p:spPr>
          <a:xfrm>
            <a:off x="581025" y="728663"/>
            <a:ext cx="8458200" cy="933450"/>
          </a:xfrm>
        </p:spPr>
        <p:txBody>
          <a:bodyPr/>
          <a:lstStyle/>
          <a:p>
            <a:pPr>
              <a:buSzPct val="45000"/>
              <a:buFont typeface="StarSymbol" charset="0"/>
              <a:buNone/>
            </a:pPr>
            <a:r>
              <a:rPr lang="en-US" sz="4000" smtClean="0"/>
              <a:t>Security of existing applications</a:t>
            </a:r>
          </a:p>
        </p:txBody>
      </p:sp>
      <p:sp>
        <p:nvSpPr>
          <p:cNvPr id="71684" name="Segnaposto testo 2"/>
          <p:cNvSpPr>
            <a:spLocks noGrp="1"/>
          </p:cNvSpPr>
          <p:nvPr>
            <p:ph type="body" idx="4294967295"/>
          </p:nvPr>
        </p:nvSpPr>
        <p:spPr>
          <a:xfrm>
            <a:off x="609600" y="1924050"/>
            <a:ext cx="8853488" cy="4900613"/>
          </a:xfrm>
        </p:spPr>
        <p:txBody>
          <a:bodyPr/>
          <a:lstStyle/>
          <a:p>
            <a:pPr marL="431800" indent="-323850">
              <a:spcBef>
                <a:spcPct val="0"/>
              </a:spcBef>
              <a:spcAft>
                <a:spcPts val="575"/>
              </a:spcAft>
              <a:buSzPts val="2000"/>
              <a:buFont typeface="Arial" pitchFamily="34" charset="0"/>
              <a:buBlip>
                <a:blip r:embed="rId3"/>
              </a:buBlip>
            </a:pPr>
            <a:r>
              <a:rPr lang="en-US" sz="2800" smtClean="0">
                <a:latin typeface="Bitstream Vera Sans" pitchFamily="34" charset="0"/>
                <a:ea typeface="Andale Sans UI"/>
                <a:cs typeface="Tahoma" pitchFamily="34" charset="0"/>
              </a:rPr>
              <a:t>MIFARE</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Widespread for contactless smart cards</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ISO 14443 type A (HF, 13.56MHz)</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~10cm operating distance</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About 16KB memory, fragmented in sectors</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Buggy pseudorandom generator</a:t>
            </a:r>
          </a:p>
          <a:p>
            <a:pPr marL="1295400" lvl="2" indent="-215900">
              <a:spcBef>
                <a:spcPct val="0"/>
              </a:spcBef>
              <a:spcAft>
                <a:spcPts val="150"/>
              </a:spcAft>
              <a:buSzPts val="2100"/>
              <a:buFont typeface="Arial" pitchFamily="34" charset="0"/>
              <a:buBlip>
                <a:blip r:embed="rId5"/>
              </a:buBlip>
            </a:pPr>
            <a:r>
              <a:rPr lang="en-US" sz="2200" smtClean="0">
                <a:latin typeface="Bitstream Vera Sans" pitchFamily="34" charset="0"/>
                <a:ea typeface="Andale Sans UI"/>
                <a:cs typeface="Tahoma" pitchFamily="34" charset="0"/>
              </a:rPr>
              <a:t>The 1</a:t>
            </a:r>
            <a:r>
              <a:rPr lang="en-US" sz="2200" baseline="30000" smtClean="0">
                <a:latin typeface="Bitstream Vera Sans" pitchFamily="34" charset="0"/>
                <a:ea typeface="Andale Sans UI"/>
                <a:cs typeface="Tahoma" pitchFamily="34" charset="0"/>
              </a:rPr>
              <a:t>st</a:t>
            </a:r>
            <a:r>
              <a:rPr lang="en-US" sz="2200" smtClean="0">
                <a:latin typeface="Bitstream Vera Sans" pitchFamily="34" charset="0"/>
                <a:ea typeface="Andale Sans UI"/>
                <a:cs typeface="Tahoma" pitchFamily="34" charset="0"/>
              </a:rPr>
              <a:t> sector can be overwritten!</a:t>
            </a:r>
          </a:p>
          <a:p>
            <a:pPr marL="1295400" lvl="2" indent="-215900">
              <a:spcBef>
                <a:spcPct val="0"/>
              </a:spcBef>
              <a:spcAft>
                <a:spcPts val="150"/>
              </a:spcAft>
              <a:buSzPts val="2100"/>
              <a:buFont typeface="Arial" pitchFamily="34" charset="0"/>
              <a:buBlip>
                <a:blip r:embed="rId5"/>
              </a:buBlip>
            </a:pPr>
            <a:r>
              <a:rPr lang="en-US" sz="2200" smtClean="0">
                <a:latin typeface="Bitstream Vera Sans" pitchFamily="34" charset="0"/>
                <a:ea typeface="Andale Sans UI"/>
                <a:cs typeface="Tahoma" pitchFamily="34" charset="0"/>
              </a:rPr>
              <a:t>Each sector for which one block is known can be overwritten!</a:t>
            </a:r>
          </a:p>
          <a:p>
            <a:pPr marL="1295400" lvl="2" indent="-215900">
              <a:spcBef>
                <a:spcPct val="0"/>
              </a:spcBef>
              <a:spcAft>
                <a:spcPts val="150"/>
              </a:spcAft>
              <a:buSzPts val="2100"/>
              <a:buFont typeface="Arial" pitchFamily="34" charset="0"/>
              <a:buBlip>
                <a:blip r:embed="rId5"/>
              </a:buBlip>
            </a:pPr>
            <a:r>
              <a:rPr lang="en-US" sz="2200" smtClean="0">
                <a:latin typeface="Bitstream Vera Sans" pitchFamily="34" charset="0"/>
                <a:ea typeface="Andale Sans UI"/>
                <a:cs typeface="Tahoma" pitchFamily="34" charset="0"/>
              </a:rPr>
              <a:t>Based on active attack, requires eavesdropping response from legitimate tag</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Secret keys still inaccessible</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pPr>
              <a:defRPr/>
            </a:pPr>
            <a:fld id="{55A2A2F3-B30B-40C2-85CA-B7B01D96057E}" type="slidenum">
              <a:rPr lang="en-US"/>
              <a:pPr>
                <a:defRPr/>
              </a:pPr>
              <a:t>59</a:t>
            </a:fld>
            <a:endParaRPr lang="en-US"/>
          </a:p>
        </p:txBody>
      </p:sp>
      <p:sp>
        <p:nvSpPr>
          <p:cNvPr id="72707" name="Titolo 1"/>
          <p:cNvSpPr>
            <a:spLocks noGrp="1"/>
          </p:cNvSpPr>
          <p:nvPr>
            <p:ph type="title" idx="4294967295"/>
          </p:nvPr>
        </p:nvSpPr>
        <p:spPr>
          <a:xfrm>
            <a:off x="652463" y="709613"/>
            <a:ext cx="8458200" cy="847725"/>
          </a:xfrm>
        </p:spPr>
        <p:txBody>
          <a:bodyPr>
            <a:spAutoFit/>
          </a:bodyPr>
          <a:lstStyle/>
          <a:p>
            <a:pPr>
              <a:buSzPct val="45000"/>
              <a:buFont typeface="StarSymbol" charset="0"/>
              <a:buNone/>
            </a:pPr>
            <a:r>
              <a:rPr lang="en-US" smtClean="0"/>
              <a:t>Skimmer</a:t>
            </a:r>
          </a:p>
        </p:txBody>
      </p:sp>
      <p:sp>
        <p:nvSpPr>
          <p:cNvPr id="72708" name="Segnaposto testo 2"/>
          <p:cNvSpPr>
            <a:spLocks noGrp="1"/>
          </p:cNvSpPr>
          <p:nvPr>
            <p:ph type="body" idx="4294967295"/>
          </p:nvPr>
        </p:nvSpPr>
        <p:spPr>
          <a:xfrm>
            <a:off x="609600" y="1709738"/>
            <a:ext cx="8853488" cy="4900612"/>
          </a:xfrm>
        </p:spPr>
        <p:txBody>
          <a:bodyPr/>
          <a:lstStyle/>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“Would you be comfortable wearing your name, your credit card number and your card expiration date on your T-shirt?”</a:t>
            </a:r>
          </a:p>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Skim ~ quick eavesdrop</a:t>
            </a:r>
          </a:p>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As cheap as $150 to build</a:t>
            </a:r>
          </a:p>
          <a:p>
            <a:pPr marL="863600" lvl="1" indent="-287338">
              <a:spcBef>
                <a:spcPct val="0"/>
              </a:spcBef>
              <a:spcAft>
                <a:spcPts val="288"/>
              </a:spcAft>
              <a:buSzPts val="2000"/>
              <a:buFont typeface="Arial" pitchFamily="34" charset="0"/>
              <a:buBlip>
                <a:blip r:embed="rId4"/>
              </a:buBlip>
            </a:pPr>
            <a:r>
              <a:rPr lang="en-US" sz="2600" smtClean="0">
                <a:latin typeface="Bitstream Vera Sans" pitchFamily="34" charset="0"/>
                <a:ea typeface="Andale Sans UI"/>
                <a:cs typeface="Tahoma" pitchFamily="34" charset="0"/>
              </a:rPr>
              <a:t>Readily available computer</a:t>
            </a:r>
            <a:br>
              <a:rPr lang="en-US" sz="2600" smtClean="0">
                <a:latin typeface="Bitstream Vera Sans" pitchFamily="34" charset="0"/>
                <a:ea typeface="Andale Sans UI"/>
                <a:cs typeface="Tahoma" pitchFamily="34" charset="0"/>
              </a:rPr>
            </a:br>
            <a:r>
              <a:rPr lang="en-US" sz="2600" smtClean="0">
                <a:latin typeface="Bitstream Vera Sans" pitchFamily="34" charset="0"/>
                <a:ea typeface="Andale Sans UI"/>
                <a:cs typeface="Tahoma" pitchFamily="34" charset="0"/>
              </a:rPr>
              <a:t>&amp; radio components</a:t>
            </a:r>
          </a:p>
          <a:p>
            <a:pPr marL="431800" indent="-323850">
              <a:spcBef>
                <a:spcPct val="0"/>
              </a:spcBef>
              <a:spcAft>
                <a:spcPts val="575"/>
              </a:spcAft>
              <a:buSzPts val="2000"/>
              <a:buFont typeface="Arial" pitchFamily="34" charset="0"/>
              <a:buBlip>
                <a:blip r:embed="rId3"/>
              </a:buBlip>
            </a:pPr>
            <a:r>
              <a:rPr lang="en-US" sz="2600" smtClean="0">
                <a:latin typeface="Bitstream Vera Sans" pitchFamily="34" charset="0"/>
                <a:ea typeface="Andale Sans UI"/>
                <a:cs typeface="Tahoma" pitchFamily="34" charset="0"/>
              </a:rPr>
              <a:t>Solution: shield</a:t>
            </a:r>
          </a:p>
          <a:p>
            <a:pPr marL="863600" lvl="1" indent="-287338">
              <a:spcBef>
                <a:spcPct val="0"/>
              </a:spcBef>
              <a:spcAft>
                <a:spcPts val="288"/>
              </a:spcAft>
              <a:buSzPts val="2000"/>
              <a:buFont typeface="Arial" pitchFamily="34" charset="0"/>
              <a:buBlip>
                <a:blip r:embed="rId4"/>
              </a:buBlip>
            </a:pPr>
            <a:r>
              <a:rPr lang="en-US" sz="2000" smtClean="0">
                <a:latin typeface="Bitstream Vera Sans" pitchFamily="34" charset="0"/>
                <a:ea typeface="Andale Sans UI"/>
                <a:cs typeface="Tahoma" pitchFamily="34" charset="0"/>
              </a:rPr>
              <a:t>http://www.difrwear.com/</a:t>
            </a:r>
          </a:p>
          <a:p>
            <a:pPr marL="863600" lvl="1" indent="-287338">
              <a:spcBef>
                <a:spcPct val="0"/>
              </a:spcBef>
              <a:spcAft>
                <a:spcPts val="288"/>
              </a:spcAft>
              <a:buSzPts val="2000"/>
              <a:buFont typeface="Arial" pitchFamily="34" charset="0"/>
              <a:buBlip>
                <a:blip r:embed="rId4"/>
              </a:buBlip>
            </a:pPr>
            <a:r>
              <a:rPr lang="en-US" sz="2000" smtClean="0">
                <a:latin typeface="Bitstream Vera Sans" pitchFamily="34" charset="0"/>
                <a:ea typeface="Andale Sans UI"/>
                <a:cs typeface="Tahoma" pitchFamily="34" charset="0"/>
              </a:rPr>
              <a:t>http://www.idstronghold.com/</a:t>
            </a:r>
          </a:p>
        </p:txBody>
      </p:sp>
      <p:sp>
        <p:nvSpPr>
          <p:cNvPr id="4" name="CasellaDiTesto 3"/>
          <p:cNvSpPr txBox="1"/>
          <p:nvPr/>
        </p:nvSpPr>
        <p:spPr>
          <a:xfrm>
            <a:off x="685800" y="6427788"/>
            <a:ext cx="8451850" cy="1089025"/>
          </a:xfrm>
          <a:prstGeom prst="rect">
            <a:avLst/>
          </a:prstGeom>
          <a:noFill/>
          <a:ln>
            <a:noFill/>
          </a:ln>
        </p:spPr>
        <p:txBody>
          <a:bodyPr lIns="89973" tIns="44986" rIns="89973" bIns="4498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914115" fontAlgn="auto" hangingPunct="0">
              <a:spcBef>
                <a:spcPts val="0"/>
              </a:spcBef>
              <a:spcAft>
                <a:spcPts val="0"/>
              </a:spcAft>
              <a:buFont typeface="StarSymbol"/>
              <a:buNone/>
              <a:defRPr/>
            </a:pPr>
            <a:r>
              <a:rPr lang="en-US" sz="1400" dirty="0">
                <a:latin typeface="Arial" pitchFamily="18"/>
                <a:ea typeface="Bitstream Vera Sans" pitchFamily="2"/>
                <a:cs typeface="Bitstream Vera Sans" pitchFamily="2"/>
              </a:rPr>
              <a:t>Thomas S. </a:t>
            </a:r>
            <a:r>
              <a:rPr lang="en-US" sz="1400" dirty="0" err="1">
                <a:latin typeface="Arial" pitchFamily="18"/>
                <a:ea typeface="Bitstream Vera Sans" pitchFamily="2"/>
                <a:cs typeface="Bitstream Vera Sans" pitchFamily="2"/>
              </a:rPr>
              <a:t>Heydt</a:t>
            </a:r>
            <a:r>
              <a:rPr lang="en-US" sz="1400" dirty="0">
                <a:latin typeface="Arial" pitchFamily="18"/>
                <a:ea typeface="Bitstream Vera Sans" pitchFamily="2"/>
                <a:cs typeface="Bitstream Vera Sans" pitchFamily="2"/>
              </a:rPr>
              <a:t>-Benjamin, Dan V. Bailey, Kevin Fu, Ari </a:t>
            </a:r>
            <a:r>
              <a:rPr lang="en-US" sz="1400" dirty="0" err="1">
                <a:latin typeface="Arial" pitchFamily="18"/>
                <a:ea typeface="Bitstream Vera Sans" pitchFamily="2"/>
                <a:cs typeface="Bitstream Vera Sans" pitchFamily="2"/>
              </a:rPr>
              <a:t>Juels</a:t>
            </a:r>
            <a:r>
              <a:rPr lang="en-US" sz="1400" dirty="0">
                <a:latin typeface="Arial" pitchFamily="18"/>
                <a:ea typeface="Bitstream Vera Sans" pitchFamily="2"/>
                <a:cs typeface="Bitstream Vera Sans" pitchFamily="2"/>
              </a:rPr>
              <a:t>, and Tom O’Hare. </a:t>
            </a:r>
            <a:r>
              <a:rPr lang="en-US" sz="1400" i="1" dirty="0">
                <a:latin typeface="Arial" pitchFamily="18"/>
                <a:ea typeface="Bitstream Vera Sans" pitchFamily="2"/>
                <a:cs typeface="Bitstream Vera Sans" pitchFamily="2"/>
              </a:rPr>
              <a:t>Vulnerabilities in First-Generation RFID-Enabled Credit Cards</a:t>
            </a:r>
            <a:r>
              <a:rPr lang="en-US" sz="1400" dirty="0">
                <a:latin typeface="Arial" pitchFamily="18"/>
                <a:ea typeface="Bitstream Vera Sans" pitchFamily="2"/>
                <a:cs typeface="Bitstream Vera Sans" pitchFamily="2"/>
              </a:rPr>
              <a:t>. Manuscript, October 2006.</a:t>
            </a:r>
          </a:p>
          <a:p>
            <a:pPr defTabSz="914115" fontAlgn="auto" hangingPunct="0">
              <a:spcBef>
                <a:spcPts val="0"/>
              </a:spcBef>
              <a:spcAft>
                <a:spcPts val="0"/>
              </a:spcAft>
              <a:buFont typeface="StarSymbol"/>
              <a:buNone/>
              <a:defRPr/>
            </a:pPr>
            <a:r>
              <a:rPr lang="en-US" sz="1400" dirty="0" err="1">
                <a:latin typeface="Arial" pitchFamily="18"/>
                <a:ea typeface="Bitstream Vera Sans" pitchFamily="2"/>
                <a:cs typeface="Bitstream Vera Sans" pitchFamily="2"/>
              </a:rPr>
              <a:t>Ilan</a:t>
            </a:r>
            <a:r>
              <a:rPr lang="en-US" sz="1400" dirty="0">
                <a:latin typeface="Arial" pitchFamily="18"/>
                <a:ea typeface="Bitstream Vera Sans" pitchFamily="2"/>
                <a:cs typeface="Bitstream Vera Sans" pitchFamily="2"/>
              </a:rPr>
              <a:t> </a:t>
            </a:r>
            <a:r>
              <a:rPr lang="en-US" sz="1400" dirty="0" err="1">
                <a:latin typeface="Arial" pitchFamily="18"/>
                <a:ea typeface="Bitstream Vera Sans" pitchFamily="2"/>
                <a:cs typeface="Bitstream Vera Sans" pitchFamily="2"/>
              </a:rPr>
              <a:t>Kirschenbaum</a:t>
            </a:r>
            <a:r>
              <a:rPr lang="en-US" sz="1400" dirty="0">
                <a:latin typeface="Arial" pitchFamily="18"/>
                <a:ea typeface="Bitstream Vera Sans" pitchFamily="2"/>
                <a:cs typeface="Bitstream Vera Sans" pitchFamily="2"/>
              </a:rPr>
              <a:t> and </a:t>
            </a:r>
            <a:r>
              <a:rPr lang="en-US" sz="1400" dirty="0" err="1">
                <a:latin typeface="Arial" pitchFamily="18"/>
                <a:ea typeface="Bitstream Vera Sans" pitchFamily="2"/>
                <a:cs typeface="Bitstream Vera Sans" pitchFamily="2"/>
              </a:rPr>
              <a:t>Avishai</a:t>
            </a:r>
            <a:r>
              <a:rPr lang="en-US" sz="1400" dirty="0">
                <a:latin typeface="Arial" pitchFamily="18"/>
                <a:ea typeface="Bitstream Vera Sans" pitchFamily="2"/>
                <a:cs typeface="Bitstream Vera Sans" pitchFamily="2"/>
              </a:rPr>
              <a:t> Wool. </a:t>
            </a:r>
            <a:r>
              <a:rPr lang="en-US" sz="1400" i="1" dirty="0">
                <a:latin typeface="Arial" pitchFamily="18"/>
                <a:ea typeface="Bitstream Vera Sans" pitchFamily="2"/>
                <a:cs typeface="Bitstream Vera Sans" pitchFamily="2"/>
              </a:rPr>
              <a:t>How to Build a Low-Cost, Extended-Range RFID Skimmer</a:t>
            </a:r>
            <a:r>
              <a:rPr lang="en-US" sz="1400" dirty="0">
                <a:latin typeface="Arial" pitchFamily="18"/>
                <a:ea typeface="Bitstream Vera Sans" pitchFamily="2"/>
                <a:cs typeface="Bitstream Vera Sans" pitchFamily="2"/>
              </a:rPr>
              <a:t>. Cryptology </a:t>
            </a:r>
            <a:r>
              <a:rPr lang="en-US" sz="1400" dirty="0" err="1">
                <a:latin typeface="Arial" pitchFamily="18"/>
                <a:ea typeface="Bitstream Vera Sans" pitchFamily="2"/>
                <a:cs typeface="Bitstream Vera Sans" pitchFamily="2"/>
              </a:rPr>
              <a:t>ePrint</a:t>
            </a:r>
            <a:r>
              <a:rPr lang="en-US" sz="1400" dirty="0">
                <a:latin typeface="Arial" pitchFamily="18"/>
                <a:ea typeface="Bitstream Vera Sans" pitchFamily="2"/>
                <a:cs typeface="Bitstream Vera Sans" pitchFamily="2"/>
              </a:rPr>
              <a:t> Archive, Report 2006/054, 2006.</a:t>
            </a:r>
          </a:p>
        </p:txBody>
      </p:sp>
      <p:pic>
        <p:nvPicPr>
          <p:cNvPr id="5" name="Immagine 4"/>
          <p:cNvPicPr>
            <a:picLocks noChangeAspect="1"/>
          </p:cNvPicPr>
          <p:nvPr/>
        </p:nvPicPr>
        <p:blipFill>
          <a:blip r:embed="rId5" cstate="print"/>
          <a:srcRect/>
          <a:stretch>
            <a:fillRect/>
          </a:stretch>
        </p:blipFill>
        <p:spPr bwMode="auto">
          <a:xfrm>
            <a:off x="6230938" y="2709863"/>
            <a:ext cx="2132012" cy="1600200"/>
          </a:xfrm>
          <a:prstGeom prst="rect">
            <a:avLst/>
          </a:prstGeom>
          <a:noFill/>
          <a:ln w="9525">
            <a:noFill/>
            <a:miter lim="800000"/>
            <a:headEnd/>
            <a:tailEnd/>
          </a:ln>
        </p:spPr>
      </p:pic>
      <p:pic>
        <p:nvPicPr>
          <p:cNvPr id="6" name="Immagine 5"/>
          <p:cNvPicPr>
            <a:picLocks noChangeAspect="1"/>
          </p:cNvPicPr>
          <p:nvPr/>
        </p:nvPicPr>
        <p:blipFill>
          <a:blip r:embed="rId6" cstate="print"/>
          <a:srcRect/>
          <a:stretch>
            <a:fillRect/>
          </a:stretch>
        </p:blipFill>
        <p:spPr bwMode="auto">
          <a:xfrm>
            <a:off x="6181725" y="4418013"/>
            <a:ext cx="2286000" cy="1720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en-US" smtClean="0"/>
              <a:t>Types of Tags</a:t>
            </a:r>
            <a:endParaRPr lang="it-IT" smtClean="0"/>
          </a:p>
        </p:txBody>
      </p:sp>
      <p:sp>
        <p:nvSpPr>
          <p:cNvPr id="18435" name="Segnaposto contenuto 2"/>
          <p:cNvSpPr>
            <a:spLocks noGrp="1"/>
          </p:cNvSpPr>
          <p:nvPr>
            <p:ph idx="1"/>
          </p:nvPr>
        </p:nvSpPr>
        <p:spPr>
          <a:xfrm>
            <a:off x="503238" y="1765300"/>
            <a:ext cx="5535612" cy="4991100"/>
          </a:xfrm>
        </p:spPr>
        <p:txBody>
          <a:bodyPr/>
          <a:lstStyle/>
          <a:p>
            <a:r>
              <a:rPr lang="en-US" sz="2800" b="1" smtClean="0"/>
              <a:t>Passive</a:t>
            </a:r>
          </a:p>
          <a:p>
            <a:pPr lvl="1"/>
            <a:r>
              <a:rPr lang="en-US" sz="2500" smtClean="0"/>
              <a:t>Operational power scavenged </a:t>
            </a:r>
          </a:p>
          <a:p>
            <a:pPr lvl="1">
              <a:buFont typeface="Arial" pitchFamily="34" charset="0"/>
              <a:buNone/>
            </a:pPr>
            <a:r>
              <a:rPr lang="en-US" sz="2500" smtClean="0"/>
              <a:t>   from reader radiated power</a:t>
            </a:r>
          </a:p>
          <a:p>
            <a:endParaRPr lang="en-US" sz="2800" b="1" smtClean="0"/>
          </a:p>
          <a:p>
            <a:endParaRPr lang="en-US" sz="2800" b="1" smtClean="0"/>
          </a:p>
          <a:p>
            <a:r>
              <a:rPr lang="en-US" sz="2800" b="1" smtClean="0"/>
              <a:t>Semi-passive</a:t>
            </a:r>
          </a:p>
          <a:p>
            <a:pPr lvl="1"/>
            <a:r>
              <a:rPr lang="en-US" sz="2500" smtClean="0"/>
              <a:t>Operational power provided by battery</a:t>
            </a:r>
          </a:p>
          <a:p>
            <a:endParaRPr lang="en-US" sz="2800" b="1" smtClean="0"/>
          </a:p>
          <a:p>
            <a:r>
              <a:rPr lang="en-US" sz="2800" b="1" smtClean="0"/>
              <a:t>Active</a:t>
            </a:r>
          </a:p>
          <a:p>
            <a:pPr lvl="1"/>
            <a:r>
              <a:rPr lang="en-US" sz="2400" smtClean="0"/>
              <a:t>Operational power provided by battery  -  transmitter  built into tag</a:t>
            </a:r>
            <a:endParaRPr lang="it-IT" sz="2400" smtClean="0"/>
          </a:p>
        </p:txBody>
      </p:sp>
      <p:pic>
        <p:nvPicPr>
          <p:cNvPr id="18436" name="Picture 7"/>
          <p:cNvPicPr>
            <a:picLocks noChangeAspect="1" noChangeArrowheads="1"/>
          </p:cNvPicPr>
          <p:nvPr/>
        </p:nvPicPr>
        <p:blipFill>
          <a:blip r:embed="rId2" cstate="print"/>
          <a:srcRect/>
          <a:stretch>
            <a:fillRect/>
          </a:stretch>
        </p:blipFill>
        <p:spPr bwMode="auto">
          <a:xfrm>
            <a:off x="6896100" y="6210300"/>
            <a:ext cx="1666875" cy="1133475"/>
          </a:xfrm>
          <a:prstGeom prst="rect">
            <a:avLst/>
          </a:prstGeom>
          <a:noFill/>
          <a:ln w="9525">
            <a:noFill/>
            <a:miter lim="800000"/>
            <a:headEnd/>
            <a:tailEnd/>
          </a:ln>
        </p:spPr>
      </p:pic>
      <p:pic>
        <p:nvPicPr>
          <p:cNvPr id="18437" name="Picture 3"/>
          <p:cNvPicPr>
            <a:picLocks noChangeAspect="1" noChangeArrowheads="1"/>
          </p:cNvPicPr>
          <p:nvPr/>
        </p:nvPicPr>
        <p:blipFill>
          <a:blip r:embed="rId3" cstate="print"/>
          <a:srcRect/>
          <a:stretch>
            <a:fillRect/>
          </a:stretch>
        </p:blipFill>
        <p:spPr bwMode="auto">
          <a:xfrm>
            <a:off x="5324475" y="1362075"/>
            <a:ext cx="4457700" cy="2419350"/>
          </a:xfrm>
          <a:prstGeom prst="rect">
            <a:avLst/>
          </a:prstGeom>
          <a:noFill/>
          <a:ln w="9525">
            <a:noFill/>
            <a:miter lim="800000"/>
            <a:headEnd/>
            <a:tailEnd/>
          </a:ln>
        </p:spPr>
      </p:pic>
      <p:pic>
        <p:nvPicPr>
          <p:cNvPr id="18438" name="Picture 6"/>
          <p:cNvPicPr>
            <a:picLocks noChangeAspect="1" noChangeArrowheads="1"/>
          </p:cNvPicPr>
          <p:nvPr/>
        </p:nvPicPr>
        <p:blipFill>
          <a:blip r:embed="rId4" cstate="print"/>
          <a:srcRect/>
          <a:stretch>
            <a:fillRect/>
          </a:stretch>
        </p:blipFill>
        <p:spPr bwMode="auto">
          <a:xfrm>
            <a:off x="6610350" y="4067175"/>
            <a:ext cx="2109788"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AE44F2A5-40F2-4128-91ED-3A14968A94DA}" type="slidenum">
              <a:rPr lang="en-US"/>
              <a:pPr>
                <a:defRPr/>
              </a:pPr>
              <a:t>60</a:t>
            </a:fld>
            <a:endParaRPr lang="en-US"/>
          </a:p>
        </p:txBody>
      </p:sp>
      <p:sp>
        <p:nvSpPr>
          <p:cNvPr id="73731" name="Titolo 1"/>
          <p:cNvSpPr>
            <a:spLocks noGrp="1"/>
          </p:cNvSpPr>
          <p:nvPr>
            <p:ph type="title" idx="4294967295"/>
          </p:nvPr>
        </p:nvSpPr>
        <p:spPr>
          <a:xfrm>
            <a:off x="0" y="771525"/>
            <a:ext cx="8458200" cy="849313"/>
          </a:xfrm>
        </p:spPr>
        <p:txBody>
          <a:bodyPr>
            <a:spAutoFit/>
          </a:bodyPr>
          <a:lstStyle/>
          <a:p>
            <a:pPr>
              <a:buSzPct val="45000"/>
              <a:buFont typeface="StarSymbol" charset="0"/>
              <a:buNone/>
            </a:pPr>
            <a:r>
              <a:rPr lang="en-US" smtClean="0"/>
              <a:t>References</a:t>
            </a:r>
          </a:p>
        </p:txBody>
      </p:sp>
      <p:sp>
        <p:nvSpPr>
          <p:cNvPr id="73732" name="Segnaposto testo 2"/>
          <p:cNvSpPr>
            <a:spLocks noGrp="1"/>
          </p:cNvSpPr>
          <p:nvPr>
            <p:ph type="body" idx="4294967295"/>
          </p:nvPr>
        </p:nvSpPr>
        <p:spPr>
          <a:xfrm>
            <a:off x="1223963" y="1949450"/>
            <a:ext cx="8853487" cy="3363913"/>
          </a:xfrm>
        </p:spPr>
        <p:txBody>
          <a:bodyPr>
            <a:spAutoFit/>
          </a:bodyPr>
          <a:lstStyle/>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http://www.avoine.net/rfid/</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B. Palazzi, M. Rimondini. </a:t>
            </a:r>
            <a:r>
              <a:rPr lang="en-US" sz="3200" i="1" smtClean="0">
                <a:latin typeface="Bitstream Vera Sans" pitchFamily="34" charset="0"/>
                <a:ea typeface="Andale Sans UI"/>
                <a:cs typeface="Tahoma" pitchFamily="34" charset="0"/>
              </a:rPr>
              <a:t>Survey su RFID e Sicurezza</a:t>
            </a:r>
            <a:r>
              <a:rPr lang="en-US" sz="3200" smtClean="0">
                <a:latin typeface="Bitstream Vera Sans" pitchFamily="34" charset="0"/>
                <a:ea typeface="Andale Sans UI"/>
                <a:cs typeface="Tahoma" pitchFamily="34" charset="0"/>
              </a:rPr>
              <a:t>. TR. Feb 2009. (in Italian)</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http://mifare.net/</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http://www.rfidjournal.com/</a:t>
            </a:r>
          </a:p>
          <a:p>
            <a:pPr marL="431800" indent="-323850">
              <a:spcBef>
                <a:spcPct val="0"/>
              </a:spcBef>
              <a:spcAft>
                <a:spcPts val="575"/>
              </a:spcAft>
              <a:buSzPts val="2000"/>
              <a:buFont typeface="Arial" pitchFamily="34" charset="0"/>
              <a:buBlip>
                <a:blip r:embed="rId3"/>
              </a:buBlip>
            </a:pPr>
            <a:r>
              <a:rPr lang="en-US" sz="3200" smtClean="0">
                <a:latin typeface="Bitstream Vera Sans" pitchFamily="34" charset="0"/>
                <a:ea typeface="Andale Sans UI"/>
                <a:cs typeface="Tahoma" pitchFamily="34" charset="0"/>
              </a:rPr>
              <a:t>http://www.verayo.com/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spAutoFit/>
          </a:bodyPr>
          <a:lstStyle/>
          <a:p>
            <a:pPr>
              <a:buSzPct val="45000"/>
              <a:buFont typeface="StarSymbol" charset="0"/>
              <a:buNone/>
            </a:pPr>
            <a:r>
              <a:rPr lang="en-US" smtClean="0"/>
              <a:t>Reading Multiple Tags</a:t>
            </a:r>
          </a:p>
        </p:txBody>
      </p:sp>
      <p:sp>
        <p:nvSpPr>
          <p:cNvPr id="19459" name="Segnaposto testo 2"/>
          <p:cNvSpPr>
            <a:spLocks noGrp="1"/>
          </p:cNvSpPr>
          <p:nvPr>
            <p:ph idx="1"/>
          </p:nvPr>
        </p:nvSpPr>
        <p:spPr>
          <a:xfrm>
            <a:off x="503238" y="1765300"/>
            <a:ext cx="9070975" cy="3398838"/>
          </a:xfrm>
        </p:spPr>
        <p:txBody>
          <a:bodyPr>
            <a:spAutoFit/>
          </a:bodyPr>
          <a:lstStyle/>
          <a:p>
            <a:pPr marL="628650" indent="-287338">
              <a:spcAft>
                <a:spcPts val="288"/>
              </a:spcAft>
              <a:buSzPts val="2000"/>
              <a:buFont typeface="Arial" pitchFamily="34" charset="0"/>
              <a:buBlip>
                <a:blip r:embed="rId3"/>
              </a:buBlip>
            </a:pPr>
            <a:r>
              <a:rPr lang="en-US" sz="2800" smtClean="0"/>
              <a:t>SDMA (Space-Division Multiple Access)</a:t>
            </a:r>
          </a:p>
          <a:p>
            <a:pPr lvl="1">
              <a:buSzPts val="2000"/>
              <a:buFont typeface="Arial" pitchFamily="34" charset="0"/>
              <a:buBlip>
                <a:blip r:embed="rId4"/>
              </a:buBlip>
            </a:pPr>
            <a:r>
              <a:rPr lang="en-US" smtClean="0"/>
              <a:t>Multiple antennas with non-overlapping fields</a:t>
            </a:r>
          </a:p>
          <a:p>
            <a:pPr marL="628650" indent="-287338">
              <a:spcAft>
                <a:spcPts val="288"/>
              </a:spcAft>
              <a:buSzPts val="2000"/>
              <a:buFont typeface="Arial" pitchFamily="34" charset="0"/>
              <a:buBlip>
                <a:blip r:embed="rId3"/>
              </a:buBlip>
            </a:pPr>
            <a:r>
              <a:rPr lang="en-US" sz="2800" smtClean="0"/>
              <a:t>FDMA (Frequency-division multiple access)</a:t>
            </a:r>
          </a:p>
          <a:p>
            <a:pPr lvl="1">
              <a:buSzPts val="2000"/>
              <a:buFont typeface="Arial" pitchFamily="34" charset="0"/>
              <a:buBlip>
                <a:blip r:embed="rId4"/>
              </a:buBlip>
            </a:pPr>
            <a:r>
              <a:rPr lang="en-US" smtClean="0"/>
              <a:t>Multiple frequencies</a:t>
            </a:r>
          </a:p>
          <a:p>
            <a:pPr marL="628650" indent="-287338">
              <a:spcAft>
                <a:spcPts val="288"/>
              </a:spcAft>
              <a:buSzPts val="2000"/>
              <a:buFont typeface="Arial" pitchFamily="34" charset="0"/>
              <a:buBlip>
                <a:blip r:embed="rId3"/>
              </a:buBlip>
            </a:pPr>
            <a:r>
              <a:rPr lang="en-US" sz="2800" smtClean="0"/>
              <a:t>TDMA (Time-division multiple access)</a:t>
            </a:r>
          </a:p>
          <a:p>
            <a:pPr lvl="1">
              <a:buSzPts val="2000"/>
              <a:buFont typeface="Arial" pitchFamily="34" charset="0"/>
              <a:buBlip>
                <a:blip r:embed="rId4"/>
              </a:buBlip>
            </a:pPr>
            <a:r>
              <a:rPr lang="en-US" smtClean="0"/>
              <a:t>“Speak” at different times</a:t>
            </a:r>
          </a:p>
        </p:txBody>
      </p:sp>
      <p:sp>
        <p:nvSpPr>
          <p:cNvPr id="4" name="Segnaposto numero diapositiva 3"/>
          <p:cNvSpPr>
            <a:spLocks noGrp="1"/>
          </p:cNvSpPr>
          <p:nvPr>
            <p:ph type="sldNum" sz="quarter" idx="12"/>
          </p:nvPr>
        </p:nvSpPr>
        <p:spPr/>
        <p:txBody>
          <a:bodyPr/>
          <a:lstStyle/>
          <a:p>
            <a:pPr>
              <a:defRPr/>
            </a:pPr>
            <a:fld id="{EDD09839-71EE-4BFD-B2DA-1F72CD49AF1E}" type="slidenum">
              <a:rPr lang="en-US"/>
              <a:pPr>
                <a:defRPr/>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503238" y="504825"/>
            <a:ext cx="9070975" cy="857250"/>
          </a:xfrm>
        </p:spPr>
        <p:txBody>
          <a:bodyPr>
            <a:spAutoFit/>
          </a:bodyPr>
          <a:lstStyle/>
          <a:p>
            <a:pPr>
              <a:buSzPct val="45000"/>
              <a:buFont typeface="StarSymbol" charset="0"/>
              <a:buNone/>
            </a:pPr>
            <a:r>
              <a:rPr lang="en-US" smtClean="0"/>
              <a:t>What to Protect</a:t>
            </a:r>
          </a:p>
        </p:txBody>
      </p:sp>
      <p:sp>
        <p:nvSpPr>
          <p:cNvPr id="19460" name="Segnaposto testo 2"/>
          <p:cNvSpPr>
            <a:spLocks noGrp="1"/>
          </p:cNvSpPr>
          <p:nvPr>
            <p:ph idx="1"/>
          </p:nvPr>
        </p:nvSpPr>
        <p:spPr/>
        <p:txBody>
          <a:bodyPr/>
          <a:lstStyle/>
          <a:p>
            <a:pPr marL="431800" indent="-323850">
              <a:spcBef>
                <a:spcPct val="0"/>
              </a:spcBef>
              <a:spcAft>
                <a:spcPts val="575"/>
              </a:spcAft>
              <a:buSzPts val="2000"/>
              <a:buFont typeface="Arial" pitchFamily="34" charset="0"/>
              <a:buBlip>
                <a:blip r:embed="rId3"/>
              </a:buBlip>
              <a:defRPr/>
            </a:pPr>
            <a:r>
              <a:rPr lang="en-US" sz="3600" dirty="0" smtClean="0">
                <a:latin typeface="Bitstream Vera Sans" pitchFamily="32" charset="0"/>
                <a:ea typeface="Andale Sans UI"/>
                <a:cs typeface="Tahoma" pitchFamily="34" charset="0"/>
              </a:rPr>
              <a:t>ISO 18000 (supply chain)</a:t>
            </a:r>
          </a:p>
          <a:p>
            <a:pPr marL="863600" lvl="1" indent="-287338">
              <a:spcBef>
                <a:spcPct val="0"/>
              </a:spcBef>
              <a:spcAft>
                <a:spcPts val="288"/>
              </a:spcAft>
              <a:buSzPts val="2000"/>
              <a:buFont typeface="Arial" pitchFamily="34" charset="0"/>
              <a:buBlip>
                <a:blip r:embed="rId4"/>
              </a:buBlip>
              <a:defRPr/>
            </a:pPr>
            <a:r>
              <a:rPr lang="en-US" sz="3200" dirty="0" smtClean="0">
                <a:latin typeface="Bitstream Vera Sans" pitchFamily="32" charset="0"/>
                <a:ea typeface="Andale Sans UI"/>
                <a:cs typeface="Tahoma" pitchFamily="34" charset="0"/>
              </a:rPr>
              <a:t>UID: 64 bit</a:t>
            </a:r>
          </a:p>
          <a:p>
            <a:pPr marL="863600" lvl="1" indent="-287338">
              <a:spcBef>
                <a:spcPct val="0"/>
              </a:spcBef>
              <a:spcAft>
                <a:spcPts val="288"/>
              </a:spcAft>
              <a:buSzPts val="2000"/>
              <a:buFont typeface="Arial" pitchFamily="34" charset="0"/>
              <a:buBlip>
                <a:blip r:embed="rId4"/>
              </a:buBlip>
              <a:defRPr/>
            </a:pPr>
            <a:r>
              <a:rPr lang="en-US" sz="3200" dirty="0" smtClean="0">
                <a:latin typeface="Bitstream Vera Sans" pitchFamily="32" charset="0"/>
                <a:ea typeface="Andale Sans UI"/>
                <a:cs typeface="Tahoma" pitchFamily="34" charset="0"/>
              </a:rPr>
              <a:t>Memory: max 256 blocks of 32 bits each</a:t>
            </a:r>
          </a:p>
          <a:p>
            <a:pPr marL="863600" lvl="1" indent="-287338">
              <a:spcBef>
                <a:spcPct val="0"/>
              </a:spcBef>
              <a:spcAft>
                <a:spcPts val="288"/>
              </a:spcAft>
              <a:buSzPts val="2000"/>
              <a:buFont typeface="Arial" pitchFamily="34" charset="0"/>
              <a:buBlip>
                <a:blip r:embed="rId4"/>
              </a:buBlip>
              <a:defRPr/>
            </a:pPr>
            <a:r>
              <a:rPr lang="en-US" sz="3200" dirty="0" smtClean="0">
                <a:latin typeface="Bitstream Vera Sans" pitchFamily="32" charset="0"/>
                <a:ea typeface="Andale Sans UI"/>
                <a:cs typeface="Tahoma" pitchFamily="34" charset="0"/>
              </a:rPr>
              <a:t>Total: 1KB</a:t>
            </a:r>
          </a:p>
          <a:p>
            <a:pPr marL="863600" lvl="1" indent="-287338">
              <a:spcBef>
                <a:spcPct val="0"/>
              </a:spcBef>
              <a:spcAft>
                <a:spcPts val="288"/>
              </a:spcAft>
              <a:buSzPts val="2000"/>
              <a:buFont typeface="Arial" pitchFamily="34" charset="0"/>
              <a:buBlip>
                <a:blip r:embed="rId4"/>
              </a:buBlip>
              <a:defRPr/>
            </a:pPr>
            <a:r>
              <a:rPr lang="en-US" sz="3200" dirty="0" smtClean="0">
                <a:solidFill>
                  <a:schemeClr val="accent6"/>
                </a:solidFill>
                <a:latin typeface="Bitstream Vera Sans" pitchFamily="32" charset="0"/>
                <a:ea typeface="Andale Sans UI"/>
                <a:cs typeface="Tahoma" pitchFamily="34" charset="0"/>
              </a:rPr>
              <a:t>Writable</a:t>
            </a:r>
            <a:r>
              <a:rPr lang="en-US" sz="3200" dirty="0" smtClean="0">
                <a:latin typeface="Bitstream Vera Sans" pitchFamily="32" charset="0"/>
                <a:ea typeface="Andale Sans UI"/>
                <a:cs typeface="Tahoma" pitchFamily="34" charset="0"/>
              </a:rPr>
              <a:t> tags</a:t>
            </a:r>
          </a:p>
        </p:txBody>
      </p:sp>
      <p:sp>
        <p:nvSpPr>
          <p:cNvPr id="4" name="Segnaposto numero diapositiva 3"/>
          <p:cNvSpPr>
            <a:spLocks noGrp="1"/>
          </p:cNvSpPr>
          <p:nvPr>
            <p:ph type="sldNum" sz="quarter" idx="12"/>
          </p:nvPr>
        </p:nvSpPr>
        <p:spPr/>
        <p:txBody>
          <a:bodyPr/>
          <a:lstStyle/>
          <a:p>
            <a:pPr>
              <a:defRPr/>
            </a:pPr>
            <a:fld id="{C5C86681-4ABC-47B9-A749-131A3EB598C5}" type="slidenum">
              <a:rPr lang="en-US"/>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503238" y="280988"/>
            <a:ext cx="9070975" cy="857250"/>
          </a:xfrm>
        </p:spPr>
        <p:txBody>
          <a:bodyPr>
            <a:spAutoFit/>
          </a:bodyPr>
          <a:lstStyle/>
          <a:p>
            <a:pPr>
              <a:buSzPct val="45000"/>
              <a:buFont typeface="StarSymbol" charset="0"/>
              <a:buNone/>
            </a:pPr>
            <a:r>
              <a:rPr lang="en-US" smtClean="0"/>
              <a:t>What to Protect</a:t>
            </a:r>
          </a:p>
        </p:txBody>
      </p:sp>
      <p:sp>
        <p:nvSpPr>
          <p:cNvPr id="20484" name="Segnaposto testo 2"/>
          <p:cNvSpPr>
            <a:spLocks noGrp="1"/>
          </p:cNvSpPr>
          <p:nvPr>
            <p:ph idx="1"/>
          </p:nvPr>
        </p:nvSpPr>
        <p:spPr>
          <a:xfrm>
            <a:off x="466725" y="1138238"/>
            <a:ext cx="9070975" cy="4991100"/>
          </a:xfrm>
        </p:spPr>
        <p:txBody>
          <a:bodyPr/>
          <a:lstStyle/>
          <a:p>
            <a:pPr marL="431800" indent="-323850">
              <a:spcBef>
                <a:spcPct val="0"/>
              </a:spcBef>
              <a:spcAft>
                <a:spcPts val="575"/>
              </a:spcAft>
              <a:buSzPts val="2000"/>
              <a:buFont typeface="Arial" pitchFamily="34" charset="0"/>
              <a:buBlip>
                <a:blip r:embed="rId3"/>
              </a:buBlip>
              <a:defRPr/>
            </a:pPr>
            <a:r>
              <a:rPr lang="en-US" sz="2800" b="1" dirty="0" smtClean="0"/>
              <a:t>EPC global </a:t>
            </a:r>
            <a:r>
              <a:rPr lang="en-US" sz="2800" dirty="0" smtClean="0"/>
              <a:t>was founded by the union of EAN International and Uniform Code Council in 2003</a:t>
            </a:r>
            <a:endParaRPr lang="en-US" sz="2800" dirty="0" smtClean="0">
              <a:latin typeface="Bitstream Vera Sans" pitchFamily="32" charset="0"/>
              <a:ea typeface="Andale Sans UI"/>
              <a:cs typeface="Tahoma" pitchFamily="34" charset="0"/>
            </a:endParaRPr>
          </a:p>
          <a:p>
            <a:pPr marL="863600" lvl="1" indent="-287338">
              <a:spcBef>
                <a:spcPct val="0"/>
              </a:spcBef>
              <a:spcAft>
                <a:spcPts val="288"/>
              </a:spcAft>
              <a:buSzPts val="2000"/>
              <a:buFont typeface="Arial" pitchFamily="34" charset="0"/>
              <a:buBlip>
                <a:blip r:embed="rId4"/>
              </a:buBlip>
              <a:defRPr/>
            </a:pPr>
            <a:endParaRPr lang="en-US" sz="2200" dirty="0" smtClean="0">
              <a:latin typeface="Bitstream Vera Sans" pitchFamily="32" charset="0"/>
              <a:ea typeface="Andale Sans UI"/>
              <a:cs typeface="Tahoma" pitchFamily="34" charset="0"/>
            </a:endParaRPr>
          </a:p>
          <a:p>
            <a:pPr marL="863600" lvl="1" indent="-287338">
              <a:spcBef>
                <a:spcPct val="0"/>
              </a:spcBef>
              <a:spcAft>
                <a:spcPts val="288"/>
              </a:spcAft>
              <a:buSzPts val="2000"/>
              <a:buFont typeface="Arial" pitchFamily="34" charset="0"/>
              <a:buBlip>
                <a:blip r:embed="rId4"/>
              </a:buBlip>
              <a:defRPr/>
            </a:pPr>
            <a:endParaRPr lang="en-US" sz="2200" dirty="0" smtClean="0">
              <a:latin typeface="Bitstream Vera Sans" pitchFamily="32" charset="0"/>
              <a:ea typeface="Andale Sans UI"/>
              <a:cs typeface="Tahoma" pitchFamily="34" charset="0"/>
            </a:endParaRPr>
          </a:p>
          <a:p>
            <a:pPr marL="863600" lvl="1" indent="-287338">
              <a:spcBef>
                <a:spcPct val="0"/>
              </a:spcBef>
              <a:spcAft>
                <a:spcPts val="288"/>
              </a:spcAft>
              <a:buSzPts val="2000"/>
              <a:buFont typeface="Arial" pitchFamily="34" charset="0"/>
              <a:buBlip>
                <a:blip r:embed="rId4"/>
              </a:buBlip>
              <a:defRPr/>
            </a:pPr>
            <a:endParaRPr lang="en-US" sz="2200" dirty="0" smtClean="0">
              <a:latin typeface="Bitstream Vera Sans" pitchFamily="32" charset="0"/>
              <a:ea typeface="Andale Sans UI"/>
              <a:cs typeface="Tahoma" pitchFamily="34" charset="0"/>
            </a:endParaRPr>
          </a:p>
          <a:p>
            <a:pPr marL="863600" lvl="1" indent="-287338">
              <a:spcBef>
                <a:spcPct val="0"/>
              </a:spcBef>
              <a:spcAft>
                <a:spcPts val="288"/>
              </a:spcAft>
              <a:buSzPts val="2000"/>
              <a:buFont typeface="Arial" pitchFamily="34" charset="0"/>
              <a:buBlip>
                <a:blip r:embed="rId4"/>
              </a:buBlip>
              <a:defRPr/>
            </a:pPr>
            <a:endParaRPr lang="en-US" sz="2200" dirty="0" smtClean="0">
              <a:latin typeface="Bitstream Vera Sans" pitchFamily="32" charset="0"/>
              <a:ea typeface="Andale Sans UI"/>
              <a:cs typeface="Tahoma" pitchFamily="34" charset="0"/>
            </a:endParaRPr>
          </a:p>
          <a:p>
            <a:pPr marL="863600" lvl="1" indent="-287338">
              <a:spcBef>
                <a:spcPct val="0"/>
              </a:spcBef>
              <a:spcAft>
                <a:spcPts val="288"/>
              </a:spcAft>
              <a:buSzPts val="2000"/>
              <a:buFont typeface="Arial" pitchFamily="34" charset="0"/>
              <a:buBlip>
                <a:blip r:embed="rId4"/>
              </a:buBlip>
              <a:defRPr/>
            </a:pPr>
            <a:endParaRPr lang="en-US" sz="2200" dirty="0" smtClean="0">
              <a:latin typeface="Bitstream Vera Sans" pitchFamily="32" charset="0"/>
              <a:ea typeface="Andale Sans UI"/>
              <a:cs typeface="Tahoma" pitchFamily="34" charset="0"/>
            </a:endParaRPr>
          </a:p>
          <a:p>
            <a:pPr marL="863600" lvl="1" indent="-287338">
              <a:spcBef>
                <a:spcPct val="0"/>
              </a:spcBef>
              <a:spcAft>
                <a:spcPts val="288"/>
              </a:spcAft>
              <a:buSzPts val="2000"/>
              <a:buFont typeface="Arial" pitchFamily="34" charset="0"/>
              <a:buBlip>
                <a:blip r:embed="rId4"/>
              </a:buBlip>
              <a:defRPr/>
            </a:pPr>
            <a:endParaRPr lang="en-US" sz="2200" dirty="0" smtClean="0">
              <a:latin typeface="Bitstream Vera Sans" pitchFamily="32" charset="0"/>
              <a:ea typeface="Andale Sans UI"/>
              <a:cs typeface="Tahoma" pitchFamily="34" charset="0"/>
            </a:endParaRPr>
          </a:p>
          <a:p>
            <a:pPr marL="863600" lvl="1" indent="-287338">
              <a:spcBef>
                <a:spcPct val="0"/>
              </a:spcBef>
              <a:spcAft>
                <a:spcPts val="288"/>
              </a:spcAft>
              <a:buSzPts val="2000"/>
              <a:buFont typeface="Arial" pitchFamily="34" charset="0"/>
              <a:buBlip>
                <a:blip r:embed="rId4"/>
              </a:buBlip>
              <a:defRPr/>
            </a:pPr>
            <a:endParaRPr lang="en-US" sz="2200" dirty="0" smtClean="0">
              <a:latin typeface="Bitstream Vera Sans" pitchFamily="32" charset="0"/>
              <a:ea typeface="Andale Sans UI"/>
              <a:cs typeface="Tahoma" pitchFamily="34" charset="0"/>
            </a:endParaRPr>
          </a:p>
          <a:p>
            <a:pPr marL="863600" lvl="1" indent="-287338">
              <a:spcBef>
                <a:spcPct val="0"/>
              </a:spcBef>
              <a:spcAft>
                <a:spcPts val="288"/>
              </a:spcAft>
              <a:buSzPts val="2000"/>
              <a:buFont typeface="Arial" pitchFamily="34" charset="0"/>
              <a:buBlip>
                <a:blip r:embed="rId4"/>
              </a:buBlip>
              <a:defRPr/>
            </a:pPr>
            <a:endParaRPr lang="en-US" sz="2200" dirty="0" smtClean="0">
              <a:latin typeface="Bitstream Vera Sans" pitchFamily="32" charset="0"/>
              <a:ea typeface="Andale Sans UI"/>
              <a:cs typeface="Tahoma" pitchFamily="34" charset="0"/>
            </a:endParaRPr>
          </a:p>
          <a:p>
            <a:pPr marL="863600" lvl="1" indent="-287338">
              <a:spcBef>
                <a:spcPct val="0"/>
              </a:spcBef>
              <a:spcAft>
                <a:spcPts val="288"/>
              </a:spcAft>
              <a:buSzPts val="2000"/>
              <a:buFont typeface="Arial" pitchFamily="34" charset="0"/>
              <a:buBlip>
                <a:blip r:embed="rId4"/>
              </a:buBlip>
              <a:defRPr/>
            </a:pPr>
            <a:endParaRPr lang="en-US" sz="2200" dirty="0" smtClean="0">
              <a:latin typeface="Bitstream Vera Sans" pitchFamily="32" charset="0"/>
              <a:ea typeface="Andale Sans UI"/>
              <a:cs typeface="Tahoma" pitchFamily="34" charset="0"/>
            </a:endParaRPr>
          </a:p>
          <a:p>
            <a:pPr marL="863600" lvl="1" indent="-287338">
              <a:spcBef>
                <a:spcPct val="0"/>
              </a:spcBef>
              <a:spcAft>
                <a:spcPts val="288"/>
              </a:spcAft>
              <a:buSzPts val="2000"/>
              <a:buFont typeface="Arial" pitchFamily="34" charset="0"/>
              <a:buBlip>
                <a:blip r:embed="rId4"/>
              </a:buBlip>
              <a:defRPr/>
            </a:pPr>
            <a:r>
              <a:rPr lang="en-US" sz="2200" dirty="0" smtClean="0">
                <a:latin typeface="Bitstream Vera Sans" pitchFamily="32" charset="0"/>
                <a:ea typeface="Andale Sans UI"/>
                <a:cs typeface="Tahoma" pitchFamily="34" charset="0"/>
              </a:rPr>
              <a:t>Class 0</a:t>
            </a:r>
          </a:p>
          <a:p>
            <a:pPr marL="1295400" lvl="2" indent="-215900">
              <a:spcBef>
                <a:spcPct val="0"/>
              </a:spcBef>
              <a:spcAft>
                <a:spcPts val="150"/>
              </a:spcAft>
              <a:buSzPts val="2100"/>
              <a:buFont typeface="Arial" pitchFamily="34" charset="0"/>
              <a:buBlip>
                <a:blip r:embed="rId5"/>
              </a:buBlip>
              <a:defRPr/>
            </a:pPr>
            <a:r>
              <a:rPr lang="en-US" sz="2200" dirty="0" smtClean="0">
                <a:solidFill>
                  <a:schemeClr val="accent6"/>
                </a:solidFill>
                <a:latin typeface="Bitstream Vera Sans" pitchFamily="32" charset="0"/>
                <a:ea typeface="Andale Sans UI"/>
                <a:cs typeface="Tahoma" pitchFamily="34" charset="0"/>
              </a:rPr>
              <a:t>read-only</a:t>
            </a:r>
            <a:r>
              <a:rPr lang="en-US" sz="2200" dirty="0" smtClean="0">
                <a:latin typeface="Bitstream Vera Sans" pitchFamily="32" charset="0"/>
                <a:ea typeface="Andale Sans UI"/>
                <a:cs typeface="Tahoma" pitchFamily="34" charset="0"/>
              </a:rPr>
              <a:t>, factory-programmed</a:t>
            </a:r>
            <a:br>
              <a:rPr lang="en-US" sz="2200" dirty="0" smtClean="0">
                <a:latin typeface="Bitstream Vera Sans" pitchFamily="32" charset="0"/>
                <a:ea typeface="Andale Sans UI"/>
                <a:cs typeface="Tahoma" pitchFamily="34" charset="0"/>
              </a:rPr>
            </a:br>
            <a:r>
              <a:rPr lang="en-US" sz="2200" dirty="0" smtClean="0">
                <a:latin typeface="Bitstream Vera Sans" pitchFamily="32" charset="0"/>
                <a:ea typeface="Andale Sans UI"/>
                <a:cs typeface="Tahoma" pitchFamily="34" charset="0"/>
              </a:rPr>
              <a:t> identifier</a:t>
            </a:r>
          </a:p>
          <a:p>
            <a:pPr marL="863600" lvl="1" indent="-287338">
              <a:spcBef>
                <a:spcPct val="0"/>
              </a:spcBef>
              <a:spcAft>
                <a:spcPts val="288"/>
              </a:spcAft>
              <a:buSzPts val="2000"/>
              <a:buFont typeface="Arial" pitchFamily="34" charset="0"/>
              <a:buBlip>
                <a:blip r:embed="rId4"/>
              </a:buBlip>
              <a:defRPr/>
            </a:pPr>
            <a:r>
              <a:rPr lang="en-US" sz="2200" dirty="0" smtClean="0">
                <a:latin typeface="Bitstream Vera Sans" pitchFamily="32" charset="0"/>
                <a:ea typeface="Andale Sans UI"/>
                <a:cs typeface="Tahoma" pitchFamily="34" charset="0"/>
              </a:rPr>
              <a:t>Class 1 Gen 1</a:t>
            </a:r>
          </a:p>
          <a:p>
            <a:pPr marL="1295400" lvl="2" indent="-215900">
              <a:spcBef>
                <a:spcPct val="0"/>
              </a:spcBef>
              <a:spcAft>
                <a:spcPts val="150"/>
              </a:spcAft>
              <a:buSzPts val="2100"/>
              <a:buFont typeface="Arial" pitchFamily="34" charset="0"/>
              <a:buBlip>
                <a:blip r:embed="rId5"/>
              </a:buBlip>
              <a:defRPr/>
            </a:pPr>
            <a:r>
              <a:rPr lang="en-US" sz="2200" dirty="0" smtClean="0">
                <a:solidFill>
                  <a:schemeClr val="accent6"/>
                </a:solidFill>
                <a:latin typeface="Bitstream Vera Sans" pitchFamily="32" charset="0"/>
                <a:ea typeface="Andale Sans UI"/>
                <a:cs typeface="Tahoma" pitchFamily="34" charset="0"/>
              </a:rPr>
              <a:t>write-once</a:t>
            </a:r>
            <a:r>
              <a:rPr lang="en-US" sz="2200" dirty="0" smtClean="0">
                <a:latin typeface="Bitstream Vera Sans" pitchFamily="32" charset="0"/>
                <a:ea typeface="Andale Sans UI"/>
                <a:cs typeface="Tahoma" pitchFamily="34" charset="0"/>
              </a:rPr>
              <a:t> identifier</a:t>
            </a:r>
          </a:p>
          <a:p>
            <a:pPr marL="1295400" lvl="2" indent="-215900">
              <a:spcBef>
                <a:spcPct val="0"/>
              </a:spcBef>
              <a:spcAft>
                <a:spcPts val="150"/>
              </a:spcAft>
              <a:buSzPts val="2100"/>
              <a:buFont typeface="Arial" pitchFamily="34" charset="0"/>
              <a:buBlip>
                <a:blip r:embed="rId5"/>
              </a:buBlip>
              <a:defRPr/>
            </a:pPr>
            <a:r>
              <a:rPr lang="en-US" sz="2200" dirty="0" smtClean="0">
                <a:latin typeface="Bitstream Vera Sans" pitchFamily="32" charset="0"/>
                <a:ea typeface="Andale Sans UI"/>
                <a:cs typeface="Tahoma" pitchFamily="34" charset="0"/>
              </a:rPr>
              <a:t>lock, kill (with 8 bit password)</a:t>
            </a:r>
          </a:p>
          <a:p>
            <a:pPr marL="1295400" lvl="2" indent="-215900">
              <a:spcBef>
                <a:spcPct val="0"/>
              </a:spcBef>
              <a:spcAft>
                <a:spcPts val="150"/>
              </a:spcAft>
              <a:buSzPts val="2100"/>
              <a:buFont typeface="Arial" pitchFamily="34" charset="0"/>
              <a:buBlip>
                <a:blip r:embed="rId5"/>
              </a:buBlip>
              <a:defRPr/>
            </a:pPr>
            <a:endParaRPr lang="en-US" sz="2200" dirty="0" smtClean="0">
              <a:latin typeface="Bitstream Vera Sans" pitchFamily="32" charset="0"/>
              <a:ea typeface="Andale Sans UI"/>
              <a:cs typeface="Tahoma" pitchFamily="34" charset="0"/>
            </a:endParaRPr>
          </a:p>
        </p:txBody>
      </p:sp>
      <p:sp>
        <p:nvSpPr>
          <p:cNvPr id="6" name="Segnaposto numero diapositiva 3"/>
          <p:cNvSpPr>
            <a:spLocks noGrp="1"/>
          </p:cNvSpPr>
          <p:nvPr>
            <p:ph type="sldNum" sz="quarter" idx="12"/>
          </p:nvPr>
        </p:nvSpPr>
        <p:spPr/>
        <p:txBody>
          <a:bodyPr/>
          <a:lstStyle/>
          <a:p>
            <a:pPr>
              <a:defRPr/>
            </a:pPr>
            <a:fld id="{8D7F64FB-D134-4BFB-B378-E435FC2ED6A3}" type="slidenum">
              <a:rPr lang="en-US"/>
              <a:pPr>
                <a:defRPr/>
              </a:pPr>
              <a:t>9</a:t>
            </a:fld>
            <a:endParaRPr lang="en-US"/>
          </a:p>
        </p:txBody>
      </p:sp>
      <p:pic>
        <p:nvPicPr>
          <p:cNvPr id="21509" name="Picture 4"/>
          <p:cNvPicPr>
            <a:picLocks noChangeAspect="1" noChangeArrowheads="1"/>
          </p:cNvPicPr>
          <p:nvPr/>
        </p:nvPicPr>
        <p:blipFill>
          <a:blip r:embed="rId6" cstate="print"/>
          <a:srcRect/>
          <a:stretch>
            <a:fillRect/>
          </a:stretch>
        </p:blipFill>
        <p:spPr bwMode="auto">
          <a:xfrm>
            <a:off x="2038350" y="2066925"/>
            <a:ext cx="6000750" cy="3432175"/>
          </a:xfrm>
          <a:prstGeom prst="rect">
            <a:avLst/>
          </a:prstGeom>
          <a:noFill/>
          <a:ln w="9525">
            <a:noFill/>
            <a:miter lim="800000"/>
            <a:headEnd/>
            <a:tailEnd/>
          </a:ln>
        </p:spPr>
      </p:pic>
      <p:sp>
        <p:nvSpPr>
          <p:cNvPr id="8" name="Rectangle 2"/>
          <p:cNvSpPr>
            <a:spLocks noChangeArrowheads="1"/>
          </p:cNvSpPr>
          <p:nvPr/>
        </p:nvSpPr>
        <p:spPr bwMode="auto">
          <a:xfrm>
            <a:off x="5824538" y="5710238"/>
            <a:ext cx="4252912" cy="18526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tIns="91440" bIns="91440" anchor="ctr"/>
          <a:lstStyle/>
          <a:p>
            <a:pPr marL="36513" algn="ctr" defTabSz="914115" fontAlgn="auto">
              <a:lnSpc>
                <a:spcPct val="93000"/>
              </a:lnSpc>
              <a:spcBef>
                <a:spcPts val="1250"/>
              </a:spcBef>
              <a:spcAft>
                <a:spcPts val="0"/>
              </a:spcAft>
              <a:tabLst>
                <a:tab pos="36513" algn="l"/>
                <a:tab pos="950913" algn="l"/>
                <a:tab pos="1865313" algn="l"/>
                <a:tab pos="2779713" algn="l"/>
                <a:tab pos="3694113" algn="l"/>
                <a:tab pos="4608513" algn="l"/>
                <a:tab pos="5522913" algn="l"/>
                <a:tab pos="6437313" algn="l"/>
                <a:tab pos="7351713" algn="l"/>
                <a:tab pos="8266113" algn="l"/>
                <a:tab pos="9180513" algn="l"/>
                <a:tab pos="10094913" algn="l"/>
              </a:tabLst>
              <a:defRPr/>
            </a:pPr>
            <a:r>
              <a:rPr lang="en-US" sz="2000" b="1" dirty="0">
                <a:solidFill>
                  <a:schemeClr val="bg2"/>
                </a:solidFill>
                <a:cs typeface="Times New Roman" pitchFamily="18" charset="0"/>
                <a:sym typeface="Arial" charset="0"/>
              </a:rPr>
              <a:t>With 96 bit code, 268 million companies can each categorize 16 million different products where each product category contains up to 687 billion individual units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2672</TotalTime>
  <Words>3274</Words>
  <Application>Microsoft Office PowerPoint</Application>
  <PresentationFormat>Custom</PresentationFormat>
  <Paragraphs>604</Paragraphs>
  <Slides>60</Slides>
  <Notes>59</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Office Theme</vt:lpstr>
      <vt:lpstr>1_Office Theme</vt:lpstr>
      <vt:lpstr>2_Office Theme</vt:lpstr>
      <vt:lpstr>RFID Security</vt:lpstr>
      <vt:lpstr>Architecture</vt:lpstr>
      <vt:lpstr>Who</vt:lpstr>
      <vt:lpstr>Why</vt:lpstr>
      <vt:lpstr>Operating Frequency</vt:lpstr>
      <vt:lpstr>Types of Tags</vt:lpstr>
      <vt:lpstr>Reading Multiple Tags</vt:lpstr>
      <vt:lpstr>What to Protect</vt:lpstr>
      <vt:lpstr>What to Protect</vt:lpstr>
      <vt:lpstr>What to Protect (cont.)</vt:lpstr>
      <vt:lpstr>Threats &amp; Countermeasures</vt:lpstr>
      <vt:lpstr>Threats &amp; Countermeasures</vt:lpstr>
      <vt:lpstr>Threats &amp; Countermeasures</vt:lpstr>
      <vt:lpstr>Threats (reprise)</vt:lpstr>
      <vt:lpstr>Security coordinates</vt:lpstr>
      <vt:lpstr>Risks vs. Security</vt:lpstr>
      <vt:lpstr>Focus</vt:lpstr>
      <vt:lpstr>Denial of Service</vt:lpstr>
      <vt:lpstr>Denial of Service</vt:lpstr>
      <vt:lpstr>Singulation Tree Walking</vt:lpstr>
      <vt:lpstr>Tag Singulation Process</vt:lpstr>
      <vt:lpstr>Cloning</vt:lpstr>
      <vt:lpstr>Cloning</vt:lpstr>
      <vt:lpstr>Challenge-Response Protocol</vt:lpstr>
      <vt:lpstr>Physically Unclonable Function</vt:lpstr>
      <vt:lpstr>Slide 26</vt:lpstr>
      <vt:lpstr>Slide 27</vt:lpstr>
      <vt:lpstr>PUF vs. MAC</vt:lpstr>
      <vt:lpstr>PUF: Security Infrastructure</vt:lpstr>
      <vt:lpstr>Information Security</vt:lpstr>
      <vt:lpstr>Ranges</vt:lpstr>
      <vt:lpstr>Power Analysis</vt:lpstr>
      <vt:lpstr>Power Analysis</vt:lpstr>
      <vt:lpstr>Relaying</vt:lpstr>
      <vt:lpstr>Relaying</vt:lpstr>
      <vt:lpstr>Counter{feit,measures}</vt:lpstr>
      <vt:lpstr>Cryptography on tags</vt:lpstr>
      <vt:lpstr>Physical destruction</vt:lpstr>
      <vt:lpstr>Exchanging keys securely</vt:lpstr>
      <vt:lpstr>Hash lock</vt:lpstr>
      <vt:lpstr>Unauthorized changes</vt:lpstr>
      <vt:lpstr>Prevent eavesdropping</vt:lpstr>
      <vt:lpstr>Prevent server impersonation</vt:lpstr>
      <vt:lpstr>Information Security</vt:lpstr>
      <vt:lpstr>Security of write operations</vt:lpstr>
      <vt:lpstr>Timings</vt:lpstr>
      <vt:lpstr>Faulty writes</vt:lpstr>
      <vt:lpstr>Focus</vt:lpstr>
      <vt:lpstr>Information Security</vt:lpstr>
      <vt:lpstr>Backend vulnerabilities</vt:lpstr>
      <vt:lpstr>Backend vulnerabilities</vt:lpstr>
      <vt:lpstr>Malware</vt:lpstr>
      <vt:lpstr>Security of existing applications</vt:lpstr>
      <vt:lpstr>Security of existing applications</vt:lpstr>
      <vt:lpstr>Security of existing applications</vt:lpstr>
      <vt:lpstr>Security of existing applications</vt:lpstr>
      <vt:lpstr>Security of existing applications</vt:lpstr>
      <vt:lpstr>Security of existing applications</vt:lpstr>
      <vt:lpstr>Skimmer</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White</dc:title>
  <dc:creator>Bernardo</dc:creator>
  <dc:description>Presentation Layout Template</dc:description>
  <cp:lastModifiedBy>goodrich</cp:lastModifiedBy>
  <cp:revision>157</cp:revision>
  <dcterms:created xsi:type="dcterms:W3CDTF">2009-06-30T10:43:06Z</dcterms:created>
  <dcterms:modified xsi:type="dcterms:W3CDTF">2010-12-08T00:44:53Z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