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1"/>
  </p:sldMasterIdLst>
  <p:notesMasterIdLst>
    <p:notesMasterId r:id="rId35"/>
  </p:notesMasterIdLst>
  <p:sldIdLst>
    <p:sldId id="319" r:id="rId2"/>
    <p:sldId id="381" r:id="rId3"/>
    <p:sldId id="320" r:id="rId4"/>
    <p:sldId id="321" r:id="rId5"/>
    <p:sldId id="322" r:id="rId6"/>
    <p:sldId id="323" r:id="rId7"/>
    <p:sldId id="324" r:id="rId8"/>
    <p:sldId id="379" r:id="rId9"/>
    <p:sldId id="380" r:id="rId10"/>
    <p:sldId id="340" r:id="rId11"/>
    <p:sldId id="342" r:id="rId12"/>
    <p:sldId id="343" r:id="rId13"/>
    <p:sldId id="347" r:id="rId14"/>
    <p:sldId id="352" r:id="rId15"/>
    <p:sldId id="350" r:id="rId16"/>
    <p:sldId id="398" r:id="rId17"/>
    <p:sldId id="376" r:id="rId18"/>
    <p:sldId id="349" r:id="rId19"/>
    <p:sldId id="386" r:id="rId20"/>
    <p:sldId id="388" r:id="rId21"/>
    <p:sldId id="389" r:id="rId22"/>
    <p:sldId id="399" r:id="rId23"/>
    <p:sldId id="390" r:id="rId24"/>
    <p:sldId id="394" r:id="rId25"/>
    <p:sldId id="395" r:id="rId26"/>
    <p:sldId id="374" r:id="rId27"/>
    <p:sldId id="361" r:id="rId28"/>
    <p:sldId id="362" r:id="rId29"/>
    <p:sldId id="400" r:id="rId30"/>
    <p:sldId id="372" r:id="rId31"/>
    <p:sldId id="373" r:id="rId32"/>
    <p:sldId id="368" r:id="rId33"/>
    <p:sldId id="401" r:id="rId34"/>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 W3" charset="-128"/>
        <a:cs typeface="+mn-cs"/>
        <a:sym typeface="Arial" charset="0"/>
      </a:defRPr>
    </a:lvl1pPr>
    <a:lvl2pPr marL="457200" algn="l" rtl="0" fontAlgn="base">
      <a:spcBef>
        <a:spcPct val="0"/>
      </a:spcBef>
      <a:spcAft>
        <a:spcPct val="0"/>
      </a:spcAft>
      <a:defRPr sz="2400" kern="1200">
        <a:solidFill>
          <a:srgbClr val="000000"/>
        </a:solidFill>
        <a:latin typeface="Arial" charset="0"/>
        <a:ea typeface="ヒラギノ角ゴ Pro W3" charset="-128"/>
        <a:cs typeface="+mn-cs"/>
        <a:sym typeface="Arial" charset="0"/>
      </a:defRPr>
    </a:lvl2pPr>
    <a:lvl3pPr marL="914400" algn="l" rtl="0" fontAlgn="base">
      <a:spcBef>
        <a:spcPct val="0"/>
      </a:spcBef>
      <a:spcAft>
        <a:spcPct val="0"/>
      </a:spcAft>
      <a:defRPr sz="2400" kern="1200">
        <a:solidFill>
          <a:srgbClr val="000000"/>
        </a:solidFill>
        <a:latin typeface="Arial" charset="0"/>
        <a:ea typeface="ヒラギノ角ゴ Pro W3" charset="-128"/>
        <a:cs typeface="+mn-cs"/>
        <a:sym typeface="Arial" charset="0"/>
      </a:defRPr>
    </a:lvl3pPr>
    <a:lvl4pPr marL="1371600" algn="l" rtl="0" fontAlgn="base">
      <a:spcBef>
        <a:spcPct val="0"/>
      </a:spcBef>
      <a:spcAft>
        <a:spcPct val="0"/>
      </a:spcAft>
      <a:defRPr sz="2400" kern="1200">
        <a:solidFill>
          <a:srgbClr val="000000"/>
        </a:solidFill>
        <a:latin typeface="Arial" charset="0"/>
        <a:ea typeface="ヒラギノ角ゴ Pro W3" charset="-128"/>
        <a:cs typeface="+mn-cs"/>
        <a:sym typeface="Arial" charset="0"/>
      </a:defRPr>
    </a:lvl4pPr>
    <a:lvl5pPr marL="1828800" algn="l" rtl="0" fontAlgn="base">
      <a:spcBef>
        <a:spcPct val="0"/>
      </a:spcBef>
      <a:spcAft>
        <a:spcPct val="0"/>
      </a:spcAft>
      <a:defRPr sz="2400" kern="1200">
        <a:solidFill>
          <a:srgbClr val="000000"/>
        </a:solidFill>
        <a:latin typeface="Arial" charset="0"/>
        <a:ea typeface="ヒラギノ角ゴ Pro W3" charset="-128"/>
        <a:cs typeface="+mn-cs"/>
        <a:sym typeface="Arial" charset="0"/>
      </a:defRPr>
    </a:lvl5pPr>
    <a:lvl6pPr marL="2286000" algn="l" defTabSz="914400" rtl="0" eaLnBrk="1" latinLnBrk="0" hangingPunct="1">
      <a:defRPr sz="2400" kern="1200">
        <a:solidFill>
          <a:srgbClr val="000000"/>
        </a:solidFill>
        <a:latin typeface="Arial" charset="0"/>
        <a:ea typeface="ヒラギノ角ゴ Pro W3" charset="-128"/>
        <a:cs typeface="+mn-cs"/>
        <a:sym typeface="Arial" charset="0"/>
      </a:defRPr>
    </a:lvl6pPr>
    <a:lvl7pPr marL="2743200" algn="l" defTabSz="914400" rtl="0" eaLnBrk="1" latinLnBrk="0" hangingPunct="1">
      <a:defRPr sz="2400" kern="1200">
        <a:solidFill>
          <a:srgbClr val="000000"/>
        </a:solidFill>
        <a:latin typeface="Arial" charset="0"/>
        <a:ea typeface="ヒラギノ角ゴ Pro W3" charset="-128"/>
        <a:cs typeface="+mn-cs"/>
        <a:sym typeface="Arial" charset="0"/>
      </a:defRPr>
    </a:lvl7pPr>
    <a:lvl8pPr marL="3200400" algn="l" defTabSz="914400" rtl="0" eaLnBrk="1" latinLnBrk="0" hangingPunct="1">
      <a:defRPr sz="2400" kern="1200">
        <a:solidFill>
          <a:srgbClr val="000000"/>
        </a:solidFill>
        <a:latin typeface="Arial" charset="0"/>
        <a:ea typeface="ヒラギノ角ゴ Pro W3" charset="-128"/>
        <a:cs typeface="+mn-cs"/>
        <a:sym typeface="Arial" charset="0"/>
      </a:defRPr>
    </a:lvl8pPr>
    <a:lvl9pPr marL="3657600" algn="l" defTabSz="914400" rtl="0" eaLnBrk="1" latinLnBrk="0" hangingPunct="1">
      <a:defRPr sz="2400" kern="1200">
        <a:solidFill>
          <a:srgbClr val="000000"/>
        </a:solidFill>
        <a:latin typeface="Arial" charset="0"/>
        <a:ea typeface="ヒラギノ角ゴ Pro W3"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8"/>
    </p:cViewPr>
  </p:sorterViewPr>
  <p:notesViewPr>
    <p:cSldViewPr>
      <p:cViewPr varScale="1">
        <p:scale>
          <a:sx n="138" d="100"/>
          <a:sy n="138" d="100"/>
        </p:scale>
        <p:origin x="-317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DF269102-87D5-4CBE-AE60-89BD20DDC4B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517EA98-5E7C-462D-BBFD-221D180EF61A}" type="slidenum">
              <a:rPr lang="it-IT"/>
              <a:pPr/>
              <a:t>1</a:t>
            </a:fld>
            <a:endParaRPr lang="it-IT"/>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r>
              <a:rPr lang="it-IT" smtClean="0"/>
              <a:t>Usually in old style doors or desks</a:t>
            </a:r>
          </a:p>
          <a:p>
            <a:r>
              <a:rPr lang="it-IT" smtClean="0"/>
              <a:t>Different concentric obstructions</a:t>
            </a:r>
          </a:p>
          <a:p>
            <a:r>
              <a:rPr lang="en-US" smtClean="0"/>
              <a:t>Easy to lock pick with Skeleton keys</a:t>
            </a:r>
          </a:p>
          <a:p>
            <a:endParaRPr lang="it-IT" smtClean="0"/>
          </a:p>
        </p:txBody>
      </p:sp>
      <p:sp>
        <p:nvSpPr>
          <p:cNvPr id="31748" name="Segnaposto numero diapositiva 3"/>
          <p:cNvSpPr>
            <a:spLocks noGrp="1"/>
          </p:cNvSpPr>
          <p:nvPr>
            <p:ph type="sldNum" sz="quarter" idx="5"/>
          </p:nvPr>
        </p:nvSpPr>
        <p:spPr>
          <a:noFill/>
        </p:spPr>
        <p:txBody>
          <a:bodyPr/>
          <a:lstStyle/>
          <a:p>
            <a:fld id="{B86028A5-5BD6-41C9-95DF-50A53932B91D}" type="slidenum">
              <a:rPr lang="en-US"/>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ln/>
        </p:spPr>
      </p:sp>
      <p:sp>
        <p:nvSpPr>
          <p:cNvPr id="33795" name="Segnaposto note 2"/>
          <p:cNvSpPr>
            <a:spLocks noGrp="1"/>
          </p:cNvSpPr>
          <p:nvPr>
            <p:ph type="body" idx="1"/>
          </p:nvPr>
        </p:nvSpPr>
        <p:spPr>
          <a:noFill/>
          <a:ln/>
        </p:spPr>
        <p:txBody>
          <a:bodyPr/>
          <a:lstStyle/>
          <a:p>
            <a:pPr eaLnBrk="1" hangingPunct="1"/>
            <a:endParaRPr lang="it-IT" smtClean="0"/>
          </a:p>
        </p:txBody>
      </p:sp>
      <p:sp>
        <p:nvSpPr>
          <p:cNvPr id="33796" name="Segnaposto numero diapositiva 3"/>
          <p:cNvSpPr>
            <a:spLocks noGrp="1"/>
          </p:cNvSpPr>
          <p:nvPr>
            <p:ph type="sldNum" sz="quarter" idx="5"/>
          </p:nvPr>
        </p:nvSpPr>
        <p:spPr>
          <a:noFill/>
        </p:spPr>
        <p:txBody>
          <a:bodyPr/>
          <a:lstStyle/>
          <a:p>
            <a:fld id="{49C90529-1E41-41E5-A80A-369DAE81331A}" type="slidenum">
              <a:rPr lang="it-IT"/>
              <a:pPr/>
              <a:t>12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8EBF38E-B34D-427A-8631-DC6DD2879B00}"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p:spPr>
        <p:txBody>
          <a:bodyPr/>
          <a:lstStyle/>
          <a:p>
            <a:pPr eaLnBrk="1" hangingPunct="1"/>
            <a:endParaRPr lang="it-IT" smtClean="0"/>
          </a:p>
        </p:txBody>
      </p:sp>
      <p:sp>
        <p:nvSpPr>
          <p:cNvPr id="68612" name="Segnaposto numero diapositiva 3"/>
          <p:cNvSpPr>
            <a:spLocks noGrp="1"/>
          </p:cNvSpPr>
          <p:nvPr>
            <p:ph type="sldNum" sz="quarter" idx="5"/>
          </p:nvPr>
        </p:nvSpPr>
        <p:spPr>
          <a:noFill/>
        </p:spPr>
        <p:txBody>
          <a:bodyPr/>
          <a:lstStyle/>
          <a:p>
            <a:fld id="{23FD48AA-1658-4285-9895-DDE1AD1E6FDD}" type="slidenum">
              <a:rPr lang="it-IT"/>
              <a:pPr/>
              <a:t>26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7"/>
          <p:cNvSpPr>
            <a:spLocks noGrp="1" noChangeArrowheads="1"/>
          </p:cNvSpPr>
          <p:nvPr>
            <p:ph type="sldNum" sz="quarter" idx="5"/>
          </p:nvPr>
        </p:nvSpPr>
        <p:spPr>
          <a:noFill/>
        </p:spPr>
        <p:txBody>
          <a:bodyPr/>
          <a:lstStyle/>
          <a:p>
            <a:fld id="{D196DAC3-EFC5-4BBD-939E-B1B3F9DF1E3D}" type="slidenum">
              <a:rPr lang="it-IT"/>
              <a:pPr/>
              <a:t>27</a:t>
            </a:fld>
            <a:endParaRPr lang="it-IT"/>
          </a:p>
        </p:txBody>
      </p:sp>
      <p:sp>
        <p:nvSpPr>
          <p:cNvPr id="70659" name="Segnaposto immagine diapositiva 1"/>
          <p:cNvSpPr>
            <a:spLocks noGrp="1" noRot="1" noChangeAspect="1" noTextEdit="1"/>
          </p:cNvSpPr>
          <p:nvPr>
            <p:ph type="sldImg"/>
          </p:nvPr>
        </p:nvSpPr>
        <p:spPr>
          <a:ln/>
        </p:spPr>
      </p:sp>
      <p:sp>
        <p:nvSpPr>
          <p:cNvPr id="70660" name="Segnaposto note 2"/>
          <p:cNvSpPr>
            <a:spLocks noGrp="1"/>
          </p:cNvSpPr>
          <p:nvPr>
            <p:ph type="body" idx="1"/>
          </p:nvPr>
        </p:nvSpPr>
        <p:spPr>
          <a:noFill/>
          <a:ln/>
        </p:spPr>
        <p:txBody>
          <a:bodyPr/>
          <a:lstStyle/>
          <a:p>
            <a:endParaRPr lang="it-IT" smtClean="0"/>
          </a:p>
        </p:txBody>
      </p:sp>
      <p:sp>
        <p:nvSpPr>
          <p:cNvPr id="70661" name="Segnaposto numero diapositiva 3"/>
          <p:cNvSpPr txBox="1">
            <a:spLocks noGrp="1"/>
          </p:cNvSpPr>
          <p:nvPr/>
        </p:nvSpPr>
        <p:spPr bwMode="auto">
          <a:xfrm>
            <a:off x="3886200" y="8686800"/>
            <a:ext cx="2971800" cy="457200"/>
          </a:xfrm>
          <a:prstGeom prst="rect">
            <a:avLst/>
          </a:prstGeom>
          <a:noFill/>
          <a:ln w="9525">
            <a:noFill/>
            <a:miter lim="800000"/>
            <a:headEnd/>
            <a:tailEnd/>
          </a:ln>
        </p:spPr>
        <p:txBody>
          <a:bodyPr lIns="87479" tIns="43739" rIns="87479" bIns="43739" anchor="b"/>
          <a:lstStyle/>
          <a:p>
            <a:pPr algn="r"/>
            <a:fld id="{9489B8D6-CD1B-4224-BBDC-D324362C7489}" type="slidenum">
              <a:rPr lang="it-IT" sz="1100">
                <a:latin typeface="Times New Roman" charset="0"/>
              </a:rPr>
              <a:pPr algn="r"/>
              <a:t>27</a:t>
            </a:fld>
            <a:endParaRPr lang="it-IT" sz="11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it-IT" smtClean="0"/>
          </a:p>
        </p:txBody>
      </p:sp>
      <p:sp>
        <p:nvSpPr>
          <p:cNvPr id="72708" name="Slide Number Placeholder 3"/>
          <p:cNvSpPr>
            <a:spLocks noGrp="1"/>
          </p:cNvSpPr>
          <p:nvPr>
            <p:ph type="sldNum" sz="quarter" idx="5"/>
          </p:nvPr>
        </p:nvSpPr>
        <p:spPr>
          <a:noFill/>
        </p:spPr>
        <p:txBody>
          <a:bodyPr/>
          <a:lstStyle/>
          <a:p>
            <a:fld id="{89C97510-ED95-4585-8620-1828AFAA9F4A}" type="slidenum">
              <a:rPr lang="en-US"/>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it-IT" smtClean="0"/>
          </a:p>
        </p:txBody>
      </p:sp>
      <p:sp>
        <p:nvSpPr>
          <p:cNvPr id="72708" name="Slide Number Placeholder 3"/>
          <p:cNvSpPr>
            <a:spLocks noGrp="1"/>
          </p:cNvSpPr>
          <p:nvPr>
            <p:ph type="sldNum" sz="quarter" idx="5"/>
          </p:nvPr>
        </p:nvSpPr>
        <p:spPr>
          <a:noFill/>
        </p:spPr>
        <p:txBody>
          <a:bodyPr/>
          <a:lstStyle/>
          <a:p>
            <a:fld id="{89C97510-ED95-4585-8620-1828AFAA9F4A}" type="slidenum">
              <a:rPr lang="en-US"/>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7F66105-2F08-4368-95F6-11036B6B2316}" type="slidenum">
              <a:rPr lang="en-US"/>
              <a:pPr/>
              <a:t>30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C60EF-D105-4A23-9848-F502707B33E7}" type="datetime1">
              <a:rPr lang="en-US" smtClean="0"/>
              <a:pPr/>
              <a:t>10/14/2010</a:t>
            </a:fld>
            <a:endParaRPr lang="en-US"/>
          </a:p>
        </p:txBody>
      </p:sp>
      <p:sp>
        <p:nvSpPr>
          <p:cNvPr id="5" name="Footer Placeholder 4"/>
          <p:cNvSpPr>
            <a:spLocks noGrp="1"/>
          </p:cNvSpPr>
          <p:nvPr>
            <p:ph type="ftr" sz="quarter" idx="11"/>
          </p:nvPr>
        </p:nvSpPr>
        <p:spPr/>
        <p:txBody>
          <a:bodyPr/>
          <a:lstStyle/>
          <a:p>
            <a:pPr>
              <a:defRPr/>
            </a:pPr>
            <a:r>
              <a:rPr lang="en-US" smtClean="0"/>
              <a:t>Locks and Safes</a:t>
            </a:r>
            <a:endParaRPr lang="en-US"/>
          </a:p>
        </p:txBody>
      </p:sp>
      <p:sp>
        <p:nvSpPr>
          <p:cNvPr id="6" name="Slide Number Placeholder 5"/>
          <p:cNvSpPr>
            <a:spLocks noGrp="1"/>
          </p:cNvSpPr>
          <p:nvPr>
            <p:ph type="sldNum" sz="quarter" idx="12"/>
          </p:nvPr>
        </p:nvSpPr>
        <p:spPr/>
        <p:txBody>
          <a:bodyPr/>
          <a:lstStyle/>
          <a:p>
            <a:fld id="{0EC978D9-E044-4FC6-A099-0378C83D3F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B3FD4-4E69-4F07-B48F-0E6A6D9C2238}" type="datetime1">
              <a:rPr lang="en-US" smtClean="0"/>
              <a:pPr/>
              <a:t>10/14/2010</a:t>
            </a:fld>
            <a:endParaRPr lang="en-US"/>
          </a:p>
        </p:txBody>
      </p:sp>
      <p:sp>
        <p:nvSpPr>
          <p:cNvPr id="5" name="Footer Placeholder 4"/>
          <p:cNvSpPr>
            <a:spLocks noGrp="1"/>
          </p:cNvSpPr>
          <p:nvPr>
            <p:ph type="ftr" sz="quarter" idx="11"/>
          </p:nvPr>
        </p:nvSpPr>
        <p:spPr/>
        <p:txBody>
          <a:bodyPr/>
          <a:lstStyle/>
          <a:p>
            <a:pPr>
              <a:defRPr/>
            </a:pPr>
            <a:r>
              <a:rPr lang="en-US" smtClean="0"/>
              <a:t>Locks and Safes</a:t>
            </a:r>
            <a:endParaRPr lang="en-US"/>
          </a:p>
        </p:txBody>
      </p:sp>
      <p:sp>
        <p:nvSpPr>
          <p:cNvPr id="6" name="Slide Number Placeholder 5"/>
          <p:cNvSpPr>
            <a:spLocks noGrp="1"/>
          </p:cNvSpPr>
          <p:nvPr>
            <p:ph type="sldNum" sz="quarter" idx="12"/>
          </p:nvPr>
        </p:nvSpPr>
        <p:spPr/>
        <p:txBody>
          <a:bodyPr/>
          <a:lstStyle/>
          <a:p>
            <a:fld id="{8D3530A0-2EAF-49D3-80F9-1151B792DD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7D71A-D169-4B20-9A34-CDE69B5BF803}" type="datetime1">
              <a:rPr lang="en-US" smtClean="0"/>
              <a:pPr/>
              <a:t>10/14/2010</a:t>
            </a:fld>
            <a:endParaRPr lang="en-US"/>
          </a:p>
        </p:txBody>
      </p:sp>
      <p:sp>
        <p:nvSpPr>
          <p:cNvPr id="5" name="Footer Placeholder 4"/>
          <p:cNvSpPr>
            <a:spLocks noGrp="1"/>
          </p:cNvSpPr>
          <p:nvPr>
            <p:ph type="ftr" sz="quarter" idx="11"/>
          </p:nvPr>
        </p:nvSpPr>
        <p:spPr/>
        <p:txBody>
          <a:bodyPr/>
          <a:lstStyle/>
          <a:p>
            <a:pPr>
              <a:defRPr/>
            </a:pPr>
            <a:r>
              <a:rPr lang="en-US" smtClean="0"/>
              <a:t>Locks and Safes</a:t>
            </a:r>
            <a:endParaRPr lang="en-US"/>
          </a:p>
        </p:txBody>
      </p:sp>
      <p:sp>
        <p:nvSpPr>
          <p:cNvPr id="6" name="Slide Number Placeholder 5"/>
          <p:cNvSpPr>
            <a:spLocks noGrp="1"/>
          </p:cNvSpPr>
          <p:nvPr>
            <p:ph type="sldNum" sz="quarter" idx="12"/>
          </p:nvPr>
        </p:nvSpPr>
        <p:spPr/>
        <p:txBody>
          <a:bodyPr/>
          <a:lstStyle/>
          <a:p>
            <a:fld id="{A1607AF8-D8DC-4921-8E93-E3CB5761EC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219200" y="304800"/>
            <a:ext cx="7772400" cy="12065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219200" y="1600200"/>
            <a:ext cx="38100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181600" y="1600200"/>
            <a:ext cx="3810000" cy="21717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181600" y="3924300"/>
            <a:ext cx="3810000" cy="21717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1143000" y="6400800"/>
            <a:ext cx="1905000" cy="457200"/>
          </a:xfrm>
          <a:prstGeom prst="rect">
            <a:avLst/>
          </a:prstGeom>
        </p:spPr>
        <p:txBody>
          <a:bodyPr/>
          <a:lstStyle>
            <a:lvl1pPr>
              <a:defRPr/>
            </a:lvl1pPr>
          </a:lstStyle>
          <a:p>
            <a:fld id="{9C47863A-B6D7-4E7F-8B87-026F91D5FB54}" type="datetime1">
              <a:rPr lang="en-US" smtClean="0"/>
              <a:pPr/>
              <a:t>10/14/2010</a:t>
            </a:fld>
            <a:endParaRPr lang="en-US"/>
          </a:p>
        </p:txBody>
      </p:sp>
      <p:sp>
        <p:nvSpPr>
          <p:cNvPr id="7" name="Segnaposto piè di pagina 6"/>
          <p:cNvSpPr>
            <a:spLocks noGrp="1"/>
          </p:cNvSpPr>
          <p:nvPr>
            <p:ph type="ftr" sz="quarter" idx="11"/>
          </p:nvPr>
        </p:nvSpPr>
        <p:spPr>
          <a:xfrm>
            <a:off x="3581400" y="6400800"/>
            <a:ext cx="2895600" cy="457200"/>
          </a:xfrm>
          <a:prstGeom prst="rect">
            <a:avLst/>
          </a:prstGeom>
        </p:spPr>
        <p:txBody>
          <a:bodyPr/>
          <a:lstStyle>
            <a:lvl1pPr>
              <a:defRPr/>
            </a:lvl1pPr>
          </a:lstStyle>
          <a:p>
            <a:pPr>
              <a:defRPr/>
            </a:pPr>
            <a:r>
              <a:rPr lang="en-US" smtClean="0"/>
              <a:t>Locks and Safes</a:t>
            </a:r>
            <a:endParaRPr lang="en-US"/>
          </a:p>
        </p:txBody>
      </p:sp>
      <p:sp>
        <p:nvSpPr>
          <p:cNvPr id="8" name="Segnaposto numero diapositiva 7"/>
          <p:cNvSpPr>
            <a:spLocks noGrp="1"/>
          </p:cNvSpPr>
          <p:nvPr>
            <p:ph type="sldNum" sz="quarter" idx="12"/>
          </p:nvPr>
        </p:nvSpPr>
        <p:spPr>
          <a:xfrm>
            <a:off x="7239000" y="6400800"/>
            <a:ext cx="1905000" cy="457200"/>
          </a:xfrm>
        </p:spPr>
        <p:txBody>
          <a:bodyPr/>
          <a:lstStyle>
            <a:lvl1pPr>
              <a:defRPr/>
            </a:lvl1pPr>
          </a:lstStyle>
          <a:p>
            <a:fld id="{B7C75C98-75AE-42B4-88CE-0130301938A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AE658-27FE-46FE-8330-BF8825CE9A89}" type="datetime1">
              <a:rPr lang="en-US" smtClean="0"/>
              <a:pPr/>
              <a:t>10/14/2010</a:t>
            </a:fld>
            <a:endParaRPr lang="en-US"/>
          </a:p>
        </p:txBody>
      </p:sp>
      <p:sp>
        <p:nvSpPr>
          <p:cNvPr id="5" name="Footer Placeholder 4"/>
          <p:cNvSpPr>
            <a:spLocks noGrp="1"/>
          </p:cNvSpPr>
          <p:nvPr>
            <p:ph type="ftr" sz="quarter" idx="11"/>
          </p:nvPr>
        </p:nvSpPr>
        <p:spPr/>
        <p:txBody>
          <a:bodyPr/>
          <a:lstStyle/>
          <a:p>
            <a:pPr>
              <a:defRPr/>
            </a:pPr>
            <a:r>
              <a:rPr lang="en-US" smtClean="0"/>
              <a:t>Locks and Safes</a:t>
            </a:r>
            <a:endParaRPr lang="en-US"/>
          </a:p>
        </p:txBody>
      </p:sp>
      <p:sp>
        <p:nvSpPr>
          <p:cNvPr id="6" name="Slide Number Placeholder 5"/>
          <p:cNvSpPr>
            <a:spLocks noGrp="1"/>
          </p:cNvSpPr>
          <p:nvPr>
            <p:ph type="sldNum" sz="quarter" idx="12"/>
          </p:nvPr>
        </p:nvSpPr>
        <p:spPr/>
        <p:txBody>
          <a:bodyPr/>
          <a:lstStyle/>
          <a:p>
            <a:fld id="{87A69A3E-FC90-45C0-AD9F-2A7E903309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B0ABA-C6C4-4454-BBFF-B5F016374826}" type="datetime1">
              <a:rPr lang="en-US" smtClean="0"/>
              <a:pPr/>
              <a:t>10/14/2010</a:t>
            </a:fld>
            <a:endParaRPr lang="en-US"/>
          </a:p>
        </p:txBody>
      </p:sp>
      <p:sp>
        <p:nvSpPr>
          <p:cNvPr id="5" name="Footer Placeholder 4"/>
          <p:cNvSpPr>
            <a:spLocks noGrp="1"/>
          </p:cNvSpPr>
          <p:nvPr>
            <p:ph type="ftr" sz="quarter" idx="11"/>
          </p:nvPr>
        </p:nvSpPr>
        <p:spPr/>
        <p:txBody>
          <a:bodyPr/>
          <a:lstStyle/>
          <a:p>
            <a:pPr>
              <a:defRPr/>
            </a:pPr>
            <a:r>
              <a:rPr lang="en-US" smtClean="0"/>
              <a:t>Locks and Safes</a:t>
            </a:r>
            <a:endParaRPr lang="en-US"/>
          </a:p>
        </p:txBody>
      </p:sp>
      <p:sp>
        <p:nvSpPr>
          <p:cNvPr id="6" name="Slide Number Placeholder 5"/>
          <p:cNvSpPr>
            <a:spLocks noGrp="1"/>
          </p:cNvSpPr>
          <p:nvPr>
            <p:ph type="sldNum" sz="quarter" idx="12"/>
          </p:nvPr>
        </p:nvSpPr>
        <p:spPr/>
        <p:txBody>
          <a:bodyPr/>
          <a:lstStyle/>
          <a:p>
            <a:fld id="{7B923E7D-C9CC-4C00-A727-493D2F9EF8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50FA0-3B4C-4D80-B831-D0CBCE1A7959}" type="datetime1">
              <a:rPr lang="en-US" smtClean="0"/>
              <a:pPr/>
              <a:t>10/14/2010</a:t>
            </a:fld>
            <a:endParaRPr lang="en-US"/>
          </a:p>
        </p:txBody>
      </p:sp>
      <p:sp>
        <p:nvSpPr>
          <p:cNvPr id="6" name="Footer Placeholder 5"/>
          <p:cNvSpPr>
            <a:spLocks noGrp="1"/>
          </p:cNvSpPr>
          <p:nvPr>
            <p:ph type="ftr" sz="quarter" idx="11"/>
          </p:nvPr>
        </p:nvSpPr>
        <p:spPr/>
        <p:txBody>
          <a:bodyPr/>
          <a:lstStyle/>
          <a:p>
            <a:pPr>
              <a:defRPr/>
            </a:pPr>
            <a:r>
              <a:rPr lang="en-US" smtClean="0"/>
              <a:t>Locks and Safes</a:t>
            </a:r>
            <a:endParaRPr lang="en-US"/>
          </a:p>
        </p:txBody>
      </p:sp>
      <p:sp>
        <p:nvSpPr>
          <p:cNvPr id="7" name="Slide Number Placeholder 6"/>
          <p:cNvSpPr>
            <a:spLocks noGrp="1"/>
          </p:cNvSpPr>
          <p:nvPr>
            <p:ph type="sldNum" sz="quarter" idx="12"/>
          </p:nvPr>
        </p:nvSpPr>
        <p:spPr/>
        <p:txBody>
          <a:bodyPr/>
          <a:lstStyle/>
          <a:p>
            <a:fld id="{F022A5E5-5F31-4B5B-8BD2-4C72803AC1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26D0C-8FD6-454A-85E0-F6A926BCA7DB}" type="datetime1">
              <a:rPr lang="en-US" smtClean="0"/>
              <a:pPr/>
              <a:t>10/14/2010</a:t>
            </a:fld>
            <a:endParaRPr lang="en-US"/>
          </a:p>
        </p:txBody>
      </p:sp>
      <p:sp>
        <p:nvSpPr>
          <p:cNvPr id="8" name="Footer Placeholder 7"/>
          <p:cNvSpPr>
            <a:spLocks noGrp="1"/>
          </p:cNvSpPr>
          <p:nvPr>
            <p:ph type="ftr" sz="quarter" idx="11"/>
          </p:nvPr>
        </p:nvSpPr>
        <p:spPr/>
        <p:txBody>
          <a:bodyPr/>
          <a:lstStyle/>
          <a:p>
            <a:pPr>
              <a:defRPr/>
            </a:pPr>
            <a:r>
              <a:rPr lang="en-US" smtClean="0"/>
              <a:t>Locks and Safes</a:t>
            </a:r>
            <a:endParaRPr lang="en-US"/>
          </a:p>
        </p:txBody>
      </p:sp>
      <p:sp>
        <p:nvSpPr>
          <p:cNvPr id="9" name="Slide Number Placeholder 8"/>
          <p:cNvSpPr>
            <a:spLocks noGrp="1"/>
          </p:cNvSpPr>
          <p:nvPr>
            <p:ph type="sldNum" sz="quarter" idx="12"/>
          </p:nvPr>
        </p:nvSpPr>
        <p:spPr/>
        <p:txBody>
          <a:bodyPr/>
          <a:lstStyle/>
          <a:p>
            <a:fld id="{40E5E6F0-32BC-4041-B333-8C7EACB075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2C814-4ECF-4602-9853-13AE33156A4A}" type="datetime1">
              <a:rPr lang="en-US" smtClean="0"/>
              <a:pPr/>
              <a:t>10/14/2010</a:t>
            </a:fld>
            <a:endParaRPr lang="en-US"/>
          </a:p>
        </p:txBody>
      </p:sp>
      <p:sp>
        <p:nvSpPr>
          <p:cNvPr id="4" name="Footer Placeholder 3"/>
          <p:cNvSpPr>
            <a:spLocks noGrp="1"/>
          </p:cNvSpPr>
          <p:nvPr>
            <p:ph type="ftr" sz="quarter" idx="11"/>
          </p:nvPr>
        </p:nvSpPr>
        <p:spPr/>
        <p:txBody>
          <a:bodyPr/>
          <a:lstStyle/>
          <a:p>
            <a:pPr>
              <a:defRPr/>
            </a:pPr>
            <a:r>
              <a:rPr lang="en-US" smtClean="0"/>
              <a:t>Locks and Safes</a:t>
            </a:r>
            <a:endParaRPr lang="en-US"/>
          </a:p>
        </p:txBody>
      </p:sp>
      <p:sp>
        <p:nvSpPr>
          <p:cNvPr id="5" name="Slide Number Placeholder 4"/>
          <p:cNvSpPr>
            <a:spLocks noGrp="1"/>
          </p:cNvSpPr>
          <p:nvPr>
            <p:ph type="sldNum" sz="quarter" idx="12"/>
          </p:nvPr>
        </p:nvSpPr>
        <p:spPr/>
        <p:txBody>
          <a:bodyPr/>
          <a:lstStyle/>
          <a:p>
            <a:fld id="{2AE2B962-6A26-46B3-BD8D-BD47E413F2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1E687-0E9A-4365-8680-7F66498DCF95}" type="datetime1">
              <a:rPr lang="en-US" smtClean="0"/>
              <a:pPr/>
              <a:t>10/14/2010</a:t>
            </a:fld>
            <a:endParaRPr lang="en-US"/>
          </a:p>
        </p:txBody>
      </p:sp>
      <p:sp>
        <p:nvSpPr>
          <p:cNvPr id="3" name="Footer Placeholder 2"/>
          <p:cNvSpPr>
            <a:spLocks noGrp="1"/>
          </p:cNvSpPr>
          <p:nvPr>
            <p:ph type="ftr" sz="quarter" idx="11"/>
          </p:nvPr>
        </p:nvSpPr>
        <p:spPr/>
        <p:txBody>
          <a:bodyPr/>
          <a:lstStyle/>
          <a:p>
            <a:pPr>
              <a:defRPr/>
            </a:pPr>
            <a:r>
              <a:rPr lang="en-US" smtClean="0"/>
              <a:t>Locks and Safes</a:t>
            </a:r>
            <a:endParaRPr lang="en-US"/>
          </a:p>
        </p:txBody>
      </p:sp>
      <p:sp>
        <p:nvSpPr>
          <p:cNvPr id="4" name="Slide Number Placeholder 3"/>
          <p:cNvSpPr>
            <a:spLocks noGrp="1"/>
          </p:cNvSpPr>
          <p:nvPr>
            <p:ph type="sldNum" sz="quarter" idx="12"/>
          </p:nvPr>
        </p:nvSpPr>
        <p:spPr/>
        <p:txBody>
          <a:bodyPr/>
          <a:lstStyle/>
          <a:p>
            <a:fld id="{6FE00553-02E0-47AC-BE6D-2C84FF7ED4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1B35B-B2E6-4230-A7CF-B88667B16889}" type="datetime1">
              <a:rPr lang="en-US" smtClean="0"/>
              <a:pPr/>
              <a:t>10/14/2010</a:t>
            </a:fld>
            <a:endParaRPr lang="en-US"/>
          </a:p>
        </p:txBody>
      </p:sp>
      <p:sp>
        <p:nvSpPr>
          <p:cNvPr id="6" name="Footer Placeholder 5"/>
          <p:cNvSpPr>
            <a:spLocks noGrp="1"/>
          </p:cNvSpPr>
          <p:nvPr>
            <p:ph type="ftr" sz="quarter" idx="11"/>
          </p:nvPr>
        </p:nvSpPr>
        <p:spPr/>
        <p:txBody>
          <a:bodyPr/>
          <a:lstStyle/>
          <a:p>
            <a:pPr>
              <a:defRPr/>
            </a:pPr>
            <a:r>
              <a:rPr lang="en-US" smtClean="0"/>
              <a:t>Locks and Safes</a:t>
            </a:r>
            <a:endParaRPr lang="en-US"/>
          </a:p>
        </p:txBody>
      </p:sp>
      <p:sp>
        <p:nvSpPr>
          <p:cNvPr id="7" name="Slide Number Placeholder 6"/>
          <p:cNvSpPr>
            <a:spLocks noGrp="1"/>
          </p:cNvSpPr>
          <p:nvPr>
            <p:ph type="sldNum" sz="quarter" idx="12"/>
          </p:nvPr>
        </p:nvSpPr>
        <p:spPr/>
        <p:txBody>
          <a:bodyPr/>
          <a:lstStyle/>
          <a:p>
            <a:fld id="{A6E68817-DA4D-421C-B4E5-A2B5152382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9B6A6-5945-4418-917A-8F9DCE18CB39}" type="datetime1">
              <a:rPr lang="en-US" smtClean="0"/>
              <a:pPr/>
              <a:t>10/14/2010</a:t>
            </a:fld>
            <a:endParaRPr lang="en-US"/>
          </a:p>
        </p:txBody>
      </p:sp>
      <p:sp>
        <p:nvSpPr>
          <p:cNvPr id="6" name="Footer Placeholder 5"/>
          <p:cNvSpPr>
            <a:spLocks noGrp="1"/>
          </p:cNvSpPr>
          <p:nvPr>
            <p:ph type="ftr" sz="quarter" idx="11"/>
          </p:nvPr>
        </p:nvSpPr>
        <p:spPr/>
        <p:txBody>
          <a:bodyPr/>
          <a:lstStyle/>
          <a:p>
            <a:pPr>
              <a:defRPr/>
            </a:pPr>
            <a:r>
              <a:rPr lang="en-US" smtClean="0"/>
              <a:t>Locks and Safes</a:t>
            </a:r>
            <a:endParaRPr lang="en-US"/>
          </a:p>
        </p:txBody>
      </p:sp>
      <p:sp>
        <p:nvSpPr>
          <p:cNvPr id="7" name="Slide Number Placeholder 6"/>
          <p:cNvSpPr>
            <a:spLocks noGrp="1"/>
          </p:cNvSpPr>
          <p:nvPr>
            <p:ph type="sldNum" sz="quarter" idx="12"/>
          </p:nvPr>
        </p:nvSpPr>
        <p:spPr/>
        <p:txBody>
          <a:bodyPr/>
          <a:lstStyle/>
          <a:p>
            <a:fld id="{BE32EF89-FCF5-4EB0-AD22-AE7928E5EC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DBEC4-9E44-4B28-81C6-03C8A2D2EDDC}" type="datetimeFigureOut">
              <a:rPr lang="en-US" smtClean="0"/>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4F364-6F4E-40A6-A07A-22D2CE20C2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7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US" dirty="0" smtClean="0"/>
              <a:t>Section 2.2 – Locks and Keys</a:t>
            </a:r>
            <a:endParaRPr lang="it-IT" dirty="0" smtClean="0"/>
          </a:p>
        </p:txBody>
      </p:sp>
      <p:sp>
        <p:nvSpPr>
          <p:cNvPr id="17411" name="Rectangle 3"/>
          <p:cNvSpPr>
            <a:spLocks noGrp="1" noChangeArrowheads="1"/>
          </p:cNvSpPr>
          <p:nvPr>
            <p:ph type="subTitle" idx="1"/>
          </p:nvPr>
        </p:nvSpPr>
        <p:spPr>
          <a:xfrm>
            <a:off x="1371600" y="3873500"/>
            <a:ext cx="6400800" cy="936625"/>
          </a:xfrm>
        </p:spPr>
        <p:txBody>
          <a:bodyPr>
            <a:normAutofit lnSpcReduction="10000"/>
          </a:bodyPr>
          <a:lstStyle/>
          <a:p>
            <a:pPr>
              <a:lnSpc>
                <a:spcPct val="90000"/>
              </a:lnSpc>
              <a:buFont typeface="Wingdings" charset="2"/>
              <a:buNone/>
            </a:pPr>
            <a:r>
              <a:rPr lang="en-US" dirty="0" smtClean="0">
                <a:solidFill>
                  <a:srgbClr val="FFFFFF"/>
                </a:solidFill>
              </a:rPr>
              <a:t>Digital security often begins with physical security…</a:t>
            </a:r>
          </a:p>
        </p:txBody>
      </p:sp>
      <p:sp>
        <p:nvSpPr>
          <p:cNvPr id="17413" name="Slide Number Placeholder 4"/>
          <p:cNvSpPr>
            <a:spLocks noGrp="1"/>
          </p:cNvSpPr>
          <p:nvPr>
            <p:ph type="sldNum" sz="quarter" idx="12"/>
          </p:nvPr>
        </p:nvSpPr>
        <p:spPr bwMode="auto">
          <a:noFill/>
          <a:ln>
            <a:miter lim="800000"/>
            <a:headEnd/>
            <a:tailEnd/>
          </a:ln>
        </p:spPr>
        <p:txBody>
          <a:bodyPr/>
          <a:lstStyle/>
          <a:p>
            <a:fld id="{AA31B03F-BD46-4802-B085-F70110845DCB}"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r>
              <a:rPr lang="it-IT" smtClean="0"/>
              <a:t>TSA Lock</a:t>
            </a:r>
          </a:p>
        </p:txBody>
      </p:sp>
      <p:sp>
        <p:nvSpPr>
          <p:cNvPr id="29699" name="Segnaposto contenuto 2" descr="Rectangle: Click to edit Master text styles&#10;Second level&#10;Third level&#10;Fourth level&#10;Fifth level"/>
          <p:cNvSpPr>
            <a:spLocks noGrp="1"/>
          </p:cNvSpPr>
          <p:nvPr>
            <p:ph idx="1"/>
          </p:nvPr>
        </p:nvSpPr>
        <p:spPr>
          <a:xfrm>
            <a:off x="642938" y="1571625"/>
            <a:ext cx="5429250" cy="4829175"/>
          </a:xfrm>
        </p:spPr>
        <p:txBody>
          <a:bodyPr/>
          <a:lstStyle/>
          <a:p>
            <a:r>
              <a:rPr lang="en-US" sz="2800" smtClean="0"/>
              <a:t>The U.S. government has established a set of rules for the inspection of baggage without the presence of passengers</a:t>
            </a:r>
          </a:p>
          <a:p>
            <a:r>
              <a:rPr lang="en-US" sz="2800" smtClean="0"/>
              <a:t>Special TSA-approved locks allow both inspection and protection against theft</a:t>
            </a:r>
          </a:p>
          <a:p>
            <a:r>
              <a:rPr lang="en-US" sz="2800" smtClean="0"/>
              <a:t>An important element is that the inspection must be easily verifiable by the user</a:t>
            </a:r>
            <a:endParaRPr lang="it-IT" sz="2800" smtClean="0"/>
          </a:p>
        </p:txBody>
      </p:sp>
      <p:sp>
        <p:nvSpPr>
          <p:cNvPr id="29701" name="Segnaposto numero diapositiva 5"/>
          <p:cNvSpPr>
            <a:spLocks noGrp="1"/>
          </p:cNvSpPr>
          <p:nvPr>
            <p:ph type="sldNum" sz="quarter" idx="12"/>
          </p:nvPr>
        </p:nvSpPr>
        <p:spPr bwMode="auto">
          <a:noFill/>
          <a:ln>
            <a:miter lim="800000"/>
            <a:headEnd/>
            <a:tailEnd/>
          </a:ln>
        </p:spPr>
        <p:txBody>
          <a:bodyPr/>
          <a:lstStyle/>
          <a:p>
            <a:fld id="{769F8A0F-3B4E-4601-BC55-15640FBE771D}" type="slidenum">
              <a:rPr lang="it-IT"/>
              <a:pPr/>
              <a:t>10</a:t>
            </a:fld>
            <a:endParaRPr lang="it-IT"/>
          </a:p>
        </p:txBody>
      </p:sp>
      <p:pic>
        <p:nvPicPr>
          <p:cNvPr id="29702" name="Picture 2"/>
          <p:cNvPicPr>
            <a:picLocks noChangeAspect="1" noChangeArrowheads="1"/>
          </p:cNvPicPr>
          <p:nvPr/>
        </p:nvPicPr>
        <p:blipFill>
          <a:blip r:embed="rId2" cstate="print"/>
          <a:srcRect/>
          <a:stretch>
            <a:fillRect/>
          </a:stretch>
        </p:blipFill>
        <p:spPr bwMode="auto">
          <a:xfrm>
            <a:off x="6215063" y="0"/>
            <a:ext cx="2928937" cy="3621088"/>
          </a:xfrm>
          <a:prstGeom prst="rect">
            <a:avLst/>
          </a:prstGeom>
          <a:noFill/>
          <a:ln w="9525">
            <a:noFill/>
            <a:miter lim="800000"/>
            <a:headEnd/>
            <a:tailEnd/>
          </a:ln>
        </p:spPr>
      </p:pic>
      <p:sp>
        <p:nvSpPr>
          <p:cNvPr id="10" name="TextBox 9"/>
          <p:cNvSpPr txBox="1"/>
          <p:nvPr/>
        </p:nvSpPr>
        <p:spPr>
          <a:xfrm>
            <a:off x="6742666" y="3657600"/>
            <a:ext cx="1715534" cy="215444"/>
          </a:xfrm>
          <a:prstGeom prst="rect">
            <a:avLst/>
          </a:prstGeom>
          <a:noFill/>
        </p:spPr>
        <p:txBody>
          <a:bodyPr wrap="none" rtlCol="0">
            <a:spAutoFit/>
          </a:bodyPr>
          <a:lstStyle/>
          <a:p>
            <a:r>
              <a:rPr lang="en-US" sz="800" dirty="0" smtClean="0"/>
              <a:t>Public domain government image</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r>
              <a:rPr lang="it-IT" smtClean="0"/>
              <a:t>Warded  Locks</a:t>
            </a:r>
          </a:p>
        </p:txBody>
      </p:sp>
      <p:sp>
        <p:nvSpPr>
          <p:cNvPr id="30723" name="Segnaposto contenuto 2" descr="Rectangle: Click to edit Master text styles&#10;Second level&#10;Third level&#10;Fourth level&#10;Fifth level"/>
          <p:cNvSpPr>
            <a:spLocks noGrp="1"/>
          </p:cNvSpPr>
          <p:nvPr>
            <p:ph idx="1"/>
          </p:nvPr>
        </p:nvSpPr>
        <p:spPr>
          <a:xfrm>
            <a:off x="838200" y="1571625"/>
            <a:ext cx="4305300" cy="4448175"/>
          </a:xfrm>
        </p:spPr>
        <p:txBody>
          <a:bodyPr/>
          <a:lstStyle/>
          <a:p>
            <a:r>
              <a:rPr lang="en-US" sz="2800" smtClean="0"/>
              <a:t>Locks of this type were used in ancient times</a:t>
            </a:r>
          </a:p>
          <a:p>
            <a:r>
              <a:rPr lang="en-US" sz="2800" smtClean="0"/>
              <a:t>The key moves the bolt assisted by a support spring</a:t>
            </a:r>
          </a:p>
          <a:p>
            <a:r>
              <a:rPr lang="en-US" sz="2800" smtClean="0"/>
              <a:t>Security relies on the fact that not all keys pass through the key hole</a:t>
            </a:r>
            <a:endParaRPr lang="it-IT" sz="2800" smtClean="0"/>
          </a:p>
        </p:txBody>
      </p:sp>
      <p:sp>
        <p:nvSpPr>
          <p:cNvPr id="30726" name="Segnaposto numero diapositiva 5"/>
          <p:cNvSpPr>
            <a:spLocks noGrp="1"/>
          </p:cNvSpPr>
          <p:nvPr>
            <p:ph type="sldNum" sz="quarter" idx="12"/>
          </p:nvPr>
        </p:nvSpPr>
        <p:spPr bwMode="auto">
          <a:noFill/>
          <a:ln>
            <a:miter lim="800000"/>
            <a:headEnd/>
            <a:tailEnd/>
          </a:ln>
        </p:spPr>
        <p:txBody>
          <a:bodyPr/>
          <a:lstStyle/>
          <a:p>
            <a:fld id="{94703750-D2A0-4F70-822E-0F3E2139C486}" type="slidenum">
              <a:rPr lang="it-IT"/>
              <a:pPr/>
              <a:t>11</a:t>
            </a:fld>
            <a:endParaRPr lang="it-IT"/>
          </a:p>
        </p:txBody>
      </p:sp>
      <p:pic>
        <p:nvPicPr>
          <p:cNvPr id="30727" name="Picture 2"/>
          <p:cNvPicPr>
            <a:picLocks noChangeAspect="1" noChangeArrowheads="1"/>
          </p:cNvPicPr>
          <p:nvPr/>
        </p:nvPicPr>
        <p:blipFill>
          <a:blip r:embed="rId3" cstate="print"/>
          <a:srcRect/>
          <a:stretch>
            <a:fillRect/>
          </a:stretch>
        </p:blipFill>
        <p:spPr bwMode="auto">
          <a:xfrm>
            <a:off x="5429250" y="1330325"/>
            <a:ext cx="3357563" cy="4956175"/>
          </a:xfrm>
          <a:prstGeom prst="rect">
            <a:avLst/>
          </a:prstGeom>
          <a:noFill/>
          <a:ln w="9525">
            <a:noFill/>
            <a:miter lim="800000"/>
            <a:headEnd/>
            <a:tailEnd/>
          </a:ln>
        </p:spPr>
      </p:pic>
      <p:sp>
        <p:nvSpPr>
          <p:cNvPr id="30728" name="Rettangolo 7"/>
          <p:cNvSpPr>
            <a:spLocks noChangeArrowheads="1"/>
          </p:cNvSpPr>
          <p:nvPr/>
        </p:nvSpPr>
        <p:spPr bwMode="auto">
          <a:xfrm>
            <a:off x="6786563" y="6000750"/>
            <a:ext cx="714375" cy="285750"/>
          </a:xfrm>
          <a:prstGeom prst="rect">
            <a:avLst/>
          </a:prstGeom>
          <a:solidFill>
            <a:schemeClr val="bg1"/>
          </a:solidFill>
          <a:ln w="9525">
            <a:noFill/>
            <a:miter lim="800000"/>
            <a:headEnd/>
            <a:tailEnd/>
          </a:ln>
        </p:spPr>
        <p:txBody>
          <a:bodyPr wrap="none"/>
          <a:lstStyle/>
          <a:p>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6324600" y="1287463"/>
            <a:ext cx="2514600" cy="1889125"/>
          </a:xfrm>
          <a:prstGeom prst="rect">
            <a:avLst/>
          </a:prstGeom>
          <a:noFill/>
          <a:ln w="28575">
            <a:noFill/>
            <a:miter lim="800000"/>
            <a:headEnd/>
            <a:tailEnd type="none" w="lg" len="lg"/>
          </a:ln>
        </p:spPr>
      </p:pic>
      <p:sp>
        <p:nvSpPr>
          <p:cNvPr id="32771" name="Titolo 1"/>
          <p:cNvSpPr>
            <a:spLocks noGrp="1"/>
          </p:cNvSpPr>
          <p:nvPr>
            <p:ph type="title"/>
          </p:nvPr>
        </p:nvSpPr>
        <p:spPr>
          <a:xfrm>
            <a:off x="571500" y="214313"/>
            <a:ext cx="8572500" cy="1143000"/>
          </a:xfrm>
        </p:spPr>
        <p:txBody>
          <a:bodyPr/>
          <a:lstStyle/>
          <a:p>
            <a:r>
              <a:rPr lang="it-IT" smtClean="0"/>
              <a:t>Skeleton</a:t>
            </a:r>
            <a:r>
              <a:rPr lang="it-IT" i="1" smtClean="0"/>
              <a:t> </a:t>
            </a:r>
            <a:r>
              <a:rPr lang="it-IT" smtClean="0"/>
              <a:t>Key</a:t>
            </a:r>
          </a:p>
        </p:txBody>
      </p:sp>
      <p:sp>
        <p:nvSpPr>
          <p:cNvPr id="32772" name="Segnaposto contenuto 2" descr="Rectangle: Click to edit Master text styles&#10;Second level&#10;Third level&#10;Fourth level&#10;Fifth level"/>
          <p:cNvSpPr>
            <a:spLocks noGrp="1"/>
          </p:cNvSpPr>
          <p:nvPr>
            <p:ph idx="1"/>
          </p:nvPr>
        </p:nvSpPr>
        <p:spPr>
          <a:xfrm>
            <a:off x="642938" y="1500188"/>
            <a:ext cx="5605462" cy="4219575"/>
          </a:xfrm>
        </p:spPr>
        <p:txBody>
          <a:bodyPr/>
          <a:lstStyle/>
          <a:p>
            <a:r>
              <a:rPr lang="it-IT" smtClean="0"/>
              <a:t>Usually in old style doors </a:t>
            </a:r>
            <a:br>
              <a:rPr lang="it-IT" smtClean="0"/>
            </a:br>
            <a:r>
              <a:rPr lang="it-IT" smtClean="0"/>
              <a:t>or desks</a:t>
            </a:r>
          </a:p>
          <a:p>
            <a:r>
              <a:rPr lang="it-IT" smtClean="0"/>
              <a:t>Different concentric obstructions</a:t>
            </a:r>
          </a:p>
          <a:p>
            <a:r>
              <a:rPr lang="en-US" smtClean="0"/>
              <a:t>Easy to lock pick with Skeleton keys</a:t>
            </a:r>
          </a:p>
          <a:p>
            <a:r>
              <a:rPr lang="it-IT" smtClean="0"/>
              <a:t>They come from ancient Rome</a:t>
            </a:r>
            <a:endParaRPr lang="en-US" smtClean="0"/>
          </a:p>
          <a:p>
            <a:pPr>
              <a:buFont typeface="Wingdings" charset="2"/>
              <a:buNone/>
            </a:pPr>
            <a:endParaRPr lang="it-IT" smtClean="0"/>
          </a:p>
        </p:txBody>
      </p:sp>
      <p:sp>
        <p:nvSpPr>
          <p:cNvPr id="32776" name="Segnaposto numero diapositiva 8"/>
          <p:cNvSpPr>
            <a:spLocks noGrp="1"/>
          </p:cNvSpPr>
          <p:nvPr>
            <p:ph type="sldNum" sz="quarter" idx="12"/>
          </p:nvPr>
        </p:nvSpPr>
        <p:spPr bwMode="auto">
          <a:noFill/>
          <a:ln>
            <a:miter lim="800000"/>
            <a:headEnd/>
            <a:tailEnd/>
          </a:ln>
        </p:spPr>
        <p:txBody>
          <a:bodyPr/>
          <a:lstStyle/>
          <a:p>
            <a:fld id="{DDBBC38F-85DC-4A02-A058-38516A2E65B3}" type="slidenum">
              <a:rPr lang="it-IT"/>
              <a:pPr/>
              <a:t>12</a:t>
            </a:fld>
            <a:endParaRPr lang="it-IT"/>
          </a:p>
        </p:txBody>
      </p:sp>
      <p:pic>
        <p:nvPicPr>
          <p:cNvPr id="32773" name="Picture 6"/>
          <p:cNvPicPr>
            <a:picLocks noChangeAspect="1" noChangeArrowheads="1"/>
          </p:cNvPicPr>
          <p:nvPr/>
        </p:nvPicPr>
        <p:blipFill>
          <a:blip r:embed="rId4" cstate="print"/>
          <a:srcRect/>
          <a:stretch>
            <a:fillRect/>
          </a:stretch>
        </p:blipFill>
        <p:spPr bwMode="auto">
          <a:xfrm>
            <a:off x="6400800" y="4114800"/>
            <a:ext cx="2476500" cy="1858963"/>
          </a:xfrm>
          <a:prstGeom prst="rect">
            <a:avLst/>
          </a:prstGeom>
          <a:noFill/>
          <a:ln w="28575">
            <a:noFill/>
            <a:miter lim="800000"/>
            <a:headEnd/>
            <a:tailEnd type="none" w="lg" len="lg"/>
          </a:ln>
        </p:spPr>
      </p:pic>
      <p:sp>
        <p:nvSpPr>
          <p:cNvPr id="11" name="TextBox 10"/>
          <p:cNvSpPr txBox="1"/>
          <p:nvPr/>
        </p:nvSpPr>
        <p:spPr>
          <a:xfrm>
            <a:off x="1447800" y="6477000"/>
            <a:ext cx="5950668" cy="215444"/>
          </a:xfrm>
          <a:prstGeom prst="rect">
            <a:avLst/>
          </a:prstGeom>
          <a:noFill/>
        </p:spPr>
        <p:txBody>
          <a:bodyPr wrap="none" rtlCol="0">
            <a:spAutoFit/>
          </a:bodyPr>
          <a:lstStyle/>
          <a:p>
            <a:r>
              <a:rPr lang="en-US" sz="800" dirty="0" smtClean="0"/>
              <a:t>Images from http://en.wikipedia.org/wiki/File:Warded_locked.png used by permission under Gnu free documentation license 1.2</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r>
              <a:rPr lang="it-IT" smtClean="0"/>
              <a:t>Pick  vs. Bypass</a:t>
            </a:r>
          </a:p>
        </p:txBody>
      </p:sp>
      <p:sp>
        <p:nvSpPr>
          <p:cNvPr id="36867" name="Segnaposto contenuto 2" descr="Rectangle: Click to edit Master text styles&#10;Second level&#10;Third level&#10;Fourth level&#10;Fifth level"/>
          <p:cNvSpPr>
            <a:spLocks noGrp="1"/>
          </p:cNvSpPr>
          <p:nvPr>
            <p:ph idx="1"/>
          </p:nvPr>
        </p:nvSpPr>
        <p:spPr>
          <a:xfrm>
            <a:off x="714375" y="1643063"/>
            <a:ext cx="7896225" cy="4376737"/>
          </a:xfrm>
        </p:spPr>
        <p:txBody>
          <a:bodyPr/>
          <a:lstStyle/>
          <a:p>
            <a:pPr marL="0" indent="0">
              <a:buFont typeface="Arial" charset="0"/>
              <a:buNone/>
            </a:pPr>
            <a:r>
              <a:rPr lang="en-US" smtClean="0"/>
              <a:t>Break open a lock in a nondestructive manner can be achieved either through: </a:t>
            </a:r>
          </a:p>
          <a:p>
            <a:pPr marL="0" indent="0"/>
            <a:r>
              <a:rPr lang="it-IT" smtClean="0"/>
              <a:t>Pick: </a:t>
            </a:r>
            <a:r>
              <a:rPr lang="en-US" smtClean="0"/>
              <a:t>acting on the lock mechanism simulating the operation of the key</a:t>
            </a:r>
          </a:p>
          <a:p>
            <a:pPr marL="0" indent="0"/>
            <a:r>
              <a:rPr lang="it-IT" smtClean="0"/>
              <a:t>Bypass: </a:t>
            </a:r>
            <a:r>
              <a:rPr lang="en-US" smtClean="0"/>
              <a:t>manipulation of the bolt without using the lock</a:t>
            </a:r>
          </a:p>
        </p:txBody>
      </p:sp>
      <p:sp>
        <p:nvSpPr>
          <p:cNvPr id="36870" name="Segnaposto numero diapositiva 5"/>
          <p:cNvSpPr>
            <a:spLocks noGrp="1"/>
          </p:cNvSpPr>
          <p:nvPr>
            <p:ph type="sldNum" sz="quarter" idx="12"/>
          </p:nvPr>
        </p:nvSpPr>
        <p:spPr bwMode="auto">
          <a:noFill/>
          <a:ln>
            <a:miter lim="800000"/>
            <a:headEnd/>
            <a:tailEnd/>
          </a:ln>
        </p:spPr>
        <p:txBody>
          <a:bodyPr/>
          <a:lstStyle/>
          <a:p>
            <a:fld id="{815B1A55-65EB-4DAD-96DA-C29913F5956E}" type="slidenum">
              <a:rPr lang="it-IT"/>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8991600" cy="1206500"/>
          </a:xfrm>
        </p:spPr>
        <p:txBody>
          <a:bodyPr/>
          <a:lstStyle/>
          <a:p>
            <a:r>
              <a:rPr lang="en-US" sz="4000" smtClean="0"/>
              <a:t>1860: Yale Pin Tumbler Lock</a:t>
            </a:r>
          </a:p>
        </p:txBody>
      </p:sp>
      <p:sp>
        <p:nvSpPr>
          <p:cNvPr id="38915" name="Rectangle 3"/>
          <p:cNvSpPr>
            <a:spLocks noGrp="1" noChangeArrowheads="1"/>
          </p:cNvSpPr>
          <p:nvPr>
            <p:ph type="body" sz="half" idx="1"/>
          </p:nvPr>
        </p:nvSpPr>
        <p:spPr>
          <a:xfrm>
            <a:off x="795338" y="3810000"/>
            <a:ext cx="4386262" cy="2362200"/>
          </a:xfrm>
        </p:spPr>
        <p:txBody>
          <a:bodyPr/>
          <a:lstStyle/>
          <a:p>
            <a:r>
              <a:rPr lang="en-US" sz="2800" smtClean="0"/>
              <a:t>Double-detainer theory of locking</a:t>
            </a:r>
          </a:p>
          <a:p>
            <a:r>
              <a:rPr lang="en-US" sz="2800" smtClean="0"/>
              <a:t>Created shear line</a:t>
            </a:r>
          </a:p>
        </p:txBody>
      </p:sp>
      <p:sp>
        <p:nvSpPr>
          <p:cNvPr id="38921" name="Slide Number Placeholder 8"/>
          <p:cNvSpPr>
            <a:spLocks noGrp="1"/>
          </p:cNvSpPr>
          <p:nvPr>
            <p:ph type="sldNum" sz="quarter" idx="12"/>
          </p:nvPr>
        </p:nvSpPr>
        <p:spPr bwMode="auto">
          <a:noFill/>
          <a:ln>
            <a:miter lim="800000"/>
            <a:headEnd/>
            <a:tailEnd/>
          </a:ln>
        </p:spPr>
        <p:txBody>
          <a:bodyPr/>
          <a:lstStyle/>
          <a:p>
            <a:fld id="{975CE130-2D95-499E-8E94-E744DFBBF537}" type="slidenum">
              <a:rPr lang="en-US"/>
              <a:pPr/>
              <a:t>14</a:t>
            </a:fld>
            <a:endParaRPr lang="en-US"/>
          </a:p>
        </p:txBody>
      </p:sp>
      <p:sp>
        <p:nvSpPr>
          <p:cNvPr id="7" name="Rectangle 3"/>
          <p:cNvSpPr txBox="1">
            <a:spLocks noChangeArrowheads="1"/>
          </p:cNvSpPr>
          <p:nvPr/>
        </p:nvSpPr>
        <p:spPr bwMode="auto">
          <a:xfrm>
            <a:off x="1981200" y="1600200"/>
            <a:ext cx="3810000" cy="44958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800" dirty="0">
                <a:solidFill>
                  <a:schemeClr val="tx1"/>
                </a:solidFill>
                <a:latin typeface="+mn-lt"/>
                <a:ea typeface="+mn-ea"/>
                <a:sym typeface="Arial" pitchFamily="34" charset="0"/>
              </a:rPr>
              <a:t>Modern version of the Egyptian single-pin design</a:t>
            </a:r>
          </a:p>
          <a:p>
            <a:pPr marL="342900" indent="-342900" eaLnBrk="0" hangingPunct="0">
              <a:spcBef>
                <a:spcPct val="20000"/>
              </a:spcBef>
              <a:buFont typeface="Arial" pitchFamily="34" charset="0"/>
              <a:buChar char="•"/>
              <a:defRPr/>
            </a:pPr>
            <a:r>
              <a:rPr lang="en-US" sz="2800" dirty="0">
                <a:solidFill>
                  <a:schemeClr val="tx1"/>
                </a:solidFill>
                <a:latin typeface="+mn-lt"/>
                <a:ea typeface="+mn-ea"/>
                <a:sym typeface="Arial" pitchFamily="34" charset="0"/>
              </a:rPr>
              <a:t>Utilizes two pins for locking</a:t>
            </a:r>
          </a:p>
        </p:txBody>
      </p:sp>
      <p:pic>
        <p:nvPicPr>
          <p:cNvPr id="2050" name="Picture 2"/>
          <p:cNvPicPr>
            <a:picLocks noChangeAspect="1" noChangeArrowheads="1"/>
          </p:cNvPicPr>
          <p:nvPr/>
        </p:nvPicPr>
        <p:blipFill>
          <a:blip r:embed="rId3" cstate="print"/>
          <a:srcRect/>
          <a:stretch>
            <a:fillRect/>
          </a:stretch>
        </p:blipFill>
        <p:spPr bwMode="auto">
          <a:xfrm>
            <a:off x="685800" y="1752600"/>
            <a:ext cx="1276350" cy="1276350"/>
          </a:xfrm>
          <a:prstGeom prst="rect">
            <a:avLst/>
          </a:prstGeom>
          <a:noFill/>
          <a:ln w="9525">
            <a:noFill/>
            <a:miter lim="800000"/>
            <a:headEnd/>
            <a:tailEnd/>
          </a:ln>
        </p:spPr>
      </p:pic>
      <p:sp>
        <p:nvSpPr>
          <p:cNvPr id="12" name="TextBox 11"/>
          <p:cNvSpPr txBox="1"/>
          <p:nvPr/>
        </p:nvSpPr>
        <p:spPr>
          <a:xfrm>
            <a:off x="304800" y="2984956"/>
            <a:ext cx="1939955" cy="215444"/>
          </a:xfrm>
          <a:prstGeom prst="rect">
            <a:avLst/>
          </a:prstGeom>
          <a:noFill/>
        </p:spPr>
        <p:txBody>
          <a:bodyPr wrap="none" rtlCol="0">
            <a:spAutoFit/>
          </a:bodyPr>
          <a:lstStyle/>
          <a:p>
            <a:r>
              <a:rPr lang="en-US" sz="800" dirty="0" smtClean="0"/>
              <a:t>Public domain image of </a:t>
            </a:r>
            <a:r>
              <a:rPr lang="en-US" sz="800" dirty="0" err="1" smtClean="0"/>
              <a:t>Linus</a:t>
            </a:r>
            <a:r>
              <a:rPr lang="en-US" sz="800" dirty="0" smtClean="0"/>
              <a:t> Yale, Jr.</a:t>
            </a:r>
            <a:endParaRPr lang="en-US" sz="800" dirty="0"/>
          </a:p>
        </p:txBody>
      </p:sp>
      <p:pic>
        <p:nvPicPr>
          <p:cNvPr id="2051" name="Picture 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5486400" y="3200400"/>
            <a:ext cx="3162300" cy="2635250"/>
          </a:xfrm>
          <a:prstGeom prst="rect">
            <a:avLst/>
          </a:prstGeom>
          <a:noFill/>
          <a:ln w="9525">
            <a:noFill/>
            <a:miter lim="800000"/>
            <a:headEnd/>
            <a:tailEnd/>
          </a:ln>
        </p:spPr>
      </p:pic>
      <p:sp>
        <p:nvSpPr>
          <p:cNvPr id="16" name="TextBox 15"/>
          <p:cNvSpPr txBox="1"/>
          <p:nvPr/>
        </p:nvSpPr>
        <p:spPr>
          <a:xfrm>
            <a:off x="2514600" y="5943600"/>
            <a:ext cx="6439583" cy="215444"/>
          </a:xfrm>
          <a:prstGeom prst="rect">
            <a:avLst/>
          </a:prstGeom>
          <a:noFill/>
        </p:spPr>
        <p:txBody>
          <a:bodyPr wrap="none" rtlCol="0">
            <a:spAutoFit/>
          </a:bodyPr>
          <a:lstStyle/>
          <a:p>
            <a:r>
              <a:rPr lang="en-US" sz="800" dirty="0" smtClean="0"/>
              <a:t>Image from http://en.wikipedia.org/wiki/File:Pin_tumbler_with_key.svg used with permission under Gnu Free Documentation License 1.2</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152400" y="-228600"/>
            <a:ext cx="8534400" cy="1143000"/>
          </a:xfrm>
        </p:spPr>
        <p:txBody>
          <a:bodyPr/>
          <a:lstStyle/>
          <a:p>
            <a:r>
              <a:rPr lang="en-US" dirty="0" smtClean="0"/>
              <a:t>How Does a Pin Tumbler Lock Work?</a:t>
            </a:r>
            <a:endParaRPr lang="it-IT" dirty="0" smtClean="0"/>
          </a:p>
        </p:txBody>
      </p:sp>
      <p:sp>
        <p:nvSpPr>
          <p:cNvPr id="40963" name="Segnaposto contenuto 2" descr="Rectangle: Click to edit Master text styles&#10;Second level&#10;Third level&#10;Fourth level&#10;Fifth level"/>
          <p:cNvSpPr>
            <a:spLocks noGrp="1"/>
          </p:cNvSpPr>
          <p:nvPr>
            <p:ph sz="half" idx="1"/>
          </p:nvPr>
        </p:nvSpPr>
        <p:spPr>
          <a:xfrm>
            <a:off x="533400" y="914400"/>
            <a:ext cx="4953000" cy="5257800"/>
          </a:xfrm>
        </p:spPr>
        <p:txBody>
          <a:bodyPr>
            <a:normAutofit lnSpcReduction="10000"/>
          </a:bodyPr>
          <a:lstStyle/>
          <a:p>
            <a:pPr marL="514350" indent="-514350">
              <a:buFont typeface="+mj-lt"/>
              <a:buAutoNum type="arabicPeriod"/>
            </a:pPr>
            <a:r>
              <a:rPr lang="en-US" sz="2400" dirty="0" smtClean="0"/>
              <a:t>When a key is not present, the pin stacks are pushed down by the springs so that the driver (top) pins span the plug and the outer casing, preventing the plug from rotating. </a:t>
            </a:r>
          </a:p>
          <a:p>
            <a:pPr marL="514350" indent="-514350">
              <a:buFont typeface="+mj-lt"/>
              <a:buAutoNum type="arabicPeriod"/>
            </a:pPr>
            <a:r>
              <a:rPr lang="en-US" sz="2400" dirty="0" smtClean="0"/>
              <a:t>When the correct key is inserted, the ridges of the key push up the pin stacks so that the cuts of the pin stacks are aligned with the shear line. </a:t>
            </a:r>
          </a:p>
          <a:p>
            <a:pPr marL="514350" indent="-514350">
              <a:buFont typeface="+mj-lt"/>
              <a:buAutoNum type="arabicPeriod"/>
            </a:pPr>
            <a:r>
              <a:rPr lang="en-US" sz="2400" dirty="0" smtClean="0"/>
              <a:t>The alignment of the cuts with the shear line allows the plug to be rotated. </a:t>
            </a:r>
            <a:endParaRPr lang="it-IT" sz="2400" dirty="0" smtClean="0"/>
          </a:p>
        </p:txBody>
      </p:sp>
      <p:sp>
        <p:nvSpPr>
          <p:cNvPr id="40970" name="Segnaposto numero diapositiva 11"/>
          <p:cNvSpPr>
            <a:spLocks noGrp="1"/>
          </p:cNvSpPr>
          <p:nvPr>
            <p:ph type="sldNum" sz="quarter" idx="12"/>
          </p:nvPr>
        </p:nvSpPr>
        <p:spPr bwMode="auto">
          <a:noFill/>
          <a:ln>
            <a:miter lim="800000"/>
            <a:headEnd/>
            <a:tailEnd/>
          </a:ln>
        </p:spPr>
        <p:txBody>
          <a:bodyPr/>
          <a:lstStyle/>
          <a:p>
            <a:fld id="{08154FCE-95ED-42A6-875F-731F579A2D1C}" type="slidenum">
              <a:rPr lang="it-IT"/>
              <a:pPr/>
              <a:t>15</a:t>
            </a:fld>
            <a:endParaRPr lang="it-IT"/>
          </a:p>
        </p:txBody>
      </p:sp>
      <p:pic>
        <p:nvPicPr>
          <p:cNvPr id="40965"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019800" y="609600"/>
            <a:ext cx="2366963" cy="197246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791200" y="2362200"/>
            <a:ext cx="2606040" cy="21717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5791200" y="4191000"/>
            <a:ext cx="2697480" cy="2247900"/>
          </a:xfrm>
          <a:prstGeom prst="rect">
            <a:avLst/>
          </a:prstGeom>
          <a:noFill/>
          <a:ln w="9525">
            <a:noFill/>
            <a:miter lim="800000"/>
            <a:headEnd/>
            <a:tailEnd/>
          </a:ln>
        </p:spPr>
      </p:pic>
      <p:sp>
        <p:nvSpPr>
          <p:cNvPr id="13" name="TextBox 12"/>
          <p:cNvSpPr txBox="1"/>
          <p:nvPr/>
        </p:nvSpPr>
        <p:spPr>
          <a:xfrm>
            <a:off x="533400" y="6400800"/>
            <a:ext cx="6439583" cy="215444"/>
          </a:xfrm>
          <a:prstGeom prst="rect">
            <a:avLst/>
          </a:prstGeom>
          <a:noFill/>
        </p:spPr>
        <p:txBody>
          <a:bodyPr wrap="none" rtlCol="0">
            <a:spAutoFit/>
          </a:bodyPr>
          <a:lstStyle/>
          <a:p>
            <a:r>
              <a:rPr lang="en-US" sz="800" dirty="0" smtClean="0"/>
              <a:t>Images from http://en.wikipedia.org/wiki/File:Pin_tumbler_with_key.svg used with permission under Gnu Free Documentation License 1.2</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29"/>
                                        </p:tgtEl>
                                        <p:attrNameLst>
                                          <p:attrName>style.visibility</p:attrName>
                                        </p:attrNameLst>
                                      </p:cBhvr>
                                      <p:to>
                                        <p:strVal val="visible"/>
                                      </p:to>
                                    </p:set>
                                    <p:anim calcmode="lin" valueType="num">
                                      <p:cBhvr>
                                        <p:cTn id="15" dur="1000" fill="hold"/>
                                        <p:tgtEl>
                                          <p:spTgt spid="1029"/>
                                        </p:tgtEl>
                                        <p:attrNameLst>
                                          <p:attrName>ppt_w</p:attrName>
                                        </p:attrNameLst>
                                      </p:cBhvr>
                                      <p:tavLst>
                                        <p:tav tm="0">
                                          <p:val>
                                            <p:fltVal val="0"/>
                                          </p:val>
                                        </p:tav>
                                        <p:tav tm="100000">
                                          <p:val>
                                            <p:strVal val="#ppt_w"/>
                                          </p:val>
                                        </p:tav>
                                      </p:tavLst>
                                    </p:anim>
                                    <p:anim calcmode="lin" valueType="num">
                                      <p:cBhvr>
                                        <p:cTn id="16" dur="1000" fill="hold"/>
                                        <p:tgtEl>
                                          <p:spTgt spid="1029"/>
                                        </p:tgtEl>
                                        <p:attrNameLst>
                                          <p:attrName>ppt_h</p:attrName>
                                        </p:attrNameLst>
                                      </p:cBhvr>
                                      <p:tavLst>
                                        <p:tav tm="0">
                                          <p:val>
                                            <p:fltVal val="0"/>
                                          </p:val>
                                        </p:tav>
                                        <p:tav tm="100000">
                                          <p:val>
                                            <p:strVal val="#ppt_h"/>
                                          </p:val>
                                        </p:tav>
                                      </p:tavLst>
                                    </p:anim>
                                    <p:anim calcmode="lin" valueType="num">
                                      <p:cBhvr>
                                        <p:cTn id="17" dur="1000" fill="hold"/>
                                        <p:tgtEl>
                                          <p:spTgt spid="1029"/>
                                        </p:tgtEl>
                                        <p:attrNameLst>
                                          <p:attrName>style.rotation</p:attrName>
                                        </p:attrNameLst>
                                      </p:cBhvr>
                                      <p:tavLst>
                                        <p:tav tm="0">
                                          <p:val>
                                            <p:fltVal val="90"/>
                                          </p:val>
                                        </p:tav>
                                        <p:tav tm="100000">
                                          <p:val>
                                            <p:fltVal val="0"/>
                                          </p:val>
                                        </p:tav>
                                      </p:tavLst>
                                    </p:anim>
                                    <p:animEffect transition="in" filter="fade">
                                      <p:cBhvr>
                                        <p:cTn id="18"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152400" y="-228600"/>
            <a:ext cx="8534400" cy="1143000"/>
          </a:xfrm>
        </p:spPr>
        <p:txBody>
          <a:bodyPr/>
          <a:lstStyle/>
          <a:p>
            <a:r>
              <a:rPr lang="en-US" dirty="0" smtClean="0"/>
              <a:t>How Does a Pin Tumbler Lock Work?</a:t>
            </a:r>
            <a:endParaRPr lang="it-IT" dirty="0" smtClean="0"/>
          </a:p>
        </p:txBody>
      </p:sp>
      <p:sp>
        <p:nvSpPr>
          <p:cNvPr id="40963" name="Segnaposto contenuto 2" descr="Rectangle: Click to edit Master text styles&#10;Second level&#10;Third level&#10;Fourth level&#10;Fifth level"/>
          <p:cNvSpPr>
            <a:spLocks noGrp="1"/>
          </p:cNvSpPr>
          <p:nvPr>
            <p:ph sz="half" idx="1"/>
          </p:nvPr>
        </p:nvSpPr>
        <p:spPr>
          <a:xfrm>
            <a:off x="457200" y="1981200"/>
            <a:ext cx="4038600" cy="4144963"/>
          </a:xfrm>
        </p:spPr>
        <p:txBody>
          <a:bodyPr/>
          <a:lstStyle/>
          <a:p>
            <a:r>
              <a:rPr lang="it-IT" dirty="0" smtClean="0"/>
              <a:t>If an inappropriate key is insered, then the pins do not align along the shear line and the lock does not turn.</a:t>
            </a:r>
          </a:p>
        </p:txBody>
      </p:sp>
      <p:sp>
        <p:nvSpPr>
          <p:cNvPr id="40970" name="Segnaposto numero diapositiva 11"/>
          <p:cNvSpPr>
            <a:spLocks noGrp="1"/>
          </p:cNvSpPr>
          <p:nvPr>
            <p:ph type="sldNum" sz="quarter" idx="12"/>
          </p:nvPr>
        </p:nvSpPr>
        <p:spPr bwMode="auto">
          <a:noFill/>
          <a:ln>
            <a:miter lim="800000"/>
            <a:headEnd/>
            <a:tailEnd/>
          </a:ln>
        </p:spPr>
        <p:txBody>
          <a:bodyPr/>
          <a:lstStyle/>
          <a:p>
            <a:fld id="{08154FCE-95ED-42A6-875F-731F579A2D1C}" type="slidenum">
              <a:rPr lang="it-IT"/>
              <a:pPr/>
              <a:t>16</a:t>
            </a:fld>
            <a:endParaRPr lang="it-IT"/>
          </a:p>
        </p:txBody>
      </p:sp>
      <p:pic>
        <p:nvPicPr>
          <p:cNvPr id="1030" name="Picture 6"/>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572000" y="1828800"/>
            <a:ext cx="3952875" cy="3294062"/>
          </a:xfrm>
          <a:prstGeom prst="rect">
            <a:avLst/>
          </a:prstGeom>
          <a:noFill/>
          <a:ln w="9525">
            <a:noFill/>
            <a:miter lim="800000"/>
            <a:headEnd/>
            <a:tailEnd/>
          </a:ln>
        </p:spPr>
      </p:pic>
      <p:sp>
        <p:nvSpPr>
          <p:cNvPr id="13" name="TextBox 12"/>
          <p:cNvSpPr txBox="1"/>
          <p:nvPr/>
        </p:nvSpPr>
        <p:spPr>
          <a:xfrm>
            <a:off x="533400" y="6400800"/>
            <a:ext cx="6439583" cy="215444"/>
          </a:xfrm>
          <a:prstGeom prst="rect">
            <a:avLst/>
          </a:prstGeom>
          <a:noFill/>
        </p:spPr>
        <p:txBody>
          <a:bodyPr wrap="none" rtlCol="0">
            <a:spAutoFit/>
          </a:bodyPr>
          <a:lstStyle/>
          <a:p>
            <a:r>
              <a:rPr lang="en-US" sz="800" dirty="0" smtClean="0"/>
              <a:t>Image from http://en.wikipedia.org/wiki/File:Pin_tumbler_with_key.svg used with permission under Gnu Free Documentation License 1.2</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7"/>
          <p:cNvSpPr>
            <a:spLocks noGrp="1"/>
          </p:cNvSpPr>
          <p:nvPr>
            <p:ph type="title"/>
          </p:nvPr>
        </p:nvSpPr>
        <p:spPr/>
        <p:txBody>
          <a:bodyPr/>
          <a:lstStyle/>
          <a:p>
            <a:r>
              <a:rPr lang="it-IT" cap="none" smtClean="0"/>
              <a:t>LOCK PICKING</a:t>
            </a:r>
          </a:p>
        </p:txBody>
      </p:sp>
      <p:sp>
        <p:nvSpPr>
          <p:cNvPr id="43014" name="Segnaposto numero diapositiva 6"/>
          <p:cNvSpPr>
            <a:spLocks noGrp="1"/>
          </p:cNvSpPr>
          <p:nvPr>
            <p:ph type="sldNum" sz="quarter" idx="12"/>
          </p:nvPr>
        </p:nvSpPr>
        <p:spPr bwMode="auto">
          <a:noFill/>
          <a:ln>
            <a:miter lim="800000"/>
            <a:headEnd/>
            <a:tailEnd/>
          </a:ln>
        </p:spPr>
        <p:txBody>
          <a:bodyPr/>
          <a:lstStyle/>
          <a:p>
            <a:fld id="{BEF1E6A9-9B0E-4011-919E-C824E0B3F778}" type="slidenum">
              <a:rPr lang="en-US"/>
              <a:pPr/>
              <a:t>17</a:t>
            </a:fld>
            <a:endParaRPr lang="en-US"/>
          </a:p>
        </p:txBody>
      </p:sp>
      <p:pic>
        <p:nvPicPr>
          <p:cNvPr id="3074" name="Picture 2"/>
          <p:cNvPicPr>
            <a:picLocks noChangeAspect="1" noChangeArrowheads="1"/>
          </p:cNvPicPr>
          <p:nvPr/>
        </p:nvPicPr>
        <p:blipFill>
          <a:blip r:embed="rId2" cstate="print"/>
          <a:srcRect l="28743" t="17246" r="40119" b="51137"/>
          <a:stretch>
            <a:fillRect/>
          </a:stretch>
        </p:blipFill>
        <p:spPr bwMode="auto">
          <a:xfrm>
            <a:off x="3276600" y="533400"/>
            <a:ext cx="4495800" cy="2853104"/>
          </a:xfrm>
          <a:prstGeom prst="rect">
            <a:avLst/>
          </a:prstGeom>
          <a:noFill/>
          <a:ln w="9525">
            <a:noFill/>
            <a:miter lim="800000"/>
            <a:headEnd/>
            <a:tailEnd/>
          </a:ln>
        </p:spPr>
      </p:pic>
      <p:sp>
        <p:nvSpPr>
          <p:cNvPr id="8" name="TextBox 7"/>
          <p:cNvSpPr txBox="1"/>
          <p:nvPr/>
        </p:nvSpPr>
        <p:spPr>
          <a:xfrm>
            <a:off x="4267200" y="3429000"/>
            <a:ext cx="2525050" cy="215444"/>
          </a:xfrm>
          <a:prstGeom prst="rect">
            <a:avLst/>
          </a:prstGeom>
          <a:noFill/>
        </p:spPr>
        <p:txBody>
          <a:bodyPr wrap="none" rtlCol="0">
            <a:spAutoFit/>
          </a:bodyPr>
          <a:lstStyle/>
          <a:p>
            <a:r>
              <a:rPr lang="en-US" sz="800" dirty="0" smtClean="0"/>
              <a:t>Photo by Dan Rosenberg included with permission.</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8"/>
          <p:cNvSpPr>
            <a:spLocks noGrp="1"/>
          </p:cNvSpPr>
          <p:nvPr>
            <p:ph type="title"/>
          </p:nvPr>
        </p:nvSpPr>
        <p:spPr/>
        <p:txBody>
          <a:bodyPr/>
          <a:lstStyle/>
          <a:p>
            <a:r>
              <a:rPr lang="it-IT" smtClean="0"/>
              <a:t>Terminology</a:t>
            </a:r>
          </a:p>
        </p:txBody>
      </p:sp>
      <p:sp>
        <p:nvSpPr>
          <p:cNvPr id="44035" name="Segnaposto contenuto 9" descr="Rectangle: Click to edit Master text styles&#10;Second level&#10;Third level&#10;Fourth level&#10;Fifth level"/>
          <p:cNvSpPr>
            <a:spLocks noGrp="1"/>
          </p:cNvSpPr>
          <p:nvPr>
            <p:ph sz="half" idx="1"/>
          </p:nvPr>
        </p:nvSpPr>
        <p:spPr>
          <a:xfrm>
            <a:off x="642938" y="1571625"/>
            <a:ext cx="3857625" cy="523875"/>
          </a:xfrm>
        </p:spPr>
        <p:txBody>
          <a:bodyPr/>
          <a:lstStyle/>
          <a:p>
            <a:pPr>
              <a:buFont typeface="Wingdings" charset="2"/>
              <a:buNone/>
            </a:pPr>
            <a:r>
              <a:rPr lang="it-IT" smtClean="0"/>
              <a:t>shell or hull</a:t>
            </a:r>
          </a:p>
        </p:txBody>
      </p:sp>
      <p:sp>
        <p:nvSpPr>
          <p:cNvPr id="44038" name="Segnaposto numero diapositiva 7"/>
          <p:cNvSpPr>
            <a:spLocks noGrp="1"/>
          </p:cNvSpPr>
          <p:nvPr>
            <p:ph type="sldNum" sz="quarter" idx="12"/>
          </p:nvPr>
        </p:nvSpPr>
        <p:spPr bwMode="auto">
          <a:noFill/>
          <a:ln>
            <a:miter lim="800000"/>
            <a:headEnd/>
            <a:tailEnd/>
          </a:ln>
        </p:spPr>
        <p:txBody>
          <a:bodyPr/>
          <a:lstStyle/>
          <a:p>
            <a:fld id="{D7302E9E-9A4F-4526-B133-A88A81A33A4B}" type="slidenum">
              <a:rPr lang="en-US"/>
              <a:pPr/>
              <a:t>18</a:t>
            </a:fld>
            <a:endParaRPr lang="en-US"/>
          </a:p>
        </p:txBody>
      </p:sp>
      <p:pic>
        <p:nvPicPr>
          <p:cNvPr id="44039"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786063" y="1857375"/>
            <a:ext cx="4800600" cy="4000500"/>
          </a:xfrm>
          <a:prstGeom prst="rect">
            <a:avLst/>
          </a:prstGeom>
          <a:noFill/>
          <a:ln w="9525">
            <a:noFill/>
            <a:miter lim="800000"/>
            <a:headEnd/>
            <a:tailEnd/>
          </a:ln>
        </p:spPr>
      </p:pic>
      <p:cxnSp>
        <p:nvCxnSpPr>
          <p:cNvPr id="13" name="Connettore 2 12"/>
          <p:cNvCxnSpPr>
            <a:cxnSpLocks noChangeShapeType="1"/>
          </p:cNvCxnSpPr>
          <p:nvPr/>
        </p:nvCxnSpPr>
        <p:spPr bwMode="auto">
          <a:xfrm flipV="1">
            <a:off x="2500313" y="3857625"/>
            <a:ext cx="1500187" cy="571500"/>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15" name="Connettore 2 14"/>
          <p:cNvCxnSpPr>
            <a:cxnSpLocks noChangeShapeType="1"/>
          </p:cNvCxnSpPr>
          <p:nvPr/>
        </p:nvCxnSpPr>
        <p:spPr bwMode="auto">
          <a:xfrm>
            <a:off x="1857375" y="3214688"/>
            <a:ext cx="2357438" cy="71437"/>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16" name="Connettore 2 15"/>
          <p:cNvCxnSpPr>
            <a:cxnSpLocks noChangeShapeType="1"/>
          </p:cNvCxnSpPr>
          <p:nvPr/>
        </p:nvCxnSpPr>
        <p:spPr bwMode="auto">
          <a:xfrm rot="5400000" flipH="1" flipV="1">
            <a:off x="3107532" y="4464843"/>
            <a:ext cx="857250" cy="785813"/>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17" name="Connettore 2 16"/>
          <p:cNvCxnSpPr>
            <a:cxnSpLocks noChangeShapeType="1"/>
          </p:cNvCxnSpPr>
          <p:nvPr/>
        </p:nvCxnSpPr>
        <p:spPr bwMode="auto">
          <a:xfrm rot="10800000">
            <a:off x="6000750" y="3714750"/>
            <a:ext cx="1285875" cy="1588"/>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20" name="Connettore 2 19"/>
          <p:cNvCxnSpPr>
            <a:cxnSpLocks noChangeShapeType="1"/>
          </p:cNvCxnSpPr>
          <p:nvPr/>
        </p:nvCxnSpPr>
        <p:spPr bwMode="auto">
          <a:xfrm rot="10800000" flipV="1">
            <a:off x="6072188" y="3714750"/>
            <a:ext cx="1143000" cy="500063"/>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21" name="Connettore 2 20"/>
          <p:cNvCxnSpPr>
            <a:cxnSpLocks noChangeShapeType="1"/>
          </p:cNvCxnSpPr>
          <p:nvPr/>
        </p:nvCxnSpPr>
        <p:spPr bwMode="auto">
          <a:xfrm rot="16200000" flipV="1">
            <a:off x="5250656" y="5107782"/>
            <a:ext cx="714375" cy="357188"/>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23" name="Connettore 2 22"/>
          <p:cNvCxnSpPr>
            <a:cxnSpLocks noChangeShapeType="1"/>
          </p:cNvCxnSpPr>
          <p:nvPr/>
        </p:nvCxnSpPr>
        <p:spPr bwMode="auto">
          <a:xfrm>
            <a:off x="2143125" y="2071688"/>
            <a:ext cx="1714500" cy="714375"/>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sp>
        <p:nvSpPr>
          <p:cNvPr id="50" name="Segnaposto contenuto 9"/>
          <p:cNvSpPr txBox="1">
            <a:spLocks/>
          </p:cNvSpPr>
          <p:nvPr/>
        </p:nvSpPr>
        <p:spPr bwMode="auto">
          <a:xfrm>
            <a:off x="7296150" y="3438525"/>
            <a:ext cx="2762250" cy="1285875"/>
          </a:xfrm>
          <a:prstGeom prst="rect">
            <a:avLst/>
          </a:prstGeom>
          <a:noFill/>
          <a:ln w="9525">
            <a:noFill/>
            <a:miter lim="800000"/>
            <a:headEnd/>
            <a:tailEnd/>
          </a:ln>
        </p:spPr>
        <p:txBody>
          <a:bodyPr/>
          <a:lstStyle/>
          <a:p>
            <a:pPr eaLnBrk="0" hangingPunct="0">
              <a:spcBef>
                <a:spcPct val="20000"/>
              </a:spcBef>
              <a:buClr>
                <a:schemeClr val="hlink"/>
              </a:buClr>
              <a:buSzPct val="110000"/>
              <a:defRPr/>
            </a:pPr>
            <a:r>
              <a:rPr lang="it-IT" sz="2800" kern="0" dirty="0">
                <a:solidFill>
                  <a:schemeClr val="tx1"/>
                </a:solidFill>
                <a:latin typeface="+mn-lt"/>
                <a:ea typeface="ヒラギノ角ゴ Pro W3"/>
                <a:sym typeface="Arial" pitchFamily="34" charset="0"/>
              </a:rPr>
              <a:t>pin</a:t>
            </a:r>
          </a:p>
        </p:txBody>
      </p:sp>
      <p:sp>
        <p:nvSpPr>
          <p:cNvPr id="44048" name="Segnaposto contenuto 9"/>
          <p:cNvSpPr txBox="1">
            <a:spLocks/>
          </p:cNvSpPr>
          <p:nvPr/>
        </p:nvSpPr>
        <p:spPr bwMode="auto">
          <a:xfrm>
            <a:off x="642938" y="2571750"/>
            <a:ext cx="3810000" cy="1143000"/>
          </a:xfrm>
          <a:prstGeom prst="rect">
            <a:avLst/>
          </a:prstGeom>
          <a:noFill/>
          <a:ln w="9525">
            <a:noFill/>
            <a:miter lim="800000"/>
            <a:headEnd/>
            <a:tailEnd/>
          </a:ln>
        </p:spPr>
        <p:txBody>
          <a:bodyPr/>
          <a:lstStyle/>
          <a:p>
            <a:pPr eaLnBrk="0" hangingPunct="0">
              <a:spcBef>
                <a:spcPct val="20000"/>
              </a:spcBef>
              <a:buClr>
                <a:schemeClr val="hlink"/>
              </a:buClr>
              <a:buSzPct val="110000"/>
            </a:pPr>
            <a:r>
              <a:rPr lang="en-US" sz="2800">
                <a:solidFill>
                  <a:schemeClr val="tx1"/>
                </a:solidFill>
                <a:latin typeface="Calibri" charset="0"/>
              </a:rPr>
              <a:t>tumbler</a:t>
            </a:r>
            <a:r>
              <a:rPr lang="it-IT" sz="2800">
                <a:solidFill>
                  <a:schemeClr val="tx1"/>
                </a:solidFill>
                <a:latin typeface="Calibri" charset="0"/>
              </a:rPr>
              <a:t> </a:t>
            </a:r>
            <a:br>
              <a:rPr lang="it-IT" sz="2800">
                <a:solidFill>
                  <a:schemeClr val="tx1"/>
                </a:solidFill>
                <a:latin typeface="Calibri" charset="0"/>
              </a:rPr>
            </a:br>
            <a:r>
              <a:rPr lang="it-IT" sz="2800">
                <a:solidFill>
                  <a:schemeClr val="tx1"/>
                </a:solidFill>
                <a:latin typeface="Calibri" charset="0"/>
              </a:rPr>
              <a:t>spring </a:t>
            </a:r>
            <a:br>
              <a:rPr lang="it-IT" sz="2800">
                <a:solidFill>
                  <a:schemeClr val="tx1"/>
                </a:solidFill>
                <a:latin typeface="Calibri" charset="0"/>
              </a:rPr>
            </a:br>
            <a:endParaRPr lang="it-IT" sz="2800">
              <a:solidFill>
                <a:schemeClr val="tx1"/>
              </a:solidFill>
              <a:latin typeface="Calibri" charset="0"/>
            </a:endParaRPr>
          </a:p>
          <a:p>
            <a:pPr eaLnBrk="0" hangingPunct="0">
              <a:spcBef>
                <a:spcPct val="20000"/>
              </a:spcBef>
              <a:buClr>
                <a:schemeClr val="hlink"/>
              </a:buClr>
              <a:buSzPct val="110000"/>
              <a:buFont typeface="Wingdings" charset="2"/>
              <a:buBlip>
                <a:blip r:embed="rId3"/>
              </a:buBlip>
            </a:pPr>
            <a:endParaRPr lang="it-IT" sz="2800">
              <a:latin typeface="Calibri" charset="0"/>
            </a:endParaRPr>
          </a:p>
        </p:txBody>
      </p:sp>
      <p:sp>
        <p:nvSpPr>
          <p:cNvPr id="44049" name="Segnaposto contenuto 9"/>
          <p:cNvSpPr txBox="1">
            <a:spLocks/>
          </p:cNvSpPr>
          <p:nvPr/>
        </p:nvSpPr>
        <p:spPr bwMode="auto">
          <a:xfrm>
            <a:off x="685800" y="3733800"/>
            <a:ext cx="3810000" cy="1500188"/>
          </a:xfrm>
          <a:prstGeom prst="rect">
            <a:avLst/>
          </a:prstGeom>
          <a:noFill/>
          <a:ln w="9525">
            <a:noFill/>
            <a:miter lim="800000"/>
            <a:headEnd/>
            <a:tailEnd/>
          </a:ln>
        </p:spPr>
        <p:txBody>
          <a:bodyPr/>
          <a:lstStyle/>
          <a:p>
            <a:pPr eaLnBrk="0" hangingPunct="0">
              <a:spcBef>
                <a:spcPct val="20000"/>
              </a:spcBef>
              <a:buClr>
                <a:schemeClr val="hlink"/>
              </a:buClr>
              <a:buSzPct val="110000"/>
            </a:pPr>
            <a:r>
              <a:rPr lang="it-IT" sz="2800">
                <a:solidFill>
                  <a:schemeClr val="tx1"/>
                </a:solidFill>
                <a:latin typeface="Calibri" charset="0"/>
              </a:rPr>
              <a:t/>
            </a:r>
            <a:br>
              <a:rPr lang="it-IT" sz="2800">
                <a:solidFill>
                  <a:schemeClr val="tx1"/>
                </a:solidFill>
                <a:latin typeface="Calibri" charset="0"/>
              </a:rPr>
            </a:br>
            <a:r>
              <a:rPr lang="it-IT" sz="2800">
                <a:solidFill>
                  <a:schemeClr val="tx1"/>
                </a:solidFill>
                <a:latin typeface="Calibri" charset="0"/>
              </a:rPr>
              <a:t>sheer line</a:t>
            </a:r>
          </a:p>
          <a:p>
            <a:pPr eaLnBrk="0" hangingPunct="0">
              <a:spcBef>
                <a:spcPct val="20000"/>
              </a:spcBef>
              <a:buClr>
                <a:schemeClr val="hlink"/>
              </a:buClr>
              <a:buSzPct val="110000"/>
              <a:buFont typeface="Wingdings" charset="2"/>
              <a:buBlip>
                <a:blip r:embed="rId3"/>
              </a:buBlip>
            </a:pPr>
            <a:endParaRPr lang="it-IT" sz="2800">
              <a:latin typeface="Calibri" charset="0"/>
            </a:endParaRPr>
          </a:p>
        </p:txBody>
      </p:sp>
      <p:sp>
        <p:nvSpPr>
          <p:cNvPr id="44050" name="Segnaposto contenuto 9"/>
          <p:cNvSpPr txBox="1">
            <a:spLocks/>
          </p:cNvSpPr>
          <p:nvPr/>
        </p:nvSpPr>
        <p:spPr bwMode="auto">
          <a:xfrm>
            <a:off x="690563" y="5143500"/>
            <a:ext cx="3810000" cy="4114800"/>
          </a:xfrm>
          <a:prstGeom prst="rect">
            <a:avLst/>
          </a:prstGeom>
          <a:noFill/>
          <a:ln w="9525">
            <a:noFill/>
            <a:miter lim="800000"/>
            <a:headEnd/>
            <a:tailEnd/>
          </a:ln>
        </p:spPr>
        <p:txBody>
          <a:bodyPr/>
          <a:lstStyle/>
          <a:p>
            <a:pPr eaLnBrk="0" hangingPunct="0">
              <a:spcBef>
                <a:spcPct val="20000"/>
              </a:spcBef>
              <a:buClr>
                <a:schemeClr val="hlink"/>
              </a:buClr>
              <a:buSzPct val="110000"/>
            </a:pPr>
            <a:r>
              <a:rPr lang="it-IT" sz="2800">
                <a:solidFill>
                  <a:schemeClr val="tx1"/>
                </a:solidFill>
                <a:latin typeface="Calibri" charset="0"/>
              </a:rPr>
              <a:t>cylinder or plug</a:t>
            </a:r>
          </a:p>
          <a:p>
            <a:pPr eaLnBrk="0" hangingPunct="0">
              <a:spcBef>
                <a:spcPct val="20000"/>
              </a:spcBef>
              <a:buClr>
                <a:schemeClr val="hlink"/>
              </a:buClr>
              <a:buSzPct val="110000"/>
              <a:buFont typeface="Wingdings" charset="2"/>
              <a:buBlip>
                <a:blip r:embed="rId3"/>
              </a:buBlip>
            </a:pPr>
            <a:endParaRPr lang="it-IT" sz="2800">
              <a:latin typeface="Calibri" charset="0"/>
            </a:endParaRPr>
          </a:p>
        </p:txBody>
      </p:sp>
      <p:sp>
        <p:nvSpPr>
          <p:cNvPr id="44051" name="Segnaposto contenuto 9"/>
          <p:cNvSpPr txBox="1">
            <a:spLocks/>
          </p:cNvSpPr>
          <p:nvPr/>
        </p:nvSpPr>
        <p:spPr bwMode="auto">
          <a:xfrm>
            <a:off x="5053013" y="5643563"/>
            <a:ext cx="1652587" cy="785812"/>
          </a:xfrm>
          <a:prstGeom prst="rect">
            <a:avLst/>
          </a:prstGeom>
          <a:noFill/>
          <a:ln w="9525">
            <a:noFill/>
            <a:miter lim="800000"/>
            <a:headEnd/>
            <a:tailEnd/>
          </a:ln>
        </p:spPr>
        <p:txBody>
          <a:bodyPr/>
          <a:lstStyle/>
          <a:p>
            <a:pPr marL="342900" indent="-342900" eaLnBrk="0" hangingPunct="0">
              <a:spcBef>
                <a:spcPct val="20000"/>
              </a:spcBef>
              <a:buClr>
                <a:schemeClr val="hlink"/>
              </a:buClr>
              <a:buSzPct val="110000"/>
            </a:pPr>
            <a:r>
              <a:rPr lang="it-IT" sz="2800">
                <a:solidFill>
                  <a:schemeClr val="tx1"/>
                </a:solidFill>
                <a:latin typeface="Calibri" charset="0"/>
              </a:rPr>
              <a:t>keyway</a:t>
            </a:r>
            <a:endParaRPr lang="it-IT" sz="2800">
              <a:latin typeface="Calibri" charset="0"/>
            </a:endParaRPr>
          </a:p>
          <a:p>
            <a:pPr marL="342900" indent="-342900" eaLnBrk="0" hangingPunct="0">
              <a:spcBef>
                <a:spcPct val="20000"/>
              </a:spcBef>
              <a:buClr>
                <a:schemeClr val="hlink"/>
              </a:buClr>
              <a:buSzPct val="110000"/>
              <a:buFont typeface="Wingdings" charset="2"/>
              <a:buBlip>
                <a:blip r:embed="rId3"/>
              </a:buBlip>
            </a:pPr>
            <a:endParaRPr lang="it-IT" sz="2800">
              <a:latin typeface="Calibri" charset="0"/>
            </a:endParaRPr>
          </a:p>
        </p:txBody>
      </p:sp>
      <p:cxnSp>
        <p:nvCxnSpPr>
          <p:cNvPr id="73" name="Connettore 2 72"/>
          <p:cNvCxnSpPr>
            <a:cxnSpLocks noChangeShapeType="1"/>
          </p:cNvCxnSpPr>
          <p:nvPr/>
        </p:nvCxnSpPr>
        <p:spPr bwMode="auto">
          <a:xfrm rot="10800000">
            <a:off x="6072188" y="4357688"/>
            <a:ext cx="1214437" cy="285750"/>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cxnSp>
        <p:nvCxnSpPr>
          <p:cNvPr id="76" name="Connettore 2 75"/>
          <p:cNvCxnSpPr>
            <a:cxnSpLocks noChangeShapeType="1"/>
          </p:cNvCxnSpPr>
          <p:nvPr/>
        </p:nvCxnSpPr>
        <p:spPr bwMode="auto">
          <a:xfrm rot="5400000">
            <a:off x="5000625" y="2000250"/>
            <a:ext cx="500063" cy="214313"/>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sp>
        <p:nvSpPr>
          <p:cNvPr id="44054" name="Segnaposto contenuto 9"/>
          <p:cNvSpPr txBox="1">
            <a:spLocks/>
          </p:cNvSpPr>
          <p:nvPr/>
        </p:nvSpPr>
        <p:spPr bwMode="auto">
          <a:xfrm>
            <a:off x="6992938" y="2000250"/>
            <a:ext cx="2057400" cy="1285875"/>
          </a:xfrm>
          <a:prstGeom prst="rect">
            <a:avLst/>
          </a:prstGeom>
          <a:noFill/>
          <a:ln w="9525">
            <a:noFill/>
            <a:miter lim="800000"/>
            <a:headEnd/>
            <a:tailEnd/>
          </a:ln>
        </p:spPr>
        <p:txBody>
          <a:bodyPr/>
          <a:lstStyle/>
          <a:p>
            <a:pPr eaLnBrk="0" hangingPunct="0">
              <a:spcBef>
                <a:spcPct val="20000"/>
              </a:spcBef>
              <a:buClr>
                <a:schemeClr val="hlink"/>
              </a:buClr>
              <a:buSzPct val="110000"/>
            </a:pPr>
            <a:r>
              <a:rPr lang="it-IT" sz="2800">
                <a:solidFill>
                  <a:schemeClr val="tx1"/>
                </a:solidFill>
                <a:latin typeface="Calibri" charset="0"/>
              </a:rPr>
              <a:t/>
            </a:r>
            <a:br>
              <a:rPr lang="it-IT" sz="2800">
                <a:solidFill>
                  <a:schemeClr val="tx1"/>
                </a:solidFill>
                <a:latin typeface="Calibri" charset="0"/>
              </a:rPr>
            </a:br>
            <a:r>
              <a:rPr lang="it-IT" sz="2800">
                <a:solidFill>
                  <a:schemeClr val="tx1"/>
                </a:solidFill>
                <a:latin typeface="Calibri" charset="0"/>
              </a:rPr>
              <a:t>top or driver</a:t>
            </a:r>
          </a:p>
        </p:txBody>
      </p:sp>
      <p:sp>
        <p:nvSpPr>
          <p:cNvPr id="81" name="Segnaposto contenuto 9"/>
          <p:cNvSpPr txBox="1">
            <a:spLocks/>
          </p:cNvSpPr>
          <p:nvPr/>
        </p:nvSpPr>
        <p:spPr bwMode="auto">
          <a:xfrm>
            <a:off x="7296150" y="4286250"/>
            <a:ext cx="1847850" cy="1285875"/>
          </a:xfrm>
          <a:prstGeom prst="rect">
            <a:avLst/>
          </a:prstGeom>
          <a:noFill/>
          <a:ln w="9525">
            <a:noFill/>
            <a:miter lim="800000"/>
            <a:headEnd/>
            <a:tailEnd/>
          </a:ln>
        </p:spPr>
        <p:txBody>
          <a:bodyPr/>
          <a:lstStyle/>
          <a:p>
            <a:pPr eaLnBrk="0" hangingPunct="0">
              <a:spcBef>
                <a:spcPct val="20000"/>
              </a:spcBef>
              <a:buClr>
                <a:schemeClr val="hlink"/>
              </a:buClr>
              <a:buSzPct val="110000"/>
              <a:defRPr/>
            </a:pPr>
            <a:r>
              <a:rPr lang="it-IT" sz="2800" kern="0" dirty="0" err="1">
                <a:solidFill>
                  <a:schemeClr val="tx1"/>
                </a:solidFill>
                <a:latin typeface="+mn-lt"/>
                <a:ea typeface="ヒラギノ角ゴ Pro W3"/>
                <a:sym typeface="Arial" pitchFamily="34" charset="0"/>
              </a:rPr>
              <a:t>bottom</a:t>
            </a:r>
            <a:r>
              <a:rPr lang="it-IT" sz="2800" kern="0" dirty="0">
                <a:solidFill>
                  <a:schemeClr val="tx1"/>
                </a:solidFill>
                <a:latin typeface="+mn-lt"/>
                <a:ea typeface="ヒラギノ角ゴ Pro W3"/>
                <a:sym typeface="Arial" pitchFamily="34" charset="0"/>
              </a:rPr>
              <a:t> or key</a:t>
            </a:r>
          </a:p>
        </p:txBody>
      </p:sp>
      <p:cxnSp>
        <p:nvCxnSpPr>
          <p:cNvPr id="24" name="Connettore 2 23"/>
          <p:cNvCxnSpPr>
            <a:cxnSpLocks noChangeShapeType="1"/>
          </p:cNvCxnSpPr>
          <p:nvPr/>
        </p:nvCxnSpPr>
        <p:spPr bwMode="auto">
          <a:xfrm rot="10800000" flipV="1">
            <a:off x="6153150" y="2795588"/>
            <a:ext cx="857250" cy="928687"/>
          </a:xfrm>
          <a:prstGeom prst="straightConnector1">
            <a:avLst/>
          </a:prstGeom>
          <a:noFill/>
          <a:ln w="57150">
            <a:solidFill>
              <a:srgbClr val="FFFF00"/>
            </a:solidFill>
            <a:round/>
            <a:headEnd/>
            <a:tailEnd type="arrow" w="med" len="med"/>
          </a:ln>
          <a:effectLst>
            <a:outerShdw blurRad="63500" dist="20000" dir="5400000" rotWithShape="0">
              <a:srgbClr val="000000">
                <a:alpha val="37999"/>
              </a:srgbClr>
            </a:outerShdw>
          </a:effectLst>
        </p:spPr>
      </p:cxnSp>
      <p:sp>
        <p:nvSpPr>
          <p:cNvPr id="26" name="Segnaposto contenuto 9"/>
          <p:cNvSpPr txBox="1">
            <a:spLocks/>
          </p:cNvSpPr>
          <p:nvPr/>
        </p:nvSpPr>
        <p:spPr bwMode="auto">
          <a:xfrm>
            <a:off x="5214938" y="1295400"/>
            <a:ext cx="2762250" cy="776288"/>
          </a:xfrm>
          <a:prstGeom prst="rect">
            <a:avLst/>
          </a:prstGeom>
          <a:noFill/>
          <a:ln w="9525">
            <a:noFill/>
            <a:miter lim="800000"/>
            <a:headEnd/>
            <a:tailEnd/>
          </a:ln>
        </p:spPr>
        <p:txBody>
          <a:bodyPr/>
          <a:lstStyle/>
          <a:p>
            <a:pPr eaLnBrk="0" hangingPunct="0">
              <a:spcBef>
                <a:spcPct val="20000"/>
              </a:spcBef>
              <a:buClr>
                <a:schemeClr val="hlink"/>
              </a:buClr>
              <a:buSzPct val="110000"/>
              <a:defRPr/>
            </a:pPr>
            <a:r>
              <a:rPr lang="it-IT" sz="2800" kern="0" dirty="0">
                <a:solidFill>
                  <a:schemeClr val="tx1"/>
                </a:solidFill>
                <a:latin typeface="+mn-lt"/>
                <a:ea typeface="ヒラギノ角ゴ Pro W3"/>
                <a:sym typeface="Arial" pitchFamily="34" charset="0"/>
              </a:rPr>
              <a:t>driver</a:t>
            </a:r>
          </a:p>
        </p:txBody>
      </p:sp>
      <p:sp>
        <p:nvSpPr>
          <p:cNvPr id="27" name="TextBox 26"/>
          <p:cNvSpPr txBox="1"/>
          <p:nvPr/>
        </p:nvSpPr>
        <p:spPr>
          <a:xfrm>
            <a:off x="533400" y="6400800"/>
            <a:ext cx="6439583" cy="215444"/>
          </a:xfrm>
          <a:prstGeom prst="rect">
            <a:avLst/>
          </a:prstGeom>
          <a:noFill/>
        </p:spPr>
        <p:txBody>
          <a:bodyPr wrap="none" rtlCol="0">
            <a:spAutoFit/>
          </a:bodyPr>
          <a:lstStyle/>
          <a:p>
            <a:r>
              <a:rPr lang="en-US" sz="800" dirty="0" smtClean="0"/>
              <a:t>Image from http://en.wikipedia.org/wiki/File:Pin_tumbler_with_key.svg used with permission under Gnu Free Documentation License 1.2</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p:txBody>
          <a:bodyPr/>
          <a:lstStyle/>
          <a:p>
            <a:r>
              <a:rPr lang="en-US" smtClean="0"/>
              <a:t>Lockpicking Tools</a:t>
            </a:r>
          </a:p>
        </p:txBody>
      </p:sp>
      <p:sp>
        <p:nvSpPr>
          <p:cNvPr id="45059" name="Text Placeholder 9"/>
          <p:cNvSpPr>
            <a:spLocks noGrp="1"/>
          </p:cNvSpPr>
          <p:nvPr>
            <p:ph type="body" sz="half" idx="1"/>
          </p:nvPr>
        </p:nvSpPr>
        <p:spPr>
          <a:xfrm>
            <a:off x="838200" y="1600200"/>
            <a:ext cx="4191000" cy="4495800"/>
          </a:xfrm>
        </p:spPr>
        <p:txBody>
          <a:bodyPr/>
          <a:lstStyle/>
          <a:p>
            <a:r>
              <a:rPr lang="en-US" dirty="0" smtClean="0"/>
              <a:t>Feelers</a:t>
            </a:r>
          </a:p>
          <a:p>
            <a:r>
              <a:rPr lang="en-US" dirty="0" smtClean="0"/>
              <a:t>Scrubbers</a:t>
            </a:r>
          </a:p>
          <a:p>
            <a:r>
              <a:rPr lang="en-US" dirty="0" smtClean="0"/>
              <a:t>Tension tools</a:t>
            </a:r>
          </a:p>
        </p:txBody>
      </p:sp>
      <p:sp>
        <p:nvSpPr>
          <p:cNvPr id="45062" name="Slide Number Placeholder 3"/>
          <p:cNvSpPr>
            <a:spLocks noGrp="1"/>
          </p:cNvSpPr>
          <p:nvPr>
            <p:ph type="sldNum" sz="quarter" idx="12"/>
          </p:nvPr>
        </p:nvSpPr>
        <p:spPr bwMode="auto">
          <a:noFill/>
          <a:ln>
            <a:miter lim="800000"/>
            <a:headEnd/>
            <a:tailEnd/>
          </a:ln>
        </p:spPr>
        <p:txBody>
          <a:bodyPr/>
          <a:lstStyle/>
          <a:p>
            <a:fld id="{8BBB391C-F2B1-47BE-9481-65182F6E0EAE}" type="slidenum">
              <a:rPr lang="en-US"/>
              <a:pPr/>
              <a:t>19</a:t>
            </a:fld>
            <a:endParaRPr lang="en-US"/>
          </a:p>
        </p:txBody>
      </p:sp>
      <p:sp>
        <p:nvSpPr>
          <p:cNvPr id="45064" name="TextBox 16"/>
          <p:cNvSpPr txBox="1">
            <a:spLocks noChangeArrowheads="1"/>
          </p:cNvSpPr>
          <p:nvPr/>
        </p:nvSpPr>
        <p:spPr bwMode="auto">
          <a:xfrm>
            <a:off x="5410200" y="6096000"/>
            <a:ext cx="2467342" cy="215444"/>
          </a:xfrm>
          <a:prstGeom prst="rect">
            <a:avLst/>
          </a:prstGeom>
          <a:noFill/>
          <a:ln w="9525">
            <a:noFill/>
            <a:miter lim="800000"/>
            <a:headEnd/>
            <a:tailEnd/>
          </a:ln>
        </p:spPr>
        <p:txBody>
          <a:bodyPr wrap="none">
            <a:spAutoFit/>
          </a:bodyPr>
          <a:lstStyle/>
          <a:p>
            <a:r>
              <a:rPr lang="en-US" sz="800" dirty="0" smtClean="0"/>
              <a:t>Photo by Jennie Rogers included with permission.</a:t>
            </a:r>
            <a:endParaRPr lang="en-US" sz="800" dirty="0">
              <a:solidFill>
                <a:schemeClr val="tx1"/>
              </a:solidFill>
            </a:endParaRPr>
          </a:p>
        </p:txBody>
      </p:sp>
      <p:pic>
        <p:nvPicPr>
          <p:cNvPr id="9" name="Picture 8" descr="picks.jpg"/>
          <p:cNvPicPr>
            <a:picLocks noChangeAspect="1"/>
          </p:cNvPicPr>
          <p:nvPr/>
        </p:nvPicPr>
        <p:blipFill>
          <a:blip r:embed="rId2" cstate="print"/>
          <a:stretch>
            <a:fillRect/>
          </a:stretch>
        </p:blipFill>
        <p:spPr>
          <a:xfrm>
            <a:off x="3810000" y="1447800"/>
            <a:ext cx="5156929" cy="457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Legal Notice</a:t>
            </a:r>
          </a:p>
        </p:txBody>
      </p:sp>
      <p:sp>
        <p:nvSpPr>
          <p:cNvPr id="19459" name="Content Placeholder 2"/>
          <p:cNvSpPr>
            <a:spLocks noGrp="1"/>
          </p:cNvSpPr>
          <p:nvPr>
            <p:ph idx="1"/>
          </p:nvPr>
        </p:nvSpPr>
        <p:spPr>
          <a:xfrm>
            <a:off x="457200" y="1295400"/>
            <a:ext cx="4572000" cy="4830763"/>
          </a:xfrm>
        </p:spPr>
        <p:txBody>
          <a:bodyPr/>
          <a:lstStyle/>
          <a:p>
            <a:r>
              <a:rPr lang="en-US" sz="2800" dirty="0" smtClean="0"/>
              <a:t>Laws regarding lock picking vary significantly state-by-state</a:t>
            </a:r>
          </a:p>
          <a:p>
            <a:r>
              <a:rPr lang="en-US" sz="2800" dirty="0" smtClean="0"/>
              <a:t>In most states purchase and possession of dedicated lock picking tools is legal </a:t>
            </a:r>
          </a:p>
          <a:p>
            <a:pPr lvl="1"/>
            <a:r>
              <a:rPr lang="en-US" sz="2400" dirty="0" smtClean="0"/>
              <a:t>Penalties are raised significantly if you get caught using them in the commission of a crime</a:t>
            </a:r>
          </a:p>
        </p:txBody>
      </p:sp>
      <p:sp>
        <p:nvSpPr>
          <p:cNvPr id="19462" name="Slide Number Placeholder 5"/>
          <p:cNvSpPr>
            <a:spLocks noGrp="1"/>
          </p:cNvSpPr>
          <p:nvPr>
            <p:ph type="sldNum" sz="quarter" idx="12"/>
          </p:nvPr>
        </p:nvSpPr>
        <p:spPr bwMode="auto">
          <a:noFill/>
          <a:ln>
            <a:miter lim="800000"/>
            <a:headEnd/>
            <a:tailEnd/>
          </a:ln>
        </p:spPr>
        <p:txBody>
          <a:bodyPr/>
          <a:lstStyle/>
          <a:p>
            <a:fld id="{02D1931B-F3A2-4690-AB06-1ACCEA92FA73}" type="slidenum">
              <a:rPr lang="en-US"/>
              <a:pPr/>
              <a:t>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181600" y="1524000"/>
            <a:ext cx="3352800" cy="4258963"/>
          </a:xfrm>
          <a:prstGeom prst="rect">
            <a:avLst/>
          </a:prstGeom>
          <a:noFill/>
          <a:ln w="9525">
            <a:noFill/>
            <a:miter lim="800000"/>
            <a:headEnd/>
            <a:tailEnd/>
          </a:ln>
        </p:spPr>
      </p:pic>
      <p:sp>
        <p:nvSpPr>
          <p:cNvPr id="8" name="TextBox 7"/>
          <p:cNvSpPr txBox="1"/>
          <p:nvPr/>
        </p:nvSpPr>
        <p:spPr>
          <a:xfrm>
            <a:off x="3505200" y="6096000"/>
            <a:ext cx="4961615" cy="230832"/>
          </a:xfrm>
          <a:prstGeom prst="rect">
            <a:avLst/>
          </a:prstGeom>
          <a:noFill/>
        </p:spPr>
        <p:txBody>
          <a:bodyPr wrap="none" rtlCol="0">
            <a:spAutoFit/>
          </a:bodyPr>
          <a:lstStyle/>
          <a:p>
            <a:r>
              <a:rPr lang="en-US" sz="900" dirty="0" smtClean="0"/>
              <a:t>Public domain image from http://commons.wikimedia.org/wiki/File:Madame_Restell_in_jail.jpg</a:t>
            </a:r>
            <a:endParaRPr lang="en-US"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Feeler Picking</a:t>
            </a:r>
          </a:p>
        </p:txBody>
      </p:sp>
      <p:sp>
        <p:nvSpPr>
          <p:cNvPr id="47107" name="Content Placeholder 2"/>
          <p:cNvSpPr>
            <a:spLocks noGrp="1"/>
          </p:cNvSpPr>
          <p:nvPr>
            <p:ph sz="half" idx="1"/>
          </p:nvPr>
        </p:nvSpPr>
        <p:spPr>
          <a:xfrm>
            <a:off x="457200" y="1600200"/>
            <a:ext cx="4114800" cy="4525963"/>
          </a:xfrm>
        </p:spPr>
        <p:txBody>
          <a:bodyPr>
            <a:normAutofit lnSpcReduction="10000"/>
          </a:bodyPr>
          <a:lstStyle/>
          <a:p>
            <a:r>
              <a:rPr lang="en-US" dirty="0" smtClean="0"/>
              <a:t>Apply light tension</a:t>
            </a:r>
          </a:p>
          <a:p>
            <a:r>
              <a:rPr lang="en-US" dirty="0" smtClean="0"/>
              <a:t>Lift one pin at a time</a:t>
            </a:r>
          </a:p>
          <a:p>
            <a:pPr lvl="1"/>
            <a:r>
              <a:rPr lang="en-US" dirty="0" smtClean="0"/>
              <a:t>Identify binding pin</a:t>
            </a:r>
          </a:p>
          <a:p>
            <a:r>
              <a:rPr lang="en-US" dirty="0" smtClean="0"/>
              <a:t>Lift binding pin until it reaches the shear line</a:t>
            </a:r>
          </a:p>
          <a:p>
            <a:r>
              <a:rPr lang="en-US" dirty="0" smtClean="0"/>
              <a:t>Setting the binding pin will rotate the lock slightly</a:t>
            </a:r>
          </a:p>
          <a:p>
            <a:r>
              <a:rPr lang="en-US" dirty="0" smtClean="0"/>
              <a:t>Find next pin and repeat the process</a:t>
            </a:r>
          </a:p>
        </p:txBody>
      </p:sp>
      <p:sp>
        <p:nvSpPr>
          <p:cNvPr id="47110" name="Slide Number Placeholder 6"/>
          <p:cNvSpPr>
            <a:spLocks noGrp="1"/>
          </p:cNvSpPr>
          <p:nvPr>
            <p:ph type="sldNum" sz="quarter" idx="12"/>
          </p:nvPr>
        </p:nvSpPr>
        <p:spPr bwMode="auto">
          <a:noFill/>
          <a:ln>
            <a:miter lim="800000"/>
            <a:headEnd/>
            <a:tailEnd/>
          </a:ln>
        </p:spPr>
        <p:txBody>
          <a:bodyPr/>
          <a:lstStyle/>
          <a:p>
            <a:fld id="{7C59FB5B-28DD-4224-8B30-8672264AB4CF}" type="slidenum">
              <a:rPr lang="en-US"/>
              <a:pPr/>
              <a:t>20</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419600" y="2057400"/>
            <a:ext cx="4495799" cy="2952347"/>
          </a:xfrm>
          <a:prstGeom prst="rect">
            <a:avLst/>
          </a:prstGeom>
          <a:noFill/>
          <a:ln w="9525">
            <a:noFill/>
            <a:miter lim="800000"/>
            <a:headEnd/>
            <a:tailEnd/>
          </a:ln>
        </p:spPr>
      </p:pic>
      <p:sp>
        <p:nvSpPr>
          <p:cNvPr id="12" name="TextBox 11"/>
          <p:cNvSpPr txBox="1"/>
          <p:nvPr/>
        </p:nvSpPr>
        <p:spPr>
          <a:xfrm>
            <a:off x="1182593" y="6490156"/>
            <a:ext cx="7199407" cy="215444"/>
          </a:xfrm>
          <a:prstGeom prst="rect">
            <a:avLst/>
          </a:prstGeom>
          <a:noFill/>
        </p:spPr>
        <p:txBody>
          <a:bodyPr wrap="none" rtlCol="0">
            <a:spAutoFit/>
          </a:bodyPr>
          <a:lstStyle/>
          <a:p>
            <a:r>
              <a:rPr lang="en-US" sz="800" dirty="0" smtClean="0"/>
              <a:t>Image from http://commons.wikimedia.org/wiki/File:Pin_and_tumbler_lock_picking.PNG used with permission under Gnu Free Documentation License 1.2</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Scrubbing / Raking</a:t>
            </a:r>
          </a:p>
        </p:txBody>
      </p:sp>
      <p:sp>
        <p:nvSpPr>
          <p:cNvPr id="48131" name="Content Placeholder 2"/>
          <p:cNvSpPr>
            <a:spLocks noGrp="1"/>
          </p:cNvSpPr>
          <p:nvPr>
            <p:ph sz="half" idx="1"/>
          </p:nvPr>
        </p:nvSpPr>
        <p:spPr>
          <a:xfrm>
            <a:off x="228600" y="1493838"/>
            <a:ext cx="5334000" cy="4525962"/>
          </a:xfrm>
        </p:spPr>
        <p:txBody>
          <a:bodyPr/>
          <a:lstStyle/>
          <a:p>
            <a:r>
              <a:rPr lang="en-US" dirty="0" smtClean="0"/>
              <a:t>Apply light tension</a:t>
            </a:r>
          </a:p>
          <a:p>
            <a:pPr>
              <a:lnSpc>
                <a:spcPct val="93000"/>
              </a:lnSpc>
            </a:pPr>
            <a:r>
              <a:rPr lang="en-GB" dirty="0" smtClean="0"/>
              <a:t>Work over pins back to front in a circular motion</a:t>
            </a:r>
          </a:p>
          <a:p>
            <a:pPr lvl="1">
              <a:lnSpc>
                <a:spcPct val="93000"/>
              </a:lnSpc>
            </a:pPr>
            <a:r>
              <a:rPr lang="en-GB" dirty="0" smtClean="0"/>
              <a:t>attempting to pop them into the shear line with the combination of tension</a:t>
            </a:r>
          </a:p>
          <a:p>
            <a:pPr>
              <a:lnSpc>
                <a:spcPct val="93000"/>
              </a:lnSpc>
            </a:pPr>
            <a:r>
              <a:rPr lang="en-GB" dirty="0" smtClean="0"/>
              <a:t>Good for beginners </a:t>
            </a:r>
          </a:p>
          <a:p>
            <a:pPr>
              <a:lnSpc>
                <a:spcPct val="93000"/>
              </a:lnSpc>
            </a:pPr>
            <a:r>
              <a:rPr lang="en-GB" dirty="0" smtClean="0"/>
              <a:t>Usually employ snake pick or half diamond</a:t>
            </a:r>
          </a:p>
          <a:p>
            <a:endParaRPr lang="en-US" dirty="0" smtClean="0"/>
          </a:p>
          <a:p>
            <a:endParaRPr lang="en-US" dirty="0" smtClean="0"/>
          </a:p>
        </p:txBody>
      </p:sp>
      <p:sp>
        <p:nvSpPr>
          <p:cNvPr id="48134" name="Slide Number Placeholder 6"/>
          <p:cNvSpPr>
            <a:spLocks noGrp="1"/>
          </p:cNvSpPr>
          <p:nvPr>
            <p:ph type="sldNum" sz="quarter" idx="12"/>
          </p:nvPr>
        </p:nvSpPr>
        <p:spPr bwMode="auto">
          <a:noFill/>
          <a:ln>
            <a:miter lim="800000"/>
            <a:headEnd/>
            <a:tailEnd/>
          </a:ln>
        </p:spPr>
        <p:txBody>
          <a:bodyPr/>
          <a:lstStyle/>
          <a:p>
            <a:fld id="{205579E6-B2B3-4D95-B6B2-A18D235DD377}" type="slidenum">
              <a:rPr lang="en-US"/>
              <a:pPr/>
              <a:t>21</a:t>
            </a:fld>
            <a:endParaRPr lang="en-US"/>
          </a:p>
        </p:txBody>
      </p:sp>
      <p:sp>
        <p:nvSpPr>
          <p:cNvPr id="9" name="TextBox 16"/>
          <p:cNvSpPr txBox="1">
            <a:spLocks noChangeArrowheads="1"/>
          </p:cNvSpPr>
          <p:nvPr/>
        </p:nvSpPr>
        <p:spPr bwMode="auto">
          <a:xfrm>
            <a:off x="5943600" y="6096000"/>
            <a:ext cx="2467342" cy="215444"/>
          </a:xfrm>
          <a:prstGeom prst="rect">
            <a:avLst/>
          </a:prstGeom>
          <a:noFill/>
          <a:ln w="9525">
            <a:noFill/>
            <a:miter lim="800000"/>
            <a:headEnd/>
            <a:tailEnd/>
          </a:ln>
        </p:spPr>
        <p:txBody>
          <a:bodyPr wrap="none">
            <a:spAutoFit/>
          </a:bodyPr>
          <a:lstStyle/>
          <a:p>
            <a:r>
              <a:rPr lang="en-US" sz="800" dirty="0" smtClean="0">
                <a:solidFill>
                  <a:schemeClr val="tx1"/>
                </a:solidFill>
              </a:rPr>
              <a:t>Photo by Jennie Rogers included with permission.</a:t>
            </a:r>
            <a:endParaRPr lang="en-US" sz="800" dirty="0">
              <a:solidFill>
                <a:schemeClr val="tx1"/>
              </a:solidFill>
            </a:endParaRPr>
          </a:p>
        </p:txBody>
      </p:sp>
      <p:pic>
        <p:nvPicPr>
          <p:cNvPr id="10" name="Picture 9" descr="picks.jpg"/>
          <p:cNvPicPr>
            <a:picLocks noChangeAspect="1"/>
          </p:cNvPicPr>
          <p:nvPr/>
        </p:nvPicPr>
        <p:blipFill>
          <a:blip r:embed="rId2" cstate="print"/>
          <a:srcRect l="81269" r="2477"/>
          <a:stretch>
            <a:fillRect/>
          </a:stretch>
        </p:blipFill>
        <p:spPr>
          <a:xfrm>
            <a:off x="6934200" y="1447800"/>
            <a:ext cx="838200" cy="457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 of Lock Picking</a:t>
            </a:r>
            <a:endParaRPr lang="en-US" dirty="0"/>
          </a:p>
        </p:txBody>
      </p:sp>
      <p:sp>
        <p:nvSpPr>
          <p:cNvPr id="3" name="Content Placeholder 2"/>
          <p:cNvSpPr>
            <a:spLocks noGrp="1"/>
          </p:cNvSpPr>
          <p:nvPr>
            <p:ph idx="1"/>
          </p:nvPr>
        </p:nvSpPr>
        <p:spPr/>
        <p:txBody>
          <a:bodyPr/>
          <a:lstStyle/>
          <a:p>
            <a:r>
              <a:rPr lang="en-US" dirty="0" smtClean="0"/>
              <a:t>Suppose we have</a:t>
            </a:r>
          </a:p>
          <a:p>
            <a:pPr lvl="1"/>
            <a:r>
              <a:rPr lang="en-US" dirty="0" smtClean="0"/>
              <a:t> 40 different kinds of key blanks</a:t>
            </a:r>
          </a:p>
          <a:p>
            <a:pPr lvl="1"/>
            <a:r>
              <a:rPr lang="en-US" dirty="0" smtClean="0"/>
              <a:t> </a:t>
            </a:r>
            <a:r>
              <a:rPr lang="en-US" dirty="0" smtClean="0"/>
              <a:t>7 </a:t>
            </a:r>
            <a:r>
              <a:rPr lang="en-US" dirty="0" smtClean="0"/>
              <a:t>pin positions</a:t>
            </a:r>
          </a:p>
          <a:p>
            <a:pPr lvl="1"/>
            <a:r>
              <a:rPr lang="en-US" dirty="0" smtClean="0"/>
              <a:t> </a:t>
            </a:r>
            <a:r>
              <a:rPr lang="en-US" dirty="0" smtClean="0"/>
              <a:t>8 </a:t>
            </a:r>
            <a:r>
              <a:rPr lang="en-US" dirty="0" smtClean="0"/>
              <a:t>different possible pin heights</a:t>
            </a:r>
          </a:p>
          <a:p>
            <a:r>
              <a:rPr lang="en-US" dirty="0" smtClean="0"/>
              <a:t>Then the total number of possible locks is</a:t>
            </a:r>
          </a:p>
          <a:p>
            <a:pPr lvl="1"/>
            <a:r>
              <a:rPr lang="en-US" dirty="0" smtClean="0"/>
              <a:t> 40 x </a:t>
            </a:r>
            <a:r>
              <a:rPr lang="en-US" dirty="0" smtClean="0"/>
              <a:t>8</a:t>
            </a:r>
            <a:r>
              <a:rPr lang="en-US" baseline="30000" dirty="0" smtClean="0"/>
              <a:t>7</a:t>
            </a:r>
            <a:r>
              <a:rPr lang="en-US" dirty="0" smtClean="0"/>
              <a:t> </a:t>
            </a:r>
            <a:r>
              <a:rPr lang="en-US" dirty="0" smtClean="0"/>
              <a:t>= </a:t>
            </a:r>
            <a:r>
              <a:rPr lang="en-US" dirty="0" smtClean="0"/>
              <a:t>83,886,080</a:t>
            </a:r>
            <a:endParaRPr lang="en-US" dirty="0" smtClean="0"/>
          </a:p>
          <a:p>
            <a:r>
              <a:rPr lang="en-US" dirty="0" smtClean="0"/>
              <a:t>Not all these are possible, however, as it is difficult to put long teeth next to small teeth.</a:t>
            </a:r>
            <a:endParaRPr lang="en-US" dirty="0"/>
          </a:p>
        </p:txBody>
      </p:sp>
      <p:sp>
        <p:nvSpPr>
          <p:cNvPr id="4" name="Slide Number Placeholder 3"/>
          <p:cNvSpPr>
            <a:spLocks noGrp="1"/>
          </p:cNvSpPr>
          <p:nvPr>
            <p:ph type="sldNum" sz="quarter" idx="12"/>
          </p:nvPr>
        </p:nvSpPr>
        <p:spPr/>
        <p:txBody>
          <a:bodyPr/>
          <a:lstStyle/>
          <a:p>
            <a:fld id="{87A69A3E-FC90-45C0-AD9F-2A7E9033093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Slide Number Placeholder 6"/>
          <p:cNvSpPr>
            <a:spLocks noGrp="1"/>
          </p:cNvSpPr>
          <p:nvPr>
            <p:ph type="sldNum" sz="quarter" idx="12"/>
          </p:nvPr>
        </p:nvSpPr>
        <p:spPr bwMode="auto">
          <a:noFill/>
          <a:ln>
            <a:miter lim="800000"/>
            <a:headEnd/>
            <a:tailEnd/>
          </a:ln>
        </p:spPr>
        <p:txBody>
          <a:bodyPr/>
          <a:lstStyle/>
          <a:p>
            <a:fld id="{62F528F6-489B-400E-AB7D-F66D2B3D8356}" type="slidenum">
              <a:rPr lang="en-US">
                <a:solidFill>
                  <a:schemeClr val="tx1"/>
                </a:solidFill>
              </a:rPr>
              <a:pPr/>
              <a:t>23</a:t>
            </a:fld>
            <a:endParaRPr lang="en-US">
              <a:solidFill>
                <a:schemeClr val="tx1"/>
              </a:solidFill>
            </a:endParaRPr>
          </a:p>
        </p:txBody>
      </p:sp>
      <p:sp>
        <p:nvSpPr>
          <p:cNvPr id="55301" name="Rectangle 1"/>
          <p:cNvSpPr txBox="1">
            <a:spLocks noChangeArrowheads="1"/>
          </p:cNvSpPr>
          <p:nvPr/>
        </p:nvSpPr>
        <p:spPr bwMode="auto">
          <a:xfrm>
            <a:off x="306388" y="304800"/>
            <a:ext cx="8609012" cy="1263650"/>
          </a:xfrm>
          <a:prstGeom prst="rect">
            <a:avLst/>
          </a:prstGeom>
          <a:noFill/>
          <a:ln w="9525">
            <a:noFill/>
            <a:round/>
            <a:headEnd/>
            <a:tailEnd/>
          </a:ln>
        </p:spPr>
        <p:txBody>
          <a:bodyPr lIns="0" tIns="0" rIns="0" bIns="0" anchor="ctr"/>
          <a:lstStyle/>
          <a:p>
            <a:pPr algn="ctr" defTabSz="457200" hangingPunct="0">
              <a:lnSpc>
                <a:spcPct val="93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tx1"/>
                </a:solidFill>
                <a:latin typeface="Calibri" charset="0"/>
              </a:rPr>
              <a:t>Rights Amplification in </a:t>
            </a:r>
          </a:p>
          <a:p>
            <a:pPr algn="ctr" defTabSz="457200" hangingPunct="0">
              <a:lnSpc>
                <a:spcPct val="93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tx1"/>
                </a:solidFill>
                <a:latin typeface="Calibri" charset="0"/>
              </a:rPr>
              <a:t>Master Keyed Systems</a:t>
            </a:r>
          </a:p>
        </p:txBody>
      </p:sp>
      <p:sp>
        <p:nvSpPr>
          <p:cNvPr id="55302" name="Rectangle 2"/>
          <p:cNvSpPr txBox="1">
            <a:spLocks noChangeArrowheads="1"/>
          </p:cNvSpPr>
          <p:nvPr/>
        </p:nvSpPr>
        <p:spPr bwMode="auto">
          <a:xfrm>
            <a:off x="306388" y="1563688"/>
            <a:ext cx="8609012" cy="4762500"/>
          </a:xfrm>
          <a:prstGeom prst="rect">
            <a:avLst/>
          </a:prstGeom>
          <a:noFill/>
          <a:ln w="9525">
            <a:noFill/>
            <a:round/>
            <a:headEnd/>
            <a:tailEnd/>
          </a:ln>
        </p:spPr>
        <p:txBody>
          <a:bodyPr lIns="0" tIns="0" rIns="0" bIns="0"/>
          <a:lstStyle/>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Reverse engineer master key from change key</a:t>
            </a:r>
          </a:p>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tx1"/>
                </a:solidFill>
                <a:latin typeface="Calibri" charset="0"/>
              </a:rPr>
              <a:t>Each </a:t>
            </a:r>
            <a:r>
              <a:rPr lang="en-GB" sz="2800" dirty="0">
                <a:solidFill>
                  <a:schemeClr val="tx1"/>
                </a:solidFill>
                <a:latin typeface="Calibri" charset="0"/>
              </a:rPr>
              <a:t>lock has P pins, with D potential cut heights</a:t>
            </a:r>
          </a:p>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Create D-1 test keys for each pin position </a:t>
            </a:r>
            <a:r>
              <a:rPr lang="en-GB" sz="2800" i="1" dirty="0">
                <a:solidFill>
                  <a:schemeClr val="tx1"/>
                </a:solidFill>
                <a:latin typeface="Calibri" charset="0"/>
              </a:rPr>
              <a:t>p</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Cut all pin positions except </a:t>
            </a:r>
            <a:r>
              <a:rPr lang="en-GB" sz="2800" i="1" dirty="0">
                <a:solidFill>
                  <a:schemeClr val="tx1"/>
                </a:solidFill>
                <a:latin typeface="Calibri" charset="0"/>
              </a:rPr>
              <a:t>p</a:t>
            </a:r>
            <a:r>
              <a:rPr lang="en-GB" sz="2800" dirty="0">
                <a:solidFill>
                  <a:schemeClr val="tx1"/>
                </a:solidFill>
                <a:latin typeface="Calibri" charset="0"/>
              </a:rPr>
              <a:t> as known change key</a:t>
            </a:r>
          </a:p>
          <a:p>
            <a:pPr marL="430213" indent="-3238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Published by Matt Blaze at Penn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3"/>
          <p:cNvSpPr>
            <a:spLocks noGrp="1"/>
          </p:cNvSpPr>
          <p:nvPr>
            <p:ph type="sldNum" sz="quarter" idx="12"/>
          </p:nvPr>
        </p:nvSpPr>
        <p:spPr bwMode="auto">
          <a:noFill/>
          <a:ln>
            <a:miter lim="800000"/>
            <a:headEnd/>
            <a:tailEnd/>
          </a:ln>
        </p:spPr>
        <p:txBody>
          <a:bodyPr/>
          <a:lstStyle/>
          <a:p>
            <a:fld id="{7DE3B72B-DC8D-458B-98A9-DB699C4AB5BD}" type="slidenum">
              <a:rPr lang="en-US">
                <a:solidFill>
                  <a:schemeClr val="tx1"/>
                </a:solidFill>
              </a:rPr>
              <a:pPr/>
              <a:t>24</a:t>
            </a:fld>
            <a:endParaRPr lang="en-US">
              <a:solidFill>
                <a:schemeClr val="tx1"/>
              </a:solidFill>
            </a:endParaRPr>
          </a:p>
        </p:txBody>
      </p:sp>
      <p:sp>
        <p:nvSpPr>
          <p:cNvPr id="56325" name="Rectangle 1"/>
          <p:cNvSpPr txBox="1">
            <a:spLocks noChangeArrowheads="1"/>
          </p:cNvSpPr>
          <p:nvPr/>
        </p:nvSpPr>
        <p:spPr bwMode="auto">
          <a:xfrm>
            <a:off x="152400" y="152400"/>
            <a:ext cx="8609013" cy="1263650"/>
          </a:xfrm>
          <a:prstGeom prst="rect">
            <a:avLst/>
          </a:prstGeom>
          <a:noFill/>
          <a:ln w="9525">
            <a:noFill/>
            <a:round/>
            <a:headEnd/>
            <a:tailEnd/>
          </a:ln>
        </p:spPr>
        <p:txBody>
          <a:bodyPr lIns="0" tIns="0" rIns="0" bIns="0" anchor="ctr"/>
          <a:lstStyle/>
          <a:p>
            <a:pPr algn="ctr" defTabSz="457200" hangingPunct="0">
              <a:lnSpc>
                <a:spcPct val="93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tx1"/>
                </a:solidFill>
                <a:latin typeface="Calibri" charset="0"/>
              </a:rPr>
              <a:t>Rights Amplification (continued)</a:t>
            </a:r>
          </a:p>
        </p:txBody>
      </p:sp>
      <p:sp>
        <p:nvSpPr>
          <p:cNvPr id="56326" name="Rectangle 2"/>
          <p:cNvSpPr txBox="1">
            <a:spLocks noChangeArrowheads="1"/>
          </p:cNvSpPr>
          <p:nvPr/>
        </p:nvSpPr>
        <p:spPr bwMode="auto">
          <a:xfrm>
            <a:off x="152400" y="1627188"/>
            <a:ext cx="8609013" cy="4764087"/>
          </a:xfrm>
          <a:prstGeom prst="rect">
            <a:avLst/>
          </a:prstGeom>
          <a:noFill/>
          <a:ln w="9525">
            <a:noFill/>
            <a:round/>
            <a:headEnd/>
            <a:tailEnd/>
          </a:ln>
        </p:spPr>
        <p:txBody>
          <a:bodyPr lIns="0" tIns="0" rIns="0" bIns="0"/>
          <a:lstStyle/>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Query the </a:t>
            </a:r>
            <a:r>
              <a:rPr lang="en-GB" sz="2800" dirty="0" smtClean="0">
                <a:solidFill>
                  <a:schemeClr val="tx1"/>
                </a:solidFill>
                <a:latin typeface="Calibri" charset="0"/>
              </a:rPr>
              <a:t>lock </a:t>
            </a:r>
            <a:r>
              <a:rPr lang="en-GB" sz="2800" dirty="0">
                <a:solidFill>
                  <a:schemeClr val="tx1"/>
                </a:solidFill>
                <a:latin typeface="Calibri" charset="0"/>
              </a:rPr>
              <a:t>until you find each pin position</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i.e. To determine first key cut depth insert each of the D-1 test keys and determine which one does not bind to the pin</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1"/>
                </a:solidFill>
                <a:latin typeface="Calibri" charset="0"/>
              </a:rPr>
              <a:t>Repeat for each pin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Slide Number Placeholder 3"/>
          <p:cNvSpPr>
            <a:spLocks noGrp="1"/>
          </p:cNvSpPr>
          <p:nvPr>
            <p:ph type="sldNum" sz="quarter" idx="12"/>
          </p:nvPr>
        </p:nvSpPr>
        <p:spPr bwMode="auto">
          <a:noFill/>
          <a:ln>
            <a:miter lim="800000"/>
            <a:headEnd/>
            <a:tailEnd/>
          </a:ln>
        </p:spPr>
        <p:txBody>
          <a:bodyPr/>
          <a:lstStyle/>
          <a:p>
            <a:fld id="{6DD06D24-C816-4CE4-93ED-E4AE2C708466}" type="slidenum">
              <a:rPr lang="en-US">
                <a:solidFill>
                  <a:schemeClr val="tx1"/>
                </a:solidFill>
              </a:rPr>
              <a:pPr/>
              <a:t>25</a:t>
            </a:fld>
            <a:endParaRPr lang="en-US">
              <a:solidFill>
                <a:schemeClr val="tx1"/>
              </a:solidFill>
            </a:endParaRPr>
          </a:p>
        </p:txBody>
      </p:sp>
      <p:sp>
        <p:nvSpPr>
          <p:cNvPr id="57349" name="Rectangle 1"/>
          <p:cNvSpPr txBox="1">
            <a:spLocks noChangeArrowheads="1"/>
          </p:cNvSpPr>
          <p:nvPr/>
        </p:nvSpPr>
        <p:spPr bwMode="auto">
          <a:xfrm>
            <a:off x="304800" y="-76200"/>
            <a:ext cx="8609013" cy="1263650"/>
          </a:xfrm>
          <a:prstGeom prst="rect">
            <a:avLst/>
          </a:prstGeom>
          <a:noFill/>
          <a:ln w="9525">
            <a:noFill/>
            <a:round/>
            <a:headEnd/>
            <a:tailEnd/>
          </a:ln>
        </p:spPr>
        <p:txBody>
          <a:bodyPr lIns="0" tIns="0" rIns="0" bIns="0" anchor="ctr"/>
          <a:lstStyle/>
          <a:p>
            <a:pPr algn="ctr" defTabSz="457200" hangingPunct="0">
              <a:lnSpc>
                <a:spcPct val="93000"/>
              </a:lnSpc>
              <a:buClr>
                <a:srgbClr val="000000"/>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chemeClr val="tx1"/>
                </a:solidFill>
                <a:latin typeface="Calibri" charset="0"/>
              </a:rPr>
              <a:t>Rights Amplification Statistics</a:t>
            </a:r>
          </a:p>
        </p:txBody>
      </p:sp>
      <p:sp>
        <p:nvSpPr>
          <p:cNvPr id="57350" name="Rectangle 2"/>
          <p:cNvSpPr txBox="1">
            <a:spLocks noChangeArrowheads="1"/>
          </p:cNvSpPr>
          <p:nvPr/>
        </p:nvSpPr>
        <p:spPr bwMode="auto">
          <a:xfrm>
            <a:off x="304800" y="1398588"/>
            <a:ext cx="8609013" cy="5081587"/>
          </a:xfrm>
          <a:prstGeom prst="rect">
            <a:avLst/>
          </a:prstGeom>
          <a:noFill/>
          <a:ln w="9525">
            <a:noFill/>
            <a:round/>
            <a:headEnd/>
            <a:tailEnd/>
          </a:ln>
        </p:spPr>
        <p:txBody>
          <a:bodyPr lIns="0" tIns="0" rIns="0" bIns="0"/>
          <a:lstStyle/>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a:solidFill>
                  <a:schemeClr val="tx1"/>
                </a:solidFill>
                <a:latin typeface="Calibri" charset="0"/>
              </a:rPr>
              <a:t>Consumes P(D-1) blanks</a:t>
            </a:r>
          </a:p>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a:solidFill>
                  <a:schemeClr val="tx1"/>
                </a:solidFill>
                <a:latin typeface="Calibri" charset="0"/>
              </a:rPr>
              <a:t>Can reduce to P blanks and file down on the fly</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solidFill>
                  <a:schemeClr val="tx1"/>
                </a:solidFill>
                <a:latin typeface="Calibri" charset="0"/>
              </a:rPr>
              <a:t>But this looks suspicious</a:t>
            </a:r>
          </a:p>
          <a:p>
            <a:pPr marL="430213" indent="-323850" defTabSz="457200" hangingPunct="0">
              <a:lnSpc>
                <a:spcPct val="93000"/>
              </a:lnSpc>
              <a:spcAft>
                <a:spcPts val="1425"/>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a:solidFill>
                  <a:schemeClr val="tx1"/>
                </a:solidFill>
                <a:latin typeface="Calibri" charset="0"/>
              </a:rPr>
              <a:t>Search space is practically pruned by manufacturer specs</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solidFill>
                  <a:schemeClr val="tx1"/>
                </a:solidFill>
                <a:latin typeface="Calibri" charset="0"/>
              </a:rPr>
              <a:t>maximum distance limit in legal adjacent cuts</a:t>
            </a:r>
          </a:p>
          <a:p>
            <a:pPr marL="862013" lvl="1" indent="-285750" defTabSz="457200" hangingPunct="0">
              <a:lnSpc>
                <a:spcPct val="93000"/>
              </a:lnSpc>
              <a:spcAft>
                <a:spcPts val="1138"/>
              </a:spcAft>
              <a:buClr>
                <a:srgbClr val="FFFFFF"/>
              </a:buClr>
              <a:buSzPct val="45000"/>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solidFill>
                  <a:schemeClr val="tx1"/>
                </a:solidFill>
                <a:latin typeface="Calibri" charset="0"/>
              </a:rPr>
              <a:t>Older installations sometimes require MKs to be higher on the pin stack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olo 1"/>
          <p:cNvSpPr>
            <a:spLocks noGrp="1"/>
          </p:cNvSpPr>
          <p:nvPr>
            <p:ph type="title"/>
          </p:nvPr>
        </p:nvSpPr>
        <p:spPr/>
        <p:txBody>
          <a:bodyPr/>
          <a:lstStyle/>
          <a:p>
            <a:r>
              <a:rPr lang="it-IT" smtClean="0"/>
              <a:t>Tubular lock</a:t>
            </a:r>
          </a:p>
        </p:txBody>
      </p:sp>
      <p:sp>
        <p:nvSpPr>
          <p:cNvPr id="67588" name="Segnaposto contenuto 2"/>
          <p:cNvSpPr>
            <a:spLocks noGrp="1"/>
          </p:cNvSpPr>
          <p:nvPr>
            <p:ph idx="1"/>
          </p:nvPr>
        </p:nvSpPr>
        <p:spPr>
          <a:xfrm>
            <a:off x="609600" y="1371600"/>
            <a:ext cx="5410200" cy="4343400"/>
          </a:xfrm>
        </p:spPr>
        <p:txBody>
          <a:bodyPr/>
          <a:lstStyle/>
          <a:p>
            <a:r>
              <a:rPr lang="it-IT" sz="2800" smtClean="0"/>
              <a:t>Usually on car alarms or vending machines</a:t>
            </a:r>
          </a:p>
          <a:p>
            <a:r>
              <a:rPr lang="it-IT" sz="2800" smtClean="0"/>
              <a:t>6-8 pins </a:t>
            </a:r>
          </a:p>
          <a:p>
            <a:r>
              <a:rPr lang="it-IT" sz="2800" smtClean="0"/>
              <a:t>Easy to pick with special tool</a:t>
            </a:r>
          </a:p>
          <a:p>
            <a:r>
              <a:rPr lang="it-IT" sz="2800" smtClean="0"/>
              <a:t>The tool could become a new key</a:t>
            </a:r>
          </a:p>
        </p:txBody>
      </p:sp>
      <p:sp>
        <p:nvSpPr>
          <p:cNvPr id="67593" name="Slide Number Placeholder 8"/>
          <p:cNvSpPr>
            <a:spLocks noGrp="1"/>
          </p:cNvSpPr>
          <p:nvPr>
            <p:ph type="sldNum" sz="quarter" idx="12"/>
          </p:nvPr>
        </p:nvSpPr>
        <p:spPr bwMode="auto">
          <a:noFill/>
          <a:ln>
            <a:miter lim="800000"/>
            <a:headEnd/>
            <a:tailEnd/>
          </a:ln>
        </p:spPr>
        <p:txBody>
          <a:bodyPr/>
          <a:lstStyle/>
          <a:p>
            <a:fld id="{9F8028DD-9094-4AC2-847C-AB6D4D7A583E}" type="slidenum">
              <a:rPr lang="en-US"/>
              <a:pPr/>
              <a:t>26</a:t>
            </a:fld>
            <a:endParaRPr lang="en-US"/>
          </a:p>
        </p:txBody>
      </p:sp>
      <p:pic>
        <p:nvPicPr>
          <p:cNvPr id="67589" name="Picture 2"/>
          <p:cNvPicPr>
            <a:picLocks noChangeAspect="1" noChangeArrowheads="1"/>
          </p:cNvPicPr>
          <p:nvPr/>
        </p:nvPicPr>
        <p:blipFill>
          <a:blip r:embed="rId3" cstate="print"/>
          <a:srcRect/>
          <a:stretch>
            <a:fillRect/>
          </a:stretch>
        </p:blipFill>
        <p:spPr bwMode="auto">
          <a:xfrm>
            <a:off x="6062663" y="1600200"/>
            <a:ext cx="2938462" cy="1257300"/>
          </a:xfrm>
          <a:prstGeom prst="rect">
            <a:avLst/>
          </a:prstGeom>
          <a:noFill/>
          <a:ln w="9525">
            <a:noFill/>
            <a:miter lim="800000"/>
            <a:headEnd/>
            <a:tailEnd/>
          </a:ln>
        </p:spPr>
      </p:pic>
      <p:pic>
        <p:nvPicPr>
          <p:cNvPr id="67590" name="Picture 3"/>
          <p:cNvPicPr>
            <a:picLocks noChangeAspect="1" noChangeArrowheads="1"/>
          </p:cNvPicPr>
          <p:nvPr/>
        </p:nvPicPr>
        <p:blipFill>
          <a:blip r:embed="rId4" cstate="print"/>
          <a:srcRect/>
          <a:stretch>
            <a:fillRect/>
          </a:stretch>
        </p:blipFill>
        <p:spPr bwMode="auto">
          <a:xfrm>
            <a:off x="6059488" y="2971800"/>
            <a:ext cx="2927350" cy="1252538"/>
          </a:xfrm>
          <a:prstGeom prst="rect">
            <a:avLst/>
          </a:prstGeom>
          <a:noFill/>
          <a:ln w="9525">
            <a:noFill/>
            <a:miter lim="800000"/>
            <a:headEnd/>
            <a:tailEnd/>
          </a:ln>
        </p:spPr>
      </p:pic>
      <p:pic>
        <p:nvPicPr>
          <p:cNvPr id="67591" name="Picture 4"/>
          <p:cNvPicPr>
            <a:picLocks noChangeAspect="1" noChangeArrowheads="1"/>
          </p:cNvPicPr>
          <p:nvPr/>
        </p:nvPicPr>
        <p:blipFill>
          <a:blip r:embed="rId5" cstate="print"/>
          <a:srcRect/>
          <a:stretch>
            <a:fillRect/>
          </a:stretch>
        </p:blipFill>
        <p:spPr bwMode="auto">
          <a:xfrm>
            <a:off x="6046788" y="4332288"/>
            <a:ext cx="2949575" cy="1262062"/>
          </a:xfrm>
          <a:prstGeom prst="rect">
            <a:avLst/>
          </a:prstGeom>
          <a:noFill/>
          <a:ln w="9525">
            <a:noFill/>
            <a:miter lim="800000"/>
            <a:headEnd/>
            <a:tailEnd/>
          </a:ln>
        </p:spPr>
      </p:pic>
      <p:sp>
        <p:nvSpPr>
          <p:cNvPr id="11" name="TextBox 10"/>
          <p:cNvSpPr txBox="1"/>
          <p:nvPr/>
        </p:nvSpPr>
        <p:spPr>
          <a:xfrm>
            <a:off x="2819400" y="5867400"/>
            <a:ext cx="6149440" cy="215444"/>
          </a:xfrm>
          <a:prstGeom prst="rect">
            <a:avLst/>
          </a:prstGeom>
          <a:noFill/>
        </p:spPr>
        <p:txBody>
          <a:bodyPr wrap="none" rtlCol="0">
            <a:spAutoFit/>
          </a:bodyPr>
          <a:lstStyle/>
          <a:p>
            <a:r>
              <a:rPr lang="en-US" sz="800" dirty="0" smtClean="0"/>
              <a:t>Images from http://en.wikipedia.org/wiki/File:Tubular_locked.png used with permission under Gnu Free Documentation License 1.2</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olo 1"/>
          <p:cNvSpPr>
            <a:spLocks noGrp="1"/>
          </p:cNvSpPr>
          <p:nvPr>
            <p:ph type="title"/>
          </p:nvPr>
        </p:nvSpPr>
        <p:spPr/>
        <p:txBody>
          <a:bodyPr/>
          <a:lstStyle/>
          <a:p>
            <a:r>
              <a:rPr lang="it-IT" smtClean="0"/>
              <a:t>Statistics</a:t>
            </a:r>
          </a:p>
        </p:txBody>
      </p:sp>
      <p:sp>
        <p:nvSpPr>
          <p:cNvPr id="69635" name="Segnaposto contenuto 2" descr="Rectangle: Click to edit Master text styles&#10;Second level&#10;Third level&#10;Fourth level&#10;Fifth level"/>
          <p:cNvSpPr>
            <a:spLocks noGrp="1"/>
          </p:cNvSpPr>
          <p:nvPr>
            <p:ph idx="1"/>
          </p:nvPr>
        </p:nvSpPr>
        <p:spPr/>
        <p:txBody>
          <a:bodyPr/>
          <a:lstStyle/>
          <a:p>
            <a:r>
              <a:rPr lang="en-US" smtClean="0"/>
              <a:t>4-6 pins, 4-10 levels</a:t>
            </a:r>
          </a:p>
          <a:p>
            <a:r>
              <a:rPr lang="en-US" smtClean="0"/>
              <a:t>10</a:t>
            </a:r>
            <a:r>
              <a:rPr lang="en-US" baseline="30000" smtClean="0"/>
              <a:t>6 </a:t>
            </a:r>
            <a:r>
              <a:rPr lang="en-US" smtClean="0"/>
              <a:t>= 1,000,000 possible keys!</a:t>
            </a:r>
          </a:p>
          <a:p>
            <a:r>
              <a:rPr lang="en-US" smtClean="0"/>
              <a:t>The angular positions of the cylinders allow to obtain about 180 different positions	</a:t>
            </a:r>
            <a:r>
              <a:rPr lang="it-IT" smtClean="0"/>
              <a:t> (180</a:t>
            </a:r>
            <a:r>
              <a:rPr lang="it-IT" smtClean="0">
                <a:sym typeface="Symbol" charset="2"/>
              </a:rPr>
              <a:t></a:t>
            </a:r>
            <a:r>
              <a:rPr lang="it-IT" smtClean="0"/>
              <a:t>10)</a:t>
            </a:r>
            <a:r>
              <a:rPr lang="it-IT" baseline="30000" smtClean="0"/>
              <a:t>6 </a:t>
            </a:r>
            <a:r>
              <a:rPr lang="it-IT" smtClean="0"/>
              <a:t>= 3.4012224 × 10</a:t>
            </a:r>
            <a:r>
              <a:rPr lang="it-IT" baseline="30000" smtClean="0"/>
              <a:t>19</a:t>
            </a:r>
          </a:p>
          <a:p>
            <a:r>
              <a:rPr lang="en-US" smtClean="0"/>
              <a:t>(Un) fortunately there is a need for some tolerance in locks</a:t>
            </a:r>
            <a:endParaRPr lang="it-IT" smtClean="0"/>
          </a:p>
        </p:txBody>
      </p:sp>
      <p:sp>
        <p:nvSpPr>
          <p:cNvPr id="69638" name="Slide Number Placeholder 5"/>
          <p:cNvSpPr>
            <a:spLocks noGrp="1"/>
          </p:cNvSpPr>
          <p:nvPr>
            <p:ph type="sldNum" sz="quarter" idx="12"/>
          </p:nvPr>
        </p:nvSpPr>
        <p:spPr bwMode="auto">
          <a:noFill/>
          <a:ln>
            <a:miter lim="800000"/>
            <a:headEnd/>
            <a:tailEnd/>
          </a:ln>
        </p:spPr>
        <p:txBody>
          <a:bodyPr/>
          <a:lstStyle/>
          <a:p>
            <a:fld id="{DF10B81E-ED54-4CFD-9B1F-65867B52075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457200" y="304800"/>
            <a:ext cx="8348663" cy="1206500"/>
          </a:xfrm>
        </p:spPr>
        <p:txBody>
          <a:bodyPr/>
          <a:lstStyle/>
          <a:p>
            <a:r>
              <a:rPr lang="it-IT" dirty="0" smtClean="0"/>
              <a:t>Combination Locks</a:t>
            </a:r>
          </a:p>
        </p:txBody>
      </p:sp>
      <p:sp>
        <p:nvSpPr>
          <p:cNvPr id="71683" name="Segnaposto testo 2" descr="Rectangle: Click to edit Master text styles&#10;Second level&#10;Third level&#10;Fourth level&#10;Fifth level"/>
          <p:cNvSpPr>
            <a:spLocks noGrp="1"/>
          </p:cNvSpPr>
          <p:nvPr>
            <p:ph type="body" sz="half" idx="1"/>
          </p:nvPr>
        </p:nvSpPr>
        <p:spPr>
          <a:xfrm>
            <a:off x="609600" y="1600200"/>
            <a:ext cx="5286375" cy="4495800"/>
          </a:xfrm>
        </p:spPr>
        <p:txBody>
          <a:bodyPr/>
          <a:lstStyle/>
          <a:p>
            <a:r>
              <a:rPr lang="en-US" sz="2800" dirty="0" smtClean="0"/>
              <a:t>There are locks that do not require a physical key to be opened but a code</a:t>
            </a:r>
          </a:p>
          <a:p>
            <a:r>
              <a:rPr lang="en-US" sz="2800" dirty="0" smtClean="0"/>
              <a:t>Number of combinations is</a:t>
            </a:r>
          </a:p>
          <a:p>
            <a:pPr lvl="1"/>
            <a:r>
              <a:rPr lang="en-US" sz="2400" dirty="0" smtClean="0"/>
              <a:t>Number of digits</a:t>
            </a:r>
          </a:p>
          <a:p>
            <a:pPr lvl="1">
              <a:buNone/>
            </a:pPr>
            <a:r>
              <a:rPr lang="en-US" sz="2400" dirty="0" smtClean="0"/>
              <a:t>              times</a:t>
            </a:r>
          </a:p>
          <a:p>
            <a:pPr lvl="1"/>
            <a:r>
              <a:rPr lang="en-US" sz="2400" dirty="0" smtClean="0"/>
              <a:t>Length of combination</a:t>
            </a:r>
            <a:endParaRPr lang="it-IT" sz="2000" dirty="0" smtClean="0"/>
          </a:p>
        </p:txBody>
      </p:sp>
      <p:sp>
        <p:nvSpPr>
          <p:cNvPr id="71686" name="Segnaposto numero diapositiva 7"/>
          <p:cNvSpPr>
            <a:spLocks noGrp="1"/>
          </p:cNvSpPr>
          <p:nvPr>
            <p:ph type="sldNum" sz="quarter" idx="12"/>
          </p:nvPr>
        </p:nvSpPr>
        <p:spPr bwMode="auto">
          <a:noFill/>
          <a:ln>
            <a:miter lim="800000"/>
            <a:headEnd/>
            <a:tailEnd/>
          </a:ln>
        </p:spPr>
        <p:txBody>
          <a:bodyPr/>
          <a:lstStyle/>
          <a:p>
            <a:fld id="{A92D8DBD-4AAF-485A-9989-71F56B9B9CA0}" type="slidenum">
              <a:rPr lang="en-US"/>
              <a:pPr/>
              <a:t>28</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6096000" y="1600200"/>
            <a:ext cx="2381250" cy="1914525"/>
          </a:xfrm>
          <a:prstGeom prst="rect">
            <a:avLst/>
          </a:prstGeom>
          <a:noFill/>
          <a:ln w="9525">
            <a:noFill/>
            <a:miter lim="800000"/>
            <a:headEnd/>
            <a:tailEnd/>
          </a:ln>
        </p:spPr>
      </p:pic>
      <p:sp>
        <p:nvSpPr>
          <p:cNvPr id="14" name="TextBox 13"/>
          <p:cNvSpPr txBox="1"/>
          <p:nvPr/>
        </p:nvSpPr>
        <p:spPr>
          <a:xfrm>
            <a:off x="2057400" y="6400800"/>
            <a:ext cx="6104556" cy="338554"/>
          </a:xfrm>
          <a:prstGeom prst="rect">
            <a:avLst/>
          </a:prstGeom>
          <a:noFill/>
        </p:spPr>
        <p:txBody>
          <a:bodyPr wrap="none" rtlCol="0">
            <a:spAutoFit/>
          </a:bodyPr>
          <a:lstStyle/>
          <a:p>
            <a:r>
              <a:rPr lang="en-US" sz="800" dirty="0" smtClean="0"/>
              <a:t>Images from http://en.wikipedia.org/wiki/File:Combination_unlocked.png  and </a:t>
            </a:r>
          </a:p>
          <a:p>
            <a:r>
              <a:rPr lang="en-US" sz="800" dirty="0" smtClean="0"/>
              <a:t>http://commons.wikimedia.org/wiki/File:Electronic_lock_yl88.jpg used with permission under Gnu Free Documentation License 1.2</a:t>
            </a:r>
            <a:endParaRPr lang="en-US" sz="800" dirty="0"/>
          </a:p>
        </p:txBody>
      </p:sp>
      <p:pic>
        <p:nvPicPr>
          <p:cNvPr id="5124" name="Picture 4"/>
          <p:cNvPicPr>
            <a:picLocks noChangeAspect="1" noChangeArrowheads="1"/>
          </p:cNvPicPr>
          <p:nvPr/>
        </p:nvPicPr>
        <p:blipFill>
          <a:blip r:embed="rId4" cstate="print"/>
          <a:srcRect/>
          <a:stretch>
            <a:fillRect/>
          </a:stretch>
        </p:blipFill>
        <p:spPr bwMode="auto">
          <a:xfrm>
            <a:off x="5758542" y="3962400"/>
            <a:ext cx="2997201" cy="196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457200" y="304800"/>
            <a:ext cx="8348663" cy="1206500"/>
          </a:xfrm>
        </p:spPr>
        <p:txBody>
          <a:bodyPr/>
          <a:lstStyle/>
          <a:p>
            <a:r>
              <a:rPr lang="it-IT" dirty="0" smtClean="0"/>
              <a:t>Combination Locks</a:t>
            </a:r>
          </a:p>
        </p:txBody>
      </p:sp>
      <p:sp>
        <p:nvSpPr>
          <p:cNvPr id="71683" name="Segnaposto testo 2" descr="Rectangle: Click to edit Master text styles&#10;Second level&#10;Third level&#10;Fourth level&#10;Fifth level"/>
          <p:cNvSpPr>
            <a:spLocks noGrp="1"/>
          </p:cNvSpPr>
          <p:nvPr>
            <p:ph type="body" sz="half" idx="1"/>
          </p:nvPr>
        </p:nvSpPr>
        <p:spPr>
          <a:xfrm>
            <a:off x="609601" y="1600200"/>
            <a:ext cx="4876800" cy="4953000"/>
          </a:xfrm>
        </p:spPr>
        <p:txBody>
          <a:bodyPr/>
          <a:lstStyle/>
          <a:p>
            <a:r>
              <a:rPr lang="en-US" sz="2400" dirty="0" smtClean="0"/>
              <a:t>Inexpensive combination padlocks allow attacks based on reducing the space of possible combinations to try</a:t>
            </a:r>
          </a:p>
          <a:p>
            <a:pPr lvl="1"/>
            <a:r>
              <a:rPr lang="en-US" sz="2000" dirty="0" smtClean="0"/>
              <a:t>The gears have a higher tolerance of the external disk combination</a:t>
            </a:r>
          </a:p>
          <a:p>
            <a:pPr lvl="1"/>
            <a:r>
              <a:rPr lang="en-US" sz="2000" dirty="0" smtClean="0"/>
              <a:t>Nominal number of combinations is 40</a:t>
            </a:r>
            <a:r>
              <a:rPr lang="en-US" sz="2000" baseline="30000" dirty="0" smtClean="0"/>
              <a:t>3</a:t>
            </a:r>
            <a:r>
              <a:rPr lang="en-US" sz="2000" dirty="0" smtClean="0"/>
              <a:t> = 64,000</a:t>
            </a:r>
          </a:p>
          <a:p>
            <a:pPr lvl="1"/>
            <a:r>
              <a:rPr lang="en-US" sz="2000" dirty="0" smtClean="0"/>
              <a:t>Possibilities can be reduced to about 80 by detecting critical gear points</a:t>
            </a:r>
            <a:endParaRPr lang="it-IT" sz="2000" dirty="0" smtClean="0"/>
          </a:p>
        </p:txBody>
      </p:sp>
      <p:sp>
        <p:nvSpPr>
          <p:cNvPr id="71686" name="Segnaposto numero diapositiva 7"/>
          <p:cNvSpPr>
            <a:spLocks noGrp="1"/>
          </p:cNvSpPr>
          <p:nvPr>
            <p:ph type="sldNum" sz="quarter" idx="12"/>
          </p:nvPr>
        </p:nvSpPr>
        <p:spPr bwMode="auto">
          <a:noFill/>
          <a:ln>
            <a:miter lim="800000"/>
            <a:headEnd/>
            <a:tailEnd/>
          </a:ln>
        </p:spPr>
        <p:txBody>
          <a:bodyPr/>
          <a:lstStyle/>
          <a:p>
            <a:fld id="{A92D8DBD-4AAF-485A-9989-71F56B9B9CA0}" type="slidenum">
              <a:rPr lang="en-US"/>
              <a:pPr/>
              <a:t>29</a:t>
            </a:fld>
            <a:endParaRPr lang="en-US"/>
          </a:p>
        </p:txBody>
      </p:sp>
      <p:sp>
        <p:nvSpPr>
          <p:cNvPr id="14" name="TextBox 13"/>
          <p:cNvSpPr txBox="1"/>
          <p:nvPr/>
        </p:nvSpPr>
        <p:spPr>
          <a:xfrm>
            <a:off x="5257800" y="4953000"/>
            <a:ext cx="3664786" cy="215444"/>
          </a:xfrm>
          <a:prstGeom prst="rect">
            <a:avLst/>
          </a:prstGeom>
          <a:noFill/>
        </p:spPr>
        <p:txBody>
          <a:bodyPr wrap="none" rtlCol="0">
            <a:spAutoFit/>
          </a:bodyPr>
          <a:lstStyle/>
          <a:p>
            <a:r>
              <a:rPr lang="en-US" sz="800" dirty="0" smtClean="0"/>
              <a:t>Public domain image from  http://commons.wikimedia.org/wiki/File:Lock.JPG</a:t>
            </a:r>
            <a:endParaRPr lang="en-US" sz="800" dirty="0"/>
          </a:p>
        </p:txBody>
      </p:sp>
      <p:pic>
        <p:nvPicPr>
          <p:cNvPr id="7170" name="Picture 2"/>
          <p:cNvPicPr>
            <a:picLocks noChangeAspect="1" noChangeArrowheads="1"/>
          </p:cNvPicPr>
          <p:nvPr/>
        </p:nvPicPr>
        <p:blipFill>
          <a:blip r:embed="rId3" cstate="print"/>
          <a:srcRect/>
          <a:stretch>
            <a:fillRect/>
          </a:stretch>
        </p:blipFill>
        <p:spPr bwMode="auto">
          <a:xfrm>
            <a:off x="5562600" y="2209800"/>
            <a:ext cx="3403600" cy="2552700"/>
          </a:xfrm>
          <a:prstGeom prst="rect">
            <a:avLst/>
          </a:prstGeom>
          <a:noFill/>
          <a:ln w="9525">
            <a:noFill/>
            <a:miter lim="800000"/>
            <a:headEnd/>
            <a:tailEnd/>
          </a:ln>
        </p:spPr>
      </p:pic>
      <p:sp>
        <p:nvSpPr>
          <p:cNvPr id="9" name="TextBox 8"/>
          <p:cNvSpPr txBox="1"/>
          <p:nvPr/>
        </p:nvSpPr>
        <p:spPr>
          <a:xfrm>
            <a:off x="609600" y="5562600"/>
            <a:ext cx="6714787" cy="307777"/>
          </a:xfrm>
          <a:prstGeom prst="rect">
            <a:avLst/>
          </a:prstGeom>
          <a:noFill/>
        </p:spPr>
        <p:txBody>
          <a:bodyPr wrap="none" rtlCol="0">
            <a:spAutoFit/>
          </a:bodyPr>
          <a:lstStyle/>
          <a:p>
            <a:r>
              <a:rPr lang="en-US" sz="1400" dirty="0" smtClean="0"/>
              <a:t>E.g., see http://www.wikihow.com/Crack-a-%22Master-Lock%22-Combination-Lock</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smtClean="0"/>
              <a:t>What Is Physical Security?</a:t>
            </a:r>
          </a:p>
        </p:txBody>
      </p:sp>
      <p:sp>
        <p:nvSpPr>
          <p:cNvPr id="20483" name="Rectangle 3"/>
          <p:cNvSpPr>
            <a:spLocks noGrp="1" noRot="1" noChangeArrowheads="1"/>
          </p:cNvSpPr>
          <p:nvPr>
            <p:ph idx="1"/>
          </p:nvPr>
        </p:nvSpPr>
        <p:spPr/>
        <p:txBody>
          <a:bodyPr/>
          <a:lstStyle/>
          <a:p>
            <a:r>
              <a:rPr lang="en-US" smtClean="0"/>
              <a:t>Any physical object that creates a barrier to unauthorized access</a:t>
            </a:r>
          </a:p>
          <a:p>
            <a:r>
              <a:rPr lang="en-US" smtClean="0"/>
              <a:t>This includes: locks, latches, safes, alarms, guards, guard dogs, doors, windows, walls, ceilings, floors, fences, door strikes, door frames and door closers</a:t>
            </a:r>
          </a:p>
          <a:p>
            <a:endParaRPr lang="en-US" smtClean="0"/>
          </a:p>
        </p:txBody>
      </p:sp>
      <p:sp>
        <p:nvSpPr>
          <p:cNvPr id="20485" name="Slide Number Placeholder 4"/>
          <p:cNvSpPr>
            <a:spLocks noGrp="1"/>
          </p:cNvSpPr>
          <p:nvPr>
            <p:ph type="sldNum" sz="quarter" idx="12"/>
          </p:nvPr>
        </p:nvSpPr>
        <p:spPr bwMode="auto">
          <a:noFill/>
          <a:ln>
            <a:miter lim="800000"/>
            <a:headEnd/>
            <a:tailEnd/>
          </a:ln>
        </p:spPr>
        <p:txBody>
          <a:bodyPr/>
          <a:lstStyle/>
          <a:p>
            <a:fld id="{A90F1148-0512-4FFC-B152-4C9631153ABA}"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smtClean="0"/>
              <a:t>Bumping</a:t>
            </a:r>
          </a:p>
        </p:txBody>
      </p:sp>
      <p:sp>
        <p:nvSpPr>
          <p:cNvPr id="74755" name="Rectangle 3"/>
          <p:cNvSpPr>
            <a:spLocks noGrp="1" noChangeArrowheads="1"/>
          </p:cNvSpPr>
          <p:nvPr>
            <p:ph idx="1"/>
          </p:nvPr>
        </p:nvSpPr>
        <p:spPr/>
        <p:txBody>
          <a:bodyPr/>
          <a:lstStyle/>
          <a:p>
            <a:r>
              <a:rPr lang="en-US" smtClean="0"/>
              <a:t>A different way of picking locks</a:t>
            </a:r>
          </a:p>
          <a:p>
            <a:r>
              <a:rPr lang="en-US" smtClean="0"/>
              <a:t>Virtually all traditional Yale and similar locks can be opened by bumping</a:t>
            </a:r>
          </a:p>
          <a:p>
            <a:r>
              <a:rPr lang="en-US" smtClean="0"/>
              <a:t>What lock pickers say about bumping:</a:t>
            </a:r>
          </a:p>
          <a:p>
            <a:pPr lvl="1"/>
            <a:r>
              <a:rPr lang="en-US" smtClean="0"/>
              <a:t>RELIABLE</a:t>
            </a:r>
          </a:p>
          <a:p>
            <a:pPr lvl="1"/>
            <a:r>
              <a:rPr lang="en-US" smtClean="0"/>
              <a:t>REPEATABLE</a:t>
            </a:r>
          </a:p>
          <a:p>
            <a:pPr lvl="1"/>
            <a:r>
              <a:rPr lang="en-US" smtClean="0"/>
              <a:t>SIMPLE TO LEARN</a:t>
            </a:r>
          </a:p>
        </p:txBody>
      </p:sp>
      <p:sp>
        <p:nvSpPr>
          <p:cNvPr id="74757" name="Slide Number Placeholder 4"/>
          <p:cNvSpPr>
            <a:spLocks noGrp="1"/>
          </p:cNvSpPr>
          <p:nvPr>
            <p:ph type="sldNum" sz="quarter" idx="12"/>
          </p:nvPr>
        </p:nvSpPr>
        <p:spPr bwMode="auto">
          <a:noFill/>
          <a:ln>
            <a:miter lim="800000"/>
            <a:headEnd/>
            <a:tailEnd/>
          </a:ln>
        </p:spPr>
        <p:txBody>
          <a:bodyPr/>
          <a:lstStyle/>
          <a:p>
            <a:fld id="{D46B62F7-7C28-4A14-8468-30908B525D87}" type="slidenum">
              <a:rPr lang="en-US"/>
              <a:pPr/>
              <a:t>30</a:t>
            </a:fld>
            <a:endParaRPr lang="en-US"/>
          </a:p>
        </p:txBody>
      </p:sp>
      <p:pic>
        <p:nvPicPr>
          <p:cNvPr id="7" name="Picture 6" descr="bump_keys.jpg"/>
          <p:cNvPicPr>
            <a:picLocks noChangeAspect="1"/>
          </p:cNvPicPr>
          <p:nvPr/>
        </p:nvPicPr>
        <p:blipFill>
          <a:blip r:embed="rId3" cstate="print"/>
          <a:stretch>
            <a:fillRect/>
          </a:stretch>
        </p:blipFill>
        <p:spPr>
          <a:xfrm>
            <a:off x="4343400" y="3886200"/>
            <a:ext cx="3429000" cy="2520157"/>
          </a:xfrm>
          <a:prstGeom prst="rect">
            <a:avLst/>
          </a:prstGeom>
        </p:spPr>
      </p:pic>
      <p:sp>
        <p:nvSpPr>
          <p:cNvPr id="8" name="TextBox 7"/>
          <p:cNvSpPr txBox="1"/>
          <p:nvPr/>
        </p:nvSpPr>
        <p:spPr>
          <a:xfrm>
            <a:off x="4953000" y="6477000"/>
            <a:ext cx="2467342" cy="215444"/>
          </a:xfrm>
          <a:prstGeom prst="rect">
            <a:avLst/>
          </a:prstGeom>
          <a:noFill/>
        </p:spPr>
        <p:txBody>
          <a:bodyPr wrap="none" rtlCol="0">
            <a:spAutoFit/>
          </a:bodyPr>
          <a:lstStyle/>
          <a:p>
            <a:r>
              <a:rPr lang="en-US" sz="800" dirty="0" smtClean="0"/>
              <a:t>Photo by Jennie Rogers included with permission.</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p:nvPr>
        </p:nvSpPr>
        <p:spPr>
          <a:xfrm>
            <a:off x="214313" y="304800"/>
            <a:ext cx="8777287" cy="1206500"/>
          </a:xfrm>
        </p:spPr>
        <p:txBody>
          <a:bodyPr/>
          <a:lstStyle/>
          <a:p>
            <a:r>
              <a:rPr lang="it-IT" smtClean="0"/>
              <a:t>Bump Keys</a:t>
            </a:r>
          </a:p>
        </p:txBody>
      </p:sp>
      <p:sp>
        <p:nvSpPr>
          <p:cNvPr id="79875" name="Segnaposto testo 2"/>
          <p:cNvSpPr>
            <a:spLocks noGrp="1"/>
          </p:cNvSpPr>
          <p:nvPr>
            <p:ph type="body" sz="half" idx="1"/>
          </p:nvPr>
        </p:nvSpPr>
        <p:spPr>
          <a:xfrm>
            <a:off x="428625" y="1500188"/>
            <a:ext cx="4981575" cy="4900612"/>
          </a:xfrm>
        </p:spPr>
        <p:txBody>
          <a:bodyPr/>
          <a:lstStyle/>
          <a:p>
            <a:r>
              <a:rPr lang="en-US" sz="2800" smtClean="0"/>
              <a:t>Driver pins “jump” higher than the cylinder just for an instant</a:t>
            </a:r>
          </a:p>
          <a:p>
            <a:r>
              <a:rPr lang="en-US" sz="2800" smtClean="0"/>
              <a:t>If a light rotational force is applied, the cylinder will turn </a:t>
            </a:r>
          </a:p>
          <a:p>
            <a:r>
              <a:rPr lang="en-US" sz="2800" smtClean="0"/>
              <a:t>Lock bumping is a very fast method for opening the lock</a:t>
            </a:r>
          </a:p>
          <a:p>
            <a:r>
              <a:rPr lang="en-US" sz="2800" smtClean="0"/>
              <a:t>The lock is not damaged </a:t>
            </a:r>
            <a:br>
              <a:rPr lang="en-US" sz="2800" smtClean="0"/>
            </a:br>
            <a:r>
              <a:rPr lang="en-US" sz="2800" smtClean="0"/>
              <a:t>in any way</a:t>
            </a:r>
          </a:p>
          <a:p>
            <a:r>
              <a:rPr lang="en-US" sz="2800" smtClean="0"/>
              <a:t>Few key-pin locks cannot</a:t>
            </a:r>
            <a:br>
              <a:rPr lang="en-US" sz="2800" smtClean="0"/>
            </a:br>
            <a:r>
              <a:rPr lang="en-US" sz="2800" smtClean="0"/>
              <a:t>be bumped </a:t>
            </a:r>
            <a:endParaRPr lang="it-IT" sz="2800" smtClean="0"/>
          </a:p>
        </p:txBody>
      </p:sp>
      <p:sp>
        <p:nvSpPr>
          <p:cNvPr id="79879" name="Slide Number Placeholder 6"/>
          <p:cNvSpPr>
            <a:spLocks noGrp="1"/>
          </p:cNvSpPr>
          <p:nvPr>
            <p:ph type="sldNum" sz="quarter" idx="12"/>
          </p:nvPr>
        </p:nvSpPr>
        <p:spPr bwMode="auto">
          <a:noFill/>
          <a:ln>
            <a:miter lim="800000"/>
            <a:headEnd/>
            <a:tailEnd/>
          </a:ln>
        </p:spPr>
        <p:txBody>
          <a:bodyPr/>
          <a:lstStyle/>
          <a:p>
            <a:fld id="{64C0EE6C-5DCB-40A3-AD0A-09E8D9468904}" type="slidenum">
              <a:rPr lang="en-US"/>
              <a:pPr/>
              <a:t>31</a:t>
            </a:fld>
            <a:endParaRPr lang="en-US"/>
          </a:p>
        </p:txBody>
      </p:sp>
      <p:pic>
        <p:nvPicPr>
          <p:cNvPr id="11" name="Picture 10" descr="bump_keys.jpg"/>
          <p:cNvPicPr>
            <a:picLocks noChangeAspect="1"/>
          </p:cNvPicPr>
          <p:nvPr/>
        </p:nvPicPr>
        <p:blipFill>
          <a:blip r:embed="rId2" cstate="print"/>
          <a:stretch>
            <a:fillRect/>
          </a:stretch>
        </p:blipFill>
        <p:spPr>
          <a:xfrm>
            <a:off x="5486400" y="2362200"/>
            <a:ext cx="3429000" cy="2520157"/>
          </a:xfrm>
          <a:prstGeom prst="rect">
            <a:avLst/>
          </a:prstGeom>
        </p:spPr>
      </p:pic>
      <p:sp>
        <p:nvSpPr>
          <p:cNvPr id="12" name="TextBox 11"/>
          <p:cNvSpPr txBox="1"/>
          <p:nvPr/>
        </p:nvSpPr>
        <p:spPr>
          <a:xfrm>
            <a:off x="6096000" y="4953000"/>
            <a:ext cx="2467342" cy="215444"/>
          </a:xfrm>
          <a:prstGeom prst="rect">
            <a:avLst/>
          </a:prstGeom>
          <a:noFill/>
        </p:spPr>
        <p:txBody>
          <a:bodyPr wrap="none" rtlCol="0">
            <a:spAutoFit/>
          </a:bodyPr>
          <a:lstStyle/>
          <a:p>
            <a:r>
              <a:rPr lang="en-US" sz="800" dirty="0" smtClean="0"/>
              <a:t>Photo by Jennie Rogers included with permission.</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olo 1"/>
          <p:cNvSpPr>
            <a:spLocks noGrp="1"/>
          </p:cNvSpPr>
          <p:nvPr>
            <p:ph type="title"/>
          </p:nvPr>
        </p:nvSpPr>
        <p:spPr>
          <a:xfrm>
            <a:off x="0" y="304800"/>
            <a:ext cx="8991600" cy="1206500"/>
          </a:xfrm>
        </p:spPr>
        <p:txBody>
          <a:bodyPr/>
          <a:lstStyle/>
          <a:p>
            <a:r>
              <a:rPr lang="it-IT" smtClean="0"/>
              <a:t>Pick Gun</a:t>
            </a:r>
          </a:p>
        </p:txBody>
      </p:sp>
      <p:sp>
        <p:nvSpPr>
          <p:cNvPr id="77828" name="Segnaposto testo 2"/>
          <p:cNvSpPr>
            <a:spLocks noGrp="1"/>
          </p:cNvSpPr>
          <p:nvPr>
            <p:ph type="body" sz="half" idx="1"/>
          </p:nvPr>
        </p:nvSpPr>
        <p:spPr>
          <a:xfrm>
            <a:off x="642938" y="1524000"/>
            <a:ext cx="4919662" cy="4495800"/>
          </a:xfrm>
        </p:spPr>
        <p:txBody>
          <a:bodyPr/>
          <a:lstStyle/>
          <a:p>
            <a:r>
              <a:rPr lang="en-US" sz="2800" smtClean="0"/>
              <a:t>Manual and electronic pick guns are a popular method for quick and easy ways of opening up doors</a:t>
            </a:r>
          </a:p>
          <a:p>
            <a:r>
              <a:rPr lang="en-US" sz="2800" smtClean="0"/>
              <a:t>The pick gun is used in a similar way but usually has a </a:t>
            </a:r>
            <a:r>
              <a:rPr lang="en-US" sz="2800" smtClean="0">
                <a:solidFill>
                  <a:srgbClr val="F79646"/>
                </a:solidFill>
              </a:rPr>
              <a:t>trigger</a:t>
            </a:r>
            <a:r>
              <a:rPr lang="en-US" sz="2800" smtClean="0"/>
              <a:t> that creates an upward movement that must be repeated rapidly to open the lock</a:t>
            </a:r>
            <a:endParaRPr lang="it-IT" smtClean="0"/>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5867400" y="2438400"/>
            <a:ext cx="2895600" cy="2171700"/>
          </a:xfrm>
          <a:prstGeom prst="rect">
            <a:avLst/>
          </a:prstGeom>
          <a:noFill/>
          <a:ln w="9525">
            <a:noFill/>
            <a:miter lim="800000"/>
            <a:headEnd/>
            <a:tailEnd/>
          </a:ln>
        </p:spPr>
      </p:pic>
      <p:sp>
        <p:nvSpPr>
          <p:cNvPr id="77831" name="Slide Number Placeholder 6"/>
          <p:cNvSpPr>
            <a:spLocks noGrp="1"/>
          </p:cNvSpPr>
          <p:nvPr>
            <p:ph type="sldNum" sz="quarter" idx="12"/>
          </p:nvPr>
        </p:nvSpPr>
        <p:spPr bwMode="auto">
          <a:noFill/>
          <a:ln>
            <a:miter lim="800000"/>
            <a:headEnd/>
            <a:tailEnd/>
          </a:ln>
        </p:spPr>
        <p:txBody>
          <a:bodyPr/>
          <a:lstStyle/>
          <a:p>
            <a:fld id="{E047D369-47B2-44C4-BCF5-AAF1A2723455}" type="slidenum">
              <a:rPr lang="en-US"/>
              <a:pPr/>
              <a:t>32</a:t>
            </a:fld>
            <a:endParaRPr lang="en-US"/>
          </a:p>
        </p:txBody>
      </p:sp>
      <p:sp>
        <p:nvSpPr>
          <p:cNvPr id="12" name="TextBox 11"/>
          <p:cNvSpPr txBox="1"/>
          <p:nvPr/>
        </p:nvSpPr>
        <p:spPr>
          <a:xfrm>
            <a:off x="4419600" y="6248400"/>
            <a:ext cx="4437433" cy="215444"/>
          </a:xfrm>
          <a:prstGeom prst="rect">
            <a:avLst/>
          </a:prstGeom>
          <a:noFill/>
        </p:spPr>
        <p:txBody>
          <a:bodyPr wrap="none" rtlCol="0">
            <a:spAutoFit/>
          </a:bodyPr>
          <a:lstStyle/>
          <a:p>
            <a:r>
              <a:rPr lang="en-US" sz="800" dirty="0" smtClean="0"/>
              <a:t>Public domain image from http://en.wikipedia.org/wiki/File:IDET2007_lock_picking_device.jpg</a:t>
            </a:r>
            <a:endParaRPr lang="en-US" sz="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Channel Attacks</a:t>
            </a:r>
            <a:endParaRPr lang="en-US" dirty="0"/>
          </a:p>
        </p:txBody>
      </p:sp>
      <p:sp>
        <p:nvSpPr>
          <p:cNvPr id="3" name="Content Placeholder 2"/>
          <p:cNvSpPr>
            <a:spLocks noGrp="1"/>
          </p:cNvSpPr>
          <p:nvPr>
            <p:ph sz="half" idx="1"/>
          </p:nvPr>
        </p:nvSpPr>
        <p:spPr>
          <a:xfrm>
            <a:off x="457200" y="1600201"/>
            <a:ext cx="4038600" cy="4038600"/>
          </a:xfrm>
        </p:spPr>
        <p:txBody>
          <a:bodyPr/>
          <a:lstStyle/>
          <a:p>
            <a:r>
              <a:rPr lang="en-US" sz="2400" dirty="0" smtClean="0"/>
              <a:t>Rather than attempting to directly bypass security measures, an attacker instead goes around them by exploiting other vulnerabilities not protected by the security mechanisms. </a:t>
            </a:r>
          </a:p>
          <a:p>
            <a:r>
              <a:rPr lang="en-US" sz="2400" dirty="0" smtClean="0"/>
              <a:t>Side channel attacks are sometimes surprisingly simple to perform.</a:t>
            </a:r>
            <a:endParaRPr lang="en-US" sz="2400" dirty="0"/>
          </a:p>
        </p:txBody>
      </p:sp>
      <p:pic>
        <p:nvPicPr>
          <p:cNvPr id="9218" name="Picture 2"/>
          <p:cNvPicPr>
            <a:picLocks noGrp="1" noChangeAspect="1" noChangeArrowheads="1"/>
          </p:cNvPicPr>
          <p:nvPr>
            <p:ph sz="half" idx="2"/>
          </p:nvPr>
        </p:nvPicPr>
        <p:blipFill>
          <a:blip r:embed="rId2" cstate="print"/>
          <a:stretch>
            <a:fillRect/>
          </a:stretch>
        </p:blipFill>
        <p:spPr bwMode="auto">
          <a:xfrm>
            <a:off x="4982542" y="1600200"/>
            <a:ext cx="3369916"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022A5E5-5F31-4B5B-8BD2-4C72803AC1B0}" type="slidenum">
              <a:rPr lang="en-US" smtClean="0"/>
              <a:pPr/>
              <a:t>33</a:t>
            </a:fld>
            <a:endParaRPr lang="en-US"/>
          </a:p>
        </p:txBody>
      </p:sp>
      <p:sp>
        <p:nvSpPr>
          <p:cNvPr id="7" name="TextBox 6"/>
          <p:cNvSpPr txBox="1"/>
          <p:nvPr/>
        </p:nvSpPr>
        <p:spPr>
          <a:xfrm>
            <a:off x="2133600" y="5638800"/>
            <a:ext cx="2834430" cy="461665"/>
          </a:xfrm>
          <a:prstGeom prst="rect">
            <a:avLst/>
          </a:prstGeom>
          <a:noFill/>
          <a:ln>
            <a:solidFill>
              <a:schemeClr val="bg1"/>
            </a:solidFill>
          </a:ln>
        </p:spPr>
        <p:txBody>
          <a:bodyPr wrap="none" rtlCol="0">
            <a:spAutoFit/>
          </a:bodyPr>
          <a:lstStyle/>
          <a:p>
            <a:r>
              <a:rPr lang="en-US" b="1" dirty="0" smtClean="0">
                <a:solidFill>
                  <a:srgbClr val="0070C0"/>
                </a:solidFill>
              </a:rPr>
              <a:t>High security lock</a:t>
            </a:r>
            <a:endParaRPr lang="en-US" b="1" dirty="0">
              <a:solidFill>
                <a:srgbClr val="0070C0"/>
              </a:solidFill>
            </a:endParaRPr>
          </a:p>
        </p:txBody>
      </p:sp>
      <p:sp>
        <p:nvSpPr>
          <p:cNvPr id="8" name="TextBox 7"/>
          <p:cNvSpPr txBox="1"/>
          <p:nvPr/>
        </p:nvSpPr>
        <p:spPr>
          <a:xfrm>
            <a:off x="6781800" y="1143000"/>
            <a:ext cx="2201244" cy="461665"/>
          </a:xfrm>
          <a:prstGeom prst="rect">
            <a:avLst/>
          </a:prstGeom>
          <a:noFill/>
          <a:ln>
            <a:solidFill>
              <a:schemeClr val="bg1"/>
            </a:solidFill>
          </a:ln>
        </p:spPr>
        <p:txBody>
          <a:bodyPr wrap="none" rtlCol="0">
            <a:spAutoFit/>
          </a:bodyPr>
          <a:lstStyle/>
          <a:p>
            <a:r>
              <a:rPr lang="en-US" b="1" dirty="0" smtClean="0">
                <a:solidFill>
                  <a:srgbClr val="0070C0"/>
                </a:solidFill>
              </a:rPr>
              <a:t>Cheap hinges</a:t>
            </a:r>
            <a:endParaRPr lang="en-US" b="1" dirty="0">
              <a:solidFill>
                <a:srgbClr val="0070C0"/>
              </a:solidFill>
            </a:endParaRPr>
          </a:p>
        </p:txBody>
      </p:sp>
      <p:cxnSp>
        <p:nvCxnSpPr>
          <p:cNvPr id="10" name="Straight Arrow Connector 9"/>
          <p:cNvCxnSpPr/>
          <p:nvPr/>
        </p:nvCxnSpPr>
        <p:spPr>
          <a:xfrm rot="5400000">
            <a:off x="7429500" y="1866900"/>
            <a:ext cx="990600" cy="304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324600" y="2971800"/>
            <a:ext cx="3352800" cy="4572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4038600"/>
            <a:ext cx="2743200" cy="1676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0" y="6248400"/>
            <a:ext cx="5397631" cy="215444"/>
          </a:xfrm>
          <a:prstGeom prst="rect">
            <a:avLst/>
          </a:prstGeom>
          <a:noFill/>
        </p:spPr>
        <p:txBody>
          <a:bodyPr wrap="none" rtlCol="0">
            <a:spAutoFit/>
          </a:bodyPr>
          <a:lstStyle/>
          <a:p>
            <a:r>
              <a:rPr lang="en-US" sz="800" dirty="0" smtClean="0"/>
              <a:t>Public domain image by Pearson Scott </a:t>
            </a:r>
            <a:r>
              <a:rPr lang="en-US" sz="800" dirty="0" err="1" smtClean="0"/>
              <a:t>Foresman</a:t>
            </a:r>
            <a:r>
              <a:rPr lang="en-US" sz="800" dirty="0" smtClean="0"/>
              <a:t> from http://en.wikipedia.org/wiki/File:Screen2_%28PSF%29.png</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sz="4000" smtClean="0"/>
              <a:t>Is Physical Security An IT Concern?</a:t>
            </a:r>
          </a:p>
        </p:txBody>
      </p:sp>
      <p:sp>
        <p:nvSpPr>
          <p:cNvPr id="21507" name="Rectangle 3"/>
          <p:cNvSpPr>
            <a:spLocks noGrp="1" noRot="1" noChangeArrowheads="1"/>
          </p:cNvSpPr>
          <p:nvPr>
            <p:ph idx="1"/>
          </p:nvPr>
        </p:nvSpPr>
        <p:spPr>
          <a:xfrm>
            <a:off x="685800" y="1447800"/>
            <a:ext cx="7772400" cy="4648200"/>
          </a:xfrm>
        </p:spPr>
        <p:txBody>
          <a:bodyPr/>
          <a:lstStyle/>
          <a:p>
            <a:r>
              <a:rPr lang="en-US" smtClean="0"/>
              <a:t>You have been working hard to secure your network from cyber attacks</a:t>
            </a:r>
          </a:p>
          <a:p>
            <a:pPr lvl="1"/>
            <a:r>
              <a:rPr lang="en-US" smtClean="0"/>
              <a:t>Redundant layers of antivirus programs, firewalls and intrusion detection systems should protect against every possible electronic method of entry</a:t>
            </a:r>
          </a:p>
          <a:p>
            <a:r>
              <a:rPr lang="en-US" smtClean="0"/>
              <a:t>But what if an attacker gains access to the server room or network wiring closet ...</a:t>
            </a:r>
          </a:p>
          <a:p>
            <a:r>
              <a:rPr lang="en-US" smtClean="0"/>
              <a:t>Is you network still safe?</a:t>
            </a:r>
          </a:p>
        </p:txBody>
      </p:sp>
      <p:sp>
        <p:nvSpPr>
          <p:cNvPr id="21509" name="Slide Number Placeholder 4"/>
          <p:cNvSpPr>
            <a:spLocks noGrp="1"/>
          </p:cNvSpPr>
          <p:nvPr>
            <p:ph type="sldNum" sz="quarter" idx="12"/>
          </p:nvPr>
        </p:nvSpPr>
        <p:spPr bwMode="auto">
          <a:noFill/>
          <a:ln>
            <a:miter lim="800000"/>
            <a:headEnd/>
            <a:tailEnd/>
          </a:ln>
        </p:spPr>
        <p:txBody>
          <a:bodyPr/>
          <a:lstStyle/>
          <a:p>
            <a:fld id="{C32F14C6-3DFD-445F-B9CB-A703DC8F5636}"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sz="4000" smtClean="0"/>
              <a:t>Destructive vs. Nondestructive Entry</a:t>
            </a:r>
          </a:p>
        </p:txBody>
      </p:sp>
      <p:sp>
        <p:nvSpPr>
          <p:cNvPr id="22531" name="Rectangle 3"/>
          <p:cNvSpPr>
            <a:spLocks noGrp="1" noRot="1" noChangeArrowheads="1"/>
          </p:cNvSpPr>
          <p:nvPr>
            <p:ph idx="1"/>
          </p:nvPr>
        </p:nvSpPr>
        <p:spPr/>
        <p:txBody>
          <a:bodyPr/>
          <a:lstStyle/>
          <a:p>
            <a:r>
              <a:rPr lang="en-US" sz="2800" smtClean="0"/>
              <a:t>Destructive entry</a:t>
            </a:r>
          </a:p>
          <a:p>
            <a:pPr lvl="1"/>
            <a:r>
              <a:rPr lang="en-US" sz="2400" smtClean="0"/>
              <a:t>Involves using force to defeat physical security</a:t>
            </a:r>
          </a:p>
          <a:p>
            <a:pPr lvl="1"/>
            <a:r>
              <a:rPr lang="en-US" sz="2400" smtClean="0"/>
              <a:t>Methods involve crowbars, bolt cutters and sledge hammers</a:t>
            </a:r>
          </a:p>
          <a:p>
            <a:pPr lvl="1"/>
            <a:r>
              <a:rPr lang="en-US" sz="2400" smtClean="0"/>
              <a:t>Negative impact on IT resources is apparent</a:t>
            </a:r>
          </a:p>
          <a:p>
            <a:pPr lvl="1"/>
            <a:r>
              <a:rPr lang="en-US" sz="2400" smtClean="0"/>
              <a:t>Remediation steps also obvious</a:t>
            </a:r>
          </a:p>
          <a:p>
            <a:r>
              <a:rPr lang="en-US" sz="2800" smtClean="0"/>
              <a:t>Nondestructive entry</a:t>
            </a:r>
          </a:p>
          <a:p>
            <a:pPr lvl="1"/>
            <a:r>
              <a:rPr lang="en-US" sz="2400" smtClean="0"/>
              <a:t>Compromises security without leaving signs of a breach</a:t>
            </a:r>
          </a:p>
          <a:p>
            <a:pPr lvl="1"/>
            <a:r>
              <a:rPr lang="en-US" sz="2400" smtClean="0"/>
              <a:t>Defeats intrusion detection</a:t>
            </a:r>
          </a:p>
          <a:p>
            <a:pPr lvl="1"/>
            <a:r>
              <a:rPr lang="en-US" sz="2400" smtClean="0"/>
              <a:t>Greater and long-term threat</a:t>
            </a:r>
          </a:p>
          <a:p>
            <a:endParaRPr lang="en-US" sz="1800" smtClean="0"/>
          </a:p>
        </p:txBody>
      </p:sp>
      <p:sp>
        <p:nvSpPr>
          <p:cNvPr id="22533" name="Slide Number Placeholder 4"/>
          <p:cNvSpPr>
            <a:spLocks noGrp="1"/>
          </p:cNvSpPr>
          <p:nvPr>
            <p:ph type="sldNum" sz="quarter" idx="12"/>
          </p:nvPr>
        </p:nvSpPr>
        <p:spPr bwMode="auto">
          <a:noFill/>
          <a:ln>
            <a:miter lim="800000"/>
            <a:headEnd/>
            <a:tailEnd/>
          </a:ln>
        </p:spPr>
        <p:txBody>
          <a:bodyPr/>
          <a:lstStyle/>
          <a:p>
            <a:fld id="{737D07C0-D920-4685-83CE-17DC9213123E}"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smtClean="0"/>
              <a:t>Compromising Locks</a:t>
            </a:r>
          </a:p>
        </p:txBody>
      </p:sp>
      <p:sp>
        <p:nvSpPr>
          <p:cNvPr id="23555" name="Rectangle 3"/>
          <p:cNvSpPr>
            <a:spLocks noGrp="1" noRot="1" noChangeArrowheads="1"/>
          </p:cNvSpPr>
          <p:nvPr>
            <p:ph idx="1"/>
          </p:nvPr>
        </p:nvSpPr>
        <p:spPr/>
        <p:txBody>
          <a:bodyPr/>
          <a:lstStyle/>
          <a:p>
            <a:r>
              <a:rPr lang="en-US" sz="2800" smtClean="0"/>
              <a:t>For centuries, the lock has been one of the cornerstones of physical security </a:t>
            </a:r>
          </a:p>
          <a:p>
            <a:pPr lvl="1"/>
            <a:r>
              <a:rPr lang="en-US" sz="2400" smtClean="0"/>
              <a:t>We rely on dozens of them every day to protect people and assets</a:t>
            </a:r>
          </a:p>
          <a:p>
            <a:r>
              <a:rPr lang="en-US" sz="2800" smtClean="0"/>
              <a:t>The trust most people place in locks is unwarranted</a:t>
            </a:r>
          </a:p>
          <a:p>
            <a:pPr lvl="1"/>
            <a:r>
              <a:rPr lang="en-US" sz="2400" smtClean="0"/>
              <a:t>Most locks can be easily compromised with nondestructive methods</a:t>
            </a:r>
          </a:p>
          <a:p>
            <a:pPr lvl="1"/>
            <a:r>
              <a:rPr lang="en-US" sz="2400" smtClean="0"/>
              <a:t>Sometimes within seconds and with readily available tools</a:t>
            </a:r>
          </a:p>
          <a:p>
            <a:r>
              <a:rPr lang="en-US" smtClean="0"/>
              <a:t>“Locks keep honest people honest”</a:t>
            </a:r>
          </a:p>
        </p:txBody>
      </p:sp>
      <p:sp>
        <p:nvSpPr>
          <p:cNvPr id="23557" name="Slide Number Placeholder 4"/>
          <p:cNvSpPr>
            <a:spLocks noGrp="1"/>
          </p:cNvSpPr>
          <p:nvPr>
            <p:ph type="sldNum" sz="quarter" idx="12"/>
          </p:nvPr>
        </p:nvSpPr>
        <p:spPr bwMode="auto">
          <a:noFill/>
          <a:ln>
            <a:miter lim="800000"/>
            <a:headEnd/>
            <a:tailEnd/>
          </a:ln>
        </p:spPr>
        <p:txBody>
          <a:bodyPr/>
          <a:lstStyle/>
          <a:p>
            <a:fld id="{A55C2DB2-E552-4F2C-B2CD-E90E164F969C}"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smtClean="0"/>
              <a:t>Lock Picking</a:t>
            </a:r>
          </a:p>
        </p:txBody>
      </p:sp>
      <p:sp>
        <p:nvSpPr>
          <p:cNvPr id="24579" name="Rectangle 3"/>
          <p:cNvSpPr>
            <a:spLocks noGrp="1" noRot="1" noChangeArrowheads="1"/>
          </p:cNvSpPr>
          <p:nvPr>
            <p:ph idx="1"/>
          </p:nvPr>
        </p:nvSpPr>
        <p:spPr/>
        <p:txBody>
          <a:bodyPr/>
          <a:lstStyle/>
          <a:p>
            <a:r>
              <a:rPr lang="en-US" smtClean="0"/>
              <a:t>Lock picking had been the exclusive art of locksmiths, professional thieves, spies and magicians for hundreds of years</a:t>
            </a:r>
          </a:p>
          <a:p>
            <a:r>
              <a:rPr lang="en-US" smtClean="0"/>
              <a:t>However, with the advent of the Internet, information about lock picking methods and tools has become readily available</a:t>
            </a:r>
          </a:p>
          <a:p>
            <a:pPr lvl="1"/>
            <a:r>
              <a:rPr lang="en-US" smtClean="0"/>
              <a:t>E.g., YouTube has many lock picking videos</a:t>
            </a:r>
          </a:p>
        </p:txBody>
      </p:sp>
      <p:sp>
        <p:nvSpPr>
          <p:cNvPr id="24581" name="Slide Number Placeholder 4"/>
          <p:cNvSpPr>
            <a:spLocks noGrp="1"/>
          </p:cNvSpPr>
          <p:nvPr>
            <p:ph type="sldNum" sz="quarter" idx="12"/>
          </p:nvPr>
        </p:nvSpPr>
        <p:spPr bwMode="auto">
          <a:noFill/>
          <a:ln>
            <a:miter lim="800000"/>
            <a:headEnd/>
            <a:tailEnd/>
          </a:ln>
        </p:spPr>
        <p:txBody>
          <a:bodyPr/>
          <a:lstStyle/>
          <a:p>
            <a:fld id="{AF542C6C-7824-4872-B256-EC45556FE5CA}"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smtClean="0"/>
              <a:t>Lock Picking in Movies</a:t>
            </a:r>
          </a:p>
        </p:txBody>
      </p:sp>
      <p:sp>
        <p:nvSpPr>
          <p:cNvPr id="25603" name="Segnaposto contenuto 2" descr="Rectangle: Click to edit Master text styles&#10;Second level&#10;Third level&#10;Fourth level&#10;Fifth level"/>
          <p:cNvSpPr>
            <a:spLocks noGrp="1"/>
          </p:cNvSpPr>
          <p:nvPr>
            <p:ph idx="1"/>
          </p:nvPr>
        </p:nvSpPr>
        <p:spPr>
          <a:xfrm>
            <a:off x="457200" y="1447800"/>
            <a:ext cx="5029200" cy="4953000"/>
          </a:xfrm>
        </p:spPr>
        <p:txBody>
          <a:bodyPr/>
          <a:lstStyle/>
          <a:p>
            <a:r>
              <a:rPr lang="it-IT" sz="2800" dirty="0" smtClean="0"/>
              <a:t>Genuine lock picking  in movies used to be prohibited </a:t>
            </a:r>
          </a:p>
          <a:p>
            <a:r>
              <a:rPr lang="it-IT" sz="2800" dirty="0" smtClean="0"/>
              <a:t>Before  1967,  the Hays</a:t>
            </a:r>
            <a:r>
              <a:rPr lang="it-IT" sz="2800" b="1" dirty="0" smtClean="0"/>
              <a:t> </a:t>
            </a:r>
            <a:r>
              <a:rPr lang="it-IT" sz="2800" dirty="0" smtClean="0"/>
              <a:t>code (Motion Picture Production Code)  required censorship of Hollywood movies</a:t>
            </a:r>
          </a:p>
          <a:p>
            <a:pPr lvl="1"/>
            <a:r>
              <a:rPr lang="en-US" sz="2400" dirty="0" smtClean="0"/>
              <a:t>“All detailed (that is, imitable) depiction of crime must be removed, such as lock picking or mixing of chemicals to make explosives”</a:t>
            </a:r>
            <a:endParaRPr lang="it-IT" sz="1800" dirty="0" smtClean="0"/>
          </a:p>
        </p:txBody>
      </p:sp>
      <p:sp>
        <p:nvSpPr>
          <p:cNvPr id="25606" name="Segnaposto numero diapositiva 5"/>
          <p:cNvSpPr>
            <a:spLocks noGrp="1"/>
          </p:cNvSpPr>
          <p:nvPr>
            <p:ph type="sldNum" sz="quarter" idx="12"/>
          </p:nvPr>
        </p:nvSpPr>
        <p:spPr bwMode="auto">
          <a:noFill/>
          <a:ln>
            <a:miter lim="800000"/>
            <a:headEnd/>
            <a:tailEnd/>
          </a:ln>
        </p:spPr>
        <p:txBody>
          <a:bodyPr/>
          <a:lstStyle/>
          <a:p>
            <a:fld id="{EF88723E-41D5-4B81-9B14-799D7B8E2606}" type="slidenum">
              <a:rPr lang="it-IT"/>
              <a:pPr/>
              <a:t>8</a:t>
            </a:fld>
            <a:endParaRPr lang="it-IT"/>
          </a:p>
        </p:txBody>
      </p:sp>
      <p:pic>
        <p:nvPicPr>
          <p:cNvPr id="25607" name="Picture 2"/>
          <p:cNvPicPr>
            <a:picLocks noChangeAspect="1" noChangeArrowheads="1"/>
          </p:cNvPicPr>
          <p:nvPr/>
        </p:nvPicPr>
        <p:blipFill>
          <a:blip r:embed="rId2" cstate="print"/>
          <a:srcRect/>
          <a:stretch>
            <a:fillRect/>
          </a:stretch>
        </p:blipFill>
        <p:spPr bwMode="auto">
          <a:xfrm>
            <a:off x="5486400" y="1143000"/>
            <a:ext cx="3440113" cy="5114925"/>
          </a:xfrm>
          <a:prstGeom prst="rect">
            <a:avLst/>
          </a:prstGeom>
          <a:noFill/>
          <a:ln w="9525">
            <a:noFill/>
            <a:miter lim="800000"/>
            <a:headEnd/>
            <a:tailEnd/>
          </a:ln>
        </p:spPr>
      </p:pic>
      <p:sp>
        <p:nvSpPr>
          <p:cNvPr id="8" name="TextBox 7"/>
          <p:cNvSpPr txBox="1"/>
          <p:nvPr/>
        </p:nvSpPr>
        <p:spPr>
          <a:xfrm>
            <a:off x="3587956" y="6324600"/>
            <a:ext cx="4870244" cy="215444"/>
          </a:xfrm>
          <a:prstGeom prst="rect">
            <a:avLst/>
          </a:prstGeom>
          <a:noFill/>
        </p:spPr>
        <p:txBody>
          <a:bodyPr wrap="none" rtlCol="0">
            <a:spAutoFit/>
          </a:bodyPr>
          <a:lstStyle/>
          <a:p>
            <a:r>
              <a:rPr lang="en-US" sz="800" dirty="0" smtClean="0"/>
              <a:t>Public domain image from http://commons.wikimedia.org/wiki/File:Motion_Picture_Production_Code.gif</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lstStyle/>
          <a:p>
            <a:r>
              <a:rPr lang="en-US" cap="none" smtClean="0"/>
              <a:t>LOCK TYPES</a:t>
            </a:r>
          </a:p>
        </p:txBody>
      </p:sp>
      <p:sp>
        <p:nvSpPr>
          <p:cNvPr id="28678" name="Slide Number Placeholder 6"/>
          <p:cNvSpPr>
            <a:spLocks noGrp="1"/>
          </p:cNvSpPr>
          <p:nvPr>
            <p:ph type="sldNum" sz="quarter" idx="12"/>
          </p:nvPr>
        </p:nvSpPr>
        <p:spPr bwMode="auto">
          <a:noFill/>
          <a:ln>
            <a:miter lim="800000"/>
            <a:headEnd/>
            <a:tailEnd/>
          </a:ln>
        </p:spPr>
        <p:txBody>
          <a:bodyPr/>
          <a:lstStyle/>
          <a:p>
            <a:fld id="{F1C89463-8DFB-4A53-BBB4-1AB6D60F857E}" type="slidenum">
              <a:rPr lang="en-US"/>
              <a:pPr/>
              <a:t>9</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3733800" y="457200"/>
            <a:ext cx="4826000" cy="3619500"/>
          </a:xfrm>
          <a:prstGeom prst="rect">
            <a:avLst/>
          </a:prstGeom>
          <a:noFill/>
          <a:ln w="9525">
            <a:noFill/>
            <a:miter lim="800000"/>
            <a:headEnd/>
            <a:tailEnd/>
          </a:ln>
        </p:spPr>
      </p:pic>
      <p:sp>
        <p:nvSpPr>
          <p:cNvPr id="8" name="TextBox 7"/>
          <p:cNvSpPr txBox="1"/>
          <p:nvPr/>
        </p:nvSpPr>
        <p:spPr>
          <a:xfrm>
            <a:off x="1371600" y="6477000"/>
            <a:ext cx="6984604" cy="215444"/>
          </a:xfrm>
          <a:prstGeom prst="rect">
            <a:avLst/>
          </a:prstGeom>
          <a:noFill/>
        </p:spPr>
        <p:txBody>
          <a:bodyPr wrap="none" rtlCol="0">
            <a:spAutoFit/>
          </a:bodyPr>
          <a:lstStyle/>
          <a:p>
            <a:r>
              <a:rPr lang="en-US" sz="800" dirty="0" smtClean="0"/>
              <a:t>Image from http://commons.wikimedia.org/wiki/File:Ancient_warded_lock_open.jpg used with permission under Gnu Free Documentation License 1.2</a:t>
            </a:r>
            <a:endParaRPr lang="en-US"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4267</TotalTime>
  <Pages>0</Pages>
  <Words>1553</Words>
  <Characters>0</Characters>
  <Application>Microsoft Office PowerPoint</Application>
  <PresentationFormat>On-screen Show (4:3)</PresentationFormat>
  <Lines>0</Lines>
  <Paragraphs>233</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Section 2.2 – Locks and Keys</vt:lpstr>
      <vt:lpstr>Legal Notice</vt:lpstr>
      <vt:lpstr>What Is Physical Security?</vt:lpstr>
      <vt:lpstr>Is Physical Security An IT Concern?</vt:lpstr>
      <vt:lpstr>Destructive vs. Nondestructive Entry</vt:lpstr>
      <vt:lpstr>Compromising Locks</vt:lpstr>
      <vt:lpstr>Lock Picking</vt:lpstr>
      <vt:lpstr>Lock Picking in Movies</vt:lpstr>
      <vt:lpstr>LOCK TYPES</vt:lpstr>
      <vt:lpstr>TSA Lock</vt:lpstr>
      <vt:lpstr>Warded  Locks</vt:lpstr>
      <vt:lpstr>Skeleton Key</vt:lpstr>
      <vt:lpstr>Pick  vs. Bypass</vt:lpstr>
      <vt:lpstr>1860: Yale Pin Tumbler Lock</vt:lpstr>
      <vt:lpstr>How Does a Pin Tumbler Lock Work?</vt:lpstr>
      <vt:lpstr>How Does a Pin Tumbler Lock Work?</vt:lpstr>
      <vt:lpstr>LOCK PICKING</vt:lpstr>
      <vt:lpstr>Terminology</vt:lpstr>
      <vt:lpstr>Lockpicking Tools</vt:lpstr>
      <vt:lpstr>Feeler Picking</vt:lpstr>
      <vt:lpstr>Scrubbing / Raking</vt:lpstr>
      <vt:lpstr>The Math of Lock Picking</vt:lpstr>
      <vt:lpstr>Slide 23</vt:lpstr>
      <vt:lpstr>Slide 24</vt:lpstr>
      <vt:lpstr>Slide 25</vt:lpstr>
      <vt:lpstr>Tubular lock</vt:lpstr>
      <vt:lpstr>Statistics</vt:lpstr>
      <vt:lpstr>Combination Locks</vt:lpstr>
      <vt:lpstr>Combination Locks</vt:lpstr>
      <vt:lpstr>Bumping</vt:lpstr>
      <vt:lpstr>Bump Keys</vt:lpstr>
      <vt:lpstr>Pick Gun</vt:lpstr>
      <vt:lpstr>Side Channel Attacks</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Permissions</dc:title>
  <dc:creator>Roberto Tamassia</dc:creator>
  <cp:lastModifiedBy>goodrich</cp:lastModifiedBy>
  <cp:revision>152</cp:revision>
  <dcterms:created xsi:type="dcterms:W3CDTF">2010-03-15T00:24:08Z</dcterms:created>
  <dcterms:modified xsi:type="dcterms:W3CDTF">2010-10-14T15:27:34Z</dcterms:modified>
</cp:coreProperties>
</file>