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6" r:id="rId1"/>
  </p:sldMasterIdLst>
  <p:notesMasterIdLst>
    <p:notesMasterId r:id="rId17"/>
  </p:notesMasterIdLst>
  <p:handoutMasterIdLst>
    <p:handoutMasterId r:id="rId18"/>
  </p:handoutMasterIdLst>
  <p:sldIdLst>
    <p:sldId id="256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Arial" pitchFamily="34" charset="0"/>
        <a:ea typeface="+mn-ea"/>
        <a:cs typeface="+mn-cs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9999FF"/>
    <a:srgbClr val="66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90C091E2-A608-4627-B6BE-8E33650D0023}" type="datetime1">
              <a:rPr lang="en-US"/>
              <a:pPr>
                <a:defRPr/>
              </a:pPr>
              <a:t>10/1/2010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1ECF1927-E5DD-40FE-8EFC-FC65C408F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28512235-BA12-4D68-A667-F28CB8ECE4E1}" type="datetime1">
              <a:rPr lang="en-US"/>
              <a:pPr>
                <a:defRPr/>
              </a:pPr>
              <a:t>10/1/2010</a:t>
            </a:fld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D31CB347-1283-430A-92B6-D5042D339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2F0C2-473C-44A5-9B6D-91985D0DC69F}" type="slidenum">
              <a:rPr lang="en-US" smtClean="0">
                <a:latin typeface="Arial" pitchFamily="34" charset="0"/>
                <a:sym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sym typeface="Arial" pitchFamily="34" charset="0"/>
            </a:endParaRPr>
          </a:p>
        </p:txBody>
      </p:sp>
      <p:sp>
        <p:nvSpPr>
          <p:cNvPr id="6349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D79AEC5-2634-4126-9DBA-89831FBD5908}" type="datetime1">
              <a:rPr lang="en-US" smtClean="0">
                <a:latin typeface="Arial" pitchFamily="34" charset="0"/>
                <a:sym typeface="Arial" pitchFamily="34" charset="0"/>
              </a:rPr>
              <a:pPr/>
              <a:t>10/1/2010</a:t>
            </a:fld>
            <a:endParaRPr lang="en-US" smtClean="0">
              <a:latin typeface="Arial" pitchFamily="34" charset="0"/>
              <a:sym typeface="Arial" pitchFamily="34" charset="0"/>
            </a:endParaRPr>
          </a:p>
        </p:txBody>
      </p:sp>
      <p:sp>
        <p:nvSpPr>
          <p:cNvPr id="63494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  <a:sym typeface="Arial" pitchFamily="34" charset="0"/>
              </a:rPr>
              <a:t>Introduction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F677-F983-4E26-828E-C38EDC3C8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CFD17-3C81-4099-A595-454844BC2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8C8D9-F510-4112-928C-C16CD9F74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A8A0-DFF0-4EC8-9630-F4035E457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643FF-F44F-4D81-807C-85B47B2D7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EF56C-AF86-4BAB-AAC0-1AA87808C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789A6-B051-4229-9384-01EA4656B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6E46-6942-4D65-AB37-701EDE0AC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2BA1-AAF9-4C6A-838B-64AEDA3D2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EFC79-B983-4028-9153-7366798D8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9082C-1ABA-4872-B621-25FDBFA75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sym typeface="Arial" charset="0"/>
              </a:defRPr>
            </a:lvl1pPr>
          </a:lstStyle>
          <a:p>
            <a:pPr>
              <a:defRPr/>
            </a:pPr>
            <a:fld id="{38BDE7D5-B752-4F17-8762-346D07576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039938"/>
            <a:ext cx="7772400" cy="1465262"/>
          </a:xfrm>
        </p:spPr>
        <p:txBody>
          <a:bodyPr lIns="38100" tIns="38100" rIns="1099" bIns="38100" rtlCol="0" anchor="b">
            <a:normAutofit/>
          </a:bodyPr>
          <a:lstStyle/>
          <a:p>
            <a:pPr algn="r" eaLnBrk="1" fontAlgn="auto" hangingPunct="1">
              <a:lnSpc>
                <a:spcPct val="93000"/>
              </a:lnSpc>
              <a:spcAft>
                <a:spcPts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  <a:tab pos="10071100" algn="l"/>
              </a:tabLst>
              <a:defRPr/>
            </a:pPr>
            <a:r>
              <a:rPr lang="en-US" dirty="0" smtClean="0">
                <a:solidFill>
                  <a:schemeClr val="accent6"/>
                </a:solidFill>
              </a:rPr>
              <a:t>Direct Attacks </a:t>
            </a:r>
            <a:r>
              <a:rPr lang="en-US" smtClean="0">
                <a:solidFill>
                  <a:schemeClr val="accent6"/>
                </a:solidFill>
              </a:rPr>
              <a:t>on </a:t>
            </a:r>
            <a:br>
              <a:rPr lang="en-US" smtClean="0">
                <a:solidFill>
                  <a:schemeClr val="accent6"/>
                </a:solidFill>
              </a:rPr>
            </a:br>
            <a:r>
              <a:rPr lang="en-US" smtClean="0">
                <a:solidFill>
                  <a:schemeClr val="accent6"/>
                </a:solidFill>
              </a:rPr>
              <a:t>Computational Devices</a:t>
            </a: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D8912C-2304-42C0-BDEE-437839B1727E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Faraday Cages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105400"/>
          </a:xfrm>
        </p:spPr>
        <p:txBody>
          <a:bodyPr/>
          <a:lstStyle/>
          <a:p>
            <a:r>
              <a:rPr lang="en-US" sz="2400" dirty="0" smtClean="0"/>
              <a:t>To block electromagnetic emanations in the air, we can </a:t>
            </a:r>
            <a:r>
              <a:rPr lang="en-US" sz="2400" dirty="0" smtClean="0"/>
              <a:t>surround sensitive </a:t>
            </a:r>
            <a:r>
              <a:rPr lang="en-US" sz="2400" dirty="0" smtClean="0"/>
              <a:t>equipment with metallic conductive shielding or a </a:t>
            </a:r>
            <a:r>
              <a:rPr lang="en-US" sz="2400" dirty="0" smtClean="0"/>
              <a:t>mesh of </a:t>
            </a:r>
            <a:r>
              <a:rPr lang="en-US" sz="2400" dirty="0" smtClean="0"/>
              <a:t>such material, where the holes in the mesh are smaller than </a:t>
            </a:r>
            <a:r>
              <a:rPr lang="en-US" sz="2400" dirty="0" smtClean="0"/>
              <a:t>the wavelengths </a:t>
            </a:r>
            <a:r>
              <a:rPr lang="en-US" sz="2400" dirty="0" smtClean="0"/>
              <a:t>of the electromagnetic radiation we wish to block. </a:t>
            </a:r>
            <a:endParaRPr lang="en-US" sz="2400" dirty="0" smtClean="0"/>
          </a:p>
          <a:p>
            <a:r>
              <a:rPr lang="en-US" sz="2400" dirty="0" smtClean="0"/>
              <a:t>Such an </a:t>
            </a:r>
            <a:r>
              <a:rPr lang="en-US" sz="2400" dirty="0" smtClean="0"/>
              <a:t>enclosure is known as a </a:t>
            </a:r>
            <a:r>
              <a:rPr lang="en-US" sz="2400" b="1" dirty="0" smtClean="0"/>
              <a:t>Faraday cage.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86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Forensics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Computer forensics </a:t>
            </a:r>
            <a:r>
              <a:rPr lang="en-US" sz="2800" dirty="0" smtClean="0"/>
              <a:t>is the practice of obtaining information contained </a:t>
            </a:r>
            <a:r>
              <a:rPr lang="en-US" sz="2800" dirty="0" smtClean="0"/>
              <a:t>on an </a:t>
            </a:r>
            <a:r>
              <a:rPr lang="en-US" sz="2800" dirty="0" smtClean="0"/>
              <a:t>electronic medium, such as computer systems, hard drives, and </a:t>
            </a:r>
            <a:r>
              <a:rPr lang="en-US" sz="2800" dirty="0" smtClean="0"/>
              <a:t>optical disks</a:t>
            </a:r>
            <a:r>
              <a:rPr lang="en-US" sz="2800" dirty="0" smtClean="0"/>
              <a:t>, usually for gathering evidence to be used in legal proceedings.</a:t>
            </a:r>
          </a:p>
          <a:p>
            <a:r>
              <a:rPr lang="en-US" sz="2800" dirty="0" smtClean="0"/>
              <a:t>Unfortunately, many of the advanced techniques used by forensic </a:t>
            </a:r>
            <a:r>
              <a:rPr lang="en-US" sz="2800" dirty="0" smtClean="0"/>
              <a:t>investigators for </a:t>
            </a:r>
            <a:r>
              <a:rPr lang="en-US" sz="2800" dirty="0" smtClean="0"/>
              <a:t>legal proceedings can also be employed by attackers to </a:t>
            </a:r>
            <a:r>
              <a:rPr lang="en-US" sz="2800" dirty="0" smtClean="0"/>
              <a:t>uncover sensitive </a:t>
            </a:r>
            <a:r>
              <a:rPr lang="en-US" sz="2800" dirty="0" smtClean="0"/>
              <a:t>information.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Forensics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Forensic analysis typically involves the </a:t>
            </a:r>
            <a:r>
              <a:rPr lang="en-US" sz="2800" dirty="0" smtClean="0"/>
              <a:t>physical inspection </a:t>
            </a:r>
            <a:r>
              <a:rPr lang="en-US" sz="2800" dirty="0" smtClean="0"/>
              <a:t>of the components of a computer, sometimes at the </a:t>
            </a:r>
            <a:r>
              <a:rPr lang="en-US" sz="2800" dirty="0" smtClean="0"/>
              <a:t>microscopic level</a:t>
            </a:r>
            <a:r>
              <a:rPr lang="en-US" sz="2800" dirty="0" smtClean="0"/>
              <a:t>, but it can also involve electronic inspection of a computer’s parts </a:t>
            </a:r>
            <a:r>
              <a:rPr lang="en-US" sz="2800" dirty="0" smtClean="0"/>
              <a:t>as well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 descr="02-1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8771" y="3505200"/>
            <a:ext cx="4515889" cy="30228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sz="2000" dirty="0" smtClean="0"/>
              <a:t>An </a:t>
            </a:r>
            <a:r>
              <a:rPr lang="en-US" sz="2000" b="1" dirty="0" smtClean="0"/>
              <a:t>automatic teller machine (ATM) </a:t>
            </a:r>
            <a:r>
              <a:rPr lang="en-US" sz="2000" dirty="0" smtClean="0"/>
              <a:t>is any device that allows </a:t>
            </a:r>
            <a:r>
              <a:rPr lang="en-US" sz="2000" dirty="0" smtClean="0"/>
              <a:t>customers of </a:t>
            </a:r>
            <a:r>
              <a:rPr lang="en-US" sz="2000" dirty="0" smtClean="0"/>
              <a:t>financial institutions to complete withdrawal and deposit </a:t>
            </a:r>
            <a:r>
              <a:rPr lang="en-US" sz="2000" dirty="0" smtClean="0"/>
              <a:t>transactions without </a:t>
            </a:r>
            <a:r>
              <a:rPr lang="en-US" sz="2000" dirty="0" smtClean="0"/>
              <a:t>human assistance. </a:t>
            </a:r>
            <a:endParaRPr lang="en-US" sz="2000" dirty="0" smtClean="0"/>
          </a:p>
          <a:p>
            <a:r>
              <a:rPr lang="en-US" sz="2000" dirty="0" smtClean="0"/>
              <a:t>Typically</a:t>
            </a:r>
            <a:r>
              <a:rPr lang="en-US" sz="2000" dirty="0" smtClean="0"/>
              <a:t>, customers insert a magnetic </a:t>
            </a:r>
            <a:r>
              <a:rPr lang="en-US" sz="2000" dirty="0" smtClean="0"/>
              <a:t>stripe credit </a:t>
            </a:r>
            <a:r>
              <a:rPr lang="en-US" sz="2000" dirty="0" smtClean="0"/>
              <a:t>or debit card, enter a PIN, and then deposit or withdraw </a:t>
            </a:r>
            <a:r>
              <a:rPr lang="en-US" sz="2000" dirty="0" smtClean="0"/>
              <a:t>cash from </a:t>
            </a:r>
            <a:r>
              <a:rPr lang="en-US" sz="2000" dirty="0" smtClean="0"/>
              <a:t>their account.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 smtClean="0"/>
              <a:t>ATM has an internal cryptographic </a:t>
            </a:r>
            <a:r>
              <a:rPr lang="en-US" sz="2000" dirty="0" smtClean="0"/>
              <a:t>processor that </a:t>
            </a:r>
            <a:r>
              <a:rPr lang="en-US" sz="2000" dirty="0" smtClean="0"/>
              <a:t>encrypts the entered PIN and compares it to an encrypted PIN </a:t>
            </a:r>
            <a:r>
              <a:rPr lang="en-US" sz="2000" dirty="0" smtClean="0"/>
              <a:t>stored on </a:t>
            </a:r>
            <a:r>
              <a:rPr lang="en-US" sz="2000" dirty="0" smtClean="0"/>
              <a:t>the card (only for older systems that are not connected to a network</a:t>
            </a:r>
            <a:r>
              <a:rPr lang="en-US" sz="2000" dirty="0" smtClean="0"/>
              <a:t>) or </a:t>
            </a:r>
            <a:r>
              <a:rPr lang="en-US" sz="2000" dirty="0" smtClean="0"/>
              <a:t>in a remote database.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03992" y="6510624"/>
            <a:ext cx="532863" cy="271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ATM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02-19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0350" y="4634621"/>
            <a:ext cx="1269850" cy="18395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sz="2000" dirty="0" smtClean="0"/>
              <a:t>To ensure the confidentiality of customer transactions, each ATM has </a:t>
            </a:r>
            <a:r>
              <a:rPr lang="en-US" sz="2000" dirty="0" smtClean="0"/>
              <a:t>a cryptographic </a:t>
            </a:r>
            <a:r>
              <a:rPr lang="en-US" sz="2000" dirty="0" smtClean="0"/>
              <a:t>processor that encrypts all incoming and outgoing </a:t>
            </a:r>
            <a:r>
              <a:rPr lang="en-US" sz="2000" dirty="0" smtClean="0"/>
              <a:t>information, starting </a:t>
            </a:r>
            <a:r>
              <a:rPr lang="en-US" sz="2000" dirty="0" smtClean="0"/>
              <a:t>the moment a customer enters their PIN.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 smtClean="0"/>
              <a:t>current </a:t>
            </a:r>
            <a:r>
              <a:rPr lang="en-US" sz="2000" dirty="0" smtClean="0"/>
              <a:t>industry standard </a:t>
            </a:r>
            <a:r>
              <a:rPr lang="en-US" sz="2000" dirty="0" smtClean="0"/>
              <a:t>for ATM transactions is the </a:t>
            </a:r>
            <a:r>
              <a:rPr lang="en-US" sz="2000" b="1" dirty="0" smtClean="0"/>
              <a:t>Triple DES (3DES) cryptosystem, </a:t>
            </a:r>
            <a:r>
              <a:rPr lang="en-US" sz="2000" dirty="0" smtClean="0"/>
              <a:t>a legacy </a:t>
            </a:r>
            <a:r>
              <a:rPr lang="en-US" sz="2000" dirty="0" smtClean="0"/>
              <a:t>symmetric cryptosystem with up to 112 bits of </a:t>
            </a:r>
            <a:r>
              <a:rPr lang="en-US" sz="2000" dirty="0" smtClean="0"/>
              <a:t>security.</a:t>
            </a:r>
          </a:p>
          <a:p>
            <a:r>
              <a:rPr lang="en-US" sz="2000" dirty="0" smtClean="0"/>
              <a:t>The 3DES secret keys installed on an ATM are either loaded on-site </a:t>
            </a:r>
            <a:r>
              <a:rPr lang="en-US" sz="2000" dirty="0" smtClean="0"/>
              <a:t>by technicians </a:t>
            </a:r>
            <a:r>
              <a:rPr lang="en-US" sz="2000" dirty="0" smtClean="0"/>
              <a:t>or downloaded remotely from the ATM vendor.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4" name="Group 11"/>
          <p:cNvGrpSpPr/>
          <p:nvPr/>
        </p:nvGrpSpPr>
        <p:grpSpPr>
          <a:xfrm>
            <a:off x="1524000" y="4634621"/>
            <a:ext cx="6093506" cy="2147179"/>
            <a:chOff x="357521" y="1965994"/>
            <a:chExt cx="7488585" cy="2924385"/>
          </a:xfrm>
        </p:grpSpPr>
        <p:sp>
          <p:nvSpPr>
            <p:cNvPr id="6" name="TextBox 5"/>
            <p:cNvSpPr txBox="1"/>
            <p:nvPr/>
          </p:nvSpPr>
          <p:spPr>
            <a:xfrm>
              <a:off x="6732426" y="4521047"/>
              <a:ext cx="654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ATM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12008" y="3427113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3DES Encryption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Left-Right Arrow 7"/>
            <p:cNvSpPr/>
            <p:nvPr/>
          </p:nvSpPr>
          <p:spPr>
            <a:xfrm>
              <a:off x="3425373" y="3027963"/>
              <a:ext cx="2273905" cy="459619"/>
            </a:xfrm>
            <a:prstGeom prst="leftRightArrow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8587" y="401898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Bank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9" descr="02-19b.w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521" y="2079293"/>
              <a:ext cx="3072384" cy="1897339"/>
            </a:xfrm>
            <a:prstGeom prst="rect">
              <a:avLst/>
            </a:prstGeom>
          </p:spPr>
        </p:pic>
        <p:pic>
          <p:nvPicPr>
            <p:cNvPr id="11" name="Picture 10" descr="02-19a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5530" y="1965994"/>
              <a:ext cx="1560576" cy="25054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Attacks on ATMs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r>
              <a:rPr lang="en-US" sz="2400" b="1" dirty="0" smtClean="0"/>
              <a:t>Lebanese loop: </a:t>
            </a:r>
            <a:r>
              <a:rPr lang="en-US" sz="2400" dirty="0" smtClean="0"/>
              <a:t>A perpetrator inserts this sleeve into the card slot of </a:t>
            </a:r>
            <a:r>
              <a:rPr lang="en-US" sz="2400" dirty="0" smtClean="0"/>
              <a:t>an ATM</a:t>
            </a:r>
            <a:r>
              <a:rPr lang="en-US" sz="2400" dirty="0" smtClean="0"/>
              <a:t>. When a customer attempts to make a transaction and inserts </a:t>
            </a:r>
            <a:r>
              <a:rPr lang="en-US" sz="2400" dirty="0" smtClean="0"/>
              <a:t>their credit </a:t>
            </a:r>
            <a:r>
              <a:rPr lang="en-US" sz="2400" dirty="0" smtClean="0"/>
              <a:t>card, it sits in the </a:t>
            </a:r>
            <a:r>
              <a:rPr lang="en-US" sz="2400" dirty="0" smtClean="0"/>
              <a:t>sleeve</a:t>
            </a:r>
            <a:r>
              <a:rPr lang="en-US" sz="2400" dirty="0" smtClean="0"/>
              <a:t>, out of sight from the customer</a:t>
            </a:r>
            <a:r>
              <a:rPr lang="en-US" sz="2400" dirty="0" smtClean="0"/>
              <a:t>, who </a:t>
            </a:r>
            <a:r>
              <a:rPr lang="en-US" sz="2400" dirty="0" smtClean="0"/>
              <a:t>thinks that the machine has malfunctioned. After the </a:t>
            </a:r>
            <a:r>
              <a:rPr lang="en-US" sz="2400" dirty="0" smtClean="0"/>
              <a:t>customer leaves</a:t>
            </a:r>
            <a:r>
              <a:rPr lang="en-US" sz="2400" dirty="0" smtClean="0"/>
              <a:t>, the perpetrator can then remove the sleeve with the victim’s card.</a:t>
            </a:r>
          </a:p>
          <a:p>
            <a:r>
              <a:rPr lang="en-US" sz="2400" b="1" dirty="0" smtClean="0"/>
              <a:t>Skimmer:</a:t>
            </a:r>
            <a:r>
              <a:rPr lang="en-US" sz="2400" dirty="0" smtClean="0"/>
              <a:t> a device that reads </a:t>
            </a:r>
            <a:r>
              <a:rPr lang="en-US" sz="2400" dirty="0" smtClean="0"/>
              <a:t>and stores magnetic stripe information when a card is swiped. </a:t>
            </a:r>
            <a:r>
              <a:rPr lang="en-US" sz="2400" dirty="0" smtClean="0"/>
              <a:t>An attacker </a:t>
            </a:r>
            <a:r>
              <a:rPr lang="en-US" sz="2400" dirty="0" smtClean="0"/>
              <a:t>can install a skimmer over the card slot of an ATM and store customers</a:t>
            </a:r>
            <a:r>
              <a:rPr lang="en-US" sz="2400" dirty="0" smtClean="0"/>
              <a:t>’ credit </a:t>
            </a:r>
            <a:r>
              <a:rPr lang="en-US" sz="2400" dirty="0" smtClean="0"/>
              <a:t>information without their knowledge. Later, this </a:t>
            </a:r>
            <a:r>
              <a:rPr lang="en-US" sz="2400" dirty="0" smtClean="0"/>
              <a:t>information can </a:t>
            </a:r>
            <a:r>
              <a:rPr lang="en-US" sz="2400" dirty="0" smtClean="0"/>
              <a:t>be retrieved and used to make duplicates of the original </a:t>
            </a:r>
            <a:r>
              <a:rPr lang="en-US" sz="2400" dirty="0" smtClean="0"/>
              <a:t>cards</a:t>
            </a:r>
            <a:r>
              <a:rPr lang="en-US" sz="2400" dirty="0" smtClean="0"/>
              <a:t>.</a:t>
            </a:r>
          </a:p>
          <a:p>
            <a:r>
              <a:rPr lang="en-US" sz="2400" b="1" dirty="0" smtClean="0"/>
              <a:t>Fake ATMs: </a:t>
            </a:r>
            <a:r>
              <a:rPr lang="en-US" sz="2400" dirty="0" smtClean="0"/>
              <a:t>capture </a:t>
            </a:r>
            <a:r>
              <a:rPr lang="en-US" sz="2400" dirty="0" smtClean="0"/>
              <a:t>both credit/debit cards and PINs at the same time.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Environmental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b="1" dirty="0" smtClean="0"/>
              <a:t>Electricity. </a:t>
            </a:r>
            <a:r>
              <a:rPr lang="en-US" sz="2800" dirty="0" smtClean="0"/>
              <a:t>Computing equipment requires electricity to function</a:t>
            </a:r>
            <a:r>
              <a:rPr lang="en-US" sz="2800" dirty="0" smtClean="0"/>
              <a:t>; hence</a:t>
            </a:r>
            <a:r>
              <a:rPr lang="en-US" sz="2800" dirty="0" smtClean="0"/>
              <a:t>, it is vital that such equipment has a steady </a:t>
            </a:r>
            <a:r>
              <a:rPr lang="en-US" sz="2800" dirty="0" smtClean="0"/>
              <a:t>uninterrupted power </a:t>
            </a:r>
            <a:r>
              <a:rPr lang="en-US" sz="2800" dirty="0" smtClean="0"/>
              <a:t>supply. </a:t>
            </a:r>
            <a:endParaRPr lang="en-US" sz="2800" dirty="0" smtClean="0"/>
          </a:p>
          <a:p>
            <a:r>
              <a:rPr lang="en-US" sz="2800" b="1" dirty="0" smtClean="0"/>
              <a:t>Temperature</a:t>
            </a:r>
            <a:r>
              <a:rPr lang="en-US" sz="2800" b="1" dirty="0" smtClean="0"/>
              <a:t>. </a:t>
            </a:r>
            <a:r>
              <a:rPr lang="en-US" sz="2800" dirty="0" smtClean="0"/>
              <a:t>Computer chips have a natural operating </a:t>
            </a:r>
            <a:r>
              <a:rPr lang="en-US" sz="2800" dirty="0" smtClean="0"/>
              <a:t>temperature and </a:t>
            </a:r>
            <a:r>
              <a:rPr lang="en-US" sz="2800" dirty="0" smtClean="0"/>
              <a:t>exceeding that temperature significantly can severely </a:t>
            </a:r>
            <a:r>
              <a:rPr lang="en-US" sz="2800" dirty="0" smtClean="0"/>
              <a:t>damage them</a:t>
            </a:r>
            <a:r>
              <a:rPr lang="en-US" sz="2800" dirty="0" smtClean="0"/>
              <a:t>. </a:t>
            </a:r>
            <a:endParaRPr lang="en-US" sz="2800" dirty="0" smtClean="0"/>
          </a:p>
          <a:p>
            <a:r>
              <a:rPr lang="en-US" sz="2800" b="1" dirty="0" smtClean="0"/>
              <a:t>Limited </a:t>
            </a:r>
            <a:r>
              <a:rPr lang="en-US" sz="2800" b="1" dirty="0" smtClean="0"/>
              <a:t>conductance. </a:t>
            </a:r>
            <a:r>
              <a:rPr lang="en-US" sz="2800" dirty="0" smtClean="0"/>
              <a:t>Because computing equipment is </a:t>
            </a:r>
            <a:r>
              <a:rPr lang="en-US" sz="2800" dirty="0" smtClean="0"/>
              <a:t>electronic, it </a:t>
            </a:r>
            <a:r>
              <a:rPr lang="en-US" sz="2800" dirty="0" smtClean="0"/>
              <a:t>relies on there being limited conductance in its environment. </a:t>
            </a:r>
            <a:r>
              <a:rPr lang="en-US" sz="2800" dirty="0" smtClean="0"/>
              <a:t>If random </a:t>
            </a:r>
            <a:r>
              <a:rPr lang="en-US" sz="2800" dirty="0" smtClean="0"/>
              <a:t>parts of a computer are connected electronically, then </a:t>
            </a:r>
            <a:r>
              <a:rPr lang="en-US" sz="2800" dirty="0" smtClean="0"/>
              <a:t>that equipment </a:t>
            </a:r>
            <a:r>
              <a:rPr lang="en-US" sz="2800" dirty="0" smtClean="0"/>
              <a:t>could be damaged by a short </a:t>
            </a:r>
            <a:r>
              <a:rPr lang="en-US" sz="2800" dirty="0" smtClean="0"/>
              <a:t>circuit</a:t>
            </a:r>
            <a:r>
              <a:rPr lang="en-US" sz="2800" dirty="0" smtClean="0"/>
              <a:t> </a:t>
            </a:r>
            <a:r>
              <a:rPr lang="en-US" sz="2800" dirty="0" smtClean="0"/>
              <a:t>(e.g., in a flood).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Eavesdropping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534400" cy="4876800"/>
          </a:xfrm>
        </p:spPr>
        <p:txBody>
          <a:bodyPr/>
          <a:lstStyle/>
          <a:p>
            <a:r>
              <a:rPr lang="en-US" sz="2400" b="1" dirty="0" smtClean="0"/>
              <a:t>Eavesdropping</a:t>
            </a:r>
            <a:r>
              <a:rPr lang="en-US" sz="2400" dirty="0" smtClean="0"/>
              <a:t> is the process of secretly listening in on another </a:t>
            </a:r>
            <a:r>
              <a:rPr lang="en-US" sz="2400" dirty="0" smtClean="0"/>
              <a:t>person’s conversation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r>
              <a:rPr lang="en-US" sz="2400" dirty="0" smtClean="0"/>
              <a:t>P</a:t>
            </a:r>
            <a:r>
              <a:rPr lang="en-US" sz="2400" dirty="0" smtClean="0"/>
              <a:t>rotection </a:t>
            </a:r>
            <a:r>
              <a:rPr lang="en-US" sz="2400" dirty="0" smtClean="0"/>
              <a:t>of sensitive </a:t>
            </a:r>
            <a:r>
              <a:rPr lang="en-US" sz="2400" dirty="0" smtClean="0"/>
              <a:t>information must </a:t>
            </a:r>
            <a:r>
              <a:rPr lang="en-US" sz="2400" dirty="0" smtClean="0"/>
              <a:t>go beyond computer security and extend to the </a:t>
            </a:r>
            <a:r>
              <a:rPr lang="en-US" sz="2400" b="1" dirty="0" smtClean="0"/>
              <a:t>environment</a:t>
            </a:r>
            <a:r>
              <a:rPr lang="en-US" sz="2400" dirty="0" smtClean="0"/>
              <a:t> in </a:t>
            </a:r>
            <a:r>
              <a:rPr lang="en-US" sz="2400" dirty="0" smtClean="0"/>
              <a:t>which this </a:t>
            </a:r>
            <a:r>
              <a:rPr lang="en-US" sz="2400" dirty="0" smtClean="0"/>
              <a:t>information is entered and read. </a:t>
            </a:r>
            <a:endParaRPr lang="en-US" sz="2400" dirty="0" smtClean="0"/>
          </a:p>
          <a:p>
            <a:r>
              <a:rPr lang="en-US" sz="2400" dirty="0" smtClean="0"/>
              <a:t>Simple </a:t>
            </a:r>
            <a:r>
              <a:rPr lang="en-US" sz="2400" dirty="0" smtClean="0"/>
              <a:t>eavesdropping </a:t>
            </a:r>
            <a:r>
              <a:rPr lang="en-US" sz="2400" dirty="0" smtClean="0"/>
              <a:t>techniques include </a:t>
            </a:r>
          </a:p>
          <a:p>
            <a:pPr lvl="1"/>
            <a:r>
              <a:rPr lang="en-US" sz="2000" dirty="0" smtClean="0"/>
              <a:t>U</a:t>
            </a:r>
            <a:r>
              <a:rPr lang="en-US" sz="2000" dirty="0" smtClean="0"/>
              <a:t>sing </a:t>
            </a:r>
            <a:r>
              <a:rPr lang="en-US" sz="2000" dirty="0" smtClean="0"/>
              <a:t>social engineering to allow the attacker to read </a:t>
            </a:r>
            <a:r>
              <a:rPr lang="en-US" sz="2000" dirty="0" smtClean="0"/>
              <a:t>information over </a:t>
            </a:r>
            <a:r>
              <a:rPr lang="en-US" sz="2000" dirty="0" smtClean="0"/>
              <a:t>the victim’s </a:t>
            </a:r>
            <a:r>
              <a:rPr lang="en-US" sz="2000" dirty="0" smtClean="0"/>
              <a:t>shoulder</a:t>
            </a:r>
          </a:p>
          <a:p>
            <a:pPr lvl="1"/>
            <a:r>
              <a:rPr lang="en-US" sz="2000" dirty="0" smtClean="0"/>
              <a:t>I</a:t>
            </a:r>
            <a:r>
              <a:rPr lang="en-US" sz="2000" dirty="0" smtClean="0"/>
              <a:t>nstalling </a:t>
            </a:r>
            <a:r>
              <a:rPr lang="en-US" sz="2000" dirty="0" smtClean="0"/>
              <a:t>small cameras to capture </a:t>
            </a:r>
            <a:r>
              <a:rPr lang="en-US" sz="2000" dirty="0" smtClean="0"/>
              <a:t>the information </a:t>
            </a:r>
            <a:r>
              <a:rPr lang="en-US" sz="2000" dirty="0" smtClean="0"/>
              <a:t>as it is being </a:t>
            </a:r>
            <a:r>
              <a:rPr lang="en-US" sz="2000" dirty="0" smtClean="0"/>
              <a:t>read</a:t>
            </a:r>
          </a:p>
          <a:p>
            <a:pPr lvl="1"/>
            <a:r>
              <a:rPr lang="en-US" sz="2000" dirty="0" smtClean="0"/>
              <a:t>U</a:t>
            </a:r>
            <a:r>
              <a:rPr lang="en-US" sz="2000" dirty="0" smtClean="0"/>
              <a:t>sing </a:t>
            </a:r>
            <a:r>
              <a:rPr lang="en-US" sz="2000" dirty="0" smtClean="0"/>
              <a:t>binoculars to view a </a:t>
            </a:r>
            <a:r>
              <a:rPr lang="en-US" sz="2000" dirty="0" smtClean="0"/>
              <a:t>victim’s monitor </a:t>
            </a:r>
            <a:r>
              <a:rPr lang="en-US" sz="2000" dirty="0" smtClean="0"/>
              <a:t>through an open window. </a:t>
            </a:r>
            <a:endParaRPr lang="en-US" sz="2000" dirty="0" smtClean="0"/>
          </a:p>
          <a:p>
            <a:r>
              <a:rPr lang="en-US" sz="2400" dirty="0" smtClean="0"/>
              <a:t>These </a:t>
            </a:r>
            <a:r>
              <a:rPr lang="en-US" sz="2400" dirty="0" smtClean="0"/>
              <a:t>direct observation techniques </a:t>
            </a:r>
            <a:r>
              <a:rPr lang="en-US" sz="2400" dirty="0" smtClean="0"/>
              <a:t>are commonly </a:t>
            </a:r>
            <a:r>
              <a:rPr lang="en-US" sz="2400" dirty="0" smtClean="0"/>
              <a:t>referred to as </a:t>
            </a:r>
            <a:r>
              <a:rPr lang="en-US" sz="2400" b="1" dirty="0" smtClean="0"/>
              <a:t>shoulder surfing.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Wiretapping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5715000" cy="5257800"/>
          </a:xfrm>
        </p:spPr>
        <p:txBody>
          <a:bodyPr/>
          <a:lstStyle/>
          <a:p>
            <a:r>
              <a:rPr lang="en-US" sz="2400" dirty="0" smtClean="0"/>
              <a:t>Many communication networks employ the use of </a:t>
            </a:r>
            <a:r>
              <a:rPr lang="en-US" sz="2400" dirty="0" smtClean="0"/>
              <a:t>inexpensive coaxial </a:t>
            </a:r>
            <a:r>
              <a:rPr lang="en-US" sz="2400" dirty="0" smtClean="0"/>
              <a:t>copper cables, where information is transmitted via electrical </a:t>
            </a:r>
            <a:r>
              <a:rPr lang="en-US" sz="2400" dirty="0" smtClean="0"/>
              <a:t>impulses that </a:t>
            </a:r>
            <a:r>
              <a:rPr lang="en-US" sz="2400" dirty="0" smtClean="0"/>
              <a:t>travel through the cables. </a:t>
            </a:r>
            <a:endParaRPr lang="en-US" sz="2400" dirty="0" smtClean="0"/>
          </a:p>
          <a:p>
            <a:r>
              <a:rPr lang="en-US" sz="2400" dirty="0" smtClean="0"/>
              <a:t>Relatively </a:t>
            </a:r>
            <a:r>
              <a:rPr lang="en-US" sz="2400" dirty="0" smtClean="0"/>
              <a:t>inexpensive means </a:t>
            </a:r>
            <a:r>
              <a:rPr lang="en-US" sz="2400" dirty="0" smtClean="0"/>
              <a:t>exist that </a:t>
            </a:r>
            <a:r>
              <a:rPr lang="en-US" sz="2400" dirty="0" smtClean="0"/>
              <a:t>measure these impulses and can reconstruct the data being </a:t>
            </a:r>
            <a:r>
              <a:rPr lang="en-US" sz="2400" dirty="0" smtClean="0"/>
              <a:t>transferred through </a:t>
            </a:r>
            <a:r>
              <a:rPr lang="en-US" sz="2400" dirty="0" smtClean="0"/>
              <a:t>a tapped cable, allowing an attacker to eavesdrop on </a:t>
            </a:r>
            <a:r>
              <a:rPr lang="en-US" sz="2400" dirty="0" smtClean="0"/>
              <a:t>network traffic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r>
              <a:rPr lang="en-US" sz="2400" dirty="0" smtClean="0"/>
              <a:t>These </a:t>
            </a:r>
            <a:r>
              <a:rPr lang="en-US" sz="2400" b="1" dirty="0" smtClean="0"/>
              <a:t>wiretapping attacks </a:t>
            </a:r>
            <a:r>
              <a:rPr lang="en-US" sz="2400" dirty="0" smtClean="0"/>
              <a:t>are passive, in that there is no </a:t>
            </a:r>
            <a:r>
              <a:rPr lang="en-US" sz="2400" dirty="0" smtClean="0"/>
              <a:t>alteration of </a:t>
            </a:r>
            <a:r>
              <a:rPr lang="en-US" sz="2400" dirty="0" smtClean="0"/>
              <a:t>the signal being transferred, making them extremely difficult to detect.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Content Placeholder 5" descr="fig 0 2-14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70578" y="3153480"/>
            <a:ext cx="2944822" cy="22567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</a:t>
            </a:r>
            <a:r>
              <a:rPr lang="en-US" dirty="0" err="1" smtClean="0"/>
              <a:t>Eminations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screens emit </a:t>
            </a:r>
            <a:r>
              <a:rPr lang="en-US" b="1" dirty="0" smtClean="0"/>
              <a:t>radio frequencies </a:t>
            </a:r>
            <a:r>
              <a:rPr lang="en-US" dirty="0" smtClean="0"/>
              <a:t>that can be used to detect what is being displayed.</a:t>
            </a:r>
          </a:p>
          <a:p>
            <a:r>
              <a:rPr lang="en-US" b="1" dirty="0" smtClean="0"/>
              <a:t>Visible light </a:t>
            </a:r>
            <a:r>
              <a:rPr lang="en-US" dirty="0" smtClean="0"/>
              <a:t>reflections can also be used to reconstruct a display from its reflection on a wall, coffee mug, or eyeglasses.</a:t>
            </a:r>
          </a:p>
          <a:p>
            <a:r>
              <a:rPr lang="en-US" dirty="0" smtClean="0"/>
              <a:t>Both of these require the attacker to have a receiver close enough to detect the signal.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Emissions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smtClean="0"/>
              <a:t>Dmitri </a:t>
            </a:r>
            <a:r>
              <a:rPr lang="en-US" dirty="0" err="1" smtClean="0"/>
              <a:t>Asonov</a:t>
            </a:r>
            <a:r>
              <a:rPr lang="en-US" dirty="0" smtClean="0"/>
              <a:t> and </a:t>
            </a:r>
            <a:r>
              <a:rPr lang="en-US" dirty="0" err="1" smtClean="0"/>
              <a:t>Rakesh</a:t>
            </a:r>
            <a:r>
              <a:rPr lang="en-US" dirty="0" smtClean="0"/>
              <a:t> </a:t>
            </a:r>
            <a:r>
              <a:rPr lang="en-US" dirty="0" err="1" smtClean="0"/>
              <a:t>Agrawal</a:t>
            </a:r>
            <a:r>
              <a:rPr lang="en-US" dirty="0" smtClean="0"/>
              <a:t> published a paper in 2004 </a:t>
            </a:r>
            <a:r>
              <a:rPr lang="en-US" dirty="0" smtClean="0"/>
              <a:t>detailing how </a:t>
            </a:r>
            <a:r>
              <a:rPr lang="en-US" dirty="0" smtClean="0"/>
              <a:t>an attacker could use an audio recording of a user typing on a </a:t>
            </a:r>
            <a:r>
              <a:rPr lang="en-US" dirty="0" smtClean="0"/>
              <a:t>keyboard to </a:t>
            </a:r>
            <a:r>
              <a:rPr lang="en-US" dirty="0" smtClean="0"/>
              <a:t>reconstruct what was typed.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4038600"/>
            <a:ext cx="4161885" cy="2599730"/>
            <a:chOff x="1395984" y="1600200"/>
            <a:chExt cx="6499701" cy="4047530"/>
          </a:xfrm>
        </p:grpSpPr>
        <p:pic>
          <p:nvPicPr>
            <p:cNvPr id="11" name="Picture 10" descr="fig 02-15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5984" y="1600200"/>
              <a:ext cx="6352032" cy="34747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05200" y="4724400"/>
              <a:ext cx="18710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microphone to </a:t>
              </a:r>
            </a:p>
            <a:p>
              <a:r>
                <a:rPr lang="en-US" dirty="0" smtClean="0"/>
                <a:t>capture keystroke</a:t>
              </a:r>
            </a:p>
            <a:p>
              <a:r>
                <a:rPr lang="en-US" dirty="0" smtClean="0"/>
                <a:t>sounds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2200" y="2362200"/>
              <a:ext cx="1723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sound recording</a:t>
              </a:r>
            </a:p>
            <a:p>
              <a:r>
                <a:rPr lang="en-US" dirty="0" smtClean="0"/>
                <a:t>device</a:t>
              </a:r>
              <a:endParaRPr lang="en-US" dirty="0"/>
            </a:p>
          </p:txBody>
        </p:sp>
      </p:grp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429000"/>
            <a:ext cx="4267200" cy="3306763"/>
          </a:xfrm>
        </p:spPr>
        <p:txBody>
          <a:bodyPr/>
          <a:lstStyle/>
          <a:p>
            <a:pPr lvl="1"/>
            <a:r>
              <a:rPr lang="en-US" sz="2000" dirty="0" smtClean="0"/>
              <a:t>Each </a:t>
            </a:r>
            <a:r>
              <a:rPr lang="en-US" sz="2000" dirty="0" smtClean="0"/>
              <a:t>keystroke </a:t>
            </a:r>
            <a:r>
              <a:rPr lang="en-US" sz="2000" dirty="0" smtClean="0"/>
              <a:t>has minute </a:t>
            </a:r>
            <a:r>
              <a:rPr lang="en-US" sz="2000" dirty="0" smtClean="0"/>
              <a:t>differences in the sound it produces, and certain keys are </a:t>
            </a:r>
            <a:r>
              <a:rPr lang="en-US" sz="2000" dirty="0" smtClean="0"/>
              <a:t>known to </a:t>
            </a:r>
            <a:r>
              <a:rPr lang="en-US" sz="2000" dirty="0" smtClean="0"/>
              <a:t>be pressed more often than others. </a:t>
            </a:r>
            <a:endParaRPr lang="en-US" sz="2000" dirty="0" smtClean="0"/>
          </a:p>
          <a:p>
            <a:pPr lvl="1"/>
            <a:r>
              <a:rPr lang="en-US" sz="2000" dirty="0" smtClean="0"/>
              <a:t>After </a:t>
            </a:r>
            <a:r>
              <a:rPr lang="en-US" sz="2000" dirty="0" smtClean="0"/>
              <a:t>training an advanced </a:t>
            </a:r>
            <a:r>
              <a:rPr lang="en-US" sz="2000" dirty="0" smtClean="0"/>
              <a:t>neural network </a:t>
            </a:r>
            <a:r>
              <a:rPr lang="en-US" sz="2000" dirty="0" smtClean="0"/>
              <a:t>to recognize individual keys, their software recognized an </a:t>
            </a:r>
            <a:r>
              <a:rPr lang="en-US" sz="2000" dirty="0" smtClean="0"/>
              <a:t>average 79</a:t>
            </a:r>
            <a:r>
              <a:rPr lang="en-US" sz="2000" dirty="0" smtClean="0"/>
              <a:t>% of all keystrokes.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Hardware </a:t>
            </a:r>
            <a:r>
              <a:rPr lang="en-US" dirty="0" err="1" smtClean="0"/>
              <a:t>Keyloggers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3733801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keylogger</a:t>
            </a:r>
            <a:r>
              <a:rPr lang="en-US" sz="2400" dirty="0" smtClean="0"/>
              <a:t> is any means of recording a victim’s keystrokes, </a:t>
            </a:r>
            <a:r>
              <a:rPr lang="en-US" sz="2400" dirty="0" smtClean="0"/>
              <a:t>typically used </a:t>
            </a:r>
            <a:r>
              <a:rPr lang="en-US" sz="2400" dirty="0" smtClean="0"/>
              <a:t>to eavesdrop passwords or other sensitive information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Hardware </a:t>
            </a:r>
            <a:r>
              <a:rPr lang="en-US" sz="2400" dirty="0" err="1" smtClean="0"/>
              <a:t>keyloggers</a:t>
            </a:r>
            <a:r>
              <a:rPr lang="en-US" sz="2400" dirty="0" smtClean="0"/>
              <a:t> are </a:t>
            </a:r>
            <a:r>
              <a:rPr lang="en-US" sz="2400" dirty="0" smtClean="0"/>
              <a:t>typically small </a:t>
            </a:r>
            <a:r>
              <a:rPr lang="en-US" sz="2400" dirty="0" smtClean="0"/>
              <a:t>connectors that are installed between a keyboard and a computer.</a:t>
            </a:r>
          </a:p>
          <a:p>
            <a:r>
              <a:rPr lang="en-US" sz="2400" dirty="0" smtClean="0"/>
              <a:t>For example, a USB </a:t>
            </a:r>
            <a:r>
              <a:rPr lang="en-US" sz="2400" dirty="0" err="1" smtClean="0"/>
              <a:t>keylogger</a:t>
            </a:r>
            <a:r>
              <a:rPr lang="en-US" sz="2400" dirty="0" smtClean="0"/>
              <a:t> is a device containing male and female </a:t>
            </a:r>
            <a:r>
              <a:rPr lang="en-US" sz="2400" dirty="0" smtClean="0"/>
              <a:t>USB connectors</a:t>
            </a:r>
            <a:r>
              <a:rPr lang="en-US" sz="2400" dirty="0" smtClean="0"/>
              <a:t>, which allow it to be placed between a USB port on a </a:t>
            </a:r>
            <a:r>
              <a:rPr lang="en-US" sz="2400" dirty="0" smtClean="0"/>
              <a:t>computer and </a:t>
            </a:r>
            <a:r>
              <a:rPr lang="en-US" sz="2400" dirty="0" smtClean="0"/>
              <a:t>a USB cable coming from a keyboard.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643FF-F44F-4D81-807C-85B47B2D7F3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95600" y="4572000"/>
            <a:ext cx="4191000" cy="2137054"/>
            <a:chOff x="304800" y="1672946"/>
            <a:chExt cx="8534400" cy="3512108"/>
          </a:xfrm>
        </p:grpSpPr>
        <p:pic>
          <p:nvPicPr>
            <p:cNvPr id="6" name="Picture 5" descr="fig 02-16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672946"/>
              <a:ext cx="8534400" cy="35121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9658955">
              <a:off x="3003232" y="2945600"/>
              <a:ext cx="2578860" cy="445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USB </a:t>
              </a:r>
              <a:r>
                <a:rPr lang="en-US" sz="1100" dirty="0" err="1" smtClean="0"/>
                <a:t>Keylogger</a:t>
              </a:r>
              <a:endParaRPr lang="en-US" sz="110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3962400"/>
          </a:xfrm>
        </p:spPr>
        <p:txBody>
          <a:bodyPr/>
          <a:lstStyle/>
          <a:p>
            <a:r>
              <a:rPr lang="en-US" sz="2400" b="1" dirty="0" smtClean="0"/>
              <a:t>TEMPEST </a:t>
            </a:r>
            <a:r>
              <a:rPr lang="en-US" sz="2400" dirty="0" smtClean="0"/>
              <a:t>is a U.S. government code word for a set of standards </a:t>
            </a:r>
            <a:r>
              <a:rPr lang="en-US" sz="2400" dirty="0" smtClean="0"/>
              <a:t>for limiting </a:t>
            </a:r>
            <a:r>
              <a:rPr lang="en-US" sz="2400" dirty="0" smtClean="0"/>
              <a:t>information-carrying electromagnetic emanations from </a:t>
            </a:r>
            <a:r>
              <a:rPr lang="en-US" sz="2400" dirty="0" smtClean="0"/>
              <a:t>computing equipment.</a:t>
            </a:r>
          </a:p>
          <a:p>
            <a:r>
              <a:rPr lang="en-US" sz="2400" dirty="0" smtClean="0"/>
              <a:t>TEMPEST establishes three zones or levels of protection: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An </a:t>
            </a:r>
            <a:r>
              <a:rPr lang="en-US" sz="2000" dirty="0" smtClean="0"/>
              <a:t>attacker has almost direct contact with the equipment, such as </a:t>
            </a:r>
            <a:r>
              <a:rPr lang="en-US" sz="2000" dirty="0" smtClean="0"/>
              <a:t>in an </a:t>
            </a:r>
            <a:r>
              <a:rPr lang="en-US" sz="2000" dirty="0" smtClean="0"/>
              <a:t>adjacent room or within a meter of the device in the same room.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An </a:t>
            </a:r>
            <a:r>
              <a:rPr lang="en-US" sz="2000" dirty="0" smtClean="0"/>
              <a:t>attacker can get no closer than 20 meters to the equipment or </a:t>
            </a:r>
            <a:r>
              <a:rPr lang="en-US" sz="2000" dirty="0" smtClean="0"/>
              <a:t>is blocked </a:t>
            </a:r>
            <a:r>
              <a:rPr lang="en-US" sz="2000" dirty="0" smtClean="0"/>
              <a:t>by a building to have an equivalent amount of attenuation.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An </a:t>
            </a:r>
            <a:r>
              <a:rPr lang="en-US" sz="2000" dirty="0" smtClean="0"/>
              <a:t>attacker can get no closer than 100 meters to the equipment or </a:t>
            </a:r>
            <a:r>
              <a:rPr lang="en-US" sz="2000" dirty="0" smtClean="0"/>
              <a:t>is blocked </a:t>
            </a:r>
            <a:r>
              <a:rPr lang="en-US" sz="2000" dirty="0" smtClean="0"/>
              <a:t>by a building to have an equivalent amount of attenuation.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Emanation Blockage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block visible light emanations, we can enclose sensitive </a:t>
            </a:r>
            <a:r>
              <a:rPr lang="en-US" sz="2800" dirty="0" smtClean="0"/>
              <a:t>equipment in </a:t>
            </a:r>
            <a:r>
              <a:rPr lang="en-US" sz="2800" dirty="0" smtClean="0"/>
              <a:t>a windowless room.</a:t>
            </a:r>
          </a:p>
          <a:p>
            <a:r>
              <a:rPr lang="en-US" sz="2800" dirty="0" smtClean="0"/>
              <a:t> To block acoustic emanations, we can enclose sensitive equipment </a:t>
            </a:r>
            <a:r>
              <a:rPr lang="en-US" sz="2800" dirty="0" smtClean="0"/>
              <a:t>in a </a:t>
            </a:r>
            <a:r>
              <a:rPr lang="en-US" sz="2800" dirty="0" smtClean="0"/>
              <a:t>room lined with sound-dampening materials.</a:t>
            </a:r>
          </a:p>
          <a:p>
            <a:r>
              <a:rPr lang="en-US" sz="2800" dirty="0" smtClean="0"/>
              <a:t> To block electromagnetic emanations in the electrical cords and </a:t>
            </a:r>
            <a:r>
              <a:rPr lang="en-US" sz="2800" dirty="0" smtClean="0"/>
              <a:t>cables, we </a:t>
            </a:r>
            <a:r>
              <a:rPr lang="en-US" sz="2800" dirty="0" smtClean="0"/>
              <a:t>can make sure every such cord and cable </a:t>
            </a:r>
            <a:r>
              <a:rPr lang="en-US" sz="2800" dirty="0" smtClean="0"/>
              <a:t>is well grounded and insulated.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EA8A0-DFF0-4EC8-9630-F4035E457B1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3510</TotalTime>
  <Pages>0</Pages>
  <Words>1166</Words>
  <Characters>0</Characters>
  <Application>Microsoft Office PowerPoint</Application>
  <PresentationFormat>On-screen Show (4:3)</PresentationFormat>
  <Lines>0</Lines>
  <Paragraphs>87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Direct Attacks on  Computational Devices</vt:lpstr>
      <vt:lpstr>Environmental Attacks</vt:lpstr>
      <vt:lpstr>Eavesdropping</vt:lpstr>
      <vt:lpstr>Wiretapping</vt:lpstr>
      <vt:lpstr>Signal Eminations</vt:lpstr>
      <vt:lpstr>Acoustic Emissions</vt:lpstr>
      <vt:lpstr>Hardware Keyloggers</vt:lpstr>
      <vt:lpstr>TEMPEST</vt:lpstr>
      <vt:lpstr>Emanation Blockage</vt:lpstr>
      <vt:lpstr>Faraday Cages</vt:lpstr>
      <vt:lpstr>Computer Forensics</vt:lpstr>
      <vt:lpstr>Computer Forensics</vt:lpstr>
      <vt:lpstr>ATMs</vt:lpstr>
      <vt:lpstr>ATMs</vt:lpstr>
      <vt:lpstr>Attacks on ATMs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Roberto Tamassia</dc:creator>
  <cp:lastModifiedBy>goodrich</cp:lastModifiedBy>
  <cp:revision>148</cp:revision>
  <dcterms:modified xsi:type="dcterms:W3CDTF">2010-10-01T22:42:37Z</dcterms:modified>
</cp:coreProperties>
</file>