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6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3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9999FF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6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90C091E2-A608-4627-B6BE-8E33650D0023}" type="datetime1">
              <a:rPr lang="en-US"/>
              <a:pPr>
                <a:defRPr/>
              </a:pPr>
              <a:t>9/30/2010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1ECF1927-E5DD-40FE-8EFC-FC65C408F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28512235-BA12-4D68-A667-F28CB8ECE4E1}" type="datetime1">
              <a:rPr lang="en-US"/>
              <a:pPr>
                <a:defRPr/>
              </a:pPr>
              <a:t>9/30/2010</a:t>
            </a:fld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D31CB347-1283-430A-92B6-D5042D339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D2F0C2-473C-44A5-9B6D-91985D0DC69F}" type="slidenum">
              <a:rPr lang="en-US" smtClean="0">
                <a:latin typeface="Arial" pitchFamily="34" charset="0"/>
                <a:sym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6349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D79AEC5-2634-4126-9DBA-89831FBD5908}" type="datetime1">
              <a:rPr lang="en-US" smtClean="0">
                <a:latin typeface="Arial" pitchFamily="34" charset="0"/>
                <a:sym typeface="Arial" pitchFamily="34" charset="0"/>
              </a:rPr>
              <a:pPr/>
              <a:t>9/30/2010</a:t>
            </a:fld>
            <a:endParaRPr lang="en-US" smtClean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63494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sym typeface="Arial" pitchFamily="34" charset="0"/>
              </a:rPr>
              <a:t>Introduction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4F677-F983-4E26-828E-C38EDC3C8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CFD17-3C81-4099-A595-454844BC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C8D9-F510-4112-928C-C16CD9F74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A8A0-DFF0-4EC8-9630-F4035E457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643FF-F44F-4D81-807C-85B47B2D7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EF56C-AF86-4BAB-AAC0-1AA87808C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89A6-B051-4229-9384-01EA4656B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A6E46-6942-4D65-AB37-701EDE0AC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A2BA1-AAF9-4C6A-838B-64AEDA3D2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EFC79-B983-4028-9153-7366798D8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082C-1ABA-4872-B621-25FDBFA75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38BDE7D5-B752-4F17-8762-346D07576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039938"/>
            <a:ext cx="7772400" cy="1465262"/>
          </a:xfrm>
        </p:spPr>
        <p:txBody>
          <a:bodyPr lIns="38100" tIns="38100" rIns="1099" bIns="38100" rtlCol="0" anchor="b">
            <a:normAutofit/>
          </a:bodyPr>
          <a:lstStyle/>
          <a:p>
            <a:pPr algn="r" eaLnBrk="1" fontAlgn="auto" hangingPunct="1">
              <a:lnSpc>
                <a:spcPct val="93000"/>
              </a:lnSpc>
              <a:spcAft>
                <a:spcPts val="0"/>
              </a:spcAft>
              <a:tabLst>
                <a:tab pos="50800" algn="l"/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10071100" algn="l"/>
              </a:tabLst>
              <a:defRPr/>
            </a:pPr>
            <a:r>
              <a:rPr lang="en-US" dirty="0" smtClean="0">
                <a:solidFill>
                  <a:schemeClr val="accent6"/>
                </a:solidFill>
              </a:rPr>
              <a:t>Section 2.3 – Authentication Technologies</a:t>
            </a: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D8912C-2304-42C0-BDEE-437839B1727E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 Card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SIM cards contain several pieces of information that are used to </a:t>
            </a:r>
            <a:r>
              <a:rPr lang="en-US" sz="2000" dirty="0" smtClean="0"/>
              <a:t>identify the </a:t>
            </a:r>
            <a:r>
              <a:rPr lang="en-US" sz="2000" dirty="0" smtClean="0"/>
              <a:t>owner and authenticate to the appropriate cell network. </a:t>
            </a:r>
            <a:endParaRPr lang="en-US" sz="2000" dirty="0" smtClean="0"/>
          </a:p>
          <a:p>
            <a:r>
              <a:rPr lang="en-US" sz="2000" dirty="0" smtClean="0"/>
              <a:t>Each </a:t>
            </a:r>
            <a:r>
              <a:rPr lang="en-US" sz="2000" dirty="0" smtClean="0"/>
              <a:t>SIM </a:t>
            </a:r>
            <a:r>
              <a:rPr lang="en-US" sz="2000" dirty="0" smtClean="0"/>
              <a:t>card corresponds </a:t>
            </a:r>
            <a:r>
              <a:rPr lang="en-US" sz="2000" dirty="0" smtClean="0"/>
              <a:t>to a record in the database of subscribers maintained by </a:t>
            </a:r>
            <a:r>
              <a:rPr lang="en-US" sz="2000" dirty="0" smtClean="0"/>
              <a:t>the network </a:t>
            </a:r>
            <a:r>
              <a:rPr lang="en-US" sz="2000" dirty="0" smtClean="0"/>
              <a:t>provider. </a:t>
            </a:r>
            <a:endParaRPr lang="en-US" sz="2000" dirty="0" smtClean="0"/>
          </a:p>
          <a:p>
            <a:r>
              <a:rPr lang="en-US" sz="2000" dirty="0" smtClean="0"/>
              <a:t>A </a:t>
            </a:r>
            <a:r>
              <a:rPr lang="en-US" sz="2000" dirty="0" smtClean="0"/>
              <a:t>SIM card features an </a:t>
            </a:r>
            <a:r>
              <a:rPr lang="en-US" sz="2000" b="1" dirty="0" smtClean="0"/>
              <a:t>integrated circuit card ID (ICCID),</a:t>
            </a:r>
          </a:p>
          <a:p>
            <a:r>
              <a:rPr lang="en-US" sz="2000" dirty="0" smtClean="0"/>
              <a:t>which is a unique 18-digit number used for hardware identification.</a:t>
            </a:r>
          </a:p>
          <a:p>
            <a:r>
              <a:rPr lang="en-US" sz="2000" dirty="0" smtClean="0"/>
              <a:t>Next, a SIM card contains a unique </a:t>
            </a:r>
            <a:r>
              <a:rPr lang="en-US" sz="2000" b="1" dirty="0" smtClean="0"/>
              <a:t>international mobile subscriber </a:t>
            </a:r>
            <a:r>
              <a:rPr lang="en-US" sz="2000" b="1" dirty="0" smtClean="0"/>
              <a:t>identity </a:t>
            </a:r>
            <a:r>
              <a:rPr lang="en-US" sz="2000" dirty="0" smtClean="0"/>
              <a:t>(</a:t>
            </a:r>
            <a:r>
              <a:rPr lang="en-US" sz="2000" b="1" dirty="0" smtClean="0"/>
              <a:t>IMSI</a:t>
            </a:r>
            <a:r>
              <a:rPr lang="en-US" sz="2000" b="1" dirty="0" smtClean="0"/>
              <a:t>), </a:t>
            </a:r>
            <a:r>
              <a:rPr lang="en-US" sz="2000" dirty="0" smtClean="0"/>
              <a:t>which identifies the owner’s country, network, and </a:t>
            </a:r>
            <a:r>
              <a:rPr lang="en-US" sz="2000" dirty="0" smtClean="0"/>
              <a:t>personal identity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r>
              <a:rPr lang="en-US" sz="2000" dirty="0" smtClean="0"/>
              <a:t>SIM </a:t>
            </a:r>
            <a:r>
              <a:rPr lang="en-US" sz="2000" dirty="0" smtClean="0"/>
              <a:t>cards also contain a 128-bit </a:t>
            </a:r>
            <a:r>
              <a:rPr lang="en-US" sz="2000" b="1" dirty="0" smtClean="0"/>
              <a:t>secret key. </a:t>
            </a:r>
            <a:r>
              <a:rPr lang="en-US" sz="2000" dirty="0" smtClean="0"/>
              <a:t>This key is used </a:t>
            </a:r>
            <a:r>
              <a:rPr lang="en-US" sz="2000" dirty="0" smtClean="0"/>
              <a:t>for authenticating </a:t>
            </a:r>
            <a:r>
              <a:rPr lang="en-US" sz="2000" dirty="0" smtClean="0"/>
              <a:t>a phone to a mobile </a:t>
            </a:r>
            <a:r>
              <a:rPr lang="en-US" sz="2000" dirty="0" smtClean="0"/>
              <a:t>network.</a:t>
            </a:r>
          </a:p>
          <a:p>
            <a:r>
              <a:rPr lang="en-US" sz="2000" dirty="0" smtClean="0"/>
              <a:t>As </a:t>
            </a:r>
            <a:r>
              <a:rPr lang="en-US" sz="2000" dirty="0" smtClean="0"/>
              <a:t>an additional security mechanism, many SIM cards require a </a:t>
            </a:r>
            <a:r>
              <a:rPr lang="en-US" sz="2000" dirty="0" smtClean="0"/>
              <a:t>PIN before </a:t>
            </a:r>
            <a:r>
              <a:rPr lang="en-US" sz="2000" dirty="0" smtClean="0"/>
              <a:t>allowing any access to information on the card.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GSM Challenge-Response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8610600" cy="381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When a </a:t>
            </a:r>
            <a:r>
              <a:rPr lang="en-US" sz="2000" dirty="0" err="1" smtClean="0"/>
              <a:t>cellphone</a:t>
            </a:r>
            <a:r>
              <a:rPr lang="en-US" sz="2000" dirty="0" smtClean="0"/>
              <a:t> wishes to join a cellular network </a:t>
            </a:r>
            <a:r>
              <a:rPr lang="en-US" sz="2000" dirty="0" smtClean="0"/>
              <a:t>it </a:t>
            </a:r>
            <a:r>
              <a:rPr lang="en-US" sz="2000" dirty="0" smtClean="0"/>
              <a:t>connects to a local </a:t>
            </a:r>
            <a:r>
              <a:rPr lang="en-US" sz="2000" b="1" dirty="0" smtClean="0"/>
              <a:t>base station </a:t>
            </a:r>
            <a:r>
              <a:rPr lang="en-US" sz="2000" dirty="0" smtClean="0"/>
              <a:t>owned by the </a:t>
            </a:r>
            <a:r>
              <a:rPr lang="en-US" sz="2000" dirty="0" smtClean="0"/>
              <a:t>network provider </a:t>
            </a:r>
            <a:r>
              <a:rPr lang="en-US" sz="2000" dirty="0" smtClean="0"/>
              <a:t>and transmits </a:t>
            </a:r>
            <a:r>
              <a:rPr lang="en-US" sz="2000" dirty="0" smtClean="0"/>
              <a:t>its IMSI.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If </a:t>
            </a:r>
            <a:r>
              <a:rPr lang="en-US" sz="2000" dirty="0" smtClean="0"/>
              <a:t>the IMSI </a:t>
            </a:r>
            <a:r>
              <a:rPr lang="en-US" sz="2000" dirty="0" smtClean="0"/>
              <a:t>matches </a:t>
            </a:r>
            <a:r>
              <a:rPr lang="en-US" sz="2000" dirty="0" smtClean="0"/>
              <a:t>a subscriber’s record in the network provider’s database, the </a:t>
            </a:r>
            <a:r>
              <a:rPr lang="en-US" sz="2000" dirty="0" smtClean="0"/>
              <a:t>base station </a:t>
            </a:r>
            <a:r>
              <a:rPr lang="en-US" sz="2000" dirty="0" smtClean="0"/>
              <a:t>transmits a 128-bit random number to the </a:t>
            </a:r>
            <a:r>
              <a:rPr lang="en-US" sz="2000" dirty="0" err="1" smtClean="0"/>
              <a:t>cellphone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This random number </a:t>
            </a:r>
            <a:r>
              <a:rPr lang="en-US" sz="2000" dirty="0" smtClean="0"/>
              <a:t>is then encoded by the </a:t>
            </a:r>
            <a:r>
              <a:rPr lang="en-US" sz="2000" dirty="0" err="1" smtClean="0"/>
              <a:t>cellphone</a:t>
            </a:r>
            <a:r>
              <a:rPr lang="en-US" sz="2000" dirty="0" smtClean="0"/>
              <a:t> with the subscriber’s secret </a:t>
            </a:r>
            <a:r>
              <a:rPr lang="en-US" sz="2000" dirty="0" smtClean="0"/>
              <a:t>key stored </a:t>
            </a:r>
            <a:r>
              <a:rPr lang="en-US" sz="2000" dirty="0" smtClean="0"/>
              <a:t>in the SIM card using a proprietary encryption algorithm known </a:t>
            </a:r>
            <a:r>
              <a:rPr lang="en-US" sz="2000" dirty="0" smtClean="0"/>
              <a:t>as </a:t>
            </a:r>
            <a:r>
              <a:rPr lang="en-US" sz="2000" b="1" dirty="0" smtClean="0"/>
              <a:t>A3</a:t>
            </a:r>
            <a:r>
              <a:rPr lang="en-US" sz="2000" b="1" dirty="0" smtClean="0"/>
              <a:t>, </a:t>
            </a:r>
            <a:r>
              <a:rPr lang="en-US" sz="2000" dirty="0" smtClean="0"/>
              <a:t>resulting in a </a:t>
            </a:r>
            <a:r>
              <a:rPr lang="en-US" sz="2000" dirty="0" err="1" smtClean="0"/>
              <a:t>ciphertext</a:t>
            </a:r>
            <a:r>
              <a:rPr lang="en-US" sz="2000" dirty="0" smtClean="0"/>
              <a:t> </a:t>
            </a:r>
            <a:r>
              <a:rPr lang="en-US" sz="2000" dirty="0" smtClean="0"/>
              <a:t>that </a:t>
            </a:r>
            <a:r>
              <a:rPr lang="en-US" sz="2000" dirty="0" smtClean="0"/>
              <a:t>is sent back to the base station</a:t>
            </a:r>
            <a:r>
              <a:rPr lang="en-US" sz="2000" b="1" dirty="0" smtClean="0"/>
              <a:t>.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base </a:t>
            </a:r>
            <a:r>
              <a:rPr lang="en-US" sz="2000" dirty="0" smtClean="0"/>
              <a:t>station then performs the same computation, using its stored </a:t>
            </a:r>
            <a:r>
              <a:rPr lang="en-US" sz="2000" dirty="0" smtClean="0"/>
              <a:t>value for </a:t>
            </a:r>
            <a:r>
              <a:rPr lang="en-US" sz="2000" dirty="0" smtClean="0"/>
              <a:t>the subscriber’s secret key. If the two </a:t>
            </a:r>
            <a:r>
              <a:rPr lang="en-US" sz="2000" dirty="0" err="1" smtClean="0"/>
              <a:t>ciphertexts</a:t>
            </a:r>
            <a:r>
              <a:rPr lang="en-US" sz="2000" dirty="0" smtClean="0"/>
              <a:t> match, the </a:t>
            </a:r>
            <a:r>
              <a:rPr lang="en-US" sz="2000" dirty="0" err="1" smtClean="0"/>
              <a:t>cellphone</a:t>
            </a:r>
            <a:r>
              <a:rPr lang="en-US" sz="2000" dirty="0" smtClean="0"/>
              <a:t> is </a:t>
            </a:r>
            <a:r>
              <a:rPr lang="en-US" sz="2000" dirty="0" smtClean="0"/>
              <a:t>authenticated to the network and is allowed to make and receive calls.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643FF-F44F-4D81-807C-85B47B2D7F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990600" y="4876800"/>
            <a:ext cx="6805282" cy="1752600"/>
            <a:chOff x="190500" y="1905000"/>
            <a:chExt cx="8253082" cy="22860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019300" y="2286000"/>
              <a:ext cx="5334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095500" y="1905000"/>
              <a:ext cx="2726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IMSI  =  (this phone’s ID)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10800000">
              <a:off x="2019300" y="2895600"/>
              <a:ext cx="5257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095500" y="2514600"/>
              <a:ext cx="4794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R = a 128-bit random number (the challenge)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095500" y="3808412"/>
              <a:ext cx="47244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095500" y="3163669"/>
              <a:ext cx="50000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E</a:t>
              </a:r>
              <a:r>
                <a:rPr lang="en-US" baseline="-25000" dirty="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(R) = the 128-bit random number encrypted </a:t>
              </a:r>
            </a:p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	using the subscriber’s secret key K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95500" y="3810000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(the response)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Picture 12" descr="02-10a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0" y="2209800"/>
              <a:ext cx="1757326" cy="1554480"/>
            </a:xfrm>
            <a:prstGeom prst="rect">
              <a:avLst/>
            </a:prstGeom>
          </p:spPr>
        </p:pic>
        <p:pic>
          <p:nvPicPr>
            <p:cNvPr id="14" name="Picture 13" descr="02-10b.w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1900" y="1978152"/>
              <a:ext cx="861682" cy="22128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b="1" dirty="0" smtClean="0"/>
              <a:t>Radio </a:t>
            </a:r>
            <a:r>
              <a:rPr lang="en-US" b="1" dirty="0" smtClean="0"/>
              <a:t>frequency identification, or RFID, </a:t>
            </a:r>
            <a:r>
              <a:rPr lang="en-US" dirty="0" smtClean="0"/>
              <a:t>is a rapidly </a:t>
            </a:r>
            <a:r>
              <a:rPr lang="en-US" dirty="0" smtClean="0"/>
              <a:t>emerging technology </a:t>
            </a:r>
            <a:r>
              <a:rPr lang="en-US" dirty="0" smtClean="0"/>
              <a:t>that relies on small transponders to transmit </a:t>
            </a:r>
            <a:r>
              <a:rPr lang="en-US" dirty="0" smtClean="0"/>
              <a:t>identification information </a:t>
            </a:r>
            <a:r>
              <a:rPr lang="en-US" dirty="0" smtClean="0"/>
              <a:t>via radio waves. </a:t>
            </a:r>
            <a:endParaRPr lang="en-US" dirty="0" smtClean="0"/>
          </a:p>
          <a:p>
            <a:r>
              <a:rPr lang="en-US" dirty="0" smtClean="0"/>
              <a:t>RFID chips feature </a:t>
            </a:r>
            <a:r>
              <a:rPr lang="en-US" dirty="0" smtClean="0"/>
              <a:t>an integrated circuit for storing information, and a coiled </a:t>
            </a:r>
            <a:r>
              <a:rPr lang="en-US" dirty="0" smtClean="0"/>
              <a:t>antenna to </a:t>
            </a:r>
            <a:r>
              <a:rPr lang="en-US" dirty="0" smtClean="0"/>
              <a:t>transmit and receive a radio signal.</a:t>
            </a:r>
            <a:endParaRPr lang="en-US" dirty="0"/>
          </a:p>
        </p:txBody>
      </p:sp>
      <p:pic>
        <p:nvPicPr>
          <p:cNvPr id="6" name="Content Placeholder 5" descr="rfid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90800" y="4419600"/>
            <a:ext cx="3454001" cy="232654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643FF-F44F-4D81-807C-85B47B2D7F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RFID </a:t>
            </a:r>
            <a:r>
              <a:rPr lang="en-US" dirty="0" smtClean="0"/>
              <a:t>tags must be used in conjunction with a </a:t>
            </a:r>
            <a:r>
              <a:rPr lang="en-US" dirty="0" smtClean="0"/>
              <a:t>separate reader </a:t>
            </a:r>
            <a:r>
              <a:rPr lang="en-US" dirty="0" smtClean="0"/>
              <a:t>or writer. </a:t>
            </a:r>
            <a:endParaRPr lang="en-US" dirty="0" smtClean="0"/>
          </a:p>
          <a:p>
            <a:r>
              <a:rPr lang="en-US" dirty="0" smtClean="0"/>
              <a:t>While </a:t>
            </a:r>
            <a:r>
              <a:rPr lang="en-US" dirty="0" smtClean="0"/>
              <a:t>some RFID tags require a battery, many are </a:t>
            </a:r>
            <a:r>
              <a:rPr lang="en-US" dirty="0" smtClean="0"/>
              <a:t>passive and </a:t>
            </a:r>
            <a:r>
              <a:rPr lang="en-US" dirty="0" smtClean="0"/>
              <a:t>do not.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effective range of RFID varies from a few centimeters </a:t>
            </a:r>
            <a:r>
              <a:rPr lang="en-US" dirty="0" smtClean="0"/>
              <a:t>to several </a:t>
            </a:r>
            <a:r>
              <a:rPr lang="en-US" dirty="0" smtClean="0"/>
              <a:t>meters, but in most cases, since data is transmitted via radio </a:t>
            </a:r>
            <a:r>
              <a:rPr lang="en-US" dirty="0" smtClean="0"/>
              <a:t>waves, it </a:t>
            </a:r>
            <a:r>
              <a:rPr lang="en-US" dirty="0" smtClean="0"/>
              <a:t>is not necessary for a tag to be in the line of sight of the reader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technology is being deployed in a wide variety of applications.</a:t>
            </a:r>
          </a:p>
          <a:p>
            <a:r>
              <a:rPr lang="en-US" dirty="0" smtClean="0"/>
              <a:t>Many vendors are incorporating RFID for consumer-product tracking.</a:t>
            </a:r>
          </a:p>
          <a:p>
            <a:r>
              <a:rPr lang="en-US" dirty="0" smtClean="0"/>
              <a:t>Car key fobs.</a:t>
            </a:r>
          </a:p>
          <a:p>
            <a:r>
              <a:rPr lang="en-US" dirty="0" smtClean="0"/>
              <a:t>Electronic toll transponders.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sz="2400" dirty="0" smtClean="0"/>
              <a:t>Modern </a:t>
            </a:r>
            <a:r>
              <a:rPr lang="en-US" sz="2400" dirty="0" smtClean="0"/>
              <a:t>passports of several countries, including </a:t>
            </a:r>
            <a:r>
              <a:rPr lang="en-US" sz="2400" dirty="0" smtClean="0"/>
              <a:t>the United </a:t>
            </a:r>
            <a:r>
              <a:rPr lang="en-US" sz="2400" dirty="0" smtClean="0"/>
              <a:t>States, feature an embedded RFID chip that contains </a:t>
            </a:r>
            <a:r>
              <a:rPr lang="en-US" sz="2400" dirty="0" smtClean="0"/>
              <a:t>information about </a:t>
            </a:r>
            <a:r>
              <a:rPr lang="en-US" sz="2400" dirty="0" smtClean="0"/>
              <a:t>the owner, including a digital facial photograph that allows </a:t>
            </a:r>
            <a:r>
              <a:rPr lang="en-US" sz="2400" dirty="0" smtClean="0"/>
              <a:t>airport officials </a:t>
            </a:r>
            <a:r>
              <a:rPr lang="en-US" sz="2400" dirty="0" smtClean="0"/>
              <a:t>to compare the passport’s owner to the person who is carrying </a:t>
            </a:r>
            <a:r>
              <a:rPr lang="en-US" sz="2400" dirty="0" smtClean="0"/>
              <a:t>the passport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643FF-F44F-4D81-807C-85B47B2D7F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 descr="02-12b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661295"/>
            <a:ext cx="1368084" cy="1185927"/>
          </a:xfrm>
          <a:prstGeom prst="rect">
            <a:avLst/>
          </a:prstGeom>
        </p:spPr>
      </p:pic>
      <p:pic>
        <p:nvPicPr>
          <p:cNvPr id="7" name="Picture 6" descr="02-12a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4208" y="2855689"/>
            <a:ext cx="1835429" cy="263071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620344" y="4968936"/>
            <a:ext cx="499301" cy="30099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8" idx="2"/>
          </p:cNvCxnSpPr>
          <p:nvPr/>
        </p:nvCxnSpPr>
        <p:spPr>
          <a:xfrm>
            <a:off x="5872792" y="4617774"/>
            <a:ext cx="1747552" cy="50166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73910" y="4316777"/>
            <a:ext cx="852059" cy="425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e-Passport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symbol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423421" y="2209800"/>
            <a:ext cx="1887922" cy="634175"/>
          </a:xfrm>
          <a:custGeom>
            <a:avLst/>
            <a:gdLst>
              <a:gd name="connsiteX0" fmla="*/ 0 w 2779144"/>
              <a:gd name="connsiteY0" fmla="*/ 353682 h 905773"/>
              <a:gd name="connsiteX1" fmla="*/ 1268083 w 2779144"/>
              <a:gd name="connsiteY1" fmla="*/ 25879 h 905773"/>
              <a:gd name="connsiteX2" fmla="*/ 2562046 w 2779144"/>
              <a:gd name="connsiteY2" fmla="*/ 508958 h 905773"/>
              <a:gd name="connsiteX3" fmla="*/ 2570672 w 2779144"/>
              <a:gd name="connsiteY3" fmla="*/ 905773 h 90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9144" h="905773">
                <a:moveTo>
                  <a:pt x="0" y="353682"/>
                </a:moveTo>
                <a:cubicBezTo>
                  <a:pt x="420537" y="176841"/>
                  <a:pt x="841075" y="0"/>
                  <a:pt x="1268083" y="25879"/>
                </a:cubicBezTo>
                <a:cubicBezTo>
                  <a:pt x="1695091" y="51758"/>
                  <a:pt x="2344948" y="362309"/>
                  <a:pt x="2562046" y="508958"/>
                </a:cubicBezTo>
                <a:cubicBezTo>
                  <a:pt x="2779144" y="655607"/>
                  <a:pt x="2674908" y="780690"/>
                  <a:pt x="2570672" y="905773"/>
                </a:cubicBezTo>
              </a:path>
            </a:pathLst>
          </a:cu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349482" y="2611129"/>
            <a:ext cx="921351" cy="599154"/>
          </a:xfrm>
          <a:custGeom>
            <a:avLst/>
            <a:gdLst>
              <a:gd name="connsiteX0" fmla="*/ 0 w 1406106"/>
              <a:gd name="connsiteY0" fmla="*/ 910087 h 910087"/>
              <a:gd name="connsiteX1" fmla="*/ 241540 w 1406106"/>
              <a:gd name="connsiteY1" fmla="*/ 444261 h 910087"/>
              <a:gd name="connsiteX2" fmla="*/ 733245 w 1406106"/>
              <a:gd name="connsiteY2" fmla="*/ 56072 h 910087"/>
              <a:gd name="connsiteX3" fmla="*/ 1311215 w 1406106"/>
              <a:gd name="connsiteY3" fmla="*/ 107830 h 910087"/>
              <a:gd name="connsiteX4" fmla="*/ 1302589 w 1406106"/>
              <a:gd name="connsiteY4" fmla="*/ 306238 h 91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106" h="910087">
                <a:moveTo>
                  <a:pt x="0" y="910087"/>
                </a:moveTo>
                <a:cubicBezTo>
                  <a:pt x="59666" y="748342"/>
                  <a:pt x="119332" y="586597"/>
                  <a:pt x="241540" y="444261"/>
                </a:cubicBezTo>
                <a:cubicBezTo>
                  <a:pt x="363748" y="301925"/>
                  <a:pt x="554966" y="112144"/>
                  <a:pt x="733245" y="56072"/>
                </a:cubicBezTo>
                <a:cubicBezTo>
                  <a:pt x="911524" y="0"/>
                  <a:pt x="1216324" y="66136"/>
                  <a:pt x="1311215" y="107830"/>
                </a:cubicBezTo>
                <a:cubicBezTo>
                  <a:pt x="1406106" y="149524"/>
                  <a:pt x="1354347" y="227881"/>
                  <a:pt x="1302589" y="306238"/>
                </a:cubicBezTo>
              </a:path>
            </a:pathLst>
          </a:cu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23001" y="2294612"/>
            <a:ext cx="14430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RFID chip and </a:t>
            </a:r>
          </a:p>
          <a:p>
            <a:r>
              <a:rPr lang="en-US" sz="1000" dirty="0" smtClean="0"/>
              <a:t>antenna is embedded </a:t>
            </a:r>
          </a:p>
          <a:p>
            <a:r>
              <a:rPr lang="en-US" sz="1000" dirty="0" smtClean="0"/>
              <a:t>in the cover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Passport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r>
              <a:rPr lang="en-US" sz="2400" dirty="0" smtClean="0"/>
              <a:t>In order to protect the sensitive information on </a:t>
            </a:r>
            <a:r>
              <a:rPr lang="en-US" sz="2400" dirty="0" smtClean="0"/>
              <a:t>a passport</a:t>
            </a:r>
            <a:r>
              <a:rPr lang="en-US" sz="2400" dirty="0" smtClean="0"/>
              <a:t>, all </a:t>
            </a:r>
            <a:r>
              <a:rPr lang="en-US" sz="2400" dirty="0" smtClean="0"/>
              <a:t>RFID communications </a:t>
            </a:r>
            <a:r>
              <a:rPr lang="en-US" sz="2400" dirty="0" smtClean="0"/>
              <a:t>are encrypted with a </a:t>
            </a:r>
            <a:r>
              <a:rPr lang="en-US" sz="2400" b="1" dirty="0" smtClean="0"/>
              <a:t>secret key. </a:t>
            </a:r>
            <a:endParaRPr lang="en-US" sz="2400" b="1" dirty="0" smtClean="0"/>
          </a:p>
          <a:p>
            <a:r>
              <a:rPr lang="en-US" sz="2400" dirty="0" smtClean="0"/>
              <a:t>In </a:t>
            </a:r>
            <a:r>
              <a:rPr lang="en-US" sz="2400" dirty="0" smtClean="0"/>
              <a:t>many instances, </a:t>
            </a:r>
            <a:r>
              <a:rPr lang="en-US" sz="2400" dirty="0" smtClean="0"/>
              <a:t>however, this </a:t>
            </a:r>
            <a:r>
              <a:rPr lang="en-US" sz="2400" dirty="0" smtClean="0"/>
              <a:t>secret key is merely the passport number, the holder’s date </a:t>
            </a:r>
            <a:r>
              <a:rPr lang="en-US" sz="2400" dirty="0" smtClean="0"/>
              <a:t>of birth</a:t>
            </a:r>
            <a:r>
              <a:rPr lang="en-US" sz="2400" dirty="0" smtClean="0"/>
              <a:t>, and the expiration date, in that order. </a:t>
            </a:r>
            <a:endParaRPr lang="en-US" sz="2400" dirty="0" smtClean="0"/>
          </a:p>
          <a:p>
            <a:pPr lvl="1"/>
            <a:r>
              <a:rPr lang="en-US" sz="2400" dirty="0" smtClean="0"/>
              <a:t>All </a:t>
            </a:r>
            <a:r>
              <a:rPr lang="en-US" sz="2400" dirty="0" smtClean="0"/>
              <a:t>of this information </a:t>
            </a:r>
            <a:r>
              <a:rPr lang="en-US" sz="2400" dirty="0" smtClean="0"/>
              <a:t>is printed </a:t>
            </a:r>
            <a:r>
              <a:rPr lang="en-US" sz="2400" dirty="0" smtClean="0"/>
              <a:t>on the card, either in text or using a barcode or other optical </a:t>
            </a:r>
            <a:r>
              <a:rPr lang="en-US" sz="2400" dirty="0" smtClean="0"/>
              <a:t>storage method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pPr lvl="1"/>
            <a:r>
              <a:rPr lang="en-US" sz="2400" dirty="0" smtClean="0"/>
              <a:t>While </a:t>
            </a:r>
            <a:r>
              <a:rPr lang="en-US" sz="2400" dirty="0" smtClean="0"/>
              <a:t>this secret key is intended to be only accessible to those </a:t>
            </a:r>
            <a:r>
              <a:rPr lang="en-US" sz="2400" dirty="0" smtClean="0"/>
              <a:t>with physical </a:t>
            </a:r>
            <a:r>
              <a:rPr lang="en-US" sz="2400" dirty="0" smtClean="0"/>
              <a:t>access to the passport, an attacker with information on the owner</a:t>
            </a:r>
            <a:r>
              <a:rPr lang="en-US" sz="2400" dirty="0" smtClean="0"/>
              <a:t>, including </a:t>
            </a:r>
            <a:r>
              <a:rPr lang="en-US" sz="2400" dirty="0" smtClean="0"/>
              <a:t>when their passport was issued, may be able to easily </a:t>
            </a:r>
            <a:r>
              <a:rPr lang="en-US" sz="2400" dirty="0" smtClean="0"/>
              <a:t>reconstruct this </a:t>
            </a:r>
            <a:r>
              <a:rPr lang="en-US" sz="2400" dirty="0" smtClean="0"/>
              <a:t>key, especially since passport numbers are typically issued sequentially.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sz="2400" b="1" dirty="0" smtClean="0"/>
              <a:t>Biometric </a:t>
            </a:r>
            <a:r>
              <a:rPr lang="en-US" sz="2400" dirty="0" smtClean="0"/>
              <a:t>refers </a:t>
            </a:r>
            <a:r>
              <a:rPr lang="en-US" sz="2400" dirty="0" smtClean="0"/>
              <a:t>to any measure used to </a:t>
            </a:r>
            <a:r>
              <a:rPr lang="en-US" sz="2400" dirty="0" smtClean="0"/>
              <a:t>uniquely identify </a:t>
            </a:r>
            <a:r>
              <a:rPr lang="en-US" sz="2400" dirty="0" smtClean="0"/>
              <a:t>a person based on biological or physiological traits. </a:t>
            </a:r>
            <a:endParaRPr lang="en-US" sz="2400" dirty="0" smtClean="0"/>
          </a:p>
          <a:p>
            <a:r>
              <a:rPr lang="en-US" sz="2400" dirty="0" smtClean="0"/>
              <a:t>Generally</a:t>
            </a:r>
            <a:r>
              <a:rPr lang="en-US" sz="2400" dirty="0" smtClean="0"/>
              <a:t>, biometric systems </a:t>
            </a:r>
            <a:r>
              <a:rPr lang="en-US" sz="2400" dirty="0" smtClean="0"/>
              <a:t>incorporate some </a:t>
            </a:r>
            <a:r>
              <a:rPr lang="en-US" sz="2400" dirty="0" smtClean="0"/>
              <a:t>sort of sensor or scanner to read in biometric information and </a:t>
            </a:r>
            <a:r>
              <a:rPr lang="en-US" sz="2400" dirty="0" smtClean="0"/>
              <a:t>then compare </a:t>
            </a:r>
            <a:r>
              <a:rPr lang="en-US" sz="2400" dirty="0" smtClean="0"/>
              <a:t>this information to stored templates of accepted users </a:t>
            </a:r>
            <a:r>
              <a:rPr lang="en-US" sz="2400" dirty="0" smtClean="0"/>
              <a:t>before granting </a:t>
            </a:r>
            <a:r>
              <a:rPr lang="en-US" sz="2400" dirty="0" smtClean="0"/>
              <a:t>access.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643FF-F44F-4D81-807C-85B47B2D7F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80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00200"/>
            <a:ext cx="318101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6642556"/>
            <a:ext cx="80281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Image from http://commons.wikimedia.org/wiki/File:Fingerprint_scanner_in_Tel_Aviv.jpg used with permission under the Creative Commons Attribution 3.0 </a:t>
            </a:r>
            <a:r>
              <a:rPr lang="en-US" sz="800" dirty="0" err="1" smtClean="0"/>
              <a:t>Unported</a:t>
            </a:r>
            <a:r>
              <a:rPr lang="en-US" sz="800" dirty="0" smtClean="0"/>
              <a:t> license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sz="4000" dirty="0" smtClean="0"/>
              <a:t>Requirements for Biometric Identification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b="1" dirty="0" smtClean="0"/>
              <a:t>Universality. </a:t>
            </a:r>
            <a:r>
              <a:rPr lang="en-US" dirty="0" smtClean="0"/>
              <a:t>Almost every person should have this characteristic.</a:t>
            </a:r>
          </a:p>
          <a:p>
            <a:r>
              <a:rPr lang="en-US" b="1" dirty="0" smtClean="0"/>
              <a:t>Distinctiveness</a:t>
            </a:r>
            <a:r>
              <a:rPr lang="en-US" b="1" dirty="0" smtClean="0"/>
              <a:t>. </a:t>
            </a:r>
            <a:r>
              <a:rPr lang="en-US" dirty="0" smtClean="0"/>
              <a:t>Each person should have noticeable differences </a:t>
            </a:r>
            <a:r>
              <a:rPr lang="en-US" dirty="0" smtClean="0"/>
              <a:t>in the </a:t>
            </a:r>
            <a:r>
              <a:rPr lang="en-US" dirty="0" smtClean="0"/>
              <a:t>characteristic. </a:t>
            </a:r>
            <a:endParaRPr lang="en-US" dirty="0" smtClean="0"/>
          </a:p>
          <a:p>
            <a:r>
              <a:rPr lang="en-US" b="1" dirty="0" smtClean="0"/>
              <a:t>Permanence</a:t>
            </a:r>
            <a:r>
              <a:rPr lang="en-US" b="1" dirty="0" smtClean="0"/>
              <a:t>. </a:t>
            </a:r>
            <a:r>
              <a:rPr lang="en-US" dirty="0" smtClean="0"/>
              <a:t>The characteristic should not change significantly </a:t>
            </a:r>
            <a:r>
              <a:rPr lang="en-US" dirty="0" smtClean="0"/>
              <a:t>over time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b="1" dirty="0" smtClean="0"/>
              <a:t>Collectability</a:t>
            </a:r>
            <a:r>
              <a:rPr lang="en-US" b="1" dirty="0" smtClean="0"/>
              <a:t>. </a:t>
            </a:r>
            <a:r>
              <a:rPr lang="en-US" dirty="0" smtClean="0"/>
              <a:t>The characteristic should have the ability to be </a:t>
            </a:r>
            <a:r>
              <a:rPr lang="en-US" dirty="0" smtClean="0"/>
              <a:t>effectively determined </a:t>
            </a:r>
            <a:r>
              <a:rPr lang="en-US" dirty="0" smtClean="0"/>
              <a:t>and quantified.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 Identification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887116" y="1430931"/>
            <a:ext cx="7494884" cy="4893669"/>
            <a:chOff x="409063" y="296334"/>
            <a:chExt cx="8686021" cy="5816535"/>
          </a:xfrm>
        </p:grpSpPr>
        <p:pic>
          <p:nvPicPr>
            <p:cNvPr id="5" name="Picture 4" descr="02-13b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8427" y="424353"/>
              <a:ext cx="1152144" cy="1700784"/>
            </a:xfrm>
            <a:prstGeom prst="rect">
              <a:avLst/>
            </a:prstGeom>
          </p:spPr>
        </p:pic>
        <p:pic>
          <p:nvPicPr>
            <p:cNvPr id="6" name="Picture 5" descr="02-13a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9983" y="3796439"/>
              <a:ext cx="1691640" cy="914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063" y="4831789"/>
              <a:ext cx="5689310" cy="509361"/>
            </a:xfrm>
            <a:prstGeom prst="rect">
              <a:avLst/>
            </a:prstGeom>
            <a:ln w="3810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V="1">
              <a:off x="409063" y="3288201"/>
              <a:ext cx="5689310" cy="525460"/>
            </a:xfrm>
            <a:prstGeom prst="rect">
              <a:avLst/>
            </a:prstGeom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145225" y="2889158"/>
              <a:ext cx="1672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Feature vector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45794" y="4462457"/>
              <a:ext cx="19423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Reference vector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52476" y="3445639"/>
              <a:ext cx="2442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Comparison algorithm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8373" y="5743537"/>
              <a:ext cx="1057050" cy="369332"/>
            </a:xfrm>
            <a:prstGeom prst="rect">
              <a:avLst/>
            </a:prstGeom>
            <a:noFill/>
            <a:ln>
              <a:solidFill>
                <a:srgbClr val="26262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matches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73351" y="5743537"/>
              <a:ext cx="1621733" cy="369332"/>
            </a:xfrm>
            <a:prstGeom prst="rect">
              <a:avLst/>
            </a:prstGeom>
            <a:noFill/>
            <a:ln>
              <a:solidFill>
                <a:srgbClr val="26262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doesn’t match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1821" y="2125137"/>
              <a:ext cx="1146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Biometric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18129" y="1884404"/>
              <a:ext cx="94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Reader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850571" y="296334"/>
              <a:ext cx="2237619" cy="731761"/>
            </a:xfrm>
            <a:custGeom>
              <a:avLst/>
              <a:gdLst>
                <a:gd name="connsiteX0" fmla="*/ 0 w 2237619"/>
                <a:gd name="connsiteY0" fmla="*/ 731761 h 731761"/>
                <a:gd name="connsiteX1" fmla="*/ 495905 w 2237619"/>
                <a:gd name="connsiteY1" fmla="*/ 175380 h 731761"/>
                <a:gd name="connsiteX2" fmla="*/ 1596572 w 2237619"/>
                <a:gd name="connsiteY2" fmla="*/ 90714 h 731761"/>
                <a:gd name="connsiteX3" fmla="*/ 2237619 w 2237619"/>
                <a:gd name="connsiteY3" fmla="*/ 719666 h 73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7619" h="731761">
                  <a:moveTo>
                    <a:pt x="0" y="731761"/>
                  </a:moveTo>
                  <a:cubicBezTo>
                    <a:pt x="114905" y="506991"/>
                    <a:pt x="229810" y="282221"/>
                    <a:pt x="495905" y="175380"/>
                  </a:cubicBezTo>
                  <a:cubicBezTo>
                    <a:pt x="762000" y="68539"/>
                    <a:pt x="1306286" y="0"/>
                    <a:pt x="1596572" y="90714"/>
                  </a:cubicBezTo>
                  <a:cubicBezTo>
                    <a:pt x="1886858" y="181428"/>
                    <a:pt x="2237619" y="719666"/>
                    <a:pt x="2237619" y="719666"/>
                  </a:cubicBezTo>
                </a:path>
              </a:pathLst>
            </a:custGeom>
            <a:ln w="57150" cap="flat" cmpd="sng" algn="ctr">
              <a:solidFill>
                <a:srgbClr val="262626"/>
              </a:solidFill>
              <a:prstDash val="solid"/>
              <a:round/>
              <a:headEnd type="none" w="med" len="med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3967240" y="2326306"/>
              <a:ext cx="695876" cy="883804"/>
            </a:xfrm>
            <a:prstGeom prst="downArrow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Bent Arrow 17"/>
            <p:cNvSpPr/>
            <p:nvPr/>
          </p:nvSpPr>
          <p:spPr>
            <a:xfrm>
              <a:off x="5510491" y="4354282"/>
              <a:ext cx="1299128" cy="426781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Bent Arrow 18"/>
            <p:cNvSpPr/>
            <p:nvPr/>
          </p:nvSpPr>
          <p:spPr>
            <a:xfrm flipV="1">
              <a:off x="5510491" y="3879121"/>
              <a:ext cx="1299128" cy="426781"/>
            </a:xfrm>
            <a:prstGeom prst="bentArrow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6652381" y="4717143"/>
              <a:ext cx="641048" cy="943428"/>
            </a:xfrm>
            <a:custGeom>
              <a:avLst/>
              <a:gdLst>
                <a:gd name="connsiteX0" fmla="*/ 641048 w 641048"/>
                <a:gd name="connsiteY0" fmla="*/ 0 h 943428"/>
                <a:gd name="connsiteX1" fmla="*/ 169333 w 641048"/>
                <a:gd name="connsiteY1" fmla="*/ 374952 h 943428"/>
                <a:gd name="connsiteX2" fmla="*/ 0 w 641048"/>
                <a:gd name="connsiteY2" fmla="*/ 943428 h 94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048" h="943428">
                  <a:moveTo>
                    <a:pt x="641048" y="0"/>
                  </a:moveTo>
                  <a:cubicBezTo>
                    <a:pt x="458611" y="108857"/>
                    <a:pt x="276174" y="217714"/>
                    <a:pt x="169333" y="374952"/>
                  </a:cubicBezTo>
                  <a:cubicBezTo>
                    <a:pt x="62492" y="532190"/>
                    <a:pt x="0" y="943428"/>
                    <a:pt x="0" y="943428"/>
                  </a:cubicBezTo>
                </a:path>
              </a:pathLst>
            </a:custGeom>
            <a:ln w="38100" cap="flat" cmpd="sng" algn="ctr">
              <a:solidFill>
                <a:srgbClr val="262626"/>
              </a:solidFill>
              <a:prstDash val="solid"/>
              <a:round/>
              <a:headEnd type="none" w="med" len="med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flipH="1">
              <a:off x="8030575" y="4710839"/>
              <a:ext cx="290949" cy="943428"/>
            </a:xfrm>
            <a:custGeom>
              <a:avLst/>
              <a:gdLst>
                <a:gd name="connsiteX0" fmla="*/ 641048 w 641048"/>
                <a:gd name="connsiteY0" fmla="*/ 0 h 943428"/>
                <a:gd name="connsiteX1" fmla="*/ 169333 w 641048"/>
                <a:gd name="connsiteY1" fmla="*/ 374952 h 943428"/>
                <a:gd name="connsiteX2" fmla="*/ 0 w 641048"/>
                <a:gd name="connsiteY2" fmla="*/ 943428 h 94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1048" h="943428">
                  <a:moveTo>
                    <a:pt x="641048" y="0"/>
                  </a:moveTo>
                  <a:cubicBezTo>
                    <a:pt x="458611" y="108857"/>
                    <a:pt x="276174" y="217714"/>
                    <a:pt x="169333" y="374952"/>
                  </a:cubicBezTo>
                  <a:cubicBezTo>
                    <a:pt x="62492" y="532190"/>
                    <a:pt x="0" y="943428"/>
                    <a:pt x="0" y="943428"/>
                  </a:cubicBezTo>
                </a:path>
              </a:pathLst>
            </a:custGeom>
            <a:ln w="38100" cap="flat" cmpd="sng" algn="ctr">
              <a:solidFill>
                <a:srgbClr val="262626"/>
              </a:solidFill>
              <a:prstDash val="solid"/>
              <a:round/>
              <a:headEnd type="none" w="med" len="med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02-13c.t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7289" y="1039557"/>
              <a:ext cx="1292352" cy="9418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Authentication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3622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dirty="0" smtClean="0"/>
              <a:t>determination of </a:t>
            </a:r>
            <a:r>
              <a:rPr lang="en-US" b="1" dirty="0" smtClean="0"/>
              <a:t>identity</a:t>
            </a:r>
            <a:r>
              <a:rPr lang="en-US" dirty="0" smtClean="0"/>
              <a:t>, usually </a:t>
            </a:r>
            <a:r>
              <a:rPr lang="en-US" dirty="0" smtClean="0"/>
              <a:t>based on a combination of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something the person has (like a smart card or a radio key fob storing secret keys),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something the person knows (like a password),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something the person is (like a human with a fingerprint).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F78A52-B766-4051-8963-45A77E39C2A9}" type="slidenum">
              <a:rPr lang="en-US"/>
              <a:pPr>
                <a:defRPr/>
              </a:pPr>
              <a:t>2</a:t>
            </a:fld>
            <a:endParaRPr lang="en-US"/>
          </a:p>
        </p:txBody>
      </p:sp>
      <p:grpSp>
        <p:nvGrpSpPr>
          <p:cNvPr id="8197" name="Group 14"/>
          <p:cNvGrpSpPr>
            <a:grpSpLocks/>
          </p:cNvGrpSpPr>
          <p:nvPr/>
        </p:nvGrpSpPr>
        <p:grpSpPr bwMode="auto">
          <a:xfrm>
            <a:off x="2514600" y="3648075"/>
            <a:ext cx="4894263" cy="3133725"/>
            <a:chOff x="304800" y="228600"/>
            <a:chExt cx="9243915" cy="6580850"/>
          </a:xfrm>
        </p:grpSpPr>
        <p:pic>
          <p:nvPicPr>
            <p:cNvPr id="8198" name="Picture 4" descr="01-2c.t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81200" y="3886200"/>
              <a:ext cx="2606040" cy="1069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5" descr="01-2b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38800" y="990600"/>
              <a:ext cx="1834896" cy="2587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6" descr="01-2a.t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228600"/>
              <a:ext cx="4005072" cy="2670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1" name="TextBox 7"/>
            <p:cNvSpPr txBox="1">
              <a:spLocks noChangeArrowheads="1"/>
            </p:cNvSpPr>
            <p:nvPr/>
          </p:nvSpPr>
          <p:spPr bwMode="auto">
            <a:xfrm>
              <a:off x="607493" y="2971801"/>
              <a:ext cx="2746246" cy="549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cs typeface="Arial" pitchFamily="34" charset="0"/>
                </a:rPr>
                <a:t>Something you are</a:t>
              </a:r>
            </a:p>
          </p:txBody>
        </p:sp>
        <p:sp>
          <p:nvSpPr>
            <p:cNvPr id="8202" name="TextBox 8"/>
            <p:cNvSpPr txBox="1">
              <a:spLocks noChangeArrowheads="1"/>
            </p:cNvSpPr>
            <p:nvPr/>
          </p:nvSpPr>
          <p:spPr bwMode="auto">
            <a:xfrm>
              <a:off x="5073020" y="3657600"/>
              <a:ext cx="3027773" cy="549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>
                  <a:cs typeface="Arial" pitchFamily="34" charset="0"/>
                </a:rPr>
                <a:t>Something you know</a:t>
              </a:r>
            </a:p>
          </p:txBody>
        </p:sp>
        <p:sp>
          <p:nvSpPr>
            <p:cNvPr id="8203" name="TextBox 9"/>
            <p:cNvSpPr txBox="1">
              <a:spLocks noChangeArrowheads="1"/>
            </p:cNvSpPr>
            <p:nvPr/>
          </p:nvSpPr>
          <p:spPr bwMode="auto">
            <a:xfrm>
              <a:off x="2590800" y="6260069"/>
              <a:ext cx="2955122" cy="549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cs typeface="Arial" pitchFamily="34" charset="0"/>
                </a:rPr>
                <a:t>Something you have</a:t>
              </a:r>
            </a:p>
          </p:txBody>
        </p:sp>
        <p:sp>
          <p:nvSpPr>
            <p:cNvPr id="8204" name="TextBox 10"/>
            <p:cNvSpPr txBox="1">
              <a:spLocks noChangeArrowheads="1"/>
            </p:cNvSpPr>
            <p:nvPr/>
          </p:nvSpPr>
          <p:spPr bwMode="auto">
            <a:xfrm>
              <a:off x="3835400" y="5277935"/>
              <a:ext cx="2213465" cy="9371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cs typeface="Arial" pitchFamily="34" charset="0"/>
                </a:rPr>
                <a:t>radio token with</a:t>
              </a:r>
            </a:p>
            <a:p>
              <a:r>
                <a:rPr lang="en-US" sz="1100">
                  <a:cs typeface="Arial" pitchFamily="34" charset="0"/>
                </a:rPr>
                <a:t>secret keys</a:t>
              </a:r>
            </a:p>
          </p:txBody>
        </p:sp>
        <p:cxnSp>
          <p:nvCxnSpPr>
            <p:cNvPr id="12" name="Straight Arrow Connector 11"/>
            <p:cNvCxnSpPr>
              <a:stCxn id="8204" idx="0"/>
            </p:cNvCxnSpPr>
            <p:nvPr/>
          </p:nvCxnSpPr>
          <p:spPr>
            <a:xfrm rot="16200000" flipV="1">
              <a:off x="4447530" y="4783533"/>
              <a:ext cx="466727" cy="5247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06" name="TextBox 12"/>
            <p:cNvSpPr txBox="1">
              <a:spLocks noChangeArrowheads="1"/>
            </p:cNvSpPr>
            <p:nvPr/>
          </p:nvSpPr>
          <p:spPr bwMode="auto">
            <a:xfrm>
              <a:off x="6705600" y="609601"/>
              <a:ext cx="2843115" cy="1260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cs typeface="Arial" pitchFamily="34" charset="0"/>
                </a:rPr>
                <a:t>password=ucIb()w1V</a:t>
              </a:r>
            </a:p>
            <a:p>
              <a:r>
                <a:rPr lang="en-US" sz="1100">
                  <a:cs typeface="Arial" pitchFamily="34" charset="0"/>
                </a:rPr>
                <a:t>mother=Jones</a:t>
              </a:r>
            </a:p>
            <a:p>
              <a:r>
                <a:rPr lang="en-US" sz="1100">
                  <a:cs typeface="Arial" pitchFamily="34" charset="0"/>
                </a:rPr>
                <a:t>pet=Caesar</a:t>
              </a:r>
            </a:p>
          </p:txBody>
        </p:sp>
        <p:sp>
          <p:nvSpPr>
            <p:cNvPr id="8207" name="TextBox 13"/>
            <p:cNvSpPr txBox="1">
              <a:spLocks noChangeArrowheads="1"/>
            </p:cNvSpPr>
            <p:nvPr/>
          </p:nvSpPr>
          <p:spPr bwMode="auto">
            <a:xfrm>
              <a:off x="2590800" y="1447799"/>
              <a:ext cx="2582779" cy="9371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cs typeface="Arial" pitchFamily="34" charset="0"/>
                </a:rPr>
                <a:t>human with fingers</a:t>
              </a:r>
            </a:p>
            <a:p>
              <a:r>
                <a:rPr lang="en-US" sz="1100">
                  <a:cs typeface="Arial" pitchFamily="34" charset="0"/>
                </a:rPr>
                <a:t>and eyes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Candidates for Biometric 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sz="2800" dirty="0" smtClean="0"/>
              <a:t>Fingerprints</a:t>
            </a:r>
          </a:p>
          <a:p>
            <a:r>
              <a:rPr lang="en-US" sz="2800" dirty="0" smtClean="0"/>
              <a:t>Retinal/iris scans</a:t>
            </a:r>
          </a:p>
          <a:p>
            <a:r>
              <a:rPr lang="en-US" sz="2800" dirty="0" smtClean="0"/>
              <a:t>DNA</a:t>
            </a:r>
          </a:p>
          <a:p>
            <a:r>
              <a:rPr lang="en-US" sz="2800" dirty="0" smtClean="0"/>
              <a:t>“Blue-ink” signature</a:t>
            </a:r>
          </a:p>
          <a:p>
            <a:r>
              <a:rPr lang="en-US" sz="2800" dirty="0" smtClean="0"/>
              <a:t>Voice recognition</a:t>
            </a:r>
          </a:p>
          <a:p>
            <a:r>
              <a:rPr lang="en-US" sz="2800" dirty="0" smtClean="0"/>
              <a:t>Face recognition</a:t>
            </a:r>
          </a:p>
          <a:p>
            <a:r>
              <a:rPr lang="en-US" sz="2800" dirty="0" smtClean="0"/>
              <a:t>Gait recognition</a:t>
            </a:r>
          </a:p>
          <a:p>
            <a:r>
              <a:rPr lang="en-US" sz="2800" dirty="0" smtClean="0"/>
              <a:t>Let us consider how each of these scores in terms of universality, distinctiveness, permanence, and collectability…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491734"/>
            <a:ext cx="2666286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548418" y="3244334"/>
            <a:ext cx="2595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Public domain image from </a:t>
            </a:r>
          </a:p>
          <a:p>
            <a:r>
              <a:rPr lang="en-US" sz="600" dirty="0" smtClean="0"/>
              <a:t>http://commons.wikimedia.org/wiki/File:Retinal_scan_securimetrics.jpg</a:t>
            </a:r>
            <a:endParaRPr lang="en-US" sz="600" dirty="0"/>
          </a:p>
        </p:txBody>
      </p:sp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191000"/>
            <a:ext cx="18954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0527" y="3429000"/>
            <a:ext cx="2442673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032444" y="5029200"/>
            <a:ext cx="290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Public domain image from </a:t>
            </a:r>
          </a:p>
          <a:p>
            <a:r>
              <a:rPr lang="en-US" sz="600" dirty="0" smtClean="0"/>
              <a:t>http://commons.wikimedia.org/wiki/File:CBP_chemist_reads_a_DNA_profile.jpg</a:t>
            </a:r>
            <a:endParaRPr lang="en-US" sz="600" dirty="0"/>
          </a:p>
        </p:txBody>
      </p:sp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1371600"/>
            <a:ext cx="17526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875520" y="2999601"/>
            <a:ext cx="2220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Public domain image from </a:t>
            </a:r>
          </a:p>
          <a:p>
            <a:r>
              <a:rPr lang="en-US" sz="600" dirty="0" smtClean="0"/>
              <a:t>http://commons.wikimedia.org/wiki/File:Fingerprint_Arch.jpg</a:t>
            </a:r>
            <a:endParaRPr lang="en-US" sz="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r>
              <a:rPr lang="en-US" sz="2400" dirty="0" smtClean="0"/>
              <a:t>Developed in the 20th </a:t>
            </a:r>
            <a:r>
              <a:rPr lang="en-US" sz="2400" dirty="0" smtClean="0"/>
              <a:t>century </a:t>
            </a:r>
            <a:r>
              <a:rPr lang="en-US" sz="2400" dirty="0" smtClean="0"/>
              <a:t>to </a:t>
            </a:r>
            <a:r>
              <a:rPr lang="en-US" sz="2400" dirty="0" smtClean="0"/>
              <a:t>improve efficiency in grocery </a:t>
            </a:r>
            <a:r>
              <a:rPr lang="en-US" sz="2400" dirty="0" smtClean="0"/>
              <a:t>checkout.</a:t>
            </a:r>
            <a:endParaRPr lang="en-US" sz="2400" dirty="0" smtClean="0"/>
          </a:p>
          <a:p>
            <a:r>
              <a:rPr lang="en-US" sz="2400" dirty="0" smtClean="0"/>
              <a:t>First-generation barcodes represent data as a series of </a:t>
            </a:r>
            <a:r>
              <a:rPr lang="en-US" sz="2400" b="1" dirty="0" smtClean="0"/>
              <a:t>variable-width, vertical lines</a:t>
            </a:r>
            <a:r>
              <a:rPr lang="en-US" sz="2400" dirty="0" smtClean="0"/>
              <a:t> of ink, which is essentially a one-dimensional encoding scheme.</a:t>
            </a:r>
          </a:p>
          <a:p>
            <a:r>
              <a:rPr lang="en-US" sz="2400" dirty="0" smtClean="0"/>
              <a:t>Some </a:t>
            </a:r>
            <a:r>
              <a:rPr lang="en-US" sz="2400" dirty="0" smtClean="0"/>
              <a:t>more recent barcodes are rendered as </a:t>
            </a:r>
            <a:r>
              <a:rPr lang="en-US" sz="2400" b="1" dirty="0" smtClean="0"/>
              <a:t>two-dimensional </a:t>
            </a:r>
            <a:r>
              <a:rPr lang="en-US" sz="2400" b="1" dirty="0" smtClean="0"/>
              <a:t>patterns </a:t>
            </a:r>
            <a:r>
              <a:rPr lang="en-US" sz="2400" dirty="0" smtClean="0"/>
              <a:t>using </a:t>
            </a:r>
            <a:r>
              <a:rPr lang="en-US" sz="2400" dirty="0" smtClean="0"/>
              <a:t>dots, squares, or other symbols that can be read by specialized </a:t>
            </a:r>
            <a:r>
              <a:rPr lang="en-US" sz="2400" dirty="0" smtClean="0"/>
              <a:t>optical scanners</a:t>
            </a:r>
            <a:r>
              <a:rPr lang="en-US" sz="2400" dirty="0" smtClean="0"/>
              <a:t>, which translate a specific type of barcode into its encoded information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pic>
        <p:nvPicPr>
          <p:cNvPr id="6" name="Content Placeholder 5" descr="barcode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00800" y="1905000"/>
            <a:ext cx="2391579" cy="149812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643FF-F44F-4D81-807C-85B47B2D7F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9" name="Picture 8" descr="barcod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199" y="4267200"/>
            <a:ext cx="2075097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via Barcodes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8610600" cy="3962400"/>
          </a:xfrm>
        </p:spPr>
        <p:txBody>
          <a:bodyPr/>
          <a:lstStyle/>
          <a:p>
            <a:r>
              <a:rPr lang="en-US" sz="2000" dirty="0" smtClean="0"/>
              <a:t>Since 2005, the airline industry has been incorporating </a:t>
            </a:r>
            <a:r>
              <a:rPr lang="en-US" sz="2000" dirty="0" smtClean="0"/>
              <a:t>two-dimensional barcodes </a:t>
            </a:r>
            <a:r>
              <a:rPr lang="en-US" sz="2000" dirty="0" smtClean="0"/>
              <a:t>into boarding passes, which are created at flight check-in </a:t>
            </a:r>
            <a:r>
              <a:rPr lang="en-US" sz="2000" dirty="0" smtClean="0"/>
              <a:t>and scanned </a:t>
            </a:r>
            <a:r>
              <a:rPr lang="en-US" sz="2000" dirty="0" smtClean="0"/>
              <a:t>before boarding. </a:t>
            </a:r>
            <a:endParaRPr lang="en-US" sz="2000" dirty="0" smtClean="0"/>
          </a:p>
          <a:p>
            <a:r>
              <a:rPr lang="en-US" sz="2000" dirty="0" smtClean="0"/>
              <a:t>In </a:t>
            </a:r>
            <a:r>
              <a:rPr lang="en-US" sz="2000" dirty="0" smtClean="0"/>
              <a:t>most cases, the barcode is encoded </a:t>
            </a:r>
            <a:r>
              <a:rPr lang="en-US" sz="2000" dirty="0" smtClean="0"/>
              <a:t>with an </a:t>
            </a:r>
            <a:r>
              <a:rPr lang="en-US" sz="2000" dirty="0" smtClean="0"/>
              <a:t>internal unique identifier that allows airport security to look up </a:t>
            </a:r>
            <a:r>
              <a:rPr lang="en-US" sz="2000" dirty="0" smtClean="0"/>
              <a:t>the corresponding </a:t>
            </a:r>
            <a:r>
              <a:rPr lang="en-US" sz="2000" dirty="0" smtClean="0"/>
              <a:t>passenger’s record with that airline. </a:t>
            </a:r>
            <a:endParaRPr lang="en-US" sz="2000" dirty="0" smtClean="0"/>
          </a:p>
          <a:p>
            <a:r>
              <a:rPr lang="en-US" sz="2000" dirty="0" smtClean="0"/>
              <a:t>S</a:t>
            </a:r>
            <a:r>
              <a:rPr lang="en-US" sz="2000" dirty="0" smtClean="0"/>
              <a:t>taff then verifies </a:t>
            </a:r>
            <a:r>
              <a:rPr lang="en-US" sz="2000" dirty="0" smtClean="0"/>
              <a:t>that the boarding pass was in fact purchased in that person’s </a:t>
            </a:r>
            <a:r>
              <a:rPr lang="en-US" sz="2000" dirty="0" smtClean="0"/>
              <a:t>name (using the airline’s database), and </a:t>
            </a:r>
            <a:r>
              <a:rPr lang="en-US" sz="2000" dirty="0" smtClean="0"/>
              <a:t>that the person can provide photo identification. </a:t>
            </a:r>
            <a:endParaRPr lang="en-US" sz="2000" dirty="0" smtClean="0"/>
          </a:p>
          <a:p>
            <a:r>
              <a:rPr lang="en-US" sz="2000" dirty="0" smtClean="0"/>
              <a:t>In </a:t>
            </a:r>
            <a:r>
              <a:rPr lang="en-US" sz="2000" dirty="0" smtClean="0"/>
              <a:t>most other applications, however, barcodes provide convenience </a:t>
            </a:r>
            <a:r>
              <a:rPr lang="en-US" sz="2000" dirty="0" smtClean="0"/>
              <a:t>but not </a:t>
            </a:r>
            <a:r>
              <a:rPr lang="en-US" sz="2000" dirty="0" smtClean="0"/>
              <a:t>security. Since barcodes are simply </a:t>
            </a:r>
            <a:r>
              <a:rPr lang="en-US" sz="2000" dirty="0" smtClean="0"/>
              <a:t>images, </a:t>
            </a:r>
            <a:r>
              <a:rPr lang="en-US" sz="2000" dirty="0" smtClean="0"/>
              <a:t>they are </a:t>
            </a:r>
            <a:r>
              <a:rPr lang="en-US" sz="2000" dirty="0" smtClean="0"/>
              <a:t>extremely easy </a:t>
            </a:r>
            <a:r>
              <a:rPr lang="en-US" sz="2000" dirty="0" smtClean="0"/>
              <a:t>to duplicate.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643FF-F44F-4D81-807C-85B47B2D7F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8210"/>
          <a:stretch>
            <a:fillRect/>
          </a:stretch>
        </p:blipFill>
        <p:spPr bwMode="auto">
          <a:xfrm>
            <a:off x="2743200" y="5108008"/>
            <a:ext cx="4038600" cy="1368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124200" y="6553200"/>
            <a:ext cx="36423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Public domain image from http://commons.wikimedia.org/wiki/File:Bpass.jpg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5282625"/>
            <a:ext cx="1777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Two-dimensional </a:t>
            </a:r>
          </a:p>
          <a:p>
            <a:r>
              <a:rPr lang="en-US" sz="1600" dirty="0" smtClean="0"/>
              <a:t>barcode</a:t>
            </a:r>
            <a:endParaRPr lang="en-US" sz="1600" dirty="0"/>
          </a:p>
        </p:txBody>
      </p:sp>
      <p:cxnSp>
        <p:nvCxnSpPr>
          <p:cNvPr id="10" name="Straight Arrow Connector 9"/>
          <p:cNvCxnSpPr>
            <a:stCxn id="8" idx="1"/>
            <a:endCxn id="11" idx="6"/>
          </p:cNvCxnSpPr>
          <p:nvPr/>
        </p:nvCxnSpPr>
        <p:spPr>
          <a:xfrm rot="10800000" flipV="1">
            <a:off x="5715000" y="5575012"/>
            <a:ext cx="1600200" cy="10188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029200" y="5029200"/>
            <a:ext cx="685800" cy="129540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Stripe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534400" cy="3276600"/>
          </a:xfrm>
        </p:spPr>
        <p:txBody>
          <a:bodyPr/>
          <a:lstStyle/>
          <a:p>
            <a:r>
              <a:rPr lang="en-US" sz="2400" dirty="0" smtClean="0"/>
              <a:t>Plastic card with a magnetic stripe containing personalized information about the card holder.</a:t>
            </a:r>
          </a:p>
          <a:p>
            <a:r>
              <a:rPr lang="en-US" sz="2400" dirty="0" smtClean="0"/>
              <a:t>The first track of a magnetic stripe card contains the cardholder’s full </a:t>
            </a:r>
            <a:r>
              <a:rPr lang="en-US" sz="2400" dirty="0" smtClean="0"/>
              <a:t>name in </a:t>
            </a:r>
            <a:r>
              <a:rPr lang="en-US" sz="2400" dirty="0" smtClean="0"/>
              <a:t>addition to an account number, format information, and other </a:t>
            </a:r>
            <a:r>
              <a:rPr lang="en-US" sz="2400" dirty="0" smtClean="0"/>
              <a:t>data. </a:t>
            </a:r>
          </a:p>
          <a:p>
            <a:r>
              <a:rPr lang="en-US" sz="2400" dirty="0" smtClean="0"/>
              <a:t>The </a:t>
            </a:r>
            <a:r>
              <a:rPr lang="en-US" sz="2400" dirty="0" smtClean="0"/>
              <a:t>second track </a:t>
            </a:r>
            <a:r>
              <a:rPr lang="en-US" sz="2400" dirty="0" smtClean="0"/>
              <a:t>may contain </a:t>
            </a:r>
            <a:r>
              <a:rPr lang="en-US" sz="2400" dirty="0" smtClean="0"/>
              <a:t>the account number, expiration date, information about the </a:t>
            </a:r>
            <a:r>
              <a:rPr lang="en-US" sz="2400" dirty="0" smtClean="0"/>
              <a:t>issuing bank</a:t>
            </a:r>
            <a:r>
              <a:rPr lang="en-US" sz="2400" dirty="0" smtClean="0"/>
              <a:t>, data specifying the exact format of the track, and other </a:t>
            </a:r>
            <a:r>
              <a:rPr lang="en-US" sz="2400" dirty="0" smtClean="0"/>
              <a:t>discretionary data.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643FF-F44F-4D81-807C-85B47B2D7F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49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1507" t="13950" r="15068" b="31256"/>
          <a:stretch>
            <a:fillRect/>
          </a:stretch>
        </p:blipFill>
        <p:spPr bwMode="auto">
          <a:xfrm>
            <a:off x="3733800" y="4648200"/>
            <a:ext cx="297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00400" y="6553200"/>
            <a:ext cx="48397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Public domain image by </a:t>
            </a:r>
            <a:r>
              <a:rPr lang="en-US" sz="800" i="1" dirty="0" smtClean="0"/>
              <a:t>Alexander Jones  </a:t>
            </a:r>
            <a:r>
              <a:rPr lang="en-US" sz="800" dirty="0" smtClean="0"/>
              <a:t>from http://commons.wikimedia.org/wiki/File:CCardBack.svg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Stripe Card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534400" cy="3276600"/>
          </a:xfrm>
        </p:spPr>
        <p:txBody>
          <a:bodyPr/>
          <a:lstStyle/>
          <a:p>
            <a:r>
              <a:rPr lang="en-US" sz="2400" dirty="0" smtClean="0"/>
              <a:t>One vulnerability of the magnetic stripe medium is that it is easy to </a:t>
            </a:r>
            <a:r>
              <a:rPr lang="en-US" sz="2400" dirty="0" smtClean="0"/>
              <a:t>read and </a:t>
            </a:r>
            <a:r>
              <a:rPr lang="en-US" sz="2400" dirty="0" smtClean="0"/>
              <a:t>reproduce. </a:t>
            </a:r>
            <a:endParaRPr lang="en-US" sz="2400" dirty="0" smtClean="0"/>
          </a:p>
          <a:p>
            <a:r>
              <a:rPr lang="en-US" sz="2400" dirty="0" smtClean="0"/>
              <a:t>Magnetic </a:t>
            </a:r>
            <a:r>
              <a:rPr lang="en-US" sz="2400" dirty="0" smtClean="0"/>
              <a:t>stripe readers can be purchased at relatively </a:t>
            </a:r>
            <a:r>
              <a:rPr lang="en-US" sz="2400" dirty="0" smtClean="0"/>
              <a:t>low cost</a:t>
            </a:r>
            <a:r>
              <a:rPr lang="en-US" sz="2400" dirty="0" smtClean="0"/>
              <a:t>, allowing attackers to read information off cards. </a:t>
            </a:r>
            <a:endParaRPr lang="en-US" sz="2400" dirty="0" smtClean="0"/>
          </a:p>
          <a:p>
            <a:r>
              <a:rPr lang="en-US" sz="2400" dirty="0" smtClean="0"/>
              <a:t>When </a:t>
            </a:r>
            <a:r>
              <a:rPr lang="en-US" sz="2400" dirty="0" smtClean="0"/>
              <a:t>coupled with </a:t>
            </a:r>
            <a:r>
              <a:rPr lang="en-US" sz="2400" dirty="0" smtClean="0"/>
              <a:t>a magnetic </a:t>
            </a:r>
            <a:r>
              <a:rPr lang="en-US" sz="2400" dirty="0" smtClean="0"/>
              <a:t>stripe writer, which is only a little more expensive, an attacker </a:t>
            </a:r>
            <a:r>
              <a:rPr lang="en-US" sz="2400" dirty="0" smtClean="0"/>
              <a:t>can easily </a:t>
            </a:r>
            <a:r>
              <a:rPr lang="en-US" sz="2400" dirty="0" smtClean="0"/>
              <a:t>clone existing cards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So, many uses require card holders to enter a PIN to use their cards (e.g., as in ATM and debit cards in the U.S.).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643FF-F44F-4D81-807C-85B47B2D7F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49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1507" t="13950" r="15068" b="31256"/>
          <a:stretch>
            <a:fillRect/>
          </a:stretch>
        </p:blipFill>
        <p:spPr bwMode="auto">
          <a:xfrm>
            <a:off x="3733800" y="4648200"/>
            <a:ext cx="297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00400" y="6553200"/>
            <a:ext cx="48397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Public domain image by </a:t>
            </a:r>
            <a:r>
              <a:rPr lang="en-US" sz="800" i="1" dirty="0" smtClean="0"/>
              <a:t>Alexander Jones  </a:t>
            </a:r>
            <a:r>
              <a:rPr lang="en-US" sz="800" dirty="0" smtClean="0"/>
              <a:t>from http://commons.wikimedia.org/wiki/File:CCardBack.svg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534400" cy="2895600"/>
          </a:xfrm>
        </p:spPr>
        <p:txBody>
          <a:bodyPr/>
          <a:lstStyle/>
          <a:p>
            <a:r>
              <a:rPr lang="en-US" sz="2400" b="1" dirty="0" smtClean="0"/>
              <a:t>Smart cards </a:t>
            </a:r>
            <a:r>
              <a:rPr lang="en-US" sz="2400" dirty="0" smtClean="0"/>
              <a:t>incorporate </a:t>
            </a:r>
            <a:r>
              <a:rPr lang="en-US" sz="2400" dirty="0" smtClean="0"/>
              <a:t>an integrated circuit, optionally with an on-board </a:t>
            </a:r>
            <a:r>
              <a:rPr lang="en-US" sz="2400" dirty="0" smtClean="0"/>
              <a:t>microprocessor, which microprocessor </a:t>
            </a:r>
            <a:r>
              <a:rPr lang="en-US" sz="2400" dirty="0" smtClean="0"/>
              <a:t>features reading and writing capabilities, </a:t>
            </a:r>
            <a:r>
              <a:rPr lang="en-US" sz="2400" dirty="0" smtClean="0"/>
              <a:t>allowing the </a:t>
            </a:r>
            <a:r>
              <a:rPr lang="en-US" sz="2400" dirty="0" smtClean="0"/>
              <a:t>data on the card to be both accessed and altered. </a:t>
            </a:r>
            <a:endParaRPr lang="en-US" sz="2400" dirty="0" smtClean="0"/>
          </a:p>
          <a:p>
            <a:r>
              <a:rPr lang="en-US" sz="2400" dirty="0" smtClean="0"/>
              <a:t>Smart </a:t>
            </a:r>
            <a:r>
              <a:rPr lang="en-US" sz="2400" dirty="0" smtClean="0"/>
              <a:t>card </a:t>
            </a:r>
            <a:r>
              <a:rPr lang="en-US" sz="2400" dirty="0" smtClean="0"/>
              <a:t>technology can </a:t>
            </a:r>
            <a:r>
              <a:rPr lang="en-US" sz="2400" dirty="0" smtClean="0"/>
              <a:t>provide secure authentication mechanisms that protect the </a:t>
            </a:r>
            <a:r>
              <a:rPr lang="en-US" sz="2400" dirty="0" smtClean="0"/>
              <a:t>information of </a:t>
            </a:r>
            <a:r>
              <a:rPr lang="en-US" sz="2400" dirty="0" smtClean="0"/>
              <a:t>the owner and are extremely difficult to duplicate.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643FF-F44F-4D81-807C-85B47B2D7F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60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491418"/>
            <a:ext cx="2971800" cy="189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67000" y="6553200"/>
            <a:ext cx="40302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Public domain image from http://en.wikipedia.org/wiki/File:Carte_vitale_anonyme.jpg</a:t>
            </a:r>
            <a:endParaRPr lang="en-US" sz="800" dirty="0"/>
          </a:p>
        </p:txBody>
      </p:sp>
      <p:sp>
        <p:nvSpPr>
          <p:cNvPr id="8" name="Oval 7"/>
          <p:cNvSpPr/>
          <p:nvPr/>
        </p:nvSpPr>
        <p:spPr>
          <a:xfrm>
            <a:off x="3048000" y="4953000"/>
            <a:ext cx="1219200" cy="6858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4724400"/>
            <a:ext cx="1965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Circuit interface</a:t>
            </a:r>
            <a:endParaRPr lang="en-US" sz="2000" dirty="0"/>
          </a:p>
        </p:txBody>
      </p:sp>
      <p:cxnSp>
        <p:nvCxnSpPr>
          <p:cNvPr id="11" name="Straight Arrow Connector 10"/>
          <p:cNvCxnSpPr>
            <a:stCxn id="9" idx="2"/>
            <a:endCxn id="8" idx="2"/>
          </p:cNvCxnSpPr>
          <p:nvPr/>
        </p:nvCxnSpPr>
        <p:spPr>
          <a:xfrm rot="16200000" flipH="1">
            <a:off x="2234506" y="4482406"/>
            <a:ext cx="171390" cy="145559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Card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</a:t>
            </a:r>
            <a:r>
              <a:rPr lang="en-US" dirty="0" smtClean="0"/>
              <a:t>are commonly </a:t>
            </a:r>
            <a:r>
              <a:rPr lang="en-US" dirty="0" smtClean="0"/>
              <a:t>employed by large companies and organizations as a means </a:t>
            </a:r>
            <a:r>
              <a:rPr lang="en-US" dirty="0" smtClean="0"/>
              <a:t>of strong authentication using cryptography.</a:t>
            </a:r>
          </a:p>
          <a:p>
            <a:r>
              <a:rPr lang="en-US" dirty="0" smtClean="0"/>
              <a:t>Smart cards may also be used as a sort of “electronic wallet,” </a:t>
            </a:r>
            <a:r>
              <a:rPr lang="en-US" dirty="0" smtClean="0"/>
              <a:t>containing funds </a:t>
            </a:r>
            <a:r>
              <a:rPr lang="en-US" dirty="0" smtClean="0"/>
              <a:t>that can be used for a variety of services, including parking </a:t>
            </a:r>
            <a:r>
              <a:rPr lang="en-US" dirty="0" smtClean="0"/>
              <a:t>fees, public </a:t>
            </a:r>
            <a:r>
              <a:rPr lang="en-US" dirty="0" smtClean="0"/>
              <a:t>transport, and other small retail transactions.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Many mobile phones use a special smart card called a </a:t>
            </a:r>
            <a:r>
              <a:rPr lang="en-US" b="1" dirty="0" smtClean="0"/>
              <a:t>subscriber </a:t>
            </a:r>
            <a:r>
              <a:rPr lang="en-US" b="1" dirty="0" smtClean="0"/>
              <a:t>identity module </a:t>
            </a:r>
            <a:r>
              <a:rPr lang="en-US" b="1" dirty="0" smtClean="0"/>
              <a:t>card (SIM card</a:t>
            </a:r>
            <a:r>
              <a:rPr lang="en-US" b="1" dirty="0" smtClean="0"/>
              <a:t>).</a:t>
            </a:r>
          </a:p>
          <a:p>
            <a:r>
              <a:rPr lang="en-US" dirty="0" smtClean="0"/>
              <a:t>A SIM card is issued by </a:t>
            </a:r>
            <a:r>
              <a:rPr lang="en-US" dirty="0" smtClean="0"/>
              <a:t>a network </a:t>
            </a:r>
            <a:r>
              <a:rPr lang="en-US" dirty="0" smtClean="0"/>
              <a:t>provider. It maintains personal and contact information for a </a:t>
            </a:r>
            <a:r>
              <a:rPr lang="en-US" dirty="0" smtClean="0"/>
              <a:t>user and </a:t>
            </a:r>
            <a:r>
              <a:rPr lang="en-US" dirty="0" smtClean="0"/>
              <a:t>allows the user to authenticate to the cellular network of the provider.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643FF-F44F-4D81-807C-85B47B2D7F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70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572000"/>
            <a:ext cx="4038600" cy="1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3198</TotalTime>
  <Pages>0</Pages>
  <Words>1502</Words>
  <Characters>0</Characters>
  <Application>Microsoft Office PowerPoint</Application>
  <PresentationFormat>On-screen Show (4:3)</PresentationFormat>
  <Lines>0</Lines>
  <Paragraphs>147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Palatino Linotype</vt:lpstr>
      <vt:lpstr>Palatino</vt:lpstr>
      <vt:lpstr>Symbol</vt:lpstr>
      <vt:lpstr>Comic Sans MS</vt:lpstr>
      <vt:lpstr>MS Gothic</vt:lpstr>
      <vt:lpstr>Times New Roman</vt:lpstr>
      <vt:lpstr>Office Theme</vt:lpstr>
      <vt:lpstr>Section 2.3 – Authentication Technologies</vt:lpstr>
      <vt:lpstr>Authentication</vt:lpstr>
      <vt:lpstr>Barcodes</vt:lpstr>
      <vt:lpstr>Authentication via Barcodes</vt:lpstr>
      <vt:lpstr>Magnetic Stripe Cards</vt:lpstr>
      <vt:lpstr>Magnetic Stripe Card Security</vt:lpstr>
      <vt:lpstr>Smart Cards</vt:lpstr>
      <vt:lpstr>Smart Card Authentication</vt:lpstr>
      <vt:lpstr>SIM Cards</vt:lpstr>
      <vt:lpstr>SIM Card Security</vt:lpstr>
      <vt:lpstr>GSM Challenge-Response Protocol</vt:lpstr>
      <vt:lpstr>RFIDs</vt:lpstr>
      <vt:lpstr>RFID Technology</vt:lpstr>
      <vt:lpstr>RFID Technology</vt:lpstr>
      <vt:lpstr>Passports</vt:lpstr>
      <vt:lpstr>Passport Security</vt:lpstr>
      <vt:lpstr>Biometrics</vt:lpstr>
      <vt:lpstr>Requirements for Biometric Identification</vt:lpstr>
      <vt:lpstr>Biometric Identification</vt:lpstr>
      <vt:lpstr>Candidates for Biometric IDs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Roberto Tamassia</dc:creator>
  <cp:lastModifiedBy>goodrich</cp:lastModifiedBy>
  <cp:revision>116</cp:revision>
  <dcterms:modified xsi:type="dcterms:W3CDTF">2010-10-01T17:29:57Z</dcterms:modified>
</cp:coreProperties>
</file>