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6" r:id="rId1"/>
  </p:sldMasterIdLst>
  <p:notesMasterIdLst>
    <p:notesMasterId r:id="rId61"/>
  </p:notesMasterIdLst>
  <p:handoutMasterIdLst>
    <p:handoutMasterId r:id="rId62"/>
  </p:handoutMasterIdLst>
  <p:sldIdLst>
    <p:sldId id="256" r:id="rId2"/>
    <p:sldId id="260"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262"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Arial" charset="0"/>
        <a:ea typeface="+mn-ea"/>
        <a:cs typeface="+mn-cs"/>
        <a:sym typeface="Arial" charset="0"/>
      </a:defRPr>
    </a:lvl1pPr>
    <a:lvl2pPr marL="457200" algn="l" rtl="0" fontAlgn="base">
      <a:spcBef>
        <a:spcPct val="0"/>
      </a:spcBef>
      <a:spcAft>
        <a:spcPct val="0"/>
      </a:spcAft>
      <a:defRPr sz="1200" kern="1200">
        <a:solidFill>
          <a:srgbClr val="000000"/>
        </a:solidFill>
        <a:latin typeface="Arial" charset="0"/>
        <a:ea typeface="+mn-ea"/>
        <a:cs typeface="+mn-cs"/>
        <a:sym typeface="Arial" charset="0"/>
      </a:defRPr>
    </a:lvl2pPr>
    <a:lvl3pPr marL="914400" algn="l" rtl="0" fontAlgn="base">
      <a:spcBef>
        <a:spcPct val="0"/>
      </a:spcBef>
      <a:spcAft>
        <a:spcPct val="0"/>
      </a:spcAft>
      <a:defRPr sz="1200" kern="1200">
        <a:solidFill>
          <a:srgbClr val="000000"/>
        </a:solidFill>
        <a:latin typeface="Arial" charset="0"/>
        <a:ea typeface="+mn-ea"/>
        <a:cs typeface="+mn-cs"/>
        <a:sym typeface="Arial" charset="0"/>
      </a:defRPr>
    </a:lvl3pPr>
    <a:lvl4pPr marL="1371600" algn="l" rtl="0" fontAlgn="base">
      <a:spcBef>
        <a:spcPct val="0"/>
      </a:spcBef>
      <a:spcAft>
        <a:spcPct val="0"/>
      </a:spcAft>
      <a:defRPr sz="1200" kern="1200">
        <a:solidFill>
          <a:srgbClr val="000000"/>
        </a:solidFill>
        <a:latin typeface="Arial" charset="0"/>
        <a:ea typeface="+mn-ea"/>
        <a:cs typeface="+mn-cs"/>
        <a:sym typeface="Arial" charset="0"/>
      </a:defRPr>
    </a:lvl4pPr>
    <a:lvl5pPr marL="1828800" algn="l" rtl="0" fontAlgn="base">
      <a:spcBef>
        <a:spcPct val="0"/>
      </a:spcBef>
      <a:spcAft>
        <a:spcPct val="0"/>
      </a:spcAft>
      <a:defRPr sz="1200" kern="1200">
        <a:solidFill>
          <a:srgbClr val="000000"/>
        </a:solidFill>
        <a:latin typeface="Arial" charset="0"/>
        <a:ea typeface="+mn-ea"/>
        <a:cs typeface="+mn-cs"/>
        <a:sym typeface="Arial" charset="0"/>
      </a:defRPr>
    </a:lvl5pPr>
    <a:lvl6pPr marL="2286000" algn="l" defTabSz="914400" rtl="0" eaLnBrk="1" latinLnBrk="0" hangingPunct="1">
      <a:defRPr sz="1200" kern="1200">
        <a:solidFill>
          <a:srgbClr val="000000"/>
        </a:solidFill>
        <a:latin typeface="Arial" charset="0"/>
        <a:ea typeface="+mn-ea"/>
        <a:cs typeface="+mn-cs"/>
        <a:sym typeface="Arial" charset="0"/>
      </a:defRPr>
    </a:lvl6pPr>
    <a:lvl7pPr marL="2743200" algn="l" defTabSz="914400" rtl="0" eaLnBrk="1" latinLnBrk="0" hangingPunct="1">
      <a:defRPr sz="1200" kern="1200">
        <a:solidFill>
          <a:srgbClr val="000000"/>
        </a:solidFill>
        <a:latin typeface="Arial" charset="0"/>
        <a:ea typeface="+mn-ea"/>
        <a:cs typeface="+mn-cs"/>
        <a:sym typeface="Arial" charset="0"/>
      </a:defRPr>
    </a:lvl7pPr>
    <a:lvl8pPr marL="3200400" algn="l" defTabSz="914400" rtl="0" eaLnBrk="1" latinLnBrk="0" hangingPunct="1">
      <a:defRPr sz="1200" kern="1200">
        <a:solidFill>
          <a:srgbClr val="000000"/>
        </a:solidFill>
        <a:latin typeface="Arial" charset="0"/>
        <a:ea typeface="+mn-ea"/>
        <a:cs typeface="+mn-cs"/>
        <a:sym typeface="Arial" charset="0"/>
      </a:defRPr>
    </a:lvl8pPr>
    <a:lvl9pPr marL="3657600" algn="l" defTabSz="914400" rtl="0" eaLnBrk="1" latinLnBrk="0" hangingPunct="1">
      <a:defRPr sz="1200" kern="1200">
        <a:solidFill>
          <a:srgbClr val="000000"/>
        </a:solidFill>
        <a:latin typeface="Arial" charset="0"/>
        <a:ea typeface="+mn-ea"/>
        <a:cs typeface="+mn-cs"/>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9999FF"/>
    <a:srgbClr val="66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87EB5-46E4-4717-B87B-8A0AF3A7B0DB}" type="doc">
      <dgm:prSet loTypeId="urn:microsoft.com/office/officeart/2005/8/layout/radial3" loCatId="cycle" qsTypeId="urn:microsoft.com/office/officeart/2005/8/quickstyle/simple4" qsCatId="simple" csTypeId="urn:microsoft.com/office/officeart/2005/8/colors/accent0_1" csCatId="mainScheme" phldr="1"/>
      <dgm:spPr/>
      <dgm:t>
        <a:bodyPr/>
        <a:lstStyle/>
        <a:p>
          <a:endParaRPr lang="en-US"/>
        </a:p>
      </dgm:t>
    </dgm:pt>
    <dgm:pt modelId="{10465E8E-3004-4EF7-A24B-242966AF41D8}">
      <dgm:prSet phldrT="[Text]" custT="1"/>
      <dgm:spPr/>
      <dgm:t>
        <a:bodyPr/>
        <a:lstStyle/>
        <a:p>
          <a:r>
            <a:rPr lang="en-US" sz="4000" dirty="0" smtClean="0"/>
            <a:t>Security Principles</a:t>
          </a:r>
          <a:endParaRPr lang="en-US" sz="4000" dirty="0"/>
        </a:p>
      </dgm:t>
    </dgm:pt>
    <dgm:pt modelId="{73C88FCC-1D48-4907-8189-24AF6973AA55}" type="parTrans" cxnId="{AD112A52-C289-4DE4-AFDA-A08B81BE9E09}">
      <dgm:prSet/>
      <dgm:spPr/>
      <dgm:t>
        <a:bodyPr/>
        <a:lstStyle/>
        <a:p>
          <a:endParaRPr lang="en-US"/>
        </a:p>
      </dgm:t>
    </dgm:pt>
    <dgm:pt modelId="{DAF64B5C-3070-41EC-8E67-D3FEF97589F3}" type="sibTrans" cxnId="{AD112A52-C289-4DE4-AFDA-A08B81BE9E09}">
      <dgm:prSet/>
      <dgm:spPr/>
      <dgm:t>
        <a:bodyPr/>
        <a:lstStyle/>
        <a:p>
          <a:endParaRPr lang="en-US"/>
        </a:p>
      </dgm:t>
    </dgm:pt>
    <dgm:pt modelId="{3C71313F-6DCC-4C9B-9FB7-5F3C8E278300}">
      <dgm:prSet phldrT="[Text]" custT="1"/>
      <dgm:spPr/>
      <dgm:t>
        <a:bodyPr/>
        <a:lstStyle/>
        <a:p>
          <a:r>
            <a:rPr lang="en-US" sz="1600" dirty="0" smtClean="0"/>
            <a:t>Economy of mechanism</a:t>
          </a:r>
          <a:endParaRPr lang="en-US" sz="1600" dirty="0"/>
        </a:p>
      </dgm:t>
    </dgm:pt>
    <dgm:pt modelId="{754851B8-6A3F-4EBD-8CDE-78F702CEFCE0}" type="parTrans" cxnId="{BF36071B-35A8-4CB5-AA34-B44CC8DD55A2}">
      <dgm:prSet/>
      <dgm:spPr/>
      <dgm:t>
        <a:bodyPr/>
        <a:lstStyle/>
        <a:p>
          <a:endParaRPr lang="en-US"/>
        </a:p>
      </dgm:t>
    </dgm:pt>
    <dgm:pt modelId="{9BBDFAB5-34C4-4F4F-B645-C3E908356166}" type="sibTrans" cxnId="{BF36071B-35A8-4CB5-AA34-B44CC8DD55A2}">
      <dgm:prSet/>
      <dgm:spPr/>
      <dgm:t>
        <a:bodyPr/>
        <a:lstStyle/>
        <a:p>
          <a:endParaRPr lang="en-US"/>
        </a:p>
      </dgm:t>
    </dgm:pt>
    <dgm:pt modelId="{606CF9F4-9D20-48C9-BF02-E40CF54DF64C}">
      <dgm:prSet phldrT="[Text]" custT="1"/>
      <dgm:spPr/>
      <dgm:t>
        <a:bodyPr/>
        <a:lstStyle/>
        <a:p>
          <a:r>
            <a:rPr lang="en-US" sz="1600" dirty="0" smtClean="0"/>
            <a:t>Fail-safe defaults</a:t>
          </a:r>
          <a:endParaRPr lang="en-US" sz="1600" dirty="0"/>
        </a:p>
      </dgm:t>
    </dgm:pt>
    <dgm:pt modelId="{75DC1D47-2D07-4A2C-B673-63CD91A7901F}" type="parTrans" cxnId="{0D6087AB-8B78-4D0F-A8A4-B43F149C7A13}">
      <dgm:prSet/>
      <dgm:spPr/>
      <dgm:t>
        <a:bodyPr/>
        <a:lstStyle/>
        <a:p>
          <a:endParaRPr lang="en-US"/>
        </a:p>
      </dgm:t>
    </dgm:pt>
    <dgm:pt modelId="{83E1DD99-89EE-4A6C-BF74-3E8534FA7F71}" type="sibTrans" cxnId="{0D6087AB-8B78-4D0F-A8A4-B43F149C7A13}">
      <dgm:prSet/>
      <dgm:spPr/>
      <dgm:t>
        <a:bodyPr/>
        <a:lstStyle/>
        <a:p>
          <a:endParaRPr lang="en-US"/>
        </a:p>
      </dgm:t>
    </dgm:pt>
    <dgm:pt modelId="{C4CD2BCA-A966-4B33-87ED-A2AB0AE5E196}">
      <dgm:prSet phldrT="[Text]" custT="1"/>
      <dgm:spPr/>
      <dgm:t>
        <a:bodyPr/>
        <a:lstStyle/>
        <a:p>
          <a:r>
            <a:rPr lang="en-US" sz="1600" dirty="0" smtClean="0"/>
            <a:t>Complete mediation</a:t>
          </a:r>
          <a:endParaRPr lang="en-US" sz="1600" dirty="0"/>
        </a:p>
      </dgm:t>
    </dgm:pt>
    <dgm:pt modelId="{56E796B3-8E97-460C-B02F-F78738D39C9A}" type="parTrans" cxnId="{89ED74DD-1AB5-4703-A82C-61A492FB9328}">
      <dgm:prSet/>
      <dgm:spPr/>
      <dgm:t>
        <a:bodyPr/>
        <a:lstStyle/>
        <a:p>
          <a:endParaRPr lang="en-US"/>
        </a:p>
      </dgm:t>
    </dgm:pt>
    <dgm:pt modelId="{C6061921-6B30-4AA3-AA60-A2A655F54BD8}" type="sibTrans" cxnId="{89ED74DD-1AB5-4703-A82C-61A492FB9328}">
      <dgm:prSet/>
      <dgm:spPr/>
      <dgm:t>
        <a:bodyPr/>
        <a:lstStyle/>
        <a:p>
          <a:endParaRPr lang="en-US"/>
        </a:p>
      </dgm:t>
    </dgm:pt>
    <dgm:pt modelId="{D84145ED-26E6-411B-9B0E-A670153991B2}">
      <dgm:prSet phldrT="[Text]" custT="1"/>
      <dgm:spPr/>
      <dgm:t>
        <a:bodyPr/>
        <a:lstStyle/>
        <a:p>
          <a:r>
            <a:rPr lang="en-US" sz="1600" dirty="0" smtClean="0"/>
            <a:t>Open design</a:t>
          </a:r>
          <a:endParaRPr lang="en-US" sz="1600" dirty="0"/>
        </a:p>
      </dgm:t>
    </dgm:pt>
    <dgm:pt modelId="{3EFFEB9D-95CA-4691-B453-06B347A065FC}" type="parTrans" cxnId="{EFB325FA-FFE6-4E2B-A473-43795C384725}">
      <dgm:prSet/>
      <dgm:spPr/>
      <dgm:t>
        <a:bodyPr/>
        <a:lstStyle/>
        <a:p>
          <a:endParaRPr lang="en-US"/>
        </a:p>
      </dgm:t>
    </dgm:pt>
    <dgm:pt modelId="{B7035B32-2EF1-45E4-B069-6C7F12776A79}" type="sibTrans" cxnId="{EFB325FA-FFE6-4E2B-A473-43795C384725}">
      <dgm:prSet/>
      <dgm:spPr/>
      <dgm:t>
        <a:bodyPr/>
        <a:lstStyle/>
        <a:p>
          <a:endParaRPr lang="en-US"/>
        </a:p>
      </dgm:t>
    </dgm:pt>
    <dgm:pt modelId="{63BDF19B-2710-4463-9B6F-A1E2147DDD4F}">
      <dgm:prSet custT="1"/>
      <dgm:spPr/>
      <dgm:t>
        <a:bodyPr/>
        <a:lstStyle/>
        <a:p>
          <a:r>
            <a:rPr lang="en-US" sz="1600" dirty="0" smtClean="0"/>
            <a:t>Separation of privilege</a:t>
          </a:r>
          <a:endParaRPr lang="en-US" sz="1600" dirty="0"/>
        </a:p>
      </dgm:t>
    </dgm:pt>
    <dgm:pt modelId="{70F386C5-4603-4410-A768-C7FB9AD34ED1}" type="parTrans" cxnId="{03FB2162-A662-4ECC-9568-1FDDBA54C70B}">
      <dgm:prSet/>
      <dgm:spPr/>
      <dgm:t>
        <a:bodyPr/>
        <a:lstStyle/>
        <a:p>
          <a:endParaRPr lang="en-US"/>
        </a:p>
      </dgm:t>
    </dgm:pt>
    <dgm:pt modelId="{78814418-73C0-4105-BD77-2A0459AC0C82}" type="sibTrans" cxnId="{03FB2162-A662-4ECC-9568-1FDDBA54C70B}">
      <dgm:prSet/>
      <dgm:spPr/>
      <dgm:t>
        <a:bodyPr/>
        <a:lstStyle/>
        <a:p>
          <a:endParaRPr lang="en-US"/>
        </a:p>
      </dgm:t>
    </dgm:pt>
    <dgm:pt modelId="{77C82D9C-EFA3-4D57-8E4B-C4B0A6D1E4A9}">
      <dgm:prSet custT="1"/>
      <dgm:spPr/>
      <dgm:t>
        <a:bodyPr/>
        <a:lstStyle/>
        <a:p>
          <a:r>
            <a:rPr lang="en-US" sz="1600" dirty="0" smtClean="0"/>
            <a:t>Least privilege</a:t>
          </a:r>
          <a:endParaRPr lang="en-US" sz="1600" dirty="0"/>
        </a:p>
      </dgm:t>
    </dgm:pt>
    <dgm:pt modelId="{30764007-4E9F-4257-A67B-9F71BD030354}" type="parTrans" cxnId="{35A6F6CC-269C-49E8-B7C9-3B12067794EB}">
      <dgm:prSet/>
      <dgm:spPr/>
      <dgm:t>
        <a:bodyPr/>
        <a:lstStyle/>
        <a:p>
          <a:endParaRPr lang="en-US"/>
        </a:p>
      </dgm:t>
    </dgm:pt>
    <dgm:pt modelId="{CCEED244-D4C9-46B5-AE9D-5A152C2639A4}" type="sibTrans" cxnId="{35A6F6CC-269C-49E8-B7C9-3B12067794EB}">
      <dgm:prSet/>
      <dgm:spPr/>
      <dgm:t>
        <a:bodyPr/>
        <a:lstStyle/>
        <a:p>
          <a:endParaRPr lang="en-US"/>
        </a:p>
      </dgm:t>
    </dgm:pt>
    <dgm:pt modelId="{B093F6AE-693A-4BC4-ACF9-163458967589}">
      <dgm:prSet custT="1"/>
      <dgm:spPr/>
      <dgm:t>
        <a:bodyPr/>
        <a:lstStyle/>
        <a:p>
          <a:r>
            <a:rPr lang="en-US" sz="1600" dirty="0" smtClean="0"/>
            <a:t>Least common mechanism</a:t>
          </a:r>
          <a:endParaRPr lang="en-US" sz="1600" dirty="0"/>
        </a:p>
      </dgm:t>
    </dgm:pt>
    <dgm:pt modelId="{5E9E67DD-7E43-4F48-B4A5-59F5A8F1C22D}" type="parTrans" cxnId="{D386FC3F-4C49-4089-BC62-7F02A6A4EA51}">
      <dgm:prSet/>
      <dgm:spPr/>
      <dgm:t>
        <a:bodyPr/>
        <a:lstStyle/>
        <a:p>
          <a:endParaRPr lang="en-US"/>
        </a:p>
      </dgm:t>
    </dgm:pt>
    <dgm:pt modelId="{02647F69-9D46-45AF-BC0E-A7D31F203EAD}" type="sibTrans" cxnId="{D386FC3F-4C49-4089-BC62-7F02A6A4EA51}">
      <dgm:prSet/>
      <dgm:spPr/>
      <dgm:t>
        <a:bodyPr/>
        <a:lstStyle/>
        <a:p>
          <a:endParaRPr lang="en-US"/>
        </a:p>
      </dgm:t>
    </dgm:pt>
    <dgm:pt modelId="{32129E36-D2DB-405D-8305-6FC012ADA05A}">
      <dgm:prSet custT="1"/>
      <dgm:spPr/>
      <dgm:t>
        <a:bodyPr/>
        <a:lstStyle/>
        <a:p>
          <a:r>
            <a:rPr lang="en-US" sz="1600" dirty="0" smtClean="0"/>
            <a:t>Psychological acceptability</a:t>
          </a:r>
          <a:endParaRPr lang="en-US" sz="1600" dirty="0"/>
        </a:p>
      </dgm:t>
    </dgm:pt>
    <dgm:pt modelId="{B11C8470-92D2-48CB-AAEB-C77F9BE463F9}" type="parTrans" cxnId="{E8AD4B96-0221-40C1-84E6-A81C5FBA4B6E}">
      <dgm:prSet/>
      <dgm:spPr/>
      <dgm:t>
        <a:bodyPr/>
        <a:lstStyle/>
        <a:p>
          <a:endParaRPr lang="en-US"/>
        </a:p>
      </dgm:t>
    </dgm:pt>
    <dgm:pt modelId="{204C39E6-4E13-489E-BE9A-BDD2ABCE8C7F}" type="sibTrans" cxnId="{E8AD4B96-0221-40C1-84E6-A81C5FBA4B6E}">
      <dgm:prSet/>
      <dgm:spPr/>
      <dgm:t>
        <a:bodyPr/>
        <a:lstStyle/>
        <a:p>
          <a:endParaRPr lang="en-US"/>
        </a:p>
      </dgm:t>
    </dgm:pt>
    <dgm:pt modelId="{E8B043C9-CFE0-4E20-A98E-89F8690921E5}">
      <dgm:prSet custT="1"/>
      <dgm:spPr/>
      <dgm:t>
        <a:bodyPr/>
        <a:lstStyle/>
        <a:p>
          <a:r>
            <a:rPr lang="en-US" sz="1600" dirty="0" smtClean="0"/>
            <a:t>Work factor</a:t>
          </a:r>
          <a:endParaRPr lang="en-US" sz="1600" dirty="0"/>
        </a:p>
      </dgm:t>
    </dgm:pt>
    <dgm:pt modelId="{D0DF59B8-C84A-40C4-9FB8-B160DD23A7D4}" type="parTrans" cxnId="{502995A0-61CE-4878-8F36-455765CA6128}">
      <dgm:prSet/>
      <dgm:spPr/>
      <dgm:t>
        <a:bodyPr/>
        <a:lstStyle/>
        <a:p>
          <a:endParaRPr lang="en-US"/>
        </a:p>
      </dgm:t>
    </dgm:pt>
    <dgm:pt modelId="{E64D3B4F-4594-4B1E-A769-EA8A54547303}" type="sibTrans" cxnId="{502995A0-61CE-4878-8F36-455765CA6128}">
      <dgm:prSet/>
      <dgm:spPr/>
      <dgm:t>
        <a:bodyPr/>
        <a:lstStyle/>
        <a:p>
          <a:endParaRPr lang="en-US"/>
        </a:p>
      </dgm:t>
    </dgm:pt>
    <dgm:pt modelId="{31A2A93C-0014-4215-A3B4-780E9DB6A019}">
      <dgm:prSet custT="1"/>
      <dgm:spPr/>
      <dgm:t>
        <a:bodyPr/>
        <a:lstStyle/>
        <a:p>
          <a:r>
            <a:rPr lang="en-US" sz="1600" dirty="0" smtClean="0"/>
            <a:t>Compromise recording</a:t>
          </a:r>
          <a:endParaRPr lang="en-US" sz="1600" dirty="0"/>
        </a:p>
      </dgm:t>
    </dgm:pt>
    <dgm:pt modelId="{F12E64C6-80DC-49A7-A6DF-97B5A049F2D5}" type="parTrans" cxnId="{94A06DA1-8EA4-4F46-BB21-7587EDF14897}">
      <dgm:prSet/>
      <dgm:spPr/>
      <dgm:t>
        <a:bodyPr/>
        <a:lstStyle/>
        <a:p>
          <a:endParaRPr lang="en-US"/>
        </a:p>
      </dgm:t>
    </dgm:pt>
    <dgm:pt modelId="{D34EB5B0-121F-448D-BBE0-ECE7A8B84783}" type="sibTrans" cxnId="{94A06DA1-8EA4-4F46-BB21-7587EDF14897}">
      <dgm:prSet/>
      <dgm:spPr/>
      <dgm:t>
        <a:bodyPr/>
        <a:lstStyle/>
        <a:p>
          <a:endParaRPr lang="en-US"/>
        </a:p>
      </dgm:t>
    </dgm:pt>
    <dgm:pt modelId="{BCC09178-D85B-4BB3-8FF6-0E5A970CD77B}" type="pres">
      <dgm:prSet presAssocID="{76A87EB5-46E4-4717-B87B-8A0AF3A7B0DB}" presName="composite" presStyleCnt="0">
        <dgm:presLayoutVars>
          <dgm:chMax val="1"/>
          <dgm:dir/>
          <dgm:resizeHandles val="exact"/>
        </dgm:presLayoutVars>
      </dgm:prSet>
      <dgm:spPr/>
      <dgm:t>
        <a:bodyPr/>
        <a:lstStyle/>
        <a:p>
          <a:endParaRPr lang="en-US"/>
        </a:p>
      </dgm:t>
    </dgm:pt>
    <dgm:pt modelId="{100AB8FB-6F8C-4442-A9FF-4ECE5527B260}" type="pres">
      <dgm:prSet presAssocID="{76A87EB5-46E4-4717-B87B-8A0AF3A7B0DB}" presName="radial" presStyleCnt="0">
        <dgm:presLayoutVars>
          <dgm:animLvl val="ctr"/>
        </dgm:presLayoutVars>
      </dgm:prSet>
      <dgm:spPr/>
    </dgm:pt>
    <dgm:pt modelId="{EAEC217D-4616-4394-ABA9-4E7DA717D5D3}" type="pres">
      <dgm:prSet presAssocID="{10465E8E-3004-4EF7-A24B-242966AF41D8}" presName="centerShape" presStyleLbl="vennNode1" presStyleIdx="0" presStyleCnt="11"/>
      <dgm:spPr/>
      <dgm:t>
        <a:bodyPr/>
        <a:lstStyle/>
        <a:p>
          <a:endParaRPr lang="en-US"/>
        </a:p>
      </dgm:t>
    </dgm:pt>
    <dgm:pt modelId="{038ADF20-5840-46E6-96B9-88608621787E}" type="pres">
      <dgm:prSet presAssocID="{3C71313F-6DCC-4C9B-9FB7-5F3C8E278300}" presName="node" presStyleLbl="vennNode1" presStyleIdx="1" presStyleCnt="11" custRadScaleRad="100070" custRadScaleInc="5933">
        <dgm:presLayoutVars>
          <dgm:bulletEnabled val="1"/>
        </dgm:presLayoutVars>
      </dgm:prSet>
      <dgm:spPr/>
      <dgm:t>
        <a:bodyPr/>
        <a:lstStyle/>
        <a:p>
          <a:endParaRPr lang="en-US"/>
        </a:p>
      </dgm:t>
    </dgm:pt>
    <dgm:pt modelId="{982084AE-A825-4875-BAFF-F2219D96EC7A}" type="pres">
      <dgm:prSet presAssocID="{606CF9F4-9D20-48C9-BF02-E40CF54DF64C}" presName="node" presStyleLbl="vennNode1" presStyleIdx="2" presStyleCnt="11" custRadScaleRad="102237" custRadScaleInc="4697">
        <dgm:presLayoutVars>
          <dgm:bulletEnabled val="1"/>
        </dgm:presLayoutVars>
      </dgm:prSet>
      <dgm:spPr/>
      <dgm:t>
        <a:bodyPr/>
        <a:lstStyle/>
        <a:p>
          <a:endParaRPr lang="en-US"/>
        </a:p>
      </dgm:t>
    </dgm:pt>
    <dgm:pt modelId="{1F6387B1-19B7-4E80-9B59-31A983DB0591}" type="pres">
      <dgm:prSet presAssocID="{C4CD2BCA-A966-4B33-87ED-A2AB0AE5E196}" presName="node" presStyleLbl="vennNode1" presStyleIdx="3" presStyleCnt="11" custRadScaleRad="103553" custRadScaleInc="1771">
        <dgm:presLayoutVars>
          <dgm:bulletEnabled val="1"/>
        </dgm:presLayoutVars>
      </dgm:prSet>
      <dgm:spPr/>
      <dgm:t>
        <a:bodyPr/>
        <a:lstStyle/>
        <a:p>
          <a:endParaRPr lang="en-US"/>
        </a:p>
      </dgm:t>
    </dgm:pt>
    <dgm:pt modelId="{17903042-0764-46AE-9290-4E698938C066}" type="pres">
      <dgm:prSet presAssocID="{D84145ED-26E6-411B-9B0E-A670153991B2}" presName="node" presStyleLbl="vennNode1" presStyleIdx="4" presStyleCnt="11" custRadScaleRad="103553" custRadScaleInc="-1771">
        <dgm:presLayoutVars>
          <dgm:bulletEnabled val="1"/>
        </dgm:presLayoutVars>
      </dgm:prSet>
      <dgm:spPr/>
      <dgm:t>
        <a:bodyPr/>
        <a:lstStyle/>
        <a:p>
          <a:endParaRPr lang="en-US"/>
        </a:p>
      </dgm:t>
    </dgm:pt>
    <dgm:pt modelId="{8F5EF4CA-89CC-43C2-9AC0-B0727D6A1426}" type="pres">
      <dgm:prSet presAssocID="{63BDF19B-2710-4463-9B6F-A1E2147DDD4F}" presName="node" presStyleLbl="vennNode1" presStyleIdx="5" presStyleCnt="11" custRadScaleRad="102237" custRadScaleInc="-4697">
        <dgm:presLayoutVars>
          <dgm:bulletEnabled val="1"/>
        </dgm:presLayoutVars>
      </dgm:prSet>
      <dgm:spPr/>
      <dgm:t>
        <a:bodyPr/>
        <a:lstStyle/>
        <a:p>
          <a:endParaRPr lang="en-US"/>
        </a:p>
      </dgm:t>
    </dgm:pt>
    <dgm:pt modelId="{E9E4F746-4C89-452D-AC3B-7C376CE1A6C9}" type="pres">
      <dgm:prSet presAssocID="{77C82D9C-EFA3-4D57-8E4B-C4B0A6D1E4A9}" presName="node" presStyleLbl="vennNode1" presStyleIdx="6" presStyleCnt="11" custRadScaleRad="100070" custRadScaleInc="-5933">
        <dgm:presLayoutVars>
          <dgm:bulletEnabled val="1"/>
        </dgm:presLayoutVars>
      </dgm:prSet>
      <dgm:spPr/>
      <dgm:t>
        <a:bodyPr/>
        <a:lstStyle/>
        <a:p>
          <a:endParaRPr lang="en-US"/>
        </a:p>
      </dgm:t>
    </dgm:pt>
    <dgm:pt modelId="{80A2ECDE-2B9F-4485-8CF6-137A9A767CC6}" type="pres">
      <dgm:prSet presAssocID="{B093F6AE-693A-4BC4-ACF9-163458967589}" presName="node" presStyleLbl="vennNode1" presStyleIdx="7" presStyleCnt="11" custRadScaleRad="97855" custRadScaleInc="-4908">
        <dgm:presLayoutVars>
          <dgm:bulletEnabled val="1"/>
        </dgm:presLayoutVars>
      </dgm:prSet>
      <dgm:spPr/>
      <dgm:t>
        <a:bodyPr/>
        <a:lstStyle/>
        <a:p>
          <a:endParaRPr lang="en-US"/>
        </a:p>
      </dgm:t>
    </dgm:pt>
    <dgm:pt modelId="{F8C673E8-71E2-47EB-BC18-4C78D5B47B10}" type="pres">
      <dgm:prSet presAssocID="{32129E36-D2DB-405D-8305-6FC012ADA05A}" presName="node" presStyleLbl="vennNode1" presStyleIdx="8" presStyleCnt="11" custRadScaleRad="96460" custRadScaleInc="-1901">
        <dgm:presLayoutVars>
          <dgm:bulletEnabled val="1"/>
        </dgm:presLayoutVars>
      </dgm:prSet>
      <dgm:spPr/>
      <dgm:t>
        <a:bodyPr/>
        <a:lstStyle/>
        <a:p>
          <a:endParaRPr lang="en-US"/>
        </a:p>
      </dgm:t>
    </dgm:pt>
    <dgm:pt modelId="{F17F8DDC-F7F9-4CC8-826E-C867C65E9720}" type="pres">
      <dgm:prSet presAssocID="{E8B043C9-CFE0-4E20-A98E-89F8690921E5}" presName="node" presStyleLbl="vennNode1" presStyleIdx="9" presStyleCnt="11">
        <dgm:presLayoutVars>
          <dgm:bulletEnabled val="1"/>
        </dgm:presLayoutVars>
      </dgm:prSet>
      <dgm:spPr/>
      <dgm:t>
        <a:bodyPr/>
        <a:lstStyle/>
        <a:p>
          <a:endParaRPr lang="en-US"/>
        </a:p>
      </dgm:t>
    </dgm:pt>
    <dgm:pt modelId="{2F7F90CE-A0E4-4474-803B-DDC6077C40A5}" type="pres">
      <dgm:prSet presAssocID="{31A2A93C-0014-4215-A3B4-780E9DB6A019}" presName="node" presStyleLbl="vennNode1" presStyleIdx="10" presStyleCnt="11" custRadScaleRad="97855" custRadScaleInc="4908">
        <dgm:presLayoutVars>
          <dgm:bulletEnabled val="1"/>
        </dgm:presLayoutVars>
      </dgm:prSet>
      <dgm:spPr/>
      <dgm:t>
        <a:bodyPr/>
        <a:lstStyle/>
        <a:p>
          <a:endParaRPr lang="en-US"/>
        </a:p>
      </dgm:t>
    </dgm:pt>
  </dgm:ptLst>
  <dgm:cxnLst>
    <dgm:cxn modelId="{CA765731-2C00-4612-8E4A-518AA8E03DAB}" type="presOf" srcId="{C4CD2BCA-A966-4B33-87ED-A2AB0AE5E196}" destId="{1F6387B1-19B7-4E80-9B59-31A983DB0591}" srcOrd="0" destOrd="0" presId="urn:microsoft.com/office/officeart/2005/8/layout/radial3"/>
    <dgm:cxn modelId="{84B6BEB3-BCAF-461D-AD01-3A6D2C6412B0}" type="presOf" srcId="{63BDF19B-2710-4463-9B6F-A1E2147DDD4F}" destId="{8F5EF4CA-89CC-43C2-9AC0-B0727D6A1426}" srcOrd="0" destOrd="0" presId="urn:microsoft.com/office/officeart/2005/8/layout/radial3"/>
    <dgm:cxn modelId="{D386FC3F-4C49-4089-BC62-7F02A6A4EA51}" srcId="{10465E8E-3004-4EF7-A24B-242966AF41D8}" destId="{B093F6AE-693A-4BC4-ACF9-163458967589}" srcOrd="6" destOrd="0" parTransId="{5E9E67DD-7E43-4F48-B4A5-59F5A8F1C22D}" sibTransId="{02647F69-9D46-45AF-BC0E-A7D31F203EAD}"/>
    <dgm:cxn modelId="{89ED74DD-1AB5-4703-A82C-61A492FB9328}" srcId="{10465E8E-3004-4EF7-A24B-242966AF41D8}" destId="{C4CD2BCA-A966-4B33-87ED-A2AB0AE5E196}" srcOrd="2" destOrd="0" parTransId="{56E796B3-8E97-460C-B02F-F78738D39C9A}" sibTransId="{C6061921-6B30-4AA3-AA60-A2A655F54BD8}"/>
    <dgm:cxn modelId="{AD112A52-C289-4DE4-AFDA-A08B81BE9E09}" srcId="{76A87EB5-46E4-4717-B87B-8A0AF3A7B0DB}" destId="{10465E8E-3004-4EF7-A24B-242966AF41D8}" srcOrd="0" destOrd="0" parTransId="{73C88FCC-1D48-4907-8189-24AF6973AA55}" sibTransId="{DAF64B5C-3070-41EC-8E67-D3FEF97589F3}"/>
    <dgm:cxn modelId="{C3871735-C3BB-4C14-A306-506A14803399}" type="presOf" srcId="{E8B043C9-CFE0-4E20-A98E-89F8690921E5}" destId="{F17F8DDC-F7F9-4CC8-826E-C867C65E9720}" srcOrd="0" destOrd="0" presId="urn:microsoft.com/office/officeart/2005/8/layout/radial3"/>
    <dgm:cxn modelId="{0D6087AB-8B78-4D0F-A8A4-B43F149C7A13}" srcId="{10465E8E-3004-4EF7-A24B-242966AF41D8}" destId="{606CF9F4-9D20-48C9-BF02-E40CF54DF64C}" srcOrd="1" destOrd="0" parTransId="{75DC1D47-2D07-4A2C-B673-63CD91A7901F}" sibTransId="{83E1DD99-89EE-4A6C-BF74-3E8534FA7F71}"/>
    <dgm:cxn modelId="{0572353A-F526-42F9-A401-3FD0772A5D94}" type="presOf" srcId="{76A87EB5-46E4-4717-B87B-8A0AF3A7B0DB}" destId="{BCC09178-D85B-4BB3-8FF6-0E5A970CD77B}" srcOrd="0" destOrd="0" presId="urn:microsoft.com/office/officeart/2005/8/layout/radial3"/>
    <dgm:cxn modelId="{47C2D77F-ABE2-4ADE-BA12-B908ACE50291}" type="presOf" srcId="{10465E8E-3004-4EF7-A24B-242966AF41D8}" destId="{EAEC217D-4616-4394-ABA9-4E7DA717D5D3}" srcOrd="0" destOrd="0" presId="urn:microsoft.com/office/officeart/2005/8/layout/radial3"/>
    <dgm:cxn modelId="{E8AD4B96-0221-40C1-84E6-A81C5FBA4B6E}" srcId="{10465E8E-3004-4EF7-A24B-242966AF41D8}" destId="{32129E36-D2DB-405D-8305-6FC012ADA05A}" srcOrd="7" destOrd="0" parTransId="{B11C8470-92D2-48CB-AAEB-C77F9BE463F9}" sibTransId="{204C39E6-4E13-489E-BE9A-BDD2ABCE8C7F}"/>
    <dgm:cxn modelId="{502995A0-61CE-4878-8F36-455765CA6128}" srcId="{10465E8E-3004-4EF7-A24B-242966AF41D8}" destId="{E8B043C9-CFE0-4E20-A98E-89F8690921E5}" srcOrd="8" destOrd="0" parTransId="{D0DF59B8-C84A-40C4-9FB8-B160DD23A7D4}" sibTransId="{E64D3B4F-4594-4B1E-A769-EA8A54547303}"/>
    <dgm:cxn modelId="{4B5C5C62-F67F-453F-8E55-E0310E94EBD9}" type="presOf" srcId="{606CF9F4-9D20-48C9-BF02-E40CF54DF64C}" destId="{982084AE-A825-4875-BAFF-F2219D96EC7A}" srcOrd="0" destOrd="0" presId="urn:microsoft.com/office/officeart/2005/8/layout/radial3"/>
    <dgm:cxn modelId="{94A06DA1-8EA4-4F46-BB21-7587EDF14897}" srcId="{10465E8E-3004-4EF7-A24B-242966AF41D8}" destId="{31A2A93C-0014-4215-A3B4-780E9DB6A019}" srcOrd="9" destOrd="0" parTransId="{F12E64C6-80DC-49A7-A6DF-97B5A049F2D5}" sibTransId="{D34EB5B0-121F-448D-BBE0-ECE7A8B84783}"/>
    <dgm:cxn modelId="{35A6F6CC-269C-49E8-B7C9-3B12067794EB}" srcId="{10465E8E-3004-4EF7-A24B-242966AF41D8}" destId="{77C82D9C-EFA3-4D57-8E4B-C4B0A6D1E4A9}" srcOrd="5" destOrd="0" parTransId="{30764007-4E9F-4257-A67B-9F71BD030354}" sibTransId="{CCEED244-D4C9-46B5-AE9D-5A152C2639A4}"/>
    <dgm:cxn modelId="{3535C540-A44D-4A43-ABE0-42476431B419}" type="presOf" srcId="{3C71313F-6DCC-4C9B-9FB7-5F3C8E278300}" destId="{038ADF20-5840-46E6-96B9-88608621787E}" srcOrd="0" destOrd="0" presId="urn:microsoft.com/office/officeart/2005/8/layout/radial3"/>
    <dgm:cxn modelId="{BF827845-F83D-41CF-B776-D5A4FAB6A4CB}" type="presOf" srcId="{31A2A93C-0014-4215-A3B4-780E9DB6A019}" destId="{2F7F90CE-A0E4-4474-803B-DDC6077C40A5}" srcOrd="0" destOrd="0" presId="urn:microsoft.com/office/officeart/2005/8/layout/radial3"/>
    <dgm:cxn modelId="{BF36071B-35A8-4CB5-AA34-B44CC8DD55A2}" srcId="{10465E8E-3004-4EF7-A24B-242966AF41D8}" destId="{3C71313F-6DCC-4C9B-9FB7-5F3C8E278300}" srcOrd="0" destOrd="0" parTransId="{754851B8-6A3F-4EBD-8CDE-78F702CEFCE0}" sibTransId="{9BBDFAB5-34C4-4F4F-B645-C3E908356166}"/>
    <dgm:cxn modelId="{FF2E781A-63DF-4B55-B1B4-5DD83C14E95F}" type="presOf" srcId="{32129E36-D2DB-405D-8305-6FC012ADA05A}" destId="{F8C673E8-71E2-47EB-BC18-4C78D5B47B10}" srcOrd="0" destOrd="0" presId="urn:microsoft.com/office/officeart/2005/8/layout/radial3"/>
    <dgm:cxn modelId="{1FC00FE9-238A-4238-B2D2-297AA82E71B5}" type="presOf" srcId="{D84145ED-26E6-411B-9B0E-A670153991B2}" destId="{17903042-0764-46AE-9290-4E698938C066}" srcOrd="0" destOrd="0" presId="urn:microsoft.com/office/officeart/2005/8/layout/radial3"/>
    <dgm:cxn modelId="{03FB2162-A662-4ECC-9568-1FDDBA54C70B}" srcId="{10465E8E-3004-4EF7-A24B-242966AF41D8}" destId="{63BDF19B-2710-4463-9B6F-A1E2147DDD4F}" srcOrd="4" destOrd="0" parTransId="{70F386C5-4603-4410-A768-C7FB9AD34ED1}" sibTransId="{78814418-73C0-4105-BD77-2A0459AC0C82}"/>
    <dgm:cxn modelId="{A933535B-5A0B-4434-AB74-66E9E3484CF2}" type="presOf" srcId="{77C82D9C-EFA3-4D57-8E4B-C4B0A6D1E4A9}" destId="{E9E4F746-4C89-452D-AC3B-7C376CE1A6C9}" srcOrd="0" destOrd="0" presId="urn:microsoft.com/office/officeart/2005/8/layout/radial3"/>
    <dgm:cxn modelId="{F8507FA5-DA7E-4FA8-AA1B-BD4532A31401}" type="presOf" srcId="{B093F6AE-693A-4BC4-ACF9-163458967589}" destId="{80A2ECDE-2B9F-4485-8CF6-137A9A767CC6}" srcOrd="0" destOrd="0" presId="urn:microsoft.com/office/officeart/2005/8/layout/radial3"/>
    <dgm:cxn modelId="{EFB325FA-FFE6-4E2B-A473-43795C384725}" srcId="{10465E8E-3004-4EF7-A24B-242966AF41D8}" destId="{D84145ED-26E6-411B-9B0E-A670153991B2}" srcOrd="3" destOrd="0" parTransId="{3EFFEB9D-95CA-4691-B453-06B347A065FC}" sibTransId="{B7035B32-2EF1-45E4-B069-6C7F12776A79}"/>
    <dgm:cxn modelId="{5C4FF771-B6FD-44C9-88FD-C87E0D0DA930}" type="presParOf" srcId="{BCC09178-D85B-4BB3-8FF6-0E5A970CD77B}" destId="{100AB8FB-6F8C-4442-A9FF-4ECE5527B260}" srcOrd="0" destOrd="0" presId="urn:microsoft.com/office/officeart/2005/8/layout/radial3"/>
    <dgm:cxn modelId="{4A6A21D3-AA2C-4AC9-8342-C8C40C4601E7}" type="presParOf" srcId="{100AB8FB-6F8C-4442-A9FF-4ECE5527B260}" destId="{EAEC217D-4616-4394-ABA9-4E7DA717D5D3}" srcOrd="0" destOrd="0" presId="urn:microsoft.com/office/officeart/2005/8/layout/radial3"/>
    <dgm:cxn modelId="{EF6414AD-C596-403A-8A4F-1318388CFD70}" type="presParOf" srcId="{100AB8FB-6F8C-4442-A9FF-4ECE5527B260}" destId="{038ADF20-5840-46E6-96B9-88608621787E}" srcOrd="1" destOrd="0" presId="urn:microsoft.com/office/officeart/2005/8/layout/radial3"/>
    <dgm:cxn modelId="{CE06390C-C476-4A8A-9D53-99113658F9CB}" type="presParOf" srcId="{100AB8FB-6F8C-4442-A9FF-4ECE5527B260}" destId="{982084AE-A825-4875-BAFF-F2219D96EC7A}" srcOrd="2" destOrd="0" presId="urn:microsoft.com/office/officeart/2005/8/layout/radial3"/>
    <dgm:cxn modelId="{E3E8F6BA-3526-4DFD-B518-575CA484B065}" type="presParOf" srcId="{100AB8FB-6F8C-4442-A9FF-4ECE5527B260}" destId="{1F6387B1-19B7-4E80-9B59-31A983DB0591}" srcOrd="3" destOrd="0" presId="urn:microsoft.com/office/officeart/2005/8/layout/radial3"/>
    <dgm:cxn modelId="{2AD48FF8-BCE1-4A13-9014-14B9506DBB4E}" type="presParOf" srcId="{100AB8FB-6F8C-4442-A9FF-4ECE5527B260}" destId="{17903042-0764-46AE-9290-4E698938C066}" srcOrd="4" destOrd="0" presId="urn:microsoft.com/office/officeart/2005/8/layout/radial3"/>
    <dgm:cxn modelId="{441B3CEC-7272-4EAF-8CA3-99B43A9060D7}" type="presParOf" srcId="{100AB8FB-6F8C-4442-A9FF-4ECE5527B260}" destId="{8F5EF4CA-89CC-43C2-9AC0-B0727D6A1426}" srcOrd="5" destOrd="0" presId="urn:microsoft.com/office/officeart/2005/8/layout/radial3"/>
    <dgm:cxn modelId="{EC62347C-DB0E-485F-84B8-819C3A2CC823}" type="presParOf" srcId="{100AB8FB-6F8C-4442-A9FF-4ECE5527B260}" destId="{E9E4F746-4C89-452D-AC3B-7C376CE1A6C9}" srcOrd="6" destOrd="0" presId="urn:microsoft.com/office/officeart/2005/8/layout/radial3"/>
    <dgm:cxn modelId="{8442A98B-5D56-4B7B-BB27-9C857AAEC30E}" type="presParOf" srcId="{100AB8FB-6F8C-4442-A9FF-4ECE5527B260}" destId="{80A2ECDE-2B9F-4485-8CF6-137A9A767CC6}" srcOrd="7" destOrd="0" presId="urn:microsoft.com/office/officeart/2005/8/layout/radial3"/>
    <dgm:cxn modelId="{FCDF3F70-5DEC-4D7C-9EFC-1797F8BE5AE7}" type="presParOf" srcId="{100AB8FB-6F8C-4442-A9FF-4ECE5527B260}" destId="{F8C673E8-71E2-47EB-BC18-4C78D5B47B10}" srcOrd="8" destOrd="0" presId="urn:microsoft.com/office/officeart/2005/8/layout/radial3"/>
    <dgm:cxn modelId="{AB425B5C-869A-41FD-92A2-4563A18FA7B2}" type="presParOf" srcId="{100AB8FB-6F8C-4442-A9FF-4ECE5527B260}" destId="{F17F8DDC-F7F9-4CC8-826E-C867C65E9720}" srcOrd="9" destOrd="0" presId="urn:microsoft.com/office/officeart/2005/8/layout/radial3"/>
    <dgm:cxn modelId="{1B999B53-C48C-4161-B331-2BE6FA3FAE54}" type="presParOf" srcId="{100AB8FB-6F8C-4442-A9FF-4ECE5527B260}" destId="{2F7F90CE-A0E4-4474-803B-DDC6077C40A5}" srcOrd="10"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EC217D-4616-4394-ABA9-4E7DA717D5D3}">
      <dsp:nvSpPr>
        <dsp:cNvPr id="0" name=""/>
        <dsp:cNvSpPr/>
      </dsp:nvSpPr>
      <dsp:spPr>
        <a:xfrm>
          <a:off x="1530548" y="1187648"/>
          <a:ext cx="2958703" cy="2958703"/>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Security Principles</a:t>
          </a:r>
          <a:endParaRPr lang="en-US" sz="4000" kern="1200" dirty="0"/>
        </a:p>
      </dsp:txBody>
      <dsp:txXfrm>
        <a:off x="1530548" y="1187648"/>
        <a:ext cx="2958703" cy="2958703"/>
      </dsp:txXfrm>
    </dsp:sp>
    <dsp:sp modelId="{038ADF20-5840-46E6-96B9-88608621787E}">
      <dsp:nvSpPr>
        <dsp:cNvPr id="0" name=""/>
        <dsp:cNvSpPr/>
      </dsp:nvSpPr>
      <dsp:spPr>
        <a:xfrm>
          <a:off x="2342085" y="518"/>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Economy of mechanism</a:t>
          </a:r>
          <a:endParaRPr lang="en-US" sz="1600" kern="1200" dirty="0"/>
        </a:p>
      </dsp:txBody>
      <dsp:txXfrm>
        <a:off x="2342085" y="518"/>
        <a:ext cx="1479351" cy="1479351"/>
      </dsp:txXfrm>
    </dsp:sp>
    <dsp:sp modelId="{982084AE-A825-4875-BAFF-F2219D96EC7A}">
      <dsp:nvSpPr>
        <dsp:cNvPr id="0" name=""/>
        <dsp:cNvSpPr/>
      </dsp:nvSpPr>
      <dsp:spPr>
        <a:xfrm>
          <a:off x="3474623" y="368503"/>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Fail-safe defaults</a:t>
          </a:r>
          <a:endParaRPr lang="en-US" sz="1600" kern="1200" dirty="0"/>
        </a:p>
      </dsp:txBody>
      <dsp:txXfrm>
        <a:off x="3474623" y="368503"/>
        <a:ext cx="1479351" cy="1479351"/>
      </dsp:txXfrm>
    </dsp:sp>
    <dsp:sp modelId="{1F6387B1-19B7-4E80-9B59-31A983DB0591}">
      <dsp:nvSpPr>
        <dsp:cNvPr id="0" name=""/>
        <dsp:cNvSpPr/>
      </dsp:nvSpPr>
      <dsp:spPr>
        <a:xfrm>
          <a:off x="4174567" y="1331909"/>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Complete mediation</a:t>
          </a:r>
          <a:endParaRPr lang="en-US" sz="1600" kern="1200" dirty="0"/>
        </a:p>
      </dsp:txBody>
      <dsp:txXfrm>
        <a:off x="4174567" y="1331909"/>
        <a:ext cx="1479351" cy="1479351"/>
      </dsp:txXfrm>
    </dsp:sp>
    <dsp:sp modelId="{17903042-0764-46AE-9290-4E698938C066}">
      <dsp:nvSpPr>
        <dsp:cNvPr id="0" name=""/>
        <dsp:cNvSpPr/>
      </dsp:nvSpPr>
      <dsp:spPr>
        <a:xfrm>
          <a:off x="4174567" y="2522738"/>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Open design</a:t>
          </a:r>
          <a:endParaRPr lang="en-US" sz="1600" kern="1200" dirty="0"/>
        </a:p>
      </dsp:txBody>
      <dsp:txXfrm>
        <a:off x="4174567" y="2522738"/>
        <a:ext cx="1479351" cy="1479351"/>
      </dsp:txXfrm>
    </dsp:sp>
    <dsp:sp modelId="{8F5EF4CA-89CC-43C2-9AC0-B0727D6A1426}">
      <dsp:nvSpPr>
        <dsp:cNvPr id="0" name=""/>
        <dsp:cNvSpPr/>
      </dsp:nvSpPr>
      <dsp:spPr>
        <a:xfrm>
          <a:off x="3474623" y="3486145"/>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Separation of privilege</a:t>
          </a:r>
          <a:endParaRPr lang="en-US" sz="1600" kern="1200" dirty="0"/>
        </a:p>
      </dsp:txBody>
      <dsp:txXfrm>
        <a:off x="3474623" y="3486145"/>
        <a:ext cx="1479351" cy="1479351"/>
      </dsp:txXfrm>
    </dsp:sp>
    <dsp:sp modelId="{E9E4F746-4C89-452D-AC3B-7C376CE1A6C9}">
      <dsp:nvSpPr>
        <dsp:cNvPr id="0" name=""/>
        <dsp:cNvSpPr/>
      </dsp:nvSpPr>
      <dsp:spPr>
        <a:xfrm>
          <a:off x="2342085" y="3854129"/>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Least privilege</a:t>
          </a:r>
          <a:endParaRPr lang="en-US" sz="1600" kern="1200" dirty="0"/>
        </a:p>
      </dsp:txBody>
      <dsp:txXfrm>
        <a:off x="2342085" y="3854129"/>
        <a:ext cx="1479351" cy="1479351"/>
      </dsp:txXfrm>
    </dsp:sp>
    <dsp:sp modelId="{80A2ECDE-2B9F-4485-8CF6-137A9A767CC6}">
      <dsp:nvSpPr>
        <dsp:cNvPr id="0" name=""/>
        <dsp:cNvSpPr/>
      </dsp:nvSpPr>
      <dsp:spPr>
        <a:xfrm>
          <a:off x="1209533" y="3486143"/>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Least common mechanism</a:t>
          </a:r>
          <a:endParaRPr lang="en-US" sz="1600" kern="1200" dirty="0"/>
        </a:p>
      </dsp:txBody>
      <dsp:txXfrm>
        <a:off x="1209533" y="3486143"/>
        <a:ext cx="1479351" cy="1479351"/>
      </dsp:txXfrm>
    </dsp:sp>
    <dsp:sp modelId="{F8C673E8-71E2-47EB-BC18-4C78D5B47B10}">
      <dsp:nvSpPr>
        <dsp:cNvPr id="0" name=""/>
        <dsp:cNvSpPr/>
      </dsp:nvSpPr>
      <dsp:spPr>
        <a:xfrm>
          <a:off x="509588" y="2522730"/>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Psychological acceptability</a:t>
          </a:r>
          <a:endParaRPr lang="en-US" sz="1600" kern="1200" dirty="0"/>
        </a:p>
      </dsp:txBody>
      <dsp:txXfrm>
        <a:off x="509588" y="2522730"/>
        <a:ext cx="1479351" cy="1479351"/>
      </dsp:txXfrm>
    </dsp:sp>
    <dsp:sp modelId="{F17F8DDC-F7F9-4CC8-826E-C867C65E9720}">
      <dsp:nvSpPr>
        <dsp:cNvPr id="0" name=""/>
        <dsp:cNvSpPr/>
      </dsp:nvSpPr>
      <dsp:spPr>
        <a:xfrm>
          <a:off x="437732" y="1331911"/>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Work factor</a:t>
          </a:r>
          <a:endParaRPr lang="en-US" sz="1600" kern="1200" dirty="0"/>
        </a:p>
      </dsp:txBody>
      <dsp:txXfrm>
        <a:off x="437732" y="1331911"/>
        <a:ext cx="1479351" cy="1479351"/>
      </dsp:txXfrm>
    </dsp:sp>
    <dsp:sp modelId="{2F7F90CE-A0E4-4474-803B-DDC6077C40A5}">
      <dsp:nvSpPr>
        <dsp:cNvPr id="0" name=""/>
        <dsp:cNvSpPr/>
      </dsp:nvSpPr>
      <dsp:spPr>
        <a:xfrm>
          <a:off x="1209533" y="368504"/>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Compromise recording</a:t>
          </a:r>
          <a:endParaRPr lang="en-US" sz="1600" kern="1200" dirty="0"/>
        </a:p>
      </dsp:txBody>
      <dsp:txXfrm>
        <a:off x="1209533" y="368504"/>
        <a:ext cx="1479351" cy="147935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sym typeface="Arial" charset="0"/>
              </a:defRPr>
            </a:lvl1pPr>
          </a:lstStyle>
          <a:p>
            <a:pPr>
              <a:defRPr/>
            </a:pPr>
            <a:r>
              <a:rPr lang="en-US"/>
              <a:t>Introduction</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sym typeface="Arial" charset="0"/>
              </a:defRPr>
            </a:lvl1pPr>
          </a:lstStyle>
          <a:p>
            <a:pPr>
              <a:defRPr/>
            </a:pPr>
            <a:fld id="{5F89114B-9E0C-4689-8C83-68DDA15F1EB5}" type="datetime1">
              <a:rPr lang="en-US"/>
              <a:pPr>
                <a:defRPr/>
              </a:pPr>
              <a:t>9/27/2010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sym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sym typeface="Arial" charset="0"/>
              </a:defRPr>
            </a:lvl1pPr>
          </a:lstStyle>
          <a:p>
            <a:pPr>
              <a:defRPr/>
            </a:pPr>
            <a:fld id="{78FAD757-299A-49CA-9971-8C0CC8ECBD15}" type="slidenum">
              <a:rPr lang="en-US"/>
              <a:pPr>
                <a:defRPr/>
              </a:pPr>
              <a:t>‹#›</a:t>
            </a:fld>
            <a:endParaRPr lang="en-US"/>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sym typeface="Arial" charset="0"/>
              </a:defRPr>
            </a:lvl1pPr>
          </a:lstStyle>
          <a:p>
            <a:pPr>
              <a:defRPr/>
            </a:pPr>
            <a:r>
              <a:rPr lang="en-US"/>
              <a:t>Introduction</a:t>
            </a:r>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sym typeface="Arial" charset="0"/>
              </a:defRPr>
            </a:lvl1pPr>
          </a:lstStyle>
          <a:p>
            <a:pPr>
              <a:defRPr/>
            </a:pPr>
            <a:fld id="{F4CB9A79-7CCE-49F0-9083-C8C00930A474}" type="datetime1">
              <a:rPr lang="en-US"/>
              <a:pPr>
                <a:defRPr/>
              </a:pPr>
              <a:t>9/27/2010</a:t>
            </a:fld>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sym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sym typeface="Arial" charset="0"/>
              </a:defRPr>
            </a:lvl1pPr>
          </a:lstStyle>
          <a:p>
            <a:pPr>
              <a:defRPr/>
            </a:pPr>
            <a:fld id="{D83342C8-3D6E-4FDF-912B-B19E4BFA9779}" type="slidenum">
              <a:rPr lang="en-US"/>
              <a:pPr>
                <a:defRPr/>
              </a:pPr>
              <a:t>‹#›</a:t>
            </a:fld>
            <a:endParaRPr 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E344C391-192D-4A46-B5B0-2CF28D968FC9}" type="slidenum">
              <a:rPr lang="en-US" smtClean="0"/>
              <a:pPr/>
              <a:t>1</a:t>
            </a:fld>
            <a:endParaRPr lang="en-US" smtClean="0"/>
          </a:p>
        </p:txBody>
      </p:sp>
      <p:sp>
        <p:nvSpPr>
          <p:cNvPr id="32773" name="Date Placeholder 4"/>
          <p:cNvSpPr>
            <a:spLocks noGrp="1"/>
          </p:cNvSpPr>
          <p:nvPr>
            <p:ph type="dt" sz="quarter" idx="1"/>
          </p:nvPr>
        </p:nvSpPr>
        <p:spPr>
          <a:noFill/>
        </p:spPr>
        <p:txBody>
          <a:bodyPr/>
          <a:lstStyle/>
          <a:p>
            <a:fld id="{3A29A4D6-6B0E-49E1-B1D9-CCB46C2F6D3C}" type="datetime1">
              <a:rPr lang="en-US" smtClean="0"/>
              <a:pPr/>
              <a:t>9/27/2010</a:t>
            </a:fld>
            <a:endParaRPr lang="en-US" smtClean="0"/>
          </a:p>
        </p:txBody>
      </p:sp>
      <p:sp>
        <p:nvSpPr>
          <p:cNvPr id="32774" name="Header Placeholder 5"/>
          <p:cNvSpPr>
            <a:spLocks noGrp="1"/>
          </p:cNvSpPr>
          <p:nvPr>
            <p:ph type="hdr" sz="quarter"/>
          </p:nvPr>
        </p:nvSpPr>
        <p:spPr>
          <a:noFill/>
        </p:spPr>
        <p:txBody>
          <a:bodyPr/>
          <a:lstStyle/>
          <a:p>
            <a:r>
              <a:rPr lang="en-US" smtClean="0"/>
              <a:t>Introduction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Header Placeholder 3"/>
          <p:cNvSpPr>
            <a:spLocks noGrp="1"/>
          </p:cNvSpPr>
          <p:nvPr>
            <p:ph type="hdr" sz="quarter"/>
          </p:nvPr>
        </p:nvSpPr>
        <p:spPr>
          <a:noFill/>
        </p:spPr>
        <p:txBody>
          <a:bodyPr/>
          <a:lstStyle/>
          <a:p>
            <a:r>
              <a:rPr lang="en-US" smtClean="0"/>
              <a:t>Introduction</a:t>
            </a:r>
          </a:p>
        </p:txBody>
      </p:sp>
      <p:sp>
        <p:nvSpPr>
          <p:cNvPr id="35845" name="Date Placeholder 4"/>
          <p:cNvSpPr>
            <a:spLocks noGrp="1"/>
          </p:cNvSpPr>
          <p:nvPr>
            <p:ph type="dt" sz="quarter" idx="1"/>
          </p:nvPr>
        </p:nvSpPr>
        <p:spPr>
          <a:noFill/>
        </p:spPr>
        <p:txBody>
          <a:bodyPr/>
          <a:lstStyle/>
          <a:p>
            <a:fld id="{DA16BA02-805E-4B96-ACA4-BC577367CC2E}" type="datetime1">
              <a:rPr lang="en-US" smtClean="0"/>
              <a:pPr/>
              <a:t>9/27/2010</a:t>
            </a:fld>
            <a:endParaRPr lang="en-US" smtClean="0"/>
          </a:p>
        </p:txBody>
      </p:sp>
      <p:sp>
        <p:nvSpPr>
          <p:cNvPr id="35846" name="Slide Number Placeholder 5"/>
          <p:cNvSpPr>
            <a:spLocks noGrp="1"/>
          </p:cNvSpPr>
          <p:nvPr>
            <p:ph type="sldNum" sz="quarter" idx="5"/>
          </p:nvPr>
        </p:nvSpPr>
        <p:spPr>
          <a:noFill/>
        </p:spPr>
        <p:txBody>
          <a:bodyPr/>
          <a:lstStyle/>
          <a:p>
            <a:fld id="{818A3342-CDBE-4EBE-B303-D68213BE323F}"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p>
            <a:pPr>
              <a:buFont typeface="Times New Roman" pitchFamily="18" charset="0"/>
              <a:buNone/>
            </a:pPr>
            <a:fld id="{40D0D5C7-66C6-4EE0-BB10-E1A505821A21}" type="slidenum">
              <a:rPr lang="en-US">
                <a:latin typeface="Arial" pitchFamily="34" charset="0"/>
                <a:ea typeface="MS Gothic" pitchFamily="49" charset="-128"/>
              </a:rPr>
              <a:pPr>
                <a:buFont typeface="Times New Roman" pitchFamily="18" charset="0"/>
                <a:buNone/>
              </a:pPr>
              <a:t>53</a:t>
            </a:fld>
            <a:endParaRPr lang="en-US">
              <a:latin typeface="Arial" pitchFamily="34" charset="0"/>
              <a:ea typeface="MS Gothic" pitchFamily="49" charset="-128"/>
            </a:endParaRPr>
          </a:p>
        </p:txBody>
      </p:sp>
      <p:sp>
        <p:nvSpPr>
          <p:cNvPr id="47107" name="Rectangle 1"/>
          <p:cNvSpPr txBox="1">
            <a:spLocks noGrp="1" noRot="1" noChangeAspect="1" noChangeArrowheads="1" noTextEdit="1"/>
          </p:cNvSpPr>
          <p:nvPr>
            <p:ph type="sldImg"/>
          </p:nvPr>
        </p:nvSpPr>
        <p:spPr>
          <a:xfrm>
            <a:off x="1143000" y="685800"/>
            <a:ext cx="4572000" cy="3430588"/>
          </a:xfrm>
          <a:solidFill>
            <a:srgbClr val="FFFFFF"/>
          </a:solidFill>
          <a:ln/>
        </p:spPr>
      </p:sp>
      <p:sp>
        <p:nvSpPr>
          <p:cNvPr id="47108" name="Rectangle 2"/>
          <p:cNvSpPr txBox="1">
            <a:spLocks noGrp="1" noChangeArrowheads="1"/>
          </p:cNvSpPr>
          <p:nvPr>
            <p:ph type="body" idx="1"/>
          </p:nvPr>
        </p:nvSpPr>
        <p:spPr>
          <a:xfrm>
            <a:off x="686458" y="4344521"/>
            <a:ext cx="5485084" cy="411811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p>
            <a:pPr>
              <a:buFont typeface="Times New Roman" pitchFamily="18" charset="0"/>
              <a:buNone/>
            </a:pPr>
            <a:fld id="{F0D5CC9A-D3E0-4F77-A9C4-3B5D4CC44796}" type="slidenum">
              <a:rPr lang="en-US">
                <a:latin typeface="Arial" pitchFamily="34" charset="0"/>
                <a:ea typeface="MS Gothic" pitchFamily="49" charset="-128"/>
              </a:rPr>
              <a:pPr>
                <a:buFont typeface="Times New Roman" pitchFamily="18" charset="0"/>
                <a:buNone/>
              </a:pPr>
              <a:t>54</a:t>
            </a:fld>
            <a:endParaRPr lang="en-US">
              <a:latin typeface="Arial" pitchFamily="34" charset="0"/>
              <a:ea typeface="MS Gothic" pitchFamily="49" charset="-128"/>
            </a:endParaRPr>
          </a:p>
        </p:txBody>
      </p:sp>
      <p:sp>
        <p:nvSpPr>
          <p:cNvPr id="50179" name="Text Box 1"/>
          <p:cNvSpPr txBox="1">
            <a:spLocks noChangeArrowheads="1"/>
          </p:cNvSpPr>
          <p:nvPr/>
        </p:nvSpPr>
        <p:spPr bwMode="auto">
          <a:xfrm>
            <a:off x="3884080" y="8686908"/>
            <a:ext cx="2972824" cy="457093"/>
          </a:xfrm>
          <a:prstGeom prst="rect">
            <a:avLst/>
          </a:prstGeom>
          <a:noFill/>
          <a:ln w="9525">
            <a:noFill/>
            <a:round/>
            <a:headEnd/>
            <a:tailEnd/>
          </a:ln>
        </p:spPr>
        <p:txBody>
          <a:bodyPr lIns="90000" tIns="46800" rIns="90000" bIns="46800"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CABA406-440A-48DD-8396-510CBFC7279F}" type="slidenum">
              <a:rPr lang="en-US" sz="1200">
                <a:solidFill>
                  <a:srgbClr val="FFFFFF"/>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en-US" sz="1200">
              <a:solidFill>
                <a:srgbClr val="FFFFFF"/>
              </a:solidFill>
            </a:endParaRPr>
          </a:p>
        </p:txBody>
      </p:sp>
      <p:sp>
        <p:nvSpPr>
          <p:cNvPr id="50180" name="Text Box 2"/>
          <p:cNvSpPr txBox="1">
            <a:spLocks noChangeArrowheads="1"/>
          </p:cNvSpPr>
          <p:nvPr/>
        </p:nvSpPr>
        <p:spPr bwMode="auto">
          <a:xfrm>
            <a:off x="3884080" y="8686908"/>
            <a:ext cx="2972824" cy="457093"/>
          </a:xfrm>
          <a:prstGeom prst="rect">
            <a:avLst/>
          </a:prstGeom>
          <a:noFill/>
          <a:ln w="9525">
            <a:noFill/>
            <a:round/>
            <a:headEnd/>
            <a:tailEnd/>
          </a:ln>
        </p:spPr>
        <p:txBody>
          <a:bodyPr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468BFD-B8E3-4948-B97E-87B370D60D90}" type="slidenum">
              <a:rPr lang="it-IT" sz="1200">
                <a:solidFill>
                  <a:srgbClr val="FFFFFF"/>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it-IT" sz="1200">
              <a:solidFill>
                <a:srgbClr val="FFFFFF"/>
              </a:solidFill>
            </a:endParaRPr>
          </a:p>
        </p:txBody>
      </p:sp>
      <p:sp>
        <p:nvSpPr>
          <p:cNvPr id="50181" name="Text Box 3"/>
          <p:cNvSpPr txBox="1">
            <a:spLocks noChangeArrowheads="1"/>
          </p:cNvSpPr>
          <p:nvPr/>
        </p:nvSpPr>
        <p:spPr bwMode="auto">
          <a:xfrm>
            <a:off x="2254565" y="685641"/>
            <a:ext cx="2348870" cy="3430335"/>
          </a:xfrm>
          <a:prstGeom prst="rect">
            <a:avLst/>
          </a:prstGeom>
          <a:solidFill>
            <a:srgbClr val="FFFFFF"/>
          </a:solidFill>
          <a:ln w="9525">
            <a:solidFill>
              <a:srgbClr val="000000"/>
            </a:solidFill>
            <a:miter lim="800000"/>
            <a:headEnd/>
            <a:tailEnd/>
          </a:ln>
        </p:spPr>
        <p:txBody>
          <a:bodyPr wrap="none" anchor="ctr"/>
          <a:lstStyle/>
          <a:p>
            <a:endParaRPr lang="it-IT"/>
          </a:p>
        </p:txBody>
      </p:sp>
      <p:sp>
        <p:nvSpPr>
          <p:cNvPr id="50182" name="Text Box 4"/>
          <p:cNvSpPr txBox="1">
            <a:spLocks noGrp="1" noChangeArrowheads="1"/>
          </p:cNvSpPr>
          <p:nvPr>
            <p:ph type="body"/>
          </p:nvPr>
        </p:nvSpPr>
        <p:spPr>
          <a:xfrm>
            <a:off x="686458" y="4344522"/>
            <a:ext cx="5485084" cy="4115975"/>
          </a:xfrm>
          <a:noFill/>
          <a:ln/>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latin typeface="Arial" pitchFamily="34" charset="0"/>
                <a:ea typeface="MS Gothic" pitchFamily="49" charset="-128"/>
              </a:rPr>
              <a:t>Spostare in altra sezione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latin typeface="Arial" pitchFamily="34" charset="0"/>
              <a:ea typeface="MS Gothic" pitchFamily="4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p>
            <a:pPr>
              <a:buFont typeface="Times New Roman" pitchFamily="18" charset="0"/>
              <a:buNone/>
            </a:pPr>
            <a:fld id="{97F121C8-8877-444A-BE7B-35557C13BFC8}" type="slidenum">
              <a:rPr lang="en-US">
                <a:latin typeface="Arial" pitchFamily="34" charset="0"/>
                <a:ea typeface="MS Gothic" pitchFamily="49" charset="-128"/>
              </a:rPr>
              <a:pPr>
                <a:buFont typeface="Times New Roman" pitchFamily="18" charset="0"/>
                <a:buNone/>
              </a:pPr>
              <a:t>55</a:t>
            </a:fld>
            <a:endParaRPr lang="en-US">
              <a:latin typeface="Arial" pitchFamily="34" charset="0"/>
              <a:ea typeface="MS Gothic" pitchFamily="49" charset="-128"/>
            </a:endParaRPr>
          </a:p>
        </p:txBody>
      </p:sp>
      <p:sp>
        <p:nvSpPr>
          <p:cNvPr id="51203" name="Rectangle 1"/>
          <p:cNvSpPr txBox="1">
            <a:spLocks noGrp="1" noRot="1" noChangeAspect="1" noChangeArrowheads="1" noTextEdit="1"/>
          </p:cNvSpPr>
          <p:nvPr>
            <p:ph type="sldImg"/>
          </p:nvPr>
        </p:nvSpPr>
        <p:spPr>
          <a:xfrm>
            <a:off x="1143000" y="685800"/>
            <a:ext cx="4572000" cy="3430588"/>
          </a:xfrm>
          <a:solidFill>
            <a:srgbClr val="FFFFFF"/>
          </a:solidFill>
          <a:ln/>
        </p:spPr>
      </p:sp>
      <p:sp>
        <p:nvSpPr>
          <p:cNvPr id="51204" name="Rectangle 2"/>
          <p:cNvSpPr txBox="1">
            <a:spLocks noGrp="1" noChangeArrowheads="1"/>
          </p:cNvSpPr>
          <p:nvPr>
            <p:ph type="body" idx="1"/>
          </p:nvPr>
        </p:nvSpPr>
        <p:spPr>
          <a:xfrm>
            <a:off x="686458" y="4344521"/>
            <a:ext cx="5485084" cy="411811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p>
            <a:pPr>
              <a:buFont typeface="Times New Roman" pitchFamily="18" charset="0"/>
              <a:buNone/>
            </a:pPr>
            <a:fld id="{3D1B2BF6-9F65-40DD-9814-B942C115C5D1}" type="slidenum">
              <a:rPr lang="en-US">
                <a:latin typeface="Arial" pitchFamily="34" charset="0"/>
                <a:ea typeface="MS Gothic" pitchFamily="49" charset="-128"/>
              </a:rPr>
              <a:pPr>
                <a:buFont typeface="Times New Roman" pitchFamily="18" charset="0"/>
                <a:buNone/>
              </a:pPr>
              <a:t>56</a:t>
            </a:fld>
            <a:endParaRPr lang="en-US">
              <a:latin typeface="Arial" pitchFamily="34" charset="0"/>
              <a:ea typeface="MS Gothic" pitchFamily="49" charset="-128"/>
            </a:endParaRPr>
          </a:p>
        </p:txBody>
      </p:sp>
      <p:sp>
        <p:nvSpPr>
          <p:cNvPr id="52227" name="Text Box 1"/>
          <p:cNvSpPr txBox="1">
            <a:spLocks noChangeArrowheads="1"/>
          </p:cNvSpPr>
          <p:nvPr/>
        </p:nvSpPr>
        <p:spPr bwMode="auto">
          <a:xfrm>
            <a:off x="3884080" y="8686908"/>
            <a:ext cx="2972824" cy="457093"/>
          </a:xfrm>
          <a:prstGeom prst="rect">
            <a:avLst/>
          </a:prstGeom>
          <a:noFill/>
          <a:ln w="9525">
            <a:noFill/>
            <a:round/>
            <a:headEnd/>
            <a:tailEnd/>
          </a:ln>
        </p:spPr>
        <p:txBody>
          <a:bodyPr lIns="90000" tIns="46800" rIns="90000" bIns="46800"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09DB295-20F9-4844-BC4D-DEB1D2C330A1}" type="slidenum">
              <a:rPr lang="en-US" sz="1200">
                <a:solidFill>
                  <a:srgbClr val="FFFFFF"/>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56</a:t>
            </a:fld>
            <a:endParaRPr lang="en-US" sz="1200">
              <a:solidFill>
                <a:srgbClr val="FFFFFF"/>
              </a:solidFill>
            </a:endParaRPr>
          </a:p>
        </p:txBody>
      </p:sp>
      <p:sp>
        <p:nvSpPr>
          <p:cNvPr id="52228" name="Text Box 2"/>
          <p:cNvSpPr txBox="1">
            <a:spLocks noChangeArrowheads="1"/>
          </p:cNvSpPr>
          <p:nvPr/>
        </p:nvSpPr>
        <p:spPr bwMode="auto">
          <a:xfrm>
            <a:off x="3884080" y="8686908"/>
            <a:ext cx="2972824" cy="457093"/>
          </a:xfrm>
          <a:prstGeom prst="rect">
            <a:avLst/>
          </a:prstGeom>
          <a:noFill/>
          <a:ln w="9525">
            <a:noFill/>
            <a:round/>
            <a:headEnd/>
            <a:tailEnd/>
          </a:ln>
        </p:spPr>
        <p:txBody>
          <a:bodyPr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745F31-C1C3-4479-9123-74A927741F01}" type="slidenum">
              <a:rPr lang="it-IT" sz="1200">
                <a:solidFill>
                  <a:srgbClr val="FFFFFF"/>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56</a:t>
            </a:fld>
            <a:endParaRPr lang="it-IT" sz="1200">
              <a:solidFill>
                <a:srgbClr val="FFFFFF"/>
              </a:solidFill>
            </a:endParaRPr>
          </a:p>
        </p:txBody>
      </p:sp>
      <p:sp>
        <p:nvSpPr>
          <p:cNvPr id="52229" name="Text Box 3"/>
          <p:cNvSpPr txBox="1">
            <a:spLocks noChangeArrowheads="1"/>
          </p:cNvSpPr>
          <p:nvPr/>
        </p:nvSpPr>
        <p:spPr bwMode="auto">
          <a:xfrm>
            <a:off x="2254565" y="685641"/>
            <a:ext cx="2348870" cy="3430335"/>
          </a:xfrm>
          <a:prstGeom prst="rect">
            <a:avLst/>
          </a:prstGeom>
          <a:solidFill>
            <a:srgbClr val="FFFFFF"/>
          </a:solidFill>
          <a:ln w="9525">
            <a:solidFill>
              <a:srgbClr val="000000"/>
            </a:solidFill>
            <a:miter lim="800000"/>
            <a:headEnd/>
            <a:tailEnd/>
          </a:ln>
        </p:spPr>
        <p:txBody>
          <a:bodyPr wrap="none" anchor="ctr"/>
          <a:lstStyle/>
          <a:p>
            <a:endParaRPr lang="it-IT"/>
          </a:p>
        </p:txBody>
      </p:sp>
      <p:sp>
        <p:nvSpPr>
          <p:cNvPr id="52230" name="Rectangle 4"/>
          <p:cNvSpPr txBox="1">
            <a:spLocks noGrp="1" noChangeArrowheads="1"/>
          </p:cNvSpPr>
          <p:nvPr>
            <p:ph type="body"/>
          </p:nvPr>
        </p:nvSpPr>
        <p:spPr>
          <a:xfrm>
            <a:off x="686458" y="4344521"/>
            <a:ext cx="5485084" cy="411811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p>
            <a:pPr>
              <a:buFont typeface="Times New Roman" pitchFamily="18" charset="0"/>
              <a:buNone/>
            </a:pPr>
            <a:fld id="{D8316ACA-E547-48E2-85DE-8152BD94C444}" type="slidenum">
              <a:rPr lang="en-US">
                <a:latin typeface="Arial" pitchFamily="34" charset="0"/>
                <a:ea typeface="MS Gothic" pitchFamily="49" charset="-128"/>
              </a:rPr>
              <a:pPr>
                <a:buFont typeface="Times New Roman" pitchFamily="18" charset="0"/>
                <a:buNone/>
              </a:pPr>
              <a:t>57</a:t>
            </a:fld>
            <a:endParaRPr lang="en-US">
              <a:latin typeface="Arial" pitchFamily="34" charset="0"/>
              <a:ea typeface="MS Gothic" pitchFamily="49" charset="-128"/>
            </a:endParaRPr>
          </a:p>
        </p:txBody>
      </p:sp>
      <p:sp>
        <p:nvSpPr>
          <p:cNvPr id="53251" name="Text Box 1"/>
          <p:cNvSpPr txBox="1">
            <a:spLocks noChangeArrowheads="1"/>
          </p:cNvSpPr>
          <p:nvPr/>
        </p:nvSpPr>
        <p:spPr bwMode="auto">
          <a:xfrm>
            <a:off x="3884080" y="8686908"/>
            <a:ext cx="2972824" cy="457093"/>
          </a:xfrm>
          <a:prstGeom prst="rect">
            <a:avLst/>
          </a:prstGeom>
          <a:noFill/>
          <a:ln w="9525">
            <a:noFill/>
            <a:round/>
            <a:headEnd/>
            <a:tailEnd/>
          </a:ln>
        </p:spPr>
        <p:txBody>
          <a:bodyPr lIns="90000" tIns="46800" rIns="90000" bIns="46800"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699A724-0AD6-4B2D-BA9A-4FB341B6DE2C}" type="slidenum">
              <a:rPr lang="en-US" sz="1200">
                <a:solidFill>
                  <a:srgbClr val="FFFFFF"/>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57</a:t>
            </a:fld>
            <a:endParaRPr lang="en-US" sz="1200">
              <a:solidFill>
                <a:srgbClr val="FFFFFF"/>
              </a:solidFill>
            </a:endParaRPr>
          </a:p>
        </p:txBody>
      </p:sp>
      <p:sp>
        <p:nvSpPr>
          <p:cNvPr id="53252" name="Text Box 2"/>
          <p:cNvSpPr txBox="1">
            <a:spLocks noChangeArrowheads="1"/>
          </p:cNvSpPr>
          <p:nvPr/>
        </p:nvSpPr>
        <p:spPr bwMode="auto">
          <a:xfrm>
            <a:off x="3884080" y="8686908"/>
            <a:ext cx="2972824" cy="457093"/>
          </a:xfrm>
          <a:prstGeom prst="rect">
            <a:avLst/>
          </a:prstGeom>
          <a:noFill/>
          <a:ln w="9525">
            <a:noFill/>
            <a:round/>
            <a:headEnd/>
            <a:tailEnd/>
          </a:ln>
        </p:spPr>
        <p:txBody>
          <a:bodyPr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C22A2BF-F93F-40B3-AAE9-6C32FFE153A0}" type="slidenum">
              <a:rPr lang="it-IT" sz="1200">
                <a:solidFill>
                  <a:srgbClr val="FFFFFF"/>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57</a:t>
            </a:fld>
            <a:endParaRPr lang="it-IT" sz="1200">
              <a:solidFill>
                <a:srgbClr val="FFFFFF"/>
              </a:solidFill>
            </a:endParaRPr>
          </a:p>
        </p:txBody>
      </p:sp>
      <p:sp>
        <p:nvSpPr>
          <p:cNvPr id="53253" name="Text Box 3"/>
          <p:cNvSpPr txBox="1">
            <a:spLocks noChangeArrowheads="1"/>
          </p:cNvSpPr>
          <p:nvPr/>
        </p:nvSpPr>
        <p:spPr bwMode="auto">
          <a:xfrm>
            <a:off x="2254565" y="685641"/>
            <a:ext cx="2348870" cy="3430335"/>
          </a:xfrm>
          <a:prstGeom prst="rect">
            <a:avLst/>
          </a:prstGeom>
          <a:solidFill>
            <a:srgbClr val="FFFFFF"/>
          </a:solidFill>
          <a:ln w="9525">
            <a:solidFill>
              <a:srgbClr val="000000"/>
            </a:solidFill>
            <a:miter lim="800000"/>
            <a:headEnd/>
            <a:tailEnd/>
          </a:ln>
        </p:spPr>
        <p:txBody>
          <a:bodyPr wrap="none" anchor="ctr"/>
          <a:lstStyle/>
          <a:p>
            <a:endParaRPr lang="it-IT"/>
          </a:p>
        </p:txBody>
      </p:sp>
      <p:sp>
        <p:nvSpPr>
          <p:cNvPr id="53254" name="Rectangle 4"/>
          <p:cNvSpPr txBox="1">
            <a:spLocks noGrp="1" noChangeArrowheads="1"/>
          </p:cNvSpPr>
          <p:nvPr>
            <p:ph type="body"/>
          </p:nvPr>
        </p:nvSpPr>
        <p:spPr>
          <a:xfrm>
            <a:off x="686458" y="4344521"/>
            <a:ext cx="5485084" cy="411811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p>
            <a:pPr>
              <a:buFont typeface="Times New Roman" pitchFamily="18" charset="0"/>
              <a:buNone/>
            </a:pPr>
            <a:fld id="{0909C793-3CFE-4EE1-B241-C2201553EC43}" type="slidenum">
              <a:rPr lang="en-US">
                <a:latin typeface="Arial" pitchFamily="34" charset="0"/>
                <a:ea typeface="MS Gothic" pitchFamily="49" charset="-128"/>
              </a:rPr>
              <a:pPr>
                <a:buFont typeface="Times New Roman" pitchFamily="18" charset="0"/>
                <a:buNone/>
              </a:pPr>
              <a:t>58</a:t>
            </a:fld>
            <a:endParaRPr lang="en-US">
              <a:latin typeface="Arial" pitchFamily="34" charset="0"/>
              <a:ea typeface="MS Gothic" pitchFamily="49" charset="-128"/>
            </a:endParaRPr>
          </a:p>
        </p:txBody>
      </p:sp>
      <p:sp>
        <p:nvSpPr>
          <p:cNvPr id="54275" name="Rectangle 1"/>
          <p:cNvSpPr txBox="1">
            <a:spLocks noGrp="1" noRot="1" noChangeAspect="1" noChangeArrowheads="1" noTextEdit="1"/>
          </p:cNvSpPr>
          <p:nvPr>
            <p:ph type="sldImg"/>
          </p:nvPr>
        </p:nvSpPr>
        <p:spPr>
          <a:xfrm>
            <a:off x="1143000" y="685800"/>
            <a:ext cx="4572000" cy="3430588"/>
          </a:xfrm>
          <a:solidFill>
            <a:srgbClr val="FFFFFF"/>
          </a:solidFill>
          <a:ln/>
        </p:spPr>
      </p:sp>
      <p:sp>
        <p:nvSpPr>
          <p:cNvPr id="54276" name="Rectangle 2"/>
          <p:cNvSpPr txBox="1">
            <a:spLocks noGrp="1" noChangeArrowheads="1"/>
          </p:cNvSpPr>
          <p:nvPr>
            <p:ph type="body" idx="1"/>
          </p:nvPr>
        </p:nvSpPr>
        <p:spPr>
          <a:xfrm>
            <a:off x="686458" y="4344521"/>
            <a:ext cx="5485084" cy="4118110"/>
          </a:xfrm>
          <a:noFill/>
          <a:ln/>
        </p:spPr>
        <p:txBody>
          <a:bodyPr wrap="none" anchor="ctr"/>
          <a:lstStyle/>
          <a:p>
            <a:endParaRPr lang="it-I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E383AD34-B530-463E-A04A-C1E6999385A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9B7C7802-6468-4845-A23D-374F64F6777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6ACB287-0DB8-4E61-A0EF-256FAFF0CD4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3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19.tiff"/></Relationships>
</file>

<file path=ppt/slides/_rels/slide1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6.wmf"/><Relationship Id="rId7" Type="http://schemas.openxmlformats.org/officeDocument/2006/relationships/image" Target="../media/image22.pn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19.tiff"/></Relationships>
</file>

<file path=ppt/slides/_rels/slide39.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4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32.wmf"/><Relationship Id="rId4" Type="http://schemas.openxmlformats.org/officeDocument/2006/relationships/image" Target="../media/image31.wmf"/></Relationships>
</file>

<file path=ppt/slides/_rels/slide4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34.wmf"/><Relationship Id="rId7" Type="http://schemas.openxmlformats.org/officeDocument/2006/relationships/image" Target="../media/image28.wmf"/><Relationship Id="rId2" Type="http://schemas.openxmlformats.org/officeDocument/2006/relationships/image" Target="../media/image33.wmf"/><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7.wmf"/><Relationship Id="rId4" Type="http://schemas.openxmlformats.org/officeDocument/2006/relationships/image" Target="../media/image35.wmf"/><Relationship Id="rId9" Type="http://schemas.openxmlformats.org/officeDocument/2006/relationships/image" Target="../media/image30.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21.wmf"/><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
          <p:cNvSpPr>
            <a:spLocks noGrp="1" noChangeArrowheads="1"/>
          </p:cNvSpPr>
          <p:nvPr>
            <p:ph type="title"/>
          </p:nvPr>
        </p:nvSpPr>
        <p:spPr>
          <a:xfrm>
            <a:off x="685800" y="2039938"/>
            <a:ext cx="7772400" cy="1465262"/>
          </a:xfrm>
        </p:spPr>
        <p:txBody>
          <a:bodyPr lIns="38100" tIns="38100" rIns="1099" bIns="38100" rtlCol="0" anchor="b">
            <a:normAutofit/>
          </a:bodyPr>
          <a:lstStyle/>
          <a:p>
            <a:pPr algn="r" eaLnBrk="1" fontAlgn="auto" hangingPunct="1">
              <a:lnSpc>
                <a:spcPct val="93000"/>
              </a:lnSpc>
              <a:spcAft>
                <a:spcPts val="0"/>
              </a:spcAft>
              <a:tabLst>
                <a:tab pos="50800" algn="l"/>
                <a:tab pos="508000" algn="l"/>
                <a:tab pos="965200" algn="l"/>
                <a:tab pos="1422400" algn="l"/>
                <a:tab pos="1879600" algn="l"/>
                <a:tab pos="2336800" algn="l"/>
                <a:tab pos="2794000" algn="l"/>
                <a:tab pos="3251200" algn="l"/>
                <a:tab pos="3708400" algn="l"/>
                <a:tab pos="4165600" algn="l"/>
                <a:tab pos="4622800" algn="l"/>
                <a:tab pos="5080000" algn="l"/>
                <a:tab pos="5537200" algn="l"/>
                <a:tab pos="5994400" algn="l"/>
                <a:tab pos="6451600" algn="l"/>
                <a:tab pos="6908800" algn="l"/>
                <a:tab pos="7366000" algn="l"/>
                <a:tab pos="7823200" algn="l"/>
                <a:tab pos="8280400" algn="l"/>
                <a:tab pos="8737600" algn="l"/>
                <a:tab pos="9194800" algn="l"/>
                <a:tab pos="10071100" algn="l"/>
              </a:tabLst>
              <a:defRPr/>
            </a:pPr>
            <a:r>
              <a:rPr lang="en-US" dirty="0" smtClean="0">
                <a:solidFill>
                  <a:schemeClr val="accent6"/>
                </a:solidFill>
              </a:rPr>
              <a:t>Chapter 1 - Introduction</a:t>
            </a:r>
            <a:endParaRPr lang="en-US" dirty="0" smtClean="0">
              <a:solidFill>
                <a:schemeClr val="accent6"/>
              </a:solidFill>
            </a:endParaRPr>
          </a:p>
        </p:txBody>
      </p:sp>
      <p:sp>
        <p:nvSpPr>
          <p:cNvPr id="3074" name="Slide Number Placeholder 3"/>
          <p:cNvSpPr>
            <a:spLocks noGrp="1"/>
          </p:cNvSpPr>
          <p:nvPr>
            <p:ph type="sldNum" sz="quarter" idx="12"/>
          </p:nvPr>
        </p:nvSpPr>
        <p:spPr/>
        <p:txBody>
          <a:bodyPr/>
          <a:lstStyle/>
          <a:p>
            <a:pPr>
              <a:defRPr/>
            </a:pPr>
            <a:fld id="{12E74D39-F711-40A1-AE45-5917DD2DFD0A}" type="slidenum">
              <a:rPr lang="en-US"/>
              <a:pPr>
                <a:defRPr/>
              </a:pPr>
              <a:t>1</a:t>
            </a:fld>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a:t>
            </a:r>
            <a:endParaRPr lang="en-US" dirty="0"/>
          </a:p>
        </p:txBody>
      </p:sp>
      <p:sp>
        <p:nvSpPr>
          <p:cNvPr id="3" name="Content Placeholder 2"/>
          <p:cNvSpPr>
            <a:spLocks noGrp="1"/>
          </p:cNvSpPr>
          <p:nvPr>
            <p:ph idx="1"/>
          </p:nvPr>
        </p:nvSpPr>
        <p:spPr/>
        <p:txBody>
          <a:bodyPr>
            <a:normAutofit lnSpcReduction="10000"/>
          </a:bodyPr>
          <a:lstStyle/>
          <a:p>
            <a:r>
              <a:rPr lang="en-US" b="1" dirty="0" smtClean="0"/>
              <a:t>Availability: </a:t>
            </a:r>
            <a:r>
              <a:rPr lang="en-US" dirty="0" smtClean="0"/>
              <a:t>the </a:t>
            </a:r>
            <a:r>
              <a:rPr lang="en-US" dirty="0"/>
              <a:t>property that information </a:t>
            </a:r>
            <a:r>
              <a:rPr lang="en-US" dirty="0" smtClean="0"/>
              <a:t>is accessible </a:t>
            </a:r>
            <a:r>
              <a:rPr lang="en-US" dirty="0"/>
              <a:t>and modifiable in a timely fashion by those authorized to do so</a:t>
            </a:r>
            <a:r>
              <a:rPr lang="en-US" dirty="0" smtClean="0"/>
              <a:t>.</a:t>
            </a:r>
          </a:p>
          <a:p>
            <a:r>
              <a:rPr lang="en-US" b="1" dirty="0" smtClean="0"/>
              <a:t>Tools:</a:t>
            </a:r>
          </a:p>
          <a:p>
            <a:pPr lvl="1"/>
            <a:r>
              <a:rPr lang="en-US" b="1" dirty="0"/>
              <a:t>Physical protections: </a:t>
            </a:r>
            <a:r>
              <a:rPr lang="en-US" dirty="0"/>
              <a:t>infrastructure meant to keep information </a:t>
            </a:r>
            <a:r>
              <a:rPr lang="en-US" dirty="0" smtClean="0"/>
              <a:t>available even </a:t>
            </a:r>
            <a:r>
              <a:rPr lang="en-US" dirty="0"/>
              <a:t>in the event of physical challenges. </a:t>
            </a:r>
            <a:endParaRPr lang="en-US" dirty="0" smtClean="0"/>
          </a:p>
          <a:p>
            <a:pPr lvl="1"/>
            <a:r>
              <a:rPr lang="en-US" b="1" dirty="0" smtClean="0"/>
              <a:t>Computational </a:t>
            </a:r>
            <a:r>
              <a:rPr lang="en-US" b="1" dirty="0"/>
              <a:t>redundancies: </a:t>
            </a:r>
            <a:r>
              <a:rPr lang="en-US" dirty="0"/>
              <a:t>computers and storage devices </a:t>
            </a:r>
            <a:r>
              <a:rPr lang="en-US" dirty="0" smtClean="0"/>
              <a:t>that serve </a:t>
            </a:r>
            <a:r>
              <a:rPr lang="en-US" dirty="0"/>
              <a:t>as fallbacks in the case of failures. </a:t>
            </a:r>
            <a:endParaRPr lang="en-US" b="1"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Security Concepts</a:t>
            </a:r>
            <a:endParaRPr lang="en-US" dirty="0"/>
          </a:p>
        </p:txBody>
      </p:sp>
      <p:sp>
        <p:nvSpPr>
          <p:cNvPr id="3" name="Content Placeholder 2"/>
          <p:cNvSpPr>
            <a:spLocks noGrp="1"/>
          </p:cNvSpPr>
          <p:nvPr>
            <p:ph idx="1"/>
          </p:nvPr>
        </p:nvSpPr>
        <p:spPr/>
        <p:txBody>
          <a:bodyPr/>
          <a:lstStyle/>
          <a:p>
            <a:r>
              <a:rPr lang="en-US" dirty="0" smtClean="0"/>
              <a:t>A.A.A.</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11</a:t>
            </a:fld>
            <a:endParaRPr lang="en-US"/>
          </a:p>
        </p:txBody>
      </p:sp>
      <p:pic>
        <p:nvPicPr>
          <p:cNvPr id="5" name="Picture 4" descr="01-3c.tif"/>
          <p:cNvPicPr>
            <a:picLocks noChangeAspect="1"/>
          </p:cNvPicPr>
          <p:nvPr/>
        </p:nvPicPr>
        <p:blipFill>
          <a:blip r:embed="rId2" cstate="print"/>
          <a:stretch>
            <a:fillRect/>
          </a:stretch>
        </p:blipFill>
        <p:spPr>
          <a:xfrm>
            <a:off x="1578400" y="4462749"/>
            <a:ext cx="2309685" cy="1494989"/>
          </a:xfrm>
          <a:prstGeom prst="rect">
            <a:avLst/>
          </a:prstGeom>
          <a:ln>
            <a:noFill/>
          </a:ln>
          <a:effectLst>
            <a:softEdge rad="112500"/>
          </a:effectLst>
        </p:spPr>
      </p:pic>
      <p:pic>
        <p:nvPicPr>
          <p:cNvPr id="6" name="Picture 5" descr="01-3a.tif"/>
          <p:cNvPicPr>
            <a:picLocks noChangeAspect="1"/>
          </p:cNvPicPr>
          <p:nvPr/>
        </p:nvPicPr>
        <p:blipFill>
          <a:blip r:embed="rId3" cstate="print"/>
          <a:stretch>
            <a:fillRect/>
          </a:stretch>
        </p:blipFill>
        <p:spPr>
          <a:xfrm>
            <a:off x="3256429" y="1928870"/>
            <a:ext cx="2017417" cy="1474718"/>
          </a:xfrm>
          <a:prstGeom prst="rect">
            <a:avLst/>
          </a:prstGeom>
          <a:ln>
            <a:noFill/>
          </a:ln>
          <a:effectLst>
            <a:softEdge rad="112500"/>
          </a:effectLst>
        </p:spPr>
      </p:pic>
      <p:sp>
        <p:nvSpPr>
          <p:cNvPr id="7" name="Oval 6"/>
          <p:cNvSpPr/>
          <p:nvPr/>
        </p:nvSpPr>
        <p:spPr>
          <a:xfrm>
            <a:off x="2866465" y="1295400"/>
            <a:ext cx="2729753" cy="25972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71600" y="3955973"/>
            <a:ext cx="2729753" cy="25972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71247" y="3259157"/>
            <a:ext cx="2729753" cy="25972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itchFamily="18" charset="0"/>
            </a:endParaRPr>
          </a:p>
        </p:txBody>
      </p:sp>
      <p:sp>
        <p:nvSpPr>
          <p:cNvPr id="10" name="TextBox 9"/>
          <p:cNvSpPr txBox="1"/>
          <p:nvPr/>
        </p:nvSpPr>
        <p:spPr>
          <a:xfrm>
            <a:off x="3558128" y="1621835"/>
            <a:ext cx="1378479" cy="332622"/>
          </a:xfrm>
          <a:prstGeom prst="rect">
            <a:avLst/>
          </a:prstGeom>
          <a:noFill/>
        </p:spPr>
        <p:txBody>
          <a:bodyPr wrap="none" rtlCol="0">
            <a:spAutoFit/>
          </a:bodyPr>
          <a:lstStyle/>
          <a:p>
            <a:pPr algn="ctr"/>
            <a:r>
              <a:rPr lang="en-US" sz="2000" dirty="0" smtClean="0">
                <a:latin typeface="Palatino Linotype" pitchFamily="18" charset="0"/>
              </a:rPr>
              <a:t>Authenticity</a:t>
            </a:r>
            <a:endParaRPr lang="en-US" sz="2000" dirty="0">
              <a:latin typeface="Palatino Linotype" pitchFamily="18" charset="0"/>
            </a:endParaRPr>
          </a:p>
        </p:txBody>
      </p:sp>
      <p:sp>
        <p:nvSpPr>
          <p:cNvPr id="11" name="TextBox 10"/>
          <p:cNvSpPr txBox="1"/>
          <p:nvPr/>
        </p:nvSpPr>
        <p:spPr>
          <a:xfrm>
            <a:off x="5986182" y="5096219"/>
            <a:ext cx="1271833" cy="332622"/>
          </a:xfrm>
          <a:prstGeom prst="rect">
            <a:avLst/>
          </a:prstGeom>
          <a:noFill/>
        </p:spPr>
        <p:txBody>
          <a:bodyPr wrap="none" rtlCol="0">
            <a:spAutoFit/>
          </a:bodyPr>
          <a:lstStyle/>
          <a:p>
            <a:pPr algn="ctr"/>
            <a:r>
              <a:rPr lang="en-US" sz="2000" dirty="0" smtClean="0">
                <a:latin typeface="Palatino Linotype" pitchFamily="18" charset="0"/>
              </a:rPr>
              <a:t>Anonymity</a:t>
            </a:r>
            <a:endParaRPr lang="en-US" sz="2000" dirty="0">
              <a:latin typeface="Palatino Linotype" pitchFamily="18" charset="0"/>
            </a:endParaRPr>
          </a:p>
        </p:txBody>
      </p:sp>
      <p:sp>
        <p:nvSpPr>
          <p:cNvPr id="12" name="TextBox 11"/>
          <p:cNvSpPr txBox="1"/>
          <p:nvPr/>
        </p:nvSpPr>
        <p:spPr>
          <a:xfrm>
            <a:off x="2086535" y="5919730"/>
            <a:ext cx="1169287" cy="332622"/>
          </a:xfrm>
          <a:prstGeom prst="rect">
            <a:avLst/>
          </a:prstGeom>
          <a:noFill/>
        </p:spPr>
        <p:txBody>
          <a:bodyPr wrap="none" rtlCol="0">
            <a:spAutoFit/>
          </a:bodyPr>
          <a:lstStyle/>
          <a:p>
            <a:pPr algn="ctr"/>
            <a:r>
              <a:rPr lang="en-US" sz="2000" dirty="0" smtClean="0">
                <a:latin typeface="Palatino Linotype" pitchFamily="18" charset="0"/>
              </a:rPr>
              <a:t>Assurance</a:t>
            </a:r>
            <a:endParaRPr lang="en-US" sz="2000" dirty="0">
              <a:latin typeface="Palatino Linotype" pitchFamily="18" charset="0"/>
            </a:endParaRPr>
          </a:p>
        </p:txBody>
      </p:sp>
      <p:pic>
        <p:nvPicPr>
          <p:cNvPr id="13" name="Picture 12" descr="01-3b.wmf"/>
          <p:cNvPicPr>
            <a:picLocks noChangeAspect="1"/>
          </p:cNvPicPr>
          <p:nvPr/>
        </p:nvPicPr>
        <p:blipFill>
          <a:blip r:embed="rId4" cstate="print"/>
          <a:stretch>
            <a:fillRect/>
          </a:stretch>
        </p:blipFill>
        <p:spPr>
          <a:xfrm>
            <a:off x="5820742" y="3512545"/>
            <a:ext cx="1689847" cy="1647022"/>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Assurance</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Assurance </a:t>
            </a:r>
            <a:r>
              <a:rPr lang="en-US" dirty="0" smtClean="0"/>
              <a:t>refers </a:t>
            </a:r>
            <a:r>
              <a:rPr lang="en-US" dirty="0"/>
              <a:t>to how trust </a:t>
            </a:r>
            <a:r>
              <a:rPr lang="en-US" dirty="0" smtClean="0"/>
              <a:t>is provided </a:t>
            </a:r>
            <a:r>
              <a:rPr lang="en-US" dirty="0"/>
              <a:t>and managed in computer systems</a:t>
            </a:r>
            <a:r>
              <a:rPr lang="en-US" dirty="0" smtClean="0"/>
              <a:t>.</a:t>
            </a:r>
          </a:p>
          <a:p>
            <a:r>
              <a:rPr lang="en-US" b="1" dirty="0" smtClean="0"/>
              <a:t>Trust management </a:t>
            </a:r>
            <a:r>
              <a:rPr lang="en-US" dirty="0" smtClean="0"/>
              <a:t>depends on:</a:t>
            </a:r>
          </a:p>
          <a:p>
            <a:pPr lvl="1"/>
            <a:r>
              <a:rPr lang="en-US" b="1" dirty="0" smtClean="0"/>
              <a:t>Policies, </a:t>
            </a:r>
            <a:r>
              <a:rPr lang="en-US" dirty="0" smtClean="0"/>
              <a:t>which specify </a:t>
            </a:r>
            <a:r>
              <a:rPr lang="en-US" dirty="0"/>
              <a:t>behavioral expectations that people or systems </a:t>
            </a:r>
            <a:r>
              <a:rPr lang="en-US" dirty="0" smtClean="0"/>
              <a:t>have</a:t>
            </a:r>
            <a:r>
              <a:rPr lang="en-US" b="1" dirty="0" smtClean="0"/>
              <a:t> </a:t>
            </a:r>
            <a:r>
              <a:rPr lang="en-US" dirty="0" smtClean="0"/>
              <a:t>for </a:t>
            </a:r>
            <a:r>
              <a:rPr lang="en-US" dirty="0"/>
              <a:t>themselves and others. </a:t>
            </a:r>
            <a:endParaRPr lang="en-US" dirty="0" smtClean="0"/>
          </a:p>
          <a:p>
            <a:pPr lvl="2"/>
            <a:r>
              <a:rPr lang="en-US" dirty="0" smtClean="0"/>
              <a:t>For </a:t>
            </a:r>
            <a:r>
              <a:rPr lang="en-US" dirty="0"/>
              <a:t>example, the designers of an </a:t>
            </a:r>
            <a:r>
              <a:rPr lang="en-US" dirty="0" smtClean="0"/>
              <a:t>online music </a:t>
            </a:r>
            <a:r>
              <a:rPr lang="en-US" dirty="0"/>
              <a:t>system may specify policies that describe how users can </a:t>
            </a:r>
            <a:r>
              <a:rPr lang="en-US" dirty="0" smtClean="0"/>
              <a:t>access and </a:t>
            </a:r>
            <a:r>
              <a:rPr lang="en-US" dirty="0"/>
              <a:t>copy songs.</a:t>
            </a:r>
          </a:p>
          <a:p>
            <a:pPr lvl="1"/>
            <a:r>
              <a:rPr lang="en-US" b="1" dirty="0" smtClean="0"/>
              <a:t>Permissions, </a:t>
            </a:r>
            <a:r>
              <a:rPr lang="en-US" dirty="0" smtClean="0"/>
              <a:t>which </a:t>
            </a:r>
            <a:r>
              <a:rPr lang="en-US" dirty="0"/>
              <a:t>describe the behaviors that are allowed by the agents </a:t>
            </a:r>
            <a:r>
              <a:rPr lang="en-US" dirty="0" smtClean="0"/>
              <a:t>that interact </a:t>
            </a:r>
            <a:r>
              <a:rPr lang="en-US" dirty="0"/>
              <a:t>with a person or system. </a:t>
            </a:r>
            <a:endParaRPr lang="en-US" dirty="0" smtClean="0"/>
          </a:p>
          <a:p>
            <a:pPr lvl="2"/>
            <a:r>
              <a:rPr lang="en-US" dirty="0" smtClean="0"/>
              <a:t>For </a:t>
            </a:r>
            <a:r>
              <a:rPr lang="en-US" dirty="0"/>
              <a:t>instance, an online music </a:t>
            </a:r>
            <a:r>
              <a:rPr lang="en-US" dirty="0" smtClean="0"/>
              <a:t>store may </a:t>
            </a:r>
            <a:r>
              <a:rPr lang="en-US" dirty="0"/>
              <a:t>provide permissions for limited access and copying to </a:t>
            </a:r>
            <a:r>
              <a:rPr lang="en-US" dirty="0" smtClean="0"/>
              <a:t>people who </a:t>
            </a:r>
            <a:r>
              <a:rPr lang="en-US" dirty="0"/>
              <a:t>have purchased certain songs.</a:t>
            </a:r>
          </a:p>
          <a:p>
            <a:pPr lvl="1"/>
            <a:r>
              <a:rPr lang="en-US" b="1" dirty="0" smtClean="0"/>
              <a:t>Protections, </a:t>
            </a:r>
            <a:r>
              <a:rPr lang="en-US" dirty="0" smtClean="0"/>
              <a:t>which </a:t>
            </a:r>
            <a:r>
              <a:rPr lang="en-US" dirty="0"/>
              <a:t>describe mechanisms put in place to enforce </a:t>
            </a:r>
            <a:r>
              <a:rPr lang="en-US" dirty="0" smtClean="0"/>
              <a:t>permissions and </a:t>
            </a:r>
            <a:r>
              <a:rPr lang="en-US" dirty="0"/>
              <a:t>polices</a:t>
            </a:r>
            <a:r>
              <a:rPr lang="en-US" dirty="0" smtClean="0"/>
              <a:t>.</a:t>
            </a:r>
            <a:endParaRPr lang="en-US" dirty="0"/>
          </a:p>
          <a:p>
            <a:pPr lvl="2"/>
            <a:r>
              <a:rPr lang="en-US" dirty="0" smtClean="0"/>
              <a:t>We </a:t>
            </a:r>
            <a:r>
              <a:rPr lang="en-US" dirty="0"/>
              <a:t>could imagine that </a:t>
            </a:r>
            <a:r>
              <a:rPr lang="en-US" dirty="0" smtClean="0"/>
              <a:t>an online music store would </a:t>
            </a:r>
            <a:r>
              <a:rPr lang="en-US" dirty="0"/>
              <a:t>build in protections </a:t>
            </a:r>
            <a:r>
              <a:rPr lang="en-US" dirty="0" smtClean="0"/>
              <a:t>to prevent </a:t>
            </a:r>
            <a:r>
              <a:rPr lang="en-US" dirty="0"/>
              <a:t>people from unauthorized access and copying of its songs</a:t>
            </a:r>
            <a:r>
              <a:rPr lang="en-US" dirty="0" smtClean="0"/>
              <a:t>.</a:t>
            </a:r>
            <a:endParaRPr lang="en-US" b="1"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Authenticity</a:t>
            </a:r>
            <a:endParaRPr lang="en-US" dirty="0"/>
          </a:p>
        </p:txBody>
      </p:sp>
      <p:sp>
        <p:nvSpPr>
          <p:cNvPr id="3" name="Content Placeholder 2"/>
          <p:cNvSpPr>
            <a:spLocks noGrp="1"/>
          </p:cNvSpPr>
          <p:nvPr>
            <p:ph idx="1"/>
          </p:nvPr>
        </p:nvSpPr>
        <p:spPr/>
        <p:txBody>
          <a:bodyPr>
            <a:normAutofit/>
          </a:bodyPr>
          <a:lstStyle/>
          <a:p>
            <a:r>
              <a:rPr lang="en-US" sz="2800" b="1" dirty="0"/>
              <a:t>Authenticity </a:t>
            </a:r>
            <a:r>
              <a:rPr lang="en-US" sz="2800" dirty="0"/>
              <a:t>is the ability to determine that statements, policies, </a:t>
            </a:r>
            <a:r>
              <a:rPr lang="en-US" sz="2800" dirty="0" smtClean="0"/>
              <a:t>and permissions </a:t>
            </a:r>
            <a:r>
              <a:rPr lang="en-US" sz="2800" dirty="0"/>
              <a:t>issued by persons or systems are genuine</a:t>
            </a:r>
            <a:r>
              <a:rPr lang="en-US" sz="2800" dirty="0" smtClean="0"/>
              <a:t>.</a:t>
            </a:r>
          </a:p>
          <a:p>
            <a:r>
              <a:rPr lang="en-US" sz="2800" b="1" dirty="0" smtClean="0"/>
              <a:t>Primary tool:</a:t>
            </a:r>
            <a:r>
              <a:rPr lang="en-US" sz="2800" dirty="0" smtClean="0"/>
              <a:t> </a:t>
            </a:r>
          </a:p>
          <a:p>
            <a:pPr lvl="1"/>
            <a:r>
              <a:rPr lang="en-US" sz="2400" b="1" dirty="0" smtClean="0"/>
              <a:t>digital signatures. </a:t>
            </a:r>
            <a:r>
              <a:rPr lang="en-US" sz="2400" dirty="0" smtClean="0"/>
              <a:t>These are cryptographic computations that allow a person or system to commit to the authenticity of their documents in a unique way that achieves </a:t>
            </a:r>
            <a:r>
              <a:rPr lang="en-US" sz="2400" b="1" dirty="0" err="1" smtClean="0"/>
              <a:t>nonrepudiation</a:t>
            </a:r>
            <a:r>
              <a:rPr lang="en-US" sz="2400" dirty="0" smtClean="0"/>
              <a:t>, which is the property that authentic statements issued by some person or system cannot be denied.</a:t>
            </a:r>
            <a:endParaRPr lang="en-US" sz="2400" b="1"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13</a:t>
            </a:fld>
            <a:endParaRPr lang="en-US"/>
          </a:p>
        </p:txBody>
      </p:sp>
      <p:pic>
        <p:nvPicPr>
          <p:cNvPr id="5" name="Picture 4" descr="01-3c.tif"/>
          <p:cNvPicPr>
            <a:picLocks noChangeAspect="1"/>
          </p:cNvPicPr>
          <p:nvPr/>
        </p:nvPicPr>
        <p:blipFill>
          <a:blip r:embed="rId2" cstate="print"/>
          <a:stretch>
            <a:fillRect/>
          </a:stretch>
        </p:blipFill>
        <p:spPr>
          <a:xfrm>
            <a:off x="4572000" y="5378342"/>
            <a:ext cx="2286000" cy="1479658"/>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Anonymity</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Anonymity: </a:t>
            </a:r>
            <a:r>
              <a:rPr lang="en-US" dirty="0" smtClean="0"/>
              <a:t>the </a:t>
            </a:r>
            <a:r>
              <a:rPr lang="en-US" dirty="0"/>
              <a:t>property that certain records or transactions not to be attributable </a:t>
            </a:r>
            <a:r>
              <a:rPr lang="en-US" dirty="0" smtClean="0"/>
              <a:t>to any </a:t>
            </a:r>
            <a:r>
              <a:rPr lang="en-US" dirty="0"/>
              <a:t>individual</a:t>
            </a:r>
            <a:r>
              <a:rPr lang="en-US" dirty="0" smtClean="0"/>
              <a:t>.</a:t>
            </a:r>
          </a:p>
          <a:p>
            <a:r>
              <a:rPr lang="en-US" b="1" dirty="0" smtClean="0"/>
              <a:t>Tools:</a:t>
            </a:r>
          </a:p>
          <a:p>
            <a:pPr lvl="1"/>
            <a:r>
              <a:rPr lang="en-US" b="1" dirty="0"/>
              <a:t>Aggregation: </a:t>
            </a:r>
            <a:r>
              <a:rPr lang="en-US" dirty="0"/>
              <a:t>the combining of data from many individuals so </a:t>
            </a:r>
            <a:r>
              <a:rPr lang="en-US" dirty="0" smtClean="0"/>
              <a:t>that disclosed </a:t>
            </a:r>
            <a:r>
              <a:rPr lang="en-US" dirty="0"/>
              <a:t>sums or averages cannot be tied to any individual. </a:t>
            </a:r>
          </a:p>
          <a:p>
            <a:pPr lvl="1"/>
            <a:r>
              <a:rPr lang="en-US" dirty="0"/>
              <a:t> </a:t>
            </a:r>
            <a:r>
              <a:rPr lang="en-US" b="1" dirty="0"/>
              <a:t>Mixing: </a:t>
            </a:r>
            <a:r>
              <a:rPr lang="en-US" dirty="0"/>
              <a:t>the intertwining of transactions, information, or </a:t>
            </a:r>
            <a:r>
              <a:rPr lang="en-US" dirty="0" smtClean="0"/>
              <a:t>communications in </a:t>
            </a:r>
            <a:r>
              <a:rPr lang="en-US" dirty="0"/>
              <a:t>a way that cannot be traced to any individual. </a:t>
            </a:r>
            <a:endParaRPr lang="en-US" dirty="0" smtClean="0"/>
          </a:p>
          <a:p>
            <a:pPr lvl="1"/>
            <a:r>
              <a:rPr lang="en-US" b="1" dirty="0" smtClean="0"/>
              <a:t>Proxies</a:t>
            </a:r>
            <a:r>
              <a:rPr lang="en-US" b="1" dirty="0"/>
              <a:t>: </a:t>
            </a:r>
            <a:r>
              <a:rPr lang="en-US" dirty="0"/>
              <a:t>trusted agents that are willing to engage in actions for </a:t>
            </a:r>
            <a:r>
              <a:rPr lang="en-US" dirty="0" smtClean="0"/>
              <a:t>an individual </a:t>
            </a:r>
            <a:r>
              <a:rPr lang="en-US" dirty="0"/>
              <a:t>in a way that cannot be traced back to that person. </a:t>
            </a:r>
            <a:endParaRPr lang="en-US" dirty="0" smtClean="0"/>
          </a:p>
          <a:p>
            <a:pPr lvl="1"/>
            <a:r>
              <a:rPr lang="en-US" b="1" dirty="0" smtClean="0"/>
              <a:t>Pseudonyms</a:t>
            </a:r>
            <a:r>
              <a:rPr lang="en-US" b="1" dirty="0"/>
              <a:t>: </a:t>
            </a:r>
            <a:r>
              <a:rPr lang="en-US" dirty="0"/>
              <a:t>fictional identities that can fill in for real identities </a:t>
            </a:r>
            <a:r>
              <a:rPr lang="en-US" dirty="0" smtClean="0"/>
              <a:t>in communications </a:t>
            </a:r>
            <a:r>
              <a:rPr lang="en-US" dirty="0"/>
              <a:t>and transactions, but are otherwise known only </a:t>
            </a:r>
            <a:r>
              <a:rPr lang="en-US" dirty="0" smtClean="0"/>
              <a:t>to a </a:t>
            </a:r>
            <a:r>
              <a:rPr lang="en-US" dirty="0"/>
              <a:t>trusted entity. </a:t>
            </a:r>
            <a:endParaRPr lang="en-US" b="1"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14</a:t>
            </a:fld>
            <a:endParaRPr lang="en-US"/>
          </a:p>
        </p:txBody>
      </p:sp>
      <p:pic>
        <p:nvPicPr>
          <p:cNvPr id="5" name="Picture 4" descr="01-3b.wmf"/>
          <p:cNvPicPr>
            <a:picLocks noChangeAspect="1"/>
          </p:cNvPicPr>
          <p:nvPr/>
        </p:nvPicPr>
        <p:blipFill>
          <a:blip r:embed="rId2" cstate="print"/>
          <a:stretch>
            <a:fillRect/>
          </a:stretch>
        </p:blipFill>
        <p:spPr>
          <a:xfrm>
            <a:off x="7086600" y="76200"/>
            <a:ext cx="1689847" cy="1647022"/>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and Attacks</a:t>
            </a:r>
            <a:endParaRPr lang="en-US" dirty="0"/>
          </a:p>
        </p:txBody>
      </p:sp>
      <p:sp>
        <p:nvSpPr>
          <p:cNvPr id="3" name="Content Placeholder 2"/>
          <p:cNvSpPr>
            <a:spLocks noGrp="1"/>
          </p:cNvSpPr>
          <p:nvPr>
            <p:ph idx="1"/>
          </p:nvPr>
        </p:nvSpPr>
        <p:spPr>
          <a:xfrm>
            <a:off x="457200" y="1600200"/>
            <a:ext cx="8458200" cy="4525963"/>
          </a:xfrm>
        </p:spPr>
        <p:txBody>
          <a:bodyPr/>
          <a:lstStyle/>
          <a:p>
            <a:r>
              <a:rPr lang="en-US" b="1" dirty="0"/>
              <a:t>Eavesdropping: </a:t>
            </a:r>
            <a:r>
              <a:rPr lang="en-US" dirty="0"/>
              <a:t>the interception of information intended for </a:t>
            </a:r>
            <a:r>
              <a:rPr lang="en-US" dirty="0" smtClean="0"/>
              <a:t>someone else </a:t>
            </a:r>
            <a:r>
              <a:rPr lang="en-US" dirty="0"/>
              <a:t>during its transmission over a communication channel.</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15</a:t>
            </a:fld>
            <a:endParaRPr lang="en-US"/>
          </a:p>
        </p:txBody>
      </p:sp>
      <p:pic>
        <p:nvPicPr>
          <p:cNvPr id="5" name="Picture 4" descr="08-01D.tif"/>
          <p:cNvPicPr>
            <a:picLocks noChangeAspect="1"/>
          </p:cNvPicPr>
          <p:nvPr/>
        </p:nvPicPr>
        <p:blipFill>
          <a:blip r:embed="rId2" cstate="print"/>
          <a:stretch>
            <a:fillRect/>
          </a:stretch>
        </p:blipFill>
        <p:spPr>
          <a:xfrm>
            <a:off x="3138610" y="3920125"/>
            <a:ext cx="2917556" cy="2043897"/>
          </a:xfrm>
          <a:prstGeom prst="rect">
            <a:avLst/>
          </a:prstGeom>
        </p:spPr>
      </p:pic>
      <p:sp>
        <p:nvSpPr>
          <p:cNvPr id="6" name="TextBox 5"/>
          <p:cNvSpPr txBox="1"/>
          <p:nvPr/>
        </p:nvSpPr>
        <p:spPr>
          <a:xfrm>
            <a:off x="2371145" y="4942073"/>
            <a:ext cx="625434" cy="314408"/>
          </a:xfrm>
          <a:prstGeom prst="rect">
            <a:avLst/>
          </a:prstGeom>
          <a:noFill/>
        </p:spPr>
        <p:txBody>
          <a:bodyPr wrap="none" rtlCol="0">
            <a:spAutoFit/>
          </a:bodyPr>
          <a:lstStyle/>
          <a:p>
            <a:r>
              <a:rPr lang="en-US" sz="2400" dirty="0" smtClean="0"/>
              <a:t>Alice</a:t>
            </a:r>
            <a:endParaRPr lang="en-US" sz="2400" dirty="0"/>
          </a:p>
        </p:txBody>
      </p:sp>
      <p:sp>
        <p:nvSpPr>
          <p:cNvPr id="7" name="TextBox 6"/>
          <p:cNvSpPr txBox="1"/>
          <p:nvPr/>
        </p:nvSpPr>
        <p:spPr>
          <a:xfrm>
            <a:off x="6450911" y="4942073"/>
            <a:ext cx="529731" cy="314408"/>
          </a:xfrm>
          <a:prstGeom prst="rect">
            <a:avLst/>
          </a:prstGeom>
          <a:noFill/>
        </p:spPr>
        <p:txBody>
          <a:bodyPr wrap="none" rtlCol="0">
            <a:spAutoFit/>
          </a:bodyPr>
          <a:lstStyle/>
          <a:p>
            <a:r>
              <a:rPr lang="en-US" sz="2400" dirty="0" smtClean="0"/>
              <a:t>Bob</a:t>
            </a:r>
            <a:endParaRPr lang="en-US" sz="2400" dirty="0"/>
          </a:p>
        </p:txBody>
      </p:sp>
      <p:sp>
        <p:nvSpPr>
          <p:cNvPr id="8" name="TextBox 7"/>
          <p:cNvSpPr txBox="1"/>
          <p:nvPr/>
        </p:nvSpPr>
        <p:spPr>
          <a:xfrm>
            <a:off x="4108688" y="6391192"/>
            <a:ext cx="517229" cy="314408"/>
          </a:xfrm>
          <a:prstGeom prst="rect">
            <a:avLst/>
          </a:prstGeom>
          <a:noFill/>
        </p:spPr>
        <p:txBody>
          <a:bodyPr wrap="none" rtlCol="0">
            <a:spAutoFit/>
          </a:bodyPr>
          <a:lstStyle/>
          <a:p>
            <a:r>
              <a:rPr lang="en-US" sz="2400" dirty="0" smtClean="0"/>
              <a:t>Eve</a:t>
            </a:r>
            <a:endParaRPr lang="en-US" sz="2400" dirty="0"/>
          </a:p>
        </p:txBody>
      </p:sp>
      <p:pic>
        <p:nvPicPr>
          <p:cNvPr id="9" name="Picture 8" descr="08-01a.tif"/>
          <p:cNvPicPr>
            <a:picLocks noChangeAspect="1"/>
          </p:cNvPicPr>
          <p:nvPr/>
        </p:nvPicPr>
        <p:blipFill>
          <a:blip r:embed="rId3" cstate="print"/>
          <a:stretch>
            <a:fillRect/>
          </a:stretch>
        </p:blipFill>
        <p:spPr>
          <a:xfrm>
            <a:off x="3373008" y="5595436"/>
            <a:ext cx="1984397" cy="772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08-01c.tif"/>
          <p:cNvPicPr>
            <a:picLocks noChangeAspect="1"/>
          </p:cNvPicPr>
          <p:nvPr/>
        </p:nvPicPr>
        <p:blipFill>
          <a:blip r:embed="rId4" cstate="print"/>
          <a:stretch>
            <a:fillRect/>
          </a:stretch>
        </p:blipFill>
        <p:spPr>
          <a:xfrm>
            <a:off x="5908627" y="3429000"/>
            <a:ext cx="1581247"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08-01b.tif"/>
          <p:cNvPicPr>
            <a:picLocks noChangeAspect="1"/>
          </p:cNvPicPr>
          <p:nvPr/>
        </p:nvPicPr>
        <p:blipFill>
          <a:blip r:embed="rId5" cstate="print"/>
          <a:stretch>
            <a:fillRect/>
          </a:stretch>
        </p:blipFill>
        <p:spPr>
          <a:xfrm>
            <a:off x="2133600" y="3429000"/>
            <a:ext cx="1068943"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and Attacks</a:t>
            </a:r>
            <a:endParaRPr lang="en-US" dirty="0"/>
          </a:p>
        </p:txBody>
      </p:sp>
      <p:sp>
        <p:nvSpPr>
          <p:cNvPr id="3" name="Content Placeholder 2"/>
          <p:cNvSpPr>
            <a:spLocks noGrp="1"/>
          </p:cNvSpPr>
          <p:nvPr>
            <p:ph idx="1"/>
          </p:nvPr>
        </p:nvSpPr>
        <p:spPr>
          <a:xfrm>
            <a:off x="457200" y="1295400"/>
            <a:ext cx="8458200" cy="4525963"/>
          </a:xfrm>
        </p:spPr>
        <p:txBody>
          <a:bodyPr>
            <a:normAutofit/>
          </a:bodyPr>
          <a:lstStyle/>
          <a:p>
            <a:r>
              <a:rPr lang="en-US" b="1" dirty="0"/>
              <a:t>Alteration: </a:t>
            </a:r>
            <a:r>
              <a:rPr lang="en-US" dirty="0"/>
              <a:t>unauthorized modification of information. </a:t>
            </a:r>
            <a:endParaRPr lang="en-US" dirty="0" smtClean="0"/>
          </a:p>
          <a:p>
            <a:pPr lvl="1"/>
            <a:r>
              <a:rPr lang="en-US" b="1" dirty="0" smtClean="0"/>
              <a:t>Example: </a:t>
            </a:r>
            <a:r>
              <a:rPr lang="en-US" dirty="0" smtClean="0"/>
              <a:t>the </a:t>
            </a:r>
            <a:r>
              <a:rPr lang="en-US" b="1" dirty="0"/>
              <a:t>man-in-the-middle attack, </a:t>
            </a:r>
            <a:r>
              <a:rPr lang="en-US" dirty="0" smtClean="0"/>
              <a:t>where a </a:t>
            </a:r>
            <a:r>
              <a:rPr lang="en-US" dirty="0"/>
              <a:t>network stream is intercepted, modified, and </a:t>
            </a:r>
            <a:r>
              <a:rPr lang="en-US" dirty="0" smtClean="0"/>
              <a:t>retransmitted.</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16</a:t>
            </a:fld>
            <a:endParaRPr lang="en-US"/>
          </a:p>
        </p:txBody>
      </p:sp>
      <p:grpSp>
        <p:nvGrpSpPr>
          <p:cNvPr id="44" name="Group 43"/>
          <p:cNvGrpSpPr/>
          <p:nvPr/>
        </p:nvGrpSpPr>
        <p:grpSpPr>
          <a:xfrm>
            <a:off x="1806056" y="3695352"/>
            <a:ext cx="6347344" cy="3086448"/>
            <a:chOff x="142366" y="76200"/>
            <a:chExt cx="11569106" cy="7132872"/>
          </a:xfrm>
        </p:grpSpPr>
        <p:pic>
          <p:nvPicPr>
            <p:cNvPr id="13" name="Picture 12" descr="01-08d.wmf"/>
            <p:cNvPicPr>
              <a:picLocks noChangeAspect="1"/>
            </p:cNvPicPr>
            <p:nvPr/>
          </p:nvPicPr>
          <p:blipFill>
            <a:blip r:embed="rId2" cstate="print"/>
            <a:stretch>
              <a:fillRect/>
            </a:stretch>
          </p:blipFill>
          <p:spPr>
            <a:xfrm>
              <a:off x="10134600" y="2895600"/>
              <a:ext cx="1260475" cy="1606550"/>
            </a:xfrm>
            <a:prstGeom prst="rect">
              <a:avLst/>
            </a:prstGeom>
          </p:spPr>
        </p:pic>
        <p:pic>
          <p:nvPicPr>
            <p:cNvPr id="14" name="Picture 13" descr="01-08a.wmf"/>
            <p:cNvPicPr>
              <a:picLocks noChangeAspect="1"/>
            </p:cNvPicPr>
            <p:nvPr/>
          </p:nvPicPr>
          <p:blipFill>
            <a:blip r:embed="rId3" cstate="print"/>
            <a:stretch>
              <a:fillRect/>
            </a:stretch>
          </p:blipFill>
          <p:spPr>
            <a:xfrm>
              <a:off x="5257800" y="4267200"/>
              <a:ext cx="1695288" cy="1645920"/>
            </a:xfrm>
            <a:prstGeom prst="rect">
              <a:avLst/>
            </a:prstGeom>
          </p:spPr>
        </p:pic>
        <p:pic>
          <p:nvPicPr>
            <p:cNvPr id="15" name="Picture 14" descr="01-12.wmf"/>
            <p:cNvPicPr>
              <a:picLocks noChangeAspect="1"/>
            </p:cNvPicPr>
            <p:nvPr/>
          </p:nvPicPr>
          <p:blipFill>
            <a:blip r:embed="rId4" cstate="print"/>
            <a:stretch>
              <a:fillRect/>
            </a:stretch>
          </p:blipFill>
          <p:spPr>
            <a:xfrm>
              <a:off x="6248400" y="2743200"/>
              <a:ext cx="1317625" cy="1095375"/>
            </a:xfrm>
            <a:prstGeom prst="rect">
              <a:avLst/>
            </a:prstGeom>
          </p:spPr>
        </p:pic>
        <p:pic>
          <p:nvPicPr>
            <p:cNvPr id="16" name="Picture 15" descr="01-12.wmf"/>
            <p:cNvPicPr>
              <a:picLocks noChangeAspect="1"/>
            </p:cNvPicPr>
            <p:nvPr/>
          </p:nvPicPr>
          <p:blipFill>
            <a:blip r:embed="rId4" cstate="print"/>
            <a:stretch>
              <a:fillRect/>
            </a:stretch>
          </p:blipFill>
          <p:spPr>
            <a:xfrm>
              <a:off x="10134600" y="1143000"/>
              <a:ext cx="1317625" cy="1095375"/>
            </a:xfrm>
            <a:prstGeom prst="rect">
              <a:avLst/>
            </a:prstGeom>
          </p:spPr>
        </p:pic>
        <p:pic>
          <p:nvPicPr>
            <p:cNvPr id="17" name="Picture 16" descr="01-08b.wmf"/>
            <p:cNvPicPr>
              <a:picLocks noChangeAspect="1"/>
            </p:cNvPicPr>
            <p:nvPr/>
          </p:nvPicPr>
          <p:blipFill>
            <a:blip r:embed="rId5" cstate="print"/>
            <a:stretch>
              <a:fillRect/>
            </a:stretch>
          </p:blipFill>
          <p:spPr>
            <a:xfrm rot="18875579">
              <a:off x="4439548" y="2798693"/>
              <a:ext cx="1103806" cy="1242712"/>
            </a:xfrm>
            <a:prstGeom prst="rect">
              <a:avLst/>
            </a:prstGeom>
          </p:spPr>
        </p:pic>
        <p:pic>
          <p:nvPicPr>
            <p:cNvPr id="18" name="Picture 17" descr="01-08b.wmf"/>
            <p:cNvPicPr>
              <a:picLocks noChangeAspect="1"/>
            </p:cNvPicPr>
            <p:nvPr/>
          </p:nvPicPr>
          <p:blipFill>
            <a:blip r:embed="rId5" cstate="print"/>
            <a:stretch>
              <a:fillRect/>
            </a:stretch>
          </p:blipFill>
          <p:spPr>
            <a:xfrm rot="18875579">
              <a:off x="316837" y="1013053"/>
              <a:ext cx="1348238" cy="1517904"/>
            </a:xfrm>
            <a:prstGeom prst="rect">
              <a:avLst/>
            </a:prstGeom>
          </p:spPr>
        </p:pic>
        <p:pic>
          <p:nvPicPr>
            <p:cNvPr id="19" name="Picture 18" descr="01-08c.wmf"/>
            <p:cNvPicPr>
              <a:picLocks noChangeAspect="1"/>
            </p:cNvPicPr>
            <p:nvPr/>
          </p:nvPicPr>
          <p:blipFill>
            <a:blip r:embed="rId6" cstate="print"/>
            <a:stretch>
              <a:fillRect/>
            </a:stretch>
          </p:blipFill>
          <p:spPr>
            <a:xfrm>
              <a:off x="533400" y="2971800"/>
              <a:ext cx="1136650" cy="1428750"/>
            </a:xfrm>
            <a:prstGeom prst="rect">
              <a:avLst/>
            </a:prstGeom>
          </p:spPr>
        </p:pic>
        <p:sp>
          <p:nvSpPr>
            <p:cNvPr id="20" name="Rounded Rectangle 19"/>
            <p:cNvSpPr/>
            <p:nvPr/>
          </p:nvSpPr>
          <p:spPr bwMode="auto">
            <a:xfrm>
              <a:off x="2361168" y="1597024"/>
              <a:ext cx="1371600" cy="685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t>encrypt</a:t>
              </a:r>
            </a:p>
          </p:txBody>
        </p:sp>
        <p:pic>
          <p:nvPicPr>
            <p:cNvPr id="21" name="Picture 2" descr="C:\Users\Roberto\AppData\Local\Microsoft\Windows\Temporary Internet Files\Content.IE5\RTRFORL5\MCj04339030000[1].png"/>
            <p:cNvPicPr>
              <a:picLocks noChangeAspect="1" noChangeArrowheads="1"/>
            </p:cNvPicPr>
            <p:nvPr/>
          </p:nvPicPr>
          <p:blipFill>
            <a:blip r:embed="rId7" cstate="print">
              <a:grayscl/>
            </a:blip>
            <a:srcRect/>
            <a:stretch>
              <a:fillRect/>
            </a:stretch>
          </p:blipFill>
          <p:spPr bwMode="auto">
            <a:xfrm>
              <a:off x="2652633" y="2819400"/>
              <a:ext cx="788670" cy="788670"/>
            </a:xfrm>
            <a:prstGeom prst="rect">
              <a:avLst/>
            </a:prstGeom>
            <a:noFill/>
            <a:ln w="9525">
              <a:noFill/>
              <a:miter lim="800000"/>
              <a:headEnd/>
              <a:tailEnd/>
            </a:ln>
          </p:spPr>
        </p:pic>
        <p:sp>
          <p:nvSpPr>
            <p:cNvPr id="22" name="Down Arrow 21"/>
            <p:cNvSpPr/>
            <p:nvPr/>
          </p:nvSpPr>
          <p:spPr bwMode="auto">
            <a:xfrm flipV="1">
              <a:off x="2799318" y="2362200"/>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3" name="Rounded Rectangle 22"/>
            <p:cNvSpPr/>
            <p:nvPr/>
          </p:nvSpPr>
          <p:spPr bwMode="auto">
            <a:xfrm>
              <a:off x="8152368" y="1597024"/>
              <a:ext cx="1371600" cy="685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decrypt</a:t>
              </a:r>
            </a:p>
          </p:txBody>
        </p:sp>
        <p:pic>
          <p:nvPicPr>
            <p:cNvPr id="24" name="Picture 2" descr="C:\Users\Roberto\AppData\Local\Microsoft\Windows\Temporary Internet Files\Content.IE5\RTRFORL5\MCj04339030000[1].png"/>
            <p:cNvPicPr>
              <a:picLocks noChangeAspect="1" noChangeArrowheads="1"/>
            </p:cNvPicPr>
            <p:nvPr/>
          </p:nvPicPr>
          <p:blipFill>
            <a:blip r:embed="rId7" cstate="print">
              <a:grayscl/>
            </a:blip>
            <a:srcRect/>
            <a:stretch>
              <a:fillRect/>
            </a:stretch>
          </p:blipFill>
          <p:spPr bwMode="auto">
            <a:xfrm>
              <a:off x="8443833" y="2819400"/>
              <a:ext cx="788670" cy="788670"/>
            </a:xfrm>
            <a:prstGeom prst="rect">
              <a:avLst/>
            </a:prstGeom>
            <a:noFill/>
            <a:ln w="9525">
              <a:noFill/>
              <a:miter lim="800000"/>
              <a:headEnd/>
              <a:tailEnd/>
            </a:ln>
          </p:spPr>
        </p:pic>
        <p:sp>
          <p:nvSpPr>
            <p:cNvPr id="25" name="Down Arrow 24"/>
            <p:cNvSpPr/>
            <p:nvPr/>
          </p:nvSpPr>
          <p:spPr bwMode="auto">
            <a:xfrm flipV="1">
              <a:off x="8590518" y="2362200"/>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6" name="Right Arrow 25"/>
            <p:cNvSpPr/>
            <p:nvPr/>
          </p:nvSpPr>
          <p:spPr>
            <a:xfrm>
              <a:off x="1676400" y="1749424"/>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7" name="Right Arrow 26"/>
            <p:cNvSpPr/>
            <p:nvPr/>
          </p:nvSpPr>
          <p:spPr>
            <a:xfrm>
              <a:off x="9616440" y="1749424"/>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8" name="TextBox 27"/>
            <p:cNvSpPr txBox="1"/>
            <p:nvPr/>
          </p:nvSpPr>
          <p:spPr>
            <a:xfrm>
              <a:off x="4073956" y="3899131"/>
              <a:ext cx="1769268" cy="710298"/>
            </a:xfrm>
            <a:prstGeom prst="rect">
              <a:avLst/>
            </a:prstGeom>
            <a:noFill/>
          </p:spPr>
          <p:txBody>
            <a:bodyPr wrap="none">
              <a:spAutoFit/>
            </a:bodyPr>
            <a:lstStyle/>
            <a:p>
              <a:pPr algn="ctr">
                <a:defRPr/>
              </a:pPr>
              <a:r>
                <a:rPr lang="en-US" dirty="0" smtClean="0">
                  <a:latin typeface="+mn-lt"/>
                </a:rPr>
                <a:t>ciphertext C</a:t>
              </a:r>
              <a:endParaRPr lang="en-US" dirty="0">
                <a:latin typeface="+mn-lt"/>
              </a:endParaRPr>
            </a:p>
          </p:txBody>
        </p:sp>
        <p:sp>
          <p:nvSpPr>
            <p:cNvPr id="29" name="TextBox 28"/>
            <p:cNvSpPr txBox="1"/>
            <p:nvPr/>
          </p:nvSpPr>
          <p:spPr>
            <a:xfrm>
              <a:off x="2057401" y="3463925"/>
              <a:ext cx="1979136" cy="1657361"/>
            </a:xfrm>
            <a:prstGeom prst="rect">
              <a:avLst/>
            </a:prstGeom>
            <a:noFill/>
          </p:spPr>
          <p:txBody>
            <a:bodyPr>
              <a:spAutoFit/>
            </a:bodyPr>
            <a:lstStyle/>
            <a:p>
              <a:pPr algn="ctr">
                <a:defRPr/>
              </a:pPr>
              <a:r>
                <a:rPr lang="en-US" dirty="0" smtClean="0">
                  <a:latin typeface="+mn-lt"/>
                </a:rPr>
                <a:t>shared </a:t>
              </a:r>
            </a:p>
            <a:p>
              <a:pPr algn="ctr">
                <a:defRPr/>
              </a:pPr>
              <a:r>
                <a:rPr lang="en-US" dirty="0" smtClean="0"/>
                <a:t>secret</a:t>
              </a:r>
            </a:p>
            <a:p>
              <a:pPr algn="ctr">
                <a:defRPr/>
              </a:pPr>
              <a:r>
                <a:rPr lang="en-US" dirty="0" smtClean="0">
                  <a:latin typeface="+mn-lt"/>
                </a:rPr>
                <a:t>key</a:t>
              </a:r>
              <a:endParaRPr lang="en-US" dirty="0">
                <a:latin typeface="+mn-lt"/>
              </a:endParaRPr>
            </a:p>
          </p:txBody>
        </p:sp>
        <p:sp>
          <p:nvSpPr>
            <p:cNvPr id="30" name="TextBox 29"/>
            <p:cNvSpPr txBox="1"/>
            <p:nvPr/>
          </p:nvSpPr>
          <p:spPr>
            <a:xfrm>
              <a:off x="142366" y="2392661"/>
              <a:ext cx="1696924" cy="710298"/>
            </a:xfrm>
            <a:prstGeom prst="rect">
              <a:avLst/>
            </a:prstGeom>
            <a:noFill/>
          </p:spPr>
          <p:txBody>
            <a:bodyPr wrap="none">
              <a:spAutoFit/>
            </a:bodyPr>
            <a:lstStyle/>
            <a:p>
              <a:pPr algn="ctr">
                <a:defRPr/>
              </a:pPr>
              <a:r>
                <a:rPr lang="en-US" dirty="0" smtClean="0">
                  <a:latin typeface="+mn-lt"/>
                </a:rPr>
                <a:t>plaintext M</a:t>
              </a:r>
              <a:endParaRPr lang="en-US" dirty="0">
                <a:latin typeface="+mn-lt"/>
              </a:endParaRPr>
            </a:p>
          </p:txBody>
        </p:sp>
        <p:sp>
          <p:nvSpPr>
            <p:cNvPr id="31" name="TextBox 30"/>
            <p:cNvSpPr txBox="1"/>
            <p:nvPr/>
          </p:nvSpPr>
          <p:spPr>
            <a:xfrm>
              <a:off x="9960016" y="2392661"/>
              <a:ext cx="1751456" cy="710298"/>
            </a:xfrm>
            <a:prstGeom prst="rect">
              <a:avLst/>
            </a:prstGeom>
            <a:noFill/>
          </p:spPr>
          <p:txBody>
            <a:bodyPr wrap="none">
              <a:spAutoFit/>
            </a:bodyPr>
            <a:lstStyle/>
            <a:p>
              <a:pPr algn="ctr">
                <a:defRPr/>
              </a:pPr>
              <a:r>
                <a:rPr lang="en-US" dirty="0" smtClean="0">
                  <a:latin typeface="+mn-lt"/>
                </a:rPr>
                <a:t>plaintext M</a:t>
              </a:r>
              <a:r>
                <a:rPr lang="en-US" dirty="0" smtClean="0">
                  <a:latin typeface="Arial"/>
                  <a:cs typeface="Arial"/>
                </a:rPr>
                <a:t>′</a:t>
              </a:r>
              <a:endParaRPr lang="en-US" dirty="0">
                <a:latin typeface="+mn-lt"/>
              </a:endParaRPr>
            </a:p>
          </p:txBody>
        </p:sp>
        <p:sp>
          <p:nvSpPr>
            <p:cNvPr id="32" name="TextBox 31"/>
            <p:cNvSpPr txBox="1"/>
            <p:nvPr/>
          </p:nvSpPr>
          <p:spPr>
            <a:xfrm>
              <a:off x="7848600" y="3463925"/>
              <a:ext cx="1979136" cy="1657361"/>
            </a:xfrm>
            <a:prstGeom prst="rect">
              <a:avLst/>
            </a:prstGeom>
            <a:noFill/>
          </p:spPr>
          <p:txBody>
            <a:bodyPr>
              <a:spAutoFit/>
            </a:bodyPr>
            <a:lstStyle/>
            <a:p>
              <a:pPr algn="ctr">
                <a:defRPr/>
              </a:pPr>
              <a:r>
                <a:rPr lang="en-US" dirty="0" smtClean="0">
                  <a:latin typeface="+mn-lt"/>
                </a:rPr>
                <a:t>shared</a:t>
              </a:r>
            </a:p>
            <a:p>
              <a:pPr algn="ctr">
                <a:defRPr/>
              </a:pPr>
              <a:r>
                <a:rPr lang="en-US" dirty="0" smtClean="0"/>
                <a:t>secret</a:t>
              </a:r>
            </a:p>
            <a:p>
              <a:pPr algn="ctr">
                <a:defRPr/>
              </a:pPr>
              <a:r>
                <a:rPr lang="en-US" dirty="0" smtClean="0">
                  <a:latin typeface="+mn-lt"/>
                </a:rPr>
                <a:t>key</a:t>
              </a:r>
              <a:endParaRPr lang="en-US" dirty="0">
                <a:latin typeface="+mn-lt"/>
              </a:endParaRPr>
            </a:p>
          </p:txBody>
        </p:sp>
        <p:sp>
          <p:nvSpPr>
            <p:cNvPr id="33" name="TextBox 32"/>
            <p:cNvSpPr txBox="1"/>
            <p:nvPr/>
          </p:nvSpPr>
          <p:spPr>
            <a:xfrm>
              <a:off x="4664086" y="304799"/>
              <a:ext cx="2646388" cy="1341673"/>
            </a:xfrm>
            <a:prstGeom prst="rect">
              <a:avLst/>
            </a:prstGeom>
            <a:noFill/>
          </p:spPr>
          <p:txBody>
            <a:bodyPr wrap="none">
              <a:spAutoFit/>
            </a:bodyPr>
            <a:lstStyle/>
            <a:p>
              <a:pPr algn="ctr">
                <a:defRPr/>
              </a:pPr>
              <a:r>
                <a:rPr lang="en-US" sz="1400" b="1" dirty="0" smtClean="0"/>
                <a:t>C</a:t>
              </a:r>
              <a:r>
                <a:rPr lang="en-US" sz="1400" b="1" dirty="0" smtClean="0">
                  <a:latin typeface="+mn-lt"/>
                </a:rPr>
                <a:t>ommunication</a:t>
              </a:r>
              <a:br>
                <a:rPr lang="en-US" sz="1400" b="1" dirty="0" smtClean="0">
                  <a:latin typeface="+mn-lt"/>
                </a:rPr>
              </a:br>
              <a:r>
                <a:rPr lang="en-US" sz="1400" b="1" dirty="0" smtClean="0">
                  <a:latin typeface="+mn-lt"/>
                </a:rPr>
                <a:t>channel</a:t>
              </a:r>
              <a:endParaRPr lang="en-US" sz="1400" b="1" dirty="0">
                <a:latin typeface="+mn-lt"/>
              </a:endParaRPr>
            </a:p>
          </p:txBody>
        </p:sp>
        <p:sp>
          <p:nvSpPr>
            <p:cNvPr id="34" name="TextBox 33"/>
            <p:cNvSpPr txBox="1"/>
            <p:nvPr/>
          </p:nvSpPr>
          <p:spPr>
            <a:xfrm>
              <a:off x="1342262" y="520243"/>
              <a:ext cx="1400265" cy="789221"/>
            </a:xfrm>
            <a:prstGeom prst="rect">
              <a:avLst/>
            </a:prstGeom>
            <a:noFill/>
          </p:spPr>
          <p:txBody>
            <a:bodyPr wrap="none">
              <a:spAutoFit/>
            </a:bodyPr>
            <a:lstStyle/>
            <a:p>
              <a:pPr algn="ctr">
                <a:defRPr/>
              </a:pPr>
              <a:r>
                <a:rPr lang="en-US" sz="1400" b="1" dirty="0" smtClean="0"/>
                <a:t>S</a:t>
              </a:r>
              <a:r>
                <a:rPr lang="en-US" sz="1400" b="1" dirty="0" smtClean="0">
                  <a:latin typeface="+mn-lt"/>
                </a:rPr>
                <a:t>ender</a:t>
              </a:r>
              <a:endParaRPr lang="en-US" sz="1400" b="1" dirty="0">
                <a:latin typeface="+mn-lt"/>
              </a:endParaRPr>
            </a:p>
          </p:txBody>
        </p:sp>
        <p:sp>
          <p:nvSpPr>
            <p:cNvPr id="35" name="TextBox 34"/>
            <p:cNvSpPr txBox="1"/>
            <p:nvPr/>
          </p:nvSpPr>
          <p:spPr>
            <a:xfrm>
              <a:off x="8984773" y="520243"/>
              <a:ext cx="1724311" cy="789221"/>
            </a:xfrm>
            <a:prstGeom prst="rect">
              <a:avLst/>
            </a:prstGeom>
            <a:noFill/>
          </p:spPr>
          <p:txBody>
            <a:bodyPr wrap="none">
              <a:spAutoFit/>
            </a:bodyPr>
            <a:lstStyle/>
            <a:p>
              <a:pPr algn="ctr">
                <a:defRPr/>
              </a:pPr>
              <a:r>
                <a:rPr lang="en-US" sz="1400" b="1" dirty="0" smtClean="0"/>
                <a:t>R</a:t>
              </a:r>
              <a:r>
                <a:rPr lang="en-US" sz="1400" b="1" dirty="0" smtClean="0">
                  <a:latin typeface="+mn-lt"/>
                </a:rPr>
                <a:t>ecipient</a:t>
              </a:r>
              <a:endParaRPr lang="en-US" sz="1400" b="1" dirty="0">
                <a:latin typeface="+mn-lt"/>
              </a:endParaRPr>
            </a:p>
          </p:txBody>
        </p:sp>
        <p:cxnSp>
          <p:nvCxnSpPr>
            <p:cNvPr id="36" name="Straight Connector 35"/>
            <p:cNvCxnSpPr/>
            <p:nvPr/>
          </p:nvCxnSpPr>
          <p:spPr>
            <a:xfrm rot="5400000">
              <a:off x="1600200" y="25146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rot="5400000">
              <a:off x="5334000" y="25146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38" name="TextBox 37"/>
            <p:cNvSpPr txBox="1"/>
            <p:nvPr/>
          </p:nvSpPr>
          <p:spPr>
            <a:xfrm>
              <a:off x="4734251" y="5867399"/>
              <a:ext cx="2506059" cy="1341673"/>
            </a:xfrm>
            <a:prstGeom prst="rect">
              <a:avLst/>
            </a:prstGeom>
            <a:noFill/>
          </p:spPr>
          <p:txBody>
            <a:bodyPr wrap="none">
              <a:spAutoFit/>
            </a:bodyPr>
            <a:lstStyle/>
            <a:p>
              <a:pPr algn="ctr">
                <a:defRPr/>
              </a:pPr>
              <a:r>
                <a:rPr lang="en-US" sz="1400" b="1" dirty="0" smtClean="0"/>
                <a:t>A</a:t>
              </a:r>
              <a:r>
                <a:rPr lang="en-US" sz="1400" b="1" dirty="0" smtClean="0">
                  <a:latin typeface="+mn-lt"/>
                </a:rPr>
                <a:t>ttacker</a:t>
              </a:r>
            </a:p>
            <a:p>
              <a:pPr algn="ctr">
                <a:defRPr/>
              </a:pPr>
              <a:r>
                <a:rPr lang="en-US" sz="1400" b="1" dirty="0" smtClean="0"/>
                <a:t>(intercepting)</a:t>
              </a:r>
              <a:endParaRPr lang="en-US" sz="1400" b="1" dirty="0">
                <a:latin typeface="+mn-lt"/>
              </a:endParaRPr>
            </a:p>
          </p:txBody>
        </p:sp>
        <p:sp>
          <p:nvSpPr>
            <p:cNvPr id="39" name="Bent Arrow 38"/>
            <p:cNvSpPr/>
            <p:nvPr/>
          </p:nvSpPr>
          <p:spPr>
            <a:xfrm rot="5400000">
              <a:off x="3935702" y="1716666"/>
              <a:ext cx="1120196" cy="1371600"/>
            </a:xfrm>
            <a:prstGeom prst="bentArrow">
              <a:avLst>
                <a:gd name="adj1" fmla="val 18879"/>
                <a:gd name="adj2" fmla="val 22702"/>
                <a:gd name="adj3" fmla="val 18266"/>
                <a:gd name="adj4" fmla="val 6081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800">
                <a:solidFill>
                  <a:schemeClr val="tx1"/>
                </a:solidFill>
              </a:endParaRPr>
            </a:p>
          </p:txBody>
        </p:sp>
        <p:sp>
          <p:nvSpPr>
            <p:cNvPr id="40" name="TextBox 39"/>
            <p:cNvSpPr txBox="1"/>
            <p:nvPr/>
          </p:nvSpPr>
          <p:spPr>
            <a:xfrm>
              <a:off x="5904343" y="3899131"/>
              <a:ext cx="1823800" cy="710298"/>
            </a:xfrm>
            <a:prstGeom prst="rect">
              <a:avLst/>
            </a:prstGeom>
            <a:noFill/>
          </p:spPr>
          <p:txBody>
            <a:bodyPr wrap="none">
              <a:spAutoFit/>
            </a:bodyPr>
            <a:lstStyle/>
            <a:p>
              <a:pPr algn="ctr">
                <a:defRPr/>
              </a:pPr>
              <a:r>
                <a:rPr lang="en-US" dirty="0" smtClean="0">
                  <a:latin typeface="+mn-lt"/>
                </a:rPr>
                <a:t>ciphertext C</a:t>
              </a:r>
              <a:r>
                <a:rPr lang="en-US" dirty="0" smtClean="0">
                  <a:latin typeface="Arial"/>
                  <a:cs typeface="Arial"/>
                </a:rPr>
                <a:t>′</a:t>
              </a:r>
              <a:endParaRPr lang="en-US" dirty="0" smtClean="0"/>
            </a:p>
          </p:txBody>
        </p:sp>
        <p:sp>
          <p:nvSpPr>
            <p:cNvPr id="41" name="Bent Arrow 40"/>
            <p:cNvSpPr/>
            <p:nvPr/>
          </p:nvSpPr>
          <p:spPr>
            <a:xfrm>
              <a:off x="6705600" y="1657928"/>
              <a:ext cx="1401620" cy="1219200"/>
            </a:xfrm>
            <a:prstGeom prst="bentArrow">
              <a:avLst>
                <a:gd name="adj1" fmla="val 18879"/>
                <a:gd name="adj2" fmla="val 22702"/>
                <a:gd name="adj3" fmla="val 18266"/>
                <a:gd name="adj4" fmla="val 6081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800">
                <a:solidFill>
                  <a:schemeClr val="tx1"/>
                </a:solidFill>
              </a:endParaRPr>
            </a:p>
          </p:txBody>
        </p:sp>
        <p:pic>
          <p:nvPicPr>
            <p:cNvPr id="42" name="Picture 41" descr="01-08f.wmf"/>
            <p:cNvPicPr>
              <a:picLocks noChangeAspect="1"/>
            </p:cNvPicPr>
            <p:nvPr/>
          </p:nvPicPr>
          <p:blipFill>
            <a:blip r:embed="rId8" cstate="print"/>
            <a:stretch>
              <a:fillRect/>
            </a:stretch>
          </p:blipFill>
          <p:spPr>
            <a:xfrm rot="17735272">
              <a:off x="4602853" y="3001177"/>
              <a:ext cx="532292" cy="741644"/>
            </a:xfrm>
            <a:prstGeom prst="rect">
              <a:avLst/>
            </a:prstGeom>
          </p:spPr>
        </p:pic>
        <p:pic>
          <p:nvPicPr>
            <p:cNvPr id="43" name="Picture 42" descr="01-08f.wmf"/>
            <p:cNvPicPr>
              <a:picLocks noChangeAspect="1"/>
            </p:cNvPicPr>
            <p:nvPr/>
          </p:nvPicPr>
          <p:blipFill>
            <a:blip r:embed="rId8" cstate="print"/>
            <a:stretch>
              <a:fillRect/>
            </a:stretch>
          </p:blipFill>
          <p:spPr>
            <a:xfrm rot="16850890">
              <a:off x="6548940" y="2932159"/>
              <a:ext cx="532292" cy="741644"/>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and Attacks</a:t>
            </a:r>
            <a:endParaRPr lang="en-US" dirty="0"/>
          </a:p>
        </p:txBody>
      </p:sp>
      <p:sp>
        <p:nvSpPr>
          <p:cNvPr id="3" name="Content Placeholder 2"/>
          <p:cNvSpPr>
            <a:spLocks noGrp="1"/>
          </p:cNvSpPr>
          <p:nvPr>
            <p:ph idx="1"/>
          </p:nvPr>
        </p:nvSpPr>
        <p:spPr>
          <a:xfrm>
            <a:off x="457200" y="1295400"/>
            <a:ext cx="8458200" cy="4525963"/>
          </a:xfrm>
        </p:spPr>
        <p:txBody>
          <a:bodyPr>
            <a:normAutofit/>
          </a:bodyPr>
          <a:lstStyle/>
          <a:p>
            <a:r>
              <a:rPr lang="en-US" b="1" dirty="0"/>
              <a:t>Denial-of-service: </a:t>
            </a:r>
            <a:r>
              <a:rPr lang="en-US" dirty="0"/>
              <a:t>the interruption or degradation of a data service </a:t>
            </a:r>
            <a:r>
              <a:rPr lang="en-US" dirty="0" smtClean="0"/>
              <a:t>or information </a:t>
            </a:r>
            <a:r>
              <a:rPr lang="en-US" dirty="0"/>
              <a:t>access. </a:t>
            </a:r>
            <a:endParaRPr lang="en-US" dirty="0" smtClean="0"/>
          </a:p>
          <a:p>
            <a:pPr lvl="1"/>
            <a:r>
              <a:rPr lang="en-US" b="1" dirty="0" smtClean="0"/>
              <a:t>Example:</a:t>
            </a:r>
            <a:r>
              <a:rPr lang="en-US" dirty="0" smtClean="0"/>
              <a:t> email </a:t>
            </a:r>
            <a:r>
              <a:rPr lang="en-US" b="1" dirty="0" smtClean="0"/>
              <a:t>spam</a:t>
            </a:r>
            <a:r>
              <a:rPr lang="en-US" b="1" dirty="0"/>
              <a:t>, </a:t>
            </a:r>
            <a:r>
              <a:rPr lang="en-US" dirty="0"/>
              <a:t>to the degree </a:t>
            </a:r>
            <a:r>
              <a:rPr lang="en-US" dirty="0" smtClean="0"/>
              <a:t>that it </a:t>
            </a:r>
            <a:r>
              <a:rPr lang="en-US" dirty="0"/>
              <a:t>is meant to simply fill up a mail queue and slow down an </a:t>
            </a:r>
            <a:r>
              <a:rPr lang="en-US" dirty="0" smtClean="0"/>
              <a:t>email server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17</a:t>
            </a:fld>
            <a:endParaRPr lang="en-US"/>
          </a:p>
        </p:txBody>
      </p:sp>
      <p:grpSp>
        <p:nvGrpSpPr>
          <p:cNvPr id="46" name="Group 45"/>
          <p:cNvGrpSpPr/>
          <p:nvPr/>
        </p:nvGrpSpPr>
        <p:grpSpPr>
          <a:xfrm>
            <a:off x="2514600" y="4648200"/>
            <a:ext cx="914400" cy="533400"/>
            <a:chOff x="2514600" y="4648200"/>
            <a:chExt cx="914400" cy="533400"/>
          </a:xfrm>
        </p:grpSpPr>
        <p:sp>
          <p:nvSpPr>
            <p:cNvPr id="44" name="Rectangle 43"/>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Isosceles Triangle 44"/>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47" name="Group 46"/>
          <p:cNvGrpSpPr/>
          <p:nvPr/>
        </p:nvGrpSpPr>
        <p:grpSpPr>
          <a:xfrm>
            <a:off x="2667000" y="4800600"/>
            <a:ext cx="914400" cy="533400"/>
            <a:chOff x="2514600" y="4648200"/>
            <a:chExt cx="914400" cy="533400"/>
          </a:xfrm>
        </p:grpSpPr>
        <p:sp>
          <p:nvSpPr>
            <p:cNvPr id="48" name="Rectangle 47"/>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9" name="Isosceles Triangle 48"/>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50" name="Group 49"/>
          <p:cNvGrpSpPr/>
          <p:nvPr/>
        </p:nvGrpSpPr>
        <p:grpSpPr>
          <a:xfrm>
            <a:off x="2819400" y="4953000"/>
            <a:ext cx="914400" cy="533400"/>
            <a:chOff x="2514600" y="4648200"/>
            <a:chExt cx="914400" cy="533400"/>
          </a:xfrm>
        </p:grpSpPr>
        <p:sp>
          <p:nvSpPr>
            <p:cNvPr id="51" name="Rectangle 50"/>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2" name="Isosceles Triangle 51"/>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53" name="Group 52"/>
          <p:cNvGrpSpPr/>
          <p:nvPr/>
        </p:nvGrpSpPr>
        <p:grpSpPr>
          <a:xfrm>
            <a:off x="2971800" y="5105400"/>
            <a:ext cx="914400" cy="533400"/>
            <a:chOff x="2514600" y="4648200"/>
            <a:chExt cx="914400" cy="533400"/>
          </a:xfrm>
        </p:grpSpPr>
        <p:sp>
          <p:nvSpPr>
            <p:cNvPr id="54" name="Rectangle 53"/>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5" name="Isosceles Triangle 54"/>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56" name="Group 55"/>
          <p:cNvGrpSpPr/>
          <p:nvPr/>
        </p:nvGrpSpPr>
        <p:grpSpPr>
          <a:xfrm>
            <a:off x="3124200" y="5257800"/>
            <a:ext cx="914400" cy="533400"/>
            <a:chOff x="2514600" y="4648200"/>
            <a:chExt cx="914400" cy="533400"/>
          </a:xfrm>
        </p:grpSpPr>
        <p:sp>
          <p:nvSpPr>
            <p:cNvPr id="57" name="Rectangle 56"/>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8" name="Isosceles Triangle 57"/>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59" name="Group 58"/>
          <p:cNvGrpSpPr/>
          <p:nvPr/>
        </p:nvGrpSpPr>
        <p:grpSpPr>
          <a:xfrm>
            <a:off x="3276600" y="5410200"/>
            <a:ext cx="914400" cy="533400"/>
            <a:chOff x="2514600" y="4648200"/>
            <a:chExt cx="914400" cy="533400"/>
          </a:xfrm>
        </p:grpSpPr>
        <p:sp>
          <p:nvSpPr>
            <p:cNvPr id="60" name="Rectangle 59"/>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 name="Isosceles Triangle 60"/>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62" name="Group 61"/>
          <p:cNvGrpSpPr/>
          <p:nvPr/>
        </p:nvGrpSpPr>
        <p:grpSpPr>
          <a:xfrm>
            <a:off x="4038600" y="4648200"/>
            <a:ext cx="914400" cy="533400"/>
            <a:chOff x="2514600" y="4648200"/>
            <a:chExt cx="914400" cy="533400"/>
          </a:xfrm>
        </p:grpSpPr>
        <p:sp>
          <p:nvSpPr>
            <p:cNvPr id="63" name="Rectangle 62"/>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Isosceles Triangle 63"/>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65" name="Group 64"/>
          <p:cNvGrpSpPr/>
          <p:nvPr/>
        </p:nvGrpSpPr>
        <p:grpSpPr>
          <a:xfrm>
            <a:off x="4191000" y="4800600"/>
            <a:ext cx="914400" cy="533400"/>
            <a:chOff x="2514600" y="4648200"/>
            <a:chExt cx="914400" cy="533400"/>
          </a:xfrm>
        </p:grpSpPr>
        <p:sp>
          <p:nvSpPr>
            <p:cNvPr id="66" name="Rectangle 65"/>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7" name="Isosceles Triangle 66"/>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68" name="Group 67"/>
          <p:cNvGrpSpPr/>
          <p:nvPr/>
        </p:nvGrpSpPr>
        <p:grpSpPr>
          <a:xfrm>
            <a:off x="4343400" y="4953000"/>
            <a:ext cx="914400" cy="533400"/>
            <a:chOff x="2514600" y="4648200"/>
            <a:chExt cx="914400" cy="533400"/>
          </a:xfrm>
        </p:grpSpPr>
        <p:sp>
          <p:nvSpPr>
            <p:cNvPr id="69" name="Rectangle 68"/>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0" name="Isosceles Triangle 69"/>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71" name="Group 70"/>
          <p:cNvGrpSpPr/>
          <p:nvPr/>
        </p:nvGrpSpPr>
        <p:grpSpPr>
          <a:xfrm>
            <a:off x="4495800" y="5105400"/>
            <a:ext cx="914400" cy="533400"/>
            <a:chOff x="2514600" y="4648200"/>
            <a:chExt cx="914400" cy="533400"/>
          </a:xfrm>
        </p:grpSpPr>
        <p:sp>
          <p:nvSpPr>
            <p:cNvPr id="72" name="Rectangle 71"/>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3" name="Isosceles Triangle 72"/>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74" name="Group 73"/>
          <p:cNvGrpSpPr/>
          <p:nvPr/>
        </p:nvGrpSpPr>
        <p:grpSpPr>
          <a:xfrm>
            <a:off x="4648200" y="5257800"/>
            <a:ext cx="914400" cy="533400"/>
            <a:chOff x="2514600" y="4648200"/>
            <a:chExt cx="914400" cy="533400"/>
          </a:xfrm>
        </p:grpSpPr>
        <p:sp>
          <p:nvSpPr>
            <p:cNvPr id="75" name="Rectangle 74"/>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6" name="Isosceles Triangle 75"/>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77" name="Group 76"/>
          <p:cNvGrpSpPr/>
          <p:nvPr/>
        </p:nvGrpSpPr>
        <p:grpSpPr>
          <a:xfrm>
            <a:off x="4800600" y="5410200"/>
            <a:ext cx="914400" cy="533400"/>
            <a:chOff x="2514600" y="4648200"/>
            <a:chExt cx="914400" cy="533400"/>
          </a:xfrm>
        </p:grpSpPr>
        <p:sp>
          <p:nvSpPr>
            <p:cNvPr id="78" name="Rectangle 77"/>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9" name="Isosceles Triangle 78"/>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0" name="Group 79"/>
          <p:cNvGrpSpPr/>
          <p:nvPr/>
        </p:nvGrpSpPr>
        <p:grpSpPr>
          <a:xfrm>
            <a:off x="838200" y="4648200"/>
            <a:ext cx="914400" cy="533400"/>
            <a:chOff x="2514600" y="4648200"/>
            <a:chExt cx="914400" cy="533400"/>
          </a:xfrm>
        </p:grpSpPr>
        <p:sp>
          <p:nvSpPr>
            <p:cNvPr id="81" name="Rectangle 80"/>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2" name="Isosceles Triangle 81"/>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3" name="Group 82"/>
          <p:cNvGrpSpPr/>
          <p:nvPr/>
        </p:nvGrpSpPr>
        <p:grpSpPr>
          <a:xfrm>
            <a:off x="990600" y="4800600"/>
            <a:ext cx="914400" cy="533400"/>
            <a:chOff x="2514600" y="4648200"/>
            <a:chExt cx="914400" cy="533400"/>
          </a:xfrm>
        </p:grpSpPr>
        <p:sp>
          <p:nvSpPr>
            <p:cNvPr id="84" name="Rectangle 83"/>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5" name="Isosceles Triangle 84"/>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6" name="Group 85"/>
          <p:cNvGrpSpPr/>
          <p:nvPr/>
        </p:nvGrpSpPr>
        <p:grpSpPr>
          <a:xfrm>
            <a:off x="1143000" y="4953000"/>
            <a:ext cx="914400" cy="533400"/>
            <a:chOff x="2514600" y="4648200"/>
            <a:chExt cx="914400" cy="533400"/>
          </a:xfrm>
        </p:grpSpPr>
        <p:sp>
          <p:nvSpPr>
            <p:cNvPr id="87" name="Rectangle 86"/>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8" name="Isosceles Triangle 87"/>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9" name="Group 88"/>
          <p:cNvGrpSpPr/>
          <p:nvPr/>
        </p:nvGrpSpPr>
        <p:grpSpPr>
          <a:xfrm>
            <a:off x="1295400" y="5105400"/>
            <a:ext cx="914400" cy="533400"/>
            <a:chOff x="2514600" y="4648200"/>
            <a:chExt cx="914400" cy="533400"/>
          </a:xfrm>
        </p:grpSpPr>
        <p:sp>
          <p:nvSpPr>
            <p:cNvPr id="90" name="Rectangle 89"/>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1" name="Isosceles Triangle 90"/>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92" name="Group 91"/>
          <p:cNvGrpSpPr/>
          <p:nvPr/>
        </p:nvGrpSpPr>
        <p:grpSpPr>
          <a:xfrm>
            <a:off x="1447800" y="5257800"/>
            <a:ext cx="914400" cy="533400"/>
            <a:chOff x="2514600" y="4648200"/>
            <a:chExt cx="914400" cy="533400"/>
          </a:xfrm>
        </p:grpSpPr>
        <p:sp>
          <p:nvSpPr>
            <p:cNvPr id="93" name="Rectangle 92"/>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4" name="Isosceles Triangle 93"/>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95" name="Group 94"/>
          <p:cNvGrpSpPr/>
          <p:nvPr/>
        </p:nvGrpSpPr>
        <p:grpSpPr>
          <a:xfrm>
            <a:off x="1600200" y="5410200"/>
            <a:ext cx="914400" cy="533400"/>
            <a:chOff x="2514600" y="4648200"/>
            <a:chExt cx="914400" cy="533400"/>
          </a:xfrm>
        </p:grpSpPr>
        <p:sp>
          <p:nvSpPr>
            <p:cNvPr id="96" name="Rectangle 95"/>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7" name="Isosceles Triangle 96"/>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8" name="TextBox 97"/>
          <p:cNvSpPr txBox="1"/>
          <p:nvPr/>
        </p:nvSpPr>
        <p:spPr>
          <a:xfrm>
            <a:off x="7552745" y="6008873"/>
            <a:ext cx="625434" cy="314408"/>
          </a:xfrm>
          <a:prstGeom prst="rect">
            <a:avLst/>
          </a:prstGeom>
          <a:noFill/>
        </p:spPr>
        <p:txBody>
          <a:bodyPr wrap="none" rtlCol="0">
            <a:spAutoFit/>
          </a:bodyPr>
          <a:lstStyle/>
          <a:p>
            <a:r>
              <a:rPr lang="en-US" sz="2400" dirty="0" smtClean="0"/>
              <a:t>Alice</a:t>
            </a:r>
            <a:endParaRPr lang="en-US" sz="2400" dirty="0"/>
          </a:p>
        </p:txBody>
      </p:sp>
      <p:pic>
        <p:nvPicPr>
          <p:cNvPr id="99" name="Picture 98" descr="08-01b.tif"/>
          <p:cNvPicPr>
            <a:picLocks noChangeAspect="1"/>
          </p:cNvPicPr>
          <p:nvPr/>
        </p:nvPicPr>
        <p:blipFill>
          <a:blip r:embed="rId2" cstate="print"/>
          <a:stretch>
            <a:fillRect/>
          </a:stretch>
        </p:blipFill>
        <p:spPr>
          <a:xfrm>
            <a:off x="7315200" y="4495800"/>
            <a:ext cx="1068943"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0" name="Right Arrow 99"/>
          <p:cNvSpPr/>
          <p:nvPr/>
        </p:nvSpPr>
        <p:spPr>
          <a:xfrm>
            <a:off x="6019800" y="502920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and Attacks</a:t>
            </a:r>
            <a:endParaRPr lang="en-US" dirty="0"/>
          </a:p>
        </p:txBody>
      </p:sp>
      <p:sp>
        <p:nvSpPr>
          <p:cNvPr id="3" name="Content Placeholder 2"/>
          <p:cNvSpPr>
            <a:spLocks noGrp="1"/>
          </p:cNvSpPr>
          <p:nvPr>
            <p:ph idx="1"/>
          </p:nvPr>
        </p:nvSpPr>
        <p:spPr>
          <a:xfrm>
            <a:off x="457200" y="1295400"/>
            <a:ext cx="8458200" cy="4525963"/>
          </a:xfrm>
        </p:spPr>
        <p:txBody>
          <a:bodyPr>
            <a:normAutofit/>
          </a:bodyPr>
          <a:lstStyle/>
          <a:p>
            <a:r>
              <a:rPr lang="en-US" b="1" dirty="0"/>
              <a:t>Masquerading: </a:t>
            </a:r>
            <a:r>
              <a:rPr lang="en-US" dirty="0"/>
              <a:t>the fabrication of information that is purported </a:t>
            </a:r>
            <a:r>
              <a:rPr lang="en-US" dirty="0" smtClean="0"/>
              <a:t>to be </a:t>
            </a:r>
            <a:r>
              <a:rPr lang="en-US" dirty="0"/>
              <a:t>from someone who is not actually the author.</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18</a:t>
            </a:fld>
            <a:endParaRPr lang="en-US"/>
          </a:p>
        </p:txBody>
      </p:sp>
      <p:sp>
        <p:nvSpPr>
          <p:cNvPr id="98" name="TextBox 97"/>
          <p:cNvSpPr txBox="1"/>
          <p:nvPr/>
        </p:nvSpPr>
        <p:spPr>
          <a:xfrm>
            <a:off x="2850144" y="5257800"/>
            <a:ext cx="2751074" cy="830997"/>
          </a:xfrm>
          <a:prstGeom prst="rect">
            <a:avLst/>
          </a:prstGeom>
          <a:noFill/>
        </p:spPr>
        <p:txBody>
          <a:bodyPr wrap="none" rtlCol="0">
            <a:spAutoFit/>
          </a:bodyPr>
          <a:lstStyle/>
          <a:p>
            <a:pPr algn="ctr"/>
            <a:r>
              <a:rPr lang="en-US" sz="2400" dirty="0" smtClean="0"/>
              <a:t>“From: Alice”</a:t>
            </a:r>
          </a:p>
          <a:p>
            <a:pPr algn="ctr"/>
            <a:r>
              <a:rPr lang="en-US" sz="2400" dirty="0" smtClean="0"/>
              <a:t>(really is from Eve)</a:t>
            </a:r>
            <a:endParaRPr lang="en-US" sz="2400" dirty="0"/>
          </a:p>
        </p:txBody>
      </p:sp>
      <p:pic>
        <p:nvPicPr>
          <p:cNvPr id="99" name="Picture 98" descr="08-01b.tif"/>
          <p:cNvPicPr>
            <a:picLocks noChangeAspect="1"/>
          </p:cNvPicPr>
          <p:nvPr/>
        </p:nvPicPr>
        <p:blipFill>
          <a:blip r:embed="rId2" cstate="print"/>
          <a:stretch>
            <a:fillRect/>
          </a:stretch>
        </p:blipFill>
        <p:spPr>
          <a:xfrm>
            <a:off x="3581400" y="3733800"/>
            <a:ext cx="1068943"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2" name="Picture 61" descr="08-01a.tif"/>
          <p:cNvPicPr>
            <a:picLocks noChangeAspect="1"/>
          </p:cNvPicPr>
          <p:nvPr/>
        </p:nvPicPr>
        <p:blipFill>
          <a:blip r:embed="rId3" cstate="print"/>
          <a:stretch>
            <a:fillRect/>
          </a:stretch>
        </p:blipFill>
        <p:spPr>
          <a:xfrm>
            <a:off x="3352800" y="4038600"/>
            <a:ext cx="1592755" cy="619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and Attacks</a:t>
            </a:r>
            <a:endParaRPr lang="en-US" dirty="0"/>
          </a:p>
        </p:txBody>
      </p:sp>
      <p:sp>
        <p:nvSpPr>
          <p:cNvPr id="3" name="Content Placeholder 2"/>
          <p:cNvSpPr>
            <a:spLocks noGrp="1"/>
          </p:cNvSpPr>
          <p:nvPr>
            <p:ph idx="1"/>
          </p:nvPr>
        </p:nvSpPr>
        <p:spPr>
          <a:xfrm>
            <a:off x="457200" y="1295400"/>
            <a:ext cx="8458200" cy="4525963"/>
          </a:xfrm>
        </p:spPr>
        <p:txBody>
          <a:bodyPr>
            <a:normAutofit/>
          </a:bodyPr>
          <a:lstStyle/>
          <a:p>
            <a:r>
              <a:rPr lang="en-US" b="1" dirty="0"/>
              <a:t>Repudiation: </a:t>
            </a:r>
            <a:r>
              <a:rPr lang="en-US" dirty="0"/>
              <a:t>the denial of a commitment or data receipt. </a:t>
            </a:r>
            <a:endParaRPr lang="en-US" dirty="0" smtClean="0"/>
          </a:p>
          <a:p>
            <a:pPr lvl="1"/>
            <a:r>
              <a:rPr lang="en-US" dirty="0" smtClean="0"/>
              <a:t>This involves an </a:t>
            </a:r>
            <a:r>
              <a:rPr lang="en-US" dirty="0"/>
              <a:t>attempt to back out of a contract or a protocol that </a:t>
            </a:r>
            <a:r>
              <a:rPr lang="en-US" dirty="0" smtClean="0"/>
              <a:t>requires the </a:t>
            </a:r>
            <a:r>
              <a:rPr lang="en-US" dirty="0"/>
              <a:t>different parties to provide receipts acknowledging that data </a:t>
            </a:r>
            <a:r>
              <a:rPr lang="en-US" dirty="0" smtClean="0"/>
              <a:t>has been </a:t>
            </a:r>
            <a:r>
              <a:rPr lang="en-US" dirty="0"/>
              <a:t>received.</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19</a:t>
            </a:fld>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3962400" y="3924300"/>
            <a:ext cx="3657600" cy="2743200"/>
          </a:xfrm>
          <a:prstGeom prst="rect">
            <a:avLst/>
          </a:prstGeom>
          <a:noFill/>
          <a:ln w="9525">
            <a:noFill/>
            <a:miter lim="800000"/>
            <a:headEnd/>
            <a:tailEnd/>
          </a:ln>
        </p:spPr>
      </p:pic>
      <p:sp>
        <p:nvSpPr>
          <p:cNvPr id="9" name="TextBox 8"/>
          <p:cNvSpPr txBox="1"/>
          <p:nvPr/>
        </p:nvSpPr>
        <p:spPr>
          <a:xfrm>
            <a:off x="3231116" y="6611779"/>
            <a:ext cx="4998484" cy="246221"/>
          </a:xfrm>
          <a:prstGeom prst="rect">
            <a:avLst/>
          </a:prstGeom>
          <a:noFill/>
        </p:spPr>
        <p:txBody>
          <a:bodyPr wrap="none" rtlCol="0">
            <a:spAutoFit/>
          </a:bodyPr>
          <a:lstStyle/>
          <a:p>
            <a:r>
              <a:rPr lang="en-US" sz="1000" dirty="0" smtClean="0">
                <a:solidFill>
                  <a:schemeClr val="bg1">
                    <a:lumMod val="65000"/>
                  </a:schemeClr>
                </a:solidFill>
              </a:rPr>
              <a:t>Public domain image from http://commons.wikimedia.org/wiki/File:Plastic_eraser.jpeg</a:t>
            </a:r>
            <a:endParaRPr lang="en-US" sz="10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lIns="38100" tIns="38100" rIns="1099" bIns="38100"/>
          <a:lstStyle/>
          <a:p>
            <a:pPr eaLnBrk="1" hangingPunct="1">
              <a:tabLst>
                <a:tab pos="50800" algn="l"/>
                <a:tab pos="508000" algn="l"/>
                <a:tab pos="965200" algn="l"/>
                <a:tab pos="1422400" algn="l"/>
                <a:tab pos="1879600" algn="l"/>
                <a:tab pos="2336800" algn="l"/>
                <a:tab pos="2794000" algn="l"/>
                <a:tab pos="3251200" algn="l"/>
                <a:tab pos="3708400" algn="l"/>
                <a:tab pos="4165600" algn="l"/>
                <a:tab pos="4622800" algn="l"/>
                <a:tab pos="5080000" algn="l"/>
                <a:tab pos="5537200" algn="l"/>
                <a:tab pos="5994400" algn="l"/>
                <a:tab pos="6451600" algn="l"/>
                <a:tab pos="6908800" algn="l"/>
                <a:tab pos="7366000" algn="l"/>
                <a:tab pos="7823200" algn="l"/>
                <a:tab pos="8280400" algn="l"/>
                <a:tab pos="8737600" algn="l"/>
                <a:tab pos="9194800" algn="l"/>
                <a:tab pos="10071100" algn="l"/>
              </a:tabLst>
            </a:pPr>
            <a:r>
              <a:rPr lang="en-US" dirty="0" smtClean="0"/>
              <a:t>Defining Security</a:t>
            </a:r>
            <a:endParaRPr lang="en-US" dirty="0" smtClean="0"/>
          </a:p>
        </p:txBody>
      </p:sp>
      <p:sp>
        <p:nvSpPr>
          <p:cNvPr id="12291" name="Rectangle 2"/>
          <p:cNvSpPr>
            <a:spLocks noGrp="1" noChangeArrowheads="1"/>
          </p:cNvSpPr>
          <p:nvPr>
            <p:ph idx="1"/>
          </p:nvPr>
        </p:nvSpPr>
        <p:spPr/>
        <p:txBody>
          <a:bodyPr lIns="38100" tIns="38100" rIns="1099" bIns="38100"/>
          <a:lstStyle/>
          <a:p>
            <a:pPr marL="300038" indent="-300038" eaLnBrk="1" hangingPunct="1">
              <a:tabLst>
                <a:tab pos="431800" algn="l"/>
                <a:tab pos="457200" algn="l"/>
                <a:tab pos="889000" algn="l"/>
                <a:tab pos="914400" algn="l"/>
                <a:tab pos="1346200" algn="l"/>
                <a:tab pos="1371600" algn="l"/>
                <a:tab pos="1803400" algn="l"/>
                <a:tab pos="1828800" algn="l"/>
                <a:tab pos="2260600" algn="l"/>
                <a:tab pos="2286000" algn="l"/>
                <a:tab pos="2717800" algn="l"/>
                <a:tab pos="2743200" algn="l"/>
                <a:tab pos="3175000" algn="l"/>
              </a:tabLst>
            </a:pPr>
            <a:r>
              <a:rPr lang="en-US" sz="2800" dirty="0" smtClean="0"/>
              <a:t>The </a:t>
            </a:r>
            <a:r>
              <a:rPr lang="en-US" sz="2800" dirty="0" smtClean="0"/>
              <a:t>security of a system, application, or protocol is always relative to</a:t>
            </a:r>
          </a:p>
          <a:p>
            <a:pPr marL="700088" lvl="1" eaLnBrk="1" hangingPunct="1">
              <a:tabLst>
                <a:tab pos="431800" algn="l"/>
                <a:tab pos="457200" algn="l"/>
                <a:tab pos="889000" algn="l"/>
                <a:tab pos="914400" algn="l"/>
                <a:tab pos="1346200" algn="l"/>
                <a:tab pos="1371600" algn="l"/>
                <a:tab pos="1803400" algn="l"/>
                <a:tab pos="1828800" algn="l"/>
                <a:tab pos="2260600" algn="l"/>
                <a:tab pos="2286000" algn="l"/>
                <a:tab pos="2717800" algn="l"/>
                <a:tab pos="2743200" algn="l"/>
                <a:tab pos="3175000" algn="l"/>
              </a:tabLst>
            </a:pPr>
            <a:r>
              <a:rPr lang="en-US" sz="2400" dirty="0" smtClean="0"/>
              <a:t>A set of desired properties</a:t>
            </a:r>
          </a:p>
          <a:p>
            <a:pPr marL="700088" lvl="1" eaLnBrk="1" hangingPunct="1">
              <a:tabLst>
                <a:tab pos="431800" algn="l"/>
                <a:tab pos="457200" algn="l"/>
                <a:tab pos="889000" algn="l"/>
                <a:tab pos="914400" algn="l"/>
                <a:tab pos="1346200" algn="l"/>
                <a:tab pos="1371600" algn="l"/>
                <a:tab pos="1803400" algn="l"/>
                <a:tab pos="1828800" algn="l"/>
                <a:tab pos="2260600" algn="l"/>
                <a:tab pos="2286000" algn="l"/>
                <a:tab pos="2717800" algn="l"/>
                <a:tab pos="2743200" algn="l"/>
                <a:tab pos="3175000" algn="l"/>
              </a:tabLst>
            </a:pPr>
            <a:r>
              <a:rPr lang="en-US" sz="2400" dirty="0" smtClean="0"/>
              <a:t>An adversary with specific capabilities</a:t>
            </a:r>
          </a:p>
          <a:p>
            <a:pPr marL="300038" indent="-300038" eaLnBrk="1" hangingPunct="1">
              <a:tabLst>
                <a:tab pos="431800" algn="l"/>
                <a:tab pos="457200" algn="l"/>
                <a:tab pos="889000" algn="l"/>
                <a:tab pos="914400" algn="l"/>
                <a:tab pos="1346200" algn="l"/>
                <a:tab pos="1371600" algn="l"/>
                <a:tab pos="1803400" algn="l"/>
                <a:tab pos="1828800" algn="l"/>
                <a:tab pos="2260600" algn="l"/>
                <a:tab pos="2286000" algn="l"/>
                <a:tab pos="2717800" algn="l"/>
                <a:tab pos="2743200" algn="l"/>
                <a:tab pos="3175000" algn="l"/>
              </a:tabLst>
            </a:pPr>
            <a:r>
              <a:rPr lang="en-US" sz="2800" dirty="0" smtClean="0"/>
              <a:t>For example, standard file access permissions in Linux and Windows are not effective against an adversary who can boot from a CD</a:t>
            </a:r>
          </a:p>
        </p:txBody>
      </p:sp>
      <p:sp>
        <p:nvSpPr>
          <p:cNvPr id="7172" name="Slide Number Placeholder 5"/>
          <p:cNvSpPr>
            <a:spLocks noGrp="1"/>
          </p:cNvSpPr>
          <p:nvPr>
            <p:ph type="sldNum" sz="quarter" idx="12"/>
          </p:nvPr>
        </p:nvSpPr>
        <p:spPr/>
        <p:txBody>
          <a:bodyPr/>
          <a:lstStyle/>
          <a:p>
            <a:pPr>
              <a:defRPr/>
            </a:pPr>
            <a:fld id="{C3F048E3-5567-483E-A004-88046F010FB6}" type="slidenum">
              <a:rPr lang="en-US"/>
              <a:pPr>
                <a:defRPr/>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and Attacks</a:t>
            </a:r>
            <a:endParaRPr lang="en-US" dirty="0"/>
          </a:p>
        </p:txBody>
      </p:sp>
      <p:sp>
        <p:nvSpPr>
          <p:cNvPr id="3" name="Content Placeholder 2"/>
          <p:cNvSpPr>
            <a:spLocks noGrp="1"/>
          </p:cNvSpPr>
          <p:nvPr>
            <p:ph idx="1"/>
          </p:nvPr>
        </p:nvSpPr>
        <p:spPr>
          <a:xfrm>
            <a:off x="457200" y="1295400"/>
            <a:ext cx="8458200" cy="4525963"/>
          </a:xfrm>
        </p:spPr>
        <p:txBody>
          <a:bodyPr>
            <a:normAutofit/>
          </a:bodyPr>
          <a:lstStyle/>
          <a:p>
            <a:r>
              <a:rPr lang="en-US" b="1" dirty="0"/>
              <a:t>Correlation </a:t>
            </a:r>
            <a:r>
              <a:rPr lang="en-US" dirty="0"/>
              <a:t>and</a:t>
            </a:r>
            <a:r>
              <a:rPr lang="en-US" b="1" dirty="0"/>
              <a:t> </a:t>
            </a:r>
            <a:r>
              <a:rPr lang="en-US" b="1" dirty="0" err="1"/>
              <a:t>traceback</a:t>
            </a:r>
            <a:r>
              <a:rPr lang="en-US" b="1" dirty="0"/>
              <a:t>: </a:t>
            </a:r>
            <a:r>
              <a:rPr lang="en-US" dirty="0"/>
              <a:t>the integration of multiple data </a:t>
            </a:r>
            <a:r>
              <a:rPr lang="en-US" dirty="0" smtClean="0"/>
              <a:t>sources and </a:t>
            </a:r>
            <a:r>
              <a:rPr lang="en-US" dirty="0"/>
              <a:t>information flows to determine the source of a particular </a:t>
            </a:r>
            <a:r>
              <a:rPr lang="en-US" dirty="0" smtClean="0"/>
              <a:t>data stream </a:t>
            </a:r>
            <a:r>
              <a:rPr lang="en-US" dirty="0"/>
              <a:t>or piece of information.</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20</a:t>
            </a:fld>
            <a:endParaRPr lang="en-US" dirty="0"/>
          </a:p>
        </p:txBody>
      </p:sp>
      <p:pic>
        <p:nvPicPr>
          <p:cNvPr id="7" name="Picture 6" descr="01-3b.wmf"/>
          <p:cNvPicPr>
            <a:picLocks noChangeAspect="1"/>
          </p:cNvPicPr>
          <p:nvPr/>
        </p:nvPicPr>
        <p:blipFill>
          <a:blip r:embed="rId2" cstate="print"/>
          <a:stretch>
            <a:fillRect/>
          </a:stretch>
        </p:blipFill>
        <p:spPr>
          <a:xfrm>
            <a:off x="2743200" y="3810000"/>
            <a:ext cx="2862389" cy="2789849"/>
          </a:xfrm>
          <a:prstGeom prst="rect">
            <a:avLst/>
          </a:prstGeom>
          <a:ln>
            <a:noFill/>
          </a:ln>
          <a:effectLst>
            <a:softEdge rad="112500"/>
          </a:effectLst>
        </p:spPr>
      </p:pic>
      <p:sp>
        <p:nvSpPr>
          <p:cNvPr id="8" name="TextBox 7"/>
          <p:cNvSpPr txBox="1"/>
          <p:nvPr/>
        </p:nvSpPr>
        <p:spPr>
          <a:xfrm>
            <a:off x="6324600" y="5791200"/>
            <a:ext cx="914033" cy="584775"/>
          </a:xfrm>
          <a:prstGeom prst="rect">
            <a:avLst/>
          </a:prstGeom>
          <a:noFill/>
        </p:spPr>
        <p:txBody>
          <a:bodyPr wrap="none" rtlCol="0">
            <a:spAutoFit/>
          </a:bodyPr>
          <a:lstStyle/>
          <a:p>
            <a:r>
              <a:rPr lang="en-US" sz="3200" dirty="0" smtClean="0"/>
              <a:t>Bob</a:t>
            </a:r>
            <a:endParaRPr lang="en-US" sz="3200" dirty="0"/>
          </a:p>
        </p:txBody>
      </p:sp>
      <p:cxnSp>
        <p:nvCxnSpPr>
          <p:cNvPr id="11" name="Straight Arrow Connector 10"/>
          <p:cNvCxnSpPr>
            <a:stCxn id="8" idx="1"/>
          </p:cNvCxnSpPr>
          <p:nvPr/>
        </p:nvCxnSpPr>
        <p:spPr>
          <a:xfrm rot="10800000">
            <a:off x="4876800" y="4876800"/>
            <a:ext cx="1447800" cy="12067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Ten Security Principles</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21</a:t>
            </a:fld>
            <a:endParaRPr lang="en-US"/>
          </a:p>
        </p:txBody>
      </p:sp>
      <p:graphicFrame>
        <p:nvGraphicFramePr>
          <p:cNvPr id="5" name="Diagram 4"/>
          <p:cNvGraphicFramePr/>
          <p:nvPr/>
        </p:nvGraphicFramePr>
        <p:xfrm>
          <a:off x="1600200" y="1219200"/>
          <a:ext cx="6019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Economy of mechanism</a:t>
            </a:r>
            <a:endParaRPr lang="en-US" dirty="0"/>
          </a:p>
        </p:txBody>
      </p:sp>
      <p:sp>
        <p:nvSpPr>
          <p:cNvPr id="3" name="Content Placeholder 2"/>
          <p:cNvSpPr>
            <a:spLocks noGrp="1"/>
          </p:cNvSpPr>
          <p:nvPr>
            <p:ph idx="1"/>
          </p:nvPr>
        </p:nvSpPr>
        <p:spPr/>
        <p:txBody>
          <a:bodyPr>
            <a:normAutofit/>
          </a:bodyPr>
          <a:lstStyle/>
          <a:p>
            <a:r>
              <a:rPr lang="en-US" dirty="0"/>
              <a:t>This principle stresses </a:t>
            </a:r>
            <a:r>
              <a:rPr lang="en-US" b="1" dirty="0"/>
              <a:t>simplicity</a:t>
            </a:r>
            <a:r>
              <a:rPr lang="en-US" dirty="0"/>
              <a:t> in </a:t>
            </a:r>
            <a:r>
              <a:rPr lang="en-US" dirty="0" smtClean="0"/>
              <a:t>the </a:t>
            </a:r>
            <a:r>
              <a:rPr lang="en-US" b="1" dirty="0" smtClean="0"/>
              <a:t>design</a:t>
            </a:r>
            <a:r>
              <a:rPr lang="en-US" dirty="0" smtClean="0"/>
              <a:t> </a:t>
            </a:r>
            <a:r>
              <a:rPr lang="en-US" dirty="0"/>
              <a:t>and </a:t>
            </a:r>
            <a:r>
              <a:rPr lang="en-US" b="1" dirty="0"/>
              <a:t>implementation</a:t>
            </a:r>
            <a:r>
              <a:rPr lang="en-US" dirty="0"/>
              <a:t> of security measures. </a:t>
            </a:r>
            <a:endParaRPr lang="en-US" dirty="0" smtClean="0"/>
          </a:p>
          <a:p>
            <a:pPr lvl="1"/>
            <a:r>
              <a:rPr lang="en-US" dirty="0" smtClean="0"/>
              <a:t>While applicable to </a:t>
            </a:r>
            <a:r>
              <a:rPr lang="en-US" dirty="0"/>
              <a:t>most engineering endeavors, the notion of simplicity is </a:t>
            </a:r>
            <a:r>
              <a:rPr lang="en-US" dirty="0" smtClean="0"/>
              <a:t>especially important </a:t>
            </a:r>
            <a:r>
              <a:rPr lang="en-US" dirty="0"/>
              <a:t>in the security domain, since a simple security </a:t>
            </a:r>
            <a:r>
              <a:rPr lang="en-US" dirty="0" smtClean="0"/>
              <a:t>framework facilitates </a:t>
            </a:r>
            <a:r>
              <a:rPr lang="en-US" dirty="0"/>
              <a:t>its understanding by developers and users and enables </a:t>
            </a:r>
            <a:r>
              <a:rPr lang="en-US" dirty="0" smtClean="0"/>
              <a:t>the efficient </a:t>
            </a:r>
            <a:r>
              <a:rPr lang="en-US" dirty="0"/>
              <a:t>development and verification of enforcement methods for it.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Fail-safe defaults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This principle states that the default </a:t>
            </a:r>
            <a:r>
              <a:rPr lang="en-US" dirty="0" smtClean="0"/>
              <a:t>configuration of </a:t>
            </a:r>
            <a:r>
              <a:rPr lang="en-US" dirty="0"/>
              <a:t>a system should have a </a:t>
            </a:r>
            <a:r>
              <a:rPr lang="en-US" b="1" dirty="0"/>
              <a:t>conservative protection scheme</a:t>
            </a:r>
            <a:r>
              <a:rPr lang="en-US" dirty="0"/>
              <a:t>. </a:t>
            </a:r>
            <a:endParaRPr lang="en-US" dirty="0" smtClean="0"/>
          </a:p>
          <a:p>
            <a:pPr lvl="1"/>
            <a:r>
              <a:rPr lang="en-US" dirty="0" smtClean="0"/>
              <a:t>For example, when </a:t>
            </a:r>
            <a:r>
              <a:rPr lang="en-US" dirty="0"/>
              <a:t>adding a new user to an operating system, the </a:t>
            </a:r>
            <a:r>
              <a:rPr lang="en-US" dirty="0" smtClean="0"/>
              <a:t>default group </a:t>
            </a:r>
            <a:r>
              <a:rPr lang="en-US" dirty="0"/>
              <a:t>of the user should have minimal access rights to files </a:t>
            </a:r>
            <a:r>
              <a:rPr lang="en-US" dirty="0" smtClean="0"/>
              <a:t>and services</a:t>
            </a:r>
            <a:r>
              <a:rPr lang="en-US" dirty="0"/>
              <a:t>. Unfortunately, operating systems and applications </a:t>
            </a:r>
            <a:r>
              <a:rPr lang="en-US" dirty="0" smtClean="0"/>
              <a:t>often have </a:t>
            </a:r>
            <a:r>
              <a:rPr lang="en-US" dirty="0"/>
              <a:t>default options that favor usability over security. </a:t>
            </a:r>
            <a:endParaRPr lang="en-US" dirty="0" smtClean="0"/>
          </a:p>
          <a:p>
            <a:pPr lvl="1"/>
            <a:r>
              <a:rPr lang="en-US" dirty="0" smtClean="0"/>
              <a:t>This </a:t>
            </a:r>
            <a:r>
              <a:rPr lang="en-US" dirty="0"/>
              <a:t>has </a:t>
            </a:r>
            <a:r>
              <a:rPr lang="en-US" dirty="0" smtClean="0"/>
              <a:t>been historically </a:t>
            </a:r>
            <a:r>
              <a:rPr lang="en-US" dirty="0"/>
              <a:t>the case for a number of popular applications, such as </a:t>
            </a:r>
            <a:r>
              <a:rPr lang="en-US" dirty="0" smtClean="0"/>
              <a:t>web browsers </a:t>
            </a:r>
            <a:r>
              <a:rPr lang="en-US" dirty="0"/>
              <a:t>that allow the execution of code downloaded from the </a:t>
            </a:r>
            <a:r>
              <a:rPr lang="en-US" dirty="0" smtClean="0"/>
              <a:t>web server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Complete mediation</a:t>
            </a:r>
            <a:endParaRPr lang="en-US" dirty="0"/>
          </a:p>
        </p:txBody>
      </p:sp>
      <p:sp>
        <p:nvSpPr>
          <p:cNvPr id="3" name="Content Placeholder 2"/>
          <p:cNvSpPr>
            <a:spLocks noGrp="1"/>
          </p:cNvSpPr>
          <p:nvPr>
            <p:ph idx="1"/>
          </p:nvPr>
        </p:nvSpPr>
        <p:spPr/>
        <p:txBody>
          <a:bodyPr>
            <a:normAutofit lnSpcReduction="10000"/>
          </a:bodyPr>
          <a:lstStyle/>
          <a:p>
            <a:r>
              <a:rPr lang="en-US" dirty="0"/>
              <a:t>The idea behind this principle is that </a:t>
            </a:r>
            <a:r>
              <a:rPr lang="en-US" dirty="0" smtClean="0"/>
              <a:t>every access </a:t>
            </a:r>
            <a:r>
              <a:rPr lang="en-US" dirty="0"/>
              <a:t>to a resource must be checked for </a:t>
            </a:r>
            <a:r>
              <a:rPr lang="en-US" b="1" dirty="0"/>
              <a:t>compliance with a </a:t>
            </a:r>
            <a:r>
              <a:rPr lang="en-US" b="1" dirty="0" smtClean="0"/>
              <a:t>protection scheme</a:t>
            </a:r>
            <a:r>
              <a:rPr lang="en-US" dirty="0"/>
              <a:t>. </a:t>
            </a:r>
            <a:endParaRPr lang="en-US" dirty="0" smtClean="0"/>
          </a:p>
          <a:p>
            <a:pPr lvl="1"/>
            <a:r>
              <a:rPr lang="en-US" dirty="0" smtClean="0"/>
              <a:t>As </a:t>
            </a:r>
            <a:r>
              <a:rPr lang="en-US" dirty="0"/>
              <a:t>a consequence, one should be wary of performance </a:t>
            </a:r>
            <a:r>
              <a:rPr lang="en-US" dirty="0" smtClean="0"/>
              <a:t>improvement techniques </a:t>
            </a:r>
            <a:r>
              <a:rPr lang="en-US" dirty="0"/>
              <a:t>that save the results of previous </a:t>
            </a:r>
            <a:r>
              <a:rPr lang="en-US" dirty="0" smtClean="0"/>
              <a:t>authorization checks</a:t>
            </a:r>
            <a:r>
              <a:rPr lang="en-US" dirty="0"/>
              <a:t>, since permissions can change over time. </a:t>
            </a:r>
            <a:endParaRPr lang="en-US" dirty="0" smtClean="0"/>
          </a:p>
          <a:p>
            <a:pPr lvl="1"/>
            <a:r>
              <a:rPr lang="en-US" dirty="0" smtClean="0"/>
              <a:t>For </a:t>
            </a:r>
            <a:r>
              <a:rPr lang="en-US" dirty="0"/>
              <a:t>example, </a:t>
            </a:r>
            <a:r>
              <a:rPr lang="en-US" dirty="0" smtClean="0"/>
              <a:t>an online </a:t>
            </a:r>
            <a:r>
              <a:rPr lang="en-US" dirty="0"/>
              <a:t>banking web site should require users to sign on again </a:t>
            </a:r>
            <a:r>
              <a:rPr lang="en-US" dirty="0" smtClean="0"/>
              <a:t>after a </a:t>
            </a:r>
            <a:r>
              <a:rPr lang="en-US" dirty="0"/>
              <a:t>certain amount of time, say, 15 minutes, has elapsed.</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Open design</a:t>
            </a:r>
            <a:endParaRPr lang="en-US" dirty="0"/>
          </a:p>
        </p:txBody>
      </p:sp>
      <p:sp>
        <p:nvSpPr>
          <p:cNvPr id="3" name="Content Placeholder 2"/>
          <p:cNvSpPr>
            <a:spLocks noGrp="1"/>
          </p:cNvSpPr>
          <p:nvPr>
            <p:ph idx="1"/>
          </p:nvPr>
        </p:nvSpPr>
        <p:spPr/>
        <p:txBody>
          <a:bodyPr>
            <a:normAutofit fontScale="85000" lnSpcReduction="20000"/>
          </a:bodyPr>
          <a:lstStyle/>
          <a:p>
            <a:r>
              <a:rPr lang="en-US" dirty="0"/>
              <a:t>According to this principle, the security </a:t>
            </a:r>
            <a:r>
              <a:rPr lang="en-US" dirty="0" smtClean="0"/>
              <a:t>architecture and </a:t>
            </a:r>
            <a:r>
              <a:rPr lang="en-US" b="1" dirty="0"/>
              <a:t>design</a:t>
            </a:r>
            <a:r>
              <a:rPr lang="en-US" dirty="0"/>
              <a:t> of a system should be made </a:t>
            </a:r>
            <a:r>
              <a:rPr lang="en-US" b="1" dirty="0"/>
              <a:t>publicly available</a:t>
            </a:r>
            <a:r>
              <a:rPr lang="en-US" dirty="0"/>
              <a:t>. </a:t>
            </a:r>
            <a:endParaRPr lang="en-US" dirty="0" smtClean="0"/>
          </a:p>
          <a:p>
            <a:pPr lvl="1"/>
            <a:r>
              <a:rPr lang="en-US" dirty="0" smtClean="0"/>
              <a:t>Security should </a:t>
            </a:r>
            <a:r>
              <a:rPr lang="en-US" dirty="0"/>
              <a:t>rely only on keeping cryptographic keys secret. </a:t>
            </a:r>
            <a:endParaRPr lang="en-US" dirty="0" smtClean="0"/>
          </a:p>
          <a:p>
            <a:pPr lvl="1"/>
            <a:r>
              <a:rPr lang="en-US" dirty="0" smtClean="0"/>
              <a:t>Open design allows </a:t>
            </a:r>
            <a:r>
              <a:rPr lang="en-US" dirty="0"/>
              <a:t>for a system to be scrutinized by multiple parties, which </a:t>
            </a:r>
            <a:r>
              <a:rPr lang="en-US" dirty="0" smtClean="0"/>
              <a:t>leads to </a:t>
            </a:r>
            <a:r>
              <a:rPr lang="en-US" dirty="0"/>
              <a:t>the early discovery and correction of security vulnerabilities </a:t>
            </a:r>
            <a:r>
              <a:rPr lang="en-US" dirty="0" smtClean="0"/>
              <a:t>caused by </a:t>
            </a:r>
            <a:r>
              <a:rPr lang="en-US" dirty="0"/>
              <a:t>design errors. </a:t>
            </a:r>
            <a:endParaRPr lang="en-US" dirty="0" smtClean="0"/>
          </a:p>
          <a:p>
            <a:pPr lvl="1"/>
            <a:r>
              <a:rPr lang="en-US" dirty="0" smtClean="0"/>
              <a:t>The </a:t>
            </a:r>
            <a:r>
              <a:rPr lang="en-US" dirty="0"/>
              <a:t>open design principle is the opposite of </a:t>
            </a:r>
            <a:r>
              <a:rPr lang="en-US" dirty="0" smtClean="0"/>
              <a:t>the approach </a:t>
            </a:r>
            <a:r>
              <a:rPr lang="en-US" dirty="0"/>
              <a:t>known as </a:t>
            </a:r>
            <a:r>
              <a:rPr lang="en-US" b="1" dirty="0"/>
              <a:t>security by obscurity, </a:t>
            </a:r>
            <a:r>
              <a:rPr lang="en-US" dirty="0"/>
              <a:t>which tries to achieve </a:t>
            </a:r>
            <a:r>
              <a:rPr lang="en-US" dirty="0" smtClean="0"/>
              <a:t>security by </a:t>
            </a:r>
            <a:r>
              <a:rPr lang="en-US" dirty="0"/>
              <a:t>keeping cryptographic algorithms secret and which has </a:t>
            </a:r>
            <a:r>
              <a:rPr lang="en-US" dirty="0" smtClean="0"/>
              <a:t>been historically </a:t>
            </a:r>
            <a:r>
              <a:rPr lang="en-US" dirty="0"/>
              <a:t>used without success by several organizations.</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Separation of privilege</a:t>
            </a:r>
            <a:endParaRPr lang="en-US" dirty="0"/>
          </a:p>
        </p:txBody>
      </p:sp>
      <p:sp>
        <p:nvSpPr>
          <p:cNvPr id="3" name="Content Placeholder 2"/>
          <p:cNvSpPr>
            <a:spLocks noGrp="1"/>
          </p:cNvSpPr>
          <p:nvPr>
            <p:ph idx="1"/>
          </p:nvPr>
        </p:nvSpPr>
        <p:spPr/>
        <p:txBody>
          <a:bodyPr/>
          <a:lstStyle/>
          <a:p>
            <a:r>
              <a:rPr lang="en-US" dirty="0"/>
              <a:t>This principle dictates that </a:t>
            </a:r>
            <a:r>
              <a:rPr lang="en-US" b="1" dirty="0"/>
              <a:t>multiple </a:t>
            </a:r>
            <a:r>
              <a:rPr lang="en-US" b="1" dirty="0" smtClean="0"/>
              <a:t>conditions </a:t>
            </a:r>
            <a:r>
              <a:rPr lang="en-US" dirty="0" smtClean="0"/>
              <a:t>should </a:t>
            </a:r>
            <a:r>
              <a:rPr lang="en-US" dirty="0"/>
              <a:t>be required to achieve access to restricted </a:t>
            </a:r>
            <a:r>
              <a:rPr lang="en-US" dirty="0" smtClean="0"/>
              <a:t>resources or </a:t>
            </a:r>
            <a:r>
              <a:rPr lang="en-US" dirty="0"/>
              <a:t>have a program perform some action.</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Least privilege</a:t>
            </a:r>
            <a:endParaRPr lang="en-US" dirty="0"/>
          </a:p>
        </p:txBody>
      </p:sp>
      <p:sp>
        <p:nvSpPr>
          <p:cNvPr id="3" name="Content Placeholder 2"/>
          <p:cNvSpPr>
            <a:spLocks noGrp="1"/>
          </p:cNvSpPr>
          <p:nvPr>
            <p:ph idx="1"/>
          </p:nvPr>
        </p:nvSpPr>
        <p:spPr/>
        <p:txBody>
          <a:bodyPr>
            <a:normAutofit/>
          </a:bodyPr>
          <a:lstStyle/>
          <a:p>
            <a:r>
              <a:rPr lang="en-US" dirty="0"/>
              <a:t>Each program and user of a computer system </a:t>
            </a:r>
            <a:r>
              <a:rPr lang="en-US" dirty="0" smtClean="0"/>
              <a:t>should operate </a:t>
            </a:r>
            <a:r>
              <a:rPr lang="en-US" dirty="0"/>
              <a:t>with the bare </a:t>
            </a:r>
            <a:r>
              <a:rPr lang="en-US" b="1" dirty="0"/>
              <a:t>minimum privileges necessary </a:t>
            </a:r>
            <a:r>
              <a:rPr lang="en-US" dirty="0"/>
              <a:t>to function properly.</a:t>
            </a:r>
          </a:p>
          <a:p>
            <a:pPr lvl="1"/>
            <a:r>
              <a:rPr lang="en-US" dirty="0"/>
              <a:t>If this principle is enforced, abuse of privileges is restricted, </a:t>
            </a:r>
            <a:r>
              <a:rPr lang="en-US" dirty="0" smtClean="0"/>
              <a:t>and the </a:t>
            </a:r>
            <a:r>
              <a:rPr lang="en-US" dirty="0"/>
              <a:t>damage caused by the compromise of a particular application </a:t>
            </a:r>
            <a:r>
              <a:rPr lang="en-US" dirty="0" smtClean="0"/>
              <a:t>or user </a:t>
            </a:r>
            <a:r>
              <a:rPr lang="en-US" dirty="0"/>
              <a:t>account is minimized. </a:t>
            </a:r>
            <a:endParaRPr lang="en-US" dirty="0" smtClean="0"/>
          </a:p>
          <a:p>
            <a:pPr lvl="1"/>
            <a:r>
              <a:rPr lang="en-US" dirty="0" smtClean="0"/>
              <a:t>The </a:t>
            </a:r>
            <a:r>
              <a:rPr lang="en-US" dirty="0"/>
              <a:t>military concept of </a:t>
            </a:r>
            <a:r>
              <a:rPr lang="en-US" b="1" dirty="0" smtClean="0"/>
              <a:t>need-to-know </a:t>
            </a:r>
            <a:r>
              <a:rPr lang="en-US" dirty="0" smtClean="0"/>
              <a:t>information </a:t>
            </a:r>
            <a:r>
              <a:rPr lang="en-US" dirty="0"/>
              <a:t>is an example of this principle.</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Least common mechanism</a:t>
            </a:r>
            <a:endParaRPr lang="en-US" dirty="0"/>
          </a:p>
        </p:txBody>
      </p:sp>
      <p:sp>
        <p:nvSpPr>
          <p:cNvPr id="3" name="Content Placeholder 2"/>
          <p:cNvSpPr>
            <a:spLocks noGrp="1"/>
          </p:cNvSpPr>
          <p:nvPr>
            <p:ph idx="1"/>
          </p:nvPr>
        </p:nvSpPr>
        <p:spPr/>
        <p:txBody>
          <a:bodyPr>
            <a:normAutofit/>
          </a:bodyPr>
          <a:lstStyle/>
          <a:p>
            <a:r>
              <a:rPr lang="en-US" dirty="0"/>
              <a:t>In systems with multiple users, </a:t>
            </a:r>
            <a:r>
              <a:rPr lang="en-US" dirty="0" smtClean="0"/>
              <a:t>mechanisms allowing </a:t>
            </a:r>
            <a:r>
              <a:rPr lang="en-US" dirty="0"/>
              <a:t>resources to be </a:t>
            </a:r>
            <a:r>
              <a:rPr lang="en-US" b="1" dirty="0"/>
              <a:t>shared by more than one user </a:t>
            </a:r>
            <a:r>
              <a:rPr lang="en-US" b="1" dirty="0" smtClean="0"/>
              <a:t>should be </a:t>
            </a:r>
            <a:r>
              <a:rPr lang="en-US" b="1" dirty="0"/>
              <a:t>minimized</a:t>
            </a:r>
            <a:r>
              <a:rPr lang="en-US" dirty="0"/>
              <a:t>. </a:t>
            </a:r>
            <a:endParaRPr lang="en-US" dirty="0" smtClean="0"/>
          </a:p>
          <a:p>
            <a:pPr lvl="1"/>
            <a:r>
              <a:rPr lang="en-US" dirty="0" smtClean="0"/>
              <a:t>For </a:t>
            </a:r>
            <a:r>
              <a:rPr lang="en-US" dirty="0"/>
              <a:t>example, if a file or application needs to </a:t>
            </a:r>
            <a:r>
              <a:rPr lang="en-US" dirty="0" smtClean="0"/>
              <a:t>be accessed </a:t>
            </a:r>
            <a:r>
              <a:rPr lang="en-US" dirty="0"/>
              <a:t>by more than one user, then these users should have </a:t>
            </a:r>
            <a:r>
              <a:rPr lang="en-US" dirty="0" smtClean="0"/>
              <a:t>separate channels </a:t>
            </a:r>
            <a:r>
              <a:rPr lang="en-US" dirty="0"/>
              <a:t>by which to access these resources, to prevent </a:t>
            </a:r>
            <a:r>
              <a:rPr lang="en-US" dirty="0" smtClean="0"/>
              <a:t>unforeseen consequences </a:t>
            </a:r>
            <a:r>
              <a:rPr lang="en-US" dirty="0"/>
              <a:t>that could cause security problems.</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Psychological acceptability</a:t>
            </a:r>
            <a:endParaRPr lang="en-US" dirty="0"/>
          </a:p>
        </p:txBody>
      </p:sp>
      <p:sp>
        <p:nvSpPr>
          <p:cNvPr id="3" name="Content Placeholder 2"/>
          <p:cNvSpPr>
            <a:spLocks noGrp="1"/>
          </p:cNvSpPr>
          <p:nvPr>
            <p:ph idx="1"/>
          </p:nvPr>
        </p:nvSpPr>
        <p:spPr/>
        <p:txBody>
          <a:bodyPr/>
          <a:lstStyle/>
          <a:p>
            <a:r>
              <a:rPr lang="en-US" dirty="0"/>
              <a:t>This principle states that user </a:t>
            </a:r>
            <a:r>
              <a:rPr lang="en-US" dirty="0" smtClean="0"/>
              <a:t>interfaces should </a:t>
            </a:r>
            <a:r>
              <a:rPr lang="en-US" dirty="0"/>
              <a:t>be </a:t>
            </a:r>
            <a:r>
              <a:rPr lang="en-US" b="1" dirty="0"/>
              <a:t>well designed and intuitive</a:t>
            </a:r>
            <a:r>
              <a:rPr lang="en-US" dirty="0"/>
              <a:t>, and all security-related </a:t>
            </a:r>
            <a:r>
              <a:rPr lang="en-US" dirty="0" smtClean="0"/>
              <a:t>settings should </a:t>
            </a:r>
            <a:r>
              <a:rPr lang="en-US" dirty="0"/>
              <a:t>adhere to what an ordinary user might expect.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Goals</a:t>
            </a:r>
            <a:endParaRPr lang="en-US" dirty="0"/>
          </a:p>
        </p:txBody>
      </p:sp>
      <p:sp>
        <p:nvSpPr>
          <p:cNvPr id="6" name="Slide Number Placeholder 5"/>
          <p:cNvSpPr>
            <a:spLocks noGrp="1"/>
          </p:cNvSpPr>
          <p:nvPr>
            <p:ph type="sldNum" sz="quarter" idx="12"/>
          </p:nvPr>
        </p:nvSpPr>
        <p:spPr/>
        <p:txBody>
          <a:bodyPr/>
          <a:lstStyle/>
          <a:p>
            <a:pPr>
              <a:defRPr/>
            </a:pPr>
            <a:fld id="{E383AD34-B530-463E-A04A-C1E6999385A4}" type="slidenum">
              <a:rPr lang="en-US" smtClean="0"/>
              <a:pPr>
                <a:defRPr/>
              </a:pPr>
              <a:t>3</a:t>
            </a:fld>
            <a:endParaRPr lang="en-US"/>
          </a:p>
        </p:txBody>
      </p:sp>
      <p:pic>
        <p:nvPicPr>
          <p:cNvPr id="7" name="Picture 6" descr="01-1b.tif"/>
          <p:cNvPicPr>
            <a:picLocks noChangeAspect="1"/>
          </p:cNvPicPr>
          <p:nvPr/>
        </p:nvPicPr>
        <p:blipFill>
          <a:blip r:embed="rId2" cstate="print"/>
          <a:stretch>
            <a:fillRect/>
          </a:stretch>
        </p:blipFill>
        <p:spPr>
          <a:xfrm>
            <a:off x="3644900" y="1905000"/>
            <a:ext cx="2313432" cy="1542288"/>
          </a:xfrm>
          <a:prstGeom prst="rect">
            <a:avLst/>
          </a:prstGeom>
          <a:ln>
            <a:noFill/>
          </a:ln>
          <a:effectLst>
            <a:softEdge rad="112500"/>
          </a:effectLst>
        </p:spPr>
      </p:pic>
      <p:pic>
        <p:nvPicPr>
          <p:cNvPr id="8" name="Picture 7" descr="01-1c.tif"/>
          <p:cNvPicPr>
            <a:picLocks noChangeAspect="1"/>
          </p:cNvPicPr>
          <p:nvPr/>
        </p:nvPicPr>
        <p:blipFill>
          <a:blip r:embed="rId3" cstate="print"/>
          <a:stretch>
            <a:fillRect/>
          </a:stretch>
        </p:blipFill>
        <p:spPr>
          <a:xfrm>
            <a:off x="5562600" y="4038600"/>
            <a:ext cx="1374648" cy="1691640"/>
          </a:xfrm>
          <a:prstGeom prst="rect">
            <a:avLst/>
          </a:prstGeom>
          <a:ln>
            <a:noFill/>
          </a:ln>
          <a:effectLst>
            <a:softEdge rad="112500"/>
          </a:effectLst>
        </p:spPr>
      </p:pic>
      <p:pic>
        <p:nvPicPr>
          <p:cNvPr id="9" name="Picture 8" descr="01-1a.tif"/>
          <p:cNvPicPr>
            <a:picLocks noChangeAspect="1"/>
          </p:cNvPicPr>
          <p:nvPr/>
        </p:nvPicPr>
        <p:blipFill>
          <a:blip r:embed="rId4" cstate="print"/>
          <a:stretch>
            <a:fillRect/>
          </a:stretch>
        </p:blipFill>
        <p:spPr>
          <a:xfrm>
            <a:off x="2133600" y="4038600"/>
            <a:ext cx="2310384" cy="1627632"/>
          </a:xfrm>
          <a:prstGeom prst="rect">
            <a:avLst/>
          </a:prstGeom>
          <a:ln>
            <a:noFill/>
          </a:ln>
          <a:effectLst>
            <a:softEdge rad="112500"/>
          </a:effectLst>
        </p:spPr>
      </p:pic>
      <p:sp>
        <p:nvSpPr>
          <p:cNvPr id="10" name="Oval 9"/>
          <p:cNvSpPr/>
          <p:nvPr/>
        </p:nvSpPr>
        <p:spPr>
          <a:xfrm>
            <a:off x="3124200" y="1295400"/>
            <a:ext cx="3200400" cy="3124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52600" y="3276600"/>
            <a:ext cx="3200400" cy="3124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95800" y="3276600"/>
            <a:ext cx="3200400" cy="3124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itchFamily="18" charset="0"/>
            </a:endParaRPr>
          </a:p>
        </p:txBody>
      </p:sp>
      <p:sp>
        <p:nvSpPr>
          <p:cNvPr id="13" name="TextBox 12"/>
          <p:cNvSpPr txBox="1"/>
          <p:nvPr/>
        </p:nvSpPr>
        <p:spPr>
          <a:xfrm>
            <a:off x="4191000" y="1447800"/>
            <a:ext cx="1074333" cy="369332"/>
          </a:xfrm>
          <a:prstGeom prst="rect">
            <a:avLst/>
          </a:prstGeom>
          <a:noFill/>
        </p:spPr>
        <p:txBody>
          <a:bodyPr wrap="none" rtlCol="0">
            <a:spAutoFit/>
          </a:bodyPr>
          <a:lstStyle/>
          <a:p>
            <a:r>
              <a:rPr lang="en-US" dirty="0" smtClean="0">
                <a:latin typeface="Palatino Linotype" pitchFamily="18" charset="0"/>
              </a:rPr>
              <a:t>Integrity</a:t>
            </a:r>
            <a:endParaRPr lang="en-US" dirty="0">
              <a:latin typeface="Palatino Linotype" pitchFamily="18" charset="0"/>
            </a:endParaRPr>
          </a:p>
        </p:txBody>
      </p:sp>
      <p:sp>
        <p:nvSpPr>
          <p:cNvPr id="14" name="TextBox 13"/>
          <p:cNvSpPr txBox="1"/>
          <p:nvPr/>
        </p:nvSpPr>
        <p:spPr>
          <a:xfrm>
            <a:off x="2438400" y="5879068"/>
            <a:ext cx="1736373" cy="369332"/>
          </a:xfrm>
          <a:prstGeom prst="rect">
            <a:avLst/>
          </a:prstGeom>
          <a:noFill/>
        </p:spPr>
        <p:txBody>
          <a:bodyPr wrap="none" rtlCol="0">
            <a:spAutoFit/>
          </a:bodyPr>
          <a:lstStyle/>
          <a:p>
            <a:r>
              <a:rPr lang="en-US" dirty="0" smtClean="0">
                <a:latin typeface="Palatino Linotype" pitchFamily="18" charset="0"/>
              </a:rPr>
              <a:t>Confidentiality</a:t>
            </a:r>
            <a:endParaRPr lang="en-US" dirty="0">
              <a:latin typeface="Palatino Linotype" pitchFamily="18" charset="0"/>
            </a:endParaRPr>
          </a:p>
        </p:txBody>
      </p:sp>
      <p:sp>
        <p:nvSpPr>
          <p:cNvPr id="15" name="TextBox 14"/>
          <p:cNvSpPr txBox="1"/>
          <p:nvPr/>
        </p:nvSpPr>
        <p:spPr>
          <a:xfrm>
            <a:off x="5486400" y="5867400"/>
            <a:ext cx="1370760" cy="369332"/>
          </a:xfrm>
          <a:prstGeom prst="rect">
            <a:avLst/>
          </a:prstGeom>
          <a:noFill/>
        </p:spPr>
        <p:txBody>
          <a:bodyPr wrap="none" rtlCol="0">
            <a:spAutoFit/>
          </a:bodyPr>
          <a:lstStyle/>
          <a:p>
            <a:r>
              <a:rPr lang="en-US" dirty="0" smtClean="0">
                <a:latin typeface="Palatino Linotype" pitchFamily="18" charset="0"/>
              </a:rPr>
              <a:t>Availability</a:t>
            </a:r>
            <a:endParaRPr lang="en-US" dirty="0">
              <a:latin typeface="Palatino Linotype" pitchFamily="18" charset="0"/>
            </a:endParaRPr>
          </a:p>
        </p:txBody>
      </p:sp>
      <p:pic>
        <p:nvPicPr>
          <p:cNvPr id="16" name="Picture 19" descr="C:\Documents and Settings\goodrich\Local Settings\Temporary Internet Files\Content.IE5\AQQ8XX4Q\MCj04339620000[1].png"/>
          <p:cNvPicPr>
            <a:picLocks noChangeAspect="1" noChangeArrowheads="1"/>
          </p:cNvPicPr>
          <p:nvPr/>
        </p:nvPicPr>
        <p:blipFill>
          <a:blip r:embed="rId5" cstate="print">
            <a:grayscl/>
            <a:lum contrast="20000"/>
          </a:blip>
          <a:srcRect/>
          <a:stretch>
            <a:fillRect/>
          </a:stretch>
        </p:blipFill>
        <p:spPr bwMode="auto">
          <a:xfrm>
            <a:off x="4419600" y="4038600"/>
            <a:ext cx="609457" cy="609457"/>
          </a:xfrm>
          <a:prstGeom prst="rect">
            <a:avLst/>
          </a:prstGeom>
          <a:noFill/>
        </p:spPr>
      </p:pic>
      <p:sp>
        <p:nvSpPr>
          <p:cNvPr id="17" name="Content Placeholder 2"/>
          <p:cNvSpPr>
            <a:spLocks noGrp="1"/>
          </p:cNvSpPr>
          <p:nvPr>
            <p:ph idx="1"/>
          </p:nvPr>
        </p:nvSpPr>
        <p:spPr>
          <a:xfrm>
            <a:off x="457200" y="1600200"/>
            <a:ext cx="8229600" cy="4525963"/>
          </a:xfrm>
        </p:spPr>
        <p:txBody>
          <a:bodyPr/>
          <a:lstStyle/>
          <a:p>
            <a:r>
              <a:rPr lang="en-US" dirty="0" smtClean="0"/>
              <a:t>C.I.A.</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 factor</a:t>
            </a:r>
            <a:endParaRPr lang="en-US" dirty="0"/>
          </a:p>
        </p:txBody>
      </p:sp>
      <p:sp>
        <p:nvSpPr>
          <p:cNvPr id="3" name="Content Placeholder 2"/>
          <p:cNvSpPr>
            <a:spLocks noGrp="1"/>
          </p:cNvSpPr>
          <p:nvPr>
            <p:ph idx="1"/>
          </p:nvPr>
        </p:nvSpPr>
        <p:spPr/>
        <p:txBody>
          <a:bodyPr>
            <a:normAutofit fontScale="92500" lnSpcReduction="10000"/>
          </a:bodyPr>
          <a:lstStyle/>
          <a:p>
            <a:r>
              <a:rPr lang="en-US" dirty="0"/>
              <a:t>According to this principle, the </a:t>
            </a:r>
            <a:r>
              <a:rPr lang="en-US" b="1" dirty="0"/>
              <a:t>cost of </a:t>
            </a:r>
            <a:r>
              <a:rPr lang="en-US" b="1" dirty="0" smtClean="0"/>
              <a:t>circumventing</a:t>
            </a:r>
            <a:r>
              <a:rPr lang="en-US" dirty="0" smtClean="0"/>
              <a:t> a </a:t>
            </a:r>
            <a:r>
              <a:rPr lang="en-US" dirty="0"/>
              <a:t>security mechanism should be compared with the resources of </a:t>
            </a:r>
            <a:r>
              <a:rPr lang="en-US" dirty="0" smtClean="0"/>
              <a:t>an attacker </a:t>
            </a:r>
            <a:r>
              <a:rPr lang="en-US" dirty="0"/>
              <a:t>when designing a security scheme. </a:t>
            </a:r>
            <a:endParaRPr lang="en-US" dirty="0" smtClean="0"/>
          </a:p>
          <a:p>
            <a:pPr lvl="1"/>
            <a:r>
              <a:rPr lang="en-US" dirty="0" smtClean="0"/>
              <a:t>A </a:t>
            </a:r>
            <a:r>
              <a:rPr lang="en-US" dirty="0"/>
              <a:t>system </a:t>
            </a:r>
            <a:r>
              <a:rPr lang="en-US" dirty="0" smtClean="0"/>
              <a:t>developed to </a:t>
            </a:r>
            <a:r>
              <a:rPr lang="en-US" dirty="0"/>
              <a:t>protect student grades in a university database, which may </a:t>
            </a:r>
            <a:r>
              <a:rPr lang="en-US" dirty="0" smtClean="0"/>
              <a:t>be attacked </a:t>
            </a:r>
            <a:r>
              <a:rPr lang="en-US" dirty="0"/>
              <a:t>by snoopers or students trying to change their grades, </a:t>
            </a:r>
            <a:r>
              <a:rPr lang="en-US" dirty="0" smtClean="0"/>
              <a:t>probably needs </a:t>
            </a:r>
            <a:r>
              <a:rPr lang="en-US" dirty="0"/>
              <a:t>less sophisticated security measures than a system built </a:t>
            </a:r>
            <a:r>
              <a:rPr lang="en-US" dirty="0" smtClean="0"/>
              <a:t>to protect </a:t>
            </a:r>
            <a:r>
              <a:rPr lang="en-US" dirty="0"/>
              <a:t>military secrets, which may be attacked by government </a:t>
            </a:r>
            <a:r>
              <a:rPr lang="en-US" dirty="0" smtClean="0"/>
              <a:t>intelligence organizations</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Compromise recording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a:t>
            </a:r>
            <a:r>
              <a:rPr lang="en-US" dirty="0"/>
              <a:t>principle states that </a:t>
            </a:r>
            <a:r>
              <a:rPr lang="en-US" dirty="0" smtClean="0"/>
              <a:t>sometimes it </a:t>
            </a:r>
            <a:r>
              <a:rPr lang="en-US" dirty="0"/>
              <a:t>is more desirable to </a:t>
            </a:r>
            <a:r>
              <a:rPr lang="en-US" b="1" dirty="0"/>
              <a:t>record the details</a:t>
            </a:r>
            <a:r>
              <a:rPr lang="en-US" dirty="0"/>
              <a:t> of an intrusion than </a:t>
            </a:r>
            <a:r>
              <a:rPr lang="en-US" dirty="0" smtClean="0"/>
              <a:t>to adopt </a:t>
            </a:r>
            <a:r>
              <a:rPr lang="en-US" dirty="0"/>
              <a:t>more sophisticated measures to prevent it. </a:t>
            </a:r>
            <a:endParaRPr lang="en-US" dirty="0" smtClean="0"/>
          </a:p>
          <a:p>
            <a:pPr lvl="1"/>
            <a:r>
              <a:rPr lang="en-US" dirty="0" smtClean="0"/>
              <a:t>Internet-connected surveillance </a:t>
            </a:r>
            <a:r>
              <a:rPr lang="en-US" dirty="0"/>
              <a:t>cameras are a typical example of an effective </a:t>
            </a:r>
            <a:r>
              <a:rPr lang="en-US" dirty="0" smtClean="0"/>
              <a:t>compromise record </a:t>
            </a:r>
            <a:r>
              <a:rPr lang="en-US" dirty="0"/>
              <a:t>system that can be deployed to protect a building in lieu </a:t>
            </a:r>
            <a:r>
              <a:rPr lang="en-US" dirty="0" smtClean="0"/>
              <a:t>of reinforcing </a:t>
            </a:r>
            <a:r>
              <a:rPr lang="en-US" dirty="0"/>
              <a:t>doors and windows. </a:t>
            </a:r>
            <a:endParaRPr lang="en-US" dirty="0" smtClean="0"/>
          </a:p>
          <a:p>
            <a:pPr lvl="1"/>
            <a:r>
              <a:rPr lang="en-US" dirty="0" smtClean="0"/>
              <a:t>The </a:t>
            </a:r>
            <a:r>
              <a:rPr lang="en-US" dirty="0"/>
              <a:t>servers in an office network </a:t>
            </a:r>
            <a:r>
              <a:rPr lang="en-US" dirty="0" smtClean="0"/>
              <a:t>may maintain </a:t>
            </a:r>
            <a:r>
              <a:rPr lang="en-US" dirty="0"/>
              <a:t>logs for all accesses to files, all emails sent and </a:t>
            </a:r>
            <a:r>
              <a:rPr lang="en-US" dirty="0" smtClean="0"/>
              <a:t>received, and </a:t>
            </a:r>
            <a:r>
              <a:rPr lang="en-US" dirty="0"/>
              <a:t>all web browsing sessions.</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a:lstStyle/>
          <a:p>
            <a:pPr eaLnBrk="1" hangingPunct="1"/>
            <a:r>
              <a:rPr lang="en-US" dirty="0" smtClean="0"/>
              <a:t>Topic: </a:t>
            </a:r>
            <a:r>
              <a:rPr lang="en-US" dirty="0" smtClean="0"/>
              <a:t>Access Control</a:t>
            </a:r>
          </a:p>
        </p:txBody>
      </p:sp>
      <p:sp>
        <p:nvSpPr>
          <p:cNvPr id="14339" name="Rectangle 2"/>
          <p:cNvSpPr>
            <a:spLocks noGrp="1" noChangeArrowheads="1"/>
          </p:cNvSpPr>
          <p:nvPr>
            <p:ph sz="half" idx="1"/>
          </p:nvPr>
        </p:nvSpPr>
        <p:spPr/>
        <p:txBody>
          <a:bodyPr/>
          <a:lstStyle/>
          <a:p>
            <a:pPr eaLnBrk="1" hangingPunct="1"/>
            <a:r>
              <a:rPr lang="en-US" smtClean="0"/>
              <a:t>Users and groups</a:t>
            </a:r>
          </a:p>
          <a:p>
            <a:pPr eaLnBrk="1" hangingPunct="1"/>
            <a:r>
              <a:rPr lang="en-US" smtClean="0"/>
              <a:t>Authentication</a:t>
            </a:r>
          </a:p>
          <a:p>
            <a:pPr eaLnBrk="1" hangingPunct="1"/>
            <a:r>
              <a:rPr lang="en-US" smtClean="0"/>
              <a:t>Passwords</a:t>
            </a:r>
          </a:p>
          <a:p>
            <a:pPr eaLnBrk="1" hangingPunct="1"/>
            <a:r>
              <a:rPr lang="en-US" smtClean="0"/>
              <a:t>File protection</a:t>
            </a:r>
          </a:p>
          <a:p>
            <a:pPr eaLnBrk="1" hangingPunct="1"/>
            <a:r>
              <a:rPr lang="en-US" smtClean="0"/>
              <a:t>Access control lists</a:t>
            </a:r>
          </a:p>
        </p:txBody>
      </p:sp>
      <p:sp>
        <p:nvSpPr>
          <p:cNvPr id="18" name="Content Placeholder 17"/>
          <p:cNvSpPr>
            <a:spLocks noGrp="1"/>
          </p:cNvSpPr>
          <p:nvPr>
            <p:ph sz="half" idx="2"/>
          </p:nvPr>
        </p:nvSpPr>
        <p:spPr/>
        <p:txBody>
          <a:bodyPr rtlCol="0">
            <a:normAutofit/>
          </a:bodyPr>
          <a:lstStyle/>
          <a:p>
            <a:pPr marL="300038" indent="-300038" eaLnBrk="1" fontAlgn="auto" hangingPunct="1">
              <a:spcAft>
                <a:spcPts val="0"/>
              </a:spcAft>
              <a:buFont typeface="Arial" pitchFamily="34" charset="0"/>
              <a:buChar char="•"/>
              <a:tabLst>
                <a:tab pos="25400" algn="l"/>
                <a:tab pos="482600" algn="l"/>
                <a:tab pos="939800" algn="l"/>
                <a:tab pos="1397000" algn="l"/>
                <a:tab pos="1854200" algn="l"/>
                <a:tab pos="2311400" algn="l"/>
                <a:tab pos="2768600" algn="l"/>
              </a:tabLst>
              <a:defRPr/>
            </a:pPr>
            <a:r>
              <a:rPr lang="en-US" dirty="0" smtClean="0">
                <a:solidFill>
                  <a:schemeClr val="accent6"/>
                </a:solidFill>
              </a:rPr>
              <a:t>Which users can read/write which files?</a:t>
            </a:r>
          </a:p>
          <a:p>
            <a:pPr marL="300038" indent="-300038" eaLnBrk="1" fontAlgn="auto" hangingPunct="1">
              <a:spcAft>
                <a:spcPts val="0"/>
              </a:spcAft>
              <a:buFont typeface="Arial" pitchFamily="34" charset="0"/>
              <a:buChar char="•"/>
              <a:tabLst>
                <a:tab pos="25400" algn="l"/>
                <a:tab pos="482600" algn="l"/>
                <a:tab pos="939800" algn="l"/>
                <a:tab pos="1397000" algn="l"/>
                <a:tab pos="1854200" algn="l"/>
                <a:tab pos="2311400" algn="l"/>
                <a:tab pos="2768600" algn="l"/>
              </a:tabLst>
              <a:defRPr/>
            </a:pPr>
            <a:r>
              <a:rPr lang="en-US" dirty="0" smtClean="0">
                <a:solidFill>
                  <a:schemeClr val="accent6"/>
                </a:solidFill>
              </a:rPr>
              <a:t>Are my files really safe?</a:t>
            </a:r>
          </a:p>
          <a:p>
            <a:pPr marL="300038" indent="-300038" eaLnBrk="1" fontAlgn="auto" hangingPunct="1">
              <a:spcAft>
                <a:spcPts val="0"/>
              </a:spcAft>
              <a:buFont typeface="Arial" pitchFamily="34" charset="0"/>
              <a:buChar char="•"/>
              <a:tabLst>
                <a:tab pos="25400" algn="l"/>
                <a:tab pos="482600" algn="l"/>
                <a:tab pos="939800" algn="l"/>
                <a:tab pos="1397000" algn="l"/>
                <a:tab pos="1854200" algn="l"/>
                <a:tab pos="2311400" algn="l"/>
                <a:tab pos="2768600" algn="l"/>
              </a:tabLst>
              <a:defRPr/>
            </a:pPr>
            <a:r>
              <a:rPr lang="en-US" dirty="0" smtClean="0">
                <a:solidFill>
                  <a:schemeClr val="accent6"/>
                </a:solidFill>
              </a:rPr>
              <a:t>What does it mean to be root?</a:t>
            </a:r>
          </a:p>
          <a:p>
            <a:pPr marL="300038" indent="-300038" eaLnBrk="1" fontAlgn="auto" hangingPunct="1">
              <a:spcAft>
                <a:spcPts val="0"/>
              </a:spcAft>
              <a:buFont typeface="Arial" pitchFamily="34" charset="0"/>
              <a:buChar char="•"/>
              <a:tabLst>
                <a:tab pos="25400" algn="l"/>
                <a:tab pos="482600" algn="l"/>
                <a:tab pos="939800" algn="l"/>
                <a:tab pos="1397000" algn="l"/>
                <a:tab pos="1854200" algn="l"/>
                <a:tab pos="2311400" algn="l"/>
                <a:tab pos="2768600" algn="l"/>
              </a:tabLst>
              <a:defRPr/>
            </a:pPr>
            <a:r>
              <a:rPr lang="en-US" dirty="0" smtClean="0">
                <a:solidFill>
                  <a:schemeClr val="accent6"/>
                </a:solidFill>
              </a:rPr>
              <a:t>What do we really want to control?</a:t>
            </a:r>
          </a:p>
          <a:p>
            <a:pPr eaLnBrk="1" fontAlgn="auto" hangingPunct="1">
              <a:spcAft>
                <a:spcPts val="0"/>
              </a:spcAft>
              <a:buFont typeface="Arial" pitchFamily="34" charset="0"/>
              <a:buChar char="•"/>
              <a:defRPr/>
            </a:pPr>
            <a:endParaRPr lang="en-US" dirty="0" smtClean="0">
              <a:solidFill>
                <a:schemeClr val="accent6"/>
              </a:solidFill>
            </a:endParaRPr>
          </a:p>
        </p:txBody>
      </p:sp>
      <p:sp>
        <p:nvSpPr>
          <p:cNvPr id="2" name="Date Placeholder 3"/>
          <p:cNvSpPr>
            <a:spLocks noGrp="1"/>
          </p:cNvSpPr>
          <p:nvPr>
            <p:ph type="dt" sz="half" idx="4294967295"/>
          </p:nvPr>
        </p:nvSpPr>
        <p:spPr>
          <a:xfrm>
            <a:off x="457200" y="6356350"/>
            <a:ext cx="2133600" cy="365125"/>
          </a:xfrm>
          <a:prstGeom prst="rect">
            <a:avLst/>
          </a:prstGeom>
        </p:spPr>
        <p:txBody>
          <a:bodyPr/>
          <a:lstStyle/>
          <a:p>
            <a:pPr>
              <a:defRPr/>
            </a:pPr>
            <a:fld id="{A5A0D3BF-7BB2-46A4-BEB4-6F8DCC2894BB}" type="datetime1">
              <a:rPr lang="en-US"/>
              <a:pPr>
                <a:defRPr/>
              </a:pPr>
              <a:t>9/27/2010</a:t>
            </a:fld>
            <a:endParaRPr lang="en-US"/>
          </a:p>
        </p:txBody>
      </p:sp>
      <p:sp>
        <p:nvSpPr>
          <p:cNvPr id="3"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Introduction</a:t>
            </a:r>
          </a:p>
        </p:txBody>
      </p:sp>
      <p:sp>
        <p:nvSpPr>
          <p:cNvPr id="9220" name="Slide Number Placeholder 5"/>
          <p:cNvSpPr>
            <a:spLocks noGrp="1"/>
          </p:cNvSpPr>
          <p:nvPr>
            <p:ph type="sldNum" sz="quarter" idx="12"/>
          </p:nvPr>
        </p:nvSpPr>
        <p:spPr/>
        <p:txBody>
          <a:bodyPr/>
          <a:lstStyle/>
          <a:p>
            <a:pPr>
              <a:defRPr/>
            </a:pPr>
            <a:fld id="{06BC5CBD-5A84-4344-8A19-DEFA5D14767D}" type="slidenum">
              <a:rPr lang="en-US"/>
              <a:pPr>
                <a:defRPr/>
              </a:pPr>
              <a:t>32</a:t>
            </a:fld>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Matrices</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b="1" dirty="0" smtClean="0"/>
              <a:t>A table </a:t>
            </a:r>
            <a:r>
              <a:rPr lang="en-US" b="1" dirty="0"/>
              <a:t>that defines permissions</a:t>
            </a:r>
            <a:r>
              <a:rPr lang="en-US" dirty="0"/>
              <a:t>. </a:t>
            </a:r>
            <a:endParaRPr lang="en-US" dirty="0" smtClean="0"/>
          </a:p>
          <a:p>
            <a:pPr lvl="1"/>
            <a:r>
              <a:rPr lang="en-US" dirty="0" smtClean="0"/>
              <a:t>Each </a:t>
            </a:r>
            <a:r>
              <a:rPr lang="en-US" dirty="0"/>
              <a:t>row of this </a:t>
            </a:r>
            <a:r>
              <a:rPr lang="en-US" dirty="0" smtClean="0"/>
              <a:t>table is </a:t>
            </a:r>
            <a:r>
              <a:rPr lang="en-US" dirty="0"/>
              <a:t>associated with a </a:t>
            </a:r>
            <a:r>
              <a:rPr lang="en-US" b="1" dirty="0"/>
              <a:t>subject, </a:t>
            </a:r>
            <a:r>
              <a:rPr lang="en-US" dirty="0"/>
              <a:t>which is a user, group, or system that </a:t>
            </a:r>
            <a:r>
              <a:rPr lang="en-US" dirty="0" smtClean="0"/>
              <a:t>can</a:t>
            </a:r>
            <a:r>
              <a:rPr lang="en-US" b="1" dirty="0" smtClean="0"/>
              <a:t> </a:t>
            </a:r>
            <a:r>
              <a:rPr lang="en-US" dirty="0" smtClean="0"/>
              <a:t>perform </a:t>
            </a:r>
            <a:r>
              <a:rPr lang="en-US" dirty="0"/>
              <a:t>actions. </a:t>
            </a:r>
            <a:endParaRPr lang="en-US" dirty="0" smtClean="0"/>
          </a:p>
          <a:p>
            <a:pPr lvl="1"/>
            <a:r>
              <a:rPr lang="en-US" dirty="0" smtClean="0"/>
              <a:t>Each </a:t>
            </a:r>
            <a:r>
              <a:rPr lang="en-US" dirty="0"/>
              <a:t>column of the table is associated with an </a:t>
            </a:r>
            <a:r>
              <a:rPr lang="en-US" b="1" dirty="0" smtClean="0"/>
              <a:t>object, </a:t>
            </a:r>
            <a:r>
              <a:rPr lang="en-US" dirty="0" smtClean="0"/>
              <a:t>which </a:t>
            </a:r>
            <a:r>
              <a:rPr lang="en-US" dirty="0"/>
              <a:t>is a file, directory, document, device, resource, or any other </a:t>
            </a:r>
            <a:r>
              <a:rPr lang="en-US" dirty="0" smtClean="0"/>
              <a:t>entity for </a:t>
            </a:r>
            <a:r>
              <a:rPr lang="en-US" dirty="0"/>
              <a:t>which we want to define access rights. </a:t>
            </a:r>
            <a:endParaRPr lang="en-US" dirty="0" smtClean="0"/>
          </a:p>
          <a:p>
            <a:pPr lvl="1"/>
            <a:r>
              <a:rPr lang="en-US" dirty="0" smtClean="0"/>
              <a:t>Each </a:t>
            </a:r>
            <a:r>
              <a:rPr lang="en-US" dirty="0"/>
              <a:t>cell of the table is </a:t>
            </a:r>
            <a:r>
              <a:rPr lang="en-US" dirty="0" smtClean="0"/>
              <a:t>then filled </a:t>
            </a:r>
            <a:r>
              <a:rPr lang="en-US" dirty="0"/>
              <a:t>with the access rights for the associated combination of subject </a:t>
            </a:r>
            <a:r>
              <a:rPr lang="en-US" dirty="0" smtClean="0"/>
              <a:t>and object</a:t>
            </a:r>
            <a:r>
              <a:rPr lang="en-US" dirty="0"/>
              <a:t>. </a:t>
            </a:r>
            <a:endParaRPr lang="en-US" dirty="0" smtClean="0"/>
          </a:p>
          <a:p>
            <a:pPr lvl="1"/>
            <a:r>
              <a:rPr lang="en-US" dirty="0" smtClean="0"/>
              <a:t>Access </a:t>
            </a:r>
            <a:r>
              <a:rPr lang="en-US" dirty="0"/>
              <a:t>rights can include actions such as reading, writing, </a:t>
            </a:r>
            <a:r>
              <a:rPr lang="en-US" dirty="0" smtClean="0"/>
              <a:t>copying, executing</a:t>
            </a:r>
            <a:r>
              <a:rPr lang="en-US" dirty="0"/>
              <a:t>, deleting, and annotating. </a:t>
            </a:r>
            <a:endParaRPr lang="en-US" dirty="0" smtClean="0"/>
          </a:p>
          <a:p>
            <a:pPr lvl="1"/>
            <a:r>
              <a:rPr lang="en-US" dirty="0" smtClean="0"/>
              <a:t>An </a:t>
            </a:r>
            <a:r>
              <a:rPr lang="en-US" dirty="0"/>
              <a:t>empty cell means that no </a:t>
            </a:r>
            <a:r>
              <a:rPr lang="en-US" dirty="0" smtClean="0"/>
              <a:t>access rights </a:t>
            </a:r>
            <a:r>
              <a:rPr lang="en-US" dirty="0"/>
              <a:t>are granted.</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Access Control Matrix</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34</a:t>
            </a:fld>
            <a:endParaRPr lang="en-US"/>
          </a:p>
        </p:txBody>
      </p:sp>
      <p:pic>
        <p:nvPicPr>
          <p:cNvPr id="53250" name="Picture 2"/>
          <p:cNvPicPr>
            <a:picLocks noChangeAspect="1" noChangeArrowheads="1"/>
          </p:cNvPicPr>
          <p:nvPr/>
        </p:nvPicPr>
        <p:blipFill>
          <a:blip r:embed="rId2" cstate="print"/>
          <a:srcRect/>
          <a:stretch>
            <a:fillRect/>
          </a:stretch>
        </p:blipFill>
        <p:spPr bwMode="auto">
          <a:xfrm>
            <a:off x="152400" y="2311910"/>
            <a:ext cx="8839200" cy="218389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Lists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800" dirty="0"/>
              <a:t>It defines, for each object, o, a list, L, called </a:t>
            </a:r>
            <a:r>
              <a:rPr lang="en-US" sz="2800" dirty="0" err="1"/>
              <a:t>o’s</a:t>
            </a:r>
            <a:r>
              <a:rPr lang="en-US" sz="2800" dirty="0"/>
              <a:t> access control list, </a:t>
            </a:r>
            <a:r>
              <a:rPr lang="en-US" sz="2800" dirty="0" smtClean="0"/>
              <a:t>which enumerates </a:t>
            </a:r>
            <a:r>
              <a:rPr lang="en-US" sz="2800" dirty="0"/>
              <a:t>all the subjects that have access rights for o and, for each </a:t>
            </a:r>
            <a:r>
              <a:rPr lang="en-US" sz="2800" dirty="0" smtClean="0"/>
              <a:t>such subject</a:t>
            </a:r>
            <a:r>
              <a:rPr lang="en-US" sz="2800" dirty="0"/>
              <a:t>, s, gives the access rights that s has for object o.</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35</a:t>
            </a:fld>
            <a:endParaRPr lang="en-US"/>
          </a:p>
        </p:txBody>
      </p:sp>
      <p:sp>
        <p:nvSpPr>
          <p:cNvPr id="5" name="Rectangle 4"/>
          <p:cNvSpPr/>
          <p:nvPr/>
        </p:nvSpPr>
        <p:spPr>
          <a:xfrm>
            <a:off x="1371600" y="3657600"/>
            <a:ext cx="1600200" cy="557134"/>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6" name="Rectangle 5"/>
          <p:cNvSpPr/>
          <p:nvPr/>
        </p:nvSpPr>
        <p:spPr>
          <a:xfrm>
            <a:off x="3276600" y="3657600"/>
            <a:ext cx="1447800" cy="557134"/>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7" name="Rectangle 6"/>
          <p:cNvSpPr/>
          <p:nvPr/>
        </p:nvSpPr>
        <p:spPr>
          <a:xfrm>
            <a:off x="5029200" y="3657600"/>
            <a:ext cx="1447800" cy="557134"/>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8" name="Rectangle 7"/>
          <p:cNvSpPr/>
          <p:nvPr/>
        </p:nvSpPr>
        <p:spPr>
          <a:xfrm>
            <a:off x="6705600" y="3657600"/>
            <a:ext cx="1447800" cy="557134"/>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9" name="TextBox 8"/>
          <p:cNvSpPr txBox="1"/>
          <p:nvPr/>
        </p:nvSpPr>
        <p:spPr>
          <a:xfrm>
            <a:off x="1371600" y="3745468"/>
            <a:ext cx="1536073" cy="369332"/>
          </a:xfrm>
          <a:prstGeom prst="rect">
            <a:avLst/>
          </a:prstGeom>
          <a:noFill/>
        </p:spPr>
        <p:txBody>
          <a:bodyPr wrap="none" rtlCol="0">
            <a:spAutoFit/>
          </a:bodyPr>
          <a:lstStyle/>
          <a:p>
            <a:r>
              <a:rPr lang="en-US" dirty="0" smtClean="0">
                <a:latin typeface="Palatino"/>
                <a:cs typeface="Palatino"/>
              </a:rPr>
              <a:t>/etc/</a:t>
            </a:r>
            <a:r>
              <a:rPr lang="en-US" dirty="0" err="1" smtClean="0">
                <a:latin typeface="Palatino"/>
                <a:cs typeface="Palatino"/>
              </a:rPr>
              <a:t>passwd</a:t>
            </a:r>
            <a:endParaRPr lang="en-US" dirty="0">
              <a:latin typeface="Palatino"/>
              <a:cs typeface="Palatino"/>
            </a:endParaRPr>
          </a:p>
        </p:txBody>
      </p:sp>
      <p:sp>
        <p:nvSpPr>
          <p:cNvPr id="10" name="TextBox 9"/>
          <p:cNvSpPr txBox="1"/>
          <p:nvPr/>
        </p:nvSpPr>
        <p:spPr>
          <a:xfrm>
            <a:off x="3352800" y="3733800"/>
            <a:ext cx="1261734" cy="369332"/>
          </a:xfrm>
          <a:prstGeom prst="rect">
            <a:avLst/>
          </a:prstGeom>
          <a:noFill/>
        </p:spPr>
        <p:txBody>
          <a:bodyPr wrap="none" rtlCol="0">
            <a:spAutoFit/>
          </a:bodyPr>
          <a:lstStyle/>
          <a:p>
            <a:r>
              <a:rPr lang="en-US" dirty="0" smtClean="0">
                <a:latin typeface="Palatino"/>
                <a:cs typeface="Palatino"/>
              </a:rPr>
              <a:t>/</a:t>
            </a:r>
            <a:r>
              <a:rPr lang="en-US" dirty="0" err="1" smtClean="0">
                <a:latin typeface="Palatino"/>
                <a:cs typeface="Palatino"/>
              </a:rPr>
              <a:t>usr</a:t>
            </a:r>
            <a:r>
              <a:rPr lang="en-US" dirty="0" smtClean="0">
                <a:latin typeface="Palatino"/>
                <a:cs typeface="Palatino"/>
              </a:rPr>
              <a:t>/bin/</a:t>
            </a:r>
            <a:endParaRPr lang="en-US" dirty="0">
              <a:latin typeface="Palatino"/>
              <a:cs typeface="Palatino"/>
            </a:endParaRPr>
          </a:p>
        </p:txBody>
      </p:sp>
      <p:sp>
        <p:nvSpPr>
          <p:cNvPr id="11" name="TextBox 10"/>
          <p:cNvSpPr txBox="1"/>
          <p:nvPr/>
        </p:nvSpPr>
        <p:spPr>
          <a:xfrm>
            <a:off x="5105400" y="3733800"/>
            <a:ext cx="1236236" cy="369332"/>
          </a:xfrm>
          <a:prstGeom prst="rect">
            <a:avLst/>
          </a:prstGeom>
          <a:noFill/>
        </p:spPr>
        <p:txBody>
          <a:bodyPr wrap="none" rtlCol="0">
            <a:spAutoFit/>
          </a:bodyPr>
          <a:lstStyle/>
          <a:p>
            <a:r>
              <a:rPr lang="en-US" dirty="0" smtClean="0">
                <a:latin typeface="Palatino"/>
                <a:cs typeface="Palatino"/>
              </a:rPr>
              <a:t>/u/</a:t>
            </a:r>
            <a:r>
              <a:rPr lang="en-US" dirty="0" err="1" smtClean="0">
                <a:latin typeface="Palatino"/>
                <a:cs typeface="Palatino"/>
              </a:rPr>
              <a:t>roberto</a:t>
            </a:r>
            <a:r>
              <a:rPr lang="en-US" dirty="0" smtClean="0">
                <a:latin typeface="Palatino"/>
                <a:cs typeface="Palatino"/>
              </a:rPr>
              <a:t>/</a:t>
            </a:r>
            <a:endParaRPr lang="en-US" dirty="0">
              <a:latin typeface="Palatino"/>
              <a:cs typeface="Palatino"/>
            </a:endParaRPr>
          </a:p>
        </p:txBody>
      </p:sp>
      <p:sp>
        <p:nvSpPr>
          <p:cNvPr id="12" name="TextBox 11"/>
          <p:cNvSpPr txBox="1"/>
          <p:nvPr/>
        </p:nvSpPr>
        <p:spPr>
          <a:xfrm>
            <a:off x="6858000" y="3733800"/>
            <a:ext cx="941283" cy="369332"/>
          </a:xfrm>
          <a:prstGeom prst="rect">
            <a:avLst/>
          </a:prstGeom>
          <a:noFill/>
        </p:spPr>
        <p:txBody>
          <a:bodyPr wrap="none" rtlCol="0">
            <a:spAutoFit/>
          </a:bodyPr>
          <a:lstStyle/>
          <a:p>
            <a:r>
              <a:rPr lang="en-US" dirty="0" smtClean="0">
                <a:latin typeface="Palatino"/>
                <a:cs typeface="Palatino"/>
              </a:rPr>
              <a:t>/admin/</a:t>
            </a:r>
            <a:endParaRPr lang="en-US" dirty="0">
              <a:latin typeface="Palatino"/>
              <a:cs typeface="Palatino"/>
            </a:endParaRPr>
          </a:p>
        </p:txBody>
      </p:sp>
      <p:sp>
        <p:nvSpPr>
          <p:cNvPr id="13" name="Rectangle 12"/>
          <p:cNvSpPr/>
          <p:nvPr/>
        </p:nvSpPr>
        <p:spPr>
          <a:xfrm>
            <a:off x="6705600" y="4800600"/>
            <a:ext cx="1447800" cy="10668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4" name="TextBox 13"/>
          <p:cNvSpPr txBox="1"/>
          <p:nvPr/>
        </p:nvSpPr>
        <p:spPr>
          <a:xfrm>
            <a:off x="6705600" y="5029200"/>
            <a:ext cx="1302986" cy="646331"/>
          </a:xfrm>
          <a:prstGeom prst="rect">
            <a:avLst/>
          </a:prstGeom>
          <a:noFill/>
        </p:spPr>
        <p:txBody>
          <a:bodyPr wrap="none" rtlCol="0">
            <a:spAutoFit/>
          </a:bodyPr>
          <a:lstStyle/>
          <a:p>
            <a:r>
              <a:rPr lang="en-US" dirty="0" smtClean="0">
                <a:latin typeface="Palatino"/>
                <a:cs typeface="Palatino"/>
              </a:rPr>
              <a:t>root: </a:t>
            </a:r>
            <a:r>
              <a:rPr lang="en-US" dirty="0" err="1" smtClean="0">
                <a:latin typeface="Palatino"/>
                <a:cs typeface="Palatino"/>
              </a:rPr>
              <a:t>r,w,x</a:t>
            </a:r>
            <a:endParaRPr lang="en-US" dirty="0" smtClean="0">
              <a:latin typeface="Palatino"/>
              <a:cs typeface="Palatino"/>
            </a:endParaRPr>
          </a:p>
          <a:p>
            <a:r>
              <a:rPr lang="en-US" dirty="0" smtClean="0">
                <a:latin typeface="Palatino"/>
                <a:cs typeface="Palatino"/>
              </a:rPr>
              <a:t>backup: </a:t>
            </a:r>
            <a:r>
              <a:rPr lang="en-US" dirty="0" err="1" smtClean="0">
                <a:latin typeface="Palatino"/>
                <a:cs typeface="Palatino"/>
              </a:rPr>
              <a:t>r,x</a:t>
            </a:r>
            <a:endParaRPr lang="en-US" dirty="0">
              <a:latin typeface="Palatino"/>
              <a:cs typeface="Palatino"/>
            </a:endParaRPr>
          </a:p>
        </p:txBody>
      </p:sp>
      <p:sp>
        <p:nvSpPr>
          <p:cNvPr id="15" name="Rectangle 14"/>
          <p:cNvSpPr/>
          <p:nvPr/>
        </p:nvSpPr>
        <p:spPr>
          <a:xfrm>
            <a:off x="5029200" y="4800600"/>
            <a:ext cx="1447800" cy="13716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6" name="TextBox 15"/>
          <p:cNvSpPr txBox="1"/>
          <p:nvPr/>
        </p:nvSpPr>
        <p:spPr>
          <a:xfrm>
            <a:off x="5029200" y="5029200"/>
            <a:ext cx="1505669" cy="923330"/>
          </a:xfrm>
          <a:prstGeom prst="rect">
            <a:avLst/>
          </a:prstGeom>
          <a:noFill/>
        </p:spPr>
        <p:txBody>
          <a:bodyPr wrap="none" rtlCol="0">
            <a:spAutoFit/>
          </a:bodyPr>
          <a:lstStyle/>
          <a:p>
            <a:r>
              <a:rPr lang="en-US" dirty="0" smtClean="0">
                <a:latin typeface="Palatino"/>
                <a:cs typeface="Palatino"/>
              </a:rPr>
              <a:t>root: </a:t>
            </a:r>
            <a:r>
              <a:rPr lang="en-US" dirty="0" err="1" smtClean="0">
                <a:latin typeface="Palatino"/>
                <a:cs typeface="Palatino"/>
              </a:rPr>
              <a:t>r,w,x</a:t>
            </a:r>
            <a:endParaRPr lang="en-US" dirty="0" smtClean="0">
              <a:latin typeface="Palatino"/>
              <a:cs typeface="Palatino"/>
            </a:endParaRPr>
          </a:p>
          <a:p>
            <a:r>
              <a:rPr lang="en-US" dirty="0" err="1" smtClean="0">
                <a:latin typeface="Palatino"/>
                <a:cs typeface="Palatino"/>
              </a:rPr>
              <a:t>roberto</a:t>
            </a:r>
            <a:r>
              <a:rPr lang="en-US" dirty="0" smtClean="0">
                <a:latin typeface="Palatino"/>
                <a:cs typeface="Palatino"/>
              </a:rPr>
              <a:t>: </a:t>
            </a:r>
            <a:r>
              <a:rPr lang="en-US" dirty="0" err="1" smtClean="0">
                <a:latin typeface="Palatino"/>
                <a:cs typeface="Palatino"/>
              </a:rPr>
              <a:t>r,w,x</a:t>
            </a:r>
            <a:endParaRPr lang="en-US" dirty="0" smtClean="0">
              <a:latin typeface="Palatino"/>
              <a:cs typeface="Palatino"/>
            </a:endParaRPr>
          </a:p>
          <a:p>
            <a:r>
              <a:rPr lang="en-US" dirty="0" smtClean="0">
                <a:latin typeface="Palatino"/>
                <a:cs typeface="Palatino"/>
              </a:rPr>
              <a:t>backup: </a:t>
            </a:r>
            <a:r>
              <a:rPr lang="en-US" dirty="0" err="1" smtClean="0">
                <a:latin typeface="Palatino"/>
                <a:cs typeface="Palatino"/>
              </a:rPr>
              <a:t>r,x</a:t>
            </a:r>
            <a:endParaRPr lang="en-US" dirty="0">
              <a:latin typeface="Palatino"/>
              <a:cs typeface="Palatino"/>
            </a:endParaRPr>
          </a:p>
        </p:txBody>
      </p:sp>
      <p:sp>
        <p:nvSpPr>
          <p:cNvPr id="17" name="Rectangle 16"/>
          <p:cNvSpPr/>
          <p:nvPr/>
        </p:nvSpPr>
        <p:spPr>
          <a:xfrm>
            <a:off x="3276600" y="4800600"/>
            <a:ext cx="1447800" cy="16764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8" name="TextBox 17"/>
          <p:cNvSpPr txBox="1"/>
          <p:nvPr/>
        </p:nvSpPr>
        <p:spPr>
          <a:xfrm>
            <a:off x="3276600" y="5040868"/>
            <a:ext cx="1302986" cy="1200329"/>
          </a:xfrm>
          <a:prstGeom prst="rect">
            <a:avLst/>
          </a:prstGeom>
          <a:noFill/>
        </p:spPr>
        <p:txBody>
          <a:bodyPr wrap="none" rtlCol="0">
            <a:spAutoFit/>
          </a:bodyPr>
          <a:lstStyle/>
          <a:p>
            <a:r>
              <a:rPr lang="en-US" dirty="0" smtClean="0">
                <a:latin typeface="Palatino"/>
                <a:cs typeface="Palatino"/>
              </a:rPr>
              <a:t>root: </a:t>
            </a:r>
            <a:r>
              <a:rPr lang="en-US" dirty="0" err="1" smtClean="0">
                <a:latin typeface="Palatino"/>
                <a:cs typeface="Palatino"/>
              </a:rPr>
              <a:t>r,w,x</a:t>
            </a:r>
            <a:endParaRPr lang="en-US" dirty="0" smtClean="0">
              <a:latin typeface="Palatino"/>
              <a:cs typeface="Palatino"/>
            </a:endParaRPr>
          </a:p>
          <a:p>
            <a:r>
              <a:rPr lang="en-US" dirty="0" smtClean="0">
                <a:latin typeface="Palatino"/>
                <a:cs typeface="Palatino"/>
              </a:rPr>
              <a:t>mike: </a:t>
            </a:r>
            <a:r>
              <a:rPr lang="en-US" dirty="0" err="1" smtClean="0">
                <a:latin typeface="Palatino"/>
                <a:cs typeface="Palatino"/>
              </a:rPr>
              <a:t>r,x</a:t>
            </a:r>
            <a:endParaRPr lang="en-US" dirty="0" smtClean="0">
              <a:latin typeface="Palatino"/>
              <a:cs typeface="Palatino"/>
            </a:endParaRPr>
          </a:p>
          <a:p>
            <a:r>
              <a:rPr lang="en-US" dirty="0" err="1" smtClean="0">
                <a:latin typeface="Palatino"/>
                <a:cs typeface="Palatino"/>
              </a:rPr>
              <a:t>roberto</a:t>
            </a:r>
            <a:r>
              <a:rPr lang="en-US" dirty="0" smtClean="0">
                <a:latin typeface="Palatino"/>
                <a:cs typeface="Palatino"/>
              </a:rPr>
              <a:t>: </a:t>
            </a:r>
            <a:r>
              <a:rPr lang="en-US" dirty="0" err="1" smtClean="0">
                <a:latin typeface="Palatino"/>
                <a:cs typeface="Palatino"/>
              </a:rPr>
              <a:t>r,x</a:t>
            </a:r>
            <a:endParaRPr lang="en-US" dirty="0" smtClean="0">
              <a:latin typeface="Palatino"/>
              <a:cs typeface="Palatino"/>
            </a:endParaRPr>
          </a:p>
          <a:p>
            <a:r>
              <a:rPr lang="en-US" dirty="0" smtClean="0">
                <a:latin typeface="Palatino"/>
                <a:cs typeface="Palatino"/>
              </a:rPr>
              <a:t>backup: </a:t>
            </a:r>
            <a:r>
              <a:rPr lang="en-US" dirty="0" err="1" smtClean="0">
                <a:latin typeface="Palatino"/>
                <a:cs typeface="Palatino"/>
              </a:rPr>
              <a:t>r,x</a:t>
            </a:r>
            <a:endParaRPr lang="en-US" dirty="0">
              <a:latin typeface="Palatino"/>
              <a:cs typeface="Palatino"/>
            </a:endParaRPr>
          </a:p>
        </p:txBody>
      </p:sp>
      <p:sp>
        <p:nvSpPr>
          <p:cNvPr id="19" name="Rectangle 18"/>
          <p:cNvSpPr/>
          <p:nvPr/>
        </p:nvSpPr>
        <p:spPr>
          <a:xfrm>
            <a:off x="1447800" y="4800600"/>
            <a:ext cx="1447800" cy="16764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20" name="TextBox 19"/>
          <p:cNvSpPr txBox="1"/>
          <p:nvPr/>
        </p:nvSpPr>
        <p:spPr>
          <a:xfrm>
            <a:off x="1447800" y="5029200"/>
            <a:ext cx="1133644" cy="1200329"/>
          </a:xfrm>
          <a:prstGeom prst="rect">
            <a:avLst/>
          </a:prstGeom>
          <a:noFill/>
        </p:spPr>
        <p:txBody>
          <a:bodyPr wrap="none" rtlCol="0">
            <a:spAutoFit/>
          </a:bodyPr>
          <a:lstStyle/>
          <a:p>
            <a:r>
              <a:rPr lang="en-US" dirty="0" smtClean="0">
                <a:latin typeface="Palatino"/>
                <a:cs typeface="Palatino"/>
              </a:rPr>
              <a:t>root: </a:t>
            </a:r>
            <a:r>
              <a:rPr lang="en-US" dirty="0" err="1" smtClean="0">
                <a:latin typeface="Palatino"/>
                <a:cs typeface="Palatino"/>
              </a:rPr>
              <a:t>r,w</a:t>
            </a:r>
            <a:endParaRPr lang="en-US" dirty="0" smtClean="0">
              <a:latin typeface="Palatino"/>
              <a:cs typeface="Palatino"/>
            </a:endParaRPr>
          </a:p>
          <a:p>
            <a:r>
              <a:rPr lang="en-US" dirty="0" smtClean="0">
                <a:latin typeface="Palatino"/>
                <a:cs typeface="Palatino"/>
              </a:rPr>
              <a:t>mike: </a:t>
            </a:r>
            <a:r>
              <a:rPr lang="en-US" dirty="0" err="1" smtClean="0">
                <a:latin typeface="Palatino"/>
                <a:cs typeface="Palatino"/>
              </a:rPr>
              <a:t>r</a:t>
            </a:r>
            <a:endParaRPr lang="en-US" dirty="0" smtClean="0">
              <a:latin typeface="Palatino"/>
              <a:cs typeface="Palatino"/>
            </a:endParaRPr>
          </a:p>
          <a:p>
            <a:r>
              <a:rPr lang="en-US" dirty="0" err="1" smtClean="0">
                <a:latin typeface="Palatino"/>
                <a:cs typeface="Palatino"/>
              </a:rPr>
              <a:t>roberto</a:t>
            </a:r>
            <a:r>
              <a:rPr lang="en-US" dirty="0" smtClean="0">
                <a:latin typeface="Palatino"/>
                <a:cs typeface="Palatino"/>
              </a:rPr>
              <a:t>: r</a:t>
            </a:r>
          </a:p>
          <a:p>
            <a:r>
              <a:rPr lang="en-US" dirty="0" smtClean="0">
                <a:latin typeface="Palatino"/>
                <a:cs typeface="Palatino"/>
              </a:rPr>
              <a:t>backup: </a:t>
            </a:r>
            <a:r>
              <a:rPr lang="en-US" dirty="0" err="1" smtClean="0">
                <a:latin typeface="Palatino"/>
                <a:cs typeface="Palatino"/>
              </a:rPr>
              <a:t>r</a:t>
            </a:r>
            <a:endParaRPr lang="en-US" dirty="0">
              <a:latin typeface="Palatino"/>
              <a:cs typeface="Palatino"/>
            </a:endParaRPr>
          </a:p>
        </p:txBody>
      </p:sp>
      <p:cxnSp>
        <p:nvCxnSpPr>
          <p:cNvPr id="21" name="Straight Arrow Connector 20"/>
          <p:cNvCxnSpPr>
            <a:stCxn id="8" idx="2"/>
            <a:endCxn id="13" idx="0"/>
          </p:cNvCxnSpPr>
          <p:nvPr/>
        </p:nvCxnSpPr>
        <p:spPr>
          <a:xfrm rot="5400000">
            <a:off x="7136567" y="4507667"/>
            <a:ext cx="5858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2"/>
            <a:endCxn id="15" idx="0"/>
          </p:cNvCxnSpPr>
          <p:nvPr/>
        </p:nvCxnSpPr>
        <p:spPr>
          <a:xfrm rot="5400000">
            <a:off x="5460167" y="4507667"/>
            <a:ext cx="5858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6" idx="2"/>
            <a:endCxn id="17" idx="0"/>
          </p:cNvCxnSpPr>
          <p:nvPr/>
        </p:nvCxnSpPr>
        <p:spPr>
          <a:xfrm rot="5400000">
            <a:off x="3707567" y="4507667"/>
            <a:ext cx="5858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5" idx="2"/>
            <a:endCxn id="19" idx="0"/>
          </p:cNvCxnSpPr>
          <p:nvPr/>
        </p:nvCxnSpPr>
        <p:spPr>
          <a:xfrm rot="5400000">
            <a:off x="1878767" y="4507667"/>
            <a:ext cx="5858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a:t>
            </a:r>
            <a:endParaRPr lang="en-US" dirty="0"/>
          </a:p>
        </p:txBody>
      </p:sp>
      <p:sp>
        <p:nvSpPr>
          <p:cNvPr id="3" name="Content Placeholder 2"/>
          <p:cNvSpPr>
            <a:spLocks noGrp="1"/>
          </p:cNvSpPr>
          <p:nvPr>
            <p:ph idx="1"/>
          </p:nvPr>
        </p:nvSpPr>
        <p:spPr>
          <a:xfrm>
            <a:off x="457200" y="1600200"/>
            <a:ext cx="4191000" cy="4525963"/>
          </a:xfrm>
        </p:spPr>
        <p:txBody>
          <a:bodyPr>
            <a:normAutofit fontScale="92500" lnSpcReduction="10000"/>
          </a:bodyPr>
          <a:lstStyle/>
          <a:p>
            <a:r>
              <a:rPr lang="en-US" dirty="0" smtClean="0"/>
              <a:t>Takes </a:t>
            </a:r>
            <a:r>
              <a:rPr lang="en-US" dirty="0"/>
              <a:t>a subject-centered </a:t>
            </a:r>
            <a:r>
              <a:rPr lang="en-US" dirty="0" smtClean="0"/>
              <a:t>approach to </a:t>
            </a:r>
            <a:r>
              <a:rPr lang="en-US" dirty="0"/>
              <a:t>access control. It defines, for each subject s, the list of the </a:t>
            </a:r>
            <a:r>
              <a:rPr lang="en-US" dirty="0" smtClean="0"/>
              <a:t>objects for </a:t>
            </a:r>
            <a:r>
              <a:rPr lang="en-US" dirty="0"/>
              <a:t>which s has nonempty access control rights, together with the </a:t>
            </a:r>
            <a:r>
              <a:rPr lang="en-US" dirty="0" smtClean="0"/>
              <a:t>specific rights </a:t>
            </a:r>
            <a:r>
              <a:rPr lang="en-US" dirty="0"/>
              <a:t>for each such object.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36</a:t>
            </a:fld>
            <a:endParaRPr lang="en-US"/>
          </a:p>
        </p:txBody>
      </p:sp>
      <p:grpSp>
        <p:nvGrpSpPr>
          <p:cNvPr id="5" name="Group 4"/>
          <p:cNvGrpSpPr/>
          <p:nvPr/>
        </p:nvGrpSpPr>
        <p:grpSpPr>
          <a:xfrm>
            <a:off x="4821766" y="1295400"/>
            <a:ext cx="4017433" cy="762000"/>
            <a:chOff x="914400" y="609600"/>
            <a:chExt cx="5562600" cy="762000"/>
          </a:xfrm>
        </p:grpSpPr>
        <p:sp>
          <p:nvSpPr>
            <p:cNvPr id="6" name="Rectangle 5"/>
            <p:cNvSpPr/>
            <p:nvPr/>
          </p:nvSpPr>
          <p:spPr>
            <a:xfrm>
              <a:off x="2438400" y="609600"/>
              <a:ext cx="4038600" cy="7620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7" name="Rectangle 6"/>
            <p:cNvSpPr/>
            <p:nvPr/>
          </p:nvSpPr>
          <p:spPr>
            <a:xfrm>
              <a:off x="914400" y="762000"/>
              <a:ext cx="8382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8" name="TextBox 7"/>
            <p:cNvSpPr txBox="1"/>
            <p:nvPr/>
          </p:nvSpPr>
          <p:spPr>
            <a:xfrm>
              <a:off x="2514600" y="609600"/>
              <a:ext cx="3596113" cy="646331"/>
            </a:xfrm>
            <a:prstGeom prst="rect">
              <a:avLst/>
            </a:prstGeom>
            <a:noFill/>
          </p:spPr>
          <p:txBody>
            <a:bodyPr wrap="none" rtlCol="0">
              <a:spAutoFit/>
            </a:bodyPr>
            <a:lstStyle/>
            <a:p>
              <a:r>
                <a:rPr lang="en-US" dirty="0" smtClean="0">
                  <a:latin typeface="Palatino"/>
                  <a:cs typeface="Palatino"/>
                </a:rPr>
                <a:t>/etc/</a:t>
              </a:r>
              <a:r>
                <a:rPr lang="en-US" dirty="0" err="1" smtClean="0">
                  <a:latin typeface="Palatino"/>
                  <a:cs typeface="Palatino"/>
                </a:rPr>
                <a:t>passwd</a:t>
              </a:r>
              <a:r>
                <a:rPr lang="en-US" dirty="0" smtClean="0">
                  <a:latin typeface="Palatino"/>
                  <a:cs typeface="Palatino"/>
                </a:rPr>
                <a:t>: </a:t>
              </a:r>
              <a:r>
                <a:rPr lang="en-US" dirty="0" err="1" smtClean="0">
                  <a:latin typeface="Palatino"/>
                  <a:cs typeface="Palatino"/>
                </a:rPr>
                <a:t>r,w,x</a:t>
              </a:r>
              <a:r>
                <a:rPr lang="en-US" dirty="0" smtClean="0">
                  <a:latin typeface="Palatino"/>
                  <a:cs typeface="Palatino"/>
                </a:rPr>
                <a:t>; /</a:t>
              </a:r>
              <a:r>
                <a:rPr lang="en-US" dirty="0" err="1" smtClean="0">
                  <a:latin typeface="Palatino"/>
                  <a:cs typeface="Palatino"/>
                </a:rPr>
                <a:t>usr</a:t>
              </a:r>
              <a:r>
                <a:rPr lang="en-US" dirty="0" smtClean="0">
                  <a:latin typeface="Palatino"/>
                  <a:cs typeface="Palatino"/>
                </a:rPr>
                <a:t>/bin: </a:t>
              </a:r>
              <a:r>
                <a:rPr lang="en-US" dirty="0" err="1" smtClean="0">
                  <a:latin typeface="Palatino"/>
                  <a:cs typeface="Palatino"/>
                </a:rPr>
                <a:t>r,w,x</a:t>
              </a:r>
              <a:r>
                <a:rPr lang="en-US" dirty="0" smtClean="0">
                  <a:latin typeface="Palatino"/>
                  <a:cs typeface="Palatino"/>
                </a:rPr>
                <a:t>; </a:t>
              </a:r>
            </a:p>
            <a:p>
              <a:r>
                <a:rPr lang="en-US" dirty="0" smtClean="0">
                  <a:latin typeface="Palatino"/>
                  <a:cs typeface="Palatino"/>
                </a:rPr>
                <a:t>/u/</a:t>
              </a:r>
              <a:r>
                <a:rPr lang="en-US" dirty="0" err="1" smtClean="0">
                  <a:latin typeface="Palatino"/>
                  <a:cs typeface="Palatino"/>
                </a:rPr>
                <a:t>roberto</a:t>
              </a:r>
              <a:r>
                <a:rPr lang="en-US" dirty="0" smtClean="0">
                  <a:latin typeface="Palatino"/>
                  <a:cs typeface="Palatino"/>
                </a:rPr>
                <a:t>: </a:t>
              </a:r>
              <a:r>
                <a:rPr lang="en-US" dirty="0" err="1" smtClean="0">
                  <a:latin typeface="Palatino"/>
                  <a:cs typeface="Palatino"/>
                </a:rPr>
                <a:t>r,w,x</a:t>
              </a:r>
              <a:r>
                <a:rPr lang="en-US" dirty="0" smtClean="0">
                  <a:latin typeface="Palatino"/>
                  <a:cs typeface="Palatino"/>
                </a:rPr>
                <a:t>; /admin/: </a:t>
              </a:r>
              <a:r>
                <a:rPr lang="en-US" dirty="0" err="1" smtClean="0">
                  <a:latin typeface="Palatino"/>
                  <a:cs typeface="Palatino"/>
                </a:rPr>
                <a:t>r,w,x</a:t>
              </a:r>
              <a:endParaRPr lang="en-US" dirty="0">
                <a:latin typeface="Palatino"/>
                <a:cs typeface="Palatino"/>
              </a:endParaRPr>
            </a:p>
          </p:txBody>
        </p:sp>
        <p:sp>
          <p:nvSpPr>
            <p:cNvPr id="9" name="TextBox 8"/>
            <p:cNvSpPr txBox="1"/>
            <p:nvPr/>
          </p:nvSpPr>
          <p:spPr>
            <a:xfrm>
              <a:off x="990600" y="762000"/>
              <a:ext cx="599105" cy="369332"/>
            </a:xfrm>
            <a:prstGeom prst="rect">
              <a:avLst/>
            </a:prstGeom>
            <a:noFill/>
          </p:spPr>
          <p:txBody>
            <a:bodyPr wrap="none" rtlCol="0">
              <a:spAutoFit/>
            </a:bodyPr>
            <a:lstStyle/>
            <a:p>
              <a:r>
                <a:rPr lang="en-US" dirty="0" smtClean="0">
                  <a:latin typeface="Palatino"/>
                  <a:cs typeface="Palatino"/>
                </a:rPr>
                <a:t>root</a:t>
              </a:r>
              <a:endParaRPr lang="en-US" dirty="0">
                <a:latin typeface="Palatino"/>
                <a:cs typeface="Palatino"/>
              </a:endParaRPr>
            </a:p>
          </p:txBody>
        </p:sp>
        <p:cxnSp>
          <p:nvCxnSpPr>
            <p:cNvPr id="10" name="Straight Arrow Connector 9"/>
            <p:cNvCxnSpPr>
              <a:stCxn id="7" idx="3"/>
              <a:endCxn id="6" idx="1"/>
            </p:cNvCxnSpPr>
            <p:nvPr/>
          </p:nvCxnSpPr>
          <p:spPr>
            <a:xfrm>
              <a:off x="1752600" y="990600"/>
              <a:ext cx="685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4800600" y="3733800"/>
            <a:ext cx="3962400" cy="762000"/>
            <a:chOff x="914400" y="3657600"/>
            <a:chExt cx="5486400" cy="762000"/>
          </a:xfrm>
        </p:grpSpPr>
        <p:sp>
          <p:nvSpPr>
            <p:cNvPr id="12" name="Rectangle 11"/>
            <p:cNvSpPr/>
            <p:nvPr/>
          </p:nvSpPr>
          <p:spPr>
            <a:xfrm>
              <a:off x="2362200" y="3657600"/>
              <a:ext cx="4038600" cy="7620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3" name="Rectangle 12"/>
            <p:cNvSpPr/>
            <p:nvPr/>
          </p:nvSpPr>
          <p:spPr>
            <a:xfrm>
              <a:off x="914400" y="3810000"/>
              <a:ext cx="9144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4" name="TextBox 13"/>
            <p:cNvSpPr txBox="1"/>
            <p:nvPr/>
          </p:nvSpPr>
          <p:spPr>
            <a:xfrm>
              <a:off x="2514600" y="3657600"/>
              <a:ext cx="2775119" cy="646331"/>
            </a:xfrm>
            <a:prstGeom prst="rect">
              <a:avLst/>
            </a:prstGeom>
            <a:noFill/>
          </p:spPr>
          <p:txBody>
            <a:bodyPr wrap="none" rtlCol="0">
              <a:spAutoFit/>
            </a:bodyPr>
            <a:lstStyle/>
            <a:p>
              <a:r>
                <a:rPr lang="en-US" dirty="0" smtClean="0">
                  <a:latin typeface="Palatino"/>
                  <a:cs typeface="Palatino"/>
                </a:rPr>
                <a:t>/</a:t>
              </a:r>
              <a:r>
                <a:rPr lang="en-US" dirty="0" err="1" smtClean="0">
                  <a:latin typeface="Palatino"/>
                  <a:cs typeface="Palatino"/>
                </a:rPr>
                <a:t>usr/passwd</a:t>
              </a:r>
              <a:r>
                <a:rPr lang="en-US" dirty="0" smtClean="0">
                  <a:latin typeface="Palatino"/>
                  <a:cs typeface="Palatino"/>
                </a:rPr>
                <a:t>: </a:t>
              </a:r>
              <a:r>
                <a:rPr lang="en-US" dirty="0" err="1" smtClean="0">
                  <a:latin typeface="Palatino"/>
                  <a:cs typeface="Palatino"/>
                </a:rPr>
                <a:t>r</a:t>
              </a:r>
              <a:r>
                <a:rPr lang="en-US" dirty="0" smtClean="0">
                  <a:latin typeface="Palatino"/>
                  <a:cs typeface="Palatino"/>
                </a:rPr>
                <a:t>; /</a:t>
              </a:r>
              <a:r>
                <a:rPr lang="en-US" dirty="0" err="1" smtClean="0">
                  <a:latin typeface="Palatino"/>
                  <a:cs typeface="Palatino"/>
                </a:rPr>
                <a:t>usr</a:t>
              </a:r>
              <a:r>
                <a:rPr lang="en-US" dirty="0" smtClean="0">
                  <a:latin typeface="Palatino"/>
                  <a:cs typeface="Palatino"/>
                </a:rPr>
                <a:t>/bin: </a:t>
              </a:r>
              <a:r>
                <a:rPr lang="en-US" dirty="0" err="1" smtClean="0">
                  <a:latin typeface="Palatino"/>
                  <a:cs typeface="Palatino"/>
                </a:rPr>
                <a:t>r</a:t>
              </a:r>
              <a:r>
                <a:rPr lang="en-US" dirty="0" smtClean="0">
                  <a:latin typeface="Palatino"/>
                  <a:cs typeface="Palatino"/>
                </a:rPr>
                <a:t>;</a:t>
              </a:r>
            </a:p>
            <a:p>
              <a:r>
                <a:rPr lang="en-US" dirty="0" smtClean="0">
                  <a:latin typeface="Palatino"/>
                  <a:cs typeface="Palatino"/>
                </a:rPr>
                <a:t>/u/</a:t>
              </a:r>
              <a:r>
                <a:rPr lang="en-US" dirty="0" err="1" smtClean="0">
                  <a:latin typeface="Palatino"/>
                  <a:cs typeface="Palatino"/>
                </a:rPr>
                <a:t>roberto</a:t>
              </a:r>
              <a:r>
                <a:rPr lang="en-US" dirty="0" smtClean="0">
                  <a:latin typeface="Palatino"/>
                  <a:cs typeface="Palatino"/>
                </a:rPr>
                <a:t>: </a:t>
              </a:r>
              <a:r>
                <a:rPr lang="en-US" dirty="0" err="1" smtClean="0">
                  <a:latin typeface="Palatino"/>
                  <a:cs typeface="Palatino"/>
                </a:rPr>
                <a:t>r,w,x</a:t>
              </a:r>
              <a:endParaRPr lang="en-US" dirty="0">
                <a:latin typeface="Palatino"/>
                <a:cs typeface="Palatino"/>
              </a:endParaRPr>
            </a:p>
          </p:txBody>
        </p:sp>
        <p:cxnSp>
          <p:nvCxnSpPr>
            <p:cNvPr id="15" name="Straight Arrow Connector 14"/>
            <p:cNvCxnSpPr>
              <a:stCxn id="13" idx="3"/>
              <a:endCxn id="12" idx="1"/>
            </p:cNvCxnSpPr>
            <p:nvPr/>
          </p:nvCxnSpPr>
          <p:spPr>
            <a:xfrm>
              <a:off x="1828800" y="4038600"/>
              <a:ext cx="5334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14400" y="3810000"/>
              <a:ext cx="915635" cy="369332"/>
            </a:xfrm>
            <a:prstGeom prst="rect">
              <a:avLst/>
            </a:prstGeom>
            <a:noFill/>
          </p:spPr>
          <p:txBody>
            <a:bodyPr wrap="none" rtlCol="0">
              <a:spAutoFit/>
            </a:bodyPr>
            <a:lstStyle/>
            <a:p>
              <a:r>
                <a:rPr lang="en-US" dirty="0" err="1" smtClean="0">
                  <a:latin typeface="Palatino"/>
                  <a:cs typeface="Palatino"/>
                </a:rPr>
                <a:t>roberto</a:t>
              </a:r>
              <a:endParaRPr lang="en-US" dirty="0">
                <a:latin typeface="Palatino"/>
                <a:cs typeface="Palatino"/>
              </a:endParaRPr>
            </a:p>
          </p:txBody>
        </p:sp>
      </p:grpSp>
      <p:grpSp>
        <p:nvGrpSpPr>
          <p:cNvPr id="17" name="Group 16"/>
          <p:cNvGrpSpPr/>
          <p:nvPr/>
        </p:nvGrpSpPr>
        <p:grpSpPr>
          <a:xfrm>
            <a:off x="4800600" y="2667000"/>
            <a:ext cx="3962400" cy="457200"/>
            <a:chOff x="914400" y="2438400"/>
            <a:chExt cx="5486400" cy="457200"/>
          </a:xfrm>
        </p:grpSpPr>
        <p:sp>
          <p:nvSpPr>
            <p:cNvPr id="18" name="Rectangle 17"/>
            <p:cNvSpPr/>
            <p:nvPr/>
          </p:nvSpPr>
          <p:spPr>
            <a:xfrm>
              <a:off x="2362200" y="2438400"/>
              <a:ext cx="40386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9" name="Rectangle 18"/>
            <p:cNvSpPr/>
            <p:nvPr/>
          </p:nvSpPr>
          <p:spPr>
            <a:xfrm>
              <a:off x="914400" y="2438400"/>
              <a:ext cx="8382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20" name="TextBox 19"/>
            <p:cNvSpPr txBox="1"/>
            <p:nvPr/>
          </p:nvSpPr>
          <p:spPr>
            <a:xfrm>
              <a:off x="2514600" y="2438400"/>
              <a:ext cx="3259313" cy="369332"/>
            </a:xfrm>
            <a:prstGeom prst="rect">
              <a:avLst/>
            </a:prstGeom>
            <a:noFill/>
          </p:spPr>
          <p:txBody>
            <a:bodyPr wrap="none" rtlCol="0">
              <a:spAutoFit/>
            </a:bodyPr>
            <a:lstStyle/>
            <a:p>
              <a:r>
                <a:rPr lang="en-US" dirty="0" smtClean="0">
                  <a:latin typeface="Palatino"/>
                  <a:cs typeface="Palatino"/>
                </a:rPr>
                <a:t>/</a:t>
              </a:r>
              <a:r>
                <a:rPr lang="en-US" dirty="0" err="1" smtClean="0">
                  <a:latin typeface="Palatino"/>
                  <a:cs typeface="Palatino"/>
                </a:rPr>
                <a:t>usr/passwd</a:t>
              </a:r>
              <a:r>
                <a:rPr lang="en-US" dirty="0" smtClean="0">
                  <a:latin typeface="Palatino"/>
                  <a:cs typeface="Palatino"/>
                </a:rPr>
                <a:t>: </a:t>
              </a:r>
              <a:r>
                <a:rPr lang="en-US" dirty="0" err="1" smtClean="0">
                  <a:latin typeface="Palatino"/>
                  <a:cs typeface="Palatino"/>
                </a:rPr>
                <a:t>r</a:t>
              </a:r>
              <a:r>
                <a:rPr lang="en-US" dirty="0" smtClean="0">
                  <a:latin typeface="Palatino"/>
                  <a:cs typeface="Palatino"/>
                </a:rPr>
                <a:t>; /</a:t>
              </a:r>
              <a:r>
                <a:rPr lang="en-US" dirty="0" err="1" smtClean="0">
                  <a:latin typeface="Palatino"/>
                  <a:cs typeface="Palatino"/>
                </a:rPr>
                <a:t>usr</a:t>
              </a:r>
              <a:r>
                <a:rPr lang="en-US" dirty="0" smtClean="0">
                  <a:latin typeface="Palatino"/>
                  <a:cs typeface="Palatino"/>
                </a:rPr>
                <a:t>/bin: </a:t>
              </a:r>
              <a:r>
                <a:rPr lang="en-US" dirty="0" err="1" smtClean="0">
                  <a:latin typeface="Palatino"/>
                  <a:cs typeface="Palatino"/>
                </a:rPr>
                <a:t>r,x</a:t>
              </a:r>
              <a:endParaRPr lang="en-US" dirty="0" smtClean="0">
                <a:latin typeface="Palatino"/>
                <a:cs typeface="Palatino"/>
              </a:endParaRPr>
            </a:p>
          </p:txBody>
        </p:sp>
        <p:cxnSp>
          <p:nvCxnSpPr>
            <p:cNvPr id="21" name="Straight Arrow Connector 20"/>
            <p:cNvCxnSpPr>
              <a:stCxn id="19" idx="3"/>
              <a:endCxn id="18" idx="1"/>
            </p:cNvCxnSpPr>
            <p:nvPr/>
          </p:nvCxnSpPr>
          <p:spPr>
            <a:xfrm>
              <a:off x="1752600" y="2667000"/>
              <a:ext cx="6096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90600" y="2438400"/>
              <a:ext cx="694571" cy="369332"/>
            </a:xfrm>
            <a:prstGeom prst="rect">
              <a:avLst/>
            </a:prstGeom>
            <a:noFill/>
          </p:spPr>
          <p:txBody>
            <a:bodyPr wrap="none" rtlCol="0">
              <a:spAutoFit/>
            </a:bodyPr>
            <a:lstStyle/>
            <a:p>
              <a:r>
                <a:rPr lang="en-US" dirty="0" smtClean="0">
                  <a:latin typeface="Palatino"/>
                  <a:cs typeface="Palatino"/>
                </a:rPr>
                <a:t>mike</a:t>
              </a:r>
              <a:endParaRPr lang="en-US" dirty="0">
                <a:latin typeface="Palatino"/>
                <a:cs typeface="Palatino"/>
              </a:endParaRPr>
            </a:p>
          </p:txBody>
        </p:sp>
      </p:grpSp>
      <p:grpSp>
        <p:nvGrpSpPr>
          <p:cNvPr id="23" name="Group 22"/>
          <p:cNvGrpSpPr/>
          <p:nvPr/>
        </p:nvGrpSpPr>
        <p:grpSpPr>
          <a:xfrm>
            <a:off x="4800600" y="5105400"/>
            <a:ext cx="3962400" cy="762000"/>
            <a:chOff x="914400" y="5181600"/>
            <a:chExt cx="5486400" cy="762000"/>
          </a:xfrm>
        </p:grpSpPr>
        <p:sp>
          <p:nvSpPr>
            <p:cNvPr id="24" name="Rectangle 23"/>
            <p:cNvSpPr/>
            <p:nvPr/>
          </p:nvSpPr>
          <p:spPr>
            <a:xfrm>
              <a:off x="914400" y="5334000"/>
              <a:ext cx="10668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cxnSp>
          <p:nvCxnSpPr>
            <p:cNvPr id="25" name="Straight Arrow Connector 24"/>
            <p:cNvCxnSpPr>
              <a:stCxn id="24" idx="3"/>
              <a:endCxn id="27" idx="1"/>
            </p:cNvCxnSpPr>
            <p:nvPr/>
          </p:nvCxnSpPr>
          <p:spPr>
            <a:xfrm>
              <a:off x="1981200" y="5562600"/>
              <a:ext cx="3810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90600" y="5334000"/>
              <a:ext cx="936562" cy="369332"/>
            </a:xfrm>
            <a:prstGeom prst="rect">
              <a:avLst/>
            </a:prstGeom>
            <a:noFill/>
          </p:spPr>
          <p:txBody>
            <a:bodyPr wrap="none" rtlCol="0">
              <a:spAutoFit/>
            </a:bodyPr>
            <a:lstStyle/>
            <a:p>
              <a:r>
                <a:rPr lang="en-US" dirty="0" smtClean="0">
                  <a:latin typeface="Palatino"/>
                  <a:cs typeface="Palatino"/>
                </a:rPr>
                <a:t>backup</a:t>
              </a:r>
              <a:endParaRPr lang="en-US" dirty="0">
                <a:latin typeface="Palatino"/>
                <a:cs typeface="Palatino"/>
              </a:endParaRPr>
            </a:p>
          </p:txBody>
        </p:sp>
        <p:sp>
          <p:nvSpPr>
            <p:cNvPr id="27" name="Rectangle 26"/>
            <p:cNvSpPr/>
            <p:nvPr/>
          </p:nvSpPr>
          <p:spPr>
            <a:xfrm>
              <a:off x="2362200" y="5181600"/>
              <a:ext cx="4038600" cy="7620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28" name="TextBox 27"/>
            <p:cNvSpPr txBox="1"/>
            <p:nvPr/>
          </p:nvSpPr>
          <p:spPr>
            <a:xfrm>
              <a:off x="2514600" y="5181600"/>
              <a:ext cx="3159968" cy="646331"/>
            </a:xfrm>
            <a:prstGeom prst="rect">
              <a:avLst/>
            </a:prstGeom>
            <a:noFill/>
          </p:spPr>
          <p:txBody>
            <a:bodyPr wrap="none" rtlCol="0">
              <a:spAutoFit/>
            </a:bodyPr>
            <a:lstStyle/>
            <a:p>
              <a:r>
                <a:rPr lang="en-US" dirty="0" smtClean="0">
                  <a:latin typeface="Palatino"/>
                  <a:cs typeface="Palatino"/>
                </a:rPr>
                <a:t>/etc/</a:t>
              </a:r>
              <a:r>
                <a:rPr lang="en-US" dirty="0" err="1" smtClean="0">
                  <a:latin typeface="Palatino"/>
                  <a:cs typeface="Palatino"/>
                </a:rPr>
                <a:t>passwd</a:t>
              </a:r>
              <a:r>
                <a:rPr lang="en-US" dirty="0" smtClean="0">
                  <a:latin typeface="Palatino"/>
                  <a:cs typeface="Palatino"/>
                </a:rPr>
                <a:t>: </a:t>
              </a:r>
              <a:r>
                <a:rPr lang="en-US" dirty="0" err="1" smtClean="0">
                  <a:latin typeface="Palatino"/>
                  <a:cs typeface="Palatino"/>
                </a:rPr>
                <a:t>r,x</a:t>
              </a:r>
              <a:r>
                <a:rPr lang="en-US" dirty="0" smtClean="0">
                  <a:latin typeface="Palatino"/>
                  <a:cs typeface="Palatino"/>
                </a:rPr>
                <a:t>; /</a:t>
              </a:r>
              <a:r>
                <a:rPr lang="en-US" dirty="0" err="1" smtClean="0">
                  <a:latin typeface="Palatino"/>
                  <a:cs typeface="Palatino"/>
                </a:rPr>
                <a:t>usr</a:t>
              </a:r>
              <a:r>
                <a:rPr lang="en-US" dirty="0" smtClean="0">
                  <a:latin typeface="Palatino"/>
                  <a:cs typeface="Palatino"/>
                </a:rPr>
                <a:t>/bin: </a:t>
              </a:r>
              <a:r>
                <a:rPr lang="en-US" dirty="0" err="1" smtClean="0">
                  <a:latin typeface="Palatino"/>
                  <a:cs typeface="Palatino"/>
                </a:rPr>
                <a:t>r,x</a:t>
              </a:r>
              <a:r>
                <a:rPr lang="en-US" dirty="0" smtClean="0">
                  <a:latin typeface="Palatino"/>
                  <a:cs typeface="Palatino"/>
                </a:rPr>
                <a:t>; </a:t>
              </a:r>
            </a:p>
            <a:p>
              <a:r>
                <a:rPr lang="en-US" dirty="0" smtClean="0">
                  <a:latin typeface="Palatino"/>
                  <a:cs typeface="Palatino"/>
                </a:rPr>
                <a:t>/u/</a:t>
              </a:r>
              <a:r>
                <a:rPr lang="en-US" dirty="0" err="1" smtClean="0">
                  <a:latin typeface="Palatino"/>
                  <a:cs typeface="Palatino"/>
                </a:rPr>
                <a:t>roberto</a:t>
              </a:r>
              <a:r>
                <a:rPr lang="en-US" dirty="0" smtClean="0">
                  <a:latin typeface="Palatino"/>
                  <a:cs typeface="Palatino"/>
                </a:rPr>
                <a:t>: </a:t>
              </a:r>
              <a:r>
                <a:rPr lang="en-US" dirty="0" err="1" smtClean="0">
                  <a:latin typeface="Palatino"/>
                  <a:cs typeface="Palatino"/>
                </a:rPr>
                <a:t>r,x</a:t>
              </a:r>
              <a:r>
                <a:rPr lang="en-US" dirty="0" smtClean="0">
                  <a:latin typeface="Palatino"/>
                  <a:cs typeface="Palatino"/>
                </a:rPr>
                <a:t>; /admin/: </a:t>
              </a:r>
              <a:r>
                <a:rPr lang="en-US" dirty="0" err="1" smtClean="0">
                  <a:latin typeface="Palatino"/>
                  <a:cs typeface="Palatino"/>
                </a:rPr>
                <a:t>r,x</a:t>
              </a:r>
              <a:endParaRPr lang="en-US" dirty="0">
                <a:latin typeface="Palatino"/>
                <a:cs typeface="Palatino"/>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Role-based Access Control</a:t>
            </a:r>
            <a:endParaRPr lang="en-US" dirty="0"/>
          </a:p>
        </p:txBody>
      </p:sp>
      <p:sp>
        <p:nvSpPr>
          <p:cNvPr id="3" name="Content Placeholder 2"/>
          <p:cNvSpPr>
            <a:spLocks noGrp="1"/>
          </p:cNvSpPr>
          <p:nvPr>
            <p:ph idx="1"/>
          </p:nvPr>
        </p:nvSpPr>
        <p:spPr/>
        <p:txBody>
          <a:bodyPr/>
          <a:lstStyle/>
          <a:p>
            <a:r>
              <a:rPr lang="en-US" dirty="0" smtClean="0"/>
              <a:t>Define </a:t>
            </a:r>
            <a:r>
              <a:rPr lang="en-US" b="1" dirty="0"/>
              <a:t>roles </a:t>
            </a:r>
            <a:r>
              <a:rPr lang="en-US" dirty="0"/>
              <a:t>and then specify access control rights for </a:t>
            </a:r>
            <a:r>
              <a:rPr lang="en-US" dirty="0" smtClean="0"/>
              <a:t>these roles</a:t>
            </a:r>
            <a:r>
              <a:rPr lang="en-US" dirty="0"/>
              <a:t>, rather than for subjects directly.</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37</a:t>
            </a:fld>
            <a:endParaRPr lang="en-US"/>
          </a:p>
        </p:txBody>
      </p:sp>
      <p:grpSp>
        <p:nvGrpSpPr>
          <p:cNvPr id="44" name="Group 43"/>
          <p:cNvGrpSpPr/>
          <p:nvPr/>
        </p:nvGrpSpPr>
        <p:grpSpPr>
          <a:xfrm>
            <a:off x="990600" y="2819400"/>
            <a:ext cx="7391400" cy="3886200"/>
            <a:chOff x="228600" y="76200"/>
            <a:chExt cx="8915400" cy="5410200"/>
          </a:xfrm>
        </p:grpSpPr>
        <p:cxnSp>
          <p:nvCxnSpPr>
            <p:cNvPr id="5" name="Straight Connector 4"/>
            <p:cNvCxnSpPr>
              <a:stCxn id="32" idx="0"/>
              <a:endCxn id="38" idx="2"/>
            </p:cNvCxnSpPr>
            <p:nvPr/>
          </p:nvCxnSpPr>
          <p:spPr>
            <a:xfrm rot="16200000" flipV="1">
              <a:off x="4486275" y="2047875"/>
              <a:ext cx="3048000" cy="3238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6" name="Straight Connector 5"/>
            <p:cNvCxnSpPr>
              <a:stCxn id="31" idx="0"/>
              <a:endCxn id="38" idx="2"/>
            </p:cNvCxnSpPr>
            <p:nvPr/>
          </p:nvCxnSpPr>
          <p:spPr>
            <a:xfrm rot="5400000" flipH="1" flipV="1">
              <a:off x="3316275" y="-1027125"/>
              <a:ext cx="819150" cy="42450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7" name="Straight Connector 6"/>
            <p:cNvCxnSpPr>
              <a:stCxn id="40" idx="0"/>
              <a:endCxn id="41" idx="2"/>
            </p:cNvCxnSpPr>
            <p:nvPr/>
          </p:nvCxnSpPr>
          <p:spPr>
            <a:xfrm rot="5400000" flipH="1" flipV="1">
              <a:off x="4695825" y="2295525"/>
              <a:ext cx="476250" cy="1143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a:stCxn id="29" idx="0"/>
              <a:endCxn id="31" idx="2"/>
            </p:cNvCxnSpPr>
            <p:nvPr/>
          </p:nvCxnSpPr>
          <p:spPr>
            <a:xfrm rot="5400000" flipH="1" flipV="1">
              <a:off x="1001700" y="1989150"/>
              <a:ext cx="476250" cy="7270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a:stCxn id="30" idx="0"/>
              <a:endCxn id="31" idx="2"/>
            </p:cNvCxnSpPr>
            <p:nvPr/>
          </p:nvCxnSpPr>
          <p:spPr>
            <a:xfrm rot="16200000" flipV="1">
              <a:off x="1687500" y="2030400"/>
              <a:ext cx="476250" cy="6445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0" name="Straight Connector 9"/>
            <p:cNvCxnSpPr>
              <a:stCxn id="40" idx="2"/>
              <a:endCxn id="39" idx="0"/>
            </p:cNvCxnSpPr>
            <p:nvPr/>
          </p:nvCxnSpPr>
          <p:spPr>
            <a:xfrm rot="5400000">
              <a:off x="4229100" y="3086100"/>
              <a:ext cx="533400" cy="7620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a:stCxn id="39" idx="0"/>
              <a:endCxn id="33" idx="2"/>
            </p:cNvCxnSpPr>
            <p:nvPr/>
          </p:nvCxnSpPr>
          <p:spPr>
            <a:xfrm rot="16200000" flipV="1">
              <a:off x="3581400" y="3200400"/>
              <a:ext cx="533400" cy="5334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a:stCxn id="34" idx="2"/>
              <a:endCxn id="33" idx="0"/>
            </p:cNvCxnSpPr>
            <p:nvPr/>
          </p:nvCxnSpPr>
          <p:spPr>
            <a:xfrm rot="5400000">
              <a:off x="3343275" y="2352675"/>
              <a:ext cx="476250" cy="1588"/>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a:stCxn id="29" idx="2"/>
              <a:endCxn id="28" idx="0"/>
            </p:cNvCxnSpPr>
            <p:nvPr/>
          </p:nvCxnSpPr>
          <p:spPr>
            <a:xfrm rot="16200000" flipH="1">
              <a:off x="915975" y="3160725"/>
              <a:ext cx="533400" cy="6127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a:stCxn id="30" idx="2"/>
              <a:endCxn id="28" idx="0"/>
            </p:cNvCxnSpPr>
            <p:nvPr/>
          </p:nvCxnSpPr>
          <p:spPr>
            <a:xfrm rot="5400000">
              <a:off x="1601775" y="3087675"/>
              <a:ext cx="533400" cy="7588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a:stCxn id="27" idx="0"/>
              <a:endCxn id="32" idx="2"/>
            </p:cNvCxnSpPr>
            <p:nvPr/>
          </p:nvCxnSpPr>
          <p:spPr>
            <a:xfrm rot="5400000" flipH="1" flipV="1">
              <a:off x="5133975" y="3838575"/>
              <a:ext cx="533400" cy="15430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a:stCxn id="35" idx="2"/>
              <a:endCxn id="27" idx="0"/>
            </p:cNvCxnSpPr>
            <p:nvPr/>
          </p:nvCxnSpPr>
          <p:spPr>
            <a:xfrm rot="5400000">
              <a:off x="5934075" y="3038475"/>
              <a:ext cx="533400" cy="31432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35" idx="0"/>
              <a:endCxn id="37" idx="2"/>
            </p:cNvCxnSpPr>
            <p:nvPr/>
          </p:nvCxnSpPr>
          <p:spPr>
            <a:xfrm rot="5400000" flipH="1" flipV="1">
              <a:off x="7848600" y="3124200"/>
              <a:ext cx="533400" cy="6858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a:stCxn id="35" idx="0"/>
              <a:endCxn id="36" idx="2"/>
            </p:cNvCxnSpPr>
            <p:nvPr/>
          </p:nvCxnSpPr>
          <p:spPr>
            <a:xfrm rot="16200000" flipV="1">
              <a:off x="7124700" y="3086100"/>
              <a:ext cx="533400" cy="7620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a:stCxn id="27" idx="0"/>
              <a:endCxn id="28" idx="2"/>
            </p:cNvCxnSpPr>
            <p:nvPr/>
          </p:nvCxnSpPr>
          <p:spPr>
            <a:xfrm rot="16200000" flipV="1">
              <a:off x="2792400" y="3040050"/>
              <a:ext cx="533400" cy="31401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stCxn id="27" idx="0"/>
              <a:endCxn id="39" idx="2"/>
            </p:cNvCxnSpPr>
            <p:nvPr/>
          </p:nvCxnSpPr>
          <p:spPr>
            <a:xfrm rot="16200000" flipV="1">
              <a:off x="4105275" y="4352925"/>
              <a:ext cx="533400" cy="5143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a:stCxn id="34" idx="0"/>
              <a:endCxn id="38" idx="2"/>
            </p:cNvCxnSpPr>
            <p:nvPr/>
          </p:nvCxnSpPr>
          <p:spPr>
            <a:xfrm rot="5400000" flipH="1" flipV="1">
              <a:off x="4305300" y="-38100"/>
              <a:ext cx="819150" cy="22669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a:stCxn id="41" idx="0"/>
              <a:endCxn id="38" idx="2"/>
            </p:cNvCxnSpPr>
            <p:nvPr/>
          </p:nvCxnSpPr>
          <p:spPr>
            <a:xfrm rot="5400000" flipH="1" flipV="1">
              <a:off x="5010150" y="666750"/>
              <a:ext cx="819150" cy="8572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stCxn id="42" idx="0"/>
              <a:endCxn id="38" idx="2"/>
            </p:cNvCxnSpPr>
            <p:nvPr/>
          </p:nvCxnSpPr>
          <p:spPr>
            <a:xfrm rot="16200000" flipV="1">
              <a:off x="6076950" y="457200"/>
              <a:ext cx="819150" cy="12763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a:stCxn id="43" idx="0"/>
              <a:endCxn id="38" idx="2"/>
            </p:cNvCxnSpPr>
            <p:nvPr/>
          </p:nvCxnSpPr>
          <p:spPr>
            <a:xfrm rot="16200000" flipV="1">
              <a:off x="6800850" y="-266700"/>
              <a:ext cx="819150" cy="27241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5" name="Straight Connector 24"/>
            <p:cNvCxnSpPr>
              <a:stCxn id="36" idx="0"/>
              <a:endCxn id="42" idx="2"/>
            </p:cNvCxnSpPr>
            <p:nvPr/>
          </p:nvCxnSpPr>
          <p:spPr>
            <a:xfrm rot="5400000" flipH="1" flipV="1">
              <a:off x="6829425" y="2295525"/>
              <a:ext cx="476250" cy="1143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37" idx="0"/>
              <a:endCxn id="43" idx="2"/>
            </p:cNvCxnSpPr>
            <p:nvPr/>
          </p:nvCxnSpPr>
          <p:spPr>
            <a:xfrm rot="5400000" flipH="1" flipV="1">
              <a:off x="8277225" y="2295525"/>
              <a:ext cx="476250" cy="1143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27" name="Flowchart: Alternate Process 26"/>
            <p:cNvSpPr/>
            <p:nvPr/>
          </p:nvSpPr>
          <p:spPr>
            <a:xfrm>
              <a:off x="3886200" y="4876800"/>
              <a:ext cx="14859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Department Member</a:t>
              </a:r>
              <a:endParaRPr lang="en-US" dirty="0"/>
            </a:p>
          </p:txBody>
        </p:sp>
        <p:sp>
          <p:nvSpPr>
            <p:cNvPr id="28" name="Flowchart: Alternate Process 27"/>
            <p:cNvSpPr/>
            <p:nvPr/>
          </p:nvSpPr>
          <p:spPr>
            <a:xfrm>
              <a:off x="727050" y="3733800"/>
              <a:ext cx="15240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Administrative Personnel</a:t>
              </a:r>
              <a:endParaRPr lang="en-US" dirty="0"/>
            </a:p>
          </p:txBody>
        </p:sp>
        <p:sp>
          <p:nvSpPr>
            <p:cNvPr id="29" name="Flowchart: Alternate Process 28"/>
            <p:cNvSpPr/>
            <p:nvPr/>
          </p:nvSpPr>
          <p:spPr>
            <a:xfrm>
              <a:off x="228600" y="2590800"/>
              <a:ext cx="12954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Accountant</a:t>
              </a:r>
              <a:endParaRPr lang="en-US" dirty="0"/>
            </a:p>
          </p:txBody>
        </p:sp>
        <p:sp>
          <p:nvSpPr>
            <p:cNvPr id="30" name="Flowchart: Alternate Process 29"/>
            <p:cNvSpPr/>
            <p:nvPr/>
          </p:nvSpPr>
          <p:spPr>
            <a:xfrm>
              <a:off x="1676400" y="2590800"/>
              <a:ext cx="11430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Secretary</a:t>
              </a:r>
              <a:endParaRPr lang="en-US" dirty="0"/>
            </a:p>
          </p:txBody>
        </p:sp>
        <p:sp>
          <p:nvSpPr>
            <p:cNvPr id="31" name="Flowchart: Alternate Process 30"/>
            <p:cNvSpPr/>
            <p:nvPr/>
          </p:nvSpPr>
          <p:spPr>
            <a:xfrm>
              <a:off x="803250" y="1504950"/>
              <a:ext cx="16002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Administrative Manager</a:t>
              </a:r>
              <a:endParaRPr lang="en-US" dirty="0"/>
            </a:p>
          </p:txBody>
        </p:sp>
        <p:sp>
          <p:nvSpPr>
            <p:cNvPr id="32" name="Flowchart: Alternate Process 31"/>
            <p:cNvSpPr/>
            <p:nvPr/>
          </p:nvSpPr>
          <p:spPr>
            <a:xfrm>
              <a:off x="5676900" y="3733800"/>
              <a:ext cx="9906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Faculty</a:t>
              </a:r>
              <a:endParaRPr lang="en-US" dirty="0"/>
            </a:p>
          </p:txBody>
        </p:sp>
        <p:sp>
          <p:nvSpPr>
            <p:cNvPr id="33" name="Flowchart: Alternate Process 32"/>
            <p:cNvSpPr/>
            <p:nvPr/>
          </p:nvSpPr>
          <p:spPr>
            <a:xfrm>
              <a:off x="2971800" y="2590800"/>
              <a:ext cx="12192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Lab Technician</a:t>
              </a:r>
              <a:endParaRPr lang="en-US" dirty="0"/>
            </a:p>
          </p:txBody>
        </p:sp>
        <p:sp>
          <p:nvSpPr>
            <p:cNvPr id="34" name="Flowchart: Alternate Process 33"/>
            <p:cNvSpPr/>
            <p:nvPr/>
          </p:nvSpPr>
          <p:spPr>
            <a:xfrm>
              <a:off x="3048000" y="1504950"/>
              <a:ext cx="10668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Lab Manager</a:t>
              </a:r>
              <a:endParaRPr lang="en-US" dirty="0"/>
            </a:p>
          </p:txBody>
        </p:sp>
        <p:sp>
          <p:nvSpPr>
            <p:cNvPr id="35" name="Flowchart: Alternate Process 34"/>
            <p:cNvSpPr/>
            <p:nvPr/>
          </p:nvSpPr>
          <p:spPr>
            <a:xfrm>
              <a:off x="7124700" y="3733800"/>
              <a:ext cx="12954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Student</a:t>
              </a:r>
              <a:endParaRPr lang="en-US" dirty="0"/>
            </a:p>
          </p:txBody>
        </p:sp>
        <p:sp>
          <p:nvSpPr>
            <p:cNvPr id="36" name="Flowchart: Alternate Process 35"/>
            <p:cNvSpPr/>
            <p:nvPr/>
          </p:nvSpPr>
          <p:spPr>
            <a:xfrm>
              <a:off x="6210300" y="2590800"/>
              <a:ext cx="16002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Undergraduate Student</a:t>
              </a:r>
              <a:endParaRPr lang="en-US" dirty="0"/>
            </a:p>
          </p:txBody>
        </p:sp>
        <p:sp>
          <p:nvSpPr>
            <p:cNvPr id="37" name="Flowchart: Alternate Process 36"/>
            <p:cNvSpPr/>
            <p:nvPr/>
          </p:nvSpPr>
          <p:spPr>
            <a:xfrm>
              <a:off x="7886700" y="2590800"/>
              <a:ext cx="11430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Graduate Student</a:t>
              </a:r>
              <a:endParaRPr lang="en-US" dirty="0"/>
            </a:p>
          </p:txBody>
        </p:sp>
        <p:sp>
          <p:nvSpPr>
            <p:cNvPr id="38" name="Flowchart: Alternate Process 37"/>
            <p:cNvSpPr/>
            <p:nvPr/>
          </p:nvSpPr>
          <p:spPr>
            <a:xfrm>
              <a:off x="5143500" y="76200"/>
              <a:ext cx="14097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Department Chair</a:t>
              </a:r>
              <a:endParaRPr lang="en-US" dirty="0"/>
            </a:p>
          </p:txBody>
        </p:sp>
        <p:sp>
          <p:nvSpPr>
            <p:cNvPr id="39" name="Flowchart: Alternate Process 38"/>
            <p:cNvSpPr/>
            <p:nvPr/>
          </p:nvSpPr>
          <p:spPr>
            <a:xfrm>
              <a:off x="3467100" y="3733800"/>
              <a:ext cx="12954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Technical Personnel</a:t>
              </a:r>
              <a:endParaRPr lang="en-US" dirty="0"/>
            </a:p>
          </p:txBody>
        </p:sp>
        <p:sp>
          <p:nvSpPr>
            <p:cNvPr id="40" name="Flowchart: Alternate Process 39"/>
            <p:cNvSpPr/>
            <p:nvPr/>
          </p:nvSpPr>
          <p:spPr>
            <a:xfrm>
              <a:off x="4343400" y="2590800"/>
              <a:ext cx="10668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Backup Agent</a:t>
              </a:r>
              <a:endParaRPr lang="en-US" dirty="0"/>
            </a:p>
          </p:txBody>
        </p:sp>
        <p:sp>
          <p:nvSpPr>
            <p:cNvPr id="41" name="Flowchart: Alternate Process 40"/>
            <p:cNvSpPr/>
            <p:nvPr/>
          </p:nvSpPr>
          <p:spPr>
            <a:xfrm>
              <a:off x="4267200" y="1504950"/>
              <a:ext cx="14478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System Administrator</a:t>
              </a:r>
              <a:endParaRPr lang="en-US" dirty="0"/>
            </a:p>
          </p:txBody>
        </p:sp>
        <p:sp>
          <p:nvSpPr>
            <p:cNvPr id="42" name="Flowchart: Alternate Process 41"/>
            <p:cNvSpPr/>
            <p:nvPr/>
          </p:nvSpPr>
          <p:spPr>
            <a:xfrm>
              <a:off x="6324600" y="1504950"/>
              <a:ext cx="16002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Undergraduate TA</a:t>
              </a:r>
              <a:endParaRPr lang="en-US" dirty="0"/>
            </a:p>
          </p:txBody>
        </p:sp>
        <p:sp>
          <p:nvSpPr>
            <p:cNvPr id="43" name="Flowchart: Alternate Process 42"/>
            <p:cNvSpPr/>
            <p:nvPr/>
          </p:nvSpPr>
          <p:spPr>
            <a:xfrm>
              <a:off x="8001000" y="1504950"/>
              <a:ext cx="11430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Graduate TA</a:t>
              </a:r>
              <a:endParaRPr lang="en-US" dirty="0"/>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Concepts</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800" b="1" dirty="0" smtClean="0"/>
              <a:t>Encryption</a:t>
            </a:r>
            <a:r>
              <a:rPr lang="en-US" sz="2800" dirty="0" smtClean="0"/>
              <a:t>: </a:t>
            </a:r>
            <a:r>
              <a:rPr lang="en-US" sz="2800" dirty="0"/>
              <a:t>a means to allow two </a:t>
            </a:r>
            <a:r>
              <a:rPr lang="en-US" sz="2800" dirty="0" smtClean="0"/>
              <a:t>parties, customarily </a:t>
            </a:r>
            <a:r>
              <a:rPr lang="en-US" sz="2800" dirty="0"/>
              <a:t>called Alice and Bob, to establish confidential </a:t>
            </a:r>
            <a:r>
              <a:rPr lang="en-US" sz="2800" dirty="0" smtClean="0"/>
              <a:t>communication over </a:t>
            </a:r>
            <a:r>
              <a:rPr lang="en-US" sz="2800" dirty="0"/>
              <a:t>an insecure channel that is subject to eavesdropping.</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38</a:t>
            </a:fld>
            <a:endParaRPr lang="en-US"/>
          </a:p>
        </p:txBody>
      </p:sp>
      <p:pic>
        <p:nvPicPr>
          <p:cNvPr id="5" name="Picture 4" descr="08-01D.tif"/>
          <p:cNvPicPr>
            <a:picLocks noChangeAspect="1"/>
          </p:cNvPicPr>
          <p:nvPr/>
        </p:nvPicPr>
        <p:blipFill>
          <a:blip r:embed="rId2" cstate="print"/>
          <a:stretch>
            <a:fillRect/>
          </a:stretch>
        </p:blipFill>
        <p:spPr>
          <a:xfrm>
            <a:off x="3138610" y="3920125"/>
            <a:ext cx="2917556" cy="2043897"/>
          </a:xfrm>
          <a:prstGeom prst="rect">
            <a:avLst/>
          </a:prstGeom>
        </p:spPr>
      </p:pic>
      <p:sp>
        <p:nvSpPr>
          <p:cNvPr id="6" name="TextBox 5"/>
          <p:cNvSpPr txBox="1"/>
          <p:nvPr/>
        </p:nvSpPr>
        <p:spPr>
          <a:xfrm>
            <a:off x="2371145" y="4942073"/>
            <a:ext cx="625434" cy="314408"/>
          </a:xfrm>
          <a:prstGeom prst="rect">
            <a:avLst/>
          </a:prstGeom>
          <a:noFill/>
        </p:spPr>
        <p:txBody>
          <a:bodyPr wrap="none" rtlCol="0">
            <a:spAutoFit/>
          </a:bodyPr>
          <a:lstStyle/>
          <a:p>
            <a:r>
              <a:rPr lang="en-US" sz="2400" dirty="0" smtClean="0"/>
              <a:t>Alice</a:t>
            </a:r>
            <a:endParaRPr lang="en-US" sz="2400" dirty="0"/>
          </a:p>
        </p:txBody>
      </p:sp>
      <p:sp>
        <p:nvSpPr>
          <p:cNvPr id="7" name="TextBox 6"/>
          <p:cNvSpPr txBox="1"/>
          <p:nvPr/>
        </p:nvSpPr>
        <p:spPr>
          <a:xfrm>
            <a:off x="6450911" y="4942073"/>
            <a:ext cx="529731" cy="314408"/>
          </a:xfrm>
          <a:prstGeom prst="rect">
            <a:avLst/>
          </a:prstGeom>
          <a:noFill/>
        </p:spPr>
        <p:txBody>
          <a:bodyPr wrap="none" rtlCol="0">
            <a:spAutoFit/>
          </a:bodyPr>
          <a:lstStyle/>
          <a:p>
            <a:r>
              <a:rPr lang="en-US" sz="2400" dirty="0" smtClean="0"/>
              <a:t>Bob</a:t>
            </a:r>
            <a:endParaRPr lang="en-US" sz="2400" dirty="0"/>
          </a:p>
        </p:txBody>
      </p:sp>
      <p:sp>
        <p:nvSpPr>
          <p:cNvPr id="8" name="TextBox 7"/>
          <p:cNvSpPr txBox="1"/>
          <p:nvPr/>
        </p:nvSpPr>
        <p:spPr>
          <a:xfrm>
            <a:off x="4108688" y="6391192"/>
            <a:ext cx="517229" cy="314408"/>
          </a:xfrm>
          <a:prstGeom prst="rect">
            <a:avLst/>
          </a:prstGeom>
          <a:noFill/>
        </p:spPr>
        <p:txBody>
          <a:bodyPr wrap="none" rtlCol="0">
            <a:spAutoFit/>
          </a:bodyPr>
          <a:lstStyle/>
          <a:p>
            <a:r>
              <a:rPr lang="en-US" sz="2400" dirty="0" smtClean="0"/>
              <a:t>Eve</a:t>
            </a:r>
            <a:endParaRPr lang="en-US" sz="2400" dirty="0"/>
          </a:p>
        </p:txBody>
      </p:sp>
      <p:pic>
        <p:nvPicPr>
          <p:cNvPr id="9" name="Picture 8" descr="08-01a.tif"/>
          <p:cNvPicPr>
            <a:picLocks noChangeAspect="1"/>
          </p:cNvPicPr>
          <p:nvPr/>
        </p:nvPicPr>
        <p:blipFill>
          <a:blip r:embed="rId3" cstate="print"/>
          <a:stretch>
            <a:fillRect/>
          </a:stretch>
        </p:blipFill>
        <p:spPr>
          <a:xfrm>
            <a:off x="3373008" y="5595436"/>
            <a:ext cx="1984397" cy="772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08-01c.tif"/>
          <p:cNvPicPr>
            <a:picLocks noChangeAspect="1"/>
          </p:cNvPicPr>
          <p:nvPr/>
        </p:nvPicPr>
        <p:blipFill>
          <a:blip r:embed="rId4" cstate="print"/>
          <a:stretch>
            <a:fillRect/>
          </a:stretch>
        </p:blipFill>
        <p:spPr>
          <a:xfrm>
            <a:off x="5908627" y="3429000"/>
            <a:ext cx="1581247"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08-01b.tif"/>
          <p:cNvPicPr>
            <a:picLocks noChangeAspect="1"/>
          </p:cNvPicPr>
          <p:nvPr/>
        </p:nvPicPr>
        <p:blipFill>
          <a:blip r:embed="rId5" cstate="print"/>
          <a:stretch>
            <a:fillRect/>
          </a:stretch>
        </p:blipFill>
        <p:spPr>
          <a:xfrm>
            <a:off x="2133600" y="3429000"/>
            <a:ext cx="1068943"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and Decryption</a:t>
            </a:r>
            <a:endParaRPr lang="en-US" dirty="0"/>
          </a:p>
        </p:txBody>
      </p:sp>
      <p:sp>
        <p:nvSpPr>
          <p:cNvPr id="3" name="Content Placeholder 2"/>
          <p:cNvSpPr>
            <a:spLocks noGrp="1"/>
          </p:cNvSpPr>
          <p:nvPr>
            <p:ph idx="1"/>
          </p:nvPr>
        </p:nvSpPr>
        <p:spPr/>
        <p:txBody>
          <a:bodyPr/>
          <a:lstStyle/>
          <a:p>
            <a:r>
              <a:rPr lang="en-US" dirty="0"/>
              <a:t>The message M is called the </a:t>
            </a:r>
            <a:r>
              <a:rPr lang="en-US" b="1" dirty="0" smtClean="0"/>
              <a:t>plaintext.</a:t>
            </a:r>
          </a:p>
          <a:p>
            <a:r>
              <a:rPr lang="en-US" dirty="0"/>
              <a:t>Alice will convert plaintext M to an </a:t>
            </a:r>
            <a:r>
              <a:rPr lang="en-US" dirty="0" smtClean="0"/>
              <a:t>encrypted form </a:t>
            </a:r>
            <a:r>
              <a:rPr lang="en-US" dirty="0"/>
              <a:t>using an encryption algorithm E that outputs a </a:t>
            </a:r>
            <a:r>
              <a:rPr lang="en-US" b="1" dirty="0" err="1"/>
              <a:t>ciphertext</a:t>
            </a:r>
            <a:r>
              <a:rPr lang="en-US" b="1" dirty="0"/>
              <a:t> C for M.</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39</a:t>
            </a:fld>
            <a:endParaRPr lang="en-US"/>
          </a:p>
        </p:txBody>
      </p:sp>
      <p:grpSp>
        <p:nvGrpSpPr>
          <p:cNvPr id="5" name="Group 4"/>
          <p:cNvGrpSpPr/>
          <p:nvPr/>
        </p:nvGrpSpPr>
        <p:grpSpPr>
          <a:xfrm>
            <a:off x="1981200" y="3810000"/>
            <a:ext cx="5943599" cy="3048000"/>
            <a:chOff x="260556" y="228600"/>
            <a:chExt cx="11385834" cy="6116115"/>
          </a:xfrm>
        </p:grpSpPr>
        <p:pic>
          <p:nvPicPr>
            <p:cNvPr id="6" name="Picture 5" descr="01-08d.wmf"/>
            <p:cNvPicPr>
              <a:picLocks noChangeAspect="1"/>
            </p:cNvPicPr>
            <p:nvPr/>
          </p:nvPicPr>
          <p:blipFill>
            <a:blip r:embed="rId2" cstate="print"/>
            <a:stretch>
              <a:fillRect/>
            </a:stretch>
          </p:blipFill>
          <p:spPr>
            <a:xfrm>
              <a:off x="10134600" y="3657600"/>
              <a:ext cx="1260475" cy="1606550"/>
            </a:xfrm>
            <a:prstGeom prst="rect">
              <a:avLst/>
            </a:prstGeom>
          </p:spPr>
        </p:pic>
        <p:pic>
          <p:nvPicPr>
            <p:cNvPr id="7" name="Picture 6" descr="01-08a.wmf"/>
            <p:cNvPicPr>
              <a:picLocks noChangeAspect="1"/>
            </p:cNvPicPr>
            <p:nvPr/>
          </p:nvPicPr>
          <p:blipFill>
            <a:blip r:embed="rId3" cstate="print"/>
            <a:stretch>
              <a:fillRect/>
            </a:stretch>
          </p:blipFill>
          <p:spPr>
            <a:xfrm>
              <a:off x="5105400" y="3581400"/>
              <a:ext cx="1817726" cy="1764792"/>
            </a:xfrm>
            <a:prstGeom prst="rect">
              <a:avLst/>
            </a:prstGeom>
          </p:spPr>
        </p:pic>
        <p:pic>
          <p:nvPicPr>
            <p:cNvPr id="8" name="Picture 7" descr="01-08b.wmf"/>
            <p:cNvPicPr>
              <a:picLocks noChangeAspect="1"/>
            </p:cNvPicPr>
            <p:nvPr/>
          </p:nvPicPr>
          <p:blipFill>
            <a:blip r:embed="rId4" cstate="print"/>
            <a:stretch>
              <a:fillRect/>
            </a:stretch>
          </p:blipFill>
          <p:spPr>
            <a:xfrm>
              <a:off x="5228304" y="1697244"/>
              <a:ext cx="1348238" cy="1517904"/>
            </a:xfrm>
            <a:prstGeom prst="rect">
              <a:avLst/>
            </a:prstGeom>
          </p:spPr>
        </p:pic>
        <p:sp>
          <p:nvSpPr>
            <p:cNvPr id="9" name="Rounded Rectangle 8"/>
            <p:cNvSpPr/>
            <p:nvPr/>
          </p:nvSpPr>
          <p:spPr bwMode="auto">
            <a:xfrm>
              <a:off x="2361168" y="2324100"/>
              <a:ext cx="1371600" cy="685800"/>
            </a:xfrm>
            <a:prstGeom prst="roundRect">
              <a:avLst/>
            </a:prstGeom>
            <a:ln>
              <a:solidFill>
                <a:srgbClr val="00000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t>encrypt</a:t>
              </a:r>
            </a:p>
          </p:txBody>
        </p:sp>
        <p:sp>
          <p:nvSpPr>
            <p:cNvPr id="10" name="Down Arrow 9"/>
            <p:cNvSpPr/>
            <p:nvPr/>
          </p:nvSpPr>
          <p:spPr bwMode="auto">
            <a:xfrm flipV="1">
              <a:off x="27993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1" name="Rounded Rectangle 10"/>
            <p:cNvSpPr/>
            <p:nvPr/>
          </p:nvSpPr>
          <p:spPr bwMode="auto">
            <a:xfrm>
              <a:off x="8152368" y="2324100"/>
              <a:ext cx="1371600" cy="685800"/>
            </a:xfrm>
            <a:prstGeom prst="roundRect">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decrypt</a:t>
              </a:r>
            </a:p>
          </p:txBody>
        </p:sp>
        <p:sp>
          <p:nvSpPr>
            <p:cNvPr id="12" name="Down Arrow 11"/>
            <p:cNvSpPr/>
            <p:nvPr/>
          </p:nvSpPr>
          <p:spPr bwMode="auto">
            <a:xfrm flipV="1">
              <a:off x="85905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3" name="Right Arrow 12"/>
            <p:cNvSpPr/>
            <p:nvPr/>
          </p:nvSpPr>
          <p:spPr>
            <a:xfrm>
              <a:off x="167640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4" name="Right Arrow 13"/>
            <p:cNvSpPr/>
            <p:nvPr/>
          </p:nvSpPr>
          <p:spPr>
            <a:xfrm>
              <a:off x="961644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5" name="TextBox 14"/>
            <p:cNvSpPr txBox="1"/>
            <p:nvPr/>
          </p:nvSpPr>
          <p:spPr>
            <a:xfrm>
              <a:off x="5192043" y="3119736"/>
              <a:ext cx="1612494" cy="529695"/>
            </a:xfrm>
            <a:prstGeom prst="rect">
              <a:avLst/>
            </a:prstGeom>
            <a:noFill/>
          </p:spPr>
          <p:txBody>
            <a:bodyPr wrap="none">
              <a:spAutoFit/>
            </a:bodyPr>
            <a:lstStyle/>
            <a:p>
              <a:pPr algn="ctr">
                <a:defRPr/>
              </a:pPr>
              <a:r>
                <a:rPr lang="en-US" dirty="0" err="1" smtClean="0">
                  <a:latin typeface="+mn-lt"/>
                </a:rPr>
                <a:t>ciphertext</a:t>
              </a:r>
              <a:endParaRPr lang="en-US" dirty="0">
                <a:latin typeface="+mn-lt"/>
              </a:endParaRPr>
            </a:p>
          </p:txBody>
        </p:sp>
        <p:sp>
          <p:nvSpPr>
            <p:cNvPr id="16" name="TextBox 15"/>
            <p:cNvSpPr txBox="1"/>
            <p:nvPr/>
          </p:nvSpPr>
          <p:spPr>
            <a:xfrm>
              <a:off x="702341" y="3851276"/>
              <a:ext cx="1092457" cy="411985"/>
            </a:xfrm>
            <a:prstGeom prst="rect">
              <a:avLst/>
            </a:prstGeom>
            <a:noFill/>
          </p:spPr>
          <p:txBody>
            <a:bodyPr wrap="none">
              <a:spAutoFit/>
            </a:bodyPr>
            <a:lstStyle/>
            <a:p>
              <a:pPr algn="ctr">
                <a:defRPr/>
              </a:pPr>
              <a:r>
                <a:rPr lang="en-US" sz="800" dirty="0">
                  <a:solidFill>
                    <a:schemeClr val="bg2">
                      <a:lumMod val="20000"/>
                      <a:lumOff val="80000"/>
                    </a:schemeClr>
                  </a:solidFill>
                  <a:latin typeface="+mn-lt"/>
                </a:rPr>
                <a:t>plaintext</a:t>
              </a:r>
            </a:p>
          </p:txBody>
        </p:sp>
        <p:sp>
          <p:nvSpPr>
            <p:cNvPr id="17" name="TextBox 16"/>
            <p:cNvSpPr txBox="1"/>
            <p:nvPr/>
          </p:nvSpPr>
          <p:spPr>
            <a:xfrm>
              <a:off x="2057400" y="4191001"/>
              <a:ext cx="1979136" cy="1235954"/>
            </a:xfrm>
            <a:prstGeom prst="rect">
              <a:avLst/>
            </a:prstGeom>
            <a:noFill/>
          </p:spPr>
          <p:txBody>
            <a:bodyPr>
              <a:spAutoFit/>
            </a:bodyPr>
            <a:lstStyle/>
            <a:p>
              <a:pPr algn="ctr">
                <a:defRPr/>
              </a:pPr>
              <a:r>
                <a:rPr lang="en-US" dirty="0" smtClean="0">
                  <a:latin typeface="+mn-lt"/>
                </a:rPr>
                <a:t>shared</a:t>
              </a:r>
            </a:p>
            <a:p>
              <a:pPr algn="ctr">
                <a:defRPr/>
              </a:pPr>
              <a:r>
                <a:rPr lang="en-US" dirty="0" smtClean="0"/>
                <a:t>secret</a:t>
              </a:r>
            </a:p>
            <a:p>
              <a:pPr algn="ctr">
                <a:defRPr/>
              </a:pPr>
              <a:r>
                <a:rPr lang="en-US" dirty="0" smtClean="0">
                  <a:latin typeface="+mn-lt"/>
                </a:rPr>
                <a:t>key</a:t>
              </a:r>
              <a:endParaRPr lang="en-US" dirty="0">
                <a:latin typeface="+mn-lt"/>
              </a:endParaRPr>
            </a:p>
          </p:txBody>
        </p:sp>
        <p:sp>
          <p:nvSpPr>
            <p:cNvPr id="18" name="TextBox 17"/>
            <p:cNvSpPr txBox="1"/>
            <p:nvPr/>
          </p:nvSpPr>
          <p:spPr>
            <a:xfrm>
              <a:off x="7848601" y="4191001"/>
              <a:ext cx="1979136" cy="1235954"/>
            </a:xfrm>
            <a:prstGeom prst="rect">
              <a:avLst/>
            </a:prstGeom>
            <a:noFill/>
          </p:spPr>
          <p:txBody>
            <a:bodyPr>
              <a:spAutoFit/>
            </a:bodyPr>
            <a:lstStyle/>
            <a:p>
              <a:pPr algn="ctr">
                <a:defRPr/>
              </a:pPr>
              <a:r>
                <a:rPr lang="en-US" dirty="0" smtClean="0"/>
                <a:t>s</a:t>
              </a:r>
              <a:r>
                <a:rPr lang="en-US" dirty="0" smtClean="0">
                  <a:latin typeface="+mn-lt"/>
                </a:rPr>
                <a:t>hared</a:t>
              </a:r>
            </a:p>
            <a:p>
              <a:pPr algn="ctr">
                <a:defRPr/>
              </a:pPr>
              <a:r>
                <a:rPr lang="en-US" dirty="0" smtClean="0"/>
                <a:t>s</a:t>
              </a:r>
              <a:r>
                <a:rPr lang="en-US" dirty="0" smtClean="0">
                  <a:latin typeface="+mn-lt"/>
                </a:rPr>
                <a:t>ecret</a:t>
              </a:r>
            </a:p>
            <a:p>
              <a:pPr algn="ctr">
                <a:defRPr/>
              </a:pPr>
              <a:r>
                <a:rPr lang="en-US" dirty="0" smtClean="0">
                  <a:latin typeface="+mn-lt"/>
                </a:rPr>
                <a:t>key</a:t>
              </a:r>
              <a:endParaRPr lang="en-US" dirty="0">
                <a:latin typeface="+mn-lt"/>
              </a:endParaRPr>
            </a:p>
          </p:txBody>
        </p:sp>
        <p:sp>
          <p:nvSpPr>
            <p:cNvPr id="19" name="TextBox 18"/>
            <p:cNvSpPr txBox="1"/>
            <p:nvPr/>
          </p:nvSpPr>
          <p:spPr>
            <a:xfrm>
              <a:off x="4600086" y="767089"/>
              <a:ext cx="2687029" cy="1000534"/>
            </a:xfrm>
            <a:prstGeom prst="rect">
              <a:avLst/>
            </a:prstGeom>
            <a:noFill/>
          </p:spPr>
          <p:txBody>
            <a:bodyPr wrap="none">
              <a:spAutoFit/>
            </a:bodyPr>
            <a:lstStyle/>
            <a:p>
              <a:pPr algn="ctr">
                <a:defRPr/>
              </a:pPr>
              <a:r>
                <a:rPr lang="en-US" sz="1400" b="1" dirty="0" smtClean="0">
                  <a:latin typeface="+mn-lt"/>
                </a:rPr>
                <a:t>Communication</a:t>
              </a:r>
              <a:br>
                <a:rPr lang="en-US" sz="1400" b="1" dirty="0" smtClean="0">
                  <a:latin typeface="+mn-lt"/>
                </a:rPr>
              </a:br>
              <a:r>
                <a:rPr lang="en-US" sz="1400" b="1" dirty="0" smtClean="0">
                  <a:latin typeface="+mn-lt"/>
                </a:rPr>
                <a:t>channel</a:t>
              </a:r>
              <a:endParaRPr lang="en-US" sz="1400" b="1" dirty="0">
                <a:latin typeface="+mn-lt"/>
              </a:endParaRPr>
            </a:p>
          </p:txBody>
        </p:sp>
        <p:sp>
          <p:nvSpPr>
            <p:cNvPr id="20" name="TextBox 19"/>
            <p:cNvSpPr txBox="1"/>
            <p:nvPr/>
          </p:nvSpPr>
          <p:spPr>
            <a:xfrm>
              <a:off x="1347853" y="982532"/>
              <a:ext cx="1389081" cy="588550"/>
            </a:xfrm>
            <a:prstGeom prst="rect">
              <a:avLst/>
            </a:prstGeom>
            <a:noFill/>
          </p:spPr>
          <p:txBody>
            <a:bodyPr wrap="none">
              <a:spAutoFit/>
            </a:bodyPr>
            <a:lstStyle/>
            <a:p>
              <a:pPr algn="ctr">
                <a:defRPr/>
              </a:pPr>
              <a:r>
                <a:rPr lang="en-US" sz="1400" b="1" dirty="0" smtClean="0">
                  <a:latin typeface="+mn-lt"/>
                </a:rPr>
                <a:t>Sender</a:t>
              </a:r>
              <a:endParaRPr lang="en-US" sz="1400" b="1" dirty="0">
                <a:latin typeface="+mn-lt"/>
              </a:endParaRPr>
            </a:p>
          </p:txBody>
        </p:sp>
        <p:sp>
          <p:nvSpPr>
            <p:cNvPr id="21" name="TextBox 20"/>
            <p:cNvSpPr txBox="1"/>
            <p:nvPr/>
          </p:nvSpPr>
          <p:spPr>
            <a:xfrm>
              <a:off x="8979905" y="982532"/>
              <a:ext cx="1734048" cy="588550"/>
            </a:xfrm>
            <a:prstGeom prst="rect">
              <a:avLst/>
            </a:prstGeom>
            <a:noFill/>
          </p:spPr>
          <p:txBody>
            <a:bodyPr wrap="none">
              <a:spAutoFit/>
            </a:bodyPr>
            <a:lstStyle/>
            <a:p>
              <a:pPr algn="ctr">
                <a:defRPr/>
              </a:pPr>
              <a:r>
                <a:rPr lang="en-US" sz="1400" b="1" dirty="0" smtClean="0">
                  <a:latin typeface="+mn-lt"/>
                </a:rPr>
                <a:t>Recipient</a:t>
              </a:r>
              <a:endParaRPr lang="en-US" sz="1400" b="1" dirty="0">
                <a:latin typeface="+mn-lt"/>
              </a:endParaRPr>
            </a:p>
          </p:txBody>
        </p:sp>
        <p:cxnSp>
          <p:nvCxnSpPr>
            <p:cNvPr id="22" name="Straight Connector 21"/>
            <p:cNvCxnSpPr/>
            <p:nvPr/>
          </p:nvCxnSpPr>
          <p:spPr>
            <a:xfrm rot="5400000">
              <a:off x="1828799" y="27432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rot="5400000">
              <a:off x="5181600" y="26670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4393900" y="5344181"/>
              <a:ext cx="3099398" cy="1000534"/>
            </a:xfrm>
            <a:prstGeom prst="rect">
              <a:avLst/>
            </a:prstGeom>
            <a:noFill/>
          </p:spPr>
          <p:txBody>
            <a:bodyPr wrap="none">
              <a:spAutoFit/>
            </a:bodyPr>
            <a:lstStyle/>
            <a:p>
              <a:pPr algn="ctr">
                <a:defRPr/>
              </a:pPr>
              <a:r>
                <a:rPr lang="en-US" sz="1400" b="1" dirty="0" smtClean="0">
                  <a:latin typeface="+mn-lt"/>
                </a:rPr>
                <a:t>Attacker</a:t>
              </a:r>
            </a:p>
            <a:p>
              <a:pPr algn="ctr">
                <a:defRPr/>
              </a:pPr>
              <a:r>
                <a:rPr lang="en-US" sz="1400" b="1" dirty="0" smtClean="0"/>
                <a:t>(eavesdropping)</a:t>
              </a:r>
              <a:endParaRPr lang="en-US" sz="1400" b="1" dirty="0">
                <a:latin typeface="+mn-lt"/>
              </a:endParaRPr>
            </a:p>
          </p:txBody>
        </p:sp>
        <p:sp>
          <p:nvSpPr>
            <p:cNvPr id="25" name="Right Arrow 24"/>
            <p:cNvSpPr/>
            <p:nvPr/>
          </p:nvSpPr>
          <p:spPr>
            <a:xfrm>
              <a:off x="38862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6" name="Right Arrow 25"/>
            <p:cNvSpPr/>
            <p:nvPr/>
          </p:nvSpPr>
          <p:spPr>
            <a:xfrm>
              <a:off x="66294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7" name="TextBox 26"/>
            <p:cNvSpPr txBox="1"/>
            <p:nvPr/>
          </p:nvSpPr>
          <p:spPr>
            <a:xfrm>
              <a:off x="10207074" y="3124199"/>
              <a:ext cx="1439316" cy="529695"/>
            </a:xfrm>
            <a:prstGeom prst="rect">
              <a:avLst/>
            </a:prstGeom>
            <a:noFill/>
          </p:spPr>
          <p:txBody>
            <a:bodyPr wrap="none">
              <a:spAutoFit/>
            </a:bodyPr>
            <a:lstStyle/>
            <a:p>
              <a:pPr algn="ctr">
                <a:defRPr/>
              </a:pPr>
              <a:r>
                <a:rPr lang="en-US" dirty="0" smtClean="0">
                  <a:latin typeface="+mn-lt"/>
                </a:rPr>
                <a:t>plaintext</a:t>
              </a:r>
              <a:endParaRPr lang="en-US" dirty="0">
                <a:latin typeface="+mn-lt"/>
              </a:endParaRPr>
            </a:p>
          </p:txBody>
        </p:sp>
        <p:pic>
          <p:nvPicPr>
            <p:cNvPr id="28" name="Picture 27" descr="01-08b.wmf"/>
            <p:cNvPicPr>
              <a:picLocks noChangeAspect="1"/>
            </p:cNvPicPr>
            <p:nvPr/>
          </p:nvPicPr>
          <p:blipFill>
            <a:blip r:embed="rId4" cstate="print"/>
            <a:stretch>
              <a:fillRect/>
            </a:stretch>
          </p:blipFill>
          <p:spPr>
            <a:xfrm>
              <a:off x="260556" y="1697244"/>
              <a:ext cx="1348238" cy="1517904"/>
            </a:xfrm>
            <a:prstGeom prst="rect">
              <a:avLst/>
            </a:prstGeom>
          </p:spPr>
        </p:pic>
        <p:pic>
          <p:nvPicPr>
            <p:cNvPr id="29" name="Picture 28" descr="01-08b.wmf"/>
            <p:cNvPicPr>
              <a:picLocks noChangeAspect="1"/>
            </p:cNvPicPr>
            <p:nvPr/>
          </p:nvPicPr>
          <p:blipFill>
            <a:blip r:embed="rId4" cstate="print"/>
            <a:stretch>
              <a:fillRect/>
            </a:stretch>
          </p:blipFill>
          <p:spPr>
            <a:xfrm>
              <a:off x="10210800" y="1697244"/>
              <a:ext cx="1348238" cy="1517904"/>
            </a:xfrm>
            <a:prstGeom prst="rect">
              <a:avLst/>
            </a:prstGeom>
          </p:spPr>
        </p:pic>
        <p:pic>
          <p:nvPicPr>
            <p:cNvPr id="30" name="Picture 29" descr="01-08c.wmf"/>
            <p:cNvPicPr>
              <a:picLocks noChangeAspect="1"/>
            </p:cNvPicPr>
            <p:nvPr/>
          </p:nvPicPr>
          <p:blipFill>
            <a:blip r:embed="rId5" cstate="print"/>
            <a:stretch>
              <a:fillRect/>
            </a:stretch>
          </p:blipFill>
          <p:spPr>
            <a:xfrm>
              <a:off x="533400" y="3733800"/>
              <a:ext cx="1136650" cy="1428750"/>
            </a:xfrm>
            <a:prstGeom prst="rect">
              <a:avLst/>
            </a:prstGeom>
          </p:spPr>
        </p:pic>
        <p:pic>
          <p:nvPicPr>
            <p:cNvPr id="31" name="Picture 30" descr="01-08e.wmf"/>
            <p:cNvPicPr>
              <a:picLocks noChangeAspect="1"/>
            </p:cNvPicPr>
            <p:nvPr/>
          </p:nvPicPr>
          <p:blipFill>
            <a:blip r:embed="rId6" cstate="print"/>
            <a:stretch>
              <a:fillRect/>
            </a:stretch>
          </p:blipFill>
          <p:spPr>
            <a:xfrm>
              <a:off x="2161274" y="3581400"/>
              <a:ext cx="1420126" cy="629514"/>
            </a:xfrm>
            <a:prstGeom prst="rect">
              <a:avLst/>
            </a:prstGeom>
          </p:spPr>
        </p:pic>
        <p:pic>
          <p:nvPicPr>
            <p:cNvPr id="32" name="Picture 31" descr="01-08f.wmf"/>
            <p:cNvPicPr>
              <a:picLocks noChangeAspect="1"/>
            </p:cNvPicPr>
            <p:nvPr/>
          </p:nvPicPr>
          <p:blipFill>
            <a:blip r:embed="rId7" cstate="print"/>
            <a:stretch>
              <a:fillRect/>
            </a:stretch>
          </p:blipFill>
          <p:spPr>
            <a:xfrm rot="20050886">
              <a:off x="5502817" y="1848950"/>
              <a:ext cx="678458" cy="945298"/>
            </a:xfrm>
            <a:prstGeom prst="rect">
              <a:avLst/>
            </a:prstGeom>
          </p:spPr>
        </p:pic>
        <p:pic>
          <p:nvPicPr>
            <p:cNvPr id="33" name="Picture 32" descr="01-08e.wmf"/>
            <p:cNvPicPr>
              <a:picLocks noChangeAspect="1"/>
            </p:cNvPicPr>
            <p:nvPr/>
          </p:nvPicPr>
          <p:blipFill>
            <a:blip r:embed="rId6" cstate="print"/>
            <a:stretch>
              <a:fillRect/>
            </a:stretch>
          </p:blipFill>
          <p:spPr>
            <a:xfrm>
              <a:off x="8001000" y="3581400"/>
              <a:ext cx="1420126" cy="629514"/>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a:xfrm>
            <a:off x="457200" y="1600201"/>
            <a:ext cx="8229600" cy="3048000"/>
          </a:xfrm>
        </p:spPr>
        <p:txBody>
          <a:bodyPr/>
          <a:lstStyle/>
          <a:p>
            <a:r>
              <a:rPr lang="en-US" b="1" dirty="0" smtClean="0"/>
              <a:t>Confidentiality </a:t>
            </a:r>
            <a:r>
              <a:rPr lang="en-US" dirty="0"/>
              <a:t>is the avoidance of </a:t>
            </a:r>
            <a:r>
              <a:rPr lang="en-US" dirty="0" smtClean="0"/>
              <a:t>the unauthorized </a:t>
            </a:r>
            <a:r>
              <a:rPr lang="en-US" dirty="0"/>
              <a:t>disclosure of information. </a:t>
            </a:r>
            <a:endParaRPr lang="en-US" dirty="0" smtClean="0"/>
          </a:p>
          <a:p>
            <a:pPr lvl="1"/>
            <a:r>
              <a:rPr lang="en-US" dirty="0" smtClean="0"/>
              <a:t>confidentiality involves the </a:t>
            </a:r>
            <a:r>
              <a:rPr lang="en-US" dirty="0"/>
              <a:t>protection of data, providing access for those who are allowed to see </a:t>
            </a:r>
            <a:r>
              <a:rPr lang="en-US" dirty="0" smtClean="0"/>
              <a:t>it while </a:t>
            </a:r>
            <a:r>
              <a:rPr lang="en-US" dirty="0"/>
              <a:t>disallowing others from learning anything about its content.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and Decryption</a:t>
            </a:r>
            <a:endParaRPr lang="en-US" dirty="0"/>
          </a:p>
        </p:txBody>
      </p:sp>
      <p:sp>
        <p:nvSpPr>
          <p:cNvPr id="3" name="Content Placeholder 2"/>
          <p:cNvSpPr>
            <a:spLocks noGrp="1"/>
          </p:cNvSpPr>
          <p:nvPr>
            <p:ph idx="1"/>
          </p:nvPr>
        </p:nvSpPr>
        <p:spPr/>
        <p:txBody>
          <a:bodyPr>
            <a:normAutofit fontScale="92500"/>
          </a:bodyPr>
          <a:lstStyle/>
          <a:p>
            <a:r>
              <a:rPr lang="en-US" dirty="0" smtClean="0"/>
              <a:t>As equations:</a:t>
            </a:r>
          </a:p>
          <a:p>
            <a:pPr algn="ctr">
              <a:buNone/>
            </a:pPr>
            <a:r>
              <a:rPr lang="en-US" dirty="0" smtClean="0"/>
              <a:t>C = E(M)</a:t>
            </a:r>
          </a:p>
          <a:p>
            <a:pPr algn="ctr">
              <a:buNone/>
            </a:pPr>
            <a:r>
              <a:rPr lang="en-US" dirty="0" smtClean="0"/>
              <a:t>M = D(C)</a:t>
            </a:r>
          </a:p>
          <a:p>
            <a:r>
              <a:rPr lang="en-US" dirty="0"/>
              <a:t>The encryption and decryption algorithms are chosen so that it is </a:t>
            </a:r>
            <a:r>
              <a:rPr lang="en-US" dirty="0" smtClean="0"/>
              <a:t>infeasible for </a:t>
            </a:r>
            <a:r>
              <a:rPr lang="en-US" dirty="0"/>
              <a:t>someone other than Alice and Bob to determine plaintext M from </a:t>
            </a:r>
            <a:r>
              <a:rPr lang="en-US" dirty="0" err="1" smtClean="0"/>
              <a:t>ciphertext</a:t>
            </a:r>
            <a:r>
              <a:rPr lang="en-US" dirty="0" smtClean="0"/>
              <a:t> C</a:t>
            </a:r>
            <a:r>
              <a:rPr lang="en-US" dirty="0"/>
              <a:t>. Thus, </a:t>
            </a:r>
            <a:r>
              <a:rPr lang="en-US" dirty="0" err="1"/>
              <a:t>ciphertext</a:t>
            </a:r>
            <a:r>
              <a:rPr lang="en-US" dirty="0"/>
              <a:t> C can be transmitted over an insecure </a:t>
            </a:r>
            <a:r>
              <a:rPr lang="en-US" dirty="0" smtClean="0"/>
              <a:t>channel that </a:t>
            </a:r>
            <a:r>
              <a:rPr lang="en-US" dirty="0"/>
              <a:t>can be eavesdropped by an adversary.</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Cryptosystem</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The </a:t>
            </a:r>
            <a:r>
              <a:rPr lang="en-US" dirty="0"/>
              <a:t>set of possible plaintexts</a:t>
            </a:r>
          </a:p>
          <a:p>
            <a:pPr marL="514350" indent="-514350">
              <a:buFont typeface="+mj-lt"/>
              <a:buAutoNum type="arabicPeriod"/>
            </a:pPr>
            <a:r>
              <a:rPr lang="en-US" dirty="0" smtClean="0"/>
              <a:t>The </a:t>
            </a:r>
            <a:r>
              <a:rPr lang="en-US" dirty="0"/>
              <a:t>set of possible </a:t>
            </a:r>
            <a:r>
              <a:rPr lang="en-US" dirty="0" err="1"/>
              <a:t>ciphertexts</a:t>
            </a:r>
            <a:endParaRPr lang="en-US" dirty="0"/>
          </a:p>
          <a:p>
            <a:pPr marL="514350" indent="-514350">
              <a:buFont typeface="+mj-lt"/>
              <a:buAutoNum type="arabicPeriod"/>
            </a:pPr>
            <a:r>
              <a:rPr lang="en-US" dirty="0" smtClean="0"/>
              <a:t>The </a:t>
            </a:r>
            <a:r>
              <a:rPr lang="en-US" dirty="0"/>
              <a:t>set of encryption keys</a:t>
            </a:r>
          </a:p>
          <a:p>
            <a:pPr marL="514350" indent="-514350">
              <a:buFont typeface="+mj-lt"/>
              <a:buAutoNum type="arabicPeriod"/>
            </a:pPr>
            <a:r>
              <a:rPr lang="en-US" dirty="0" smtClean="0"/>
              <a:t>The </a:t>
            </a:r>
            <a:r>
              <a:rPr lang="en-US" dirty="0"/>
              <a:t>set of decryption keys</a:t>
            </a:r>
          </a:p>
          <a:p>
            <a:pPr marL="514350" indent="-514350">
              <a:buFont typeface="+mj-lt"/>
              <a:buAutoNum type="arabicPeriod"/>
            </a:pPr>
            <a:r>
              <a:rPr lang="en-US" dirty="0" smtClean="0"/>
              <a:t>The </a:t>
            </a:r>
            <a:r>
              <a:rPr lang="en-US" dirty="0"/>
              <a:t>correspondence between encryption keys and decryption keys</a:t>
            </a:r>
          </a:p>
          <a:p>
            <a:pPr marL="514350" indent="-514350">
              <a:buFont typeface="+mj-lt"/>
              <a:buAutoNum type="arabicPeriod"/>
            </a:pPr>
            <a:r>
              <a:rPr lang="en-US" dirty="0" smtClean="0"/>
              <a:t>The </a:t>
            </a:r>
            <a:r>
              <a:rPr lang="en-US" dirty="0"/>
              <a:t>encryption algorithm to use</a:t>
            </a:r>
          </a:p>
          <a:p>
            <a:pPr marL="514350" indent="-514350">
              <a:buFont typeface="+mj-lt"/>
              <a:buAutoNum type="arabicPeriod"/>
            </a:pPr>
            <a:r>
              <a:rPr lang="en-US" dirty="0" smtClean="0"/>
              <a:t>The </a:t>
            </a:r>
            <a:r>
              <a:rPr lang="en-US" dirty="0"/>
              <a:t>decryption algorithm to use</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 Cipher</a:t>
            </a:r>
            <a:endParaRPr lang="en-US" dirty="0"/>
          </a:p>
        </p:txBody>
      </p:sp>
      <p:sp>
        <p:nvSpPr>
          <p:cNvPr id="3" name="Content Placeholder 2"/>
          <p:cNvSpPr>
            <a:spLocks noGrp="1"/>
          </p:cNvSpPr>
          <p:nvPr>
            <p:ph idx="1"/>
          </p:nvPr>
        </p:nvSpPr>
        <p:spPr/>
        <p:txBody>
          <a:bodyPr/>
          <a:lstStyle/>
          <a:p>
            <a:r>
              <a:rPr lang="en-US" dirty="0" smtClean="0"/>
              <a:t>Replace each letter with the one “three over” in the alphabet.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42</a:t>
            </a:fld>
            <a:endParaRPr lang="en-US"/>
          </a:p>
        </p:txBody>
      </p:sp>
      <p:pic>
        <p:nvPicPr>
          <p:cNvPr id="54274" name="Picture 2"/>
          <p:cNvPicPr>
            <a:picLocks noChangeAspect="1" noChangeArrowheads="1"/>
          </p:cNvPicPr>
          <p:nvPr/>
        </p:nvPicPr>
        <p:blipFill>
          <a:blip r:embed="rId2" cstate="print"/>
          <a:srcRect/>
          <a:stretch>
            <a:fillRect/>
          </a:stretch>
        </p:blipFill>
        <p:spPr bwMode="auto">
          <a:xfrm>
            <a:off x="762000" y="2819400"/>
            <a:ext cx="7620000" cy="3209925"/>
          </a:xfrm>
          <a:prstGeom prst="rect">
            <a:avLst/>
          </a:prstGeom>
          <a:noFill/>
          <a:ln w="9525">
            <a:noFill/>
            <a:miter lim="800000"/>
            <a:headEnd/>
            <a:tailEnd/>
          </a:ln>
        </p:spPr>
      </p:pic>
      <p:sp>
        <p:nvSpPr>
          <p:cNvPr id="6" name="TextBox 5"/>
          <p:cNvSpPr txBox="1"/>
          <p:nvPr/>
        </p:nvSpPr>
        <p:spPr>
          <a:xfrm>
            <a:off x="2659415" y="6581001"/>
            <a:ext cx="4198585" cy="230832"/>
          </a:xfrm>
          <a:prstGeom prst="rect">
            <a:avLst/>
          </a:prstGeom>
          <a:noFill/>
        </p:spPr>
        <p:txBody>
          <a:bodyPr wrap="none" rtlCol="0">
            <a:spAutoFit/>
          </a:bodyPr>
          <a:lstStyle/>
          <a:p>
            <a:r>
              <a:rPr lang="en-US" sz="900" dirty="0" smtClean="0">
                <a:solidFill>
                  <a:schemeClr val="bg1">
                    <a:lumMod val="65000"/>
                  </a:schemeClr>
                </a:solidFill>
              </a:rPr>
              <a:t>Public domain image from http://commons.wikimedia.org/wiki/File:Caesar3.svg</a:t>
            </a:r>
            <a:endParaRPr lang="en-US" sz="900" dirty="0">
              <a:solidFill>
                <a:schemeClr val="bg1">
                  <a:lumMod val="6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Cryptosystems</a:t>
            </a:r>
            <a:endParaRPr lang="en-US" dirty="0"/>
          </a:p>
        </p:txBody>
      </p:sp>
      <p:sp>
        <p:nvSpPr>
          <p:cNvPr id="3" name="Content Placeholder 2"/>
          <p:cNvSpPr>
            <a:spLocks noGrp="1"/>
          </p:cNvSpPr>
          <p:nvPr>
            <p:ph idx="1"/>
          </p:nvPr>
        </p:nvSpPr>
        <p:spPr/>
        <p:txBody>
          <a:bodyPr/>
          <a:lstStyle/>
          <a:p>
            <a:r>
              <a:rPr lang="en-US" dirty="0" smtClean="0"/>
              <a:t>Alice and Bob share a secret key, which is used for both encryption and decryption.</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43</a:t>
            </a:fld>
            <a:endParaRPr lang="en-US"/>
          </a:p>
        </p:txBody>
      </p:sp>
      <p:grpSp>
        <p:nvGrpSpPr>
          <p:cNvPr id="5" name="Group 4"/>
          <p:cNvGrpSpPr/>
          <p:nvPr/>
        </p:nvGrpSpPr>
        <p:grpSpPr>
          <a:xfrm>
            <a:off x="1600200" y="2971800"/>
            <a:ext cx="6248399" cy="3657600"/>
            <a:chOff x="260556" y="228600"/>
            <a:chExt cx="11385834" cy="6116115"/>
          </a:xfrm>
        </p:grpSpPr>
        <p:pic>
          <p:nvPicPr>
            <p:cNvPr id="6" name="Picture 5" descr="01-08d.wmf"/>
            <p:cNvPicPr>
              <a:picLocks noChangeAspect="1"/>
            </p:cNvPicPr>
            <p:nvPr/>
          </p:nvPicPr>
          <p:blipFill>
            <a:blip r:embed="rId2" cstate="print"/>
            <a:stretch>
              <a:fillRect/>
            </a:stretch>
          </p:blipFill>
          <p:spPr>
            <a:xfrm>
              <a:off x="10134600" y="3657600"/>
              <a:ext cx="1260475" cy="1606550"/>
            </a:xfrm>
            <a:prstGeom prst="rect">
              <a:avLst/>
            </a:prstGeom>
          </p:spPr>
        </p:pic>
        <p:pic>
          <p:nvPicPr>
            <p:cNvPr id="7" name="Picture 6" descr="01-08a.wmf"/>
            <p:cNvPicPr>
              <a:picLocks noChangeAspect="1"/>
            </p:cNvPicPr>
            <p:nvPr/>
          </p:nvPicPr>
          <p:blipFill>
            <a:blip r:embed="rId3" cstate="print"/>
            <a:stretch>
              <a:fillRect/>
            </a:stretch>
          </p:blipFill>
          <p:spPr>
            <a:xfrm>
              <a:off x="5105400" y="3581400"/>
              <a:ext cx="1817726" cy="1764792"/>
            </a:xfrm>
            <a:prstGeom prst="rect">
              <a:avLst/>
            </a:prstGeom>
          </p:spPr>
        </p:pic>
        <p:pic>
          <p:nvPicPr>
            <p:cNvPr id="8" name="Picture 7" descr="01-08b.wmf"/>
            <p:cNvPicPr>
              <a:picLocks noChangeAspect="1"/>
            </p:cNvPicPr>
            <p:nvPr/>
          </p:nvPicPr>
          <p:blipFill>
            <a:blip r:embed="rId4" cstate="print"/>
            <a:stretch>
              <a:fillRect/>
            </a:stretch>
          </p:blipFill>
          <p:spPr>
            <a:xfrm>
              <a:off x="5228304" y="1697244"/>
              <a:ext cx="1348238" cy="1517904"/>
            </a:xfrm>
            <a:prstGeom prst="rect">
              <a:avLst/>
            </a:prstGeom>
          </p:spPr>
        </p:pic>
        <p:sp>
          <p:nvSpPr>
            <p:cNvPr id="9" name="Rounded Rectangle 8"/>
            <p:cNvSpPr/>
            <p:nvPr/>
          </p:nvSpPr>
          <p:spPr bwMode="auto">
            <a:xfrm>
              <a:off x="2361168" y="2324100"/>
              <a:ext cx="1371600" cy="685800"/>
            </a:xfrm>
            <a:prstGeom prst="roundRect">
              <a:avLst/>
            </a:prstGeom>
            <a:ln>
              <a:solidFill>
                <a:srgbClr val="00000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t>encrypt</a:t>
              </a:r>
            </a:p>
          </p:txBody>
        </p:sp>
        <p:sp>
          <p:nvSpPr>
            <p:cNvPr id="10" name="Down Arrow 9"/>
            <p:cNvSpPr/>
            <p:nvPr/>
          </p:nvSpPr>
          <p:spPr bwMode="auto">
            <a:xfrm flipV="1">
              <a:off x="27993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1" name="Rounded Rectangle 10"/>
            <p:cNvSpPr/>
            <p:nvPr/>
          </p:nvSpPr>
          <p:spPr bwMode="auto">
            <a:xfrm>
              <a:off x="8152368" y="2324100"/>
              <a:ext cx="1371600" cy="685800"/>
            </a:xfrm>
            <a:prstGeom prst="roundRect">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decrypt</a:t>
              </a:r>
            </a:p>
          </p:txBody>
        </p:sp>
        <p:sp>
          <p:nvSpPr>
            <p:cNvPr id="12" name="Down Arrow 11"/>
            <p:cNvSpPr/>
            <p:nvPr/>
          </p:nvSpPr>
          <p:spPr bwMode="auto">
            <a:xfrm flipV="1">
              <a:off x="85905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3" name="Right Arrow 12"/>
            <p:cNvSpPr/>
            <p:nvPr/>
          </p:nvSpPr>
          <p:spPr>
            <a:xfrm>
              <a:off x="167640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4" name="Right Arrow 13"/>
            <p:cNvSpPr/>
            <p:nvPr/>
          </p:nvSpPr>
          <p:spPr>
            <a:xfrm>
              <a:off x="961644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5" name="TextBox 14"/>
            <p:cNvSpPr txBox="1"/>
            <p:nvPr/>
          </p:nvSpPr>
          <p:spPr>
            <a:xfrm>
              <a:off x="5192043" y="3119736"/>
              <a:ext cx="1612494" cy="529695"/>
            </a:xfrm>
            <a:prstGeom prst="rect">
              <a:avLst/>
            </a:prstGeom>
            <a:noFill/>
          </p:spPr>
          <p:txBody>
            <a:bodyPr wrap="none">
              <a:spAutoFit/>
            </a:bodyPr>
            <a:lstStyle/>
            <a:p>
              <a:pPr algn="ctr">
                <a:defRPr/>
              </a:pPr>
              <a:r>
                <a:rPr lang="en-US" dirty="0" err="1" smtClean="0">
                  <a:latin typeface="+mn-lt"/>
                </a:rPr>
                <a:t>ciphertext</a:t>
              </a:r>
              <a:endParaRPr lang="en-US" dirty="0">
                <a:latin typeface="+mn-lt"/>
              </a:endParaRPr>
            </a:p>
          </p:txBody>
        </p:sp>
        <p:sp>
          <p:nvSpPr>
            <p:cNvPr id="16" name="TextBox 15"/>
            <p:cNvSpPr txBox="1"/>
            <p:nvPr/>
          </p:nvSpPr>
          <p:spPr>
            <a:xfrm>
              <a:off x="702341" y="3851276"/>
              <a:ext cx="1092457" cy="411985"/>
            </a:xfrm>
            <a:prstGeom prst="rect">
              <a:avLst/>
            </a:prstGeom>
            <a:noFill/>
          </p:spPr>
          <p:txBody>
            <a:bodyPr wrap="none">
              <a:spAutoFit/>
            </a:bodyPr>
            <a:lstStyle/>
            <a:p>
              <a:pPr algn="ctr">
                <a:defRPr/>
              </a:pPr>
              <a:r>
                <a:rPr lang="en-US" sz="800" dirty="0">
                  <a:solidFill>
                    <a:schemeClr val="bg2">
                      <a:lumMod val="20000"/>
                      <a:lumOff val="80000"/>
                    </a:schemeClr>
                  </a:solidFill>
                  <a:latin typeface="+mn-lt"/>
                </a:rPr>
                <a:t>plaintext</a:t>
              </a:r>
            </a:p>
          </p:txBody>
        </p:sp>
        <p:sp>
          <p:nvSpPr>
            <p:cNvPr id="17" name="TextBox 16"/>
            <p:cNvSpPr txBox="1"/>
            <p:nvPr/>
          </p:nvSpPr>
          <p:spPr>
            <a:xfrm>
              <a:off x="2057400" y="4191001"/>
              <a:ext cx="1979136" cy="1235954"/>
            </a:xfrm>
            <a:prstGeom prst="rect">
              <a:avLst/>
            </a:prstGeom>
            <a:noFill/>
          </p:spPr>
          <p:txBody>
            <a:bodyPr>
              <a:spAutoFit/>
            </a:bodyPr>
            <a:lstStyle/>
            <a:p>
              <a:pPr algn="ctr">
                <a:defRPr/>
              </a:pPr>
              <a:r>
                <a:rPr lang="en-US" dirty="0" smtClean="0">
                  <a:latin typeface="+mn-lt"/>
                </a:rPr>
                <a:t>shared</a:t>
              </a:r>
            </a:p>
            <a:p>
              <a:pPr algn="ctr">
                <a:defRPr/>
              </a:pPr>
              <a:r>
                <a:rPr lang="en-US" dirty="0" smtClean="0"/>
                <a:t>secret</a:t>
              </a:r>
            </a:p>
            <a:p>
              <a:pPr algn="ctr">
                <a:defRPr/>
              </a:pPr>
              <a:r>
                <a:rPr lang="en-US" dirty="0" smtClean="0">
                  <a:latin typeface="+mn-lt"/>
                </a:rPr>
                <a:t>key</a:t>
              </a:r>
              <a:endParaRPr lang="en-US" dirty="0">
                <a:latin typeface="+mn-lt"/>
              </a:endParaRPr>
            </a:p>
          </p:txBody>
        </p:sp>
        <p:sp>
          <p:nvSpPr>
            <p:cNvPr id="18" name="TextBox 17"/>
            <p:cNvSpPr txBox="1"/>
            <p:nvPr/>
          </p:nvSpPr>
          <p:spPr>
            <a:xfrm>
              <a:off x="7848601" y="4191001"/>
              <a:ext cx="1979136" cy="1235954"/>
            </a:xfrm>
            <a:prstGeom prst="rect">
              <a:avLst/>
            </a:prstGeom>
            <a:noFill/>
          </p:spPr>
          <p:txBody>
            <a:bodyPr>
              <a:spAutoFit/>
            </a:bodyPr>
            <a:lstStyle/>
            <a:p>
              <a:pPr algn="ctr">
                <a:defRPr/>
              </a:pPr>
              <a:r>
                <a:rPr lang="en-US" dirty="0" smtClean="0"/>
                <a:t>s</a:t>
              </a:r>
              <a:r>
                <a:rPr lang="en-US" dirty="0" smtClean="0">
                  <a:latin typeface="+mn-lt"/>
                </a:rPr>
                <a:t>hared</a:t>
              </a:r>
            </a:p>
            <a:p>
              <a:pPr algn="ctr">
                <a:defRPr/>
              </a:pPr>
              <a:r>
                <a:rPr lang="en-US" dirty="0" smtClean="0"/>
                <a:t>s</a:t>
              </a:r>
              <a:r>
                <a:rPr lang="en-US" dirty="0" smtClean="0">
                  <a:latin typeface="+mn-lt"/>
                </a:rPr>
                <a:t>ecret</a:t>
              </a:r>
            </a:p>
            <a:p>
              <a:pPr algn="ctr">
                <a:defRPr/>
              </a:pPr>
              <a:r>
                <a:rPr lang="en-US" dirty="0" smtClean="0">
                  <a:latin typeface="+mn-lt"/>
                </a:rPr>
                <a:t>key</a:t>
              </a:r>
              <a:endParaRPr lang="en-US" dirty="0">
                <a:latin typeface="+mn-lt"/>
              </a:endParaRPr>
            </a:p>
          </p:txBody>
        </p:sp>
        <p:sp>
          <p:nvSpPr>
            <p:cNvPr id="19" name="TextBox 18"/>
            <p:cNvSpPr txBox="1"/>
            <p:nvPr/>
          </p:nvSpPr>
          <p:spPr>
            <a:xfrm>
              <a:off x="4600086" y="767089"/>
              <a:ext cx="2687029" cy="1000534"/>
            </a:xfrm>
            <a:prstGeom prst="rect">
              <a:avLst/>
            </a:prstGeom>
            <a:noFill/>
          </p:spPr>
          <p:txBody>
            <a:bodyPr wrap="none">
              <a:spAutoFit/>
            </a:bodyPr>
            <a:lstStyle/>
            <a:p>
              <a:pPr algn="ctr">
                <a:defRPr/>
              </a:pPr>
              <a:r>
                <a:rPr lang="en-US" sz="1400" b="1" dirty="0" smtClean="0">
                  <a:latin typeface="+mn-lt"/>
                </a:rPr>
                <a:t>Communication</a:t>
              </a:r>
              <a:br>
                <a:rPr lang="en-US" sz="1400" b="1" dirty="0" smtClean="0">
                  <a:latin typeface="+mn-lt"/>
                </a:rPr>
              </a:br>
              <a:r>
                <a:rPr lang="en-US" sz="1400" b="1" dirty="0" smtClean="0">
                  <a:latin typeface="+mn-lt"/>
                </a:rPr>
                <a:t>channel</a:t>
              </a:r>
              <a:endParaRPr lang="en-US" sz="1400" b="1" dirty="0">
                <a:latin typeface="+mn-lt"/>
              </a:endParaRPr>
            </a:p>
          </p:txBody>
        </p:sp>
        <p:sp>
          <p:nvSpPr>
            <p:cNvPr id="20" name="TextBox 19"/>
            <p:cNvSpPr txBox="1"/>
            <p:nvPr/>
          </p:nvSpPr>
          <p:spPr>
            <a:xfrm>
              <a:off x="1347853" y="982532"/>
              <a:ext cx="1389081" cy="588550"/>
            </a:xfrm>
            <a:prstGeom prst="rect">
              <a:avLst/>
            </a:prstGeom>
            <a:noFill/>
          </p:spPr>
          <p:txBody>
            <a:bodyPr wrap="none">
              <a:spAutoFit/>
            </a:bodyPr>
            <a:lstStyle/>
            <a:p>
              <a:pPr algn="ctr">
                <a:defRPr/>
              </a:pPr>
              <a:r>
                <a:rPr lang="en-US" sz="1400" b="1" dirty="0" smtClean="0">
                  <a:latin typeface="+mn-lt"/>
                </a:rPr>
                <a:t>Sender</a:t>
              </a:r>
              <a:endParaRPr lang="en-US" sz="1400" b="1" dirty="0">
                <a:latin typeface="+mn-lt"/>
              </a:endParaRPr>
            </a:p>
          </p:txBody>
        </p:sp>
        <p:sp>
          <p:nvSpPr>
            <p:cNvPr id="21" name="TextBox 20"/>
            <p:cNvSpPr txBox="1"/>
            <p:nvPr/>
          </p:nvSpPr>
          <p:spPr>
            <a:xfrm>
              <a:off x="8979905" y="982532"/>
              <a:ext cx="1734048" cy="588550"/>
            </a:xfrm>
            <a:prstGeom prst="rect">
              <a:avLst/>
            </a:prstGeom>
            <a:noFill/>
          </p:spPr>
          <p:txBody>
            <a:bodyPr wrap="none">
              <a:spAutoFit/>
            </a:bodyPr>
            <a:lstStyle/>
            <a:p>
              <a:pPr algn="ctr">
                <a:defRPr/>
              </a:pPr>
              <a:r>
                <a:rPr lang="en-US" sz="1400" b="1" dirty="0" smtClean="0">
                  <a:latin typeface="+mn-lt"/>
                </a:rPr>
                <a:t>Recipient</a:t>
              </a:r>
              <a:endParaRPr lang="en-US" sz="1400" b="1" dirty="0">
                <a:latin typeface="+mn-lt"/>
              </a:endParaRPr>
            </a:p>
          </p:txBody>
        </p:sp>
        <p:cxnSp>
          <p:nvCxnSpPr>
            <p:cNvPr id="22" name="Straight Connector 21"/>
            <p:cNvCxnSpPr/>
            <p:nvPr/>
          </p:nvCxnSpPr>
          <p:spPr>
            <a:xfrm rot="5400000">
              <a:off x="1828799" y="27432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rot="5400000">
              <a:off x="5181600" y="26670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4393900" y="5344181"/>
              <a:ext cx="3099398" cy="1000534"/>
            </a:xfrm>
            <a:prstGeom prst="rect">
              <a:avLst/>
            </a:prstGeom>
            <a:noFill/>
          </p:spPr>
          <p:txBody>
            <a:bodyPr wrap="none">
              <a:spAutoFit/>
            </a:bodyPr>
            <a:lstStyle/>
            <a:p>
              <a:pPr algn="ctr">
                <a:defRPr/>
              </a:pPr>
              <a:r>
                <a:rPr lang="en-US" sz="1400" b="1" dirty="0" smtClean="0">
                  <a:latin typeface="+mn-lt"/>
                </a:rPr>
                <a:t>Attacker</a:t>
              </a:r>
            </a:p>
            <a:p>
              <a:pPr algn="ctr">
                <a:defRPr/>
              </a:pPr>
              <a:r>
                <a:rPr lang="en-US" sz="1400" b="1" dirty="0" smtClean="0"/>
                <a:t>(eavesdropping)</a:t>
              </a:r>
              <a:endParaRPr lang="en-US" sz="1400" b="1" dirty="0">
                <a:latin typeface="+mn-lt"/>
              </a:endParaRPr>
            </a:p>
          </p:txBody>
        </p:sp>
        <p:sp>
          <p:nvSpPr>
            <p:cNvPr id="25" name="Right Arrow 24"/>
            <p:cNvSpPr/>
            <p:nvPr/>
          </p:nvSpPr>
          <p:spPr>
            <a:xfrm>
              <a:off x="38862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6" name="Right Arrow 25"/>
            <p:cNvSpPr/>
            <p:nvPr/>
          </p:nvSpPr>
          <p:spPr>
            <a:xfrm>
              <a:off x="66294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7" name="TextBox 26"/>
            <p:cNvSpPr txBox="1"/>
            <p:nvPr/>
          </p:nvSpPr>
          <p:spPr>
            <a:xfrm>
              <a:off x="10207074" y="3124199"/>
              <a:ext cx="1439316" cy="529695"/>
            </a:xfrm>
            <a:prstGeom prst="rect">
              <a:avLst/>
            </a:prstGeom>
            <a:noFill/>
          </p:spPr>
          <p:txBody>
            <a:bodyPr wrap="none">
              <a:spAutoFit/>
            </a:bodyPr>
            <a:lstStyle/>
            <a:p>
              <a:pPr algn="ctr">
                <a:defRPr/>
              </a:pPr>
              <a:r>
                <a:rPr lang="en-US" dirty="0" smtClean="0">
                  <a:latin typeface="+mn-lt"/>
                </a:rPr>
                <a:t>plaintext</a:t>
              </a:r>
              <a:endParaRPr lang="en-US" dirty="0">
                <a:latin typeface="+mn-lt"/>
              </a:endParaRPr>
            </a:p>
          </p:txBody>
        </p:sp>
        <p:pic>
          <p:nvPicPr>
            <p:cNvPr id="28" name="Picture 27" descr="01-08b.wmf"/>
            <p:cNvPicPr>
              <a:picLocks noChangeAspect="1"/>
            </p:cNvPicPr>
            <p:nvPr/>
          </p:nvPicPr>
          <p:blipFill>
            <a:blip r:embed="rId4" cstate="print"/>
            <a:stretch>
              <a:fillRect/>
            </a:stretch>
          </p:blipFill>
          <p:spPr>
            <a:xfrm>
              <a:off x="260556" y="1697244"/>
              <a:ext cx="1348238" cy="1517904"/>
            </a:xfrm>
            <a:prstGeom prst="rect">
              <a:avLst/>
            </a:prstGeom>
          </p:spPr>
        </p:pic>
        <p:pic>
          <p:nvPicPr>
            <p:cNvPr id="29" name="Picture 28" descr="01-08b.wmf"/>
            <p:cNvPicPr>
              <a:picLocks noChangeAspect="1"/>
            </p:cNvPicPr>
            <p:nvPr/>
          </p:nvPicPr>
          <p:blipFill>
            <a:blip r:embed="rId4" cstate="print"/>
            <a:stretch>
              <a:fillRect/>
            </a:stretch>
          </p:blipFill>
          <p:spPr>
            <a:xfrm>
              <a:off x="10210800" y="1697244"/>
              <a:ext cx="1348238" cy="1517904"/>
            </a:xfrm>
            <a:prstGeom prst="rect">
              <a:avLst/>
            </a:prstGeom>
          </p:spPr>
        </p:pic>
        <p:pic>
          <p:nvPicPr>
            <p:cNvPr id="30" name="Picture 29" descr="01-08c.wmf"/>
            <p:cNvPicPr>
              <a:picLocks noChangeAspect="1"/>
            </p:cNvPicPr>
            <p:nvPr/>
          </p:nvPicPr>
          <p:blipFill>
            <a:blip r:embed="rId5" cstate="print"/>
            <a:stretch>
              <a:fillRect/>
            </a:stretch>
          </p:blipFill>
          <p:spPr>
            <a:xfrm>
              <a:off x="533400" y="3733800"/>
              <a:ext cx="1136650" cy="1428750"/>
            </a:xfrm>
            <a:prstGeom prst="rect">
              <a:avLst/>
            </a:prstGeom>
          </p:spPr>
        </p:pic>
        <p:pic>
          <p:nvPicPr>
            <p:cNvPr id="31" name="Picture 30" descr="01-08e.wmf"/>
            <p:cNvPicPr>
              <a:picLocks noChangeAspect="1"/>
            </p:cNvPicPr>
            <p:nvPr/>
          </p:nvPicPr>
          <p:blipFill>
            <a:blip r:embed="rId6" cstate="print"/>
            <a:stretch>
              <a:fillRect/>
            </a:stretch>
          </p:blipFill>
          <p:spPr>
            <a:xfrm>
              <a:off x="2161274" y="3581400"/>
              <a:ext cx="1420126" cy="629514"/>
            </a:xfrm>
            <a:prstGeom prst="rect">
              <a:avLst/>
            </a:prstGeom>
          </p:spPr>
        </p:pic>
        <p:pic>
          <p:nvPicPr>
            <p:cNvPr id="32" name="Picture 31" descr="01-08f.wmf"/>
            <p:cNvPicPr>
              <a:picLocks noChangeAspect="1"/>
            </p:cNvPicPr>
            <p:nvPr/>
          </p:nvPicPr>
          <p:blipFill>
            <a:blip r:embed="rId7" cstate="print"/>
            <a:stretch>
              <a:fillRect/>
            </a:stretch>
          </p:blipFill>
          <p:spPr>
            <a:xfrm rot="20050886">
              <a:off x="5502817" y="1848950"/>
              <a:ext cx="678458" cy="945298"/>
            </a:xfrm>
            <a:prstGeom prst="rect">
              <a:avLst/>
            </a:prstGeom>
          </p:spPr>
        </p:pic>
        <p:pic>
          <p:nvPicPr>
            <p:cNvPr id="33" name="Picture 32" descr="01-08e.wmf"/>
            <p:cNvPicPr>
              <a:picLocks noChangeAspect="1"/>
            </p:cNvPicPr>
            <p:nvPr/>
          </p:nvPicPr>
          <p:blipFill>
            <a:blip r:embed="rId6" cstate="print"/>
            <a:stretch>
              <a:fillRect/>
            </a:stretch>
          </p:blipFill>
          <p:spPr>
            <a:xfrm>
              <a:off x="8001000" y="3581400"/>
              <a:ext cx="1420126" cy="629514"/>
            </a:xfrm>
            <a:prstGeom prst="rect">
              <a:avLst/>
            </a:prstGeom>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Key Distribution</a:t>
            </a:r>
            <a:endParaRPr lang="en-US" dirty="0"/>
          </a:p>
        </p:txBody>
      </p:sp>
      <p:sp>
        <p:nvSpPr>
          <p:cNvPr id="3" name="Content Placeholder 2"/>
          <p:cNvSpPr>
            <a:spLocks noGrp="1"/>
          </p:cNvSpPr>
          <p:nvPr>
            <p:ph idx="1"/>
          </p:nvPr>
        </p:nvSpPr>
        <p:spPr/>
        <p:txBody>
          <a:bodyPr/>
          <a:lstStyle/>
          <a:p>
            <a:r>
              <a:rPr lang="en-US" dirty="0" smtClean="0"/>
              <a:t>Requires each pair of communicating parties to share a (separate) secret key.</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44</a:t>
            </a:fld>
            <a:endParaRPr lang="en-US"/>
          </a:p>
        </p:txBody>
      </p:sp>
      <p:pic>
        <p:nvPicPr>
          <p:cNvPr id="5" name="Picture 4" descr="01-9b-2.wmf"/>
          <p:cNvPicPr>
            <a:picLocks noChangeAspect="1"/>
          </p:cNvPicPr>
          <p:nvPr/>
        </p:nvPicPr>
        <p:blipFill>
          <a:blip r:embed="rId2" cstate="print"/>
          <a:stretch>
            <a:fillRect/>
          </a:stretch>
        </p:blipFill>
        <p:spPr>
          <a:xfrm>
            <a:off x="5564080" y="3002201"/>
            <a:ext cx="1146583" cy="1050071"/>
          </a:xfrm>
          <a:prstGeom prst="rect">
            <a:avLst/>
          </a:prstGeom>
        </p:spPr>
      </p:pic>
      <p:pic>
        <p:nvPicPr>
          <p:cNvPr id="6" name="Picture 5" descr="01-9a.wmf"/>
          <p:cNvPicPr>
            <a:picLocks noChangeAspect="1"/>
          </p:cNvPicPr>
          <p:nvPr/>
        </p:nvPicPr>
        <p:blipFill>
          <a:blip r:embed="rId3" cstate="print"/>
          <a:stretch>
            <a:fillRect/>
          </a:stretch>
        </p:blipFill>
        <p:spPr>
          <a:xfrm>
            <a:off x="4134775" y="2996039"/>
            <a:ext cx="816746" cy="505280"/>
          </a:xfrm>
          <a:prstGeom prst="rect">
            <a:avLst/>
          </a:prstGeom>
        </p:spPr>
      </p:pic>
      <p:pic>
        <p:nvPicPr>
          <p:cNvPr id="7" name="Picture 6" descr="01-9a.wmf"/>
          <p:cNvPicPr>
            <a:picLocks noChangeAspect="1"/>
          </p:cNvPicPr>
          <p:nvPr/>
        </p:nvPicPr>
        <p:blipFill>
          <a:blip r:embed="rId3" cstate="print"/>
          <a:stretch>
            <a:fillRect/>
          </a:stretch>
        </p:blipFill>
        <p:spPr>
          <a:xfrm>
            <a:off x="3998650" y="6077234"/>
            <a:ext cx="816746" cy="505280"/>
          </a:xfrm>
          <a:prstGeom prst="rect">
            <a:avLst/>
          </a:prstGeom>
        </p:spPr>
      </p:pic>
      <p:pic>
        <p:nvPicPr>
          <p:cNvPr id="8" name="Picture 7" descr="01-9a.wmf"/>
          <p:cNvPicPr>
            <a:picLocks noChangeAspect="1"/>
          </p:cNvPicPr>
          <p:nvPr/>
        </p:nvPicPr>
        <p:blipFill>
          <a:blip r:embed="rId3" cstate="print"/>
          <a:stretch>
            <a:fillRect/>
          </a:stretch>
        </p:blipFill>
        <p:spPr>
          <a:xfrm>
            <a:off x="6244701" y="4475012"/>
            <a:ext cx="816746" cy="505280"/>
          </a:xfrm>
          <a:prstGeom prst="rect">
            <a:avLst/>
          </a:prstGeom>
        </p:spPr>
      </p:pic>
      <p:pic>
        <p:nvPicPr>
          <p:cNvPr id="9" name="Picture 8" descr="01-9a.wmf"/>
          <p:cNvPicPr>
            <a:picLocks noChangeAspect="1"/>
          </p:cNvPicPr>
          <p:nvPr/>
        </p:nvPicPr>
        <p:blipFill>
          <a:blip r:embed="rId3" cstate="print"/>
          <a:stretch>
            <a:fillRect/>
          </a:stretch>
        </p:blipFill>
        <p:spPr>
          <a:xfrm>
            <a:off x="4883458" y="4302411"/>
            <a:ext cx="816746" cy="505280"/>
          </a:xfrm>
          <a:prstGeom prst="rect">
            <a:avLst/>
          </a:prstGeom>
        </p:spPr>
      </p:pic>
      <p:pic>
        <p:nvPicPr>
          <p:cNvPr id="10" name="Picture 9" descr="01-9a.wmf"/>
          <p:cNvPicPr>
            <a:picLocks noChangeAspect="1"/>
          </p:cNvPicPr>
          <p:nvPr/>
        </p:nvPicPr>
        <p:blipFill>
          <a:blip r:embed="rId3" cstate="print"/>
          <a:stretch>
            <a:fillRect/>
          </a:stretch>
        </p:blipFill>
        <p:spPr>
          <a:xfrm>
            <a:off x="3181905" y="4528914"/>
            <a:ext cx="816746" cy="505280"/>
          </a:xfrm>
          <a:prstGeom prst="rect">
            <a:avLst/>
          </a:prstGeom>
        </p:spPr>
      </p:pic>
      <p:pic>
        <p:nvPicPr>
          <p:cNvPr id="11" name="Picture 10" descr="01-9a.wmf"/>
          <p:cNvPicPr>
            <a:picLocks noChangeAspect="1"/>
          </p:cNvPicPr>
          <p:nvPr/>
        </p:nvPicPr>
        <p:blipFill>
          <a:blip r:embed="rId3" cstate="print"/>
          <a:stretch>
            <a:fillRect/>
          </a:stretch>
        </p:blipFill>
        <p:spPr>
          <a:xfrm>
            <a:off x="2053208" y="4455020"/>
            <a:ext cx="816746" cy="505280"/>
          </a:xfrm>
          <a:prstGeom prst="rect">
            <a:avLst/>
          </a:prstGeom>
        </p:spPr>
      </p:pic>
      <p:sp>
        <p:nvSpPr>
          <p:cNvPr id="12" name="Left-Right Arrow 11"/>
          <p:cNvSpPr/>
          <p:nvPr/>
        </p:nvSpPr>
        <p:spPr bwMode="auto">
          <a:xfrm>
            <a:off x="3454153" y="3489030"/>
            <a:ext cx="2177988" cy="184872"/>
          </a:xfrm>
          <a:prstGeom prst="leftRightArrow">
            <a:avLst/>
          </a:prstGeom>
          <a:solidFill>
            <a:schemeClr val="accent6"/>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 name="Left-Right Arrow 12"/>
          <p:cNvSpPr/>
          <p:nvPr/>
        </p:nvSpPr>
        <p:spPr bwMode="auto">
          <a:xfrm>
            <a:off x="3454153" y="5892362"/>
            <a:ext cx="2177988" cy="184872"/>
          </a:xfrm>
          <a:prstGeom prst="lef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Left-Right Arrow 13"/>
          <p:cNvSpPr/>
          <p:nvPr/>
        </p:nvSpPr>
        <p:spPr bwMode="auto">
          <a:xfrm rot="16200000">
            <a:off x="2296636" y="4650227"/>
            <a:ext cx="1294102" cy="204186"/>
          </a:xfrm>
          <a:prstGeom prst="leftRightArrow">
            <a:avLst/>
          </a:prstGeom>
          <a:solidFill>
            <a:schemeClr val="accent3">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 name="Left-Right Arrow 14"/>
          <p:cNvSpPr/>
          <p:nvPr/>
        </p:nvSpPr>
        <p:spPr bwMode="auto">
          <a:xfrm rot="16200000">
            <a:off x="5495557" y="4650227"/>
            <a:ext cx="1294102" cy="204186"/>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 name="Left-Right Arrow 15"/>
          <p:cNvSpPr/>
          <p:nvPr/>
        </p:nvSpPr>
        <p:spPr bwMode="auto">
          <a:xfrm rot="2700000">
            <a:off x="3514626" y="4716417"/>
            <a:ext cx="1971965" cy="204186"/>
          </a:xfrm>
          <a:prstGeom prst="leftRightArrow">
            <a:avLst/>
          </a:prstGeom>
          <a:solidFill>
            <a:schemeClr val="accent5">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 name="Left-Right Arrow 16"/>
          <p:cNvSpPr/>
          <p:nvPr/>
        </p:nvSpPr>
        <p:spPr bwMode="auto">
          <a:xfrm rot="18900000" flipH="1">
            <a:off x="3650751" y="4654794"/>
            <a:ext cx="1971965" cy="204186"/>
          </a:xfrm>
          <a:prstGeom prst="leftRightArrow">
            <a:avLst/>
          </a:prstGeom>
          <a:solidFill>
            <a:schemeClr val="accent4">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8" name="TextBox 17"/>
          <p:cNvSpPr txBox="1"/>
          <p:nvPr/>
        </p:nvSpPr>
        <p:spPr>
          <a:xfrm>
            <a:off x="6925322" y="5182402"/>
            <a:ext cx="1837678" cy="771598"/>
          </a:xfrm>
          <a:prstGeom prst="rect">
            <a:avLst/>
          </a:prstGeom>
          <a:noFill/>
        </p:spPr>
        <p:txBody>
          <a:bodyPr wrap="square">
            <a:spAutoFit/>
          </a:bodyPr>
          <a:lstStyle/>
          <a:p>
            <a:pPr algn="ctr">
              <a:lnSpc>
                <a:spcPct val="100000"/>
              </a:lnSpc>
              <a:defRPr/>
            </a:pPr>
            <a:r>
              <a:rPr lang="en-US" sz="2800" dirty="0">
                <a:latin typeface="+mn-lt"/>
              </a:rPr>
              <a:t>n </a:t>
            </a:r>
            <a:r>
              <a:rPr lang="en-US" sz="2800" dirty="0">
                <a:latin typeface="Symbol" pitchFamily="18" charset="2"/>
              </a:rPr>
              <a:t>(</a:t>
            </a:r>
            <a:r>
              <a:rPr lang="en-US" sz="2800" dirty="0">
                <a:latin typeface="+mn-lt"/>
              </a:rPr>
              <a:t>n</a:t>
            </a:r>
            <a:r>
              <a:rPr lang="en-US" sz="2800" dirty="0">
                <a:latin typeface="Symbol" pitchFamily="18" charset="2"/>
              </a:rPr>
              <a:t>-</a:t>
            </a:r>
            <a:r>
              <a:rPr lang="en-US" sz="2800" dirty="0">
                <a:latin typeface="+mn-lt"/>
              </a:rPr>
              <a:t>1</a:t>
            </a:r>
            <a:r>
              <a:rPr lang="en-US" sz="2800" dirty="0">
                <a:latin typeface="Symbol" pitchFamily="18" charset="2"/>
              </a:rPr>
              <a:t>)/</a:t>
            </a:r>
            <a:r>
              <a:rPr lang="en-US" sz="2800" dirty="0">
                <a:latin typeface="+mn-lt"/>
              </a:rPr>
              <a:t>2 keys</a:t>
            </a:r>
          </a:p>
        </p:txBody>
      </p:sp>
      <p:sp>
        <p:nvSpPr>
          <p:cNvPr id="19" name="TextBox 18"/>
          <p:cNvSpPr txBox="1"/>
          <p:nvPr/>
        </p:nvSpPr>
        <p:spPr>
          <a:xfrm>
            <a:off x="3998650" y="2819400"/>
            <a:ext cx="655271" cy="423135"/>
          </a:xfrm>
          <a:prstGeom prst="rect">
            <a:avLst/>
          </a:prstGeom>
          <a:noFill/>
        </p:spPr>
        <p:txBody>
          <a:bodyPr wrap="none" rtlCol="0">
            <a:spAutoFit/>
          </a:bodyPr>
          <a:lstStyle/>
          <a:p>
            <a:r>
              <a:rPr lang="en-US" sz="1400" dirty="0" smtClean="0"/>
              <a:t>shared</a:t>
            </a:r>
          </a:p>
          <a:p>
            <a:r>
              <a:rPr lang="en-US" sz="1400" dirty="0" smtClean="0"/>
              <a:t>secret</a:t>
            </a:r>
            <a:endParaRPr lang="en-US" sz="1400" dirty="0"/>
          </a:p>
        </p:txBody>
      </p:sp>
      <p:sp>
        <p:nvSpPr>
          <p:cNvPr id="20" name="TextBox 19"/>
          <p:cNvSpPr txBox="1"/>
          <p:nvPr/>
        </p:nvSpPr>
        <p:spPr>
          <a:xfrm>
            <a:off x="3547566" y="4680387"/>
            <a:ext cx="655271" cy="423135"/>
          </a:xfrm>
          <a:prstGeom prst="rect">
            <a:avLst/>
          </a:prstGeom>
          <a:noFill/>
        </p:spPr>
        <p:txBody>
          <a:bodyPr wrap="none" rtlCol="0">
            <a:spAutoFit/>
          </a:bodyPr>
          <a:lstStyle/>
          <a:p>
            <a:r>
              <a:rPr lang="en-US" sz="1400" dirty="0" smtClean="0"/>
              <a:t>shared</a:t>
            </a:r>
          </a:p>
          <a:p>
            <a:r>
              <a:rPr lang="en-US" sz="1400" dirty="0" smtClean="0"/>
              <a:t>secret</a:t>
            </a:r>
            <a:endParaRPr lang="en-US" sz="1400" dirty="0"/>
          </a:p>
        </p:txBody>
      </p:sp>
      <p:sp>
        <p:nvSpPr>
          <p:cNvPr id="21" name="TextBox 20"/>
          <p:cNvSpPr txBox="1"/>
          <p:nvPr/>
        </p:nvSpPr>
        <p:spPr>
          <a:xfrm>
            <a:off x="5223769" y="4672154"/>
            <a:ext cx="655271" cy="423135"/>
          </a:xfrm>
          <a:prstGeom prst="rect">
            <a:avLst/>
          </a:prstGeom>
          <a:noFill/>
        </p:spPr>
        <p:txBody>
          <a:bodyPr wrap="none" rtlCol="0">
            <a:spAutoFit/>
          </a:bodyPr>
          <a:lstStyle/>
          <a:p>
            <a:r>
              <a:rPr lang="en-US" sz="1400" dirty="0" smtClean="0"/>
              <a:t>shared</a:t>
            </a:r>
          </a:p>
          <a:p>
            <a:r>
              <a:rPr lang="en-US" sz="1400" dirty="0" smtClean="0"/>
              <a:t>secret</a:t>
            </a:r>
            <a:endParaRPr lang="en-US" sz="1400" dirty="0"/>
          </a:p>
        </p:txBody>
      </p:sp>
      <p:sp>
        <p:nvSpPr>
          <p:cNvPr id="22" name="TextBox 21"/>
          <p:cNvSpPr txBox="1"/>
          <p:nvPr/>
        </p:nvSpPr>
        <p:spPr>
          <a:xfrm>
            <a:off x="6516950" y="4668117"/>
            <a:ext cx="655271" cy="423135"/>
          </a:xfrm>
          <a:prstGeom prst="rect">
            <a:avLst/>
          </a:prstGeom>
          <a:noFill/>
        </p:spPr>
        <p:txBody>
          <a:bodyPr wrap="none" rtlCol="0">
            <a:spAutoFit/>
          </a:bodyPr>
          <a:lstStyle/>
          <a:p>
            <a:r>
              <a:rPr lang="en-US" sz="1400" dirty="0" smtClean="0"/>
              <a:t>shared</a:t>
            </a:r>
          </a:p>
          <a:p>
            <a:r>
              <a:rPr lang="en-US" sz="1400" dirty="0" smtClean="0"/>
              <a:t>secret</a:t>
            </a:r>
            <a:endParaRPr lang="en-US" sz="1400" dirty="0"/>
          </a:p>
        </p:txBody>
      </p:sp>
      <p:sp>
        <p:nvSpPr>
          <p:cNvPr id="23" name="TextBox 22"/>
          <p:cNvSpPr txBox="1"/>
          <p:nvPr/>
        </p:nvSpPr>
        <p:spPr>
          <a:xfrm>
            <a:off x="4407023" y="6262105"/>
            <a:ext cx="655271" cy="423135"/>
          </a:xfrm>
          <a:prstGeom prst="rect">
            <a:avLst/>
          </a:prstGeom>
          <a:noFill/>
        </p:spPr>
        <p:txBody>
          <a:bodyPr wrap="none" rtlCol="0">
            <a:spAutoFit/>
          </a:bodyPr>
          <a:lstStyle/>
          <a:p>
            <a:r>
              <a:rPr lang="en-US" sz="1400" dirty="0" smtClean="0"/>
              <a:t>shared</a:t>
            </a:r>
          </a:p>
          <a:p>
            <a:r>
              <a:rPr lang="en-US" sz="1400" dirty="0" smtClean="0"/>
              <a:t>secret</a:t>
            </a:r>
            <a:endParaRPr lang="en-US" sz="1400" dirty="0"/>
          </a:p>
        </p:txBody>
      </p:sp>
      <p:sp>
        <p:nvSpPr>
          <p:cNvPr id="24" name="TextBox 23"/>
          <p:cNvSpPr txBox="1"/>
          <p:nvPr/>
        </p:nvSpPr>
        <p:spPr>
          <a:xfrm>
            <a:off x="1752600" y="4351765"/>
            <a:ext cx="655271" cy="423135"/>
          </a:xfrm>
          <a:prstGeom prst="rect">
            <a:avLst/>
          </a:prstGeom>
          <a:noFill/>
        </p:spPr>
        <p:txBody>
          <a:bodyPr wrap="none" rtlCol="0">
            <a:spAutoFit/>
          </a:bodyPr>
          <a:lstStyle/>
          <a:p>
            <a:r>
              <a:rPr lang="en-US" sz="1400" dirty="0" smtClean="0"/>
              <a:t>shared</a:t>
            </a:r>
          </a:p>
          <a:p>
            <a:r>
              <a:rPr lang="en-US" sz="1400" dirty="0" smtClean="0"/>
              <a:t>secret</a:t>
            </a:r>
            <a:endParaRPr lang="en-US" sz="1400" dirty="0"/>
          </a:p>
        </p:txBody>
      </p:sp>
      <p:pic>
        <p:nvPicPr>
          <p:cNvPr id="25" name="Picture 24" descr="01-9b-1.wmf"/>
          <p:cNvPicPr>
            <a:picLocks noChangeAspect="1"/>
          </p:cNvPicPr>
          <p:nvPr/>
        </p:nvPicPr>
        <p:blipFill>
          <a:blip r:embed="rId4" cstate="print"/>
          <a:stretch>
            <a:fillRect/>
          </a:stretch>
        </p:blipFill>
        <p:spPr>
          <a:xfrm>
            <a:off x="2569346" y="3033013"/>
            <a:ext cx="777386" cy="1051792"/>
          </a:xfrm>
          <a:prstGeom prst="rect">
            <a:avLst/>
          </a:prstGeom>
        </p:spPr>
      </p:pic>
      <p:pic>
        <p:nvPicPr>
          <p:cNvPr id="26" name="Picture 25" descr="01-9b-3.wmf"/>
          <p:cNvPicPr>
            <a:picLocks noChangeAspect="1"/>
          </p:cNvPicPr>
          <p:nvPr/>
        </p:nvPicPr>
        <p:blipFill>
          <a:blip r:embed="rId5" cstate="print"/>
          <a:stretch>
            <a:fillRect/>
          </a:stretch>
        </p:blipFill>
        <p:spPr>
          <a:xfrm>
            <a:off x="2569346" y="5460995"/>
            <a:ext cx="800630" cy="1050071"/>
          </a:xfrm>
          <a:prstGeom prst="rect">
            <a:avLst/>
          </a:prstGeom>
        </p:spPr>
      </p:pic>
      <p:pic>
        <p:nvPicPr>
          <p:cNvPr id="27" name="Picture 26" descr="01-9b-4.wmf"/>
          <p:cNvPicPr>
            <a:picLocks noChangeAspect="1"/>
          </p:cNvPicPr>
          <p:nvPr/>
        </p:nvPicPr>
        <p:blipFill>
          <a:blip r:embed="rId6" cstate="print"/>
          <a:stretch>
            <a:fillRect/>
          </a:stretch>
        </p:blipFill>
        <p:spPr>
          <a:xfrm>
            <a:off x="5754654" y="5460995"/>
            <a:ext cx="836393" cy="105007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Public-Key Cryptography</a:t>
            </a:r>
            <a:endParaRPr lang="en-US" dirty="0"/>
          </a:p>
        </p:txBody>
      </p:sp>
      <p:sp>
        <p:nvSpPr>
          <p:cNvPr id="3" name="Content Placeholder 2"/>
          <p:cNvSpPr>
            <a:spLocks noGrp="1"/>
          </p:cNvSpPr>
          <p:nvPr>
            <p:ph idx="1"/>
          </p:nvPr>
        </p:nvSpPr>
        <p:spPr/>
        <p:txBody>
          <a:bodyPr>
            <a:normAutofit/>
          </a:bodyPr>
          <a:lstStyle/>
          <a:p>
            <a:r>
              <a:rPr lang="en-US" dirty="0"/>
              <a:t>Bob has two keys: </a:t>
            </a:r>
            <a:r>
              <a:rPr lang="en-US" dirty="0" smtClean="0"/>
              <a:t>a </a:t>
            </a:r>
            <a:r>
              <a:rPr lang="en-US" b="1" dirty="0" smtClean="0"/>
              <a:t>private </a:t>
            </a:r>
            <a:r>
              <a:rPr lang="en-US" b="1" dirty="0"/>
              <a:t>key, </a:t>
            </a:r>
            <a:r>
              <a:rPr lang="en-US" dirty="0"/>
              <a:t>SB, which Bob keeps secret, and a </a:t>
            </a:r>
            <a:r>
              <a:rPr lang="en-US" b="1" dirty="0"/>
              <a:t>public key, </a:t>
            </a:r>
            <a:r>
              <a:rPr lang="en-US" dirty="0"/>
              <a:t>PB, which </a:t>
            </a:r>
            <a:r>
              <a:rPr lang="en-US" dirty="0" smtClean="0"/>
              <a:t>Bob broadcasts widely. </a:t>
            </a:r>
          </a:p>
          <a:p>
            <a:pPr lvl="1"/>
            <a:r>
              <a:rPr lang="en-US" dirty="0" smtClean="0"/>
              <a:t>In order for </a:t>
            </a:r>
            <a:r>
              <a:rPr lang="en-US" dirty="0"/>
              <a:t>Alice to send an encrypted message to Bob, she need only obtain </a:t>
            </a:r>
            <a:r>
              <a:rPr lang="en-US" dirty="0" smtClean="0"/>
              <a:t>his public </a:t>
            </a:r>
            <a:r>
              <a:rPr lang="en-US" dirty="0"/>
              <a:t>key, PB, use that to encrypt her message, M, and send the </a:t>
            </a:r>
            <a:r>
              <a:rPr lang="en-US" dirty="0" smtClean="0"/>
              <a:t>result, C </a:t>
            </a:r>
            <a:r>
              <a:rPr lang="en-US" dirty="0"/>
              <a:t>= E</a:t>
            </a:r>
            <a:r>
              <a:rPr lang="en-US" baseline="-25000" dirty="0"/>
              <a:t>PB</a:t>
            </a:r>
            <a:r>
              <a:rPr lang="en-US" dirty="0"/>
              <a:t> (M), to Bob. Bob then uses his secret key to decrypt the message </a:t>
            </a:r>
            <a:r>
              <a:rPr lang="en-US" dirty="0" smtClean="0"/>
              <a:t>as M </a:t>
            </a:r>
            <a:r>
              <a:rPr lang="en-US" dirty="0"/>
              <a:t>= D</a:t>
            </a:r>
            <a:r>
              <a:rPr lang="en-US" baseline="-25000" dirty="0"/>
              <a:t>SB </a:t>
            </a:r>
            <a:r>
              <a:rPr lang="en-US" dirty="0"/>
              <a:t>(C).</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Public-Key Cryptography</a:t>
            </a:r>
            <a:endParaRPr lang="en-US" dirty="0"/>
          </a:p>
        </p:txBody>
      </p:sp>
      <p:sp>
        <p:nvSpPr>
          <p:cNvPr id="3" name="Content Placeholder 2"/>
          <p:cNvSpPr>
            <a:spLocks noGrp="1"/>
          </p:cNvSpPr>
          <p:nvPr>
            <p:ph idx="1"/>
          </p:nvPr>
        </p:nvSpPr>
        <p:spPr/>
        <p:txBody>
          <a:bodyPr>
            <a:normAutofit/>
          </a:bodyPr>
          <a:lstStyle/>
          <a:p>
            <a:r>
              <a:rPr lang="en-US" dirty="0" smtClean="0"/>
              <a:t>Separate keys are used for encryption and decryption.</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46</a:t>
            </a:fld>
            <a:endParaRPr lang="en-US"/>
          </a:p>
        </p:txBody>
      </p:sp>
      <p:grpSp>
        <p:nvGrpSpPr>
          <p:cNvPr id="34" name="Group 33"/>
          <p:cNvGrpSpPr/>
          <p:nvPr/>
        </p:nvGrpSpPr>
        <p:grpSpPr>
          <a:xfrm>
            <a:off x="609600" y="2514600"/>
            <a:ext cx="7644948" cy="3921651"/>
            <a:chOff x="260556" y="228600"/>
            <a:chExt cx="11342928" cy="6125056"/>
          </a:xfrm>
        </p:grpSpPr>
        <p:pic>
          <p:nvPicPr>
            <p:cNvPr id="5" name="Picture 4" descr="01-08d.wmf"/>
            <p:cNvPicPr>
              <a:picLocks noChangeAspect="1"/>
            </p:cNvPicPr>
            <p:nvPr/>
          </p:nvPicPr>
          <p:blipFill>
            <a:blip r:embed="rId2" cstate="print"/>
            <a:stretch>
              <a:fillRect/>
            </a:stretch>
          </p:blipFill>
          <p:spPr>
            <a:xfrm>
              <a:off x="10134600" y="3657600"/>
              <a:ext cx="1260475" cy="1606550"/>
            </a:xfrm>
            <a:prstGeom prst="rect">
              <a:avLst/>
            </a:prstGeom>
          </p:spPr>
        </p:pic>
        <p:pic>
          <p:nvPicPr>
            <p:cNvPr id="6" name="Picture 5" descr="01-08a.wmf"/>
            <p:cNvPicPr>
              <a:picLocks noChangeAspect="1"/>
            </p:cNvPicPr>
            <p:nvPr/>
          </p:nvPicPr>
          <p:blipFill>
            <a:blip r:embed="rId3" cstate="print"/>
            <a:stretch>
              <a:fillRect/>
            </a:stretch>
          </p:blipFill>
          <p:spPr>
            <a:xfrm>
              <a:off x="5105400" y="3657600"/>
              <a:ext cx="1817725" cy="1764792"/>
            </a:xfrm>
            <a:prstGeom prst="rect">
              <a:avLst/>
            </a:prstGeom>
          </p:spPr>
        </p:pic>
        <p:pic>
          <p:nvPicPr>
            <p:cNvPr id="7" name="Picture 6" descr="01-9a-flipped.wmf"/>
            <p:cNvPicPr>
              <a:picLocks noChangeAspect="1"/>
            </p:cNvPicPr>
            <p:nvPr/>
          </p:nvPicPr>
          <p:blipFill>
            <a:blip r:embed="rId4" cstate="print"/>
            <a:stretch>
              <a:fillRect/>
            </a:stretch>
          </p:blipFill>
          <p:spPr>
            <a:xfrm>
              <a:off x="8231389" y="3505200"/>
              <a:ext cx="1217411" cy="786384"/>
            </a:xfrm>
            <a:prstGeom prst="rect">
              <a:avLst/>
            </a:prstGeom>
          </p:spPr>
        </p:pic>
        <p:pic>
          <p:nvPicPr>
            <p:cNvPr id="8" name="Picture 7" descr="01-9a.wmf"/>
            <p:cNvPicPr>
              <a:picLocks noChangeAspect="1"/>
            </p:cNvPicPr>
            <p:nvPr/>
          </p:nvPicPr>
          <p:blipFill>
            <a:blip r:embed="rId5" cstate="print"/>
            <a:stretch>
              <a:fillRect/>
            </a:stretch>
          </p:blipFill>
          <p:spPr>
            <a:xfrm>
              <a:off x="2514600" y="3505200"/>
              <a:ext cx="1219202" cy="787540"/>
            </a:xfrm>
            <a:prstGeom prst="rect">
              <a:avLst/>
            </a:prstGeom>
          </p:spPr>
        </p:pic>
        <p:sp>
          <p:nvSpPr>
            <p:cNvPr id="9" name="Rounded Rectangle 8"/>
            <p:cNvSpPr/>
            <p:nvPr/>
          </p:nvSpPr>
          <p:spPr bwMode="auto">
            <a:xfrm>
              <a:off x="2361168" y="2324100"/>
              <a:ext cx="1371600" cy="685800"/>
            </a:xfrm>
            <a:prstGeom prst="roundRect">
              <a:avLst/>
            </a:prstGeom>
            <a:ln>
              <a:solidFill>
                <a:srgbClr val="00000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dirty="0"/>
                <a:t>encrypt</a:t>
              </a:r>
            </a:p>
          </p:txBody>
        </p:sp>
        <p:sp>
          <p:nvSpPr>
            <p:cNvPr id="10" name="Down Arrow 9"/>
            <p:cNvSpPr/>
            <p:nvPr/>
          </p:nvSpPr>
          <p:spPr bwMode="auto">
            <a:xfrm flipV="1">
              <a:off x="27993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11" name="Rounded Rectangle 10"/>
            <p:cNvSpPr/>
            <p:nvPr/>
          </p:nvSpPr>
          <p:spPr bwMode="auto">
            <a:xfrm>
              <a:off x="8152368" y="2324100"/>
              <a:ext cx="1371600" cy="685800"/>
            </a:xfrm>
            <a:prstGeom prst="roundRect">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600" dirty="0"/>
                <a:t>decrypt</a:t>
              </a:r>
            </a:p>
          </p:txBody>
        </p:sp>
        <p:sp>
          <p:nvSpPr>
            <p:cNvPr id="12" name="Down Arrow 11"/>
            <p:cNvSpPr/>
            <p:nvPr/>
          </p:nvSpPr>
          <p:spPr bwMode="auto">
            <a:xfrm flipV="1">
              <a:off x="85905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13" name="Right Arrow 12"/>
            <p:cNvSpPr/>
            <p:nvPr/>
          </p:nvSpPr>
          <p:spPr>
            <a:xfrm>
              <a:off x="167640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14" name="Right Arrow 13"/>
            <p:cNvSpPr/>
            <p:nvPr/>
          </p:nvSpPr>
          <p:spPr>
            <a:xfrm>
              <a:off x="961644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15" name="TextBox 14"/>
            <p:cNvSpPr txBox="1"/>
            <p:nvPr/>
          </p:nvSpPr>
          <p:spPr>
            <a:xfrm>
              <a:off x="5233301" y="3119735"/>
              <a:ext cx="1529978" cy="528773"/>
            </a:xfrm>
            <a:prstGeom prst="rect">
              <a:avLst/>
            </a:prstGeom>
            <a:noFill/>
          </p:spPr>
          <p:txBody>
            <a:bodyPr wrap="none">
              <a:spAutoFit/>
            </a:bodyPr>
            <a:lstStyle/>
            <a:p>
              <a:pPr algn="ctr">
                <a:defRPr/>
              </a:pPr>
              <a:r>
                <a:rPr lang="en-US" sz="1600" dirty="0" err="1" smtClean="0">
                  <a:latin typeface="+mn-lt"/>
                </a:rPr>
                <a:t>ciphertext</a:t>
              </a:r>
              <a:endParaRPr lang="en-US" sz="1600" dirty="0">
                <a:latin typeface="+mn-lt"/>
              </a:endParaRPr>
            </a:p>
          </p:txBody>
        </p:sp>
        <p:sp>
          <p:nvSpPr>
            <p:cNvPr id="16" name="TextBox 15"/>
            <p:cNvSpPr txBox="1"/>
            <p:nvPr/>
          </p:nvSpPr>
          <p:spPr>
            <a:xfrm>
              <a:off x="770273" y="3851275"/>
              <a:ext cx="956591" cy="384562"/>
            </a:xfrm>
            <a:prstGeom prst="rect">
              <a:avLst/>
            </a:prstGeom>
            <a:noFill/>
          </p:spPr>
          <p:txBody>
            <a:bodyPr wrap="none">
              <a:spAutoFit/>
            </a:bodyPr>
            <a:lstStyle/>
            <a:p>
              <a:pPr algn="ctr">
                <a:defRPr/>
              </a:pPr>
              <a:r>
                <a:rPr lang="en-US" sz="1000" dirty="0">
                  <a:solidFill>
                    <a:schemeClr val="bg2">
                      <a:lumMod val="20000"/>
                      <a:lumOff val="80000"/>
                    </a:schemeClr>
                  </a:solidFill>
                  <a:latin typeface="+mn-lt"/>
                </a:rPr>
                <a:t>plaintext</a:t>
              </a:r>
            </a:p>
          </p:txBody>
        </p:sp>
        <p:sp>
          <p:nvSpPr>
            <p:cNvPr id="17" name="TextBox 16"/>
            <p:cNvSpPr txBox="1"/>
            <p:nvPr/>
          </p:nvSpPr>
          <p:spPr>
            <a:xfrm>
              <a:off x="2057400" y="4191000"/>
              <a:ext cx="1979136" cy="913335"/>
            </a:xfrm>
            <a:prstGeom prst="rect">
              <a:avLst/>
            </a:prstGeom>
            <a:noFill/>
          </p:spPr>
          <p:txBody>
            <a:bodyPr>
              <a:spAutoFit/>
            </a:bodyPr>
            <a:lstStyle/>
            <a:p>
              <a:pPr algn="ctr">
                <a:defRPr/>
              </a:pPr>
              <a:r>
                <a:rPr lang="en-US" sz="1600" dirty="0" smtClean="0">
                  <a:latin typeface="+mn-lt"/>
                </a:rPr>
                <a:t>public</a:t>
              </a:r>
              <a:endParaRPr lang="en-US" sz="1600" dirty="0" smtClean="0"/>
            </a:p>
            <a:p>
              <a:pPr algn="ctr">
                <a:defRPr/>
              </a:pPr>
              <a:r>
                <a:rPr lang="en-US" sz="1600" dirty="0" smtClean="0">
                  <a:latin typeface="+mn-lt"/>
                </a:rPr>
                <a:t>key</a:t>
              </a:r>
              <a:endParaRPr lang="en-US" sz="1600" dirty="0">
                <a:latin typeface="+mn-lt"/>
              </a:endParaRPr>
            </a:p>
          </p:txBody>
        </p:sp>
        <p:sp>
          <p:nvSpPr>
            <p:cNvPr id="18" name="TextBox 17"/>
            <p:cNvSpPr txBox="1"/>
            <p:nvPr/>
          </p:nvSpPr>
          <p:spPr>
            <a:xfrm>
              <a:off x="7848600" y="4191000"/>
              <a:ext cx="1979136" cy="913335"/>
            </a:xfrm>
            <a:prstGeom prst="rect">
              <a:avLst/>
            </a:prstGeom>
            <a:noFill/>
          </p:spPr>
          <p:txBody>
            <a:bodyPr>
              <a:spAutoFit/>
            </a:bodyPr>
            <a:lstStyle/>
            <a:p>
              <a:pPr algn="ctr">
                <a:defRPr/>
              </a:pPr>
              <a:r>
                <a:rPr lang="en-US" sz="1600" dirty="0" smtClean="0"/>
                <a:t>private</a:t>
              </a:r>
              <a:endParaRPr lang="en-US" sz="1600" dirty="0" smtClean="0">
                <a:latin typeface="+mn-lt"/>
              </a:endParaRPr>
            </a:p>
            <a:p>
              <a:pPr algn="ctr">
                <a:defRPr/>
              </a:pPr>
              <a:r>
                <a:rPr lang="en-US" sz="1600" dirty="0" smtClean="0">
                  <a:latin typeface="+mn-lt"/>
                </a:rPr>
                <a:t>key</a:t>
              </a:r>
              <a:endParaRPr lang="en-US" sz="1600" dirty="0">
                <a:latin typeface="+mn-lt"/>
              </a:endParaRPr>
            </a:p>
          </p:txBody>
        </p:sp>
        <p:sp>
          <p:nvSpPr>
            <p:cNvPr id="19" name="TextBox 18"/>
            <p:cNvSpPr txBox="1"/>
            <p:nvPr/>
          </p:nvSpPr>
          <p:spPr>
            <a:xfrm>
              <a:off x="4684189" y="767091"/>
              <a:ext cx="2518821" cy="1009476"/>
            </a:xfrm>
            <a:prstGeom prst="rect">
              <a:avLst/>
            </a:prstGeom>
            <a:noFill/>
          </p:spPr>
          <p:txBody>
            <a:bodyPr wrap="none">
              <a:spAutoFit/>
            </a:bodyPr>
            <a:lstStyle/>
            <a:p>
              <a:pPr algn="ctr">
                <a:defRPr/>
              </a:pPr>
              <a:r>
                <a:rPr lang="en-US" sz="1800" b="1" dirty="0" smtClean="0">
                  <a:latin typeface="+mn-lt"/>
                </a:rPr>
                <a:t>Communication</a:t>
              </a:r>
              <a:br>
                <a:rPr lang="en-US" sz="1800" b="1" dirty="0" smtClean="0">
                  <a:latin typeface="+mn-lt"/>
                </a:rPr>
              </a:br>
              <a:r>
                <a:rPr lang="en-US" sz="1800" b="1" dirty="0" smtClean="0">
                  <a:latin typeface="+mn-lt"/>
                </a:rPr>
                <a:t>channel</a:t>
              </a:r>
              <a:endParaRPr lang="en-US" sz="1800" b="1" dirty="0">
                <a:latin typeface="+mn-lt"/>
              </a:endParaRPr>
            </a:p>
          </p:txBody>
        </p:sp>
        <p:sp>
          <p:nvSpPr>
            <p:cNvPr id="20" name="TextBox 19"/>
            <p:cNvSpPr txBox="1"/>
            <p:nvPr/>
          </p:nvSpPr>
          <p:spPr>
            <a:xfrm>
              <a:off x="1409502" y="982533"/>
              <a:ext cx="1265784" cy="576844"/>
            </a:xfrm>
            <a:prstGeom prst="rect">
              <a:avLst/>
            </a:prstGeom>
            <a:noFill/>
          </p:spPr>
          <p:txBody>
            <a:bodyPr wrap="none">
              <a:spAutoFit/>
            </a:bodyPr>
            <a:lstStyle/>
            <a:p>
              <a:pPr algn="ctr">
                <a:defRPr/>
              </a:pPr>
              <a:r>
                <a:rPr lang="en-US" sz="1800" b="1" dirty="0" smtClean="0">
                  <a:latin typeface="+mn-lt"/>
                </a:rPr>
                <a:t>Sender</a:t>
              </a:r>
              <a:endParaRPr lang="en-US" sz="1800" b="1" dirty="0">
                <a:latin typeface="+mn-lt"/>
              </a:endParaRPr>
            </a:p>
          </p:txBody>
        </p:sp>
        <p:sp>
          <p:nvSpPr>
            <p:cNvPr id="21" name="TextBox 20"/>
            <p:cNvSpPr txBox="1"/>
            <p:nvPr/>
          </p:nvSpPr>
          <p:spPr>
            <a:xfrm>
              <a:off x="9049263" y="982533"/>
              <a:ext cx="1595335" cy="576844"/>
            </a:xfrm>
            <a:prstGeom prst="rect">
              <a:avLst/>
            </a:prstGeom>
            <a:noFill/>
          </p:spPr>
          <p:txBody>
            <a:bodyPr wrap="none">
              <a:spAutoFit/>
            </a:bodyPr>
            <a:lstStyle/>
            <a:p>
              <a:pPr algn="ctr">
                <a:defRPr/>
              </a:pPr>
              <a:r>
                <a:rPr lang="en-US" sz="1800" b="1" dirty="0" smtClean="0">
                  <a:latin typeface="+mn-lt"/>
                </a:rPr>
                <a:t>Recipient</a:t>
              </a:r>
              <a:endParaRPr lang="en-US" sz="1800" b="1" dirty="0">
                <a:latin typeface="+mn-lt"/>
              </a:endParaRPr>
            </a:p>
          </p:txBody>
        </p:sp>
        <p:cxnSp>
          <p:nvCxnSpPr>
            <p:cNvPr id="22" name="Straight Connector 21"/>
            <p:cNvCxnSpPr/>
            <p:nvPr/>
          </p:nvCxnSpPr>
          <p:spPr>
            <a:xfrm rot="5400000">
              <a:off x="1828799" y="27432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rot="5400000">
              <a:off x="5181600" y="26670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4474702" y="5344180"/>
              <a:ext cx="2937800" cy="1009476"/>
            </a:xfrm>
            <a:prstGeom prst="rect">
              <a:avLst/>
            </a:prstGeom>
            <a:noFill/>
          </p:spPr>
          <p:txBody>
            <a:bodyPr wrap="none">
              <a:spAutoFit/>
            </a:bodyPr>
            <a:lstStyle/>
            <a:p>
              <a:pPr algn="ctr">
                <a:defRPr/>
              </a:pPr>
              <a:r>
                <a:rPr lang="en-US" sz="1800" b="1" dirty="0" smtClean="0">
                  <a:latin typeface="+mn-lt"/>
                </a:rPr>
                <a:t>Attacker</a:t>
              </a:r>
            </a:p>
            <a:p>
              <a:pPr algn="ctr">
                <a:defRPr/>
              </a:pPr>
              <a:r>
                <a:rPr lang="en-US" sz="1800" b="1" dirty="0" smtClean="0"/>
                <a:t>(eavesdropping)</a:t>
              </a:r>
              <a:endParaRPr lang="en-US" sz="1800" b="1" dirty="0">
                <a:latin typeface="+mn-lt"/>
              </a:endParaRPr>
            </a:p>
          </p:txBody>
        </p:sp>
        <p:sp>
          <p:nvSpPr>
            <p:cNvPr id="25" name="Right Arrow 24"/>
            <p:cNvSpPr/>
            <p:nvPr/>
          </p:nvSpPr>
          <p:spPr>
            <a:xfrm>
              <a:off x="38862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26" name="Right Arrow 25"/>
            <p:cNvSpPr/>
            <p:nvPr/>
          </p:nvSpPr>
          <p:spPr>
            <a:xfrm>
              <a:off x="66294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27" name="TextBox 26"/>
            <p:cNvSpPr txBox="1"/>
            <p:nvPr/>
          </p:nvSpPr>
          <p:spPr>
            <a:xfrm>
              <a:off x="267784" y="3090238"/>
              <a:ext cx="1353499" cy="528773"/>
            </a:xfrm>
            <a:prstGeom prst="rect">
              <a:avLst/>
            </a:prstGeom>
            <a:noFill/>
          </p:spPr>
          <p:txBody>
            <a:bodyPr wrap="none">
              <a:spAutoFit/>
            </a:bodyPr>
            <a:lstStyle/>
            <a:p>
              <a:pPr algn="ctr">
                <a:defRPr/>
              </a:pPr>
              <a:r>
                <a:rPr lang="en-US" sz="1600" dirty="0" smtClean="0">
                  <a:latin typeface="+mn-lt"/>
                </a:rPr>
                <a:t>plaintext</a:t>
              </a:r>
              <a:endParaRPr lang="en-US" sz="1600" dirty="0">
                <a:latin typeface="+mn-lt"/>
              </a:endParaRPr>
            </a:p>
          </p:txBody>
        </p:sp>
        <p:sp>
          <p:nvSpPr>
            <p:cNvPr id="28" name="TextBox 27"/>
            <p:cNvSpPr txBox="1"/>
            <p:nvPr/>
          </p:nvSpPr>
          <p:spPr>
            <a:xfrm>
              <a:off x="10249985" y="3090238"/>
              <a:ext cx="1353499" cy="528773"/>
            </a:xfrm>
            <a:prstGeom prst="rect">
              <a:avLst/>
            </a:prstGeom>
            <a:noFill/>
          </p:spPr>
          <p:txBody>
            <a:bodyPr wrap="none">
              <a:spAutoFit/>
            </a:bodyPr>
            <a:lstStyle/>
            <a:p>
              <a:pPr algn="ctr">
                <a:defRPr/>
              </a:pPr>
              <a:r>
                <a:rPr lang="en-US" sz="1600" dirty="0" smtClean="0">
                  <a:latin typeface="+mn-lt"/>
                </a:rPr>
                <a:t>plaintext</a:t>
              </a:r>
              <a:endParaRPr lang="en-US" sz="1600" dirty="0">
                <a:latin typeface="+mn-lt"/>
              </a:endParaRPr>
            </a:p>
          </p:txBody>
        </p:sp>
        <p:pic>
          <p:nvPicPr>
            <p:cNvPr id="29" name="Picture 28" descr="01-08b.wmf"/>
            <p:cNvPicPr>
              <a:picLocks noChangeAspect="1"/>
            </p:cNvPicPr>
            <p:nvPr/>
          </p:nvPicPr>
          <p:blipFill>
            <a:blip r:embed="rId6" cstate="print"/>
            <a:stretch>
              <a:fillRect/>
            </a:stretch>
          </p:blipFill>
          <p:spPr>
            <a:xfrm>
              <a:off x="5228304" y="1697244"/>
              <a:ext cx="1348238" cy="1517904"/>
            </a:xfrm>
            <a:prstGeom prst="rect">
              <a:avLst/>
            </a:prstGeom>
          </p:spPr>
        </p:pic>
        <p:pic>
          <p:nvPicPr>
            <p:cNvPr id="30" name="Picture 29" descr="01-08b.wmf"/>
            <p:cNvPicPr>
              <a:picLocks noChangeAspect="1"/>
            </p:cNvPicPr>
            <p:nvPr/>
          </p:nvPicPr>
          <p:blipFill>
            <a:blip r:embed="rId6" cstate="print"/>
            <a:stretch>
              <a:fillRect/>
            </a:stretch>
          </p:blipFill>
          <p:spPr>
            <a:xfrm>
              <a:off x="260556" y="1623504"/>
              <a:ext cx="1348238" cy="1517904"/>
            </a:xfrm>
            <a:prstGeom prst="rect">
              <a:avLst/>
            </a:prstGeom>
          </p:spPr>
        </p:pic>
        <p:pic>
          <p:nvPicPr>
            <p:cNvPr id="31" name="Picture 30" descr="01-08b.wmf"/>
            <p:cNvPicPr>
              <a:picLocks noChangeAspect="1"/>
            </p:cNvPicPr>
            <p:nvPr/>
          </p:nvPicPr>
          <p:blipFill>
            <a:blip r:embed="rId6" cstate="print"/>
            <a:stretch>
              <a:fillRect/>
            </a:stretch>
          </p:blipFill>
          <p:spPr>
            <a:xfrm>
              <a:off x="10210800" y="1623504"/>
              <a:ext cx="1348238" cy="1517904"/>
            </a:xfrm>
            <a:prstGeom prst="rect">
              <a:avLst/>
            </a:prstGeom>
          </p:spPr>
        </p:pic>
        <p:pic>
          <p:nvPicPr>
            <p:cNvPr id="32" name="Picture 31" descr="01-08c.wmf"/>
            <p:cNvPicPr>
              <a:picLocks noChangeAspect="1"/>
            </p:cNvPicPr>
            <p:nvPr/>
          </p:nvPicPr>
          <p:blipFill>
            <a:blip r:embed="rId7" cstate="print"/>
            <a:stretch>
              <a:fillRect/>
            </a:stretch>
          </p:blipFill>
          <p:spPr>
            <a:xfrm>
              <a:off x="533400" y="3733800"/>
              <a:ext cx="1136650" cy="1428750"/>
            </a:xfrm>
            <a:prstGeom prst="rect">
              <a:avLst/>
            </a:prstGeom>
          </p:spPr>
        </p:pic>
        <p:pic>
          <p:nvPicPr>
            <p:cNvPr id="33" name="Picture 32" descr="01-08f.wmf"/>
            <p:cNvPicPr>
              <a:picLocks noChangeAspect="1"/>
            </p:cNvPicPr>
            <p:nvPr/>
          </p:nvPicPr>
          <p:blipFill>
            <a:blip r:embed="rId8" cstate="print"/>
            <a:stretch>
              <a:fillRect/>
            </a:stretch>
          </p:blipFill>
          <p:spPr>
            <a:xfrm rot="20050886">
              <a:off x="5502817" y="1848950"/>
              <a:ext cx="678458" cy="945298"/>
            </a:xfrm>
            <a:prstGeom prst="rect">
              <a:avLst/>
            </a:prstGeom>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Key Distribution</a:t>
            </a:r>
            <a:endParaRPr lang="en-US" dirty="0"/>
          </a:p>
        </p:txBody>
      </p:sp>
      <p:sp>
        <p:nvSpPr>
          <p:cNvPr id="3" name="Content Placeholder 2"/>
          <p:cNvSpPr>
            <a:spLocks noGrp="1"/>
          </p:cNvSpPr>
          <p:nvPr>
            <p:ph idx="1"/>
          </p:nvPr>
        </p:nvSpPr>
        <p:spPr/>
        <p:txBody>
          <a:bodyPr/>
          <a:lstStyle/>
          <a:p>
            <a:r>
              <a:rPr lang="en-US" dirty="0" smtClean="0"/>
              <a:t>Only one key is needed for each recipient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47</a:t>
            </a:fld>
            <a:endParaRPr lang="en-US"/>
          </a:p>
        </p:txBody>
      </p:sp>
      <p:grpSp>
        <p:nvGrpSpPr>
          <p:cNvPr id="32" name="Group 31"/>
          <p:cNvGrpSpPr/>
          <p:nvPr/>
        </p:nvGrpSpPr>
        <p:grpSpPr>
          <a:xfrm>
            <a:off x="1676400" y="2438400"/>
            <a:ext cx="6096000" cy="4210050"/>
            <a:chOff x="951299" y="57150"/>
            <a:chExt cx="7735501" cy="5981700"/>
          </a:xfrm>
        </p:grpSpPr>
        <p:pic>
          <p:nvPicPr>
            <p:cNvPr id="5" name="Picture 4" descr="01-9a-with circle-flipped.wmf"/>
            <p:cNvPicPr>
              <a:picLocks noChangeAspect="1"/>
            </p:cNvPicPr>
            <p:nvPr/>
          </p:nvPicPr>
          <p:blipFill>
            <a:blip r:embed="rId2" cstate="print"/>
            <a:stretch>
              <a:fillRect/>
            </a:stretch>
          </p:blipFill>
          <p:spPr>
            <a:xfrm>
              <a:off x="5994400" y="57150"/>
              <a:ext cx="1162050" cy="1162050"/>
            </a:xfrm>
            <a:prstGeom prst="rect">
              <a:avLst/>
            </a:prstGeom>
          </p:spPr>
        </p:pic>
        <p:pic>
          <p:nvPicPr>
            <p:cNvPr id="6" name="Picture 5" descr="01-9a-with circle-flipped.wmf"/>
            <p:cNvPicPr>
              <a:picLocks noChangeAspect="1"/>
            </p:cNvPicPr>
            <p:nvPr/>
          </p:nvPicPr>
          <p:blipFill>
            <a:blip r:embed="rId2" cstate="print"/>
            <a:stretch>
              <a:fillRect/>
            </a:stretch>
          </p:blipFill>
          <p:spPr>
            <a:xfrm>
              <a:off x="1266825" y="4876800"/>
              <a:ext cx="1162050" cy="1162050"/>
            </a:xfrm>
            <a:prstGeom prst="rect">
              <a:avLst/>
            </a:prstGeom>
          </p:spPr>
        </p:pic>
        <p:pic>
          <p:nvPicPr>
            <p:cNvPr id="7" name="Picture 6" descr="01-9a-with circle.wmf"/>
            <p:cNvPicPr>
              <a:picLocks noChangeAspect="1"/>
            </p:cNvPicPr>
            <p:nvPr/>
          </p:nvPicPr>
          <p:blipFill>
            <a:blip r:embed="rId3" cstate="print"/>
            <a:stretch>
              <a:fillRect/>
            </a:stretch>
          </p:blipFill>
          <p:spPr>
            <a:xfrm>
              <a:off x="1295400" y="85725"/>
              <a:ext cx="1162050" cy="1162050"/>
            </a:xfrm>
            <a:prstGeom prst="rect">
              <a:avLst/>
            </a:prstGeom>
          </p:spPr>
        </p:pic>
        <p:pic>
          <p:nvPicPr>
            <p:cNvPr id="8" name="Picture 7" descr="01-9a-with circle.wmf"/>
            <p:cNvPicPr>
              <a:picLocks noChangeAspect="1"/>
            </p:cNvPicPr>
            <p:nvPr/>
          </p:nvPicPr>
          <p:blipFill>
            <a:blip r:embed="rId3" cstate="print"/>
            <a:stretch>
              <a:fillRect/>
            </a:stretch>
          </p:blipFill>
          <p:spPr>
            <a:xfrm>
              <a:off x="5991225" y="4876800"/>
              <a:ext cx="1162050" cy="1162050"/>
            </a:xfrm>
            <a:prstGeom prst="rect">
              <a:avLst/>
            </a:prstGeom>
          </p:spPr>
        </p:pic>
        <p:pic>
          <p:nvPicPr>
            <p:cNvPr id="9" name="Picture 8" descr="01-9a-flipped.wmf"/>
            <p:cNvPicPr>
              <a:picLocks noChangeAspect="1"/>
            </p:cNvPicPr>
            <p:nvPr/>
          </p:nvPicPr>
          <p:blipFill>
            <a:blip r:embed="rId4" cstate="print"/>
            <a:stretch>
              <a:fillRect/>
            </a:stretch>
          </p:blipFill>
          <p:spPr>
            <a:xfrm>
              <a:off x="2590800" y="3810000"/>
              <a:ext cx="866196" cy="559518"/>
            </a:xfrm>
            <a:prstGeom prst="rect">
              <a:avLst/>
            </a:prstGeom>
          </p:spPr>
        </p:pic>
        <p:pic>
          <p:nvPicPr>
            <p:cNvPr id="10" name="Picture 9" descr="01-9a-flipped.wmf"/>
            <p:cNvPicPr>
              <a:picLocks noChangeAspect="1"/>
            </p:cNvPicPr>
            <p:nvPr/>
          </p:nvPicPr>
          <p:blipFill>
            <a:blip r:embed="rId4" cstate="print"/>
            <a:stretch>
              <a:fillRect/>
            </a:stretch>
          </p:blipFill>
          <p:spPr>
            <a:xfrm>
              <a:off x="4953000" y="1752600"/>
              <a:ext cx="866196" cy="559518"/>
            </a:xfrm>
            <a:prstGeom prst="rect">
              <a:avLst/>
            </a:prstGeom>
          </p:spPr>
        </p:pic>
        <p:pic>
          <p:nvPicPr>
            <p:cNvPr id="11" name="Picture 10" descr="01-9a.wmf"/>
            <p:cNvPicPr>
              <a:picLocks noChangeAspect="1"/>
            </p:cNvPicPr>
            <p:nvPr/>
          </p:nvPicPr>
          <p:blipFill>
            <a:blip r:embed="rId5" cstate="print"/>
            <a:stretch>
              <a:fillRect/>
            </a:stretch>
          </p:blipFill>
          <p:spPr>
            <a:xfrm>
              <a:off x="2590800" y="1676400"/>
              <a:ext cx="914400" cy="624796"/>
            </a:xfrm>
            <a:prstGeom prst="rect">
              <a:avLst/>
            </a:prstGeom>
          </p:spPr>
        </p:pic>
        <p:pic>
          <p:nvPicPr>
            <p:cNvPr id="12" name="Picture 11" descr="01-9a.wmf"/>
            <p:cNvPicPr>
              <a:picLocks noChangeAspect="1"/>
            </p:cNvPicPr>
            <p:nvPr/>
          </p:nvPicPr>
          <p:blipFill>
            <a:blip r:embed="rId5" cstate="print"/>
            <a:stretch>
              <a:fillRect/>
            </a:stretch>
          </p:blipFill>
          <p:spPr>
            <a:xfrm>
              <a:off x="4953000" y="3733800"/>
              <a:ext cx="914400" cy="624796"/>
            </a:xfrm>
            <a:prstGeom prst="rect">
              <a:avLst/>
            </a:prstGeom>
          </p:spPr>
        </p:pic>
        <p:sp>
          <p:nvSpPr>
            <p:cNvPr id="13" name="Left-Right Arrow 12"/>
            <p:cNvSpPr/>
            <p:nvPr/>
          </p:nvSpPr>
          <p:spPr>
            <a:xfrm>
              <a:off x="2971800" y="1249362"/>
              <a:ext cx="2438400" cy="228600"/>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Left-Right Arrow 13"/>
            <p:cNvSpPr/>
            <p:nvPr/>
          </p:nvSpPr>
          <p:spPr>
            <a:xfrm>
              <a:off x="2971800" y="4575175"/>
              <a:ext cx="2438400" cy="228600"/>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 name="Left-Right Arrow 14"/>
            <p:cNvSpPr/>
            <p:nvPr/>
          </p:nvSpPr>
          <p:spPr>
            <a:xfrm rot="16200000">
              <a:off x="1430337" y="2878137"/>
              <a:ext cx="1939925" cy="228600"/>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 name="Left-Right Arrow 15"/>
            <p:cNvSpPr/>
            <p:nvPr/>
          </p:nvSpPr>
          <p:spPr>
            <a:xfrm rot="16200000">
              <a:off x="5011737" y="2878137"/>
              <a:ext cx="1939925" cy="228600"/>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 name="Left-Right Arrow 16"/>
            <p:cNvSpPr/>
            <p:nvPr/>
          </p:nvSpPr>
          <p:spPr>
            <a:xfrm rot="2700000">
              <a:off x="2736150" y="2919402"/>
              <a:ext cx="2909699" cy="228600"/>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8" name="Left-Right Arrow 17"/>
            <p:cNvSpPr/>
            <p:nvPr/>
          </p:nvSpPr>
          <p:spPr>
            <a:xfrm rot="18900000" flipH="1">
              <a:off x="2736150" y="2919402"/>
              <a:ext cx="2909699" cy="228600"/>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9" name="TextBox 18"/>
            <p:cNvSpPr txBox="1"/>
            <p:nvPr/>
          </p:nvSpPr>
          <p:spPr>
            <a:xfrm>
              <a:off x="6629400" y="2819400"/>
              <a:ext cx="2057400" cy="523875"/>
            </a:xfrm>
            <a:prstGeom prst="rect">
              <a:avLst/>
            </a:prstGeom>
            <a:noFill/>
          </p:spPr>
          <p:txBody>
            <a:bodyPr wrap="square">
              <a:spAutoFit/>
            </a:bodyPr>
            <a:lstStyle/>
            <a:p>
              <a:pPr algn="ctr">
                <a:lnSpc>
                  <a:spcPct val="100000"/>
                </a:lnSpc>
                <a:defRPr/>
              </a:pPr>
              <a:r>
                <a:rPr lang="en-US" sz="2800" dirty="0">
                  <a:latin typeface="+mn-lt"/>
                </a:rPr>
                <a:t>n key pairs</a:t>
              </a:r>
            </a:p>
          </p:txBody>
        </p:sp>
        <p:sp>
          <p:nvSpPr>
            <p:cNvPr id="20" name="TextBox 19"/>
            <p:cNvSpPr txBox="1"/>
            <p:nvPr/>
          </p:nvSpPr>
          <p:spPr>
            <a:xfrm>
              <a:off x="990600" y="5334000"/>
              <a:ext cx="877501" cy="369332"/>
            </a:xfrm>
            <a:prstGeom prst="rect">
              <a:avLst/>
            </a:prstGeom>
            <a:noFill/>
          </p:spPr>
          <p:txBody>
            <a:bodyPr wrap="none" rtlCol="0">
              <a:spAutoFit/>
            </a:bodyPr>
            <a:lstStyle/>
            <a:p>
              <a:r>
                <a:rPr lang="en-US" dirty="0" smtClean="0"/>
                <a:t>private</a:t>
              </a:r>
              <a:endParaRPr lang="en-US" dirty="0"/>
            </a:p>
          </p:txBody>
        </p:sp>
        <p:sp>
          <p:nvSpPr>
            <p:cNvPr id="21" name="TextBox 20"/>
            <p:cNvSpPr txBox="1"/>
            <p:nvPr/>
          </p:nvSpPr>
          <p:spPr>
            <a:xfrm>
              <a:off x="951299" y="316468"/>
              <a:ext cx="877501" cy="369332"/>
            </a:xfrm>
            <a:prstGeom prst="rect">
              <a:avLst/>
            </a:prstGeom>
            <a:noFill/>
          </p:spPr>
          <p:txBody>
            <a:bodyPr wrap="none" rtlCol="0">
              <a:spAutoFit/>
            </a:bodyPr>
            <a:lstStyle/>
            <a:p>
              <a:r>
                <a:rPr lang="en-US" dirty="0" smtClean="0"/>
                <a:t>private</a:t>
              </a:r>
              <a:endParaRPr lang="en-US" dirty="0"/>
            </a:p>
          </p:txBody>
        </p:sp>
        <p:sp>
          <p:nvSpPr>
            <p:cNvPr id="22" name="TextBox 21"/>
            <p:cNvSpPr txBox="1"/>
            <p:nvPr/>
          </p:nvSpPr>
          <p:spPr>
            <a:xfrm>
              <a:off x="6629400" y="304800"/>
              <a:ext cx="877501" cy="369332"/>
            </a:xfrm>
            <a:prstGeom prst="rect">
              <a:avLst/>
            </a:prstGeom>
            <a:noFill/>
          </p:spPr>
          <p:txBody>
            <a:bodyPr wrap="none" rtlCol="0">
              <a:spAutoFit/>
            </a:bodyPr>
            <a:lstStyle/>
            <a:p>
              <a:r>
                <a:rPr lang="en-US" dirty="0" smtClean="0"/>
                <a:t>private</a:t>
              </a:r>
              <a:endParaRPr lang="en-US" dirty="0"/>
            </a:p>
          </p:txBody>
        </p:sp>
        <p:sp>
          <p:nvSpPr>
            <p:cNvPr id="23" name="TextBox 22"/>
            <p:cNvSpPr txBox="1"/>
            <p:nvPr/>
          </p:nvSpPr>
          <p:spPr>
            <a:xfrm>
              <a:off x="6553200" y="5269468"/>
              <a:ext cx="877501" cy="369332"/>
            </a:xfrm>
            <a:prstGeom prst="rect">
              <a:avLst/>
            </a:prstGeom>
            <a:noFill/>
          </p:spPr>
          <p:txBody>
            <a:bodyPr wrap="none" rtlCol="0">
              <a:spAutoFit/>
            </a:bodyPr>
            <a:lstStyle/>
            <a:p>
              <a:r>
                <a:rPr lang="en-US" dirty="0" smtClean="0"/>
                <a:t>private</a:t>
              </a:r>
              <a:endParaRPr lang="en-US" dirty="0"/>
            </a:p>
          </p:txBody>
        </p:sp>
        <p:sp>
          <p:nvSpPr>
            <p:cNvPr id="24" name="TextBox 23"/>
            <p:cNvSpPr txBox="1"/>
            <p:nvPr/>
          </p:nvSpPr>
          <p:spPr>
            <a:xfrm>
              <a:off x="2590800" y="3429000"/>
              <a:ext cx="787783" cy="369332"/>
            </a:xfrm>
            <a:prstGeom prst="rect">
              <a:avLst/>
            </a:prstGeom>
            <a:noFill/>
          </p:spPr>
          <p:txBody>
            <a:bodyPr wrap="none" rtlCol="0">
              <a:spAutoFit/>
            </a:bodyPr>
            <a:lstStyle/>
            <a:p>
              <a:r>
                <a:rPr lang="en-US" dirty="0" smtClean="0"/>
                <a:t>public</a:t>
              </a:r>
              <a:endParaRPr lang="en-US" dirty="0"/>
            </a:p>
          </p:txBody>
        </p:sp>
        <p:sp>
          <p:nvSpPr>
            <p:cNvPr id="25" name="TextBox 24"/>
            <p:cNvSpPr txBox="1"/>
            <p:nvPr/>
          </p:nvSpPr>
          <p:spPr>
            <a:xfrm>
              <a:off x="5105400" y="3429000"/>
              <a:ext cx="787783" cy="369332"/>
            </a:xfrm>
            <a:prstGeom prst="rect">
              <a:avLst/>
            </a:prstGeom>
            <a:noFill/>
          </p:spPr>
          <p:txBody>
            <a:bodyPr wrap="none" rtlCol="0">
              <a:spAutoFit/>
            </a:bodyPr>
            <a:lstStyle/>
            <a:p>
              <a:r>
                <a:rPr lang="en-US" dirty="0" smtClean="0"/>
                <a:t>public</a:t>
              </a:r>
              <a:endParaRPr lang="en-US" dirty="0"/>
            </a:p>
          </p:txBody>
        </p:sp>
        <p:sp>
          <p:nvSpPr>
            <p:cNvPr id="26" name="TextBox 25"/>
            <p:cNvSpPr txBox="1"/>
            <p:nvPr/>
          </p:nvSpPr>
          <p:spPr>
            <a:xfrm>
              <a:off x="3124200" y="1370568"/>
              <a:ext cx="787783" cy="369332"/>
            </a:xfrm>
            <a:prstGeom prst="rect">
              <a:avLst/>
            </a:prstGeom>
            <a:noFill/>
          </p:spPr>
          <p:txBody>
            <a:bodyPr wrap="none" rtlCol="0">
              <a:spAutoFit/>
            </a:bodyPr>
            <a:lstStyle/>
            <a:p>
              <a:r>
                <a:rPr lang="en-US" dirty="0" smtClean="0"/>
                <a:t>public</a:t>
              </a:r>
              <a:endParaRPr lang="en-US" dirty="0"/>
            </a:p>
          </p:txBody>
        </p:sp>
        <p:sp>
          <p:nvSpPr>
            <p:cNvPr id="27" name="TextBox 26"/>
            <p:cNvSpPr txBox="1"/>
            <p:nvPr/>
          </p:nvSpPr>
          <p:spPr>
            <a:xfrm>
              <a:off x="4495800" y="1370568"/>
              <a:ext cx="787783" cy="369332"/>
            </a:xfrm>
            <a:prstGeom prst="rect">
              <a:avLst/>
            </a:prstGeom>
            <a:noFill/>
          </p:spPr>
          <p:txBody>
            <a:bodyPr wrap="none" rtlCol="0">
              <a:spAutoFit/>
            </a:bodyPr>
            <a:lstStyle/>
            <a:p>
              <a:r>
                <a:rPr lang="en-US" dirty="0" smtClean="0"/>
                <a:t>public</a:t>
              </a:r>
              <a:endParaRPr lang="en-US" dirty="0"/>
            </a:p>
          </p:txBody>
        </p:sp>
        <p:pic>
          <p:nvPicPr>
            <p:cNvPr id="28" name="Picture 27" descr="01-9b-2.wmf"/>
            <p:cNvPicPr>
              <a:picLocks noChangeAspect="1"/>
            </p:cNvPicPr>
            <p:nvPr/>
          </p:nvPicPr>
          <p:blipFill>
            <a:blip r:embed="rId6" cstate="print"/>
            <a:stretch>
              <a:fillRect/>
            </a:stretch>
          </p:blipFill>
          <p:spPr>
            <a:xfrm>
              <a:off x="5345726" y="609600"/>
              <a:ext cx="1283674" cy="1298448"/>
            </a:xfrm>
            <a:prstGeom prst="rect">
              <a:avLst/>
            </a:prstGeom>
          </p:spPr>
        </p:pic>
        <p:pic>
          <p:nvPicPr>
            <p:cNvPr id="29" name="Picture 28" descr="01-9b-1.wmf"/>
            <p:cNvPicPr>
              <a:picLocks noChangeAspect="1"/>
            </p:cNvPicPr>
            <p:nvPr/>
          </p:nvPicPr>
          <p:blipFill>
            <a:blip r:embed="rId7" cstate="print"/>
            <a:stretch>
              <a:fillRect/>
            </a:stretch>
          </p:blipFill>
          <p:spPr>
            <a:xfrm>
              <a:off x="1992926" y="647700"/>
              <a:ext cx="870334" cy="1300576"/>
            </a:xfrm>
            <a:prstGeom prst="rect">
              <a:avLst/>
            </a:prstGeom>
          </p:spPr>
        </p:pic>
        <p:pic>
          <p:nvPicPr>
            <p:cNvPr id="30" name="Picture 29" descr="01-9b-3.wmf"/>
            <p:cNvPicPr>
              <a:picLocks noChangeAspect="1"/>
            </p:cNvPicPr>
            <p:nvPr/>
          </p:nvPicPr>
          <p:blipFill>
            <a:blip r:embed="rId8" cstate="print"/>
            <a:stretch>
              <a:fillRect/>
            </a:stretch>
          </p:blipFill>
          <p:spPr>
            <a:xfrm>
              <a:off x="1992926" y="4035552"/>
              <a:ext cx="896358" cy="1298448"/>
            </a:xfrm>
            <a:prstGeom prst="rect">
              <a:avLst/>
            </a:prstGeom>
          </p:spPr>
        </p:pic>
        <p:pic>
          <p:nvPicPr>
            <p:cNvPr id="31" name="Picture 30" descr="01-9b-4.wmf"/>
            <p:cNvPicPr>
              <a:picLocks noChangeAspect="1"/>
            </p:cNvPicPr>
            <p:nvPr/>
          </p:nvPicPr>
          <p:blipFill>
            <a:blip r:embed="rId9" cstate="print"/>
            <a:stretch>
              <a:fillRect/>
            </a:stretch>
          </p:blipFill>
          <p:spPr>
            <a:xfrm>
              <a:off x="5559086" y="4035552"/>
              <a:ext cx="936397" cy="1298448"/>
            </a:xfrm>
            <a:prstGeom prst="rect">
              <a:avLst/>
            </a:prstGeom>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Signatures</a:t>
            </a:r>
            <a:endParaRPr lang="en-US" dirty="0"/>
          </a:p>
        </p:txBody>
      </p:sp>
      <p:sp>
        <p:nvSpPr>
          <p:cNvPr id="3" name="Content Placeholder 2"/>
          <p:cNvSpPr>
            <a:spLocks noGrp="1"/>
          </p:cNvSpPr>
          <p:nvPr>
            <p:ph idx="1"/>
          </p:nvPr>
        </p:nvSpPr>
        <p:spPr/>
        <p:txBody>
          <a:bodyPr/>
          <a:lstStyle/>
          <a:p>
            <a:r>
              <a:rPr lang="en-US" dirty="0" smtClean="0"/>
              <a:t>Public-key encryption provides a method for doing digital signatures</a:t>
            </a:r>
          </a:p>
          <a:p>
            <a:r>
              <a:rPr lang="en-US" dirty="0" smtClean="0"/>
              <a:t>To sign a message, M, Alice just encrypts it with her private key, SA, creating C = E</a:t>
            </a:r>
            <a:r>
              <a:rPr lang="en-US" baseline="-25000" dirty="0" smtClean="0"/>
              <a:t>SA</a:t>
            </a:r>
            <a:r>
              <a:rPr lang="en-US" dirty="0" smtClean="0"/>
              <a:t>(M).</a:t>
            </a:r>
          </a:p>
          <a:p>
            <a:r>
              <a:rPr lang="en-US" dirty="0" smtClean="0"/>
              <a:t>Anyone can decrypt this message using Alice’s public key, as M’ = D</a:t>
            </a:r>
            <a:r>
              <a:rPr lang="en-US" baseline="-25000" dirty="0" smtClean="0"/>
              <a:t>PA</a:t>
            </a:r>
            <a:r>
              <a:rPr lang="en-US" dirty="0" smtClean="0"/>
              <a:t>(C), and compare that to the message M. </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Hash Functions</a:t>
            </a:r>
            <a:endParaRPr lang="en-US" dirty="0"/>
          </a:p>
        </p:txBody>
      </p:sp>
      <p:sp>
        <p:nvSpPr>
          <p:cNvPr id="3" name="Content Placeholder 2"/>
          <p:cNvSpPr>
            <a:spLocks noGrp="1"/>
          </p:cNvSpPr>
          <p:nvPr>
            <p:ph idx="1"/>
          </p:nvPr>
        </p:nvSpPr>
        <p:spPr/>
        <p:txBody>
          <a:bodyPr/>
          <a:lstStyle/>
          <a:p>
            <a:r>
              <a:rPr lang="en-US" dirty="0" smtClean="0"/>
              <a:t>A checksum on a message, M, that is:</a:t>
            </a:r>
          </a:p>
          <a:p>
            <a:r>
              <a:rPr lang="en-US" b="1" dirty="0" smtClean="0"/>
              <a:t>One-way</a:t>
            </a:r>
            <a:r>
              <a:rPr lang="en-US" dirty="0" smtClean="0"/>
              <a:t>: it should be easy to compute Y=H(M), but hard to find M given only Y</a:t>
            </a:r>
          </a:p>
          <a:p>
            <a:r>
              <a:rPr lang="en-US" b="1" dirty="0" smtClean="0"/>
              <a:t>Collision-resistant:</a:t>
            </a:r>
            <a:r>
              <a:rPr lang="en-US" dirty="0" smtClean="0"/>
              <a:t> it should be hard to find two messages, M and N, such that H(M)=H(N).</a:t>
            </a:r>
          </a:p>
          <a:p>
            <a:r>
              <a:rPr lang="en-US" b="1" dirty="0" smtClean="0"/>
              <a:t>Examples: </a:t>
            </a:r>
            <a:r>
              <a:rPr lang="en-US" dirty="0" smtClean="0"/>
              <a:t>SHA-1, SHA-256.</a:t>
            </a:r>
            <a:endParaRPr lang="en-US" b="1"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Confidentiality</a:t>
            </a:r>
            <a:endParaRPr lang="en-US" dirty="0"/>
          </a:p>
        </p:txBody>
      </p:sp>
      <p:sp>
        <p:nvSpPr>
          <p:cNvPr id="3" name="Content Placeholder 2"/>
          <p:cNvSpPr>
            <a:spLocks noGrp="1"/>
          </p:cNvSpPr>
          <p:nvPr>
            <p:ph idx="1"/>
          </p:nvPr>
        </p:nvSpPr>
        <p:spPr>
          <a:xfrm>
            <a:off x="457200" y="1371600"/>
            <a:ext cx="8229600" cy="3276600"/>
          </a:xfrm>
        </p:spPr>
        <p:txBody>
          <a:bodyPr>
            <a:normAutofit/>
          </a:bodyPr>
          <a:lstStyle/>
          <a:p>
            <a:r>
              <a:rPr lang="en-US" sz="2400" b="1" dirty="0"/>
              <a:t>Encryption: </a:t>
            </a:r>
            <a:r>
              <a:rPr lang="en-US" sz="2400" dirty="0"/>
              <a:t>the transformation of information using a secret, </a:t>
            </a:r>
            <a:r>
              <a:rPr lang="en-US" sz="2400" dirty="0" smtClean="0"/>
              <a:t>called an </a:t>
            </a:r>
            <a:r>
              <a:rPr lang="en-US" sz="2400" dirty="0"/>
              <a:t>encryption key, so that the transformed information can only </a:t>
            </a:r>
            <a:r>
              <a:rPr lang="en-US" sz="2400" dirty="0" smtClean="0"/>
              <a:t>be read </a:t>
            </a:r>
            <a:r>
              <a:rPr lang="en-US" sz="2400" dirty="0"/>
              <a:t>using another secret, called the decryption key (which may, </a:t>
            </a:r>
            <a:r>
              <a:rPr lang="en-US" sz="2400" dirty="0" smtClean="0"/>
              <a:t>in some </a:t>
            </a:r>
            <a:r>
              <a:rPr lang="en-US" sz="2400" dirty="0"/>
              <a:t>cases, be the same as the encryption key</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a:t>
            </a:fld>
            <a:endParaRPr lang="en-US"/>
          </a:p>
        </p:txBody>
      </p:sp>
      <p:grpSp>
        <p:nvGrpSpPr>
          <p:cNvPr id="33" name="Group 32"/>
          <p:cNvGrpSpPr/>
          <p:nvPr/>
        </p:nvGrpSpPr>
        <p:grpSpPr>
          <a:xfrm>
            <a:off x="1836089" y="3278634"/>
            <a:ext cx="5783911" cy="3198366"/>
            <a:chOff x="260556" y="228600"/>
            <a:chExt cx="11385834" cy="6116115"/>
          </a:xfrm>
        </p:grpSpPr>
        <p:pic>
          <p:nvPicPr>
            <p:cNvPr id="5" name="Picture 4" descr="01-08d.wmf"/>
            <p:cNvPicPr>
              <a:picLocks noChangeAspect="1"/>
            </p:cNvPicPr>
            <p:nvPr/>
          </p:nvPicPr>
          <p:blipFill>
            <a:blip r:embed="rId2" cstate="print"/>
            <a:stretch>
              <a:fillRect/>
            </a:stretch>
          </p:blipFill>
          <p:spPr>
            <a:xfrm>
              <a:off x="10134600" y="3657600"/>
              <a:ext cx="1260475" cy="1606550"/>
            </a:xfrm>
            <a:prstGeom prst="rect">
              <a:avLst/>
            </a:prstGeom>
          </p:spPr>
        </p:pic>
        <p:pic>
          <p:nvPicPr>
            <p:cNvPr id="6" name="Picture 5" descr="01-08a.wmf"/>
            <p:cNvPicPr>
              <a:picLocks noChangeAspect="1"/>
            </p:cNvPicPr>
            <p:nvPr/>
          </p:nvPicPr>
          <p:blipFill>
            <a:blip r:embed="rId3" cstate="print"/>
            <a:stretch>
              <a:fillRect/>
            </a:stretch>
          </p:blipFill>
          <p:spPr>
            <a:xfrm>
              <a:off x="5105400" y="3581400"/>
              <a:ext cx="1817726" cy="1764792"/>
            </a:xfrm>
            <a:prstGeom prst="rect">
              <a:avLst/>
            </a:prstGeom>
          </p:spPr>
        </p:pic>
        <p:pic>
          <p:nvPicPr>
            <p:cNvPr id="7" name="Picture 6" descr="01-08b.wmf"/>
            <p:cNvPicPr>
              <a:picLocks noChangeAspect="1"/>
            </p:cNvPicPr>
            <p:nvPr/>
          </p:nvPicPr>
          <p:blipFill>
            <a:blip r:embed="rId4" cstate="print"/>
            <a:stretch>
              <a:fillRect/>
            </a:stretch>
          </p:blipFill>
          <p:spPr>
            <a:xfrm>
              <a:off x="5228304" y="1697244"/>
              <a:ext cx="1348238" cy="1517904"/>
            </a:xfrm>
            <a:prstGeom prst="rect">
              <a:avLst/>
            </a:prstGeom>
          </p:spPr>
        </p:pic>
        <p:sp>
          <p:nvSpPr>
            <p:cNvPr id="8" name="Rounded Rectangle 7"/>
            <p:cNvSpPr/>
            <p:nvPr/>
          </p:nvSpPr>
          <p:spPr bwMode="auto">
            <a:xfrm>
              <a:off x="2361168" y="2324100"/>
              <a:ext cx="1371600" cy="685800"/>
            </a:xfrm>
            <a:prstGeom prst="roundRect">
              <a:avLst/>
            </a:prstGeom>
            <a:ln>
              <a:solidFill>
                <a:srgbClr val="00000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t>encrypt</a:t>
              </a:r>
            </a:p>
          </p:txBody>
        </p:sp>
        <p:sp>
          <p:nvSpPr>
            <p:cNvPr id="9" name="Down Arrow 8"/>
            <p:cNvSpPr/>
            <p:nvPr/>
          </p:nvSpPr>
          <p:spPr bwMode="auto">
            <a:xfrm flipV="1">
              <a:off x="27993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0" name="Rounded Rectangle 9"/>
            <p:cNvSpPr/>
            <p:nvPr/>
          </p:nvSpPr>
          <p:spPr bwMode="auto">
            <a:xfrm>
              <a:off x="8152368" y="2324100"/>
              <a:ext cx="1371600" cy="685800"/>
            </a:xfrm>
            <a:prstGeom prst="roundRect">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decrypt</a:t>
              </a:r>
            </a:p>
          </p:txBody>
        </p:sp>
        <p:sp>
          <p:nvSpPr>
            <p:cNvPr id="11" name="Down Arrow 10"/>
            <p:cNvSpPr/>
            <p:nvPr/>
          </p:nvSpPr>
          <p:spPr bwMode="auto">
            <a:xfrm flipV="1">
              <a:off x="85905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2" name="Right Arrow 11"/>
            <p:cNvSpPr/>
            <p:nvPr/>
          </p:nvSpPr>
          <p:spPr>
            <a:xfrm>
              <a:off x="167640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3" name="Right Arrow 12"/>
            <p:cNvSpPr/>
            <p:nvPr/>
          </p:nvSpPr>
          <p:spPr>
            <a:xfrm>
              <a:off x="961644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4" name="TextBox 13"/>
            <p:cNvSpPr txBox="1"/>
            <p:nvPr/>
          </p:nvSpPr>
          <p:spPr>
            <a:xfrm>
              <a:off x="5192043" y="3119736"/>
              <a:ext cx="1612494" cy="529695"/>
            </a:xfrm>
            <a:prstGeom prst="rect">
              <a:avLst/>
            </a:prstGeom>
            <a:noFill/>
          </p:spPr>
          <p:txBody>
            <a:bodyPr wrap="none">
              <a:spAutoFit/>
            </a:bodyPr>
            <a:lstStyle/>
            <a:p>
              <a:pPr algn="ctr">
                <a:defRPr/>
              </a:pPr>
              <a:r>
                <a:rPr lang="en-US" dirty="0" err="1" smtClean="0">
                  <a:latin typeface="+mn-lt"/>
                </a:rPr>
                <a:t>ciphertext</a:t>
              </a:r>
              <a:endParaRPr lang="en-US" dirty="0">
                <a:latin typeface="+mn-lt"/>
              </a:endParaRPr>
            </a:p>
          </p:txBody>
        </p:sp>
        <p:sp>
          <p:nvSpPr>
            <p:cNvPr id="15" name="TextBox 14"/>
            <p:cNvSpPr txBox="1"/>
            <p:nvPr/>
          </p:nvSpPr>
          <p:spPr>
            <a:xfrm>
              <a:off x="702341" y="3851276"/>
              <a:ext cx="1092457" cy="411985"/>
            </a:xfrm>
            <a:prstGeom prst="rect">
              <a:avLst/>
            </a:prstGeom>
            <a:noFill/>
          </p:spPr>
          <p:txBody>
            <a:bodyPr wrap="none">
              <a:spAutoFit/>
            </a:bodyPr>
            <a:lstStyle/>
            <a:p>
              <a:pPr algn="ctr">
                <a:defRPr/>
              </a:pPr>
              <a:r>
                <a:rPr lang="en-US" sz="800" dirty="0">
                  <a:solidFill>
                    <a:schemeClr val="bg2">
                      <a:lumMod val="20000"/>
                      <a:lumOff val="80000"/>
                    </a:schemeClr>
                  </a:solidFill>
                  <a:latin typeface="+mn-lt"/>
                </a:rPr>
                <a:t>plaintext</a:t>
              </a:r>
            </a:p>
          </p:txBody>
        </p:sp>
        <p:sp>
          <p:nvSpPr>
            <p:cNvPr id="16" name="TextBox 15"/>
            <p:cNvSpPr txBox="1"/>
            <p:nvPr/>
          </p:nvSpPr>
          <p:spPr>
            <a:xfrm>
              <a:off x="2057400" y="4191001"/>
              <a:ext cx="1979136" cy="1235954"/>
            </a:xfrm>
            <a:prstGeom prst="rect">
              <a:avLst/>
            </a:prstGeom>
            <a:noFill/>
          </p:spPr>
          <p:txBody>
            <a:bodyPr>
              <a:spAutoFit/>
            </a:bodyPr>
            <a:lstStyle/>
            <a:p>
              <a:pPr algn="ctr">
                <a:defRPr/>
              </a:pPr>
              <a:r>
                <a:rPr lang="en-US" dirty="0" smtClean="0">
                  <a:latin typeface="+mn-lt"/>
                </a:rPr>
                <a:t>shared</a:t>
              </a:r>
            </a:p>
            <a:p>
              <a:pPr algn="ctr">
                <a:defRPr/>
              </a:pPr>
              <a:r>
                <a:rPr lang="en-US" dirty="0" smtClean="0"/>
                <a:t>secret</a:t>
              </a:r>
            </a:p>
            <a:p>
              <a:pPr algn="ctr">
                <a:defRPr/>
              </a:pPr>
              <a:r>
                <a:rPr lang="en-US" dirty="0" smtClean="0">
                  <a:latin typeface="+mn-lt"/>
                </a:rPr>
                <a:t>key</a:t>
              </a:r>
              <a:endParaRPr lang="en-US" dirty="0">
                <a:latin typeface="+mn-lt"/>
              </a:endParaRPr>
            </a:p>
          </p:txBody>
        </p:sp>
        <p:sp>
          <p:nvSpPr>
            <p:cNvPr id="17" name="TextBox 16"/>
            <p:cNvSpPr txBox="1"/>
            <p:nvPr/>
          </p:nvSpPr>
          <p:spPr>
            <a:xfrm>
              <a:off x="7848601" y="4191001"/>
              <a:ext cx="1979136" cy="1235954"/>
            </a:xfrm>
            <a:prstGeom prst="rect">
              <a:avLst/>
            </a:prstGeom>
            <a:noFill/>
          </p:spPr>
          <p:txBody>
            <a:bodyPr>
              <a:spAutoFit/>
            </a:bodyPr>
            <a:lstStyle/>
            <a:p>
              <a:pPr algn="ctr">
                <a:defRPr/>
              </a:pPr>
              <a:r>
                <a:rPr lang="en-US" dirty="0" smtClean="0"/>
                <a:t>s</a:t>
              </a:r>
              <a:r>
                <a:rPr lang="en-US" dirty="0" smtClean="0">
                  <a:latin typeface="+mn-lt"/>
                </a:rPr>
                <a:t>hared</a:t>
              </a:r>
            </a:p>
            <a:p>
              <a:pPr algn="ctr">
                <a:defRPr/>
              </a:pPr>
              <a:r>
                <a:rPr lang="en-US" dirty="0" smtClean="0"/>
                <a:t>s</a:t>
              </a:r>
              <a:r>
                <a:rPr lang="en-US" dirty="0" smtClean="0">
                  <a:latin typeface="+mn-lt"/>
                </a:rPr>
                <a:t>ecret</a:t>
              </a:r>
            </a:p>
            <a:p>
              <a:pPr algn="ctr">
                <a:defRPr/>
              </a:pPr>
              <a:r>
                <a:rPr lang="en-US" dirty="0" smtClean="0">
                  <a:latin typeface="+mn-lt"/>
                </a:rPr>
                <a:t>key</a:t>
              </a:r>
              <a:endParaRPr lang="en-US" dirty="0">
                <a:latin typeface="+mn-lt"/>
              </a:endParaRPr>
            </a:p>
          </p:txBody>
        </p:sp>
        <p:sp>
          <p:nvSpPr>
            <p:cNvPr id="18" name="TextBox 17"/>
            <p:cNvSpPr txBox="1"/>
            <p:nvPr/>
          </p:nvSpPr>
          <p:spPr>
            <a:xfrm>
              <a:off x="4600086" y="767089"/>
              <a:ext cx="2687029" cy="1000534"/>
            </a:xfrm>
            <a:prstGeom prst="rect">
              <a:avLst/>
            </a:prstGeom>
            <a:noFill/>
          </p:spPr>
          <p:txBody>
            <a:bodyPr wrap="none">
              <a:spAutoFit/>
            </a:bodyPr>
            <a:lstStyle/>
            <a:p>
              <a:pPr algn="ctr">
                <a:defRPr/>
              </a:pPr>
              <a:r>
                <a:rPr lang="en-US" sz="1400" b="1" dirty="0" smtClean="0">
                  <a:latin typeface="+mn-lt"/>
                </a:rPr>
                <a:t>Communication</a:t>
              </a:r>
              <a:br>
                <a:rPr lang="en-US" sz="1400" b="1" dirty="0" smtClean="0">
                  <a:latin typeface="+mn-lt"/>
                </a:rPr>
              </a:br>
              <a:r>
                <a:rPr lang="en-US" sz="1400" b="1" dirty="0" smtClean="0">
                  <a:latin typeface="+mn-lt"/>
                </a:rPr>
                <a:t>channel</a:t>
              </a:r>
              <a:endParaRPr lang="en-US" sz="1400" b="1" dirty="0">
                <a:latin typeface="+mn-lt"/>
              </a:endParaRPr>
            </a:p>
          </p:txBody>
        </p:sp>
        <p:sp>
          <p:nvSpPr>
            <p:cNvPr id="19" name="TextBox 18"/>
            <p:cNvSpPr txBox="1"/>
            <p:nvPr/>
          </p:nvSpPr>
          <p:spPr>
            <a:xfrm>
              <a:off x="1347853" y="982532"/>
              <a:ext cx="1389081" cy="588550"/>
            </a:xfrm>
            <a:prstGeom prst="rect">
              <a:avLst/>
            </a:prstGeom>
            <a:noFill/>
          </p:spPr>
          <p:txBody>
            <a:bodyPr wrap="none">
              <a:spAutoFit/>
            </a:bodyPr>
            <a:lstStyle/>
            <a:p>
              <a:pPr algn="ctr">
                <a:defRPr/>
              </a:pPr>
              <a:r>
                <a:rPr lang="en-US" sz="1400" b="1" dirty="0" smtClean="0">
                  <a:latin typeface="+mn-lt"/>
                </a:rPr>
                <a:t>Sender</a:t>
              </a:r>
              <a:endParaRPr lang="en-US" sz="1400" b="1" dirty="0">
                <a:latin typeface="+mn-lt"/>
              </a:endParaRPr>
            </a:p>
          </p:txBody>
        </p:sp>
        <p:sp>
          <p:nvSpPr>
            <p:cNvPr id="20" name="TextBox 19"/>
            <p:cNvSpPr txBox="1"/>
            <p:nvPr/>
          </p:nvSpPr>
          <p:spPr>
            <a:xfrm>
              <a:off x="8979905" y="982532"/>
              <a:ext cx="1734048" cy="588550"/>
            </a:xfrm>
            <a:prstGeom prst="rect">
              <a:avLst/>
            </a:prstGeom>
            <a:noFill/>
          </p:spPr>
          <p:txBody>
            <a:bodyPr wrap="none">
              <a:spAutoFit/>
            </a:bodyPr>
            <a:lstStyle/>
            <a:p>
              <a:pPr algn="ctr">
                <a:defRPr/>
              </a:pPr>
              <a:r>
                <a:rPr lang="en-US" sz="1400" b="1" dirty="0" smtClean="0">
                  <a:latin typeface="+mn-lt"/>
                </a:rPr>
                <a:t>Recipient</a:t>
              </a:r>
              <a:endParaRPr lang="en-US" sz="1400" b="1" dirty="0">
                <a:latin typeface="+mn-lt"/>
              </a:endParaRPr>
            </a:p>
          </p:txBody>
        </p:sp>
        <p:cxnSp>
          <p:nvCxnSpPr>
            <p:cNvPr id="21" name="Straight Connector 20"/>
            <p:cNvCxnSpPr/>
            <p:nvPr/>
          </p:nvCxnSpPr>
          <p:spPr>
            <a:xfrm rot="5400000">
              <a:off x="1828799" y="27432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5400000">
              <a:off x="5181600" y="26670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23" name="TextBox 22"/>
            <p:cNvSpPr txBox="1"/>
            <p:nvPr/>
          </p:nvSpPr>
          <p:spPr>
            <a:xfrm>
              <a:off x="4393900" y="5344181"/>
              <a:ext cx="3099398" cy="1000534"/>
            </a:xfrm>
            <a:prstGeom prst="rect">
              <a:avLst/>
            </a:prstGeom>
            <a:noFill/>
          </p:spPr>
          <p:txBody>
            <a:bodyPr wrap="none">
              <a:spAutoFit/>
            </a:bodyPr>
            <a:lstStyle/>
            <a:p>
              <a:pPr algn="ctr">
                <a:defRPr/>
              </a:pPr>
              <a:r>
                <a:rPr lang="en-US" sz="1400" b="1" dirty="0" smtClean="0">
                  <a:latin typeface="+mn-lt"/>
                </a:rPr>
                <a:t>Attacker</a:t>
              </a:r>
            </a:p>
            <a:p>
              <a:pPr algn="ctr">
                <a:defRPr/>
              </a:pPr>
              <a:r>
                <a:rPr lang="en-US" sz="1400" b="1" dirty="0" smtClean="0"/>
                <a:t>(eavesdropping)</a:t>
              </a:r>
              <a:endParaRPr lang="en-US" sz="1400" b="1" dirty="0">
                <a:latin typeface="+mn-lt"/>
              </a:endParaRPr>
            </a:p>
          </p:txBody>
        </p:sp>
        <p:sp>
          <p:nvSpPr>
            <p:cNvPr id="24" name="Right Arrow 23"/>
            <p:cNvSpPr/>
            <p:nvPr/>
          </p:nvSpPr>
          <p:spPr>
            <a:xfrm>
              <a:off x="38862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5" name="Right Arrow 24"/>
            <p:cNvSpPr/>
            <p:nvPr/>
          </p:nvSpPr>
          <p:spPr>
            <a:xfrm>
              <a:off x="66294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6" name="TextBox 25"/>
            <p:cNvSpPr txBox="1"/>
            <p:nvPr/>
          </p:nvSpPr>
          <p:spPr>
            <a:xfrm>
              <a:off x="10207074" y="3124199"/>
              <a:ext cx="1439316" cy="529695"/>
            </a:xfrm>
            <a:prstGeom prst="rect">
              <a:avLst/>
            </a:prstGeom>
            <a:noFill/>
          </p:spPr>
          <p:txBody>
            <a:bodyPr wrap="none">
              <a:spAutoFit/>
            </a:bodyPr>
            <a:lstStyle/>
            <a:p>
              <a:pPr algn="ctr">
                <a:defRPr/>
              </a:pPr>
              <a:r>
                <a:rPr lang="en-US" dirty="0" smtClean="0">
                  <a:latin typeface="+mn-lt"/>
                </a:rPr>
                <a:t>plaintext</a:t>
              </a:r>
              <a:endParaRPr lang="en-US" dirty="0">
                <a:latin typeface="+mn-lt"/>
              </a:endParaRPr>
            </a:p>
          </p:txBody>
        </p:sp>
        <p:pic>
          <p:nvPicPr>
            <p:cNvPr id="27" name="Picture 26" descr="01-08b.wmf"/>
            <p:cNvPicPr>
              <a:picLocks noChangeAspect="1"/>
            </p:cNvPicPr>
            <p:nvPr/>
          </p:nvPicPr>
          <p:blipFill>
            <a:blip r:embed="rId4" cstate="print"/>
            <a:stretch>
              <a:fillRect/>
            </a:stretch>
          </p:blipFill>
          <p:spPr>
            <a:xfrm>
              <a:off x="260556" y="1697244"/>
              <a:ext cx="1348238" cy="1517904"/>
            </a:xfrm>
            <a:prstGeom prst="rect">
              <a:avLst/>
            </a:prstGeom>
          </p:spPr>
        </p:pic>
        <p:pic>
          <p:nvPicPr>
            <p:cNvPr id="28" name="Picture 27" descr="01-08b.wmf"/>
            <p:cNvPicPr>
              <a:picLocks noChangeAspect="1"/>
            </p:cNvPicPr>
            <p:nvPr/>
          </p:nvPicPr>
          <p:blipFill>
            <a:blip r:embed="rId4" cstate="print"/>
            <a:stretch>
              <a:fillRect/>
            </a:stretch>
          </p:blipFill>
          <p:spPr>
            <a:xfrm>
              <a:off x="10210800" y="1697244"/>
              <a:ext cx="1348238" cy="1517904"/>
            </a:xfrm>
            <a:prstGeom prst="rect">
              <a:avLst/>
            </a:prstGeom>
          </p:spPr>
        </p:pic>
        <p:pic>
          <p:nvPicPr>
            <p:cNvPr id="29" name="Picture 28" descr="01-08c.wmf"/>
            <p:cNvPicPr>
              <a:picLocks noChangeAspect="1"/>
            </p:cNvPicPr>
            <p:nvPr/>
          </p:nvPicPr>
          <p:blipFill>
            <a:blip r:embed="rId5" cstate="print"/>
            <a:stretch>
              <a:fillRect/>
            </a:stretch>
          </p:blipFill>
          <p:spPr>
            <a:xfrm>
              <a:off x="533400" y="3733800"/>
              <a:ext cx="1136650" cy="1428750"/>
            </a:xfrm>
            <a:prstGeom prst="rect">
              <a:avLst/>
            </a:prstGeom>
          </p:spPr>
        </p:pic>
        <p:pic>
          <p:nvPicPr>
            <p:cNvPr id="30" name="Picture 29" descr="01-08e.wmf"/>
            <p:cNvPicPr>
              <a:picLocks noChangeAspect="1"/>
            </p:cNvPicPr>
            <p:nvPr/>
          </p:nvPicPr>
          <p:blipFill>
            <a:blip r:embed="rId6" cstate="print"/>
            <a:stretch>
              <a:fillRect/>
            </a:stretch>
          </p:blipFill>
          <p:spPr>
            <a:xfrm>
              <a:off x="2161274" y="3581400"/>
              <a:ext cx="1420126" cy="629514"/>
            </a:xfrm>
            <a:prstGeom prst="rect">
              <a:avLst/>
            </a:prstGeom>
          </p:spPr>
        </p:pic>
        <p:pic>
          <p:nvPicPr>
            <p:cNvPr id="31" name="Picture 30" descr="01-08f.wmf"/>
            <p:cNvPicPr>
              <a:picLocks noChangeAspect="1"/>
            </p:cNvPicPr>
            <p:nvPr/>
          </p:nvPicPr>
          <p:blipFill>
            <a:blip r:embed="rId7" cstate="print"/>
            <a:stretch>
              <a:fillRect/>
            </a:stretch>
          </p:blipFill>
          <p:spPr>
            <a:xfrm rot="20050886">
              <a:off x="5502817" y="1848950"/>
              <a:ext cx="678458" cy="945298"/>
            </a:xfrm>
            <a:prstGeom prst="rect">
              <a:avLst/>
            </a:prstGeom>
          </p:spPr>
        </p:pic>
        <p:pic>
          <p:nvPicPr>
            <p:cNvPr id="32" name="Picture 31" descr="01-08e.wmf"/>
            <p:cNvPicPr>
              <a:picLocks noChangeAspect="1"/>
            </p:cNvPicPr>
            <p:nvPr/>
          </p:nvPicPr>
          <p:blipFill>
            <a:blip r:embed="rId6" cstate="print"/>
            <a:stretch>
              <a:fillRect/>
            </a:stretch>
          </p:blipFill>
          <p:spPr>
            <a:xfrm>
              <a:off x="8001000" y="3581400"/>
              <a:ext cx="1420126" cy="629514"/>
            </a:xfrm>
            <a:prstGeom prst="rect">
              <a:avLst/>
            </a:prstGeom>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Authentication Codes</a:t>
            </a:r>
            <a:endParaRPr lang="en-US" dirty="0"/>
          </a:p>
        </p:txBody>
      </p:sp>
      <p:sp>
        <p:nvSpPr>
          <p:cNvPr id="3" name="Content Placeholder 2"/>
          <p:cNvSpPr>
            <a:spLocks noGrp="1"/>
          </p:cNvSpPr>
          <p:nvPr>
            <p:ph idx="1"/>
          </p:nvPr>
        </p:nvSpPr>
        <p:spPr/>
        <p:txBody>
          <a:bodyPr>
            <a:normAutofit/>
          </a:bodyPr>
          <a:lstStyle/>
          <a:p>
            <a:r>
              <a:rPr lang="en-US" sz="2400" dirty="0" smtClean="0"/>
              <a:t>Allows for Alice and Bob to have data integrity, if they share a secret key.</a:t>
            </a:r>
          </a:p>
          <a:p>
            <a:r>
              <a:rPr lang="en-US" sz="2400" dirty="0" smtClean="0"/>
              <a:t>Given a message M, Alice computes H(K||M) and sends M and this hash to Bob.</a:t>
            </a:r>
            <a:endParaRPr lang="en-US" sz="2400"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50</a:t>
            </a:fld>
            <a:endParaRPr lang="en-US"/>
          </a:p>
        </p:txBody>
      </p:sp>
      <p:grpSp>
        <p:nvGrpSpPr>
          <p:cNvPr id="44" name="Group 43"/>
          <p:cNvGrpSpPr/>
          <p:nvPr/>
        </p:nvGrpSpPr>
        <p:grpSpPr>
          <a:xfrm>
            <a:off x="457200" y="3157716"/>
            <a:ext cx="8305800" cy="3547884"/>
            <a:chOff x="76200" y="228600"/>
            <a:chExt cx="11810999" cy="6894862"/>
          </a:xfrm>
        </p:grpSpPr>
        <p:pic>
          <p:nvPicPr>
            <p:cNvPr id="5" name="Picture 4" descr="01-08d.wmf"/>
            <p:cNvPicPr>
              <a:picLocks noChangeAspect="1"/>
            </p:cNvPicPr>
            <p:nvPr/>
          </p:nvPicPr>
          <p:blipFill>
            <a:blip r:embed="rId2" cstate="print"/>
            <a:stretch>
              <a:fillRect/>
            </a:stretch>
          </p:blipFill>
          <p:spPr>
            <a:xfrm>
              <a:off x="10439400" y="4419600"/>
              <a:ext cx="1260475" cy="1606550"/>
            </a:xfrm>
            <a:prstGeom prst="rect">
              <a:avLst/>
            </a:prstGeom>
          </p:spPr>
        </p:pic>
        <p:pic>
          <p:nvPicPr>
            <p:cNvPr id="6" name="Picture 5" descr="01-08a.wmf"/>
            <p:cNvPicPr>
              <a:picLocks noChangeAspect="1"/>
            </p:cNvPicPr>
            <p:nvPr/>
          </p:nvPicPr>
          <p:blipFill>
            <a:blip r:embed="rId3" cstate="print"/>
            <a:stretch>
              <a:fillRect/>
            </a:stretch>
          </p:blipFill>
          <p:spPr>
            <a:xfrm>
              <a:off x="4572000" y="4114800"/>
              <a:ext cx="1817725" cy="1764792"/>
            </a:xfrm>
            <a:prstGeom prst="rect">
              <a:avLst/>
            </a:prstGeom>
          </p:spPr>
        </p:pic>
        <p:pic>
          <p:nvPicPr>
            <p:cNvPr id="7" name="Picture 2" descr="C:\Users\Roberto\AppData\Local\Microsoft\Windows\Temporary Internet Files\Content.IE5\RTRFORL5\MCj04339030000[1].png"/>
            <p:cNvPicPr>
              <a:picLocks noChangeAspect="1" noChangeArrowheads="1"/>
            </p:cNvPicPr>
            <p:nvPr/>
          </p:nvPicPr>
          <p:blipFill>
            <a:blip r:embed="rId4" cstate="print">
              <a:grayscl/>
            </a:blip>
            <a:srcRect/>
            <a:stretch>
              <a:fillRect/>
            </a:stretch>
          </p:blipFill>
          <p:spPr bwMode="auto">
            <a:xfrm>
              <a:off x="1600200" y="4191000"/>
              <a:ext cx="788670" cy="788670"/>
            </a:xfrm>
            <a:prstGeom prst="rect">
              <a:avLst/>
            </a:prstGeom>
            <a:noFill/>
            <a:ln w="9525">
              <a:noFill/>
              <a:miter lim="800000"/>
              <a:headEnd/>
              <a:tailEnd/>
            </a:ln>
          </p:spPr>
        </p:pic>
        <p:pic>
          <p:nvPicPr>
            <p:cNvPr id="8" name="Picture 2" descr="C:\Users\Roberto\AppData\Local\Microsoft\Windows\Temporary Internet Files\Content.IE5\RTRFORL5\MCj04339030000[1].png"/>
            <p:cNvPicPr>
              <a:picLocks noChangeAspect="1" noChangeArrowheads="1"/>
            </p:cNvPicPr>
            <p:nvPr/>
          </p:nvPicPr>
          <p:blipFill>
            <a:blip r:embed="rId4" cstate="print">
              <a:grayscl/>
            </a:blip>
            <a:srcRect/>
            <a:stretch>
              <a:fillRect/>
            </a:stretch>
          </p:blipFill>
          <p:spPr bwMode="auto">
            <a:xfrm>
              <a:off x="9448800" y="4191000"/>
              <a:ext cx="788670" cy="788670"/>
            </a:xfrm>
            <a:prstGeom prst="rect">
              <a:avLst/>
            </a:prstGeom>
            <a:noFill/>
            <a:ln w="9525">
              <a:noFill/>
              <a:miter lim="800000"/>
              <a:headEnd/>
              <a:tailEnd/>
            </a:ln>
          </p:spPr>
        </p:pic>
        <p:pic>
          <p:nvPicPr>
            <p:cNvPr id="9" name="Picture 8" descr="01-12.wmf"/>
            <p:cNvPicPr>
              <a:picLocks noChangeAspect="1"/>
            </p:cNvPicPr>
            <p:nvPr/>
          </p:nvPicPr>
          <p:blipFill>
            <a:blip r:embed="rId5" cstate="print"/>
            <a:stretch>
              <a:fillRect/>
            </a:stretch>
          </p:blipFill>
          <p:spPr>
            <a:xfrm>
              <a:off x="10744200" y="2802072"/>
              <a:ext cx="1120776" cy="931728"/>
            </a:xfrm>
            <a:prstGeom prst="rect">
              <a:avLst/>
            </a:prstGeom>
          </p:spPr>
        </p:pic>
        <p:pic>
          <p:nvPicPr>
            <p:cNvPr id="10" name="Picture 9" descr="01-12.wmf"/>
            <p:cNvPicPr>
              <a:picLocks noChangeAspect="1"/>
            </p:cNvPicPr>
            <p:nvPr/>
          </p:nvPicPr>
          <p:blipFill>
            <a:blip r:embed="rId5" cstate="print"/>
            <a:stretch>
              <a:fillRect/>
            </a:stretch>
          </p:blipFill>
          <p:spPr>
            <a:xfrm>
              <a:off x="4800600" y="1371600"/>
              <a:ext cx="1120776" cy="931728"/>
            </a:xfrm>
            <a:prstGeom prst="rect">
              <a:avLst/>
            </a:prstGeom>
          </p:spPr>
        </p:pic>
        <p:pic>
          <p:nvPicPr>
            <p:cNvPr id="11" name="Picture 10" descr="01-08b.wmf"/>
            <p:cNvPicPr>
              <a:picLocks noChangeAspect="1"/>
            </p:cNvPicPr>
            <p:nvPr/>
          </p:nvPicPr>
          <p:blipFill>
            <a:blip r:embed="rId6" cstate="print"/>
            <a:stretch>
              <a:fillRect/>
            </a:stretch>
          </p:blipFill>
          <p:spPr>
            <a:xfrm rot="18875579">
              <a:off x="177904" y="2552193"/>
              <a:ext cx="1008768" cy="1135714"/>
            </a:xfrm>
            <a:prstGeom prst="rect">
              <a:avLst/>
            </a:prstGeom>
          </p:spPr>
        </p:pic>
        <p:pic>
          <p:nvPicPr>
            <p:cNvPr id="12" name="Picture 11" descr="01-08c.wmf"/>
            <p:cNvPicPr>
              <a:picLocks noChangeAspect="1"/>
            </p:cNvPicPr>
            <p:nvPr/>
          </p:nvPicPr>
          <p:blipFill>
            <a:blip r:embed="rId7" cstate="print"/>
            <a:stretch>
              <a:fillRect/>
            </a:stretch>
          </p:blipFill>
          <p:spPr>
            <a:xfrm>
              <a:off x="228600" y="4495800"/>
              <a:ext cx="1136650" cy="1428750"/>
            </a:xfrm>
            <a:prstGeom prst="rect">
              <a:avLst/>
            </a:prstGeom>
          </p:spPr>
        </p:pic>
        <p:sp>
          <p:nvSpPr>
            <p:cNvPr id="13" name="TextBox 12"/>
            <p:cNvSpPr txBox="1"/>
            <p:nvPr/>
          </p:nvSpPr>
          <p:spPr>
            <a:xfrm>
              <a:off x="6400800" y="2667001"/>
              <a:ext cx="3200400" cy="1136436"/>
            </a:xfrm>
            <a:prstGeom prst="rect">
              <a:avLst/>
            </a:prstGeom>
            <a:noFill/>
          </p:spPr>
          <p:txBody>
            <a:bodyPr wrap="square">
              <a:spAutoFit/>
            </a:bodyPr>
            <a:lstStyle/>
            <a:p>
              <a:pPr algn="ctr">
                <a:defRPr/>
              </a:pPr>
              <a:r>
                <a:rPr lang="en-US" sz="1600" b="1" dirty="0" smtClean="0">
                  <a:latin typeface="+mn-lt"/>
                </a:rPr>
                <a:t>(attack detected)</a:t>
              </a:r>
              <a:br>
                <a:rPr lang="en-US" sz="1600" b="1" dirty="0" smtClean="0">
                  <a:latin typeface="+mn-lt"/>
                </a:rPr>
              </a:br>
              <a:r>
                <a:rPr lang="en-US" sz="1600" b="1" dirty="0" smtClean="0"/>
                <a:t>=?</a:t>
              </a:r>
              <a:endParaRPr lang="en-US" sz="1600" b="1" dirty="0">
                <a:latin typeface="+mn-lt"/>
              </a:endParaRPr>
            </a:p>
          </p:txBody>
        </p:sp>
        <p:sp>
          <p:nvSpPr>
            <p:cNvPr id="14" name="Right Arrow 13"/>
            <p:cNvSpPr/>
            <p:nvPr/>
          </p:nvSpPr>
          <p:spPr>
            <a:xfrm>
              <a:off x="1158240" y="3130127"/>
              <a:ext cx="4419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15" name="TextBox 14"/>
            <p:cNvSpPr txBox="1"/>
            <p:nvPr/>
          </p:nvSpPr>
          <p:spPr>
            <a:xfrm>
              <a:off x="4984295" y="3502968"/>
              <a:ext cx="764453" cy="598126"/>
            </a:xfrm>
            <a:prstGeom prst="rect">
              <a:avLst/>
            </a:prstGeom>
            <a:noFill/>
          </p:spPr>
          <p:txBody>
            <a:bodyPr wrap="none">
              <a:spAutoFit/>
            </a:bodyPr>
            <a:lstStyle/>
            <a:p>
              <a:pPr algn="ctr">
                <a:defRPr/>
              </a:pPr>
              <a:r>
                <a:rPr lang="en-US" sz="1400" dirty="0" smtClean="0">
                  <a:latin typeface="+mn-lt"/>
                </a:rPr>
                <a:t>MAC</a:t>
              </a:r>
              <a:endParaRPr lang="en-US" sz="1400" dirty="0">
                <a:latin typeface="+mn-lt"/>
              </a:endParaRPr>
            </a:p>
          </p:txBody>
        </p:sp>
        <p:sp>
          <p:nvSpPr>
            <p:cNvPr id="16" name="Rounded Rectangle 15"/>
            <p:cNvSpPr/>
            <p:nvPr/>
          </p:nvSpPr>
          <p:spPr bwMode="auto">
            <a:xfrm>
              <a:off x="1675884" y="2977727"/>
              <a:ext cx="686832" cy="685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600" dirty="0" smtClean="0"/>
                <a:t>h</a:t>
              </a:r>
              <a:endParaRPr lang="en-US" sz="1600" dirty="0"/>
            </a:p>
          </p:txBody>
        </p:sp>
        <p:sp>
          <p:nvSpPr>
            <p:cNvPr id="17" name="Down Arrow 16"/>
            <p:cNvSpPr/>
            <p:nvPr/>
          </p:nvSpPr>
          <p:spPr bwMode="auto">
            <a:xfrm flipV="1">
              <a:off x="1771650" y="3716272"/>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18" name="TextBox 17"/>
            <p:cNvSpPr txBox="1"/>
            <p:nvPr/>
          </p:nvSpPr>
          <p:spPr>
            <a:xfrm>
              <a:off x="1295400" y="4800601"/>
              <a:ext cx="1447799" cy="1614937"/>
            </a:xfrm>
            <a:prstGeom prst="rect">
              <a:avLst/>
            </a:prstGeom>
            <a:noFill/>
          </p:spPr>
          <p:txBody>
            <a:bodyPr wrap="square">
              <a:spAutoFit/>
            </a:bodyPr>
            <a:lstStyle/>
            <a:p>
              <a:pPr algn="ctr">
                <a:defRPr/>
              </a:pPr>
              <a:r>
                <a:rPr lang="en-US" sz="1600" dirty="0" smtClean="0">
                  <a:latin typeface="+mn-lt"/>
                </a:rPr>
                <a:t>shared</a:t>
              </a:r>
            </a:p>
            <a:p>
              <a:pPr algn="ctr">
                <a:defRPr/>
              </a:pPr>
              <a:r>
                <a:rPr lang="en-US" sz="1600" dirty="0" smtClean="0"/>
                <a:t>secret</a:t>
              </a:r>
            </a:p>
            <a:p>
              <a:pPr algn="ctr">
                <a:defRPr/>
              </a:pPr>
              <a:r>
                <a:rPr lang="en-US" sz="1600" dirty="0" smtClean="0">
                  <a:latin typeface="+mn-lt"/>
                </a:rPr>
                <a:t>key</a:t>
              </a:r>
              <a:endParaRPr lang="en-US" sz="1600" dirty="0">
                <a:latin typeface="+mn-lt"/>
              </a:endParaRPr>
            </a:p>
          </p:txBody>
        </p:sp>
        <p:sp>
          <p:nvSpPr>
            <p:cNvPr id="19" name="TextBox 18"/>
            <p:cNvSpPr txBox="1"/>
            <p:nvPr/>
          </p:nvSpPr>
          <p:spPr>
            <a:xfrm>
              <a:off x="4104993" y="228600"/>
              <a:ext cx="2414081" cy="1256062"/>
            </a:xfrm>
            <a:prstGeom prst="rect">
              <a:avLst/>
            </a:prstGeom>
            <a:noFill/>
          </p:spPr>
          <p:txBody>
            <a:bodyPr wrap="none">
              <a:spAutoFit/>
            </a:bodyPr>
            <a:lstStyle/>
            <a:p>
              <a:pPr algn="ctr">
                <a:defRPr/>
              </a:pPr>
              <a:r>
                <a:rPr lang="en-US" sz="1800" b="1" dirty="0" smtClean="0">
                  <a:latin typeface="+mn-lt"/>
                </a:rPr>
                <a:t>Communication</a:t>
              </a:r>
              <a:br>
                <a:rPr lang="en-US" sz="1800" b="1" dirty="0" smtClean="0">
                  <a:latin typeface="+mn-lt"/>
                </a:rPr>
              </a:br>
              <a:r>
                <a:rPr lang="en-US" sz="1800" b="1" dirty="0" smtClean="0">
                  <a:latin typeface="+mn-lt"/>
                </a:rPr>
                <a:t>channel</a:t>
              </a:r>
              <a:endParaRPr lang="en-US" sz="1800" b="1" dirty="0">
                <a:latin typeface="+mn-lt"/>
              </a:endParaRPr>
            </a:p>
          </p:txBody>
        </p:sp>
        <p:sp>
          <p:nvSpPr>
            <p:cNvPr id="20" name="TextBox 19"/>
            <p:cNvSpPr txBox="1"/>
            <p:nvPr/>
          </p:nvSpPr>
          <p:spPr>
            <a:xfrm>
              <a:off x="115199" y="6029981"/>
              <a:ext cx="1276975" cy="717750"/>
            </a:xfrm>
            <a:prstGeom prst="rect">
              <a:avLst/>
            </a:prstGeom>
            <a:noFill/>
          </p:spPr>
          <p:txBody>
            <a:bodyPr wrap="none">
              <a:spAutoFit/>
            </a:bodyPr>
            <a:lstStyle/>
            <a:p>
              <a:pPr algn="ctr">
                <a:defRPr/>
              </a:pPr>
              <a:r>
                <a:rPr lang="en-US" sz="1800" b="1" dirty="0" smtClean="0"/>
                <a:t>S</a:t>
              </a:r>
              <a:r>
                <a:rPr lang="en-US" sz="1800" b="1" dirty="0" smtClean="0">
                  <a:latin typeface="+mn-lt"/>
                </a:rPr>
                <a:t>ender</a:t>
              </a:r>
              <a:endParaRPr lang="en-US" sz="1800" b="1" dirty="0">
                <a:latin typeface="+mn-lt"/>
              </a:endParaRPr>
            </a:p>
          </p:txBody>
        </p:sp>
        <p:sp>
          <p:nvSpPr>
            <p:cNvPr id="21" name="TextBox 20"/>
            <p:cNvSpPr txBox="1"/>
            <p:nvPr/>
          </p:nvSpPr>
          <p:spPr>
            <a:xfrm>
              <a:off x="10265580" y="6029981"/>
              <a:ext cx="1586257" cy="717750"/>
            </a:xfrm>
            <a:prstGeom prst="rect">
              <a:avLst/>
            </a:prstGeom>
            <a:noFill/>
          </p:spPr>
          <p:txBody>
            <a:bodyPr wrap="none">
              <a:spAutoFit/>
            </a:bodyPr>
            <a:lstStyle/>
            <a:p>
              <a:pPr algn="ctr">
                <a:defRPr/>
              </a:pPr>
              <a:r>
                <a:rPr lang="en-US" sz="1800" b="1" dirty="0" smtClean="0"/>
                <a:t>R</a:t>
              </a:r>
              <a:r>
                <a:rPr lang="en-US" sz="1800" b="1" dirty="0" smtClean="0">
                  <a:latin typeface="+mn-lt"/>
                </a:rPr>
                <a:t>ecipient</a:t>
              </a:r>
              <a:endParaRPr lang="en-US" sz="1800" b="1" dirty="0">
                <a:latin typeface="+mn-lt"/>
              </a:endParaRPr>
            </a:p>
          </p:txBody>
        </p:sp>
        <p:cxnSp>
          <p:nvCxnSpPr>
            <p:cNvPr id="22" name="Straight Connector 21"/>
            <p:cNvCxnSpPr/>
            <p:nvPr/>
          </p:nvCxnSpPr>
          <p:spPr>
            <a:xfrm rot="5400000">
              <a:off x="1447800" y="27432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rot="5400000">
              <a:off x="4267200" y="27432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4341659" y="5867400"/>
              <a:ext cx="2049726" cy="1256062"/>
            </a:xfrm>
            <a:prstGeom prst="rect">
              <a:avLst/>
            </a:prstGeom>
            <a:noFill/>
          </p:spPr>
          <p:txBody>
            <a:bodyPr wrap="none">
              <a:spAutoFit/>
            </a:bodyPr>
            <a:lstStyle/>
            <a:p>
              <a:pPr algn="ctr">
                <a:defRPr/>
              </a:pPr>
              <a:r>
                <a:rPr lang="en-US" sz="1800" b="1" dirty="0" smtClean="0">
                  <a:latin typeface="+mn-lt"/>
                </a:rPr>
                <a:t>Attacker</a:t>
              </a:r>
            </a:p>
            <a:p>
              <a:pPr algn="ctr">
                <a:defRPr/>
              </a:pPr>
              <a:r>
                <a:rPr lang="en-US" sz="1800" b="1" dirty="0" smtClean="0"/>
                <a:t>(modifying)</a:t>
              </a:r>
              <a:endParaRPr lang="en-US" sz="1800" b="1" dirty="0">
                <a:latin typeface="+mn-lt"/>
              </a:endParaRPr>
            </a:p>
          </p:txBody>
        </p:sp>
        <p:sp>
          <p:nvSpPr>
            <p:cNvPr id="25" name="Right Arrow 24"/>
            <p:cNvSpPr/>
            <p:nvPr/>
          </p:nvSpPr>
          <p:spPr>
            <a:xfrm>
              <a:off x="3733800" y="3130127"/>
              <a:ext cx="12192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26" name="Right Arrow 25"/>
            <p:cNvSpPr/>
            <p:nvPr/>
          </p:nvSpPr>
          <p:spPr>
            <a:xfrm>
              <a:off x="5791200" y="3130127"/>
              <a:ext cx="11430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27" name="Bent Arrow 26"/>
            <p:cNvSpPr/>
            <p:nvPr/>
          </p:nvSpPr>
          <p:spPr>
            <a:xfrm>
              <a:off x="533400" y="1676400"/>
              <a:ext cx="4191000" cy="990600"/>
            </a:xfrm>
            <a:prstGeom prst="bentArrow">
              <a:avLst>
                <a:gd name="adj1" fmla="val 19406"/>
                <a:gd name="adj2" fmla="val 19406"/>
                <a:gd name="adj3" fmla="val 25000"/>
                <a:gd name="adj4" fmla="val 4375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a:solidFill>
                  <a:schemeClr val="tx1"/>
                </a:solidFill>
              </a:endParaRPr>
            </a:p>
          </p:txBody>
        </p:sp>
        <p:sp>
          <p:nvSpPr>
            <p:cNvPr id="28" name="Bent Arrow 27"/>
            <p:cNvSpPr/>
            <p:nvPr/>
          </p:nvSpPr>
          <p:spPr>
            <a:xfrm rot="5400000">
              <a:off x="8153400" y="-362528"/>
              <a:ext cx="990600" cy="5257800"/>
            </a:xfrm>
            <a:prstGeom prst="bentArrow">
              <a:avLst>
                <a:gd name="adj1" fmla="val 19406"/>
                <a:gd name="adj2" fmla="val 19406"/>
                <a:gd name="adj3" fmla="val 25000"/>
                <a:gd name="adj4" fmla="val 4375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a:solidFill>
                  <a:schemeClr val="tx1"/>
                </a:solidFill>
              </a:endParaRPr>
            </a:p>
          </p:txBody>
        </p:sp>
        <p:sp>
          <p:nvSpPr>
            <p:cNvPr id="29" name="TextBox 28"/>
            <p:cNvSpPr txBox="1"/>
            <p:nvPr/>
          </p:nvSpPr>
          <p:spPr>
            <a:xfrm>
              <a:off x="2872761" y="3502968"/>
              <a:ext cx="764453" cy="598126"/>
            </a:xfrm>
            <a:prstGeom prst="rect">
              <a:avLst/>
            </a:prstGeom>
            <a:noFill/>
          </p:spPr>
          <p:txBody>
            <a:bodyPr wrap="none">
              <a:spAutoFit/>
            </a:bodyPr>
            <a:lstStyle/>
            <a:p>
              <a:pPr algn="ctr">
                <a:defRPr/>
              </a:pPr>
              <a:r>
                <a:rPr lang="en-US" sz="1400" dirty="0" smtClean="0">
                  <a:latin typeface="+mn-lt"/>
                </a:rPr>
                <a:t>MAC</a:t>
              </a:r>
              <a:endParaRPr lang="en-US" sz="1400" dirty="0">
                <a:latin typeface="+mn-lt"/>
              </a:endParaRPr>
            </a:p>
          </p:txBody>
        </p:sp>
        <p:sp>
          <p:nvSpPr>
            <p:cNvPr id="30" name="Flowchart: Predefined Process 29"/>
            <p:cNvSpPr/>
            <p:nvPr/>
          </p:nvSpPr>
          <p:spPr>
            <a:xfrm>
              <a:off x="2971800" y="3206327"/>
              <a:ext cx="685800" cy="228600"/>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a:r>
                <a:rPr lang="en-US" sz="1050" dirty="0" smtClean="0"/>
                <a:t>6B34339</a:t>
              </a:r>
              <a:endParaRPr lang="en-US" sz="1050" dirty="0"/>
            </a:p>
          </p:txBody>
        </p:sp>
        <p:sp>
          <p:nvSpPr>
            <p:cNvPr id="31" name="Right Arrow 30"/>
            <p:cNvSpPr/>
            <p:nvPr/>
          </p:nvSpPr>
          <p:spPr>
            <a:xfrm>
              <a:off x="2438400" y="3130127"/>
              <a:ext cx="4419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32" name="Flowchart: Predefined Process 31"/>
            <p:cNvSpPr/>
            <p:nvPr/>
          </p:nvSpPr>
          <p:spPr>
            <a:xfrm>
              <a:off x="5023621" y="3206327"/>
              <a:ext cx="685800" cy="228600"/>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a:r>
                <a:rPr lang="en-US" sz="1050" dirty="0" smtClean="0"/>
                <a:t>4C66809</a:t>
              </a:r>
              <a:endParaRPr lang="en-US" sz="1050" dirty="0"/>
            </a:p>
          </p:txBody>
        </p:sp>
        <p:sp>
          <p:nvSpPr>
            <p:cNvPr id="33" name="Right Arrow 32"/>
            <p:cNvSpPr/>
            <p:nvPr/>
          </p:nvSpPr>
          <p:spPr>
            <a:xfrm flipH="1">
              <a:off x="10207568" y="3130127"/>
              <a:ext cx="4419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34" name="Flowchart: Predefined Process 33"/>
            <p:cNvSpPr/>
            <p:nvPr/>
          </p:nvSpPr>
          <p:spPr>
            <a:xfrm>
              <a:off x="6986909" y="3203363"/>
              <a:ext cx="685800" cy="228600"/>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a:r>
                <a:rPr lang="en-US" sz="1050" dirty="0" smtClean="0"/>
                <a:t>4C66809</a:t>
              </a:r>
              <a:endParaRPr lang="en-US" sz="1050" dirty="0"/>
            </a:p>
          </p:txBody>
        </p:sp>
        <p:sp>
          <p:nvSpPr>
            <p:cNvPr id="35" name="TextBox 34"/>
            <p:cNvSpPr txBox="1"/>
            <p:nvPr/>
          </p:nvSpPr>
          <p:spPr>
            <a:xfrm>
              <a:off x="10286999" y="3733800"/>
              <a:ext cx="1600200" cy="598126"/>
            </a:xfrm>
            <a:prstGeom prst="rect">
              <a:avLst/>
            </a:prstGeom>
            <a:noFill/>
          </p:spPr>
          <p:txBody>
            <a:bodyPr wrap="square">
              <a:spAutoFit/>
            </a:bodyPr>
            <a:lstStyle/>
            <a:p>
              <a:pPr algn="ctr">
                <a:defRPr/>
              </a:pPr>
              <a:r>
                <a:rPr lang="en-US" sz="1400" dirty="0" smtClean="0">
                  <a:latin typeface="+mn-lt"/>
                </a:rPr>
                <a:t>message M’</a:t>
              </a:r>
              <a:endParaRPr lang="en-US" sz="1400" dirty="0">
                <a:latin typeface="+mn-lt"/>
              </a:endParaRPr>
            </a:p>
          </p:txBody>
        </p:sp>
        <p:sp>
          <p:nvSpPr>
            <p:cNvPr id="36" name="Right Arrow 35"/>
            <p:cNvSpPr/>
            <p:nvPr/>
          </p:nvSpPr>
          <p:spPr>
            <a:xfrm flipH="1">
              <a:off x="8991600" y="3130127"/>
              <a:ext cx="4419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37" name="Rounded Rectangle 36"/>
            <p:cNvSpPr/>
            <p:nvPr/>
          </p:nvSpPr>
          <p:spPr bwMode="auto">
            <a:xfrm>
              <a:off x="9469068" y="2971800"/>
              <a:ext cx="686832" cy="685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600" dirty="0" smtClean="0"/>
                <a:t>h</a:t>
              </a:r>
              <a:endParaRPr lang="en-US" sz="1600" dirty="0"/>
            </a:p>
          </p:txBody>
        </p:sp>
        <p:sp>
          <p:nvSpPr>
            <p:cNvPr id="38" name="Down Arrow 37"/>
            <p:cNvSpPr/>
            <p:nvPr/>
          </p:nvSpPr>
          <p:spPr bwMode="auto">
            <a:xfrm flipV="1">
              <a:off x="9564834" y="3710345"/>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39" name="TextBox 38"/>
            <p:cNvSpPr txBox="1"/>
            <p:nvPr/>
          </p:nvSpPr>
          <p:spPr>
            <a:xfrm>
              <a:off x="9143999" y="4794673"/>
              <a:ext cx="1295400" cy="1614937"/>
            </a:xfrm>
            <a:prstGeom prst="rect">
              <a:avLst/>
            </a:prstGeom>
            <a:noFill/>
          </p:spPr>
          <p:txBody>
            <a:bodyPr wrap="square">
              <a:spAutoFit/>
            </a:bodyPr>
            <a:lstStyle/>
            <a:p>
              <a:pPr algn="ctr">
                <a:defRPr/>
              </a:pPr>
              <a:r>
                <a:rPr lang="en-US" sz="1600" dirty="0" smtClean="0">
                  <a:latin typeface="+mn-lt"/>
                </a:rPr>
                <a:t>shared</a:t>
              </a:r>
            </a:p>
            <a:p>
              <a:pPr algn="ctr">
                <a:defRPr/>
              </a:pPr>
              <a:r>
                <a:rPr lang="en-US" sz="1600" dirty="0" smtClean="0"/>
                <a:t>secret</a:t>
              </a:r>
            </a:p>
            <a:p>
              <a:pPr algn="ctr">
                <a:defRPr/>
              </a:pPr>
              <a:r>
                <a:rPr lang="en-US" sz="1600" dirty="0" smtClean="0">
                  <a:latin typeface="+mn-lt"/>
                </a:rPr>
                <a:t>key</a:t>
              </a:r>
              <a:endParaRPr lang="en-US" sz="1600" dirty="0">
                <a:latin typeface="+mn-lt"/>
              </a:endParaRPr>
            </a:p>
          </p:txBody>
        </p:sp>
        <p:sp>
          <p:nvSpPr>
            <p:cNvPr id="40" name="Flowchart: Predefined Process 39"/>
            <p:cNvSpPr/>
            <p:nvPr/>
          </p:nvSpPr>
          <p:spPr>
            <a:xfrm>
              <a:off x="8262839" y="3203363"/>
              <a:ext cx="685800" cy="228600"/>
            </a:xfrm>
            <a:prstGeom prst="flowChartPredefinedProcess">
              <a:avLst/>
            </a:prstGeom>
            <a:ln/>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a:r>
                <a:rPr lang="en-US" sz="1050" dirty="0" smtClean="0"/>
                <a:t>87F9024</a:t>
              </a:r>
              <a:endParaRPr lang="en-US" sz="1050" dirty="0"/>
            </a:p>
          </p:txBody>
        </p:sp>
        <p:sp>
          <p:nvSpPr>
            <p:cNvPr id="41" name="TextBox 40"/>
            <p:cNvSpPr txBox="1"/>
            <p:nvPr/>
          </p:nvSpPr>
          <p:spPr>
            <a:xfrm>
              <a:off x="6756926" y="3505201"/>
              <a:ext cx="1145767" cy="1016812"/>
            </a:xfrm>
            <a:prstGeom prst="rect">
              <a:avLst/>
            </a:prstGeom>
            <a:noFill/>
          </p:spPr>
          <p:txBody>
            <a:bodyPr wrap="none">
              <a:spAutoFit/>
            </a:bodyPr>
            <a:lstStyle/>
            <a:p>
              <a:pPr algn="ctr">
                <a:defRPr/>
              </a:pPr>
              <a:r>
                <a:rPr lang="en-US" sz="1400" dirty="0" smtClean="0">
                  <a:latin typeface="+mn-lt"/>
                </a:rPr>
                <a:t>received</a:t>
              </a:r>
              <a:br>
                <a:rPr lang="en-US" sz="1400" dirty="0" smtClean="0">
                  <a:latin typeface="+mn-lt"/>
                </a:rPr>
              </a:br>
              <a:r>
                <a:rPr lang="en-US" sz="1400" dirty="0" smtClean="0">
                  <a:latin typeface="+mn-lt"/>
                </a:rPr>
                <a:t>MAC</a:t>
              </a:r>
              <a:endParaRPr lang="en-US" sz="1400" dirty="0">
                <a:latin typeface="+mn-lt"/>
              </a:endParaRPr>
            </a:p>
          </p:txBody>
        </p:sp>
        <p:sp>
          <p:nvSpPr>
            <p:cNvPr id="42" name="TextBox 41"/>
            <p:cNvSpPr txBox="1"/>
            <p:nvPr/>
          </p:nvSpPr>
          <p:spPr>
            <a:xfrm>
              <a:off x="7945733" y="3505201"/>
              <a:ext cx="1320011" cy="1016812"/>
            </a:xfrm>
            <a:prstGeom prst="rect">
              <a:avLst/>
            </a:prstGeom>
            <a:noFill/>
          </p:spPr>
          <p:txBody>
            <a:bodyPr wrap="none">
              <a:spAutoFit/>
            </a:bodyPr>
            <a:lstStyle/>
            <a:p>
              <a:pPr algn="ctr">
                <a:defRPr/>
              </a:pPr>
              <a:r>
                <a:rPr lang="en-US" sz="1400" dirty="0" smtClean="0">
                  <a:latin typeface="+mn-lt"/>
                </a:rPr>
                <a:t>computed</a:t>
              </a:r>
              <a:br>
                <a:rPr lang="en-US" sz="1400" dirty="0" smtClean="0">
                  <a:latin typeface="+mn-lt"/>
                </a:rPr>
              </a:br>
              <a:r>
                <a:rPr lang="en-US" sz="1400" dirty="0" smtClean="0">
                  <a:latin typeface="+mn-lt"/>
                </a:rPr>
                <a:t>MAC</a:t>
              </a:r>
              <a:endParaRPr lang="en-US" sz="1400" dirty="0">
                <a:latin typeface="+mn-lt"/>
              </a:endParaRPr>
            </a:p>
          </p:txBody>
        </p:sp>
        <p:sp>
          <p:nvSpPr>
            <p:cNvPr id="43" name="TextBox 42"/>
            <p:cNvSpPr txBox="1"/>
            <p:nvPr/>
          </p:nvSpPr>
          <p:spPr>
            <a:xfrm>
              <a:off x="76200" y="3581400"/>
              <a:ext cx="1574444" cy="598126"/>
            </a:xfrm>
            <a:prstGeom prst="rect">
              <a:avLst/>
            </a:prstGeom>
            <a:noFill/>
          </p:spPr>
          <p:txBody>
            <a:bodyPr wrap="square">
              <a:spAutoFit/>
            </a:bodyPr>
            <a:lstStyle/>
            <a:p>
              <a:pPr algn="ctr">
                <a:defRPr/>
              </a:pPr>
              <a:r>
                <a:rPr lang="en-US" sz="1400" dirty="0" smtClean="0">
                  <a:latin typeface="+mn-lt"/>
                </a:rPr>
                <a:t>message M</a:t>
              </a:r>
              <a:endParaRPr lang="en-US" sz="1400" dirty="0">
                <a:latin typeface="+mn-lt"/>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Certificates</a:t>
            </a:r>
            <a:endParaRPr lang="en-US" dirty="0"/>
          </a:p>
        </p:txBody>
      </p:sp>
      <p:sp>
        <p:nvSpPr>
          <p:cNvPr id="3" name="Content Placeholder 2"/>
          <p:cNvSpPr>
            <a:spLocks noGrp="1"/>
          </p:cNvSpPr>
          <p:nvPr>
            <p:ph idx="1"/>
          </p:nvPr>
        </p:nvSpPr>
        <p:spPr>
          <a:xfrm>
            <a:off x="457200" y="1600200"/>
            <a:ext cx="3962400" cy="4525963"/>
          </a:xfrm>
        </p:spPr>
        <p:txBody>
          <a:bodyPr/>
          <a:lstStyle/>
          <a:p>
            <a:r>
              <a:rPr lang="en-US" b="1" dirty="0" smtClean="0"/>
              <a:t>certificate authority (CA)</a:t>
            </a:r>
            <a:r>
              <a:rPr lang="en-US" dirty="0" smtClean="0"/>
              <a:t> digitally signs a binding between an identity and the public key for that identity.</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51</a:t>
            </a:fld>
            <a:endParaRPr lang="en-US"/>
          </a:p>
        </p:txBody>
      </p:sp>
      <p:pic>
        <p:nvPicPr>
          <p:cNvPr id="55298" name="Picture 2"/>
          <p:cNvPicPr>
            <a:picLocks noChangeAspect="1" noChangeArrowheads="1"/>
          </p:cNvPicPr>
          <p:nvPr/>
        </p:nvPicPr>
        <p:blipFill>
          <a:blip r:embed="rId2" cstate="print"/>
          <a:srcRect l="50753" t="16080" r="22111" b="33266"/>
          <a:stretch>
            <a:fillRect/>
          </a:stretch>
        </p:blipFill>
        <p:spPr bwMode="auto">
          <a:xfrm>
            <a:off x="4572000" y="1447800"/>
            <a:ext cx="4267200" cy="4978399"/>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sp>
        <p:nvSpPr>
          <p:cNvPr id="3" name="Content Placeholder 2"/>
          <p:cNvSpPr>
            <a:spLocks noGrp="1"/>
          </p:cNvSpPr>
          <p:nvPr>
            <p:ph idx="1"/>
          </p:nvPr>
        </p:nvSpPr>
        <p:spPr/>
        <p:txBody>
          <a:bodyPr/>
          <a:lstStyle/>
          <a:p>
            <a:r>
              <a:rPr lang="en-US" dirty="0" smtClean="0"/>
              <a:t>A short sequence of characters used as a means to authenticate someone via a secret that they know.</a:t>
            </a:r>
          </a:p>
          <a:p>
            <a:pPr>
              <a:buNone/>
            </a:pPr>
            <a:endParaRPr lang="en-US" dirty="0" smtClean="0"/>
          </a:p>
          <a:p>
            <a:r>
              <a:rPr lang="en-US" dirty="0" err="1" smtClean="0"/>
              <a:t>Userid</a:t>
            </a:r>
            <a:r>
              <a:rPr lang="en-US" dirty="0" smtClean="0"/>
              <a:t>: _________________</a:t>
            </a:r>
          </a:p>
          <a:p>
            <a:r>
              <a:rPr lang="en-US" dirty="0" smtClean="0"/>
              <a:t>Password: ______________</a:t>
            </a:r>
          </a:p>
          <a:p>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57200" y="274638"/>
            <a:ext cx="8229600" cy="1143000"/>
          </a:xfrm>
          <a:prstGeom prst="rect">
            <a:avLst/>
          </a:prstGeom>
          <a:noFill/>
          <a:ln w="9525">
            <a:solidFill>
              <a:schemeClr val="bg1"/>
            </a:solid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dirty="0">
                <a:solidFill>
                  <a:schemeClr val="tx1"/>
                </a:solidFill>
                <a:latin typeface="Calibri" pitchFamily="34" charset="0"/>
              </a:rPr>
              <a:t>How a password is stored?</a:t>
            </a:r>
          </a:p>
        </p:txBody>
      </p:sp>
      <p:sp>
        <p:nvSpPr>
          <p:cNvPr id="20483" name="Text Box 2"/>
          <p:cNvSpPr txBox="1">
            <a:spLocks noChangeArrowheads="1"/>
          </p:cNvSpPr>
          <p:nvPr/>
        </p:nvSpPr>
        <p:spPr bwMode="auto">
          <a:xfrm>
            <a:off x="5562600" y="2209800"/>
            <a:ext cx="3149600" cy="579438"/>
          </a:xfrm>
          <a:prstGeom prst="rect">
            <a:avLst/>
          </a:prstGeom>
          <a:noFill/>
          <a:ln w="9525">
            <a:solidFill>
              <a:schemeClr val="bg1"/>
            </a:solidFill>
            <a:round/>
            <a:headEnd/>
            <a:tailEnd/>
          </a:ln>
        </p:spPr>
        <p:txBody>
          <a:bodyPr/>
          <a:lstStyle/>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3200">
                <a:solidFill>
                  <a:schemeClr val="tx1"/>
                </a:solidFill>
                <a:latin typeface="Calibri" pitchFamily="34" charset="0"/>
              </a:rPr>
              <a:t>Password file</a:t>
            </a:r>
          </a:p>
        </p:txBody>
      </p:sp>
      <p:sp>
        <p:nvSpPr>
          <p:cNvPr id="20484" name="Rectangle 3"/>
          <p:cNvSpPr>
            <a:spLocks noChangeArrowheads="1"/>
          </p:cNvSpPr>
          <p:nvPr/>
        </p:nvSpPr>
        <p:spPr bwMode="auto">
          <a:xfrm>
            <a:off x="1066800" y="1981200"/>
            <a:ext cx="3149600" cy="533400"/>
          </a:xfrm>
          <a:prstGeom prst="rect">
            <a:avLst/>
          </a:prstGeom>
          <a:noFill/>
          <a:ln w="9525">
            <a:solidFill>
              <a:schemeClr val="bg1"/>
            </a:solidFill>
            <a:round/>
            <a:headEnd/>
            <a:tailEnd/>
          </a:ln>
        </p:spPr>
        <p:txBody>
          <a:bodyPr lIns="90000" tIns="46800" rIns="90000" bIns="46800"/>
          <a:lstStyle/>
          <a:p>
            <a: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3200">
                <a:solidFill>
                  <a:schemeClr val="tx1"/>
                </a:solidFill>
                <a:latin typeface="Comic Sans MS" pitchFamily="66" charset="0"/>
              </a:rPr>
              <a:t>User</a:t>
            </a:r>
          </a:p>
        </p:txBody>
      </p:sp>
      <p:sp>
        <p:nvSpPr>
          <p:cNvPr id="20485" name="Rectangle 4"/>
          <p:cNvSpPr>
            <a:spLocks noChangeArrowheads="1"/>
          </p:cNvSpPr>
          <p:nvPr/>
        </p:nvSpPr>
        <p:spPr bwMode="auto">
          <a:xfrm>
            <a:off x="5715000" y="2971800"/>
            <a:ext cx="2438400" cy="2819400"/>
          </a:xfrm>
          <a:prstGeom prst="rect">
            <a:avLst/>
          </a:prstGeom>
          <a:solidFill>
            <a:srgbClr val="4F81BD"/>
          </a:solidFill>
          <a:ln w="12600">
            <a:solidFill>
              <a:schemeClr val="tx1"/>
            </a:solidFill>
            <a:miter lim="800000"/>
            <a:headEnd/>
            <a:tailEnd/>
          </a:ln>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chemeClr val="tx1"/>
                </a:solidFill>
                <a:latin typeface="Comic Sans MS" pitchFamily="66" charset="0"/>
              </a:rPr>
              <a:t>   Butch:ASDSA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chemeClr val="tx1"/>
                </a:solidFill>
                <a:latin typeface="Comic Sans MS" pitchFamily="66" charset="0"/>
              </a:rPr>
              <a:t>   21QW3R50E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chemeClr val="tx1"/>
                </a:solidFill>
                <a:latin typeface="Comic Sans MS" pitchFamily="66" charset="0"/>
              </a:rPr>
              <a:t>   ERWWER323</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chemeClr val="tx1"/>
                </a:solidFill>
                <a:latin typeface="Comic Sans MS" pitchFamily="66"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chemeClr val="tx1"/>
                </a:solidFill>
                <a:latin typeface="Comic Sans MS" pitchFamily="66"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chemeClr val="tx1"/>
              </a:solidFill>
              <a:latin typeface="Comic Sans MS" pitchFamily="66" charset="0"/>
            </a:endParaRPr>
          </a:p>
        </p:txBody>
      </p:sp>
      <p:sp>
        <p:nvSpPr>
          <p:cNvPr id="20486" name="Freeform 5"/>
          <p:cNvSpPr>
            <a:spLocks/>
          </p:cNvSpPr>
          <p:nvPr/>
        </p:nvSpPr>
        <p:spPr bwMode="auto">
          <a:xfrm>
            <a:off x="3581400" y="3429000"/>
            <a:ext cx="2355850" cy="688975"/>
          </a:xfrm>
          <a:custGeom>
            <a:avLst/>
            <a:gdLst>
              <a:gd name="T0" fmla="*/ 0 w 1484"/>
              <a:gd name="T1" fmla="*/ 0 h 434"/>
              <a:gd name="T2" fmla="*/ 407988 w 1484"/>
              <a:gd name="T3" fmla="*/ 630238 h 434"/>
              <a:gd name="T4" fmla="*/ 1830388 w 1484"/>
              <a:gd name="T5" fmla="*/ 354012 h 434"/>
              <a:gd name="T6" fmla="*/ 2355850 w 1484"/>
              <a:gd name="T7" fmla="*/ 381000 h 434"/>
              <a:gd name="T8" fmla="*/ 0 60000 65536"/>
              <a:gd name="T9" fmla="*/ 0 60000 65536"/>
              <a:gd name="T10" fmla="*/ 0 60000 65536"/>
              <a:gd name="T11" fmla="*/ 0 60000 65536"/>
              <a:gd name="T12" fmla="*/ 0 w 1484"/>
              <a:gd name="T13" fmla="*/ 0 h 434"/>
              <a:gd name="T14" fmla="*/ 1484 w 1484"/>
              <a:gd name="T15" fmla="*/ 434 h 434"/>
            </a:gdLst>
            <a:ahLst/>
            <a:cxnLst>
              <a:cxn ang="T8">
                <a:pos x="T0" y="T1"/>
              </a:cxn>
              <a:cxn ang="T9">
                <a:pos x="T2" y="T3"/>
              </a:cxn>
              <a:cxn ang="T10">
                <a:pos x="T4" y="T5"/>
              </a:cxn>
              <a:cxn ang="T11">
                <a:pos x="T6" y="T7"/>
              </a:cxn>
            </a:cxnLst>
            <a:rect l="T12" t="T13" r="T14" b="T15"/>
            <a:pathLst>
              <a:path w="1484" h="434">
                <a:moveTo>
                  <a:pt x="0" y="0"/>
                </a:moveTo>
                <a:cubicBezTo>
                  <a:pt x="43" y="66"/>
                  <a:pt x="65" y="360"/>
                  <a:pt x="257" y="397"/>
                </a:cubicBezTo>
                <a:cubicBezTo>
                  <a:pt x="449" y="434"/>
                  <a:pt x="949" y="249"/>
                  <a:pt x="1153" y="223"/>
                </a:cubicBezTo>
                <a:cubicBezTo>
                  <a:pt x="1357" y="197"/>
                  <a:pt x="1415" y="237"/>
                  <a:pt x="1484" y="240"/>
                </a:cubicBezTo>
              </a:path>
            </a:pathLst>
          </a:custGeom>
          <a:noFill/>
          <a:ln w="28440">
            <a:solidFill>
              <a:schemeClr val="tx1"/>
            </a:solidFill>
            <a:round/>
            <a:headEnd/>
            <a:tailEnd type="triangle" w="med" len="med"/>
          </a:ln>
        </p:spPr>
        <p:txBody>
          <a:bodyPr wrap="none" anchor="ctr"/>
          <a:lstStyle/>
          <a:p>
            <a:endParaRPr lang="en-US">
              <a:solidFill>
                <a:schemeClr val="tx1"/>
              </a:solidFill>
            </a:endParaRPr>
          </a:p>
        </p:txBody>
      </p:sp>
      <p:sp>
        <p:nvSpPr>
          <p:cNvPr id="20487" name="Text Box 6"/>
          <p:cNvSpPr txBox="1">
            <a:spLocks noChangeArrowheads="1"/>
          </p:cNvSpPr>
          <p:nvPr/>
        </p:nvSpPr>
        <p:spPr bwMode="auto">
          <a:xfrm>
            <a:off x="3365500" y="4203810"/>
            <a:ext cx="1151575" cy="279180"/>
          </a:xfrm>
          <a:prstGeom prst="rect">
            <a:avLst/>
          </a:prstGeom>
          <a:noFill/>
          <a:ln w="9525">
            <a:solidFill>
              <a:schemeClr val="tx1"/>
            </a:solidFill>
            <a:round/>
            <a:headEnd/>
            <a:tailEnd/>
          </a:ln>
        </p:spPr>
        <p:txBody>
          <a:bodyPr wrap="none"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chemeClr val="tx1"/>
                </a:solidFill>
                <a:latin typeface="Comic Sans MS" pitchFamily="66" charset="0"/>
              </a:rPr>
              <a:t>hash function</a:t>
            </a:r>
          </a:p>
        </p:txBody>
      </p:sp>
      <p:sp>
        <p:nvSpPr>
          <p:cNvPr id="20489" name="AutoShape 8"/>
          <p:cNvSpPr>
            <a:spLocks noChangeArrowheads="1"/>
          </p:cNvSpPr>
          <p:nvPr/>
        </p:nvSpPr>
        <p:spPr bwMode="auto">
          <a:xfrm>
            <a:off x="2514600" y="2438400"/>
            <a:ext cx="2133600" cy="1219200"/>
          </a:xfrm>
          <a:prstGeom prst="cloudCallout">
            <a:avLst>
              <a:gd name="adj1" fmla="val -64838"/>
              <a:gd name="adj2" fmla="val 59931"/>
            </a:avLst>
          </a:prstGeom>
          <a:solidFill>
            <a:srgbClr val="C3D69B"/>
          </a:solidFill>
          <a:ln w="12600">
            <a:solidFill>
              <a:schemeClr val="tx1"/>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1"/>
                </a:solidFill>
                <a:latin typeface="Comic Sans MS" pitchFamily="66" charset="0"/>
              </a:rPr>
              <a:t> </a:t>
            </a:r>
            <a:r>
              <a:rPr lang="en-US" sz="2800" dirty="0" smtClean="0">
                <a:solidFill>
                  <a:schemeClr val="tx1"/>
                </a:solidFill>
                <a:latin typeface="Comic Sans MS" pitchFamily="66" charset="0"/>
              </a:rPr>
              <a:t>Dog124</a:t>
            </a:r>
            <a:endParaRPr lang="en-US" sz="2800" dirty="0">
              <a:solidFill>
                <a:schemeClr val="tx1"/>
              </a:solidFill>
              <a:latin typeface="Comic Sans MS" pitchFamily="66" charset="0"/>
            </a:endParaRPr>
          </a:p>
        </p:txBody>
      </p:sp>
      <p:pic>
        <p:nvPicPr>
          <p:cNvPr id="10" name="Picture 9" descr="01-9b-2.wmf"/>
          <p:cNvPicPr>
            <a:picLocks noChangeAspect="1"/>
          </p:cNvPicPr>
          <p:nvPr/>
        </p:nvPicPr>
        <p:blipFill>
          <a:blip r:embed="rId3" cstate="print"/>
          <a:stretch>
            <a:fillRect/>
          </a:stretch>
        </p:blipFill>
        <p:spPr>
          <a:xfrm>
            <a:off x="457200" y="3962400"/>
            <a:ext cx="1996885" cy="18288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B8911EE-0996-4752-9CC5-FEF8FFA455AB}" type="slidenum">
              <a:rPr lang="en-US" sz="1200">
                <a:solidFill>
                  <a:schemeClr val="tx1"/>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en-US" sz="1200">
              <a:solidFill>
                <a:schemeClr val="tx1"/>
              </a:solidFill>
              <a:latin typeface="Calibri" pitchFamily="34" charset="0"/>
            </a:endParaRPr>
          </a:p>
        </p:txBody>
      </p:sp>
      <p:sp>
        <p:nvSpPr>
          <p:cNvPr id="23556" name="Text Box 3"/>
          <p:cNvSpPr txBox="1">
            <a:spLocks noChangeArrowheads="1"/>
          </p:cNvSpPr>
          <p:nvPr/>
        </p:nvSpPr>
        <p:spPr bwMode="auto">
          <a:xfrm>
            <a:off x="0" y="274638"/>
            <a:ext cx="8229600" cy="1143000"/>
          </a:xfrm>
          <a:prstGeom prst="rect">
            <a:avLst/>
          </a:prstGeom>
          <a:noFill/>
          <a:ln w="9525">
            <a:noFill/>
            <a:round/>
            <a:headEnd/>
            <a:tailEnd/>
          </a:ln>
        </p:spPr>
        <p:txBody>
          <a:bodyPr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4400">
                <a:solidFill>
                  <a:schemeClr val="tx1"/>
                </a:solidFill>
                <a:latin typeface="Calibri" pitchFamily="34" charset="0"/>
              </a:rPr>
              <a:t>Strong Passwords</a:t>
            </a:r>
          </a:p>
        </p:txBody>
      </p:sp>
      <p:sp>
        <p:nvSpPr>
          <p:cNvPr id="23557" name="Text Box 4"/>
          <p:cNvSpPr txBox="1">
            <a:spLocks noChangeArrowheads="1"/>
          </p:cNvSpPr>
          <p:nvPr/>
        </p:nvSpPr>
        <p:spPr bwMode="auto">
          <a:xfrm>
            <a:off x="755650" y="1341438"/>
            <a:ext cx="8388350" cy="4773612"/>
          </a:xfrm>
          <a:prstGeom prst="rect">
            <a:avLst/>
          </a:prstGeom>
          <a:noFill/>
          <a:ln w="9525">
            <a:noFill/>
            <a:round/>
            <a:headEnd/>
            <a:tailEnd/>
          </a:ln>
        </p:spPr>
        <p:txBody>
          <a:bodyPr/>
          <a:lstStyle/>
          <a:p>
            <a:pPr marL="288925" indent="-288925" eaLnBrk="1" hangingPunct="1">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3200">
                <a:solidFill>
                  <a:schemeClr val="tx1"/>
                </a:solidFill>
                <a:latin typeface="Calibri" pitchFamily="34" charset="0"/>
              </a:rPr>
              <a:t>What is a strong password</a:t>
            </a:r>
          </a:p>
          <a:p>
            <a:pPr marL="765175" lvl="1" indent="-284163" eaLnBrk="1" hangingPunct="1">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800">
                <a:solidFill>
                  <a:schemeClr val="tx1"/>
                </a:solidFill>
                <a:latin typeface="Calibri" pitchFamily="34" charset="0"/>
              </a:rPr>
              <a:t>UPPER/lower case characters</a:t>
            </a:r>
          </a:p>
          <a:p>
            <a:pPr marL="765175" lvl="1" indent="-284163" eaLnBrk="1" hangingPunct="1">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800">
                <a:solidFill>
                  <a:schemeClr val="tx1"/>
                </a:solidFill>
                <a:latin typeface="Calibri" pitchFamily="34" charset="0"/>
              </a:rPr>
              <a:t>Special characters</a:t>
            </a:r>
          </a:p>
          <a:p>
            <a:pPr marL="765175" lvl="1" indent="-284163" eaLnBrk="1" hangingPunct="1">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800">
                <a:solidFill>
                  <a:schemeClr val="tx1"/>
                </a:solidFill>
                <a:latin typeface="Calibri" pitchFamily="34" charset="0"/>
              </a:rPr>
              <a:t>Numbers</a:t>
            </a:r>
          </a:p>
          <a:p>
            <a:pPr marL="288925" indent="-288925" eaLnBrk="1" hangingPunct="1">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3200">
                <a:solidFill>
                  <a:schemeClr val="tx1"/>
                </a:solidFill>
                <a:latin typeface="Calibri" pitchFamily="34" charset="0"/>
              </a:rPr>
              <a:t>When is a password strong?</a:t>
            </a:r>
          </a:p>
          <a:p>
            <a:pPr marL="765175" lvl="1" indent="-284163" eaLnBrk="1" hangingPunct="1">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800">
                <a:solidFill>
                  <a:schemeClr val="tx1"/>
                </a:solidFill>
                <a:latin typeface="Calibri" pitchFamily="34" charset="0"/>
              </a:rPr>
              <a:t>Seattle1</a:t>
            </a:r>
          </a:p>
          <a:p>
            <a:pPr marL="765175" lvl="1" indent="-284163" eaLnBrk="1" hangingPunct="1">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800">
                <a:solidFill>
                  <a:schemeClr val="tx1"/>
                </a:solidFill>
                <a:latin typeface="Calibri" pitchFamily="34" charset="0"/>
              </a:rPr>
              <a:t>M1ke03</a:t>
            </a:r>
          </a:p>
          <a:p>
            <a:pPr marL="765175" lvl="1" indent="-284163" eaLnBrk="1" hangingPunct="1">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800">
                <a:solidFill>
                  <a:schemeClr val="tx1"/>
                </a:solidFill>
                <a:latin typeface="Calibri" pitchFamily="34" charset="0"/>
              </a:rPr>
              <a:t>P@$$w0rd</a:t>
            </a:r>
          </a:p>
          <a:p>
            <a:pPr marL="765175" lvl="1" indent="-284163" eaLnBrk="1" hangingPunct="1">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800">
                <a:solidFill>
                  <a:schemeClr val="tx1"/>
                </a:solidFill>
                <a:latin typeface="Calibri" pitchFamily="34" charset="0"/>
              </a:rPr>
              <a:t>TD2k5secV</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457200" y="274638"/>
            <a:ext cx="8534400" cy="1143000"/>
          </a:xfrm>
          <a:prstGeom prst="rect">
            <a:avLst/>
          </a:prstGeom>
          <a:noFill/>
          <a:ln w="9525">
            <a:noFill/>
            <a:round/>
            <a:headEnd/>
            <a:tailEnd/>
          </a:ln>
        </p:spPr>
        <p:txBody>
          <a:bodyPr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chemeClr val="tx1"/>
                </a:solidFill>
                <a:latin typeface="Calibri" pitchFamily="34" charset="0"/>
              </a:rPr>
              <a:t>Password Complexity</a:t>
            </a:r>
          </a:p>
        </p:txBody>
      </p:sp>
      <p:sp>
        <p:nvSpPr>
          <p:cNvPr id="24579" name="Text Box 2"/>
          <p:cNvSpPr txBox="1">
            <a:spLocks noChangeArrowheads="1"/>
          </p:cNvSpPr>
          <p:nvPr/>
        </p:nvSpPr>
        <p:spPr bwMode="auto">
          <a:xfrm>
            <a:off x="457200" y="1295400"/>
            <a:ext cx="8229600" cy="4683125"/>
          </a:xfrm>
          <a:prstGeom prst="rect">
            <a:avLst/>
          </a:prstGeom>
          <a:noFill/>
          <a:ln w="9525">
            <a:noFill/>
            <a:round/>
            <a:headEnd/>
            <a:tailEnd/>
          </a:ln>
        </p:spPr>
        <p:txBody>
          <a:bodyPr/>
          <a:lstStyle/>
          <a:p>
            <a:pPr marL="288925" indent="-288925" eaLnBrk="1" hangingPunct="1">
              <a:lnSpc>
                <a:spcPct val="80000"/>
              </a:lnSpc>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800">
                <a:solidFill>
                  <a:schemeClr val="tx1"/>
                </a:solidFill>
                <a:latin typeface="Calibri" pitchFamily="34" charset="0"/>
              </a:rPr>
              <a:t>A fixed 6 symbols password:</a:t>
            </a:r>
          </a:p>
          <a:p>
            <a:pPr marL="688975" lvl="1" indent="-290513"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a:solidFill>
                  <a:schemeClr val="tx1"/>
                </a:solidFill>
                <a:latin typeface="Calibri" pitchFamily="34" charset="0"/>
              </a:rPr>
              <a:t>Numbers </a:t>
            </a:r>
            <a:br>
              <a:rPr lang="en-US" sz="2400">
                <a:solidFill>
                  <a:schemeClr val="tx1"/>
                </a:solidFill>
                <a:latin typeface="Calibri" pitchFamily="34" charset="0"/>
              </a:rPr>
            </a:br>
            <a:r>
              <a:rPr lang="en-US" sz="2400">
                <a:solidFill>
                  <a:schemeClr val="tx1"/>
                </a:solidFill>
                <a:latin typeface="Calibri" pitchFamily="34" charset="0"/>
              </a:rPr>
              <a:t>10</a:t>
            </a:r>
            <a:r>
              <a:rPr lang="en-US" sz="2400" baseline="30000">
                <a:solidFill>
                  <a:schemeClr val="tx1"/>
                </a:solidFill>
                <a:latin typeface="Calibri" pitchFamily="34" charset="0"/>
              </a:rPr>
              <a:t>6</a:t>
            </a:r>
            <a:r>
              <a:rPr lang="en-US" sz="2400">
                <a:solidFill>
                  <a:schemeClr val="tx1"/>
                </a:solidFill>
                <a:latin typeface="Calibri" pitchFamily="34" charset="0"/>
              </a:rPr>
              <a:t> = 1,000,000</a:t>
            </a:r>
          </a:p>
          <a:p>
            <a:pPr marL="688975" lvl="1" indent="-290513"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a:solidFill>
                  <a:schemeClr val="tx1"/>
                </a:solidFill>
                <a:latin typeface="Calibri" pitchFamily="34" charset="0"/>
              </a:rPr>
              <a:t>UPPER or lower case </a:t>
            </a:r>
            <a:r>
              <a:rPr lang="de-CH" sz="2400">
                <a:solidFill>
                  <a:schemeClr val="tx1"/>
                </a:solidFill>
                <a:latin typeface="Calibri" pitchFamily="34" charset="0"/>
              </a:rPr>
              <a:t>characters</a:t>
            </a:r>
            <a:br>
              <a:rPr lang="de-CH" sz="2400">
                <a:solidFill>
                  <a:schemeClr val="tx1"/>
                </a:solidFill>
                <a:latin typeface="Calibri" pitchFamily="34" charset="0"/>
              </a:rPr>
            </a:br>
            <a:r>
              <a:rPr lang="en-US" sz="2400">
                <a:solidFill>
                  <a:schemeClr val="tx1"/>
                </a:solidFill>
                <a:latin typeface="Calibri" pitchFamily="34" charset="0"/>
              </a:rPr>
              <a:t> 26</a:t>
            </a:r>
            <a:r>
              <a:rPr lang="en-US" sz="2400" baseline="30000">
                <a:solidFill>
                  <a:schemeClr val="tx1"/>
                </a:solidFill>
                <a:latin typeface="Calibri" pitchFamily="34" charset="0"/>
              </a:rPr>
              <a:t>6</a:t>
            </a:r>
            <a:r>
              <a:rPr lang="en-US" sz="2400">
                <a:solidFill>
                  <a:schemeClr val="tx1"/>
                </a:solidFill>
                <a:latin typeface="Calibri" pitchFamily="34" charset="0"/>
              </a:rPr>
              <a:t> = 308,915,776</a:t>
            </a:r>
          </a:p>
          <a:p>
            <a:pPr marL="688975" lvl="1" indent="-290513"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a:solidFill>
                  <a:schemeClr val="tx1"/>
                </a:solidFill>
                <a:latin typeface="Calibri" pitchFamily="34" charset="0"/>
              </a:rPr>
              <a:t>UPPER and lower case characters </a:t>
            </a:r>
            <a:br>
              <a:rPr lang="de-CH" sz="2400">
                <a:solidFill>
                  <a:schemeClr val="tx1"/>
                </a:solidFill>
                <a:latin typeface="Calibri" pitchFamily="34" charset="0"/>
              </a:rPr>
            </a:br>
            <a:r>
              <a:rPr lang="en-US" sz="2400">
                <a:solidFill>
                  <a:schemeClr val="tx1"/>
                </a:solidFill>
                <a:latin typeface="Calibri" pitchFamily="34" charset="0"/>
              </a:rPr>
              <a:t>52</a:t>
            </a:r>
            <a:r>
              <a:rPr lang="en-US" sz="2400" baseline="30000">
                <a:solidFill>
                  <a:schemeClr val="tx1"/>
                </a:solidFill>
                <a:latin typeface="Calibri" pitchFamily="34" charset="0"/>
              </a:rPr>
              <a:t>6</a:t>
            </a:r>
            <a:r>
              <a:rPr lang="en-US" sz="2400">
                <a:solidFill>
                  <a:schemeClr val="tx1"/>
                </a:solidFill>
                <a:latin typeface="Calibri" pitchFamily="34" charset="0"/>
              </a:rPr>
              <a:t> = 19,770,609,664</a:t>
            </a:r>
          </a:p>
          <a:p>
            <a:pPr marL="688975" lvl="1" indent="-290513"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a:solidFill>
                  <a:schemeClr val="tx1"/>
                </a:solidFill>
                <a:latin typeface="Calibri" pitchFamily="34" charset="0"/>
              </a:rPr>
              <a:t>32 special characters  (&amp;, %, $, £, “, |, ^, §, etc.)</a:t>
            </a:r>
            <a:br>
              <a:rPr lang="en-US" sz="2400">
                <a:solidFill>
                  <a:schemeClr val="tx1"/>
                </a:solidFill>
                <a:latin typeface="Calibri" pitchFamily="34" charset="0"/>
              </a:rPr>
            </a:br>
            <a:r>
              <a:rPr lang="en-US" sz="2400">
                <a:solidFill>
                  <a:schemeClr val="tx1"/>
                </a:solidFill>
                <a:latin typeface="Calibri" pitchFamily="34" charset="0"/>
              </a:rPr>
              <a:t>32</a:t>
            </a:r>
            <a:r>
              <a:rPr lang="en-US" sz="2400" baseline="30000">
                <a:solidFill>
                  <a:schemeClr val="tx1"/>
                </a:solidFill>
                <a:latin typeface="Calibri" pitchFamily="34" charset="0"/>
              </a:rPr>
              <a:t>6</a:t>
            </a:r>
            <a:r>
              <a:rPr lang="en-US" sz="2400">
                <a:solidFill>
                  <a:schemeClr val="tx1"/>
                </a:solidFill>
                <a:latin typeface="Calibri" pitchFamily="34" charset="0"/>
              </a:rPr>
              <a:t> = 1,073,741,824</a:t>
            </a:r>
          </a:p>
          <a:p>
            <a:pPr marL="288925" indent="-288925" eaLnBrk="1" hangingPunct="1">
              <a:lnSpc>
                <a:spcPct val="80000"/>
              </a:lnSpc>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800">
                <a:solidFill>
                  <a:schemeClr val="tx1"/>
                </a:solidFill>
                <a:latin typeface="Calibri" pitchFamily="34" charset="0"/>
              </a:rPr>
              <a:t>94 practical symbols available</a:t>
            </a:r>
          </a:p>
          <a:p>
            <a:pPr marL="688975" lvl="1" indent="-290513"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a:solidFill>
                  <a:schemeClr val="tx1"/>
                </a:solidFill>
                <a:latin typeface="Calibri" pitchFamily="34" charset="0"/>
              </a:rPr>
              <a:t>94</a:t>
            </a:r>
            <a:r>
              <a:rPr lang="de-CH" sz="2400" baseline="30000">
                <a:solidFill>
                  <a:schemeClr val="tx1"/>
                </a:solidFill>
                <a:latin typeface="Calibri" pitchFamily="34" charset="0"/>
              </a:rPr>
              <a:t>6</a:t>
            </a:r>
            <a:r>
              <a:rPr lang="de-CH" sz="2400">
                <a:solidFill>
                  <a:schemeClr val="tx1"/>
                </a:solidFill>
                <a:latin typeface="Calibri" pitchFamily="34" charset="0"/>
              </a:rPr>
              <a:t> = 689,869,781,056</a:t>
            </a:r>
          </a:p>
          <a:p>
            <a:pPr marL="288925" indent="-288925" eaLnBrk="1" hangingPunct="1">
              <a:lnSpc>
                <a:spcPct val="80000"/>
              </a:lnSpc>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800">
                <a:solidFill>
                  <a:schemeClr val="tx1"/>
                </a:solidFill>
                <a:latin typeface="Calibri" pitchFamily="34" charset="0"/>
              </a:rPr>
              <a:t>ASCII standard 7 bit 2</a:t>
            </a:r>
            <a:r>
              <a:rPr lang="de-CH" sz="2800" baseline="30000">
                <a:solidFill>
                  <a:schemeClr val="tx1"/>
                </a:solidFill>
                <a:latin typeface="Calibri" pitchFamily="34" charset="0"/>
              </a:rPr>
              <a:t>7</a:t>
            </a:r>
            <a:r>
              <a:rPr lang="de-CH" sz="2800">
                <a:solidFill>
                  <a:schemeClr val="tx1"/>
                </a:solidFill>
                <a:latin typeface="Calibri" pitchFamily="34" charset="0"/>
              </a:rPr>
              <a:t> =128 symbols</a:t>
            </a:r>
          </a:p>
          <a:p>
            <a:pPr marL="688975" lvl="1" indent="-290513"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a:solidFill>
                  <a:schemeClr val="tx1"/>
                </a:solidFill>
                <a:latin typeface="Calibri" pitchFamily="34" charset="0"/>
              </a:rPr>
              <a:t>128</a:t>
            </a:r>
            <a:r>
              <a:rPr lang="de-CH" sz="2400" baseline="30000">
                <a:solidFill>
                  <a:schemeClr val="tx1"/>
                </a:solidFill>
                <a:latin typeface="Calibri" pitchFamily="34" charset="0"/>
              </a:rPr>
              <a:t>6</a:t>
            </a:r>
            <a:r>
              <a:rPr lang="de-CH" sz="2400">
                <a:solidFill>
                  <a:schemeClr val="tx1"/>
                </a:solidFill>
                <a:latin typeface="Calibri" pitchFamily="34" charset="0"/>
              </a:rPr>
              <a:t> = 4,398,046,511,104</a:t>
            </a:r>
          </a:p>
        </p:txBody>
      </p:sp>
      <p:sp>
        <p:nvSpPr>
          <p:cNvPr id="24581" name="Text Box 4"/>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757DE4F-2709-4AB4-8A8C-2D29E690B9AF}" type="slidenum">
              <a:rPr lang="en-US" sz="1200">
                <a:solidFill>
                  <a:schemeClr val="tx1"/>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55</a:t>
            </a:fld>
            <a:endParaRPr lang="en-US" sz="1200">
              <a:solidFill>
                <a:schemeClr val="tx1"/>
              </a:solidFill>
              <a:latin typeface="Calibri" pitchFamily="34" charset="0"/>
            </a:endParaRPr>
          </a:p>
        </p:txBody>
      </p:sp>
      <p:pic>
        <p:nvPicPr>
          <p:cNvPr id="2" name="Picture 5"/>
          <p:cNvPicPr>
            <a:picLocks noChangeAspect="1" noChangeArrowheads="1"/>
          </p:cNvPicPr>
          <p:nvPr/>
        </p:nvPicPr>
        <p:blipFill>
          <a:blip r:embed="rId3" cstate="print"/>
          <a:srcRect/>
          <a:stretch>
            <a:fillRect/>
          </a:stretch>
        </p:blipFill>
        <p:spPr bwMode="auto">
          <a:xfrm>
            <a:off x="-49213" y="5688013"/>
            <a:ext cx="9193213" cy="755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decel="100000"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1000" fill="hold"/>
                                        <p:tgtEl>
                                          <p:spTgt spid="2"/>
                                        </p:tgtEl>
                                        <p:attrNameLst>
                                          <p:attrName>ppt_w</p:attrName>
                                        </p:attrNameLst>
                                      </p:cBhvr>
                                      <p:tavLst>
                                        <p:tav tm="100000">
                                          <p:val>
                                            <p:strVal val="#ppt_w+.3"/>
                                          </p:val>
                                        </p:tav>
                                        <p:tav>
                                          <p:val>
                                            <p:strVal val="#ppt_w"/>
                                          </p:val>
                                        </p:tav>
                                      </p:tavLst>
                                    </p:anim>
                                    <p:anim calcmode="lin" valueType="num">
                                      <p:cBhvr additive="repl">
                                        <p:cTn id="8" dur="1000" fill="hold"/>
                                        <p:tgtEl>
                                          <p:spTgt spid="2"/>
                                        </p:tgtEl>
                                        <p:attrNameLst>
                                          <p:attrName>ppt_h</p:attrName>
                                        </p:attrNameLst>
                                      </p:cBhvr>
                                      <p:tavLst>
                                        <p:tav tm="100000">
                                          <p:val>
                                            <p:strVal val="#ppt_h"/>
                                          </p:val>
                                        </p:tav>
                                        <p:tav>
                                          <p:val>
                                            <p:strVal val="#ppt_h"/>
                                          </p:val>
                                        </p:tav>
                                      </p:tavLst>
                                    </p:anim>
                                    <p:animEffect transition="in" filter="fade">
                                      <p:cBhvr additive="repl">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54C07C-69D3-4836-9C49-E4521F20D18F}" type="slidenum">
              <a:rPr lang="en-US" sz="1200">
                <a:solidFill>
                  <a:schemeClr val="tx1"/>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56</a:t>
            </a:fld>
            <a:endParaRPr lang="en-US" sz="1200">
              <a:solidFill>
                <a:schemeClr val="tx1"/>
              </a:solidFill>
              <a:latin typeface="Calibri" pitchFamily="34" charset="0"/>
            </a:endParaRPr>
          </a:p>
        </p:txBody>
      </p:sp>
      <p:sp>
        <p:nvSpPr>
          <p:cNvPr id="25604" name="Text Box 3"/>
          <p:cNvSpPr txBox="1">
            <a:spLocks noChangeArrowheads="1"/>
          </p:cNvSpPr>
          <p:nvPr/>
        </p:nvSpPr>
        <p:spPr bwMode="auto">
          <a:xfrm>
            <a:off x="0" y="274638"/>
            <a:ext cx="8229600" cy="1143000"/>
          </a:xfrm>
          <a:prstGeom prst="rect">
            <a:avLst/>
          </a:prstGeom>
          <a:noFill/>
          <a:ln w="9525">
            <a:noFill/>
            <a:round/>
            <a:headEnd/>
            <a:tailEnd/>
          </a:ln>
        </p:spPr>
        <p:txBody>
          <a:bodyPr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chemeClr val="tx1"/>
                </a:solidFill>
                <a:latin typeface="Calibri" pitchFamily="34" charset="0"/>
              </a:rPr>
              <a:t>Password Length</a:t>
            </a:r>
          </a:p>
        </p:txBody>
      </p:sp>
      <p:sp>
        <p:nvSpPr>
          <p:cNvPr id="25605" name="Text Box 4"/>
          <p:cNvSpPr txBox="1">
            <a:spLocks noChangeArrowheads="1"/>
          </p:cNvSpPr>
          <p:nvPr/>
        </p:nvSpPr>
        <p:spPr bwMode="auto">
          <a:xfrm>
            <a:off x="755650" y="1416050"/>
            <a:ext cx="8388350" cy="4102100"/>
          </a:xfrm>
          <a:prstGeom prst="rect">
            <a:avLst/>
          </a:prstGeom>
          <a:noFill/>
          <a:ln w="9525">
            <a:noFill/>
            <a:round/>
            <a:headEnd/>
            <a:tailEnd/>
          </a:ln>
        </p:spPr>
        <p:txBody>
          <a:bodyPr/>
          <a:lstStyle/>
          <a:p>
            <a:pPr marL="288925" indent="-288925"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a:solidFill>
                  <a:schemeClr val="tx1"/>
                </a:solidFill>
                <a:latin typeface="Calibri" pitchFamily="34" charset="0"/>
              </a:rPr>
              <a:t>26 </a:t>
            </a:r>
            <a:r>
              <a:rPr lang="de-CH" sz="2400">
                <a:solidFill>
                  <a:schemeClr val="tx1"/>
                </a:solidFill>
                <a:latin typeface="Calibri" pitchFamily="34" charset="0"/>
              </a:rPr>
              <a:t>UPPER/lower case characters </a:t>
            </a:r>
            <a:r>
              <a:rPr lang="en-US" sz="2400">
                <a:solidFill>
                  <a:schemeClr val="tx1"/>
                </a:solidFill>
                <a:latin typeface="Calibri" pitchFamily="34" charset="0"/>
              </a:rPr>
              <a:t>= 52 characters</a:t>
            </a:r>
          </a:p>
          <a:p>
            <a:pPr marL="288925" indent="-288925"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a:solidFill>
                  <a:schemeClr val="tx1"/>
                </a:solidFill>
                <a:latin typeface="Calibri" pitchFamily="34" charset="0"/>
              </a:rPr>
              <a:t>10 numbers</a:t>
            </a:r>
          </a:p>
          <a:p>
            <a:pPr marL="288925" indent="-288925"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a:solidFill>
                  <a:schemeClr val="tx1"/>
                </a:solidFill>
                <a:latin typeface="Calibri" pitchFamily="34" charset="0"/>
              </a:rPr>
              <a:t>32 special characters </a:t>
            </a:r>
          </a:p>
          <a:p>
            <a:pPr marL="288925" indent="-288925"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a:solidFill>
                  <a:schemeClr val="tx1"/>
                </a:solidFill>
                <a:latin typeface="Calibri" pitchFamily="34" charset="0"/>
              </a:rPr>
              <a:t>=&gt; 94 characters available</a:t>
            </a:r>
          </a:p>
          <a:p>
            <a:pPr marL="288925" indent="-288925" eaLnBrk="1" hangingPunct="1">
              <a:lnSpc>
                <a:spcPct val="80000"/>
              </a:lnSpc>
              <a:spcBef>
                <a:spcPts val="600"/>
              </a:spcBef>
              <a:buClrTx/>
              <a:buSzTx/>
              <a:buFontTx/>
              <a:buNone/>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a:solidFill>
                  <a:schemeClr val="tx1"/>
                </a:solidFill>
                <a:latin typeface="Calibri" pitchFamily="34" charset="0"/>
              </a:rPr>
              <a:t> </a:t>
            </a:r>
          </a:p>
          <a:p>
            <a:pPr marL="288925" indent="-288925" eaLnBrk="1" hangingPunct="1">
              <a:lnSpc>
                <a:spcPct val="80000"/>
              </a:lnSpc>
              <a:spcBef>
                <a:spcPts val="75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a:solidFill>
                  <a:schemeClr val="tx1"/>
                </a:solidFill>
                <a:latin typeface="Calibri" pitchFamily="34" charset="0"/>
              </a:rPr>
              <a:t>5 characters: 94</a:t>
            </a:r>
            <a:r>
              <a:rPr lang="de-CH" sz="2400" baseline="30000">
                <a:solidFill>
                  <a:schemeClr val="tx1"/>
                </a:solidFill>
                <a:latin typeface="Calibri" pitchFamily="34" charset="0"/>
              </a:rPr>
              <a:t>5</a:t>
            </a:r>
            <a:r>
              <a:rPr lang="de-CH" sz="2400">
                <a:solidFill>
                  <a:schemeClr val="tx1"/>
                </a:solidFill>
                <a:latin typeface="Calibri" pitchFamily="34" charset="0"/>
              </a:rPr>
              <a:t> =                            7,339,040,224</a:t>
            </a:r>
          </a:p>
          <a:p>
            <a:pPr marL="288925" indent="-288925" eaLnBrk="1" hangingPunct="1">
              <a:lnSpc>
                <a:spcPct val="80000"/>
              </a:lnSpc>
              <a:spcBef>
                <a:spcPts val="75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a:solidFill>
                  <a:schemeClr val="tx1"/>
                </a:solidFill>
                <a:latin typeface="Calibri" pitchFamily="34" charset="0"/>
              </a:rPr>
              <a:t>6 characters: 94</a:t>
            </a:r>
            <a:r>
              <a:rPr lang="de-CH" sz="2400" baseline="30000">
                <a:solidFill>
                  <a:schemeClr val="tx1"/>
                </a:solidFill>
                <a:latin typeface="Calibri" pitchFamily="34" charset="0"/>
              </a:rPr>
              <a:t>6</a:t>
            </a:r>
            <a:r>
              <a:rPr lang="de-CH" sz="2400">
                <a:solidFill>
                  <a:schemeClr val="tx1"/>
                </a:solidFill>
                <a:latin typeface="Calibri" pitchFamily="34" charset="0"/>
              </a:rPr>
              <a:t> =                        689,869,781,056</a:t>
            </a:r>
          </a:p>
          <a:p>
            <a:pPr marL="288925" indent="-288925" eaLnBrk="1" hangingPunct="1">
              <a:lnSpc>
                <a:spcPct val="80000"/>
              </a:lnSpc>
              <a:spcBef>
                <a:spcPts val="75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a:solidFill>
                  <a:schemeClr val="tx1"/>
                </a:solidFill>
                <a:latin typeface="Calibri" pitchFamily="34" charset="0"/>
              </a:rPr>
              <a:t>7 characters: 94</a:t>
            </a:r>
            <a:r>
              <a:rPr lang="de-CH" sz="2400" baseline="30000">
                <a:solidFill>
                  <a:schemeClr val="tx1"/>
                </a:solidFill>
                <a:latin typeface="Calibri" pitchFamily="34" charset="0"/>
              </a:rPr>
              <a:t>7</a:t>
            </a:r>
            <a:r>
              <a:rPr lang="de-CH" sz="2400">
                <a:solidFill>
                  <a:schemeClr val="tx1"/>
                </a:solidFill>
                <a:latin typeface="Calibri" pitchFamily="34" charset="0"/>
              </a:rPr>
              <a:t> =                   64,847,759,419,264</a:t>
            </a:r>
          </a:p>
          <a:p>
            <a:pPr marL="288925" indent="-288925" eaLnBrk="1" hangingPunct="1">
              <a:lnSpc>
                <a:spcPct val="80000"/>
              </a:lnSpc>
              <a:spcBef>
                <a:spcPts val="75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a:solidFill>
                  <a:schemeClr val="tx1"/>
                </a:solidFill>
                <a:latin typeface="Calibri" pitchFamily="34" charset="0"/>
              </a:rPr>
              <a:t>8 characters: 94</a:t>
            </a:r>
            <a:r>
              <a:rPr lang="de-CH" sz="2400" baseline="30000">
                <a:solidFill>
                  <a:schemeClr val="tx1"/>
                </a:solidFill>
                <a:latin typeface="Calibri" pitchFamily="34" charset="0"/>
              </a:rPr>
              <a:t>8</a:t>
            </a:r>
            <a:r>
              <a:rPr lang="de-CH" sz="2400">
                <a:solidFill>
                  <a:schemeClr val="tx1"/>
                </a:solidFill>
                <a:latin typeface="Calibri" pitchFamily="34" charset="0"/>
              </a:rPr>
              <a:t> =              6,095,689,385,410,816</a:t>
            </a:r>
          </a:p>
          <a:p>
            <a:pPr marL="288925" indent="-288925" eaLnBrk="1" hangingPunct="1">
              <a:lnSpc>
                <a:spcPct val="80000"/>
              </a:lnSpc>
              <a:spcBef>
                <a:spcPts val="75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a:solidFill>
                  <a:schemeClr val="tx1"/>
                </a:solidFill>
                <a:latin typeface="Calibri" pitchFamily="34" charset="0"/>
              </a:rPr>
              <a:t>9 characters: 94</a:t>
            </a:r>
            <a:r>
              <a:rPr lang="de-CH" sz="2400" baseline="30000">
                <a:solidFill>
                  <a:schemeClr val="tx1"/>
                </a:solidFill>
                <a:latin typeface="Calibri" pitchFamily="34" charset="0"/>
              </a:rPr>
              <a:t>9</a:t>
            </a:r>
            <a:r>
              <a:rPr lang="de-CH" sz="2400">
                <a:solidFill>
                  <a:schemeClr val="tx1"/>
                </a:solidFill>
                <a:latin typeface="Calibri" pitchFamily="34" charset="0"/>
              </a:rPr>
              <a:t> =          572,994,802,228,616,704</a:t>
            </a:r>
          </a:p>
        </p:txBody>
      </p:sp>
      <p:pic>
        <p:nvPicPr>
          <p:cNvPr id="2" name="Picture 5"/>
          <p:cNvPicPr>
            <a:picLocks noChangeAspect="1" noChangeArrowheads="1"/>
          </p:cNvPicPr>
          <p:nvPr/>
        </p:nvPicPr>
        <p:blipFill>
          <a:blip r:embed="rId3" cstate="print"/>
          <a:srcRect/>
          <a:stretch>
            <a:fillRect/>
          </a:stretch>
        </p:blipFill>
        <p:spPr bwMode="auto">
          <a:xfrm>
            <a:off x="1096963" y="5535613"/>
            <a:ext cx="7023100" cy="75565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decel="100000"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1000" fill="hold"/>
                                        <p:tgtEl>
                                          <p:spTgt spid="2"/>
                                        </p:tgtEl>
                                        <p:attrNameLst>
                                          <p:attrName>ppt_w</p:attrName>
                                        </p:attrNameLst>
                                      </p:cBhvr>
                                      <p:tavLst>
                                        <p:tav tm="100000">
                                          <p:val>
                                            <p:strVal val="#ppt_w+.3"/>
                                          </p:val>
                                        </p:tav>
                                        <p:tav>
                                          <p:val>
                                            <p:strVal val="#ppt_w"/>
                                          </p:val>
                                        </p:tav>
                                      </p:tavLst>
                                    </p:anim>
                                    <p:anim calcmode="lin" valueType="num">
                                      <p:cBhvr additive="repl">
                                        <p:cTn id="8" dur="1000" fill="hold"/>
                                        <p:tgtEl>
                                          <p:spTgt spid="2"/>
                                        </p:tgtEl>
                                        <p:attrNameLst>
                                          <p:attrName>ppt_h</p:attrName>
                                        </p:attrNameLst>
                                      </p:cBhvr>
                                      <p:tavLst>
                                        <p:tav tm="100000">
                                          <p:val>
                                            <p:strVal val="#ppt_h"/>
                                          </p:val>
                                        </p:tav>
                                        <p:tav>
                                          <p:val>
                                            <p:strVal val="#ppt_h"/>
                                          </p:val>
                                        </p:tav>
                                      </p:tavLst>
                                    </p:anim>
                                    <p:animEffect transition="in" filter="fade">
                                      <p:cBhvr additive="repl">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9620D77-888F-49E0-8CC0-1727F8471E79}" type="slidenum">
              <a:rPr lang="en-US" sz="1200">
                <a:solidFill>
                  <a:schemeClr val="tx1"/>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57</a:t>
            </a:fld>
            <a:endParaRPr lang="en-US" sz="1200">
              <a:solidFill>
                <a:schemeClr val="tx1"/>
              </a:solidFill>
              <a:latin typeface="Calibri" pitchFamily="34" charset="0"/>
            </a:endParaRPr>
          </a:p>
        </p:txBody>
      </p:sp>
      <p:sp>
        <p:nvSpPr>
          <p:cNvPr id="26628" name="Text Box 3"/>
          <p:cNvSpPr txBox="1">
            <a:spLocks noChangeArrowheads="1"/>
          </p:cNvSpPr>
          <p:nvPr/>
        </p:nvSpPr>
        <p:spPr bwMode="auto">
          <a:xfrm>
            <a:off x="0" y="196850"/>
            <a:ext cx="8229600" cy="1298575"/>
          </a:xfrm>
          <a:prstGeom prst="rect">
            <a:avLst/>
          </a:prstGeom>
          <a:noFill/>
          <a:ln w="9525">
            <a:noFill/>
            <a:round/>
            <a:headEnd/>
            <a:tailEnd/>
          </a:ln>
        </p:spPr>
        <p:txBody>
          <a:bodyPr anchor="ctr"/>
          <a:lstStyle/>
          <a:p>
            <a:pPr algn="ctr" eaLnBrk="1" hangingPunct="1">
              <a:lnSpc>
                <a:spcPct val="90000"/>
              </a:lnSpc>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pPr>
            <a:r>
              <a:rPr lang="en-US" sz="4400">
                <a:solidFill>
                  <a:schemeClr val="tx1"/>
                </a:solidFill>
                <a:latin typeface="Calibri" pitchFamily="34" charset="0"/>
              </a:rPr>
              <a:t>Password Validity: Brute Force Test</a:t>
            </a:r>
          </a:p>
        </p:txBody>
      </p:sp>
      <p:sp>
        <p:nvSpPr>
          <p:cNvPr id="26629" name="Text Box 4"/>
          <p:cNvSpPr txBox="1">
            <a:spLocks noChangeArrowheads="1"/>
          </p:cNvSpPr>
          <p:nvPr/>
        </p:nvSpPr>
        <p:spPr bwMode="auto">
          <a:xfrm>
            <a:off x="755650" y="1416050"/>
            <a:ext cx="8388350" cy="4748213"/>
          </a:xfrm>
          <a:prstGeom prst="rect">
            <a:avLst/>
          </a:prstGeom>
          <a:noFill/>
          <a:ln w="9525">
            <a:noFill/>
            <a:round/>
            <a:headEnd/>
            <a:tailEnd/>
          </a:ln>
        </p:spPr>
        <p:txBody>
          <a:bodyPr/>
          <a:lstStyle/>
          <a:p>
            <a:pPr marL="288925" indent="-288925" eaLnBrk="1" hangingPunct="1">
              <a:lnSpc>
                <a:spcPct val="90000"/>
              </a:lnSpc>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3200">
                <a:solidFill>
                  <a:schemeClr val="tx1"/>
                </a:solidFill>
                <a:latin typeface="Calibri" pitchFamily="34" charset="0"/>
              </a:rPr>
              <a:t>Password does not change for 60 days</a:t>
            </a:r>
          </a:p>
          <a:p>
            <a:pPr marL="288925" indent="-288925" eaLnBrk="1" hangingPunct="1">
              <a:lnSpc>
                <a:spcPct val="90000"/>
              </a:lnSpc>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3200">
                <a:solidFill>
                  <a:schemeClr val="tx1"/>
                </a:solidFill>
                <a:latin typeface="Calibri" pitchFamily="34" charset="0"/>
              </a:rPr>
              <a:t>how many passwords should I try for each second?</a:t>
            </a:r>
          </a:p>
          <a:p>
            <a:pPr marL="765175" lvl="1" indent="-284163" eaLnBrk="1" hangingPunct="1">
              <a:lnSpc>
                <a:spcPct val="90000"/>
              </a:lnSpc>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3200">
                <a:solidFill>
                  <a:schemeClr val="tx1"/>
                </a:solidFill>
                <a:latin typeface="Calibri" pitchFamily="34" charset="0"/>
              </a:rPr>
              <a:t>5 </a:t>
            </a:r>
            <a:r>
              <a:rPr lang="de-CH" sz="3200">
                <a:solidFill>
                  <a:schemeClr val="tx1"/>
                </a:solidFill>
                <a:latin typeface="Calibri" pitchFamily="34" charset="0"/>
              </a:rPr>
              <a:t>characters</a:t>
            </a:r>
            <a:r>
              <a:rPr lang="en-US" sz="3200">
                <a:solidFill>
                  <a:schemeClr val="tx1"/>
                </a:solidFill>
                <a:latin typeface="Calibri" pitchFamily="34" charset="0"/>
              </a:rPr>
              <a:t>:                    1,415 PW /sec</a:t>
            </a:r>
          </a:p>
          <a:p>
            <a:pPr marL="765175" lvl="1" indent="-284163" eaLnBrk="1" hangingPunct="1">
              <a:lnSpc>
                <a:spcPct val="90000"/>
              </a:lnSpc>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3200">
                <a:solidFill>
                  <a:schemeClr val="tx1"/>
                </a:solidFill>
                <a:latin typeface="Calibri" pitchFamily="34" charset="0"/>
              </a:rPr>
              <a:t>6 </a:t>
            </a:r>
            <a:r>
              <a:rPr lang="de-CH" sz="3200">
                <a:solidFill>
                  <a:schemeClr val="tx1"/>
                </a:solidFill>
                <a:latin typeface="Calibri" pitchFamily="34" charset="0"/>
              </a:rPr>
              <a:t>characters</a:t>
            </a:r>
            <a:r>
              <a:rPr lang="en-US" sz="3200">
                <a:solidFill>
                  <a:schemeClr val="tx1"/>
                </a:solidFill>
                <a:latin typeface="Calibri" pitchFamily="34" charset="0"/>
              </a:rPr>
              <a:t>:                133,076 PW /sec</a:t>
            </a:r>
          </a:p>
          <a:p>
            <a:pPr marL="765175" lvl="1" indent="-284163" eaLnBrk="1" hangingPunct="1">
              <a:lnSpc>
                <a:spcPct val="90000"/>
              </a:lnSpc>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3200">
                <a:solidFill>
                  <a:schemeClr val="tx1"/>
                </a:solidFill>
                <a:latin typeface="Calibri" pitchFamily="34" charset="0"/>
              </a:rPr>
              <a:t>7 </a:t>
            </a:r>
            <a:r>
              <a:rPr lang="de-CH" sz="3200">
                <a:solidFill>
                  <a:schemeClr val="tx1"/>
                </a:solidFill>
                <a:latin typeface="Calibri" pitchFamily="34" charset="0"/>
              </a:rPr>
              <a:t>characters</a:t>
            </a:r>
            <a:r>
              <a:rPr lang="en-US" sz="3200">
                <a:solidFill>
                  <a:schemeClr val="tx1"/>
                </a:solidFill>
                <a:latin typeface="Calibri" pitchFamily="34" charset="0"/>
              </a:rPr>
              <a:t>:           12,509,214 PW /sec</a:t>
            </a:r>
          </a:p>
          <a:p>
            <a:pPr marL="765175" lvl="1" indent="-284163" eaLnBrk="1" hangingPunct="1">
              <a:lnSpc>
                <a:spcPct val="90000"/>
              </a:lnSpc>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3200">
                <a:solidFill>
                  <a:schemeClr val="tx1"/>
                </a:solidFill>
                <a:latin typeface="Calibri" pitchFamily="34" charset="0"/>
              </a:rPr>
              <a:t>8 </a:t>
            </a:r>
            <a:r>
              <a:rPr lang="de-CH" sz="3200">
                <a:solidFill>
                  <a:schemeClr val="tx1"/>
                </a:solidFill>
                <a:latin typeface="Calibri" pitchFamily="34" charset="0"/>
              </a:rPr>
              <a:t>characters</a:t>
            </a:r>
            <a:r>
              <a:rPr lang="en-US" sz="3200">
                <a:solidFill>
                  <a:schemeClr val="tx1"/>
                </a:solidFill>
                <a:latin typeface="Calibri" pitchFamily="34" charset="0"/>
              </a:rPr>
              <a:t>:      1,175,866,008 PW /sec</a:t>
            </a:r>
          </a:p>
          <a:p>
            <a:pPr marL="765175" lvl="1" indent="-284163" eaLnBrk="1" hangingPunct="1">
              <a:lnSpc>
                <a:spcPct val="90000"/>
              </a:lnSpc>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3200">
                <a:solidFill>
                  <a:schemeClr val="tx1"/>
                </a:solidFill>
                <a:latin typeface="Calibri" pitchFamily="34" charset="0"/>
              </a:rPr>
              <a:t>9 </a:t>
            </a:r>
            <a:r>
              <a:rPr lang="de-CH" sz="3200">
                <a:solidFill>
                  <a:schemeClr val="tx1"/>
                </a:solidFill>
                <a:latin typeface="Calibri" pitchFamily="34" charset="0"/>
              </a:rPr>
              <a:t>characters</a:t>
            </a:r>
            <a:r>
              <a:rPr lang="en-US" sz="3200">
                <a:solidFill>
                  <a:schemeClr val="tx1"/>
                </a:solidFill>
                <a:latin typeface="Calibri" pitchFamily="34" charset="0"/>
              </a:rPr>
              <a:t>:  110,531,404,750 PW /sec</a:t>
            </a:r>
          </a:p>
          <a:p>
            <a:pPr marL="288925" indent="-288925" eaLnBrk="1" hangingPunct="1">
              <a:lnSpc>
                <a:spcPct val="90000"/>
              </a:lnSpc>
              <a:spcBef>
                <a:spcPts val="800"/>
              </a:spcBef>
              <a:buClrTx/>
              <a:buSzTx/>
              <a:buFontTx/>
              <a:buNone/>
              <a:tabLst>
                <a:tab pos="858838" algn="l"/>
                <a:tab pos="1773238" algn="l"/>
                <a:tab pos="2687638" algn="l"/>
                <a:tab pos="3602038" algn="l"/>
                <a:tab pos="4516438" algn="l"/>
                <a:tab pos="5430838" algn="l"/>
                <a:tab pos="6345238" algn="l"/>
                <a:tab pos="7259638" algn="l"/>
                <a:tab pos="8174038" algn="l"/>
                <a:tab pos="9088438" algn="l"/>
                <a:tab pos="10002838" algn="l"/>
              </a:tabLst>
            </a:pPr>
            <a:endParaRPr lang="en-US" sz="3200">
              <a:solidFill>
                <a:schemeClr val="tx1"/>
              </a:solidFill>
              <a:latin typeface="Calibri" pitchFamily="34"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chemeClr val="tx1"/>
                </a:solidFill>
                <a:latin typeface="Calibri" pitchFamily="34" charset="0"/>
              </a:rPr>
              <a:t>Secure Passwords</a:t>
            </a:r>
          </a:p>
        </p:txBody>
      </p:sp>
      <p:sp>
        <p:nvSpPr>
          <p:cNvPr id="27651" name="Text Box 2"/>
          <p:cNvSpPr txBox="1">
            <a:spLocks noChangeArrowheads="1"/>
          </p:cNvSpPr>
          <p:nvPr/>
        </p:nvSpPr>
        <p:spPr bwMode="auto">
          <a:xfrm>
            <a:off x="457200" y="1260475"/>
            <a:ext cx="8229600" cy="4530725"/>
          </a:xfrm>
          <a:prstGeom prst="rect">
            <a:avLst/>
          </a:prstGeom>
          <a:noFill/>
          <a:ln w="9525">
            <a:noFill/>
            <a:round/>
            <a:headEnd/>
            <a:tailEnd/>
          </a:ln>
        </p:spPr>
        <p:txBody>
          <a:bodyPr/>
          <a:lstStyle/>
          <a:p>
            <a:pPr marL="341313" indent="-341313" eaLnBrk="1" hangingPunct="1">
              <a:lnSpc>
                <a:spcPct val="90000"/>
              </a:lnSpc>
              <a:spcBef>
                <a:spcPts val="800"/>
              </a:spcBef>
              <a:buClr>
                <a:srgbClr val="FFFFFF"/>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chemeClr val="tx1"/>
                </a:solidFill>
                <a:latin typeface="Calibri" pitchFamily="34" charset="0"/>
              </a:rPr>
              <a:t>A strong password includes characters from at least three of the following groups:</a:t>
            </a:r>
          </a:p>
          <a:p>
            <a:pPr marL="341313" indent="-341313" eaLnBrk="1" hangingPunct="1">
              <a:lnSpc>
                <a:spcPct val="90000"/>
              </a:lnSpc>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a:solidFill>
                <a:schemeClr val="tx1"/>
              </a:solidFill>
              <a:latin typeface="Calibri" pitchFamily="34" charset="0"/>
            </a:endParaRPr>
          </a:p>
          <a:p>
            <a:pPr marL="341313" indent="-341313" eaLnBrk="1" hangingPunct="1">
              <a:lnSpc>
                <a:spcPct val="90000"/>
              </a:lnSpc>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a:solidFill>
                <a:schemeClr val="tx1"/>
              </a:solidFill>
              <a:latin typeface="Calibri" pitchFamily="34" charset="0"/>
            </a:endParaRPr>
          </a:p>
          <a:p>
            <a:pPr marL="341313" indent="-341313" eaLnBrk="1" hangingPunct="1">
              <a:lnSpc>
                <a:spcPct val="90000"/>
              </a:lnSpc>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a:solidFill>
                <a:schemeClr val="tx1"/>
              </a:solidFill>
              <a:latin typeface="Calibri" pitchFamily="34" charset="0"/>
            </a:endParaRPr>
          </a:p>
          <a:p>
            <a:pPr marL="341313" indent="-341313" eaLnBrk="1" hangingPunct="1">
              <a:lnSpc>
                <a:spcPct val="90000"/>
              </a:lnSpc>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a:solidFill>
                <a:schemeClr val="tx1"/>
              </a:solidFill>
              <a:latin typeface="Calibri" pitchFamily="34" charset="0"/>
            </a:endParaRPr>
          </a:p>
          <a:p>
            <a:pPr marL="341313" indent="-341313" eaLnBrk="1" hangingPunct="1">
              <a:lnSpc>
                <a:spcPct val="90000"/>
              </a:lnSpc>
              <a:spcBef>
                <a:spcPts val="800"/>
              </a:spcBef>
              <a:buClr>
                <a:srgbClr val="FFFFFF"/>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chemeClr val="tx1"/>
                </a:solidFill>
                <a:latin typeface="Calibri" pitchFamily="34" charset="0"/>
              </a:rPr>
              <a:t>Use pass phrases eg. "I re@lly want to buy 11 Dogs!"  </a:t>
            </a:r>
          </a:p>
        </p:txBody>
      </p:sp>
      <p:sp>
        <p:nvSpPr>
          <p:cNvPr id="27653" name="Text Box 4"/>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314579-868F-45CF-9243-BC3E99C2D0BF}" type="slidenum">
              <a:rPr lang="en-US" sz="1200">
                <a:solidFill>
                  <a:schemeClr val="tx1"/>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58</a:t>
            </a:fld>
            <a:endParaRPr lang="en-US" sz="1200">
              <a:solidFill>
                <a:schemeClr val="tx1"/>
              </a:solidFill>
              <a:latin typeface="Calibri" pitchFamily="34" charset="0"/>
            </a:endParaRPr>
          </a:p>
        </p:txBody>
      </p:sp>
      <p:pic>
        <p:nvPicPr>
          <p:cNvPr id="27654" name="Picture 5"/>
          <p:cNvPicPr>
            <a:picLocks noChangeAspect="1" noChangeArrowheads="1"/>
          </p:cNvPicPr>
          <p:nvPr/>
        </p:nvPicPr>
        <p:blipFill>
          <a:blip r:embed="rId3" cstate="print"/>
          <a:srcRect/>
          <a:stretch>
            <a:fillRect/>
          </a:stretch>
        </p:blipFill>
        <p:spPr bwMode="auto">
          <a:xfrm>
            <a:off x="838200" y="2209800"/>
            <a:ext cx="7448550" cy="20383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Engineering</a:t>
            </a:r>
            <a:endParaRPr lang="en-US" dirty="0"/>
          </a:p>
        </p:txBody>
      </p:sp>
      <p:sp>
        <p:nvSpPr>
          <p:cNvPr id="3" name="Content Placeholder 2"/>
          <p:cNvSpPr>
            <a:spLocks noGrp="1"/>
          </p:cNvSpPr>
          <p:nvPr>
            <p:ph idx="1"/>
          </p:nvPr>
        </p:nvSpPr>
        <p:spPr/>
        <p:txBody>
          <a:bodyPr/>
          <a:lstStyle/>
          <a:p>
            <a:r>
              <a:rPr lang="en-US" b="1" dirty="0" err="1" smtClean="0"/>
              <a:t>Pretexting</a:t>
            </a:r>
            <a:r>
              <a:rPr lang="en-US" dirty="0" smtClean="0"/>
              <a:t>: creating a story that convinces an administrator or operator into revealing secret information.</a:t>
            </a:r>
          </a:p>
          <a:p>
            <a:r>
              <a:rPr lang="en-US" b="1" dirty="0" smtClean="0"/>
              <a:t>Baiting:</a:t>
            </a:r>
            <a:r>
              <a:rPr lang="en-US" dirty="0" smtClean="0"/>
              <a:t> offering a kind of “gift” to get a user or agent to perform an insecure action.</a:t>
            </a:r>
          </a:p>
          <a:p>
            <a:r>
              <a:rPr lang="en-US" b="1" dirty="0" smtClean="0"/>
              <a:t>Quid pro quo:</a:t>
            </a:r>
            <a:r>
              <a:rPr lang="en-US" dirty="0" smtClean="0"/>
              <a:t> offering an action or service and then expecting something in return.</a:t>
            </a:r>
            <a:endParaRPr lang="en-US" b="1"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Confidentiality</a:t>
            </a:r>
            <a:endParaRPr lang="en-US" dirty="0"/>
          </a:p>
        </p:txBody>
      </p:sp>
      <p:sp>
        <p:nvSpPr>
          <p:cNvPr id="3" name="Content Placeholder 2"/>
          <p:cNvSpPr>
            <a:spLocks noGrp="1"/>
          </p:cNvSpPr>
          <p:nvPr>
            <p:ph idx="1"/>
          </p:nvPr>
        </p:nvSpPr>
        <p:spPr/>
        <p:txBody>
          <a:bodyPr>
            <a:normAutofit/>
          </a:bodyPr>
          <a:lstStyle/>
          <a:p>
            <a:r>
              <a:rPr lang="en-US" b="1" dirty="0" smtClean="0"/>
              <a:t>Access </a:t>
            </a:r>
            <a:r>
              <a:rPr lang="en-US" b="1" dirty="0"/>
              <a:t>control: </a:t>
            </a:r>
            <a:r>
              <a:rPr lang="en-US" dirty="0"/>
              <a:t>rules and policies that limit access to </a:t>
            </a:r>
            <a:r>
              <a:rPr lang="en-US" dirty="0" smtClean="0"/>
              <a:t>confidential information </a:t>
            </a:r>
            <a:r>
              <a:rPr lang="en-US" dirty="0"/>
              <a:t>to those people and/or systems with a “need to know.”</a:t>
            </a:r>
          </a:p>
          <a:p>
            <a:pPr lvl="1"/>
            <a:r>
              <a:rPr lang="en-US" dirty="0"/>
              <a:t>This need to know may be determined by identity, such as a </a:t>
            </a:r>
            <a:r>
              <a:rPr lang="en-US" dirty="0" smtClean="0"/>
              <a:t>person’s name </a:t>
            </a:r>
            <a:r>
              <a:rPr lang="en-US" dirty="0"/>
              <a:t>or a computer’s serial number, or by a role that a person </a:t>
            </a:r>
            <a:r>
              <a:rPr lang="en-US" dirty="0" smtClean="0"/>
              <a:t>has, such </a:t>
            </a:r>
            <a:r>
              <a:rPr lang="en-US" dirty="0"/>
              <a:t>as being a manager or a computer security specialist</a:t>
            </a:r>
            <a:r>
              <a:rPr lang="en-US" dirty="0" smtClean="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Confidentiality</a:t>
            </a:r>
            <a:endParaRPr lang="en-US" dirty="0"/>
          </a:p>
        </p:txBody>
      </p:sp>
      <p:sp>
        <p:nvSpPr>
          <p:cNvPr id="3" name="Content Placeholder 2"/>
          <p:cNvSpPr>
            <a:spLocks noGrp="1"/>
          </p:cNvSpPr>
          <p:nvPr>
            <p:ph idx="1"/>
          </p:nvPr>
        </p:nvSpPr>
        <p:spPr>
          <a:xfrm>
            <a:off x="457200" y="1371601"/>
            <a:ext cx="8229600" cy="2362200"/>
          </a:xfrm>
        </p:spPr>
        <p:txBody>
          <a:bodyPr>
            <a:normAutofit fontScale="70000" lnSpcReduction="20000"/>
          </a:bodyPr>
          <a:lstStyle/>
          <a:p>
            <a:r>
              <a:rPr lang="en-US" b="1" dirty="0" smtClean="0"/>
              <a:t>Authentication: </a:t>
            </a:r>
            <a:r>
              <a:rPr lang="en-US" dirty="0" smtClean="0"/>
              <a:t>the determination of the identity or role that someone has. This determination can be done in a number of different ways, but it is usually based on a combination of </a:t>
            </a:r>
          </a:p>
          <a:p>
            <a:pPr lvl="1"/>
            <a:r>
              <a:rPr lang="en-US" dirty="0" smtClean="0"/>
              <a:t>something the person has (like a smart card or a radio key fob storing secret keys),</a:t>
            </a:r>
          </a:p>
          <a:p>
            <a:pPr lvl="1"/>
            <a:r>
              <a:rPr lang="en-US" dirty="0" smtClean="0"/>
              <a:t>something the person knows (like a password), </a:t>
            </a:r>
          </a:p>
          <a:p>
            <a:pPr lvl="1"/>
            <a:r>
              <a:rPr lang="en-US" dirty="0" smtClean="0"/>
              <a:t>something the person is (like a human with a fingerprint). </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7</a:t>
            </a:fld>
            <a:endParaRPr lang="en-US"/>
          </a:p>
        </p:txBody>
      </p:sp>
      <p:grpSp>
        <p:nvGrpSpPr>
          <p:cNvPr id="15" name="Group 14"/>
          <p:cNvGrpSpPr/>
          <p:nvPr/>
        </p:nvGrpSpPr>
        <p:grpSpPr>
          <a:xfrm>
            <a:off x="2514600" y="3505200"/>
            <a:ext cx="4895013" cy="3133738"/>
            <a:chOff x="304800" y="228600"/>
            <a:chExt cx="9243915" cy="6580850"/>
          </a:xfrm>
        </p:grpSpPr>
        <p:pic>
          <p:nvPicPr>
            <p:cNvPr id="5" name="Picture 4" descr="01-2c.tif"/>
            <p:cNvPicPr>
              <a:picLocks noChangeAspect="1"/>
            </p:cNvPicPr>
            <p:nvPr/>
          </p:nvPicPr>
          <p:blipFill>
            <a:blip r:embed="rId2" cstate="print"/>
            <a:stretch>
              <a:fillRect/>
            </a:stretch>
          </p:blipFill>
          <p:spPr>
            <a:xfrm>
              <a:off x="1981200" y="3886200"/>
              <a:ext cx="2606040" cy="1069848"/>
            </a:xfrm>
            <a:prstGeom prst="rect">
              <a:avLst/>
            </a:prstGeom>
          </p:spPr>
        </p:pic>
        <p:pic>
          <p:nvPicPr>
            <p:cNvPr id="6" name="Picture 5" descr="01-2b.tif"/>
            <p:cNvPicPr>
              <a:picLocks noChangeAspect="1"/>
            </p:cNvPicPr>
            <p:nvPr/>
          </p:nvPicPr>
          <p:blipFill>
            <a:blip r:embed="rId3" cstate="print"/>
            <a:stretch>
              <a:fillRect/>
            </a:stretch>
          </p:blipFill>
          <p:spPr>
            <a:xfrm>
              <a:off x="5638800" y="990600"/>
              <a:ext cx="1834896" cy="2587752"/>
            </a:xfrm>
            <a:prstGeom prst="rect">
              <a:avLst/>
            </a:prstGeom>
          </p:spPr>
        </p:pic>
        <p:pic>
          <p:nvPicPr>
            <p:cNvPr id="7" name="Picture 6" descr="01-2a.tif"/>
            <p:cNvPicPr>
              <a:picLocks noChangeAspect="1"/>
            </p:cNvPicPr>
            <p:nvPr/>
          </p:nvPicPr>
          <p:blipFill>
            <a:blip r:embed="rId4" cstate="print"/>
            <a:stretch>
              <a:fillRect/>
            </a:stretch>
          </p:blipFill>
          <p:spPr>
            <a:xfrm>
              <a:off x="304800" y="228600"/>
              <a:ext cx="4005072" cy="2670048"/>
            </a:xfrm>
            <a:prstGeom prst="rect">
              <a:avLst/>
            </a:prstGeom>
          </p:spPr>
        </p:pic>
        <p:sp>
          <p:nvSpPr>
            <p:cNvPr id="8" name="TextBox 7"/>
            <p:cNvSpPr txBox="1"/>
            <p:nvPr/>
          </p:nvSpPr>
          <p:spPr>
            <a:xfrm>
              <a:off x="607493" y="2971801"/>
              <a:ext cx="2746246" cy="549381"/>
            </a:xfrm>
            <a:prstGeom prst="rect">
              <a:avLst/>
            </a:prstGeom>
            <a:noFill/>
          </p:spPr>
          <p:txBody>
            <a:bodyPr wrap="none" rtlCol="0">
              <a:spAutoFit/>
            </a:bodyPr>
            <a:lstStyle/>
            <a:p>
              <a:r>
                <a:rPr lang="en-US" sz="1100" b="1" dirty="0" smtClean="0">
                  <a:latin typeface="Arial" pitchFamily="34" charset="0"/>
                  <a:cs typeface="Arial" pitchFamily="34" charset="0"/>
                </a:rPr>
                <a:t>Something you are</a:t>
              </a:r>
              <a:endParaRPr lang="en-US" sz="1100" b="1" dirty="0">
                <a:latin typeface="Arial" pitchFamily="34" charset="0"/>
                <a:cs typeface="Arial" pitchFamily="34" charset="0"/>
              </a:endParaRPr>
            </a:p>
          </p:txBody>
        </p:sp>
        <p:sp>
          <p:nvSpPr>
            <p:cNvPr id="9" name="TextBox 8"/>
            <p:cNvSpPr txBox="1"/>
            <p:nvPr/>
          </p:nvSpPr>
          <p:spPr>
            <a:xfrm>
              <a:off x="5073020" y="3657600"/>
              <a:ext cx="3027773" cy="549381"/>
            </a:xfrm>
            <a:prstGeom prst="rect">
              <a:avLst/>
            </a:prstGeom>
            <a:noFill/>
          </p:spPr>
          <p:txBody>
            <a:bodyPr wrap="none" rtlCol="0">
              <a:spAutoFit/>
            </a:bodyPr>
            <a:lstStyle/>
            <a:p>
              <a:pPr algn="ctr"/>
              <a:r>
                <a:rPr lang="en-US" sz="1100" b="1" dirty="0" smtClean="0">
                  <a:latin typeface="Arial" pitchFamily="34" charset="0"/>
                  <a:cs typeface="Arial" pitchFamily="34" charset="0"/>
                </a:rPr>
                <a:t>Something you know</a:t>
              </a:r>
              <a:endParaRPr lang="en-US" sz="1100" b="1" dirty="0">
                <a:latin typeface="Arial" pitchFamily="34" charset="0"/>
                <a:cs typeface="Arial" pitchFamily="34" charset="0"/>
              </a:endParaRPr>
            </a:p>
          </p:txBody>
        </p:sp>
        <p:sp>
          <p:nvSpPr>
            <p:cNvPr id="10" name="TextBox 9"/>
            <p:cNvSpPr txBox="1"/>
            <p:nvPr/>
          </p:nvSpPr>
          <p:spPr>
            <a:xfrm>
              <a:off x="2590800" y="6260069"/>
              <a:ext cx="2955122" cy="549381"/>
            </a:xfrm>
            <a:prstGeom prst="rect">
              <a:avLst/>
            </a:prstGeom>
            <a:noFill/>
          </p:spPr>
          <p:txBody>
            <a:bodyPr wrap="none" rtlCol="0">
              <a:spAutoFit/>
            </a:bodyPr>
            <a:lstStyle/>
            <a:p>
              <a:r>
                <a:rPr lang="en-US" sz="1100" b="1" dirty="0" smtClean="0">
                  <a:latin typeface="Arial" pitchFamily="34" charset="0"/>
                  <a:cs typeface="Arial" pitchFamily="34" charset="0"/>
                </a:rPr>
                <a:t>Something you have</a:t>
              </a:r>
              <a:endParaRPr lang="en-US" sz="1100" b="1" dirty="0">
                <a:latin typeface="Arial" pitchFamily="34" charset="0"/>
                <a:cs typeface="Arial" pitchFamily="34" charset="0"/>
              </a:endParaRPr>
            </a:p>
          </p:txBody>
        </p:sp>
        <p:sp>
          <p:nvSpPr>
            <p:cNvPr id="11" name="TextBox 10"/>
            <p:cNvSpPr txBox="1"/>
            <p:nvPr/>
          </p:nvSpPr>
          <p:spPr>
            <a:xfrm>
              <a:off x="3835400" y="5277935"/>
              <a:ext cx="2213465" cy="937180"/>
            </a:xfrm>
            <a:prstGeom prst="rect">
              <a:avLst/>
            </a:prstGeom>
            <a:noFill/>
            <a:ln>
              <a:solidFill>
                <a:schemeClr val="tx1"/>
              </a:solidFill>
            </a:ln>
          </p:spPr>
          <p:txBody>
            <a:bodyPr wrap="none" rtlCol="0">
              <a:spAutoFit/>
            </a:bodyPr>
            <a:lstStyle/>
            <a:p>
              <a:r>
                <a:rPr lang="en-US" sz="1100" dirty="0" smtClean="0">
                  <a:latin typeface="Arial" pitchFamily="34" charset="0"/>
                  <a:cs typeface="Arial" pitchFamily="34" charset="0"/>
                </a:rPr>
                <a:t>radio token with</a:t>
              </a:r>
            </a:p>
            <a:p>
              <a:r>
                <a:rPr lang="en-US" sz="1100" dirty="0" smtClean="0">
                  <a:latin typeface="Arial" pitchFamily="34" charset="0"/>
                  <a:cs typeface="Arial" pitchFamily="34" charset="0"/>
                </a:rPr>
                <a:t>secret keys</a:t>
              </a:r>
              <a:endParaRPr lang="en-US" sz="1100" dirty="0">
                <a:latin typeface="Arial" pitchFamily="34" charset="0"/>
                <a:cs typeface="Arial" pitchFamily="34" charset="0"/>
              </a:endParaRPr>
            </a:p>
          </p:txBody>
        </p:sp>
        <p:cxnSp>
          <p:nvCxnSpPr>
            <p:cNvPr id="12" name="Straight Arrow Connector 11"/>
            <p:cNvCxnSpPr>
              <a:stCxn id="11" idx="0"/>
            </p:cNvCxnSpPr>
            <p:nvPr/>
          </p:nvCxnSpPr>
          <p:spPr>
            <a:xfrm rot="16200000" flipV="1">
              <a:off x="4448034" y="4783836"/>
              <a:ext cx="465667" cy="5225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609601"/>
              <a:ext cx="2843115" cy="1260344"/>
            </a:xfrm>
            <a:prstGeom prst="rect">
              <a:avLst/>
            </a:prstGeom>
            <a:solidFill>
              <a:schemeClr val="bg1"/>
            </a:solidFill>
            <a:ln>
              <a:solidFill>
                <a:schemeClr val="tx1"/>
              </a:solidFill>
            </a:ln>
          </p:spPr>
          <p:txBody>
            <a:bodyPr wrap="none" rtlCol="0">
              <a:spAutoFit/>
            </a:bodyPr>
            <a:lstStyle/>
            <a:p>
              <a:r>
                <a:rPr lang="en-US" sz="1100" dirty="0" smtClean="0">
                  <a:latin typeface="Arial" pitchFamily="34" charset="0"/>
                  <a:cs typeface="Arial" pitchFamily="34" charset="0"/>
                </a:rPr>
                <a:t>password=</a:t>
              </a:r>
              <a:r>
                <a:rPr lang="en-US" sz="1100" dirty="0" err="1" smtClean="0">
                  <a:latin typeface="Arial" pitchFamily="34" charset="0"/>
                  <a:cs typeface="Arial" pitchFamily="34" charset="0"/>
                </a:rPr>
                <a:t>ucIb</a:t>
              </a:r>
              <a:r>
                <a:rPr lang="en-US" sz="1100" dirty="0" smtClean="0">
                  <a:latin typeface="Arial" pitchFamily="34" charset="0"/>
                  <a:cs typeface="Arial" pitchFamily="34" charset="0"/>
                </a:rPr>
                <a:t>()w1V</a:t>
              </a:r>
            </a:p>
            <a:p>
              <a:r>
                <a:rPr lang="en-US" sz="1100" dirty="0" smtClean="0">
                  <a:latin typeface="Arial" pitchFamily="34" charset="0"/>
                  <a:cs typeface="Arial" pitchFamily="34" charset="0"/>
                </a:rPr>
                <a:t>mother=Jones</a:t>
              </a:r>
            </a:p>
            <a:p>
              <a:r>
                <a:rPr lang="en-US" sz="1100" dirty="0" smtClean="0">
                  <a:latin typeface="Arial" pitchFamily="34" charset="0"/>
                  <a:cs typeface="Arial" pitchFamily="34" charset="0"/>
                </a:rPr>
                <a:t>pet=Caesar</a:t>
              </a:r>
              <a:endParaRPr lang="en-US" sz="1100" dirty="0">
                <a:latin typeface="Arial" pitchFamily="34" charset="0"/>
                <a:cs typeface="Arial" pitchFamily="34" charset="0"/>
              </a:endParaRPr>
            </a:p>
          </p:txBody>
        </p:sp>
        <p:sp>
          <p:nvSpPr>
            <p:cNvPr id="14" name="TextBox 13"/>
            <p:cNvSpPr txBox="1"/>
            <p:nvPr/>
          </p:nvSpPr>
          <p:spPr>
            <a:xfrm>
              <a:off x="2590800" y="1447799"/>
              <a:ext cx="2582779" cy="937180"/>
            </a:xfrm>
            <a:prstGeom prst="rect">
              <a:avLst/>
            </a:prstGeom>
            <a:solidFill>
              <a:schemeClr val="bg1"/>
            </a:solidFill>
            <a:ln>
              <a:solidFill>
                <a:schemeClr val="tx1"/>
              </a:solidFill>
            </a:ln>
          </p:spPr>
          <p:txBody>
            <a:bodyPr wrap="none" rtlCol="0">
              <a:spAutoFit/>
            </a:bodyPr>
            <a:lstStyle/>
            <a:p>
              <a:r>
                <a:rPr lang="en-US" sz="1100" dirty="0" smtClean="0">
                  <a:latin typeface="Arial" pitchFamily="34" charset="0"/>
                  <a:cs typeface="Arial" pitchFamily="34" charset="0"/>
                </a:rPr>
                <a:t>human with fingers</a:t>
              </a:r>
            </a:p>
            <a:p>
              <a:r>
                <a:rPr lang="en-US" sz="1100" dirty="0" smtClean="0">
                  <a:latin typeface="Arial" pitchFamily="34" charset="0"/>
                  <a:cs typeface="Arial" pitchFamily="34" charset="0"/>
                </a:rPr>
                <a:t>and eyes</a:t>
              </a:r>
              <a:endParaRPr lang="en-US" sz="1100" dirty="0">
                <a:latin typeface="Arial" pitchFamily="34" charset="0"/>
                <a:cs typeface="Arial"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Confidentiality</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Authorization: </a:t>
            </a:r>
            <a:r>
              <a:rPr lang="en-US" dirty="0" smtClean="0"/>
              <a:t>the determination if a person or system is allowed access to resources, based on an access control policy. </a:t>
            </a:r>
          </a:p>
          <a:p>
            <a:pPr lvl="1"/>
            <a:r>
              <a:rPr lang="en-US" dirty="0" smtClean="0"/>
              <a:t>Such authorizations should prevent an attacker from tricking the system into letting him have access to protected resources.</a:t>
            </a:r>
          </a:p>
          <a:p>
            <a:r>
              <a:rPr lang="en-US" b="1" dirty="0" smtClean="0"/>
              <a:t>Physical security: </a:t>
            </a:r>
            <a:r>
              <a:rPr lang="en-US" dirty="0" smtClean="0"/>
              <a:t>the establishment of physical barriers to limit access to protected computational resources. </a:t>
            </a:r>
          </a:p>
          <a:p>
            <a:pPr lvl="1"/>
            <a:r>
              <a:rPr lang="en-US" dirty="0" smtClean="0"/>
              <a:t>Such barriers include locks on cabinets and doors, the placement of computers in windowless rooms, the use of sound dampening materials, and even the construction of buildings or rooms with walls incorporating copper meshes (called </a:t>
            </a:r>
            <a:r>
              <a:rPr lang="en-US" b="1" dirty="0" smtClean="0"/>
              <a:t>Faraday cages) </a:t>
            </a:r>
            <a:r>
              <a:rPr lang="en-US" dirty="0" smtClean="0"/>
              <a:t>so that electromagnetic signals cannot enter or exit the enclosure.</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Integrity</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Integrity: </a:t>
            </a:r>
            <a:r>
              <a:rPr lang="en-US" dirty="0" smtClean="0"/>
              <a:t>the property </a:t>
            </a:r>
            <a:r>
              <a:rPr lang="en-US" dirty="0"/>
              <a:t>that information has not be altered in an unauthorized way</a:t>
            </a:r>
            <a:r>
              <a:rPr lang="en-US" dirty="0" smtClean="0"/>
              <a:t>.</a:t>
            </a:r>
          </a:p>
          <a:p>
            <a:r>
              <a:rPr lang="en-US" b="1" dirty="0" smtClean="0"/>
              <a:t>Tools:</a:t>
            </a:r>
            <a:r>
              <a:rPr lang="en-US" dirty="0" smtClean="0"/>
              <a:t> </a:t>
            </a:r>
          </a:p>
          <a:p>
            <a:pPr lvl="1"/>
            <a:r>
              <a:rPr lang="en-US" b="1" dirty="0"/>
              <a:t>Backups: </a:t>
            </a:r>
            <a:r>
              <a:rPr lang="en-US" dirty="0"/>
              <a:t>the periodic archiving of data. </a:t>
            </a:r>
            <a:endParaRPr lang="en-US" dirty="0" smtClean="0"/>
          </a:p>
          <a:p>
            <a:pPr lvl="1"/>
            <a:r>
              <a:rPr lang="en-US" b="1" dirty="0" smtClean="0"/>
              <a:t>Checksums</a:t>
            </a:r>
            <a:r>
              <a:rPr lang="en-US" b="1" dirty="0"/>
              <a:t>: </a:t>
            </a:r>
            <a:r>
              <a:rPr lang="en-US" dirty="0"/>
              <a:t>the computation of a function that maps the contents of </a:t>
            </a:r>
            <a:r>
              <a:rPr lang="en-US" dirty="0" smtClean="0"/>
              <a:t>a file </a:t>
            </a:r>
            <a:r>
              <a:rPr lang="en-US" dirty="0"/>
              <a:t>to a numerical value. A checksum function depends on the </a:t>
            </a:r>
            <a:r>
              <a:rPr lang="en-US" dirty="0" smtClean="0"/>
              <a:t>entire contents </a:t>
            </a:r>
            <a:r>
              <a:rPr lang="en-US" dirty="0"/>
              <a:t>of a file and is designed in a way that even a small </a:t>
            </a:r>
            <a:r>
              <a:rPr lang="en-US" dirty="0" smtClean="0"/>
              <a:t>change to </a:t>
            </a:r>
            <a:r>
              <a:rPr lang="en-US" dirty="0"/>
              <a:t>the input file (such as flipping a single bit) is highly likely to </a:t>
            </a:r>
            <a:r>
              <a:rPr lang="en-US" dirty="0" smtClean="0"/>
              <a:t>result in </a:t>
            </a:r>
            <a:r>
              <a:rPr lang="en-US" dirty="0"/>
              <a:t>a different output value. </a:t>
            </a:r>
            <a:endParaRPr lang="en-US" dirty="0" smtClean="0"/>
          </a:p>
          <a:p>
            <a:pPr lvl="1"/>
            <a:r>
              <a:rPr lang="en-US" b="1" dirty="0" smtClean="0"/>
              <a:t>Data </a:t>
            </a:r>
            <a:r>
              <a:rPr lang="en-US" b="1" dirty="0"/>
              <a:t>correcting codes: </a:t>
            </a:r>
            <a:r>
              <a:rPr lang="en-US" dirty="0"/>
              <a:t>methods for storing data in such a way </a:t>
            </a:r>
            <a:r>
              <a:rPr lang="en-US" dirty="0" smtClean="0"/>
              <a:t>that small </a:t>
            </a:r>
            <a:r>
              <a:rPr lang="en-US" dirty="0"/>
              <a:t>changes can be easily detected and automatically </a:t>
            </a:r>
            <a:r>
              <a:rPr lang="en-US" dirty="0" smtClean="0"/>
              <a:t>corrected. </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2044</TotalTime>
  <Pages>0</Pages>
  <Words>3321</Words>
  <Characters>0</Characters>
  <Application>Microsoft Office PowerPoint</Application>
  <PresentationFormat>On-screen Show (4:3)</PresentationFormat>
  <Lines>0</Lines>
  <Paragraphs>532</Paragraphs>
  <Slides>59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Wingdings</vt:lpstr>
      <vt:lpstr>Office Theme</vt:lpstr>
      <vt:lpstr>Chapter 1 - Introduction</vt:lpstr>
      <vt:lpstr>Defining Security</vt:lpstr>
      <vt:lpstr>Security Goals</vt:lpstr>
      <vt:lpstr>Confidentiality</vt:lpstr>
      <vt:lpstr>Tools for Confidentiality</vt:lpstr>
      <vt:lpstr>Tools for Confidentiality</vt:lpstr>
      <vt:lpstr>Tools for Confidentiality</vt:lpstr>
      <vt:lpstr>Tools for Confidentiality</vt:lpstr>
      <vt:lpstr>Integrity</vt:lpstr>
      <vt:lpstr>Availability</vt:lpstr>
      <vt:lpstr>Other Security Concepts</vt:lpstr>
      <vt:lpstr>Assurance</vt:lpstr>
      <vt:lpstr>Authenticity</vt:lpstr>
      <vt:lpstr>Anonymity</vt:lpstr>
      <vt:lpstr>Threats and Attacks</vt:lpstr>
      <vt:lpstr>Threats and Attacks</vt:lpstr>
      <vt:lpstr>Threats and Attacks</vt:lpstr>
      <vt:lpstr>Threats and Attacks</vt:lpstr>
      <vt:lpstr>Threats and Attacks</vt:lpstr>
      <vt:lpstr>Threats and Attacks</vt:lpstr>
      <vt:lpstr>The Ten Security Principles</vt:lpstr>
      <vt:lpstr>Economy of mechanism</vt:lpstr>
      <vt:lpstr>Fail-safe defaults</vt:lpstr>
      <vt:lpstr>Complete mediation</vt:lpstr>
      <vt:lpstr>Open design</vt:lpstr>
      <vt:lpstr>Separation of privilege</vt:lpstr>
      <vt:lpstr>Least privilege</vt:lpstr>
      <vt:lpstr>Least common mechanism</vt:lpstr>
      <vt:lpstr>Psychological acceptability</vt:lpstr>
      <vt:lpstr>Work factor</vt:lpstr>
      <vt:lpstr>Compromise recording</vt:lpstr>
      <vt:lpstr>Topic: Access Control</vt:lpstr>
      <vt:lpstr>Access Control Matrices</vt:lpstr>
      <vt:lpstr>Example Access Control Matrix</vt:lpstr>
      <vt:lpstr>Access Control Lists</vt:lpstr>
      <vt:lpstr>Capabilities</vt:lpstr>
      <vt:lpstr>Role-based Access Control</vt:lpstr>
      <vt:lpstr>Cryptographic Concepts</vt:lpstr>
      <vt:lpstr>Encryption and Decryption</vt:lpstr>
      <vt:lpstr>Encryption and Decryption</vt:lpstr>
      <vt:lpstr>Cryptosystem</vt:lpstr>
      <vt:lpstr>Caesar Cipher</vt:lpstr>
      <vt:lpstr>Symmetric Cryptosystems</vt:lpstr>
      <vt:lpstr>Symmetric Key Distribution</vt:lpstr>
      <vt:lpstr>Public-Key Cryptography</vt:lpstr>
      <vt:lpstr>Public-Key Cryptography</vt:lpstr>
      <vt:lpstr>Public Key Distribution</vt:lpstr>
      <vt:lpstr>Digital Signatures</vt:lpstr>
      <vt:lpstr>Cryptographic Hash Functions</vt:lpstr>
      <vt:lpstr>Message Authentication Codes</vt:lpstr>
      <vt:lpstr>Digital Certificates</vt:lpstr>
      <vt:lpstr>Passwords</vt:lpstr>
      <vt:lpstr>Slide 53</vt:lpstr>
      <vt:lpstr>Slide 54</vt:lpstr>
      <vt:lpstr>Slide 55</vt:lpstr>
      <vt:lpstr>Slide 56</vt:lpstr>
      <vt:lpstr>Slide 57</vt:lpstr>
      <vt:lpstr>Slide 58</vt:lpstr>
      <vt:lpstr>Social Engineering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Roberto Tamassia</dc:creator>
  <cp:lastModifiedBy>goodrich</cp:lastModifiedBy>
  <cp:revision>101</cp:revision>
  <dcterms:modified xsi:type="dcterms:W3CDTF">2010-09-27T23:58:34Z</dcterms:modified>
</cp:coreProperties>
</file>